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Lst>
  <p:notesMasterIdLst>
    <p:notesMasterId r:id="rId87"/>
  </p:notesMasterIdLst>
  <p:sldIdLst>
    <p:sldId id="258" r:id="rId3"/>
    <p:sldId id="257" r:id="rId4"/>
    <p:sldId id="281" r:id="rId5"/>
    <p:sldId id="260" r:id="rId6"/>
    <p:sldId id="362" r:id="rId7"/>
    <p:sldId id="363" r:id="rId8"/>
    <p:sldId id="364" r:id="rId9"/>
    <p:sldId id="283" r:id="rId10"/>
    <p:sldId id="26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10" r:id="rId31"/>
    <p:sldId id="311" r:id="rId32"/>
    <p:sldId id="312" r:id="rId33"/>
    <p:sldId id="313" r:id="rId34"/>
    <p:sldId id="314" r:id="rId35"/>
    <p:sldId id="315" r:id="rId36"/>
    <p:sldId id="316" r:id="rId37"/>
    <p:sldId id="317" r:id="rId38"/>
    <p:sldId id="318" r:id="rId39"/>
    <p:sldId id="319" r:id="rId40"/>
    <p:sldId id="320" r:id="rId41"/>
    <p:sldId id="321" r:id="rId42"/>
    <p:sldId id="322" r:id="rId43"/>
    <p:sldId id="323" r:id="rId44"/>
    <p:sldId id="324" r:id="rId45"/>
    <p:sldId id="325" r:id="rId46"/>
    <p:sldId id="326" r:id="rId47"/>
    <p:sldId id="327" r:id="rId48"/>
    <p:sldId id="365" r:id="rId49"/>
    <p:sldId id="366" r:id="rId50"/>
    <p:sldId id="367" r:id="rId51"/>
    <p:sldId id="368" r:id="rId52"/>
    <p:sldId id="369" r:id="rId53"/>
    <p:sldId id="370" r:id="rId54"/>
    <p:sldId id="371" r:id="rId55"/>
    <p:sldId id="372" r:id="rId56"/>
    <p:sldId id="373" r:id="rId57"/>
    <p:sldId id="374" r:id="rId58"/>
    <p:sldId id="375" r:id="rId59"/>
    <p:sldId id="376" r:id="rId60"/>
    <p:sldId id="377" r:id="rId61"/>
    <p:sldId id="378" r:id="rId62"/>
    <p:sldId id="379" r:id="rId63"/>
    <p:sldId id="380" r:id="rId64"/>
    <p:sldId id="381" r:id="rId65"/>
    <p:sldId id="382" r:id="rId66"/>
    <p:sldId id="383" r:id="rId67"/>
    <p:sldId id="384" r:id="rId68"/>
    <p:sldId id="385" r:id="rId69"/>
    <p:sldId id="386" r:id="rId70"/>
    <p:sldId id="387" r:id="rId71"/>
    <p:sldId id="388" r:id="rId72"/>
    <p:sldId id="389" r:id="rId73"/>
    <p:sldId id="390" r:id="rId74"/>
    <p:sldId id="391" r:id="rId75"/>
    <p:sldId id="392" r:id="rId76"/>
    <p:sldId id="393" r:id="rId77"/>
    <p:sldId id="394" r:id="rId78"/>
    <p:sldId id="395" r:id="rId79"/>
    <p:sldId id="396" r:id="rId80"/>
    <p:sldId id="397" r:id="rId81"/>
    <p:sldId id="398" r:id="rId82"/>
    <p:sldId id="399" r:id="rId83"/>
    <p:sldId id="400" r:id="rId84"/>
    <p:sldId id="401" r:id="rId85"/>
    <p:sldId id="361" r:id="rId86"/>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Q.H.K. 2015" initials="Q2"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viewProps" Target="viewProp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A6FA072-47E9-4926-9937-1A1D75C1E40C}" type="datetimeFigureOut">
              <a:rPr lang="ru-RU"/>
              <a:pPr>
                <a:defRPr/>
              </a:pPr>
              <a:t>24.09.2022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ru-RU" noProof="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0217DE3-F023-4FCD-BFFE-2EB4EFF24A48}" type="slidenum">
              <a:rPr lang="ru-RU"/>
              <a:pPr>
                <a:defRPr/>
              </a:pPr>
              <a:t>‹#›</a:t>
            </a:fld>
            <a:endParaRPr lang="ru-RU"/>
          </a:p>
        </p:txBody>
      </p:sp>
    </p:spTree>
    <p:extLst>
      <p:ext uri="{BB962C8B-B14F-4D97-AF65-F5344CB8AC3E}">
        <p14:creationId xmlns:p14="http://schemas.microsoft.com/office/powerpoint/2010/main" val="38732772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8</a:t>
            </a:fld>
            <a:endParaRPr lang="ru-RU" smtClean="0">
              <a:latin typeface="Calibri" pitchFamily="34" charset="0"/>
            </a:endParaRPr>
          </a:p>
        </p:txBody>
      </p:sp>
    </p:spTree>
    <p:extLst>
      <p:ext uri="{BB962C8B-B14F-4D97-AF65-F5344CB8AC3E}">
        <p14:creationId xmlns:p14="http://schemas.microsoft.com/office/powerpoint/2010/main" val="1941582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17</a:t>
            </a:fld>
            <a:endParaRPr lang="ru-RU" smtClean="0">
              <a:latin typeface="Calibri" pitchFamily="34" charset="0"/>
            </a:endParaRPr>
          </a:p>
        </p:txBody>
      </p:sp>
    </p:spTree>
    <p:extLst>
      <p:ext uri="{BB962C8B-B14F-4D97-AF65-F5344CB8AC3E}">
        <p14:creationId xmlns:p14="http://schemas.microsoft.com/office/powerpoint/2010/main" val="4107312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18</a:t>
            </a:fld>
            <a:endParaRPr lang="ru-RU" smtClean="0">
              <a:latin typeface="Calibri" pitchFamily="34" charset="0"/>
            </a:endParaRPr>
          </a:p>
        </p:txBody>
      </p:sp>
    </p:spTree>
    <p:extLst>
      <p:ext uri="{BB962C8B-B14F-4D97-AF65-F5344CB8AC3E}">
        <p14:creationId xmlns:p14="http://schemas.microsoft.com/office/powerpoint/2010/main" val="1812616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19</a:t>
            </a:fld>
            <a:endParaRPr lang="ru-RU" smtClean="0">
              <a:latin typeface="Calibri" pitchFamily="34" charset="0"/>
            </a:endParaRPr>
          </a:p>
        </p:txBody>
      </p:sp>
    </p:spTree>
    <p:extLst>
      <p:ext uri="{BB962C8B-B14F-4D97-AF65-F5344CB8AC3E}">
        <p14:creationId xmlns:p14="http://schemas.microsoft.com/office/powerpoint/2010/main" val="1437058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20</a:t>
            </a:fld>
            <a:endParaRPr lang="ru-RU" smtClean="0">
              <a:latin typeface="Calibri" pitchFamily="34" charset="0"/>
            </a:endParaRPr>
          </a:p>
        </p:txBody>
      </p:sp>
    </p:spTree>
    <p:extLst>
      <p:ext uri="{BB962C8B-B14F-4D97-AF65-F5344CB8AC3E}">
        <p14:creationId xmlns:p14="http://schemas.microsoft.com/office/powerpoint/2010/main" val="3428562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21</a:t>
            </a:fld>
            <a:endParaRPr lang="ru-RU" smtClean="0">
              <a:latin typeface="Calibri" pitchFamily="34" charset="0"/>
            </a:endParaRPr>
          </a:p>
        </p:txBody>
      </p:sp>
    </p:spTree>
    <p:extLst>
      <p:ext uri="{BB962C8B-B14F-4D97-AF65-F5344CB8AC3E}">
        <p14:creationId xmlns:p14="http://schemas.microsoft.com/office/powerpoint/2010/main" val="2435049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22</a:t>
            </a:fld>
            <a:endParaRPr lang="ru-RU" smtClean="0">
              <a:latin typeface="Calibri" pitchFamily="34" charset="0"/>
            </a:endParaRPr>
          </a:p>
        </p:txBody>
      </p:sp>
    </p:spTree>
    <p:extLst>
      <p:ext uri="{BB962C8B-B14F-4D97-AF65-F5344CB8AC3E}">
        <p14:creationId xmlns:p14="http://schemas.microsoft.com/office/powerpoint/2010/main" val="3983852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23</a:t>
            </a:fld>
            <a:endParaRPr lang="ru-RU" smtClean="0">
              <a:latin typeface="Calibri" pitchFamily="34" charset="0"/>
            </a:endParaRPr>
          </a:p>
        </p:txBody>
      </p:sp>
    </p:spTree>
    <p:extLst>
      <p:ext uri="{BB962C8B-B14F-4D97-AF65-F5344CB8AC3E}">
        <p14:creationId xmlns:p14="http://schemas.microsoft.com/office/powerpoint/2010/main" val="1378641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24</a:t>
            </a:fld>
            <a:endParaRPr lang="ru-RU" smtClean="0">
              <a:latin typeface="Calibri" pitchFamily="34" charset="0"/>
            </a:endParaRPr>
          </a:p>
        </p:txBody>
      </p:sp>
    </p:spTree>
    <p:extLst>
      <p:ext uri="{BB962C8B-B14F-4D97-AF65-F5344CB8AC3E}">
        <p14:creationId xmlns:p14="http://schemas.microsoft.com/office/powerpoint/2010/main" val="1184982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25</a:t>
            </a:fld>
            <a:endParaRPr lang="ru-RU" smtClean="0">
              <a:latin typeface="Calibri" pitchFamily="34" charset="0"/>
            </a:endParaRPr>
          </a:p>
        </p:txBody>
      </p:sp>
    </p:spTree>
    <p:extLst>
      <p:ext uri="{BB962C8B-B14F-4D97-AF65-F5344CB8AC3E}">
        <p14:creationId xmlns:p14="http://schemas.microsoft.com/office/powerpoint/2010/main" val="3240523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26</a:t>
            </a:fld>
            <a:endParaRPr lang="ru-RU" smtClean="0">
              <a:latin typeface="Calibri" pitchFamily="34" charset="0"/>
            </a:endParaRPr>
          </a:p>
        </p:txBody>
      </p:sp>
    </p:spTree>
    <p:extLst>
      <p:ext uri="{BB962C8B-B14F-4D97-AF65-F5344CB8AC3E}">
        <p14:creationId xmlns:p14="http://schemas.microsoft.com/office/powerpoint/2010/main" val="3717885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9</a:t>
            </a:fld>
            <a:endParaRPr lang="ru-RU" smtClean="0">
              <a:latin typeface="Calibri" pitchFamily="34" charset="0"/>
            </a:endParaRPr>
          </a:p>
        </p:txBody>
      </p:sp>
    </p:spTree>
    <p:extLst>
      <p:ext uri="{BB962C8B-B14F-4D97-AF65-F5344CB8AC3E}">
        <p14:creationId xmlns:p14="http://schemas.microsoft.com/office/powerpoint/2010/main" val="1751929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27</a:t>
            </a:fld>
            <a:endParaRPr lang="ru-RU" smtClean="0">
              <a:latin typeface="Calibri" pitchFamily="34" charset="0"/>
            </a:endParaRPr>
          </a:p>
        </p:txBody>
      </p:sp>
    </p:spTree>
    <p:extLst>
      <p:ext uri="{BB962C8B-B14F-4D97-AF65-F5344CB8AC3E}">
        <p14:creationId xmlns:p14="http://schemas.microsoft.com/office/powerpoint/2010/main" val="1763174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28</a:t>
            </a:fld>
            <a:endParaRPr lang="ru-RU" smtClean="0">
              <a:latin typeface="Calibri" pitchFamily="34" charset="0"/>
            </a:endParaRPr>
          </a:p>
        </p:txBody>
      </p:sp>
    </p:spTree>
    <p:extLst>
      <p:ext uri="{BB962C8B-B14F-4D97-AF65-F5344CB8AC3E}">
        <p14:creationId xmlns:p14="http://schemas.microsoft.com/office/powerpoint/2010/main" val="2451621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29</a:t>
            </a:fld>
            <a:endParaRPr lang="ru-RU" smtClean="0">
              <a:latin typeface="Calibri" pitchFamily="34" charset="0"/>
            </a:endParaRPr>
          </a:p>
        </p:txBody>
      </p:sp>
    </p:spTree>
    <p:extLst>
      <p:ext uri="{BB962C8B-B14F-4D97-AF65-F5344CB8AC3E}">
        <p14:creationId xmlns:p14="http://schemas.microsoft.com/office/powerpoint/2010/main" val="420532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30</a:t>
            </a:fld>
            <a:endParaRPr lang="ru-RU" smtClean="0">
              <a:latin typeface="Calibri" pitchFamily="34" charset="0"/>
            </a:endParaRPr>
          </a:p>
        </p:txBody>
      </p:sp>
    </p:spTree>
    <p:extLst>
      <p:ext uri="{BB962C8B-B14F-4D97-AF65-F5344CB8AC3E}">
        <p14:creationId xmlns:p14="http://schemas.microsoft.com/office/powerpoint/2010/main" val="1411770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31</a:t>
            </a:fld>
            <a:endParaRPr lang="ru-RU" smtClean="0">
              <a:latin typeface="Calibri" pitchFamily="34" charset="0"/>
            </a:endParaRPr>
          </a:p>
        </p:txBody>
      </p:sp>
    </p:spTree>
    <p:extLst>
      <p:ext uri="{BB962C8B-B14F-4D97-AF65-F5344CB8AC3E}">
        <p14:creationId xmlns:p14="http://schemas.microsoft.com/office/powerpoint/2010/main" val="36751181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32</a:t>
            </a:fld>
            <a:endParaRPr lang="ru-RU" smtClean="0">
              <a:latin typeface="Calibri" pitchFamily="34" charset="0"/>
            </a:endParaRPr>
          </a:p>
        </p:txBody>
      </p:sp>
    </p:spTree>
    <p:extLst>
      <p:ext uri="{BB962C8B-B14F-4D97-AF65-F5344CB8AC3E}">
        <p14:creationId xmlns:p14="http://schemas.microsoft.com/office/powerpoint/2010/main" val="28219041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33</a:t>
            </a:fld>
            <a:endParaRPr lang="ru-RU" smtClean="0">
              <a:latin typeface="Calibri" pitchFamily="34" charset="0"/>
            </a:endParaRPr>
          </a:p>
        </p:txBody>
      </p:sp>
    </p:spTree>
    <p:extLst>
      <p:ext uri="{BB962C8B-B14F-4D97-AF65-F5344CB8AC3E}">
        <p14:creationId xmlns:p14="http://schemas.microsoft.com/office/powerpoint/2010/main" val="26451902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34</a:t>
            </a:fld>
            <a:endParaRPr lang="ru-RU" smtClean="0">
              <a:latin typeface="Calibri" pitchFamily="34" charset="0"/>
            </a:endParaRPr>
          </a:p>
        </p:txBody>
      </p:sp>
    </p:spTree>
    <p:extLst>
      <p:ext uri="{BB962C8B-B14F-4D97-AF65-F5344CB8AC3E}">
        <p14:creationId xmlns:p14="http://schemas.microsoft.com/office/powerpoint/2010/main" val="24467210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35</a:t>
            </a:fld>
            <a:endParaRPr lang="ru-RU" smtClean="0">
              <a:latin typeface="Calibri" pitchFamily="34" charset="0"/>
            </a:endParaRPr>
          </a:p>
        </p:txBody>
      </p:sp>
    </p:spTree>
    <p:extLst>
      <p:ext uri="{BB962C8B-B14F-4D97-AF65-F5344CB8AC3E}">
        <p14:creationId xmlns:p14="http://schemas.microsoft.com/office/powerpoint/2010/main" val="8338115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36</a:t>
            </a:fld>
            <a:endParaRPr lang="ru-RU" smtClean="0">
              <a:latin typeface="Calibri" pitchFamily="34" charset="0"/>
            </a:endParaRPr>
          </a:p>
        </p:txBody>
      </p:sp>
    </p:spTree>
    <p:extLst>
      <p:ext uri="{BB962C8B-B14F-4D97-AF65-F5344CB8AC3E}">
        <p14:creationId xmlns:p14="http://schemas.microsoft.com/office/powerpoint/2010/main" val="2044858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10</a:t>
            </a:fld>
            <a:endParaRPr lang="ru-RU" smtClean="0">
              <a:latin typeface="Calibri" pitchFamily="34" charset="0"/>
            </a:endParaRPr>
          </a:p>
        </p:txBody>
      </p:sp>
    </p:spTree>
    <p:extLst>
      <p:ext uri="{BB962C8B-B14F-4D97-AF65-F5344CB8AC3E}">
        <p14:creationId xmlns:p14="http://schemas.microsoft.com/office/powerpoint/2010/main" val="33555063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37</a:t>
            </a:fld>
            <a:endParaRPr lang="ru-RU" smtClean="0">
              <a:latin typeface="Calibri" pitchFamily="34" charset="0"/>
            </a:endParaRPr>
          </a:p>
        </p:txBody>
      </p:sp>
    </p:spTree>
    <p:extLst>
      <p:ext uri="{BB962C8B-B14F-4D97-AF65-F5344CB8AC3E}">
        <p14:creationId xmlns:p14="http://schemas.microsoft.com/office/powerpoint/2010/main" val="38749095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38</a:t>
            </a:fld>
            <a:endParaRPr lang="ru-RU" smtClean="0">
              <a:latin typeface="Calibri" pitchFamily="34" charset="0"/>
            </a:endParaRPr>
          </a:p>
        </p:txBody>
      </p:sp>
    </p:spTree>
    <p:extLst>
      <p:ext uri="{BB962C8B-B14F-4D97-AF65-F5344CB8AC3E}">
        <p14:creationId xmlns:p14="http://schemas.microsoft.com/office/powerpoint/2010/main" val="22876631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39</a:t>
            </a:fld>
            <a:endParaRPr lang="ru-RU" smtClean="0">
              <a:latin typeface="Calibri" pitchFamily="34" charset="0"/>
            </a:endParaRPr>
          </a:p>
        </p:txBody>
      </p:sp>
    </p:spTree>
    <p:extLst>
      <p:ext uri="{BB962C8B-B14F-4D97-AF65-F5344CB8AC3E}">
        <p14:creationId xmlns:p14="http://schemas.microsoft.com/office/powerpoint/2010/main" val="14217578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40</a:t>
            </a:fld>
            <a:endParaRPr lang="ru-RU" smtClean="0">
              <a:latin typeface="Calibri" pitchFamily="34" charset="0"/>
            </a:endParaRPr>
          </a:p>
        </p:txBody>
      </p:sp>
    </p:spTree>
    <p:extLst>
      <p:ext uri="{BB962C8B-B14F-4D97-AF65-F5344CB8AC3E}">
        <p14:creationId xmlns:p14="http://schemas.microsoft.com/office/powerpoint/2010/main" val="24728998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41</a:t>
            </a:fld>
            <a:endParaRPr lang="ru-RU" smtClean="0">
              <a:latin typeface="Calibri" pitchFamily="34" charset="0"/>
            </a:endParaRPr>
          </a:p>
        </p:txBody>
      </p:sp>
    </p:spTree>
    <p:extLst>
      <p:ext uri="{BB962C8B-B14F-4D97-AF65-F5344CB8AC3E}">
        <p14:creationId xmlns:p14="http://schemas.microsoft.com/office/powerpoint/2010/main" val="17587998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42</a:t>
            </a:fld>
            <a:endParaRPr lang="ru-RU" smtClean="0">
              <a:latin typeface="Calibri" pitchFamily="34" charset="0"/>
            </a:endParaRPr>
          </a:p>
        </p:txBody>
      </p:sp>
    </p:spTree>
    <p:extLst>
      <p:ext uri="{BB962C8B-B14F-4D97-AF65-F5344CB8AC3E}">
        <p14:creationId xmlns:p14="http://schemas.microsoft.com/office/powerpoint/2010/main" val="24176132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43</a:t>
            </a:fld>
            <a:endParaRPr lang="ru-RU" smtClean="0">
              <a:latin typeface="Calibri" pitchFamily="34" charset="0"/>
            </a:endParaRPr>
          </a:p>
        </p:txBody>
      </p:sp>
    </p:spTree>
    <p:extLst>
      <p:ext uri="{BB962C8B-B14F-4D97-AF65-F5344CB8AC3E}">
        <p14:creationId xmlns:p14="http://schemas.microsoft.com/office/powerpoint/2010/main" val="11259146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44</a:t>
            </a:fld>
            <a:endParaRPr lang="ru-RU" smtClean="0">
              <a:latin typeface="Calibri" pitchFamily="34" charset="0"/>
            </a:endParaRPr>
          </a:p>
        </p:txBody>
      </p:sp>
    </p:spTree>
    <p:extLst>
      <p:ext uri="{BB962C8B-B14F-4D97-AF65-F5344CB8AC3E}">
        <p14:creationId xmlns:p14="http://schemas.microsoft.com/office/powerpoint/2010/main" val="42637141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45</a:t>
            </a:fld>
            <a:endParaRPr lang="ru-RU" smtClean="0">
              <a:latin typeface="Calibri" pitchFamily="34" charset="0"/>
            </a:endParaRPr>
          </a:p>
        </p:txBody>
      </p:sp>
    </p:spTree>
    <p:extLst>
      <p:ext uri="{BB962C8B-B14F-4D97-AF65-F5344CB8AC3E}">
        <p14:creationId xmlns:p14="http://schemas.microsoft.com/office/powerpoint/2010/main" val="3486418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46</a:t>
            </a:fld>
            <a:endParaRPr lang="ru-RU" smtClean="0">
              <a:latin typeface="Calibri" pitchFamily="34" charset="0"/>
            </a:endParaRPr>
          </a:p>
        </p:txBody>
      </p:sp>
    </p:spTree>
    <p:extLst>
      <p:ext uri="{BB962C8B-B14F-4D97-AF65-F5344CB8AC3E}">
        <p14:creationId xmlns:p14="http://schemas.microsoft.com/office/powerpoint/2010/main" val="1915877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11</a:t>
            </a:fld>
            <a:endParaRPr lang="ru-RU" smtClean="0">
              <a:latin typeface="Calibri" pitchFamily="34" charset="0"/>
            </a:endParaRPr>
          </a:p>
        </p:txBody>
      </p:sp>
    </p:spTree>
    <p:extLst>
      <p:ext uri="{BB962C8B-B14F-4D97-AF65-F5344CB8AC3E}">
        <p14:creationId xmlns:p14="http://schemas.microsoft.com/office/powerpoint/2010/main" val="40183467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47</a:t>
            </a:fld>
            <a:endParaRPr lang="ru-RU" smtClean="0">
              <a:latin typeface="Calibri" pitchFamily="34" charset="0"/>
            </a:endParaRPr>
          </a:p>
        </p:txBody>
      </p:sp>
    </p:spTree>
    <p:extLst>
      <p:ext uri="{BB962C8B-B14F-4D97-AF65-F5344CB8AC3E}">
        <p14:creationId xmlns:p14="http://schemas.microsoft.com/office/powerpoint/2010/main" val="2567551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48</a:t>
            </a:fld>
            <a:endParaRPr lang="ru-RU" smtClean="0">
              <a:latin typeface="Calibri" pitchFamily="34" charset="0"/>
            </a:endParaRPr>
          </a:p>
        </p:txBody>
      </p:sp>
    </p:spTree>
    <p:extLst>
      <p:ext uri="{BB962C8B-B14F-4D97-AF65-F5344CB8AC3E}">
        <p14:creationId xmlns:p14="http://schemas.microsoft.com/office/powerpoint/2010/main" val="42593222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49</a:t>
            </a:fld>
            <a:endParaRPr lang="ru-RU" smtClean="0">
              <a:latin typeface="Calibri" pitchFamily="34" charset="0"/>
            </a:endParaRPr>
          </a:p>
        </p:txBody>
      </p:sp>
    </p:spTree>
    <p:extLst>
      <p:ext uri="{BB962C8B-B14F-4D97-AF65-F5344CB8AC3E}">
        <p14:creationId xmlns:p14="http://schemas.microsoft.com/office/powerpoint/2010/main" val="19229398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50</a:t>
            </a:fld>
            <a:endParaRPr lang="ru-RU" smtClean="0">
              <a:latin typeface="Calibri" pitchFamily="34" charset="0"/>
            </a:endParaRPr>
          </a:p>
        </p:txBody>
      </p:sp>
    </p:spTree>
    <p:extLst>
      <p:ext uri="{BB962C8B-B14F-4D97-AF65-F5344CB8AC3E}">
        <p14:creationId xmlns:p14="http://schemas.microsoft.com/office/powerpoint/2010/main" val="9140054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51</a:t>
            </a:fld>
            <a:endParaRPr lang="ru-RU" smtClean="0">
              <a:latin typeface="Calibri" pitchFamily="34" charset="0"/>
            </a:endParaRPr>
          </a:p>
        </p:txBody>
      </p:sp>
    </p:spTree>
    <p:extLst>
      <p:ext uri="{BB962C8B-B14F-4D97-AF65-F5344CB8AC3E}">
        <p14:creationId xmlns:p14="http://schemas.microsoft.com/office/powerpoint/2010/main" val="27099746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52</a:t>
            </a:fld>
            <a:endParaRPr lang="ru-RU" smtClean="0">
              <a:latin typeface="Calibri" pitchFamily="34" charset="0"/>
            </a:endParaRPr>
          </a:p>
        </p:txBody>
      </p:sp>
    </p:spTree>
    <p:extLst>
      <p:ext uri="{BB962C8B-B14F-4D97-AF65-F5344CB8AC3E}">
        <p14:creationId xmlns:p14="http://schemas.microsoft.com/office/powerpoint/2010/main" val="3274042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53</a:t>
            </a:fld>
            <a:endParaRPr lang="ru-RU" smtClean="0">
              <a:latin typeface="Calibri" pitchFamily="34" charset="0"/>
            </a:endParaRPr>
          </a:p>
        </p:txBody>
      </p:sp>
    </p:spTree>
    <p:extLst>
      <p:ext uri="{BB962C8B-B14F-4D97-AF65-F5344CB8AC3E}">
        <p14:creationId xmlns:p14="http://schemas.microsoft.com/office/powerpoint/2010/main" val="2117492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54</a:t>
            </a:fld>
            <a:endParaRPr lang="ru-RU" smtClean="0">
              <a:latin typeface="Calibri" pitchFamily="34" charset="0"/>
            </a:endParaRPr>
          </a:p>
        </p:txBody>
      </p:sp>
    </p:spTree>
    <p:extLst>
      <p:ext uri="{BB962C8B-B14F-4D97-AF65-F5344CB8AC3E}">
        <p14:creationId xmlns:p14="http://schemas.microsoft.com/office/powerpoint/2010/main" val="30379610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55</a:t>
            </a:fld>
            <a:endParaRPr lang="ru-RU" smtClean="0">
              <a:latin typeface="Calibri" pitchFamily="34" charset="0"/>
            </a:endParaRPr>
          </a:p>
        </p:txBody>
      </p:sp>
    </p:spTree>
    <p:extLst>
      <p:ext uri="{BB962C8B-B14F-4D97-AF65-F5344CB8AC3E}">
        <p14:creationId xmlns:p14="http://schemas.microsoft.com/office/powerpoint/2010/main" val="26294121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56</a:t>
            </a:fld>
            <a:endParaRPr lang="ru-RU" smtClean="0">
              <a:latin typeface="Calibri" pitchFamily="34" charset="0"/>
            </a:endParaRPr>
          </a:p>
        </p:txBody>
      </p:sp>
    </p:spTree>
    <p:extLst>
      <p:ext uri="{BB962C8B-B14F-4D97-AF65-F5344CB8AC3E}">
        <p14:creationId xmlns:p14="http://schemas.microsoft.com/office/powerpoint/2010/main" val="340591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12</a:t>
            </a:fld>
            <a:endParaRPr lang="ru-RU" smtClean="0">
              <a:latin typeface="Calibri" pitchFamily="34" charset="0"/>
            </a:endParaRPr>
          </a:p>
        </p:txBody>
      </p:sp>
    </p:spTree>
    <p:extLst>
      <p:ext uri="{BB962C8B-B14F-4D97-AF65-F5344CB8AC3E}">
        <p14:creationId xmlns:p14="http://schemas.microsoft.com/office/powerpoint/2010/main" val="26266045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57</a:t>
            </a:fld>
            <a:endParaRPr lang="ru-RU" smtClean="0">
              <a:latin typeface="Calibri" pitchFamily="34" charset="0"/>
            </a:endParaRPr>
          </a:p>
        </p:txBody>
      </p:sp>
    </p:spTree>
    <p:extLst>
      <p:ext uri="{BB962C8B-B14F-4D97-AF65-F5344CB8AC3E}">
        <p14:creationId xmlns:p14="http://schemas.microsoft.com/office/powerpoint/2010/main" val="34662341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58</a:t>
            </a:fld>
            <a:endParaRPr lang="ru-RU" smtClean="0">
              <a:latin typeface="Calibri" pitchFamily="34" charset="0"/>
            </a:endParaRPr>
          </a:p>
        </p:txBody>
      </p:sp>
    </p:spTree>
    <p:extLst>
      <p:ext uri="{BB962C8B-B14F-4D97-AF65-F5344CB8AC3E}">
        <p14:creationId xmlns:p14="http://schemas.microsoft.com/office/powerpoint/2010/main" val="468621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59</a:t>
            </a:fld>
            <a:endParaRPr lang="ru-RU" smtClean="0">
              <a:latin typeface="Calibri" pitchFamily="34" charset="0"/>
            </a:endParaRPr>
          </a:p>
        </p:txBody>
      </p:sp>
    </p:spTree>
    <p:extLst>
      <p:ext uri="{BB962C8B-B14F-4D97-AF65-F5344CB8AC3E}">
        <p14:creationId xmlns:p14="http://schemas.microsoft.com/office/powerpoint/2010/main" val="12657427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60</a:t>
            </a:fld>
            <a:endParaRPr lang="ru-RU" smtClean="0">
              <a:latin typeface="Calibri" pitchFamily="34" charset="0"/>
            </a:endParaRPr>
          </a:p>
        </p:txBody>
      </p:sp>
    </p:spTree>
    <p:extLst>
      <p:ext uri="{BB962C8B-B14F-4D97-AF65-F5344CB8AC3E}">
        <p14:creationId xmlns:p14="http://schemas.microsoft.com/office/powerpoint/2010/main" val="21952837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61</a:t>
            </a:fld>
            <a:endParaRPr lang="ru-RU" smtClean="0">
              <a:latin typeface="Calibri" pitchFamily="34" charset="0"/>
            </a:endParaRPr>
          </a:p>
        </p:txBody>
      </p:sp>
    </p:spTree>
    <p:extLst>
      <p:ext uri="{BB962C8B-B14F-4D97-AF65-F5344CB8AC3E}">
        <p14:creationId xmlns:p14="http://schemas.microsoft.com/office/powerpoint/2010/main" val="26936016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62</a:t>
            </a:fld>
            <a:endParaRPr lang="ru-RU" smtClean="0">
              <a:latin typeface="Calibri" pitchFamily="34" charset="0"/>
            </a:endParaRPr>
          </a:p>
        </p:txBody>
      </p:sp>
    </p:spTree>
    <p:extLst>
      <p:ext uri="{BB962C8B-B14F-4D97-AF65-F5344CB8AC3E}">
        <p14:creationId xmlns:p14="http://schemas.microsoft.com/office/powerpoint/2010/main" val="23250149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63</a:t>
            </a:fld>
            <a:endParaRPr lang="ru-RU" smtClean="0">
              <a:latin typeface="Calibri" pitchFamily="34" charset="0"/>
            </a:endParaRPr>
          </a:p>
        </p:txBody>
      </p:sp>
    </p:spTree>
    <p:extLst>
      <p:ext uri="{BB962C8B-B14F-4D97-AF65-F5344CB8AC3E}">
        <p14:creationId xmlns:p14="http://schemas.microsoft.com/office/powerpoint/2010/main" val="29839073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64</a:t>
            </a:fld>
            <a:endParaRPr lang="ru-RU" smtClean="0">
              <a:latin typeface="Calibri" pitchFamily="34" charset="0"/>
            </a:endParaRPr>
          </a:p>
        </p:txBody>
      </p:sp>
    </p:spTree>
    <p:extLst>
      <p:ext uri="{BB962C8B-B14F-4D97-AF65-F5344CB8AC3E}">
        <p14:creationId xmlns:p14="http://schemas.microsoft.com/office/powerpoint/2010/main" val="20585784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65</a:t>
            </a:fld>
            <a:endParaRPr lang="ru-RU" smtClean="0">
              <a:latin typeface="Calibri" pitchFamily="34" charset="0"/>
            </a:endParaRPr>
          </a:p>
        </p:txBody>
      </p:sp>
    </p:spTree>
    <p:extLst>
      <p:ext uri="{BB962C8B-B14F-4D97-AF65-F5344CB8AC3E}">
        <p14:creationId xmlns:p14="http://schemas.microsoft.com/office/powerpoint/2010/main" val="21524181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66</a:t>
            </a:fld>
            <a:endParaRPr lang="ru-RU" smtClean="0">
              <a:latin typeface="Calibri" pitchFamily="34" charset="0"/>
            </a:endParaRPr>
          </a:p>
        </p:txBody>
      </p:sp>
    </p:spTree>
    <p:extLst>
      <p:ext uri="{BB962C8B-B14F-4D97-AF65-F5344CB8AC3E}">
        <p14:creationId xmlns:p14="http://schemas.microsoft.com/office/powerpoint/2010/main" val="352201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13</a:t>
            </a:fld>
            <a:endParaRPr lang="ru-RU" smtClean="0">
              <a:latin typeface="Calibri" pitchFamily="34" charset="0"/>
            </a:endParaRPr>
          </a:p>
        </p:txBody>
      </p:sp>
    </p:spTree>
    <p:extLst>
      <p:ext uri="{BB962C8B-B14F-4D97-AF65-F5344CB8AC3E}">
        <p14:creationId xmlns:p14="http://schemas.microsoft.com/office/powerpoint/2010/main" val="20650547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67</a:t>
            </a:fld>
            <a:endParaRPr lang="ru-RU" smtClean="0">
              <a:latin typeface="Calibri" pitchFamily="34" charset="0"/>
            </a:endParaRPr>
          </a:p>
        </p:txBody>
      </p:sp>
    </p:spTree>
    <p:extLst>
      <p:ext uri="{BB962C8B-B14F-4D97-AF65-F5344CB8AC3E}">
        <p14:creationId xmlns:p14="http://schemas.microsoft.com/office/powerpoint/2010/main" val="16734746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68</a:t>
            </a:fld>
            <a:endParaRPr lang="ru-RU" smtClean="0">
              <a:latin typeface="Calibri" pitchFamily="34" charset="0"/>
            </a:endParaRPr>
          </a:p>
        </p:txBody>
      </p:sp>
    </p:spTree>
    <p:extLst>
      <p:ext uri="{BB962C8B-B14F-4D97-AF65-F5344CB8AC3E}">
        <p14:creationId xmlns:p14="http://schemas.microsoft.com/office/powerpoint/2010/main" val="19927454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69</a:t>
            </a:fld>
            <a:endParaRPr lang="ru-RU" smtClean="0">
              <a:latin typeface="Calibri" pitchFamily="34" charset="0"/>
            </a:endParaRPr>
          </a:p>
        </p:txBody>
      </p:sp>
    </p:spTree>
    <p:extLst>
      <p:ext uri="{BB962C8B-B14F-4D97-AF65-F5344CB8AC3E}">
        <p14:creationId xmlns:p14="http://schemas.microsoft.com/office/powerpoint/2010/main" val="29987038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70</a:t>
            </a:fld>
            <a:endParaRPr lang="ru-RU" smtClean="0">
              <a:latin typeface="Calibri" pitchFamily="34" charset="0"/>
            </a:endParaRPr>
          </a:p>
        </p:txBody>
      </p:sp>
    </p:spTree>
    <p:extLst>
      <p:ext uri="{BB962C8B-B14F-4D97-AF65-F5344CB8AC3E}">
        <p14:creationId xmlns:p14="http://schemas.microsoft.com/office/powerpoint/2010/main" val="9023582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71</a:t>
            </a:fld>
            <a:endParaRPr lang="ru-RU" smtClean="0">
              <a:latin typeface="Calibri" pitchFamily="34" charset="0"/>
            </a:endParaRPr>
          </a:p>
        </p:txBody>
      </p:sp>
    </p:spTree>
    <p:extLst>
      <p:ext uri="{BB962C8B-B14F-4D97-AF65-F5344CB8AC3E}">
        <p14:creationId xmlns:p14="http://schemas.microsoft.com/office/powerpoint/2010/main" val="37790318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72</a:t>
            </a:fld>
            <a:endParaRPr lang="ru-RU" smtClean="0">
              <a:latin typeface="Calibri" pitchFamily="34" charset="0"/>
            </a:endParaRPr>
          </a:p>
        </p:txBody>
      </p:sp>
    </p:spTree>
    <p:extLst>
      <p:ext uri="{BB962C8B-B14F-4D97-AF65-F5344CB8AC3E}">
        <p14:creationId xmlns:p14="http://schemas.microsoft.com/office/powerpoint/2010/main" val="37399754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73</a:t>
            </a:fld>
            <a:endParaRPr lang="ru-RU" smtClean="0">
              <a:latin typeface="Calibri" pitchFamily="34" charset="0"/>
            </a:endParaRPr>
          </a:p>
        </p:txBody>
      </p:sp>
    </p:spTree>
    <p:extLst>
      <p:ext uri="{BB962C8B-B14F-4D97-AF65-F5344CB8AC3E}">
        <p14:creationId xmlns:p14="http://schemas.microsoft.com/office/powerpoint/2010/main" val="15498643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74</a:t>
            </a:fld>
            <a:endParaRPr lang="ru-RU" smtClean="0">
              <a:latin typeface="Calibri" pitchFamily="34" charset="0"/>
            </a:endParaRPr>
          </a:p>
        </p:txBody>
      </p:sp>
    </p:spTree>
    <p:extLst>
      <p:ext uri="{BB962C8B-B14F-4D97-AF65-F5344CB8AC3E}">
        <p14:creationId xmlns:p14="http://schemas.microsoft.com/office/powerpoint/2010/main" val="391829014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75</a:t>
            </a:fld>
            <a:endParaRPr lang="ru-RU" smtClean="0">
              <a:latin typeface="Calibri" pitchFamily="34" charset="0"/>
            </a:endParaRPr>
          </a:p>
        </p:txBody>
      </p:sp>
    </p:spTree>
    <p:extLst>
      <p:ext uri="{BB962C8B-B14F-4D97-AF65-F5344CB8AC3E}">
        <p14:creationId xmlns:p14="http://schemas.microsoft.com/office/powerpoint/2010/main" val="191155653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76</a:t>
            </a:fld>
            <a:endParaRPr lang="ru-RU" smtClean="0">
              <a:latin typeface="Calibri" pitchFamily="34" charset="0"/>
            </a:endParaRPr>
          </a:p>
        </p:txBody>
      </p:sp>
    </p:spTree>
    <p:extLst>
      <p:ext uri="{BB962C8B-B14F-4D97-AF65-F5344CB8AC3E}">
        <p14:creationId xmlns:p14="http://schemas.microsoft.com/office/powerpoint/2010/main" val="2523626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14</a:t>
            </a:fld>
            <a:endParaRPr lang="ru-RU" smtClean="0">
              <a:latin typeface="Calibri" pitchFamily="34" charset="0"/>
            </a:endParaRPr>
          </a:p>
        </p:txBody>
      </p:sp>
    </p:spTree>
    <p:extLst>
      <p:ext uri="{BB962C8B-B14F-4D97-AF65-F5344CB8AC3E}">
        <p14:creationId xmlns:p14="http://schemas.microsoft.com/office/powerpoint/2010/main" val="81617400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77</a:t>
            </a:fld>
            <a:endParaRPr lang="ru-RU" smtClean="0">
              <a:latin typeface="Calibri" pitchFamily="34" charset="0"/>
            </a:endParaRPr>
          </a:p>
        </p:txBody>
      </p:sp>
    </p:spTree>
    <p:extLst>
      <p:ext uri="{BB962C8B-B14F-4D97-AF65-F5344CB8AC3E}">
        <p14:creationId xmlns:p14="http://schemas.microsoft.com/office/powerpoint/2010/main" val="9408900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78</a:t>
            </a:fld>
            <a:endParaRPr lang="ru-RU" smtClean="0">
              <a:latin typeface="Calibri" pitchFamily="34" charset="0"/>
            </a:endParaRPr>
          </a:p>
        </p:txBody>
      </p:sp>
    </p:spTree>
    <p:extLst>
      <p:ext uri="{BB962C8B-B14F-4D97-AF65-F5344CB8AC3E}">
        <p14:creationId xmlns:p14="http://schemas.microsoft.com/office/powerpoint/2010/main" val="207215811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79</a:t>
            </a:fld>
            <a:endParaRPr lang="ru-RU" smtClean="0">
              <a:latin typeface="Calibri" pitchFamily="34" charset="0"/>
            </a:endParaRPr>
          </a:p>
        </p:txBody>
      </p:sp>
    </p:spTree>
    <p:extLst>
      <p:ext uri="{BB962C8B-B14F-4D97-AF65-F5344CB8AC3E}">
        <p14:creationId xmlns:p14="http://schemas.microsoft.com/office/powerpoint/2010/main" val="368880664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80</a:t>
            </a:fld>
            <a:endParaRPr lang="ru-RU" smtClean="0">
              <a:latin typeface="Calibri" pitchFamily="34" charset="0"/>
            </a:endParaRPr>
          </a:p>
        </p:txBody>
      </p:sp>
    </p:spTree>
    <p:extLst>
      <p:ext uri="{BB962C8B-B14F-4D97-AF65-F5344CB8AC3E}">
        <p14:creationId xmlns:p14="http://schemas.microsoft.com/office/powerpoint/2010/main" val="41009016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81</a:t>
            </a:fld>
            <a:endParaRPr lang="ru-RU" smtClean="0">
              <a:latin typeface="Calibri" pitchFamily="34" charset="0"/>
            </a:endParaRPr>
          </a:p>
        </p:txBody>
      </p:sp>
    </p:spTree>
    <p:extLst>
      <p:ext uri="{BB962C8B-B14F-4D97-AF65-F5344CB8AC3E}">
        <p14:creationId xmlns:p14="http://schemas.microsoft.com/office/powerpoint/2010/main" val="30820356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82</a:t>
            </a:fld>
            <a:endParaRPr lang="ru-RU" smtClean="0">
              <a:latin typeface="Calibri" pitchFamily="34" charset="0"/>
            </a:endParaRPr>
          </a:p>
        </p:txBody>
      </p:sp>
    </p:spTree>
    <p:extLst>
      <p:ext uri="{BB962C8B-B14F-4D97-AF65-F5344CB8AC3E}">
        <p14:creationId xmlns:p14="http://schemas.microsoft.com/office/powerpoint/2010/main" val="235212712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83</a:t>
            </a:fld>
            <a:endParaRPr lang="ru-RU" smtClean="0">
              <a:latin typeface="Calibri" pitchFamily="34" charset="0"/>
            </a:endParaRPr>
          </a:p>
        </p:txBody>
      </p:sp>
    </p:spTree>
    <p:extLst>
      <p:ext uri="{BB962C8B-B14F-4D97-AF65-F5344CB8AC3E}">
        <p14:creationId xmlns:p14="http://schemas.microsoft.com/office/powerpoint/2010/main" val="2602411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15</a:t>
            </a:fld>
            <a:endParaRPr lang="ru-RU" smtClean="0">
              <a:latin typeface="Calibri" pitchFamily="34" charset="0"/>
            </a:endParaRPr>
          </a:p>
        </p:txBody>
      </p:sp>
    </p:spTree>
    <p:extLst>
      <p:ext uri="{BB962C8B-B14F-4D97-AF65-F5344CB8AC3E}">
        <p14:creationId xmlns:p14="http://schemas.microsoft.com/office/powerpoint/2010/main" val="2050621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994F1F-BA11-478A-A5A8-2EE794B8E53B}" type="slidenum">
              <a:rPr lang="ru-RU" smtClean="0">
                <a:latin typeface="Calibri" pitchFamily="34" charset="0"/>
              </a:rPr>
              <a:pPr eaLnBrk="1" fontAlgn="base" hangingPunct="1">
                <a:spcBef>
                  <a:spcPct val="0"/>
                </a:spcBef>
                <a:spcAft>
                  <a:spcPct val="0"/>
                </a:spcAft>
              </a:pPr>
              <a:t>16</a:t>
            </a:fld>
            <a:endParaRPr lang="ru-RU" smtClean="0">
              <a:latin typeface="Calibri" pitchFamily="34" charset="0"/>
            </a:endParaRPr>
          </a:p>
        </p:txBody>
      </p:sp>
    </p:spTree>
    <p:extLst>
      <p:ext uri="{BB962C8B-B14F-4D97-AF65-F5344CB8AC3E}">
        <p14:creationId xmlns:p14="http://schemas.microsoft.com/office/powerpoint/2010/main" val="1052723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ru-RU" smtClean="0"/>
              <a:t>Образец заголовка</a:t>
            </a:r>
            <a:endParaRPr lang="en-US"/>
          </a:p>
        </p:txBody>
      </p:sp>
      <p:sp>
        <p:nvSpPr>
          <p:cNvPr id="17" name="Подзаголовок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ru-RU" smtClean="0"/>
              <a:t>Образец подзаголовка</a:t>
            </a:r>
            <a:endParaRPr lang="en-US"/>
          </a:p>
        </p:txBody>
      </p:sp>
      <p:sp>
        <p:nvSpPr>
          <p:cNvPr id="4" name="Дата 9"/>
          <p:cNvSpPr>
            <a:spLocks noGrp="1"/>
          </p:cNvSpPr>
          <p:nvPr>
            <p:ph type="dt" sz="half" idx="10"/>
          </p:nvPr>
        </p:nvSpPr>
        <p:spPr/>
        <p:txBody>
          <a:bodyPr/>
          <a:lstStyle>
            <a:lvl1pPr>
              <a:defRPr/>
            </a:lvl1pPr>
          </a:lstStyle>
          <a:p>
            <a:pPr>
              <a:defRPr/>
            </a:pPr>
            <a:fld id="{510CC114-283D-4E06-BC0E-37E8389F4359}" type="datetimeFigureOut">
              <a:rPr lang="ru-RU"/>
              <a:pPr>
                <a:defRPr/>
              </a:pPr>
              <a:t>24.09.2022</a:t>
            </a:fld>
            <a:endParaRPr lang="ru-RU"/>
          </a:p>
        </p:txBody>
      </p:sp>
      <p:sp>
        <p:nvSpPr>
          <p:cNvPr id="5" name="Нижний колонтитул 21"/>
          <p:cNvSpPr>
            <a:spLocks noGrp="1"/>
          </p:cNvSpPr>
          <p:nvPr>
            <p:ph type="ftr" sz="quarter" idx="11"/>
          </p:nvPr>
        </p:nvSpPr>
        <p:spPr/>
        <p:txBody>
          <a:bodyPr/>
          <a:lstStyle>
            <a:lvl1pPr>
              <a:defRPr/>
            </a:lvl1pPr>
          </a:lstStyle>
          <a:p>
            <a:pPr>
              <a:defRPr/>
            </a:pPr>
            <a:endParaRPr lang="ru-RU"/>
          </a:p>
        </p:txBody>
      </p:sp>
      <p:sp>
        <p:nvSpPr>
          <p:cNvPr id="6" name="Номер слайда 17"/>
          <p:cNvSpPr>
            <a:spLocks noGrp="1"/>
          </p:cNvSpPr>
          <p:nvPr>
            <p:ph type="sldNum" sz="quarter" idx="12"/>
          </p:nvPr>
        </p:nvSpPr>
        <p:spPr/>
        <p:txBody>
          <a:bodyPr/>
          <a:lstStyle>
            <a:lvl1pPr>
              <a:defRPr/>
            </a:lvl1pPr>
          </a:lstStyle>
          <a:p>
            <a:pPr>
              <a:defRPr/>
            </a:pPr>
            <a:fld id="{82CF94CA-EF8A-462D-8897-F326DECCA8B5}" type="slidenum">
              <a:rPr lang="ru-RU"/>
              <a:pPr>
                <a:defRPr/>
              </a:pPr>
              <a:t>‹#›</a:t>
            </a:fld>
            <a:endParaRPr lang="ru-RU"/>
          </a:p>
        </p:txBody>
      </p:sp>
    </p:spTree>
    <p:extLst>
      <p:ext uri="{BB962C8B-B14F-4D97-AF65-F5344CB8AC3E}">
        <p14:creationId xmlns:p14="http://schemas.microsoft.com/office/powerpoint/2010/main" val="3275588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9"/>
          <p:cNvSpPr>
            <a:spLocks noGrp="1"/>
          </p:cNvSpPr>
          <p:nvPr>
            <p:ph type="dt" sz="half" idx="10"/>
          </p:nvPr>
        </p:nvSpPr>
        <p:spPr/>
        <p:txBody>
          <a:bodyPr/>
          <a:lstStyle>
            <a:lvl1pPr>
              <a:defRPr/>
            </a:lvl1pPr>
          </a:lstStyle>
          <a:p>
            <a:pPr>
              <a:defRPr/>
            </a:pPr>
            <a:fld id="{B0477FEB-FC1D-4F52-A6AF-DEF8F040B42C}" type="datetimeFigureOut">
              <a:rPr lang="ru-RU"/>
              <a:pPr>
                <a:defRPr/>
              </a:pPr>
              <a:t>24.09.2022</a:t>
            </a:fld>
            <a:endParaRPr lang="ru-RU"/>
          </a:p>
        </p:txBody>
      </p:sp>
      <p:sp>
        <p:nvSpPr>
          <p:cNvPr id="5" name="Нижний колонтитул 21"/>
          <p:cNvSpPr>
            <a:spLocks noGrp="1"/>
          </p:cNvSpPr>
          <p:nvPr>
            <p:ph type="ftr" sz="quarter" idx="11"/>
          </p:nvPr>
        </p:nvSpPr>
        <p:spPr/>
        <p:txBody>
          <a:bodyPr/>
          <a:lstStyle>
            <a:lvl1pPr>
              <a:defRPr/>
            </a:lvl1pPr>
          </a:lstStyle>
          <a:p>
            <a:pPr>
              <a:defRPr/>
            </a:pPr>
            <a:endParaRPr lang="ru-RU"/>
          </a:p>
        </p:txBody>
      </p:sp>
      <p:sp>
        <p:nvSpPr>
          <p:cNvPr id="6" name="Номер слайда 17"/>
          <p:cNvSpPr>
            <a:spLocks noGrp="1"/>
          </p:cNvSpPr>
          <p:nvPr>
            <p:ph type="sldNum" sz="quarter" idx="12"/>
          </p:nvPr>
        </p:nvSpPr>
        <p:spPr/>
        <p:txBody>
          <a:bodyPr/>
          <a:lstStyle>
            <a:lvl1pPr>
              <a:defRPr/>
            </a:lvl1pPr>
          </a:lstStyle>
          <a:p>
            <a:pPr>
              <a:defRPr/>
            </a:pPr>
            <a:fld id="{709F35CA-1A41-4CE5-BDBB-657C1D4B6E55}" type="slidenum">
              <a:rPr lang="ru-RU"/>
              <a:pPr>
                <a:defRPr/>
              </a:pPr>
              <a:t>‹#›</a:t>
            </a:fld>
            <a:endParaRPr lang="ru-RU"/>
          </a:p>
        </p:txBody>
      </p:sp>
    </p:spTree>
    <p:extLst>
      <p:ext uri="{BB962C8B-B14F-4D97-AF65-F5344CB8AC3E}">
        <p14:creationId xmlns:p14="http://schemas.microsoft.com/office/powerpoint/2010/main" val="2468239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914401"/>
            <a:ext cx="2057400" cy="5211763"/>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914401"/>
            <a:ext cx="6019800" cy="5211763"/>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9"/>
          <p:cNvSpPr>
            <a:spLocks noGrp="1"/>
          </p:cNvSpPr>
          <p:nvPr>
            <p:ph type="dt" sz="half" idx="10"/>
          </p:nvPr>
        </p:nvSpPr>
        <p:spPr/>
        <p:txBody>
          <a:bodyPr/>
          <a:lstStyle>
            <a:lvl1pPr>
              <a:defRPr/>
            </a:lvl1pPr>
          </a:lstStyle>
          <a:p>
            <a:pPr>
              <a:defRPr/>
            </a:pPr>
            <a:fld id="{631FAD5A-D773-4B26-A208-8A7AB7BFDA11}" type="datetimeFigureOut">
              <a:rPr lang="ru-RU"/>
              <a:pPr>
                <a:defRPr/>
              </a:pPr>
              <a:t>24.09.2022</a:t>
            </a:fld>
            <a:endParaRPr lang="ru-RU"/>
          </a:p>
        </p:txBody>
      </p:sp>
      <p:sp>
        <p:nvSpPr>
          <p:cNvPr id="5" name="Нижний колонтитул 21"/>
          <p:cNvSpPr>
            <a:spLocks noGrp="1"/>
          </p:cNvSpPr>
          <p:nvPr>
            <p:ph type="ftr" sz="quarter" idx="11"/>
          </p:nvPr>
        </p:nvSpPr>
        <p:spPr/>
        <p:txBody>
          <a:bodyPr/>
          <a:lstStyle>
            <a:lvl1pPr>
              <a:defRPr/>
            </a:lvl1pPr>
          </a:lstStyle>
          <a:p>
            <a:pPr>
              <a:defRPr/>
            </a:pPr>
            <a:endParaRPr lang="ru-RU"/>
          </a:p>
        </p:txBody>
      </p:sp>
      <p:sp>
        <p:nvSpPr>
          <p:cNvPr id="6" name="Номер слайда 17"/>
          <p:cNvSpPr>
            <a:spLocks noGrp="1"/>
          </p:cNvSpPr>
          <p:nvPr>
            <p:ph type="sldNum" sz="quarter" idx="12"/>
          </p:nvPr>
        </p:nvSpPr>
        <p:spPr/>
        <p:txBody>
          <a:bodyPr/>
          <a:lstStyle>
            <a:lvl1pPr>
              <a:defRPr/>
            </a:lvl1pPr>
          </a:lstStyle>
          <a:p>
            <a:pPr>
              <a:defRPr/>
            </a:pPr>
            <a:fld id="{88DC4E4B-001C-4D64-A9F6-110920087B89}" type="slidenum">
              <a:rPr lang="ru-RU"/>
              <a:pPr>
                <a:defRPr/>
              </a:pPr>
              <a:t>‹#›</a:t>
            </a:fld>
            <a:endParaRPr lang="ru-RU"/>
          </a:p>
        </p:txBody>
      </p:sp>
    </p:spTree>
    <p:extLst>
      <p:ext uri="{BB962C8B-B14F-4D97-AF65-F5344CB8AC3E}">
        <p14:creationId xmlns:p14="http://schemas.microsoft.com/office/powerpoint/2010/main" val="523986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ru-RU" smtClean="0"/>
              <a:t>Образец заголовка</a:t>
            </a:r>
            <a:endParaRPr lang="en-US"/>
          </a:p>
        </p:txBody>
      </p:sp>
      <p:sp>
        <p:nvSpPr>
          <p:cNvPr id="17" name="Подзаголовок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ru-RU" smtClean="0"/>
              <a:t>Образец подзаголовка</a:t>
            </a:r>
            <a:endParaRPr lang="en-US"/>
          </a:p>
        </p:txBody>
      </p:sp>
      <p:sp>
        <p:nvSpPr>
          <p:cNvPr id="4" name="Дата 29"/>
          <p:cNvSpPr>
            <a:spLocks noGrp="1"/>
          </p:cNvSpPr>
          <p:nvPr>
            <p:ph type="dt" sz="half" idx="10"/>
          </p:nvPr>
        </p:nvSpPr>
        <p:spPr/>
        <p:txBody>
          <a:bodyPr/>
          <a:lstStyle>
            <a:lvl1pPr>
              <a:defRPr/>
            </a:lvl1pPr>
          </a:lstStyle>
          <a:p>
            <a:pPr>
              <a:defRPr/>
            </a:pPr>
            <a:fld id="{A799D956-A60B-4E35-808E-D49B4D71FA87}" type="datetimeFigureOut">
              <a:rPr lang="ru-RU">
                <a:solidFill>
                  <a:srgbClr val="DBF5F9">
                    <a:shade val="90000"/>
                  </a:srgbClr>
                </a:solidFill>
              </a:rPr>
              <a:pPr>
                <a:defRPr/>
              </a:pPr>
              <a:t>24.09.2022</a:t>
            </a:fld>
            <a:endParaRPr lang="ru-RU">
              <a:solidFill>
                <a:srgbClr val="DBF5F9">
                  <a:shade val="90000"/>
                </a:srgbClr>
              </a:solidFill>
            </a:endParaRPr>
          </a:p>
        </p:txBody>
      </p:sp>
      <p:sp>
        <p:nvSpPr>
          <p:cNvPr id="5" name="Нижний колонтитул 18"/>
          <p:cNvSpPr>
            <a:spLocks noGrp="1"/>
          </p:cNvSpPr>
          <p:nvPr>
            <p:ph type="ftr" sz="quarter" idx="11"/>
          </p:nvPr>
        </p:nvSpPr>
        <p:spPr/>
        <p:txBody>
          <a:bodyPr/>
          <a:lstStyle>
            <a:lvl1pPr>
              <a:defRPr/>
            </a:lvl1pPr>
          </a:lstStyle>
          <a:p>
            <a:pPr>
              <a:defRPr/>
            </a:pPr>
            <a:endParaRPr lang="ru-RU">
              <a:solidFill>
                <a:srgbClr val="DBF5F9">
                  <a:shade val="90000"/>
                </a:srgbClr>
              </a:solidFill>
            </a:endParaRPr>
          </a:p>
        </p:txBody>
      </p:sp>
      <p:sp>
        <p:nvSpPr>
          <p:cNvPr id="6" name="Номер слайда 26"/>
          <p:cNvSpPr>
            <a:spLocks noGrp="1"/>
          </p:cNvSpPr>
          <p:nvPr>
            <p:ph type="sldNum" sz="quarter" idx="12"/>
          </p:nvPr>
        </p:nvSpPr>
        <p:spPr/>
        <p:txBody>
          <a:bodyPr/>
          <a:lstStyle>
            <a:lvl1pPr>
              <a:defRPr/>
            </a:lvl1pPr>
          </a:lstStyle>
          <a:p>
            <a:pPr>
              <a:defRPr/>
            </a:pPr>
            <a:fld id="{2551EFBA-9FE9-4E07-A2AC-9D942F35CC08}" type="slidenum">
              <a:rPr lang="ru-RU">
                <a:solidFill>
                  <a:srgbClr val="DBF5F9">
                    <a:shade val="90000"/>
                  </a:srgbClr>
                </a:solidFill>
              </a:rPr>
              <a:pPr>
                <a:defRPr/>
              </a:pPr>
              <a:t>‹#›</a:t>
            </a:fld>
            <a:endParaRPr lang="ru-RU">
              <a:solidFill>
                <a:srgbClr val="DBF5F9">
                  <a:shade val="90000"/>
                </a:srgbClr>
              </a:solidFill>
            </a:endParaRPr>
          </a:p>
        </p:txBody>
      </p:sp>
    </p:spTree>
    <p:extLst>
      <p:ext uri="{BB962C8B-B14F-4D97-AF65-F5344CB8AC3E}">
        <p14:creationId xmlns:p14="http://schemas.microsoft.com/office/powerpoint/2010/main" val="247569433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9"/>
          <p:cNvSpPr>
            <a:spLocks noGrp="1"/>
          </p:cNvSpPr>
          <p:nvPr>
            <p:ph type="dt" sz="half" idx="10"/>
          </p:nvPr>
        </p:nvSpPr>
        <p:spPr/>
        <p:txBody>
          <a:bodyPr/>
          <a:lstStyle>
            <a:lvl1pPr>
              <a:defRPr/>
            </a:lvl1pPr>
          </a:lstStyle>
          <a:p>
            <a:pPr>
              <a:defRPr/>
            </a:pPr>
            <a:fld id="{E309561F-B5F0-42EA-B66B-3A371CD1F3F6}" type="datetimeFigureOut">
              <a:rPr lang="ru-RU">
                <a:solidFill>
                  <a:srgbClr val="04617B">
                    <a:shade val="90000"/>
                  </a:srgbClr>
                </a:solidFill>
              </a:rPr>
              <a:pPr>
                <a:defRPr/>
              </a:pPr>
              <a:t>24.09.2022</a:t>
            </a:fld>
            <a:endParaRPr lang="ru-RU">
              <a:solidFill>
                <a:srgbClr val="04617B">
                  <a:shade val="90000"/>
                </a:srgbClr>
              </a:solidFill>
            </a:endParaRPr>
          </a:p>
        </p:txBody>
      </p:sp>
      <p:sp>
        <p:nvSpPr>
          <p:cNvPr id="5" name="Нижний колонтитул 21"/>
          <p:cNvSpPr>
            <a:spLocks noGrp="1"/>
          </p:cNvSpPr>
          <p:nvPr>
            <p:ph type="ftr" sz="quarter" idx="11"/>
          </p:nvPr>
        </p:nvSpPr>
        <p:spPr/>
        <p:txBody>
          <a:bodyPr/>
          <a:lstStyle>
            <a:lvl1pPr>
              <a:defRPr/>
            </a:lvl1pPr>
          </a:lstStyle>
          <a:p>
            <a:pPr>
              <a:defRPr/>
            </a:pPr>
            <a:endParaRPr lang="ru-RU">
              <a:solidFill>
                <a:srgbClr val="04617B">
                  <a:shade val="90000"/>
                </a:srgbClr>
              </a:solidFill>
            </a:endParaRPr>
          </a:p>
        </p:txBody>
      </p:sp>
      <p:sp>
        <p:nvSpPr>
          <p:cNvPr id="6" name="Номер слайда 17"/>
          <p:cNvSpPr>
            <a:spLocks noGrp="1"/>
          </p:cNvSpPr>
          <p:nvPr>
            <p:ph type="sldNum" sz="quarter" idx="12"/>
          </p:nvPr>
        </p:nvSpPr>
        <p:spPr/>
        <p:txBody>
          <a:bodyPr/>
          <a:lstStyle>
            <a:lvl1pPr>
              <a:defRPr/>
            </a:lvl1pPr>
          </a:lstStyle>
          <a:p>
            <a:pPr>
              <a:defRPr/>
            </a:pPr>
            <a:fld id="{8D115470-55BA-46C4-BE7E-90610A8C8423}" type="slidenum">
              <a:rPr lang="ru-RU">
                <a:solidFill>
                  <a:srgbClr val="04617B">
                    <a:shade val="90000"/>
                  </a:srgbClr>
                </a:solidFill>
              </a:rPr>
              <a:pPr>
                <a:defRPr/>
              </a:pPr>
              <a:t>‹#›</a:t>
            </a:fld>
            <a:endParaRPr lang="ru-RU">
              <a:solidFill>
                <a:srgbClr val="04617B">
                  <a:shade val="90000"/>
                </a:srgbClr>
              </a:solidFill>
            </a:endParaRPr>
          </a:p>
        </p:txBody>
      </p:sp>
    </p:spTree>
    <p:extLst>
      <p:ext uri="{BB962C8B-B14F-4D97-AF65-F5344CB8AC3E}">
        <p14:creationId xmlns:p14="http://schemas.microsoft.com/office/powerpoint/2010/main" val="2334916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a:lstStyle/>
          <a:p>
            <a:r>
              <a:rPr lang="ru-RU" smtClean="0"/>
              <a:t>Образец заголовка</a:t>
            </a:r>
            <a:endParaRPr lang="en-US"/>
          </a:p>
        </p:txBody>
      </p:sp>
      <p:sp>
        <p:nvSpPr>
          <p:cNvPr id="3" name="Содержимое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Содержимое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9"/>
          <p:cNvSpPr>
            <a:spLocks noGrp="1"/>
          </p:cNvSpPr>
          <p:nvPr>
            <p:ph type="dt" sz="half" idx="10"/>
          </p:nvPr>
        </p:nvSpPr>
        <p:spPr/>
        <p:txBody>
          <a:bodyPr/>
          <a:lstStyle>
            <a:lvl1pPr>
              <a:defRPr/>
            </a:lvl1pPr>
          </a:lstStyle>
          <a:p>
            <a:pPr>
              <a:defRPr/>
            </a:pPr>
            <a:fld id="{59ABBAA0-5AC9-4358-8D27-9D17D577FE97}" type="datetimeFigureOut">
              <a:rPr lang="ru-RU">
                <a:solidFill>
                  <a:srgbClr val="04617B">
                    <a:shade val="90000"/>
                  </a:srgbClr>
                </a:solidFill>
              </a:rPr>
              <a:pPr>
                <a:defRPr/>
              </a:pPr>
              <a:t>24.09.2022</a:t>
            </a:fld>
            <a:endParaRPr lang="ru-RU">
              <a:solidFill>
                <a:srgbClr val="04617B">
                  <a:shade val="90000"/>
                </a:srgbClr>
              </a:solidFill>
            </a:endParaRPr>
          </a:p>
        </p:txBody>
      </p:sp>
      <p:sp>
        <p:nvSpPr>
          <p:cNvPr id="6" name="Нижний колонтитул 21"/>
          <p:cNvSpPr>
            <a:spLocks noGrp="1"/>
          </p:cNvSpPr>
          <p:nvPr>
            <p:ph type="ftr" sz="quarter" idx="11"/>
          </p:nvPr>
        </p:nvSpPr>
        <p:spPr/>
        <p:txBody>
          <a:bodyPr/>
          <a:lstStyle>
            <a:lvl1pPr>
              <a:defRPr/>
            </a:lvl1pPr>
          </a:lstStyle>
          <a:p>
            <a:pPr>
              <a:defRPr/>
            </a:pPr>
            <a:endParaRPr lang="ru-RU">
              <a:solidFill>
                <a:srgbClr val="04617B">
                  <a:shade val="90000"/>
                </a:srgbClr>
              </a:solidFill>
            </a:endParaRPr>
          </a:p>
        </p:txBody>
      </p:sp>
      <p:sp>
        <p:nvSpPr>
          <p:cNvPr id="7" name="Номер слайда 17"/>
          <p:cNvSpPr>
            <a:spLocks noGrp="1"/>
          </p:cNvSpPr>
          <p:nvPr>
            <p:ph type="sldNum" sz="quarter" idx="12"/>
          </p:nvPr>
        </p:nvSpPr>
        <p:spPr/>
        <p:txBody>
          <a:bodyPr/>
          <a:lstStyle>
            <a:lvl1pPr>
              <a:defRPr/>
            </a:lvl1pPr>
          </a:lstStyle>
          <a:p>
            <a:pPr>
              <a:defRPr/>
            </a:pPr>
            <a:fld id="{EE12D81B-1942-4CAD-9377-C980A57A1F14}" type="slidenum">
              <a:rPr lang="ru-RU">
                <a:solidFill>
                  <a:srgbClr val="04617B">
                    <a:shade val="90000"/>
                  </a:srgbClr>
                </a:solidFill>
              </a:rPr>
              <a:pPr>
                <a:defRPr/>
              </a:pPr>
              <a:t>‹#›</a:t>
            </a:fld>
            <a:endParaRPr lang="ru-RU">
              <a:solidFill>
                <a:srgbClr val="04617B">
                  <a:shade val="90000"/>
                </a:srgbClr>
              </a:solidFill>
            </a:endParaRPr>
          </a:p>
        </p:txBody>
      </p:sp>
    </p:spTree>
    <p:extLst>
      <p:ext uri="{BB962C8B-B14F-4D97-AF65-F5344CB8AC3E}">
        <p14:creationId xmlns:p14="http://schemas.microsoft.com/office/powerpoint/2010/main" val="3648872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ru-RU" smtClean="0"/>
              <a:t>Образец текста</a:t>
            </a:r>
          </a:p>
        </p:txBody>
      </p:sp>
      <p:sp>
        <p:nvSpPr>
          <p:cNvPr id="4" name="Текст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ru-RU" smtClean="0"/>
              <a:t>Образец текста</a:t>
            </a:r>
          </a:p>
        </p:txBody>
      </p:sp>
      <p:sp>
        <p:nvSpPr>
          <p:cNvPr id="5" name="Содержимое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Содержимое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9"/>
          <p:cNvSpPr>
            <a:spLocks noGrp="1"/>
          </p:cNvSpPr>
          <p:nvPr>
            <p:ph type="dt" sz="half" idx="10"/>
          </p:nvPr>
        </p:nvSpPr>
        <p:spPr/>
        <p:txBody>
          <a:bodyPr/>
          <a:lstStyle>
            <a:lvl1pPr>
              <a:defRPr/>
            </a:lvl1pPr>
          </a:lstStyle>
          <a:p>
            <a:pPr>
              <a:defRPr/>
            </a:pPr>
            <a:fld id="{CC4FCEA3-FA31-4489-9CC5-0E2FAD3B0C00}" type="datetimeFigureOut">
              <a:rPr lang="ru-RU">
                <a:solidFill>
                  <a:srgbClr val="04617B">
                    <a:shade val="90000"/>
                  </a:srgbClr>
                </a:solidFill>
              </a:rPr>
              <a:pPr>
                <a:defRPr/>
              </a:pPr>
              <a:t>24.09.2022</a:t>
            </a:fld>
            <a:endParaRPr lang="ru-RU">
              <a:solidFill>
                <a:srgbClr val="04617B">
                  <a:shade val="90000"/>
                </a:srgbClr>
              </a:solidFill>
            </a:endParaRPr>
          </a:p>
        </p:txBody>
      </p:sp>
      <p:sp>
        <p:nvSpPr>
          <p:cNvPr id="8" name="Нижний колонтитул 21"/>
          <p:cNvSpPr>
            <a:spLocks noGrp="1"/>
          </p:cNvSpPr>
          <p:nvPr>
            <p:ph type="ftr" sz="quarter" idx="11"/>
          </p:nvPr>
        </p:nvSpPr>
        <p:spPr/>
        <p:txBody>
          <a:bodyPr/>
          <a:lstStyle>
            <a:lvl1pPr>
              <a:defRPr/>
            </a:lvl1pPr>
          </a:lstStyle>
          <a:p>
            <a:pPr>
              <a:defRPr/>
            </a:pPr>
            <a:endParaRPr lang="ru-RU">
              <a:solidFill>
                <a:srgbClr val="04617B">
                  <a:shade val="90000"/>
                </a:srgbClr>
              </a:solidFill>
            </a:endParaRPr>
          </a:p>
        </p:txBody>
      </p:sp>
      <p:sp>
        <p:nvSpPr>
          <p:cNvPr id="9" name="Номер слайда 17"/>
          <p:cNvSpPr>
            <a:spLocks noGrp="1"/>
          </p:cNvSpPr>
          <p:nvPr>
            <p:ph type="sldNum" sz="quarter" idx="12"/>
          </p:nvPr>
        </p:nvSpPr>
        <p:spPr/>
        <p:txBody>
          <a:bodyPr/>
          <a:lstStyle>
            <a:lvl1pPr>
              <a:defRPr/>
            </a:lvl1pPr>
          </a:lstStyle>
          <a:p>
            <a:pPr>
              <a:defRPr/>
            </a:pPr>
            <a:fld id="{EFB6FBCC-BE9B-4035-A659-3A9CFBE12B70}" type="slidenum">
              <a:rPr lang="ru-RU">
                <a:solidFill>
                  <a:srgbClr val="04617B">
                    <a:shade val="90000"/>
                  </a:srgbClr>
                </a:solidFill>
              </a:rPr>
              <a:pPr>
                <a:defRPr/>
              </a:pPr>
              <a:t>‹#›</a:t>
            </a:fld>
            <a:endParaRPr lang="ru-RU">
              <a:solidFill>
                <a:srgbClr val="04617B">
                  <a:shade val="90000"/>
                </a:srgbClr>
              </a:solidFill>
            </a:endParaRPr>
          </a:p>
        </p:txBody>
      </p:sp>
    </p:spTree>
    <p:extLst>
      <p:ext uri="{BB962C8B-B14F-4D97-AF65-F5344CB8AC3E}">
        <p14:creationId xmlns:p14="http://schemas.microsoft.com/office/powerpoint/2010/main" val="2961999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ru-RU" smtClean="0"/>
              <a:t>Образец заголовка</a:t>
            </a:r>
            <a:endParaRPr lang="en-US"/>
          </a:p>
        </p:txBody>
      </p:sp>
      <p:sp>
        <p:nvSpPr>
          <p:cNvPr id="3" name="Дата 9"/>
          <p:cNvSpPr>
            <a:spLocks noGrp="1"/>
          </p:cNvSpPr>
          <p:nvPr>
            <p:ph type="dt" sz="half" idx="10"/>
          </p:nvPr>
        </p:nvSpPr>
        <p:spPr/>
        <p:txBody>
          <a:bodyPr/>
          <a:lstStyle>
            <a:lvl1pPr>
              <a:defRPr/>
            </a:lvl1pPr>
          </a:lstStyle>
          <a:p>
            <a:pPr>
              <a:defRPr/>
            </a:pPr>
            <a:fld id="{F3832BAE-4EE5-42C1-8C34-21BDE12167F9}" type="datetimeFigureOut">
              <a:rPr lang="ru-RU">
                <a:solidFill>
                  <a:srgbClr val="04617B">
                    <a:shade val="90000"/>
                  </a:srgbClr>
                </a:solidFill>
              </a:rPr>
              <a:pPr>
                <a:defRPr/>
              </a:pPr>
              <a:t>24.09.2022</a:t>
            </a:fld>
            <a:endParaRPr lang="ru-RU">
              <a:solidFill>
                <a:srgbClr val="04617B">
                  <a:shade val="90000"/>
                </a:srgbClr>
              </a:solidFill>
            </a:endParaRPr>
          </a:p>
        </p:txBody>
      </p:sp>
      <p:sp>
        <p:nvSpPr>
          <p:cNvPr id="4" name="Нижний колонтитул 21"/>
          <p:cNvSpPr>
            <a:spLocks noGrp="1"/>
          </p:cNvSpPr>
          <p:nvPr>
            <p:ph type="ftr" sz="quarter" idx="11"/>
          </p:nvPr>
        </p:nvSpPr>
        <p:spPr/>
        <p:txBody>
          <a:bodyPr/>
          <a:lstStyle>
            <a:lvl1pPr>
              <a:defRPr/>
            </a:lvl1pPr>
          </a:lstStyle>
          <a:p>
            <a:pPr>
              <a:defRPr/>
            </a:pPr>
            <a:endParaRPr lang="ru-RU">
              <a:solidFill>
                <a:srgbClr val="04617B">
                  <a:shade val="90000"/>
                </a:srgbClr>
              </a:solidFill>
            </a:endParaRPr>
          </a:p>
        </p:txBody>
      </p:sp>
      <p:sp>
        <p:nvSpPr>
          <p:cNvPr id="5" name="Номер слайда 17"/>
          <p:cNvSpPr>
            <a:spLocks noGrp="1"/>
          </p:cNvSpPr>
          <p:nvPr>
            <p:ph type="sldNum" sz="quarter" idx="12"/>
          </p:nvPr>
        </p:nvSpPr>
        <p:spPr/>
        <p:txBody>
          <a:bodyPr/>
          <a:lstStyle>
            <a:lvl1pPr>
              <a:defRPr/>
            </a:lvl1pPr>
          </a:lstStyle>
          <a:p>
            <a:pPr>
              <a:defRPr/>
            </a:pPr>
            <a:fld id="{FE6EDF9C-80B2-4218-BC38-0953260CB6DB}" type="slidenum">
              <a:rPr lang="ru-RU">
                <a:solidFill>
                  <a:srgbClr val="04617B">
                    <a:shade val="90000"/>
                  </a:srgbClr>
                </a:solidFill>
              </a:rPr>
              <a:pPr>
                <a:defRPr/>
              </a:pPr>
              <a:t>‹#›</a:t>
            </a:fld>
            <a:endParaRPr lang="ru-RU">
              <a:solidFill>
                <a:srgbClr val="04617B">
                  <a:shade val="90000"/>
                </a:srgbClr>
              </a:solidFill>
            </a:endParaRPr>
          </a:p>
        </p:txBody>
      </p:sp>
    </p:spTree>
    <p:extLst>
      <p:ext uri="{BB962C8B-B14F-4D97-AF65-F5344CB8AC3E}">
        <p14:creationId xmlns:p14="http://schemas.microsoft.com/office/powerpoint/2010/main" val="2536894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9"/>
          <p:cNvSpPr>
            <a:spLocks noGrp="1"/>
          </p:cNvSpPr>
          <p:nvPr>
            <p:ph type="dt" sz="half" idx="10"/>
          </p:nvPr>
        </p:nvSpPr>
        <p:spPr/>
        <p:txBody>
          <a:bodyPr/>
          <a:lstStyle>
            <a:lvl1pPr>
              <a:defRPr/>
            </a:lvl1pPr>
          </a:lstStyle>
          <a:p>
            <a:pPr>
              <a:defRPr/>
            </a:pPr>
            <a:fld id="{9B657966-F64E-499C-A46B-9FEA3CC9DE83}" type="datetimeFigureOut">
              <a:rPr lang="ru-RU">
                <a:solidFill>
                  <a:srgbClr val="04617B">
                    <a:shade val="90000"/>
                  </a:srgbClr>
                </a:solidFill>
              </a:rPr>
              <a:pPr>
                <a:defRPr/>
              </a:pPr>
              <a:t>24.09.2022</a:t>
            </a:fld>
            <a:endParaRPr lang="ru-RU">
              <a:solidFill>
                <a:srgbClr val="04617B">
                  <a:shade val="90000"/>
                </a:srgbClr>
              </a:solidFill>
            </a:endParaRPr>
          </a:p>
        </p:txBody>
      </p:sp>
      <p:sp>
        <p:nvSpPr>
          <p:cNvPr id="3" name="Нижний колонтитул 21"/>
          <p:cNvSpPr>
            <a:spLocks noGrp="1"/>
          </p:cNvSpPr>
          <p:nvPr>
            <p:ph type="ftr" sz="quarter" idx="11"/>
          </p:nvPr>
        </p:nvSpPr>
        <p:spPr/>
        <p:txBody>
          <a:bodyPr/>
          <a:lstStyle>
            <a:lvl1pPr>
              <a:defRPr/>
            </a:lvl1pPr>
          </a:lstStyle>
          <a:p>
            <a:pPr>
              <a:defRPr/>
            </a:pPr>
            <a:endParaRPr lang="ru-RU">
              <a:solidFill>
                <a:srgbClr val="04617B">
                  <a:shade val="90000"/>
                </a:srgbClr>
              </a:solidFill>
            </a:endParaRPr>
          </a:p>
        </p:txBody>
      </p:sp>
      <p:sp>
        <p:nvSpPr>
          <p:cNvPr id="4" name="Номер слайда 17"/>
          <p:cNvSpPr>
            <a:spLocks noGrp="1"/>
          </p:cNvSpPr>
          <p:nvPr>
            <p:ph type="sldNum" sz="quarter" idx="12"/>
          </p:nvPr>
        </p:nvSpPr>
        <p:spPr/>
        <p:txBody>
          <a:bodyPr/>
          <a:lstStyle>
            <a:lvl1pPr>
              <a:defRPr/>
            </a:lvl1pPr>
          </a:lstStyle>
          <a:p>
            <a:pPr>
              <a:defRPr/>
            </a:pPr>
            <a:fld id="{EB4BD976-DE9E-4861-BBAE-4992062B1E66}" type="slidenum">
              <a:rPr lang="ru-RU">
                <a:solidFill>
                  <a:srgbClr val="04617B">
                    <a:shade val="90000"/>
                  </a:srgbClr>
                </a:solidFill>
              </a:rPr>
              <a:pPr>
                <a:defRPr/>
              </a:pPr>
              <a:t>‹#›</a:t>
            </a:fld>
            <a:endParaRPr lang="ru-RU">
              <a:solidFill>
                <a:srgbClr val="04617B">
                  <a:shade val="90000"/>
                </a:srgbClr>
              </a:solidFill>
            </a:endParaRPr>
          </a:p>
        </p:txBody>
      </p:sp>
    </p:spTree>
    <p:extLst>
      <p:ext uri="{BB962C8B-B14F-4D97-AF65-F5344CB8AC3E}">
        <p14:creationId xmlns:p14="http://schemas.microsoft.com/office/powerpoint/2010/main" val="1809258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ru-RU" smtClean="0"/>
              <a:t>Образец заголовка</a:t>
            </a:r>
            <a:endParaRPr lang="en-US"/>
          </a:p>
        </p:txBody>
      </p:sp>
      <p:sp>
        <p:nvSpPr>
          <p:cNvPr id="3" name="Текст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ru-RU" smtClean="0"/>
              <a:t>Образец текста</a:t>
            </a:r>
          </a:p>
        </p:txBody>
      </p:sp>
      <p:sp>
        <p:nvSpPr>
          <p:cNvPr id="4" name="Содержимое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9"/>
          <p:cNvSpPr>
            <a:spLocks noGrp="1"/>
          </p:cNvSpPr>
          <p:nvPr>
            <p:ph type="dt" sz="half" idx="10"/>
          </p:nvPr>
        </p:nvSpPr>
        <p:spPr/>
        <p:txBody>
          <a:bodyPr/>
          <a:lstStyle>
            <a:lvl1pPr>
              <a:defRPr/>
            </a:lvl1pPr>
          </a:lstStyle>
          <a:p>
            <a:pPr>
              <a:defRPr/>
            </a:pPr>
            <a:fld id="{52CCAAF2-2599-4579-A34C-026AAA7F7FFD}" type="datetimeFigureOut">
              <a:rPr lang="ru-RU">
                <a:solidFill>
                  <a:srgbClr val="04617B">
                    <a:shade val="90000"/>
                  </a:srgbClr>
                </a:solidFill>
              </a:rPr>
              <a:pPr>
                <a:defRPr/>
              </a:pPr>
              <a:t>24.09.2022</a:t>
            </a:fld>
            <a:endParaRPr lang="ru-RU">
              <a:solidFill>
                <a:srgbClr val="04617B">
                  <a:shade val="90000"/>
                </a:srgbClr>
              </a:solidFill>
            </a:endParaRPr>
          </a:p>
        </p:txBody>
      </p:sp>
      <p:sp>
        <p:nvSpPr>
          <p:cNvPr id="6" name="Нижний колонтитул 21"/>
          <p:cNvSpPr>
            <a:spLocks noGrp="1"/>
          </p:cNvSpPr>
          <p:nvPr>
            <p:ph type="ftr" sz="quarter" idx="11"/>
          </p:nvPr>
        </p:nvSpPr>
        <p:spPr/>
        <p:txBody>
          <a:bodyPr/>
          <a:lstStyle>
            <a:lvl1pPr>
              <a:defRPr/>
            </a:lvl1pPr>
          </a:lstStyle>
          <a:p>
            <a:pPr>
              <a:defRPr/>
            </a:pPr>
            <a:endParaRPr lang="ru-RU">
              <a:solidFill>
                <a:srgbClr val="04617B">
                  <a:shade val="90000"/>
                </a:srgbClr>
              </a:solidFill>
            </a:endParaRPr>
          </a:p>
        </p:txBody>
      </p:sp>
      <p:sp>
        <p:nvSpPr>
          <p:cNvPr id="7" name="Номер слайда 17"/>
          <p:cNvSpPr>
            <a:spLocks noGrp="1"/>
          </p:cNvSpPr>
          <p:nvPr>
            <p:ph type="sldNum" sz="quarter" idx="12"/>
          </p:nvPr>
        </p:nvSpPr>
        <p:spPr/>
        <p:txBody>
          <a:bodyPr/>
          <a:lstStyle>
            <a:lvl1pPr>
              <a:defRPr/>
            </a:lvl1pPr>
          </a:lstStyle>
          <a:p>
            <a:pPr>
              <a:defRPr/>
            </a:pPr>
            <a:fld id="{64FA0A9F-C092-413E-BB0C-CDF4809FCEEC}" type="slidenum">
              <a:rPr lang="ru-RU">
                <a:solidFill>
                  <a:srgbClr val="04617B">
                    <a:shade val="90000"/>
                  </a:srgbClr>
                </a:solidFill>
              </a:rPr>
              <a:pPr>
                <a:defRPr/>
              </a:pPr>
              <a:t>‹#›</a:t>
            </a:fld>
            <a:endParaRPr lang="ru-RU">
              <a:solidFill>
                <a:srgbClr val="04617B">
                  <a:shade val="90000"/>
                </a:srgbClr>
              </a:solidFill>
            </a:endParaRPr>
          </a:p>
        </p:txBody>
      </p:sp>
    </p:spTree>
    <p:extLst>
      <p:ext uri="{BB962C8B-B14F-4D97-AF65-F5344CB8AC3E}">
        <p14:creationId xmlns:p14="http://schemas.microsoft.com/office/powerpoint/2010/main" val="33650105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5" name="Прямоугольник с одним вырезанным скругленным углом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Прямоугольный треугольник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Полилиния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solidFill>
                <a:prstClr val="black"/>
              </a:solidFill>
              <a:latin typeface="Constantia"/>
              <a:cs typeface="Arial" charset="0"/>
            </a:endParaRPr>
          </a:p>
        </p:txBody>
      </p:sp>
      <p:sp>
        <p:nvSpPr>
          <p:cNvPr id="8" name="Полилиния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solidFill>
                <a:prstClr val="black"/>
              </a:solidFill>
              <a:latin typeface="Constantia"/>
              <a:cs typeface="Arial" charset="0"/>
            </a:endParaRPr>
          </a:p>
        </p:txBody>
      </p:sp>
      <p:sp>
        <p:nvSpPr>
          <p:cNvPr id="2" name="Заголовок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ru-RU" smtClean="0"/>
              <a:t>Образец заголовка</a:t>
            </a:r>
            <a:endParaRPr lang="en-US"/>
          </a:p>
        </p:txBody>
      </p:sp>
      <p:sp>
        <p:nvSpPr>
          <p:cNvPr id="4" name="Текст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ru-RU" smtClean="0"/>
              <a:t>Образец текста</a:t>
            </a:r>
          </a:p>
        </p:txBody>
      </p:sp>
      <p:sp>
        <p:nvSpPr>
          <p:cNvPr id="3" name="Рисунок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ru-RU" noProof="0" smtClean="0"/>
              <a:t>Вставка рисунка</a:t>
            </a:r>
            <a:endParaRPr lang="en-US" noProof="0" dirty="0"/>
          </a:p>
        </p:txBody>
      </p:sp>
      <p:sp>
        <p:nvSpPr>
          <p:cNvPr id="9" name="Дата 4"/>
          <p:cNvSpPr>
            <a:spLocks noGrp="1"/>
          </p:cNvSpPr>
          <p:nvPr>
            <p:ph type="dt" sz="half" idx="10"/>
          </p:nvPr>
        </p:nvSpPr>
        <p:spPr/>
        <p:txBody>
          <a:bodyPr/>
          <a:lstStyle>
            <a:lvl1pPr>
              <a:defRPr/>
            </a:lvl1pPr>
          </a:lstStyle>
          <a:p>
            <a:pPr>
              <a:defRPr/>
            </a:pPr>
            <a:fld id="{4DB57B3C-5548-42C3-8198-61423CD6B714}" type="datetimeFigureOut">
              <a:rPr lang="ru-RU">
                <a:solidFill>
                  <a:srgbClr val="04617B">
                    <a:shade val="90000"/>
                  </a:srgbClr>
                </a:solidFill>
              </a:rPr>
              <a:pPr>
                <a:defRPr/>
              </a:pPr>
              <a:t>24.09.2022</a:t>
            </a:fld>
            <a:endParaRPr lang="ru-RU">
              <a:solidFill>
                <a:srgbClr val="04617B">
                  <a:shade val="90000"/>
                </a:srgbClr>
              </a:solidFill>
            </a:endParaRPr>
          </a:p>
        </p:txBody>
      </p:sp>
      <p:sp>
        <p:nvSpPr>
          <p:cNvPr id="10" name="Нижний колонтитул 5"/>
          <p:cNvSpPr>
            <a:spLocks noGrp="1"/>
          </p:cNvSpPr>
          <p:nvPr>
            <p:ph type="ftr" sz="quarter" idx="11"/>
          </p:nvPr>
        </p:nvSpPr>
        <p:spPr/>
        <p:txBody>
          <a:bodyPr/>
          <a:lstStyle>
            <a:lvl1pPr>
              <a:defRPr/>
            </a:lvl1pPr>
          </a:lstStyle>
          <a:p>
            <a:pPr>
              <a:defRPr/>
            </a:pPr>
            <a:endParaRPr lang="ru-RU">
              <a:solidFill>
                <a:srgbClr val="04617B">
                  <a:shade val="90000"/>
                </a:srgbClr>
              </a:solidFill>
            </a:endParaRPr>
          </a:p>
        </p:txBody>
      </p:sp>
      <p:sp>
        <p:nvSpPr>
          <p:cNvPr id="11" name="Номер слайда 6"/>
          <p:cNvSpPr>
            <a:spLocks noGrp="1"/>
          </p:cNvSpPr>
          <p:nvPr>
            <p:ph type="sldNum" sz="quarter" idx="12"/>
          </p:nvPr>
        </p:nvSpPr>
        <p:spPr>
          <a:xfrm>
            <a:off x="8077200" y="6356350"/>
            <a:ext cx="609600" cy="365125"/>
          </a:xfrm>
        </p:spPr>
        <p:txBody>
          <a:bodyPr/>
          <a:lstStyle>
            <a:lvl1pPr>
              <a:defRPr/>
            </a:lvl1pPr>
          </a:lstStyle>
          <a:p>
            <a:pPr>
              <a:defRPr/>
            </a:pPr>
            <a:fld id="{C1E58E0B-31F8-4DFC-8732-F62FD8CBA04A}" type="slidenum">
              <a:rPr lang="ru-RU">
                <a:solidFill>
                  <a:srgbClr val="04617B">
                    <a:shade val="90000"/>
                  </a:srgbClr>
                </a:solidFill>
              </a:rPr>
              <a:pPr>
                <a:defRPr/>
              </a:pPr>
              <a:t>‹#›</a:t>
            </a:fld>
            <a:endParaRPr lang="ru-RU">
              <a:solidFill>
                <a:srgbClr val="04617B">
                  <a:shade val="90000"/>
                </a:srgbClr>
              </a:solidFill>
            </a:endParaRPr>
          </a:p>
        </p:txBody>
      </p:sp>
    </p:spTree>
    <p:extLst>
      <p:ext uri="{BB962C8B-B14F-4D97-AF65-F5344CB8AC3E}">
        <p14:creationId xmlns:p14="http://schemas.microsoft.com/office/powerpoint/2010/main" val="398233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9"/>
          <p:cNvSpPr>
            <a:spLocks noGrp="1"/>
          </p:cNvSpPr>
          <p:nvPr>
            <p:ph type="dt" sz="half" idx="10"/>
          </p:nvPr>
        </p:nvSpPr>
        <p:spPr/>
        <p:txBody>
          <a:bodyPr/>
          <a:lstStyle>
            <a:lvl1pPr>
              <a:defRPr/>
            </a:lvl1pPr>
          </a:lstStyle>
          <a:p>
            <a:pPr>
              <a:defRPr/>
            </a:pPr>
            <a:fld id="{546DA19C-304C-452E-B40F-7AA9ECA8120B}" type="datetimeFigureOut">
              <a:rPr lang="ru-RU"/>
              <a:pPr>
                <a:defRPr/>
              </a:pPr>
              <a:t>24.09.2022</a:t>
            </a:fld>
            <a:endParaRPr lang="ru-RU"/>
          </a:p>
        </p:txBody>
      </p:sp>
      <p:sp>
        <p:nvSpPr>
          <p:cNvPr id="5" name="Нижний колонтитул 21"/>
          <p:cNvSpPr>
            <a:spLocks noGrp="1"/>
          </p:cNvSpPr>
          <p:nvPr>
            <p:ph type="ftr" sz="quarter" idx="11"/>
          </p:nvPr>
        </p:nvSpPr>
        <p:spPr/>
        <p:txBody>
          <a:bodyPr/>
          <a:lstStyle>
            <a:lvl1pPr>
              <a:defRPr/>
            </a:lvl1pPr>
          </a:lstStyle>
          <a:p>
            <a:pPr>
              <a:defRPr/>
            </a:pPr>
            <a:endParaRPr lang="ru-RU"/>
          </a:p>
        </p:txBody>
      </p:sp>
      <p:sp>
        <p:nvSpPr>
          <p:cNvPr id="6" name="Номер слайда 17"/>
          <p:cNvSpPr>
            <a:spLocks noGrp="1"/>
          </p:cNvSpPr>
          <p:nvPr>
            <p:ph type="sldNum" sz="quarter" idx="12"/>
          </p:nvPr>
        </p:nvSpPr>
        <p:spPr/>
        <p:txBody>
          <a:bodyPr/>
          <a:lstStyle>
            <a:lvl1pPr>
              <a:defRPr/>
            </a:lvl1pPr>
          </a:lstStyle>
          <a:p>
            <a:pPr>
              <a:defRPr/>
            </a:pPr>
            <a:fld id="{E86E45EE-D83D-4A62-8ECE-7BA983604653}" type="slidenum">
              <a:rPr lang="ru-RU"/>
              <a:pPr>
                <a:defRPr/>
              </a:pPr>
              <a:t>‹#›</a:t>
            </a:fld>
            <a:endParaRPr lang="ru-RU"/>
          </a:p>
        </p:txBody>
      </p:sp>
    </p:spTree>
    <p:extLst>
      <p:ext uri="{BB962C8B-B14F-4D97-AF65-F5344CB8AC3E}">
        <p14:creationId xmlns:p14="http://schemas.microsoft.com/office/powerpoint/2010/main" val="11133566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9"/>
          <p:cNvSpPr>
            <a:spLocks noGrp="1"/>
          </p:cNvSpPr>
          <p:nvPr>
            <p:ph type="dt" sz="half" idx="10"/>
          </p:nvPr>
        </p:nvSpPr>
        <p:spPr/>
        <p:txBody>
          <a:bodyPr/>
          <a:lstStyle>
            <a:lvl1pPr>
              <a:defRPr/>
            </a:lvl1pPr>
          </a:lstStyle>
          <a:p>
            <a:pPr>
              <a:defRPr/>
            </a:pPr>
            <a:fld id="{332F81AD-53CA-4786-BB7A-67BAC44C2837}" type="datetimeFigureOut">
              <a:rPr lang="ru-RU">
                <a:solidFill>
                  <a:srgbClr val="04617B">
                    <a:shade val="90000"/>
                  </a:srgbClr>
                </a:solidFill>
              </a:rPr>
              <a:pPr>
                <a:defRPr/>
              </a:pPr>
              <a:t>24.09.2022</a:t>
            </a:fld>
            <a:endParaRPr lang="ru-RU">
              <a:solidFill>
                <a:srgbClr val="04617B">
                  <a:shade val="90000"/>
                </a:srgbClr>
              </a:solidFill>
            </a:endParaRPr>
          </a:p>
        </p:txBody>
      </p:sp>
      <p:sp>
        <p:nvSpPr>
          <p:cNvPr id="5" name="Нижний колонтитул 21"/>
          <p:cNvSpPr>
            <a:spLocks noGrp="1"/>
          </p:cNvSpPr>
          <p:nvPr>
            <p:ph type="ftr" sz="quarter" idx="11"/>
          </p:nvPr>
        </p:nvSpPr>
        <p:spPr/>
        <p:txBody>
          <a:bodyPr/>
          <a:lstStyle>
            <a:lvl1pPr>
              <a:defRPr/>
            </a:lvl1pPr>
          </a:lstStyle>
          <a:p>
            <a:pPr>
              <a:defRPr/>
            </a:pPr>
            <a:endParaRPr lang="ru-RU">
              <a:solidFill>
                <a:srgbClr val="04617B">
                  <a:shade val="90000"/>
                </a:srgbClr>
              </a:solidFill>
            </a:endParaRPr>
          </a:p>
        </p:txBody>
      </p:sp>
      <p:sp>
        <p:nvSpPr>
          <p:cNvPr id="6" name="Номер слайда 17"/>
          <p:cNvSpPr>
            <a:spLocks noGrp="1"/>
          </p:cNvSpPr>
          <p:nvPr>
            <p:ph type="sldNum" sz="quarter" idx="12"/>
          </p:nvPr>
        </p:nvSpPr>
        <p:spPr/>
        <p:txBody>
          <a:bodyPr/>
          <a:lstStyle>
            <a:lvl1pPr>
              <a:defRPr/>
            </a:lvl1pPr>
          </a:lstStyle>
          <a:p>
            <a:pPr>
              <a:defRPr/>
            </a:pPr>
            <a:fld id="{F78EED4F-6AAB-40FC-988F-FC413ADF6A59}" type="slidenum">
              <a:rPr lang="ru-RU">
                <a:solidFill>
                  <a:srgbClr val="04617B">
                    <a:shade val="90000"/>
                  </a:srgbClr>
                </a:solidFill>
              </a:rPr>
              <a:pPr>
                <a:defRPr/>
              </a:pPr>
              <a:t>‹#›</a:t>
            </a:fld>
            <a:endParaRPr lang="ru-RU">
              <a:solidFill>
                <a:srgbClr val="04617B">
                  <a:shade val="90000"/>
                </a:srgbClr>
              </a:solidFill>
            </a:endParaRPr>
          </a:p>
        </p:txBody>
      </p:sp>
    </p:spTree>
    <p:extLst>
      <p:ext uri="{BB962C8B-B14F-4D97-AF65-F5344CB8AC3E}">
        <p14:creationId xmlns:p14="http://schemas.microsoft.com/office/powerpoint/2010/main" val="2229743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914401"/>
            <a:ext cx="2057400" cy="5211763"/>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914401"/>
            <a:ext cx="6019800" cy="5211763"/>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9"/>
          <p:cNvSpPr>
            <a:spLocks noGrp="1"/>
          </p:cNvSpPr>
          <p:nvPr>
            <p:ph type="dt" sz="half" idx="10"/>
          </p:nvPr>
        </p:nvSpPr>
        <p:spPr/>
        <p:txBody>
          <a:bodyPr/>
          <a:lstStyle>
            <a:lvl1pPr>
              <a:defRPr/>
            </a:lvl1pPr>
          </a:lstStyle>
          <a:p>
            <a:pPr>
              <a:defRPr/>
            </a:pPr>
            <a:fld id="{C34C38AC-9518-4B38-B13D-0FA27AE05054}" type="datetimeFigureOut">
              <a:rPr lang="ru-RU">
                <a:solidFill>
                  <a:srgbClr val="04617B">
                    <a:shade val="90000"/>
                  </a:srgbClr>
                </a:solidFill>
              </a:rPr>
              <a:pPr>
                <a:defRPr/>
              </a:pPr>
              <a:t>24.09.2022</a:t>
            </a:fld>
            <a:endParaRPr lang="ru-RU">
              <a:solidFill>
                <a:srgbClr val="04617B">
                  <a:shade val="90000"/>
                </a:srgbClr>
              </a:solidFill>
            </a:endParaRPr>
          </a:p>
        </p:txBody>
      </p:sp>
      <p:sp>
        <p:nvSpPr>
          <p:cNvPr id="5" name="Нижний колонтитул 21"/>
          <p:cNvSpPr>
            <a:spLocks noGrp="1"/>
          </p:cNvSpPr>
          <p:nvPr>
            <p:ph type="ftr" sz="quarter" idx="11"/>
          </p:nvPr>
        </p:nvSpPr>
        <p:spPr/>
        <p:txBody>
          <a:bodyPr/>
          <a:lstStyle>
            <a:lvl1pPr>
              <a:defRPr/>
            </a:lvl1pPr>
          </a:lstStyle>
          <a:p>
            <a:pPr>
              <a:defRPr/>
            </a:pPr>
            <a:endParaRPr lang="ru-RU">
              <a:solidFill>
                <a:srgbClr val="04617B">
                  <a:shade val="90000"/>
                </a:srgbClr>
              </a:solidFill>
            </a:endParaRPr>
          </a:p>
        </p:txBody>
      </p:sp>
      <p:sp>
        <p:nvSpPr>
          <p:cNvPr id="6" name="Номер слайда 17"/>
          <p:cNvSpPr>
            <a:spLocks noGrp="1"/>
          </p:cNvSpPr>
          <p:nvPr>
            <p:ph type="sldNum" sz="quarter" idx="12"/>
          </p:nvPr>
        </p:nvSpPr>
        <p:spPr/>
        <p:txBody>
          <a:bodyPr/>
          <a:lstStyle>
            <a:lvl1pPr>
              <a:defRPr/>
            </a:lvl1pPr>
          </a:lstStyle>
          <a:p>
            <a:pPr>
              <a:defRPr/>
            </a:pPr>
            <a:fld id="{BD33E971-92AE-47B9-AB11-01C8A02CDAFD}" type="slidenum">
              <a:rPr lang="ru-RU">
                <a:solidFill>
                  <a:srgbClr val="04617B">
                    <a:shade val="90000"/>
                  </a:srgbClr>
                </a:solidFill>
              </a:rPr>
              <a:pPr>
                <a:defRPr/>
              </a:pPr>
              <a:t>‹#›</a:t>
            </a:fld>
            <a:endParaRPr lang="ru-RU">
              <a:solidFill>
                <a:srgbClr val="04617B">
                  <a:shade val="90000"/>
                </a:srgbClr>
              </a:solidFill>
            </a:endParaRPr>
          </a:p>
        </p:txBody>
      </p:sp>
    </p:spTree>
    <p:extLst>
      <p:ext uri="{BB962C8B-B14F-4D97-AF65-F5344CB8AC3E}">
        <p14:creationId xmlns:p14="http://schemas.microsoft.com/office/powerpoint/2010/main" val="21712521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nly" preserve="1">
  <p:cSld name="Объект">
    <p:spTree>
      <p:nvGrpSpPr>
        <p:cNvPr id="1" name=""/>
        <p:cNvGrpSpPr/>
        <p:nvPr/>
      </p:nvGrpSpPr>
      <p:grpSpPr>
        <a:xfrm>
          <a:off x="0" y="0"/>
          <a:ext cx="0" cy="0"/>
          <a:chOff x="0" y="0"/>
          <a:chExt cx="0" cy="0"/>
        </a:xfrm>
      </p:grpSpPr>
      <p:sp>
        <p:nvSpPr>
          <p:cNvPr id="2" name="Содержимое 1"/>
          <p:cNvSpPr>
            <a:spLocks noGrp="1"/>
          </p:cNvSpPr>
          <p:nvPr>
            <p:ph/>
          </p:nvPr>
        </p:nvSpPr>
        <p:spPr>
          <a:xfrm>
            <a:off x="457200" y="704850"/>
            <a:ext cx="8229600" cy="56197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3" name="Дата 9"/>
          <p:cNvSpPr>
            <a:spLocks noGrp="1"/>
          </p:cNvSpPr>
          <p:nvPr>
            <p:ph type="dt" sz="half" idx="10"/>
          </p:nvPr>
        </p:nvSpPr>
        <p:spPr/>
        <p:txBody>
          <a:bodyPr/>
          <a:lstStyle>
            <a:lvl1pPr>
              <a:defRPr/>
            </a:lvl1pPr>
          </a:lstStyle>
          <a:p>
            <a:pPr>
              <a:defRPr/>
            </a:pPr>
            <a:fld id="{1E3B0580-1B73-40A0-91D0-1AECB88A781D}" type="datetimeFigureOut">
              <a:rPr lang="ru-RU">
                <a:solidFill>
                  <a:srgbClr val="04617B">
                    <a:shade val="90000"/>
                  </a:srgbClr>
                </a:solidFill>
              </a:rPr>
              <a:pPr>
                <a:defRPr/>
              </a:pPr>
              <a:t>24.09.2022</a:t>
            </a:fld>
            <a:endParaRPr lang="ru-RU">
              <a:solidFill>
                <a:srgbClr val="04617B">
                  <a:shade val="90000"/>
                </a:srgbClr>
              </a:solidFill>
            </a:endParaRPr>
          </a:p>
        </p:txBody>
      </p:sp>
      <p:sp>
        <p:nvSpPr>
          <p:cNvPr id="4" name="Нижний колонтитул 21"/>
          <p:cNvSpPr>
            <a:spLocks noGrp="1"/>
          </p:cNvSpPr>
          <p:nvPr>
            <p:ph type="ftr" sz="quarter" idx="11"/>
          </p:nvPr>
        </p:nvSpPr>
        <p:spPr/>
        <p:txBody>
          <a:bodyPr/>
          <a:lstStyle>
            <a:lvl1pPr>
              <a:defRPr/>
            </a:lvl1pPr>
          </a:lstStyle>
          <a:p>
            <a:pPr>
              <a:defRPr/>
            </a:pPr>
            <a:endParaRPr lang="ru-RU">
              <a:solidFill>
                <a:srgbClr val="04617B">
                  <a:shade val="90000"/>
                </a:srgbClr>
              </a:solidFill>
            </a:endParaRPr>
          </a:p>
        </p:txBody>
      </p:sp>
      <p:sp>
        <p:nvSpPr>
          <p:cNvPr id="5" name="Номер слайда 17"/>
          <p:cNvSpPr>
            <a:spLocks noGrp="1"/>
          </p:cNvSpPr>
          <p:nvPr>
            <p:ph type="sldNum" sz="quarter" idx="12"/>
          </p:nvPr>
        </p:nvSpPr>
        <p:spPr/>
        <p:txBody>
          <a:bodyPr/>
          <a:lstStyle>
            <a:lvl1pPr>
              <a:defRPr/>
            </a:lvl1pPr>
          </a:lstStyle>
          <a:p>
            <a:pPr>
              <a:defRPr/>
            </a:pPr>
            <a:fld id="{DABCB842-78BA-48F9-B6CB-0E70995D72DA}" type="slidenum">
              <a:rPr lang="ru-RU">
                <a:solidFill>
                  <a:srgbClr val="04617B">
                    <a:shade val="90000"/>
                  </a:srgbClr>
                </a:solidFill>
              </a:rPr>
              <a:pPr>
                <a:defRPr/>
              </a:pPr>
              <a:t>‹#›</a:t>
            </a:fld>
            <a:endParaRPr lang="ru-RU">
              <a:solidFill>
                <a:srgbClr val="04617B">
                  <a:shade val="90000"/>
                </a:srgbClr>
              </a:solidFill>
            </a:endParaRPr>
          </a:p>
        </p:txBody>
      </p:sp>
    </p:spTree>
    <p:extLst>
      <p:ext uri="{BB962C8B-B14F-4D97-AF65-F5344CB8AC3E}">
        <p14:creationId xmlns:p14="http://schemas.microsoft.com/office/powerpoint/2010/main" val="194063061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ru-RU" smtClean="0"/>
              <a:t>Образец заголовка</a:t>
            </a:r>
            <a:endParaRPr lang="en-US"/>
          </a:p>
        </p:txBody>
      </p:sp>
      <p:sp>
        <p:nvSpPr>
          <p:cNvPr id="3" name="Текст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ru-RU" smtClean="0"/>
              <a:t>Образец текста</a:t>
            </a:r>
          </a:p>
        </p:txBody>
      </p:sp>
      <p:sp>
        <p:nvSpPr>
          <p:cNvPr id="4" name="Дата 9"/>
          <p:cNvSpPr>
            <a:spLocks noGrp="1"/>
          </p:cNvSpPr>
          <p:nvPr>
            <p:ph type="dt" sz="half" idx="10"/>
          </p:nvPr>
        </p:nvSpPr>
        <p:spPr/>
        <p:txBody>
          <a:bodyPr/>
          <a:lstStyle>
            <a:lvl1pPr>
              <a:defRPr/>
            </a:lvl1pPr>
          </a:lstStyle>
          <a:p>
            <a:pPr>
              <a:defRPr/>
            </a:pPr>
            <a:fld id="{D0836E27-E73F-40DD-900A-F0006E0B866D}" type="datetimeFigureOut">
              <a:rPr lang="ru-RU"/>
              <a:pPr>
                <a:defRPr/>
              </a:pPr>
              <a:t>24.09.2022</a:t>
            </a:fld>
            <a:endParaRPr lang="ru-RU"/>
          </a:p>
        </p:txBody>
      </p:sp>
      <p:sp>
        <p:nvSpPr>
          <p:cNvPr id="5" name="Нижний колонтитул 21"/>
          <p:cNvSpPr>
            <a:spLocks noGrp="1"/>
          </p:cNvSpPr>
          <p:nvPr>
            <p:ph type="ftr" sz="quarter" idx="11"/>
          </p:nvPr>
        </p:nvSpPr>
        <p:spPr/>
        <p:txBody>
          <a:bodyPr/>
          <a:lstStyle>
            <a:lvl1pPr>
              <a:defRPr/>
            </a:lvl1pPr>
          </a:lstStyle>
          <a:p>
            <a:pPr>
              <a:defRPr/>
            </a:pPr>
            <a:endParaRPr lang="ru-RU"/>
          </a:p>
        </p:txBody>
      </p:sp>
      <p:sp>
        <p:nvSpPr>
          <p:cNvPr id="6" name="Номер слайда 17"/>
          <p:cNvSpPr>
            <a:spLocks noGrp="1"/>
          </p:cNvSpPr>
          <p:nvPr>
            <p:ph type="sldNum" sz="quarter" idx="12"/>
          </p:nvPr>
        </p:nvSpPr>
        <p:spPr/>
        <p:txBody>
          <a:bodyPr/>
          <a:lstStyle>
            <a:lvl1pPr>
              <a:defRPr/>
            </a:lvl1pPr>
          </a:lstStyle>
          <a:p>
            <a:pPr>
              <a:defRPr/>
            </a:pPr>
            <a:fld id="{38C9D06E-6494-4A41-B817-757CDF651758}" type="slidenum">
              <a:rPr lang="ru-RU"/>
              <a:pPr>
                <a:defRPr/>
              </a:pPr>
              <a:t>‹#›</a:t>
            </a:fld>
            <a:endParaRPr lang="ru-RU"/>
          </a:p>
        </p:txBody>
      </p:sp>
    </p:spTree>
    <p:extLst>
      <p:ext uri="{BB962C8B-B14F-4D97-AF65-F5344CB8AC3E}">
        <p14:creationId xmlns:p14="http://schemas.microsoft.com/office/powerpoint/2010/main" val="1803035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a:lstStyle/>
          <a:p>
            <a:r>
              <a:rPr lang="ru-RU" smtClean="0"/>
              <a:t>Образец заголовка</a:t>
            </a:r>
            <a:endParaRPr lang="en-US"/>
          </a:p>
        </p:txBody>
      </p:sp>
      <p:sp>
        <p:nvSpPr>
          <p:cNvPr id="3" name="Содержимое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Содержимое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9"/>
          <p:cNvSpPr>
            <a:spLocks noGrp="1"/>
          </p:cNvSpPr>
          <p:nvPr>
            <p:ph type="dt" sz="half" idx="10"/>
          </p:nvPr>
        </p:nvSpPr>
        <p:spPr/>
        <p:txBody>
          <a:bodyPr/>
          <a:lstStyle>
            <a:lvl1pPr>
              <a:defRPr/>
            </a:lvl1pPr>
          </a:lstStyle>
          <a:p>
            <a:pPr>
              <a:defRPr/>
            </a:pPr>
            <a:fld id="{32CAFFD8-7049-4414-A0C0-864CEEF5907B}" type="datetimeFigureOut">
              <a:rPr lang="ru-RU"/>
              <a:pPr>
                <a:defRPr/>
              </a:pPr>
              <a:t>24.09.2022</a:t>
            </a:fld>
            <a:endParaRPr lang="ru-RU"/>
          </a:p>
        </p:txBody>
      </p:sp>
      <p:sp>
        <p:nvSpPr>
          <p:cNvPr id="6" name="Нижний колонтитул 21"/>
          <p:cNvSpPr>
            <a:spLocks noGrp="1"/>
          </p:cNvSpPr>
          <p:nvPr>
            <p:ph type="ftr" sz="quarter" idx="11"/>
          </p:nvPr>
        </p:nvSpPr>
        <p:spPr/>
        <p:txBody>
          <a:bodyPr/>
          <a:lstStyle>
            <a:lvl1pPr>
              <a:defRPr/>
            </a:lvl1pPr>
          </a:lstStyle>
          <a:p>
            <a:pPr>
              <a:defRPr/>
            </a:pPr>
            <a:endParaRPr lang="ru-RU"/>
          </a:p>
        </p:txBody>
      </p:sp>
      <p:sp>
        <p:nvSpPr>
          <p:cNvPr id="7" name="Номер слайда 17"/>
          <p:cNvSpPr>
            <a:spLocks noGrp="1"/>
          </p:cNvSpPr>
          <p:nvPr>
            <p:ph type="sldNum" sz="quarter" idx="12"/>
          </p:nvPr>
        </p:nvSpPr>
        <p:spPr/>
        <p:txBody>
          <a:bodyPr/>
          <a:lstStyle>
            <a:lvl1pPr>
              <a:defRPr/>
            </a:lvl1pPr>
          </a:lstStyle>
          <a:p>
            <a:pPr>
              <a:defRPr/>
            </a:pPr>
            <a:fld id="{7FAB406A-0D55-4DA8-8AFD-0AF02E037692}" type="slidenum">
              <a:rPr lang="ru-RU"/>
              <a:pPr>
                <a:defRPr/>
              </a:pPr>
              <a:t>‹#›</a:t>
            </a:fld>
            <a:endParaRPr lang="ru-RU"/>
          </a:p>
        </p:txBody>
      </p:sp>
    </p:spTree>
    <p:extLst>
      <p:ext uri="{BB962C8B-B14F-4D97-AF65-F5344CB8AC3E}">
        <p14:creationId xmlns:p14="http://schemas.microsoft.com/office/powerpoint/2010/main" val="1265473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ru-RU" smtClean="0"/>
              <a:t>Образец текста</a:t>
            </a:r>
          </a:p>
        </p:txBody>
      </p:sp>
      <p:sp>
        <p:nvSpPr>
          <p:cNvPr id="4" name="Текст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ru-RU" smtClean="0"/>
              <a:t>Образец текста</a:t>
            </a:r>
          </a:p>
        </p:txBody>
      </p:sp>
      <p:sp>
        <p:nvSpPr>
          <p:cNvPr id="5" name="Содержимое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Содержимое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9"/>
          <p:cNvSpPr>
            <a:spLocks noGrp="1"/>
          </p:cNvSpPr>
          <p:nvPr>
            <p:ph type="dt" sz="half" idx="10"/>
          </p:nvPr>
        </p:nvSpPr>
        <p:spPr/>
        <p:txBody>
          <a:bodyPr/>
          <a:lstStyle>
            <a:lvl1pPr>
              <a:defRPr/>
            </a:lvl1pPr>
          </a:lstStyle>
          <a:p>
            <a:pPr>
              <a:defRPr/>
            </a:pPr>
            <a:fld id="{597AE9F6-3B10-48A6-B4F1-12291C24474F}" type="datetimeFigureOut">
              <a:rPr lang="ru-RU"/>
              <a:pPr>
                <a:defRPr/>
              </a:pPr>
              <a:t>24.09.2022</a:t>
            </a:fld>
            <a:endParaRPr lang="ru-RU"/>
          </a:p>
        </p:txBody>
      </p:sp>
      <p:sp>
        <p:nvSpPr>
          <p:cNvPr id="8" name="Нижний колонтитул 21"/>
          <p:cNvSpPr>
            <a:spLocks noGrp="1"/>
          </p:cNvSpPr>
          <p:nvPr>
            <p:ph type="ftr" sz="quarter" idx="11"/>
          </p:nvPr>
        </p:nvSpPr>
        <p:spPr/>
        <p:txBody>
          <a:bodyPr/>
          <a:lstStyle>
            <a:lvl1pPr>
              <a:defRPr/>
            </a:lvl1pPr>
          </a:lstStyle>
          <a:p>
            <a:pPr>
              <a:defRPr/>
            </a:pPr>
            <a:endParaRPr lang="ru-RU"/>
          </a:p>
        </p:txBody>
      </p:sp>
      <p:sp>
        <p:nvSpPr>
          <p:cNvPr id="9" name="Номер слайда 17"/>
          <p:cNvSpPr>
            <a:spLocks noGrp="1"/>
          </p:cNvSpPr>
          <p:nvPr>
            <p:ph type="sldNum" sz="quarter" idx="12"/>
          </p:nvPr>
        </p:nvSpPr>
        <p:spPr/>
        <p:txBody>
          <a:bodyPr/>
          <a:lstStyle>
            <a:lvl1pPr>
              <a:defRPr/>
            </a:lvl1pPr>
          </a:lstStyle>
          <a:p>
            <a:pPr>
              <a:defRPr/>
            </a:pPr>
            <a:fld id="{C61F8E20-15C9-497D-9918-ED8DC20AA7F2}" type="slidenum">
              <a:rPr lang="ru-RU"/>
              <a:pPr>
                <a:defRPr/>
              </a:pPr>
              <a:t>‹#›</a:t>
            </a:fld>
            <a:endParaRPr lang="ru-RU"/>
          </a:p>
        </p:txBody>
      </p:sp>
    </p:spTree>
    <p:extLst>
      <p:ext uri="{BB962C8B-B14F-4D97-AF65-F5344CB8AC3E}">
        <p14:creationId xmlns:p14="http://schemas.microsoft.com/office/powerpoint/2010/main" val="4184617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ru-RU" smtClean="0"/>
              <a:t>Образец заголовка</a:t>
            </a:r>
            <a:endParaRPr lang="en-US"/>
          </a:p>
        </p:txBody>
      </p:sp>
      <p:sp>
        <p:nvSpPr>
          <p:cNvPr id="3" name="Дата 9"/>
          <p:cNvSpPr>
            <a:spLocks noGrp="1"/>
          </p:cNvSpPr>
          <p:nvPr>
            <p:ph type="dt" sz="half" idx="10"/>
          </p:nvPr>
        </p:nvSpPr>
        <p:spPr/>
        <p:txBody>
          <a:bodyPr/>
          <a:lstStyle>
            <a:lvl1pPr>
              <a:defRPr/>
            </a:lvl1pPr>
          </a:lstStyle>
          <a:p>
            <a:pPr>
              <a:defRPr/>
            </a:pPr>
            <a:fld id="{8E34FF1B-92AA-4CCA-AA1A-AC3A8949AB0C}" type="datetimeFigureOut">
              <a:rPr lang="ru-RU"/>
              <a:pPr>
                <a:defRPr/>
              </a:pPr>
              <a:t>24.09.2022</a:t>
            </a:fld>
            <a:endParaRPr lang="ru-RU"/>
          </a:p>
        </p:txBody>
      </p:sp>
      <p:sp>
        <p:nvSpPr>
          <p:cNvPr id="4" name="Нижний колонтитул 21"/>
          <p:cNvSpPr>
            <a:spLocks noGrp="1"/>
          </p:cNvSpPr>
          <p:nvPr>
            <p:ph type="ftr" sz="quarter" idx="11"/>
          </p:nvPr>
        </p:nvSpPr>
        <p:spPr/>
        <p:txBody>
          <a:bodyPr/>
          <a:lstStyle>
            <a:lvl1pPr>
              <a:defRPr/>
            </a:lvl1pPr>
          </a:lstStyle>
          <a:p>
            <a:pPr>
              <a:defRPr/>
            </a:pPr>
            <a:endParaRPr lang="ru-RU"/>
          </a:p>
        </p:txBody>
      </p:sp>
      <p:sp>
        <p:nvSpPr>
          <p:cNvPr id="5" name="Номер слайда 17"/>
          <p:cNvSpPr>
            <a:spLocks noGrp="1"/>
          </p:cNvSpPr>
          <p:nvPr>
            <p:ph type="sldNum" sz="quarter" idx="12"/>
          </p:nvPr>
        </p:nvSpPr>
        <p:spPr/>
        <p:txBody>
          <a:bodyPr/>
          <a:lstStyle>
            <a:lvl1pPr>
              <a:defRPr/>
            </a:lvl1pPr>
          </a:lstStyle>
          <a:p>
            <a:pPr>
              <a:defRPr/>
            </a:pPr>
            <a:fld id="{111566BC-0A74-4B7F-94C3-D5A610D475BD}" type="slidenum">
              <a:rPr lang="ru-RU"/>
              <a:pPr>
                <a:defRPr/>
              </a:pPr>
              <a:t>‹#›</a:t>
            </a:fld>
            <a:endParaRPr lang="ru-RU"/>
          </a:p>
        </p:txBody>
      </p:sp>
    </p:spTree>
    <p:extLst>
      <p:ext uri="{BB962C8B-B14F-4D97-AF65-F5344CB8AC3E}">
        <p14:creationId xmlns:p14="http://schemas.microsoft.com/office/powerpoint/2010/main" val="19942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9"/>
          <p:cNvSpPr>
            <a:spLocks noGrp="1"/>
          </p:cNvSpPr>
          <p:nvPr>
            <p:ph type="dt" sz="half" idx="10"/>
          </p:nvPr>
        </p:nvSpPr>
        <p:spPr/>
        <p:txBody>
          <a:bodyPr/>
          <a:lstStyle>
            <a:lvl1pPr>
              <a:defRPr/>
            </a:lvl1pPr>
          </a:lstStyle>
          <a:p>
            <a:pPr>
              <a:defRPr/>
            </a:pPr>
            <a:fld id="{E709A893-1BD3-4485-8522-CA7EC71F855D}" type="datetimeFigureOut">
              <a:rPr lang="ru-RU"/>
              <a:pPr>
                <a:defRPr/>
              </a:pPr>
              <a:t>24.09.2022</a:t>
            </a:fld>
            <a:endParaRPr lang="ru-RU"/>
          </a:p>
        </p:txBody>
      </p:sp>
      <p:sp>
        <p:nvSpPr>
          <p:cNvPr id="3" name="Нижний колонтитул 21"/>
          <p:cNvSpPr>
            <a:spLocks noGrp="1"/>
          </p:cNvSpPr>
          <p:nvPr>
            <p:ph type="ftr" sz="quarter" idx="11"/>
          </p:nvPr>
        </p:nvSpPr>
        <p:spPr/>
        <p:txBody>
          <a:bodyPr/>
          <a:lstStyle>
            <a:lvl1pPr>
              <a:defRPr/>
            </a:lvl1pPr>
          </a:lstStyle>
          <a:p>
            <a:pPr>
              <a:defRPr/>
            </a:pPr>
            <a:endParaRPr lang="ru-RU"/>
          </a:p>
        </p:txBody>
      </p:sp>
      <p:sp>
        <p:nvSpPr>
          <p:cNvPr id="4" name="Номер слайда 17"/>
          <p:cNvSpPr>
            <a:spLocks noGrp="1"/>
          </p:cNvSpPr>
          <p:nvPr>
            <p:ph type="sldNum" sz="quarter" idx="12"/>
          </p:nvPr>
        </p:nvSpPr>
        <p:spPr/>
        <p:txBody>
          <a:bodyPr/>
          <a:lstStyle>
            <a:lvl1pPr>
              <a:defRPr/>
            </a:lvl1pPr>
          </a:lstStyle>
          <a:p>
            <a:pPr>
              <a:defRPr/>
            </a:pPr>
            <a:fld id="{34D27505-2AAF-41DB-8755-188536480ACD}" type="slidenum">
              <a:rPr lang="ru-RU"/>
              <a:pPr>
                <a:defRPr/>
              </a:pPr>
              <a:t>‹#›</a:t>
            </a:fld>
            <a:endParaRPr lang="ru-RU"/>
          </a:p>
        </p:txBody>
      </p:sp>
    </p:spTree>
    <p:extLst>
      <p:ext uri="{BB962C8B-B14F-4D97-AF65-F5344CB8AC3E}">
        <p14:creationId xmlns:p14="http://schemas.microsoft.com/office/powerpoint/2010/main" val="212442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ru-RU" smtClean="0"/>
              <a:t>Образец заголовка</a:t>
            </a:r>
            <a:endParaRPr lang="en-US"/>
          </a:p>
        </p:txBody>
      </p:sp>
      <p:sp>
        <p:nvSpPr>
          <p:cNvPr id="3" name="Текст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ru-RU" smtClean="0"/>
              <a:t>Образец текста</a:t>
            </a:r>
          </a:p>
        </p:txBody>
      </p:sp>
      <p:sp>
        <p:nvSpPr>
          <p:cNvPr id="4" name="Содержимое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9"/>
          <p:cNvSpPr>
            <a:spLocks noGrp="1"/>
          </p:cNvSpPr>
          <p:nvPr>
            <p:ph type="dt" sz="half" idx="10"/>
          </p:nvPr>
        </p:nvSpPr>
        <p:spPr/>
        <p:txBody>
          <a:bodyPr/>
          <a:lstStyle>
            <a:lvl1pPr>
              <a:defRPr/>
            </a:lvl1pPr>
          </a:lstStyle>
          <a:p>
            <a:pPr>
              <a:defRPr/>
            </a:pPr>
            <a:fld id="{32C5307D-A94C-465A-84D3-370F886B87AE}" type="datetimeFigureOut">
              <a:rPr lang="ru-RU"/>
              <a:pPr>
                <a:defRPr/>
              </a:pPr>
              <a:t>24.09.2022</a:t>
            </a:fld>
            <a:endParaRPr lang="ru-RU"/>
          </a:p>
        </p:txBody>
      </p:sp>
      <p:sp>
        <p:nvSpPr>
          <p:cNvPr id="6" name="Нижний колонтитул 21"/>
          <p:cNvSpPr>
            <a:spLocks noGrp="1"/>
          </p:cNvSpPr>
          <p:nvPr>
            <p:ph type="ftr" sz="quarter" idx="11"/>
          </p:nvPr>
        </p:nvSpPr>
        <p:spPr/>
        <p:txBody>
          <a:bodyPr/>
          <a:lstStyle>
            <a:lvl1pPr>
              <a:defRPr/>
            </a:lvl1pPr>
          </a:lstStyle>
          <a:p>
            <a:pPr>
              <a:defRPr/>
            </a:pPr>
            <a:endParaRPr lang="ru-RU"/>
          </a:p>
        </p:txBody>
      </p:sp>
      <p:sp>
        <p:nvSpPr>
          <p:cNvPr id="7" name="Номер слайда 17"/>
          <p:cNvSpPr>
            <a:spLocks noGrp="1"/>
          </p:cNvSpPr>
          <p:nvPr>
            <p:ph type="sldNum" sz="quarter" idx="12"/>
          </p:nvPr>
        </p:nvSpPr>
        <p:spPr/>
        <p:txBody>
          <a:bodyPr/>
          <a:lstStyle>
            <a:lvl1pPr>
              <a:defRPr/>
            </a:lvl1pPr>
          </a:lstStyle>
          <a:p>
            <a:pPr>
              <a:defRPr/>
            </a:pPr>
            <a:fld id="{198DEC69-2EB6-4A88-AC93-026201B17F4E}" type="slidenum">
              <a:rPr lang="ru-RU"/>
              <a:pPr>
                <a:defRPr/>
              </a:pPr>
              <a:t>‹#›</a:t>
            </a:fld>
            <a:endParaRPr lang="ru-RU"/>
          </a:p>
        </p:txBody>
      </p:sp>
    </p:spTree>
    <p:extLst>
      <p:ext uri="{BB962C8B-B14F-4D97-AF65-F5344CB8AC3E}">
        <p14:creationId xmlns:p14="http://schemas.microsoft.com/office/powerpoint/2010/main" val="68601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5" name="Прямоугольник с одним вырезанным скругленным углом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Прямоугольный треугольник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Полилиния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Полилиния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Заголовок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ru-RU" smtClean="0"/>
              <a:t>Образец заголовка</a:t>
            </a:r>
            <a:endParaRPr lang="en-US"/>
          </a:p>
        </p:txBody>
      </p:sp>
      <p:sp>
        <p:nvSpPr>
          <p:cNvPr id="4" name="Текст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ru-RU" smtClean="0"/>
              <a:t>Образец текста</a:t>
            </a:r>
          </a:p>
        </p:txBody>
      </p:sp>
      <p:sp>
        <p:nvSpPr>
          <p:cNvPr id="3" name="Рисунок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ru-RU" noProof="0" smtClean="0"/>
              <a:t>Вставка рисунка</a:t>
            </a:r>
            <a:endParaRPr lang="en-US" noProof="0" dirty="0"/>
          </a:p>
        </p:txBody>
      </p:sp>
      <p:sp>
        <p:nvSpPr>
          <p:cNvPr id="9" name="Дата 4"/>
          <p:cNvSpPr>
            <a:spLocks noGrp="1"/>
          </p:cNvSpPr>
          <p:nvPr>
            <p:ph type="dt" sz="half" idx="10"/>
          </p:nvPr>
        </p:nvSpPr>
        <p:spPr/>
        <p:txBody>
          <a:bodyPr/>
          <a:lstStyle>
            <a:lvl1pPr>
              <a:defRPr/>
            </a:lvl1pPr>
          </a:lstStyle>
          <a:p>
            <a:pPr>
              <a:defRPr/>
            </a:pPr>
            <a:fld id="{ED2DFE30-5655-4707-82FB-065A265CD20D}" type="datetimeFigureOut">
              <a:rPr lang="ru-RU"/>
              <a:pPr>
                <a:defRPr/>
              </a:pPr>
              <a:t>24.09.2022</a:t>
            </a:fld>
            <a:endParaRPr lang="ru-RU"/>
          </a:p>
        </p:txBody>
      </p:sp>
      <p:sp>
        <p:nvSpPr>
          <p:cNvPr id="10" name="Нижний колонтитул 5"/>
          <p:cNvSpPr>
            <a:spLocks noGrp="1"/>
          </p:cNvSpPr>
          <p:nvPr>
            <p:ph type="ftr" sz="quarter" idx="11"/>
          </p:nvPr>
        </p:nvSpPr>
        <p:spPr/>
        <p:txBody>
          <a:bodyPr/>
          <a:lstStyle>
            <a:lvl1pPr>
              <a:defRPr/>
            </a:lvl1pPr>
          </a:lstStyle>
          <a:p>
            <a:pPr>
              <a:defRPr/>
            </a:pPr>
            <a:endParaRPr lang="ru-RU"/>
          </a:p>
        </p:txBody>
      </p:sp>
      <p:sp>
        <p:nvSpPr>
          <p:cNvPr id="11" name="Номер слайда 6"/>
          <p:cNvSpPr>
            <a:spLocks noGrp="1"/>
          </p:cNvSpPr>
          <p:nvPr>
            <p:ph type="sldNum" sz="quarter" idx="12"/>
          </p:nvPr>
        </p:nvSpPr>
        <p:spPr>
          <a:xfrm>
            <a:off x="8077200" y="6356350"/>
            <a:ext cx="609600" cy="365125"/>
          </a:xfrm>
        </p:spPr>
        <p:txBody>
          <a:bodyPr/>
          <a:lstStyle>
            <a:lvl1pPr>
              <a:defRPr/>
            </a:lvl1pPr>
          </a:lstStyle>
          <a:p>
            <a:pPr>
              <a:defRPr/>
            </a:pPr>
            <a:fld id="{FB61F809-3874-447C-B11F-92D498DE70DB}" type="slidenum">
              <a:rPr lang="ru-RU"/>
              <a:pPr>
                <a:defRPr/>
              </a:pPr>
              <a:t>‹#›</a:t>
            </a:fld>
            <a:endParaRPr lang="ru-RU"/>
          </a:p>
        </p:txBody>
      </p:sp>
    </p:spTree>
    <p:extLst>
      <p:ext uri="{BB962C8B-B14F-4D97-AF65-F5344CB8AC3E}">
        <p14:creationId xmlns:p14="http://schemas.microsoft.com/office/powerpoint/2010/main" val="860475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Полилиния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Полилиния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28" name="Заголовок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ru-RU" smtClean="0"/>
              <a:t>Образец заголовка</a:t>
            </a:r>
            <a:endParaRPr lang="en-US" smtClean="0"/>
          </a:p>
        </p:txBody>
      </p:sp>
      <p:sp>
        <p:nvSpPr>
          <p:cNvPr id="1029" name="Текст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smtClean="0"/>
          </a:p>
        </p:txBody>
      </p:sp>
      <p:sp>
        <p:nvSpPr>
          <p:cNvPr id="10" name="Дата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A9F2506A-27B1-47D4-B7F3-5743B6111072}" type="datetimeFigureOut">
              <a:rPr lang="ru-RU"/>
              <a:pPr>
                <a:defRPr/>
              </a:pPr>
              <a:t>24.09.2022</a:t>
            </a:fld>
            <a:endParaRPr lang="ru-RU"/>
          </a:p>
        </p:txBody>
      </p:sp>
      <p:sp>
        <p:nvSpPr>
          <p:cNvPr id="22" name="Нижний колонтитул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ru-RU"/>
          </a:p>
        </p:txBody>
      </p:sp>
      <p:sp>
        <p:nvSpPr>
          <p:cNvPr id="18" name="Номер слайда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defRPr>
            </a:lvl1pPr>
          </a:lstStyle>
          <a:p>
            <a:pPr>
              <a:defRPr/>
            </a:pPr>
            <a:fld id="{FA30DA69-DF38-46D2-BFFB-442532A5B602}" type="slidenum">
              <a:rPr lang="ru-RU"/>
              <a:pPr>
                <a:defRPr/>
              </a:pPr>
              <a:t>‹#›</a:t>
            </a:fld>
            <a:endParaRPr lang="ru-RU"/>
          </a:p>
        </p:txBody>
      </p:sp>
      <p:grpSp>
        <p:nvGrpSpPr>
          <p:cNvPr id="1033" name="Группа 1"/>
          <p:cNvGrpSpPr>
            <a:grpSpLocks/>
          </p:cNvGrpSpPr>
          <p:nvPr/>
        </p:nvGrpSpPr>
        <p:grpSpPr bwMode="auto">
          <a:xfrm>
            <a:off x="-19050" y="203200"/>
            <a:ext cx="9180513" cy="647700"/>
            <a:chOff x="-19045" y="216550"/>
            <a:chExt cx="9180548" cy="649224"/>
          </a:xfrm>
        </p:grpSpPr>
        <p:sp>
          <p:nvSpPr>
            <p:cNvPr id="12" name="Полилиния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Полилиния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5" r:id="rId9"/>
    <p:sldLayoutId id="2147483693" r:id="rId10"/>
    <p:sldLayoutId id="2147483694"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Полилиния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solidFill>
                <a:prstClr val="black"/>
              </a:solidFill>
              <a:latin typeface="Constantia"/>
              <a:cs typeface="Arial" charset="0"/>
            </a:endParaRPr>
          </a:p>
        </p:txBody>
      </p:sp>
      <p:sp>
        <p:nvSpPr>
          <p:cNvPr id="8" name="Полилиния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solidFill>
                <a:prstClr val="black"/>
              </a:solidFill>
              <a:latin typeface="Constantia"/>
              <a:cs typeface="Arial" charset="0"/>
            </a:endParaRPr>
          </a:p>
        </p:txBody>
      </p:sp>
      <p:sp>
        <p:nvSpPr>
          <p:cNvPr id="16388" name="Заголовок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ru-RU" smtClean="0"/>
              <a:t>Образец заголовка</a:t>
            </a:r>
            <a:endParaRPr lang="en-US" smtClean="0"/>
          </a:p>
        </p:txBody>
      </p:sp>
      <p:sp>
        <p:nvSpPr>
          <p:cNvPr id="16389" name="Текст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smtClean="0"/>
          </a:p>
        </p:txBody>
      </p:sp>
      <p:sp>
        <p:nvSpPr>
          <p:cNvPr id="10" name="Дата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EF7E129E-1E72-49A2-903C-BAD6DCDBAE4C}" type="datetimeFigureOut">
              <a:rPr lang="ru-RU">
                <a:solidFill>
                  <a:srgbClr val="04617B">
                    <a:shade val="90000"/>
                  </a:srgbClr>
                </a:solidFill>
              </a:rPr>
              <a:pPr>
                <a:defRPr/>
              </a:pPr>
              <a:t>24.09.2022</a:t>
            </a:fld>
            <a:endParaRPr lang="ru-RU">
              <a:solidFill>
                <a:srgbClr val="04617B">
                  <a:shade val="90000"/>
                </a:srgbClr>
              </a:solidFill>
            </a:endParaRPr>
          </a:p>
        </p:txBody>
      </p:sp>
      <p:sp>
        <p:nvSpPr>
          <p:cNvPr id="22" name="Нижний колонтитул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ru-RU">
              <a:solidFill>
                <a:srgbClr val="04617B">
                  <a:shade val="90000"/>
                </a:srgbClr>
              </a:solidFill>
            </a:endParaRPr>
          </a:p>
        </p:txBody>
      </p:sp>
      <p:sp>
        <p:nvSpPr>
          <p:cNvPr id="18" name="Номер слайда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F29361AF-1EC0-471E-B501-92B65A5DBBA8}" type="slidenum">
              <a:rPr lang="ru-RU">
                <a:solidFill>
                  <a:srgbClr val="04617B">
                    <a:shade val="90000"/>
                  </a:srgbClr>
                </a:solidFill>
              </a:rPr>
              <a:pPr>
                <a:defRPr/>
              </a:pPr>
              <a:t>‹#›</a:t>
            </a:fld>
            <a:endParaRPr lang="ru-RU">
              <a:solidFill>
                <a:srgbClr val="04617B">
                  <a:shade val="90000"/>
                </a:srgbClr>
              </a:solidFill>
            </a:endParaRPr>
          </a:p>
        </p:txBody>
      </p:sp>
      <p:grpSp>
        <p:nvGrpSpPr>
          <p:cNvPr id="16393" name="Группа 1"/>
          <p:cNvGrpSpPr>
            <a:grpSpLocks/>
          </p:cNvGrpSpPr>
          <p:nvPr/>
        </p:nvGrpSpPr>
        <p:grpSpPr bwMode="auto">
          <a:xfrm>
            <a:off x="-19050" y="203200"/>
            <a:ext cx="9180513" cy="647700"/>
            <a:chOff x="-19045" y="216550"/>
            <a:chExt cx="9180548" cy="649224"/>
          </a:xfrm>
        </p:grpSpPr>
        <p:sp>
          <p:nvSpPr>
            <p:cNvPr id="12" name="Полилиния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solidFill>
                  <a:prstClr val="black"/>
                </a:solidFill>
                <a:latin typeface="Constantia"/>
                <a:cs typeface="Arial" charset="0"/>
              </a:endParaRPr>
            </a:p>
          </p:txBody>
        </p:sp>
        <p:sp>
          <p:nvSpPr>
            <p:cNvPr id="13" name="Полилиния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solidFill>
                  <a:prstClr val="black"/>
                </a:solidFill>
                <a:latin typeface="Constantia"/>
                <a:cs typeface="Arial" charset="0"/>
              </a:endParaRPr>
            </a:p>
          </p:txBody>
        </p:sp>
      </p:grpSp>
    </p:spTree>
    <p:extLst>
      <p:ext uri="{BB962C8B-B14F-4D97-AF65-F5344CB8AC3E}">
        <p14:creationId xmlns:p14="http://schemas.microsoft.com/office/powerpoint/2010/main" val="21406563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timing>
    <p:tnLst>
      <p:par>
        <p:cTn id="1" dur="indefinite" restart="never" nodeType="tmRoot"/>
      </p:par>
    </p:tnLst>
  </p:timing>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descr="C:\Users\Латыпов\Desktop\gerb.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43313" y="0"/>
            <a:ext cx="4500562"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Прямоугольник 6"/>
          <p:cNvSpPr/>
          <p:nvPr/>
        </p:nvSpPr>
        <p:spPr>
          <a:xfrm>
            <a:off x="0" y="5214938"/>
            <a:ext cx="9144000" cy="1643062"/>
          </a:xfrm>
          <a:prstGeom prst="rect">
            <a:avLst/>
          </a:prstGeom>
          <a:blipFill>
            <a:blip r:embed="rId3"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pic>
        <p:nvPicPr>
          <p:cNvPr id="3076" name="Picture 4" descr="C:\Users\Латыпов\Pictures\Колонна.jpg"/>
          <p:cNvPicPr>
            <a:picLocks noChangeAspect="1" noChangeArrowheads="1"/>
          </p:cNvPicPr>
          <p:nvPr/>
        </p:nvPicPr>
        <p:blipFill>
          <a:blip r:embed="rId4">
            <a:extLst>
              <a:ext uri="{28A0092B-C50C-407E-A947-70E740481C1C}">
                <a14:useLocalDpi xmlns:a14="http://schemas.microsoft.com/office/drawing/2010/main" val="0"/>
              </a:ext>
            </a:extLst>
          </a:blip>
          <a:srcRect r="55859"/>
          <a:stretch>
            <a:fillRect/>
          </a:stretch>
        </p:blipFill>
        <p:spPr bwMode="auto">
          <a:xfrm>
            <a:off x="0" y="642938"/>
            <a:ext cx="269081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Номер слайда 5"/>
          <p:cNvSpPr>
            <a:spLocks noGrp="1"/>
          </p:cNvSpPr>
          <p:nvPr>
            <p:ph type="sldNum" sz="quarter" idx="12"/>
          </p:nvPr>
        </p:nvSpPr>
        <p:spPr bwMode="auto">
          <a:xfrm>
            <a:off x="7924800" y="6427788"/>
            <a:ext cx="762000" cy="365125"/>
          </a:xfrm>
          <a:ln>
            <a:miter lim="800000"/>
            <a:headEnd/>
            <a:tailEnd/>
          </a:ln>
        </p:spPr>
        <p:txBody>
          <a:bodyPr/>
          <a:lstStyle/>
          <a:p>
            <a:pPr>
              <a:defRPr/>
            </a:pPr>
            <a:fld id="{D7C8EBD8-C3D4-47A9-B4AF-805998DBCCE7}" type="slidenum">
              <a:rPr lang="en-US">
                <a:latin typeface="Times New Roman" pitchFamily="18" charset="0"/>
                <a:cs typeface="Times New Roman" pitchFamily="18" charset="0"/>
              </a:rPr>
              <a:pPr>
                <a:defRPr/>
              </a:pPr>
              <a:t>1</a:t>
            </a:fld>
            <a:endParaRPr lang="en-US">
              <a:latin typeface="Times New Roman" pitchFamily="18" charset="0"/>
              <a:cs typeface="Times New Roman" pitchFamily="18" charset="0"/>
            </a:endParaRPr>
          </a:p>
        </p:txBody>
      </p:sp>
      <p:sp>
        <p:nvSpPr>
          <p:cNvPr id="10" name="Прямоугольник 9"/>
          <p:cNvSpPr/>
          <p:nvPr/>
        </p:nvSpPr>
        <p:spPr>
          <a:xfrm>
            <a:off x="1619672" y="1772816"/>
            <a:ext cx="7235745" cy="1569660"/>
          </a:xfrm>
          <a:prstGeom prst="rect">
            <a:avLst/>
          </a:prstGeom>
          <a:noFill/>
        </p:spPr>
        <p:txBody>
          <a:bodyPr wrap="square">
            <a:spAutoFit/>
          </a:bodyPr>
          <a:lstStyle/>
          <a:p>
            <a:pPr algn="ctr" fontAlgn="auto">
              <a:spcBef>
                <a:spcPts val="0"/>
              </a:spcBef>
              <a:spcAft>
                <a:spcPts val="0"/>
              </a:spcAft>
              <a:defRPr/>
            </a:pP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26-MAVZU</a:t>
            </a: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 IX-XII </a:t>
            </a:r>
            <a:r>
              <a:rPr lang="en-US" sz="32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asrlarda</a:t>
            </a: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 </a:t>
            </a:r>
            <a:r>
              <a:rPr lang="en-US" sz="32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tarix</a:t>
            </a: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 </a:t>
            </a:r>
            <a:r>
              <a:rPr lang="en-US" sz="32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adabiyot</a:t>
            </a: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 </a:t>
            </a:r>
            <a:r>
              <a:rPr lang="en-US" sz="32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va</a:t>
            </a: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 </a:t>
            </a:r>
            <a:r>
              <a:rPr lang="en-US" sz="32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diniy</a:t>
            </a: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 </a:t>
            </a:r>
            <a:r>
              <a:rPr lang="en-US" sz="32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bilimlarning</a:t>
            </a: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 </a:t>
            </a:r>
            <a:r>
              <a:rPr lang="en-US" sz="32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yuksalishi</a:t>
            </a:r>
            <a:endParaRPr lang="ru-RU"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
        <p:nvSpPr>
          <p:cNvPr id="14" name="Прямоугольник 13"/>
          <p:cNvSpPr/>
          <p:nvPr/>
        </p:nvSpPr>
        <p:spPr>
          <a:xfrm>
            <a:off x="3821836" y="5759470"/>
            <a:ext cx="4454810" cy="553998"/>
          </a:xfrm>
          <a:prstGeom prst="rect">
            <a:avLst/>
          </a:prstGeom>
          <a:noFill/>
        </p:spPr>
        <p:txBody>
          <a:bodyPr wrap="none">
            <a:spAutoFit/>
          </a:bodyPr>
          <a:lstStyle/>
          <a:p>
            <a:pPr algn="ctr" fontAlgn="auto">
              <a:spcBef>
                <a:spcPts val="0"/>
              </a:spcBef>
              <a:spcAft>
                <a:spcPts val="0"/>
              </a:spcAft>
              <a:defRPr/>
            </a:pPr>
            <a:r>
              <a:rPr lang="uz-Latn-UZ" sz="3000" b="1" i="1" dirty="0" smtClean="0">
                <a:ln w="1905"/>
                <a:effectLst>
                  <a:innerShdw blurRad="69850" dist="43180" dir="5400000">
                    <a:srgbClr val="000000">
                      <a:alpha val="65000"/>
                    </a:srgbClr>
                  </a:innerShdw>
                </a:effectLst>
                <a:latin typeface="+mn-lt"/>
              </a:rPr>
              <a:t>Ma’ruzachi: B.S.Nazirov</a:t>
            </a:r>
            <a:endParaRPr lang="ru-RU" sz="2000" b="1" i="1" dirty="0">
              <a:ln w="1905"/>
              <a:effectLst>
                <a:innerShdw blurRad="69850" dist="43180" dir="5400000">
                  <a:srgbClr val="000000">
                    <a:alpha val="65000"/>
                  </a:srgbClr>
                </a:innerShdw>
              </a:effectLst>
              <a:latin typeface="Times New Roman" pitchFamily="18" charset="0"/>
              <a:cs typeface="Times New Roman" pitchFamily="18" charset="0"/>
            </a:endParaRPr>
          </a:p>
        </p:txBody>
      </p:sp>
      <p:sp>
        <p:nvSpPr>
          <p:cNvPr id="3081" name="WordArt 12"/>
          <p:cNvSpPr>
            <a:spLocks noChangeArrowheads="1" noChangeShapeType="1" noTextEdit="1"/>
          </p:cNvSpPr>
          <p:nvPr/>
        </p:nvSpPr>
        <p:spPr bwMode="auto">
          <a:xfrm>
            <a:off x="3419475" y="2205038"/>
            <a:ext cx="5113338" cy="2232025"/>
          </a:xfrm>
          <a:prstGeom prst="rect">
            <a:avLst/>
          </a:prstGeom>
        </p:spPr>
        <p:txBody>
          <a:bodyPr wrap="none" fromWordArt="1">
            <a:prstTxWarp prst="textPlain">
              <a:avLst>
                <a:gd name="adj" fmla="val 50000"/>
              </a:avLst>
            </a:prstTxWarp>
          </a:bodyPr>
          <a:lstStyle/>
          <a:p>
            <a:pPr algn="ctr"/>
            <a:endParaRPr lang="ru-RU" sz="3600" kern="10" dirty="0">
              <a:ln w="12700">
                <a:solidFill>
                  <a:srgbClr val="CC99FF"/>
                </a:solidFill>
                <a:round/>
                <a:headEnd/>
                <a:tailEnd/>
              </a:ln>
              <a:solidFill>
                <a:srgbClr val="0000FF"/>
              </a:solidFill>
              <a:effectLst>
                <a:outerShdw dist="45791" dir="2021404" algn="ctr" rotWithShape="0">
                  <a:srgbClr val="9999FF"/>
                </a:outerShdw>
              </a:effectLst>
              <a:latin typeface="Arial"/>
              <a:cs typeface="Aria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20688"/>
            <a:ext cx="8856984" cy="5632311"/>
          </a:xfrm>
          <a:prstGeom prst="rect">
            <a:avLst/>
          </a:prstGeom>
        </p:spPr>
        <p:txBody>
          <a:bodyPr wrap="square">
            <a:spAutoFit/>
          </a:bodyPr>
          <a:lstStyle/>
          <a:p>
            <a:pPr algn="just"/>
            <a:r>
              <a:rPr lang="en-US" sz="4000" dirty="0" smtClean="0"/>
              <a:t>	</a:t>
            </a:r>
            <a:r>
              <a:rPr lang="uz-Latn-UZ" sz="4000" dirty="0" smtClean="0"/>
              <a:t>Nomi  </a:t>
            </a:r>
            <a:r>
              <a:rPr lang="uz-Latn-UZ" sz="4000" dirty="0"/>
              <a:t>jahonga  mashhur </a:t>
            </a:r>
            <a:r>
              <a:rPr lang="uz-Latn-UZ" sz="4000" dirty="0" smtClean="0"/>
              <a:t>bo‘lgan  </a:t>
            </a:r>
            <a:r>
              <a:rPr lang="uz-Latn-UZ" sz="4000" b="1" dirty="0">
                <a:solidFill>
                  <a:srgbClr val="0000FF"/>
                </a:solidFill>
              </a:rPr>
              <a:t>Abulqosim </a:t>
            </a:r>
            <a:r>
              <a:rPr lang="uz-Latn-UZ" sz="4000" b="1" dirty="0" smtClean="0">
                <a:solidFill>
                  <a:srgbClr val="0000FF"/>
                </a:solidFill>
              </a:rPr>
              <a:t>Firdavsiy </a:t>
            </a:r>
            <a:r>
              <a:rPr lang="uz-Latn-UZ" sz="4000" dirty="0" smtClean="0"/>
              <a:t>asli  </a:t>
            </a:r>
            <a:r>
              <a:rPr lang="uz-Latn-UZ" sz="4000" dirty="0"/>
              <a:t>Xurosonning  </a:t>
            </a:r>
            <a:r>
              <a:rPr lang="uz-Latn-UZ" sz="4000" b="1" dirty="0"/>
              <a:t>Tus </a:t>
            </a:r>
            <a:r>
              <a:rPr lang="uz-Latn-UZ" sz="4000" b="1" dirty="0" smtClean="0"/>
              <a:t>shahri </a:t>
            </a:r>
            <a:r>
              <a:rPr lang="uz-Latn-UZ" sz="4000" dirty="0" smtClean="0"/>
              <a:t>yaqinidagi </a:t>
            </a:r>
            <a:r>
              <a:rPr lang="uz-Latn-UZ" sz="4000" b="1" dirty="0">
                <a:solidFill>
                  <a:srgbClr val="0000FF"/>
                </a:solidFill>
              </a:rPr>
              <a:t>Taboron</a:t>
            </a:r>
            <a:r>
              <a:rPr lang="uz-Latn-UZ" sz="4000" dirty="0"/>
              <a:t> qishlog‘idan bo‘lib, o‘zining «</a:t>
            </a:r>
            <a:r>
              <a:rPr lang="uz-Latn-UZ" sz="4000" b="1" dirty="0">
                <a:solidFill>
                  <a:srgbClr val="FF0000"/>
                </a:solidFill>
              </a:rPr>
              <a:t>Shohnoma</a:t>
            </a:r>
            <a:r>
              <a:rPr lang="uz-Latn-UZ" sz="4000" dirty="0"/>
              <a:t>» asari </a:t>
            </a:r>
            <a:r>
              <a:rPr lang="uz-Latn-UZ" sz="4000" dirty="0" smtClean="0"/>
              <a:t>tufayli </a:t>
            </a:r>
            <a:r>
              <a:rPr lang="uz-Latn-UZ" sz="4000" dirty="0"/>
              <a:t>shuhrat topdi. </a:t>
            </a:r>
            <a:r>
              <a:rPr lang="uz-Latn-UZ" sz="4000" b="1" dirty="0">
                <a:solidFill>
                  <a:srgbClr val="FF0000"/>
                </a:solidFill>
              </a:rPr>
              <a:t>60 ming bayt, 120 ming misradan </a:t>
            </a:r>
            <a:r>
              <a:rPr lang="uz-Latn-UZ" sz="4000" dirty="0"/>
              <a:t>iborat epik </a:t>
            </a:r>
            <a:r>
              <a:rPr lang="uz-Latn-UZ" sz="4000" dirty="0" smtClean="0"/>
              <a:t>dostonni  </a:t>
            </a:r>
            <a:r>
              <a:rPr lang="uz-Latn-UZ" sz="4000" dirty="0"/>
              <a:t>yozish  uchun  shoir  o‘zining  </a:t>
            </a:r>
            <a:r>
              <a:rPr lang="uz-Latn-UZ" sz="4000" b="1" dirty="0"/>
              <a:t>35  yillik  umrini  </a:t>
            </a:r>
            <a:r>
              <a:rPr lang="uz-Latn-UZ" sz="4000" dirty="0"/>
              <a:t>sarf  qilgan.</a:t>
            </a:r>
            <a:endParaRPr lang="ru-RU" sz="4000" dirty="0"/>
          </a:p>
        </p:txBody>
      </p:sp>
    </p:spTree>
    <p:extLst>
      <p:ext uri="{BB962C8B-B14F-4D97-AF65-F5344CB8AC3E}">
        <p14:creationId xmlns:p14="http://schemas.microsoft.com/office/powerpoint/2010/main" val="2633225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20688"/>
            <a:ext cx="8856984" cy="5847755"/>
          </a:xfrm>
          <a:prstGeom prst="rect">
            <a:avLst/>
          </a:prstGeom>
        </p:spPr>
        <p:txBody>
          <a:bodyPr wrap="square">
            <a:spAutoFit/>
          </a:bodyPr>
          <a:lstStyle/>
          <a:p>
            <a:pPr algn="just"/>
            <a:r>
              <a:rPr lang="en-US" sz="3400" dirty="0" smtClean="0"/>
              <a:t>	</a:t>
            </a:r>
            <a:r>
              <a:rPr lang="en-US" sz="3400" dirty="0" err="1" smtClean="0"/>
              <a:t>Rivoyat</a:t>
            </a:r>
            <a:r>
              <a:rPr lang="en-US" sz="3400" dirty="0" smtClean="0"/>
              <a:t>  </a:t>
            </a:r>
            <a:r>
              <a:rPr lang="en-US" sz="3400" dirty="0" err="1"/>
              <a:t>qilishlaricha</a:t>
            </a:r>
            <a:r>
              <a:rPr lang="en-US" sz="3400" dirty="0"/>
              <a:t>,  «</a:t>
            </a:r>
            <a:r>
              <a:rPr lang="en-US" sz="3400" b="1" dirty="0" err="1">
                <a:solidFill>
                  <a:srgbClr val="0000FF"/>
                </a:solidFill>
              </a:rPr>
              <a:t>Shohnoma»ga</a:t>
            </a:r>
            <a:r>
              <a:rPr lang="en-US" sz="3400" dirty="0"/>
              <a:t>  </a:t>
            </a:r>
            <a:r>
              <a:rPr lang="en-US" sz="3400" dirty="0" err="1"/>
              <a:t>dastlab</a:t>
            </a:r>
            <a:r>
              <a:rPr lang="en-US" sz="3400" dirty="0"/>
              <a:t>  </a:t>
            </a:r>
            <a:r>
              <a:rPr lang="en-US" sz="3400" dirty="0" err="1"/>
              <a:t>qo‘l</a:t>
            </a:r>
            <a:r>
              <a:rPr lang="en-US" sz="3400" dirty="0"/>
              <a:t>  </a:t>
            </a:r>
            <a:r>
              <a:rPr lang="en-US" sz="3400" dirty="0" err="1"/>
              <a:t>urgan</a:t>
            </a:r>
            <a:r>
              <a:rPr lang="en-US" sz="3400" dirty="0"/>
              <a:t>  </a:t>
            </a:r>
            <a:r>
              <a:rPr lang="en-US" sz="3400" dirty="0" err="1"/>
              <a:t>shoir</a:t>
            </a:r>
            <a:r>
              <a:rPr lang="en-US" sz="3400" dirty="0"/>
              <a:t> </a:t>
            </a:r>
            <a:r>
              <a:rPr lang="en-US" sz="3400" b="1" dirty="0" err="1" smtClean="0">
                <a:solidFill>
                  <a:srgbClr val="0000FF"/>
                </a:solidFill>
              </a:rPr>
              <a:t>Daqiqiy</a:t>
            </a:r>
            <a:r>
              <a:rPr lang="en-US" sz="3400" dirty="0" smtClean="0"/>
              <a:t> </a:t>
            </a:r>
            <a:r>
              <a:rPr lang="en-US" sz="3400" dirty="0" err="1"/>
              <a:t>bo‘lgan</a:t>
            </a:r>
            <a:r>
              <a:rPr lang="en-US" sz="3400" dirty="0"/>
              <a:t>. U </a:t>
            </a:r>
            <a:r>
              <a:rPr lang="en-US" sz="3400" dirty="0" err="1"/>
              <a:t>ming</a:t>
            </a:r>
            <a:r>
              <a:rPr lang="en-US" sz="3400" dirty="0"/>
              <a:t> </a:t>
            </a:r>
            <a:r>
              <a:rPr lang="en-US" sz="3400" dirty="0" err="1"/>
              <a:t>baytdan</a:t>
            </a:r>
            <a:r>
              <a:rPr lang="en-US" sz="3400" dirty="0"/>
              <a:t> </a:t>
            </a:r>
            <a:r>
              <a:rPr lang="en-US" sz="3400" dirty="0" err="1"/>
              <a:t>iborat</a:t>
            </a:r>
            <a:r>
              <a:rPr lang="en-US" sz="3400" dirty="0"/>
              <a:t> «</a:t>
            </a:r>
            <a:r>
              <a:rPr lang="en-US" sz="3400" b="1" dirty="0" err="1">
                <a:solidFill>
                  <a:srgbClr val="FF0000"/>
                </a:solidFill>
              </a:rPr>
              <a:t>Gushtasb</a:t>
            </a:r>
            <a:r>
              <a:rPr lang="en-US" sz="3400" dirty="0"/>
              <a:t>» </a:t>
            </a:r>
            <a:r>
              <a:rPr lang="en-US" sz="3400" dirty="0" err="1"/>
              <a:t>dostonini</a:t>
            </a:r>
            <a:r>
              <a:rPr lang="en-US" sz="3400" dirty="0"/>
              <a:t> </a:t>
            </a:r>
            <a:r>
              <a:rPr lang="en-US" sz="3400" dirty="0" err="1"/>
              <a:t>yozib</a:t>
            </a:r>
            <a:r>
              <a:rPr lang="en-US" sz="3400" dirty="0"/>
              <a:t> </a:t>
            </a:r>
            <a:r>
              <a:rPr lang="en-US" sz="3400" dirty="0" err="1" smtClean="0"/>
              <a:t>tugatganda</a:t>
            </a:r>
            <a:r>
              <a:rPr lang="en-US" sz="3400" dirty="0"/>
              <a:t>,  </a:t>
            </a:r>
            <a:r>
              <a:rPr lang="en-US" sz="3400" b="1" dirty="0" err="1"/>
              <a:t>o‘z</a:t>
            </a:r>
            <a:r>
              <a:rPr lang="en-US" sz="3400" b="1" dirty="0"/>
              <a:t>  </a:t>
            </a:r>
            <a:r>
              <a:rPr lang="en-US" sz="3400" b="1" dirty="0" err="1"/>
              <a:t>quli</a:t>
            </a:r>
            <a:r>
              <a:rPr lang="en-US" sz="3400" b="1" dirty="0"/>
              <a:t>  </a:t>
            </a:r>
            <a:r>
              <a:rPr lang="en-US" sz="3400" dirty="0" err="1"/>
              <a:t>tomonidan</a:t>
            </a:r>
            <a:r>
              <a:rPr lang="en-US" sz="3400" dirty="0"/>
              <a:t>  </a:t>
            </a:r>
            <a:r>
              <a:rPr lang="en-US" sz="3400" dirty="0" err="1"/>
              <a:t>o‘ldiriladi</a:t>
            </a:r>
            <a:r>
              <a:rPr lang="en-US" sz="3400" dirty="0"/>
              <a:t>  </a:t>
            </a:r>
            <a:r>
              <a:rPr lang="en-US" sz="3400" dirty="0" err="1"/>
              <a:t>va</a:t>
            </a:r>
            <a:r>
              <a:rPr lang="en-US" sz="3400" dirty="0"/>
              <a:t>  </a:t>
            </a:r>
            <a:r>
              <a:rPr lang="en-US" sz="3400" dirty="0" err="1"/>
              <a:t>boshlagan</a:t>
            </a:r>
            <a:r>
              <a:rPr lang="en-US" sz="3400" dirty="0"/>
              <a:t>  </a:t>
            </a:r>
            <a:r>
              <a:rPr lang="en-US" sz="3400" dirty="0" err="1"/>
              <a:t>ishi</a:t>
            </a:r>
            <a:r>
              <a:rPr lang="en-US" sz="3400" dirty="0"/>
              <a:t>  </a:t>
            </a:r>
            <a:r>
              <a:rPr lang="en-US" sz="3400" dirty="0" err="1"/>
              <a:t>chala</a:t>
            </a:r>
            <a:r>
              <a:rPr lang="en-US" sz="3400" dirty="0"/>
              <a:t> </a:t>
            </a:r>
            <a:r>
              <a:rPr lang="en-US" sz="3400" dirty="0" err="1" smtClean="0"/>
              <a:t>qoladi</a:t>
            </a:r>
            <a:r>
              <a:rPr lang="en-US" sz="3400" dirty="0"/>
              <a:t>.  </a:t>
            </a:r>
            <a:r>
              <a:rPr lang="en-US" sz="3400" dirty="0" err="1"/>
              <a:t>Dostonni</a:t>
            </a:r>
            <a:r>
              <a:rPr lang="en-US" sz="3400" dirty="0"/>
              <a:t>  </a:t>
            </a:r>
            <a:r>
              <a:rPr lang="en-US" sz="3400" dirty="0" err="1"/>
              <a:t>yozib</a:t>
            </a:r>
            <a:r>
              <a:rPr lang="en-US" sz="3400" dirty="0"/>
              <a:t>  </a:t>
            </a:r>
            <a:r>
              <a:rPr lang="en-US" sz="3400" dirty="0" err="1"/>
              <a:t>tugallash</a:t>
            </a:r>
            <a:r>
              <a:rPr lang="en-US" sz="3400" dirty="0"/>
              <a:t>  </a:t>
            </a:r>
            <a:r>
              <a:rPr lang="en-US" sz="3400" dirty="0" err="1"/>
              <a:t>vazifasini</a:t>
            </a:r>
            <a:r>
              <a:rPr lang="en-US" sz="3400" dirty="0"/>
              <a:t>  </a:t>
            </a:r>
            <a:r>
              <a:rPr lang="en-US" sz="3400" b="1" dirty="0" err="1">
                <a:solidFill>
                  <a:srgbClr val="0000FF"/>
                </a:solidFill>
              </a:rPr>
              <a:t>Abulqosim</a:t>
            </a:r>
            <a:r>
              <a:rPr lang="en-US" sz="3400" b="1" dirty="0">
                <a:solidFill>
                  <a:srgbClr val="0000FF"/>
                </a:solidFill>
              </a:rPr>
              <a:t>  </a:t>
            </a:r>
            <a:r>
              <a:rPr lang="en-US" sz="3400" b="1" dirty="0" err="1">
                <a:solidFill>
                  <a:srgbClr val="0000FF"/>
                </a:solidFill>
              </a:rPr>
              <a:t>Firdavsiy</a:t>
            </a:r>
            <a:r>
              <a:rPr lang="en-US" sz="3400" b="1" dirty="0">
                <a:solidFill>
                  <a:srgbClr val="0000FF"/>
                </a:solidFill>
              </a:rPr>
              <a:t> </a:t>
            </a:r>
            <a:r>
              <a:rPr lang="en-US" sz="3400" dirty="0" err="1" smtClean="0"/>
              <a:t>o‘z</a:t>
            </a:r>
            <a:r>
              <a:rPr lang="en-US" sz="3400" dirty="0" smtClean="0"/>
              <a:t>  </a:t>
            </a:r>
            <a:r>
              <a:rPr lang="en-US" sz="3400" dirty="0" err="1"/>
              <a:t>zimmasiga</a:t>
            </a:r>
            <a:r>
              <a:rPr lang="en-US" sz="3400" dirty="0"/>
              <a:t>  </a:t>
            </a:r>
            <a:r>
              <a:rPr lang="en-US" sz="3400" dirty="0" err="1"/>
              <a:t>oladi</a:t>
            </a:r>
            <a:r>
              <a:rPr lang="en-US" sz="3400" dirty="0"/>
              <a:t>.  </a:t>
            </a:r>
            <a:r>
              <a:rPr lang="en-US" sz="3400" dirty="0" err="1"/>
              <a:t>Shoir</a:t>
            </a:r>
            <a:r>
              <a:rPr lang="en-US" sz="3400" dirty="0"/>
              <a:t>  </a:t>
            </a:r>
            <a:r>
              <a:rPr lang="en-US" sz="3400" dirty="0" err="1"/>
              <a:t>dostonni</a:t>
            </a:r>
            <a:r>
              <a:rPr lang="en-US" sz="3400" dirty="0"/>
              <a:t>  </a:t>
            </a:r>
            <a:r>
              <a:rPr lang="en-US" sz="3400" dirty="0" err="1"/>
              <a:t>yozib</a:t>
            </a:r>
            <a:r>
              <a:rPr lang="en-US" sz="3400" dirty="0"/>
              <a:t>  </a:t>
            </a:r>
            <a:r>
              <a:rPr lang="en-US" sz="3400" dirty="0" err="1"/>
              <a:t>tugatgach</a:t>
            </a:r>
            <a:r>
              <a:rPr lang="en-US" sz="3400" dirty="0"/>
              <a:t>,  </a:t>
            </a:r>
            <a:r>
              <a:rPr lang="en-US" sz="3400" dirty="0" err="1"/>
              <a:t>o‘sha</a:t>
            </a:r>
            <a:r>
              <a:rPr lang="en-US" sz="3400" dirty="0"/>
              <a:t>  </a:t>
            </a:r>
            <a:r>
              <a:rPr lang="en-US" sz="3400" dirty="0" err="1"/>
              <a:t>davrda</a:t>
            </a:r>
            <a:r>
              <a:rPr lang="en-US" sz="3400" dirty="0"/>
              <a:t> </a:t>
            </a:r>
            <a:r>
              <a:rPr lang="en-US" sz="3400" dirty="0" err="1" smtClean="0"/>
              <a:t>G‘azna</a:t>
            </a:r>
            <a:r>
              <a:rPr lang="en-US" sz="3400" dirty="0" smtClean="0"/>
              <a:t>  </a:t>
            </a:r>
            <a:r>
              <a:rPr lang="en-US" sz="3400" dirty="0" err="1"/>
              <a:t>davlatining</a:t>
            </a:r>
            <a:r>
              <a:rPr lang="en-US" sz="3400" dirty="0"/>
              <a:t>  </a:t>
            </a:r>
            <a:r>
              <a:rPr lang="en-US" sz="3400" dirty="0" err="1"/>
              <a:t>hukmdori</a:t>
            </a:r>
            <a:r>
              <a:rPr lang="en-US" sz="3400" dirty="0"/>
              <a:t>  </a:t>
            </a:r>
            <a:r>
              <a:rPr lang="en-US" sz="3400" dirty="0" err="1"/>
              <a:t>bo‘lgan</a:t>
            </a:r>
            <a:r>
              <a:rPr lang="en-US" sz="3400" dirty="0"/>
              <a:t>  </a:t>
            </a:r>
            <a:r>
              <a:rPr lang="en-US" sz="3400" dirty="0" err="1"/>
              <a:t>sulton</a:t>
            </a:r>
            <a:r>
              <a:rPr lang="en-US" sz="3400" dirty="0"/>
              <a:t>  </a:t>
            </a:r>
            <a:r>
              <a:rPr lang="en-US" sz="3400" b="1" dirty="0" err="1">
                <a:solidFill>
                  <a:srgbClr val="0000FF"/>
                </a:solidFill>
              </a:rPr>
              <a:t>Mahmudga</a:t>
            </a:r>
            <a:r>
              <a:rPr lang="en-US" sz="3400" b="1" dirty="0">
                <a:solidFill>
                  <a:srgbClr val="0000FF"/>
                </a:solidFill>
              </a:rPr>
              <a:t>  </a:t>
            </a:r>
            <a:r>
              <a:rPr lang="en-US" sz="3400" dirty="0" err="1"/>
              <a:t>uni</a:t>
            </a:r>
            <a:r>
              <a:rPr lang="en-US" sz="3400" dirty="0"/>
              <a:t>  </a:t>
            </a:r>
            <a:r>
              <a:rPr lang="en-US" sz="3400" dirty="0" err="1"/>
              <a:t>xadya</a:t>
            </a:r>
            <a:r>
              <a:rPr lang="en-US" sz="3400" dirty="0"/>
              <a:t> </a:t>
            </a:r>
            <a:r>
              <a:rPr lang="en-US" sz="3400" dirty="0" err="1" smtClean="0"/>
              <a:t>sifatida</a:t>
            </a:r>
            <a:r>
              <a:rPr lang="en-US" sz="3400" dirty="0" smtClean="0"/>
              <a:t> </a:t>
            </a:r>
            <a:r>
              <a:rPr lang="en-US" sz="3400" dirty="0" err="1"/>
              <a:t>taqdim</a:t>
            </a:r>
            <a:r>
              <a:rPr lang="en-US" sz="3400" dirty="0"/>
              <a:t> </a:t>
            </a:r>
            <a:r>
              <a:rPr lang="en-US" sz="3400" dirty="0" err="1"/>
              <a:t>etadi</a:t>
            </a:r>
            <a:r>
              <a:rPr lang="en-US" sz="3400" dirty="0"/>
              <a:t>.</a:t>
            </a:r>
            <a:endParaRPr lang="ru-RU" sz="3400" dirty="0"/>
          </a:p>
        </p:txBody>
      </p:sp>
    </p:spTree>
    <p:extLst>
      <p:ext uri="{BB962C8B-B14F-4D97-AF65-F5344CB8AC3E}">
        <p14:creationId xmlns:p14="http://schemas.microsoft.com/office/powerpoint/2010/main" val="1093593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8894" y="601060"/>
            <a:ext cx="8856984" cy="6186309"/>
          </a:xfrm>
          <a:prstGeom prst="rect">
            <a:avLst/>
          </a:prstGeom>
        </p:spPr>
        <p:txBody>
          <a:bodyPr wrap="square">
            <a:spAutoFit/>
          </a:bodyPr>
          <a:lstStyle/>
          <a:p>
            <a:pPr algn="just"/>
            <a:r>
              <a:rPr lang="en-US" sz="3600" dirty="0"/>
              <a:t> </a:t>
            </a:r>
            <a:r>
              <a:rPr lang="en-US" sz="3600" dirty="0" smtClean="0"/>
              <a:t>	</a:t>
            </a:r>
            <a:r>
              <a:rPr lang="en-US" sz="3600" dirty="0" err="1" smtClean="0"/>
              <a:t>Shoir</a:t>
            </a:r>
            <a:r>
              <a:rPr lang="en-US" sz="3600" dirty="0" smtClean="0"/>
              <a:t>  </a:t>
            </a:r>
            <a:r>
              <a:rPr lang="en-US" sz="3600" dirty="0" err="1"/>
              <a:t>umrining</a:t>
            </a:r>
            <a:r>
              <a:rPr lang="en-US" sz="3600" dirty="0"/>
              <a:t> </a:t>
            </a:r>
            <a:r>
              <a:rPr lang="en-US" sz="3600" dirty="0" err="1" smtClean="0"/>
              <a:t>oxirini</a:t>
            </a:r>
            <a:r>
              <a:rPr lang="en-US" sz="3600" dirty="0" smtClean="0"/>
              <a:t> </a:t>
            </a:r>
            <a:r>
              <a:rPr lang="en-US" sz="3600" dirty="0" err="1"/>
              <a:t>xor-zorlikda</a:t>
            </a:r>
            <a:r>
              <a:rPr lang="en-US" sz="3600" dirty="0"/>
              <a:t> </a:t>
            </a:r>
            <a:r>
              <a:rPr lang="en-US" sz="3600" dirty="0" err="1"/>
              <a:t>o‘tkazib</a:t>
            </a:r>
            <a:r>
              <a:rPr lang="en-US" sz="3600" dirty="0"/>
              <a:t>, </a:t>
            </a:r>
            <a:r>
              <a:rPr lang="en-US" sz="3600" b="1" dirty="0">
                <a:solidFill>
                  <a:srgbClr val="0000FF"/>
                </a:solidFill>
              </a:rPr>
              <a:t>1030-yilda</a:t>
            </a:r>
            <a:r>
              <a:rPr lang="en-US" sz="3600" dirty="0"/>
              <a:t> </a:t>
            </a:r>
            <a:r>
              <a:rPr lang="en-US" sz="3600" dirty="0" err="1"/>
              <a:t>vafot</a:t>
            </a:r>
            <a:r>
              <a:rPr lang="en-US" sz="3600" dirty="0"/>
              <a:t> </a:t>
            </a:r>
            <a:r>
              <a:rPr lang="en-US" sz="3600" dirty="0" err="1"/>
              <a:t>etgan</a:t>
            </a:r>
            <a:r>
              <a:rPr lang="en-US" sz="3600" dirty="0"/>
              <a:t>. </a:t>
            </a:r>
            <a:r>
              <a:rPr lang="en-US" sz="3600" b="1" dirty="0"/>
              <a:t>80 </a:t>
            </a:r>
            <a:r>
              <a:rPr lang="en-US" sz="3600" b="1" dirty="0" err="1"/>
              <a:t>yoshlardan</a:t>
            </a:r>
            <a:r>
              <a:rPr lang="en-US" sz="3600" dirty="0"/>
              <a:t> </a:t>
            </a:r>
            <a:r>
              <a:rPr lang="en-US" sz="3600" dirty="0" err="1" smtClean="0"/>
              <a:t>oshib</a:t>
            </a:r>
            <a:r>
              <a:rPr lang="en-US" sz="3600" dirty="0" smtClean="0"/>
              <a:t> </a:t>
            </a:r>
            <a:r>
              <a:rPr lang="en-US" sz="3600" dirty="0" err="1"/>
              <a:t>qolgan</a:t>
            </a:r>
            <a:r>
              <a:rPr lang="en-US" sz="3600" dirty="0"/>
              <a:t> </a:t>
            </a:r>
            <a:r>
              <a:rPr lang="en-US" sz="3600" dirty="0" err="1"/>
              <a:t>shoir</a:t>
            </a:r>
            <a:r>
              <a:rPr lang="en-US" sz="3600" dirty="0"/>
              <a:t> </a:t>
            </a:r>
            <a:r>
              <a:rPr lang="en-US" sz="3600" b="1" dirty="0" err="1">
                <a:solidFill>
                  <a:srgbClr val="0000FF"/>
                </a:solidFill>
              </a:rPr>
              <a:t>Firdavsiy</a:t>
            </a:r>
            <a:r>
              <a:rPr lang="en-US" sz="3600" dirty="0"/>
              <a:t> </a:t>
            </a:r>
            <a:r>
              <a:rPr lang="en-US" sz="3600" dirty="0" err="1"/>
              <a:t>so‘nggi</a:t>
            </a:r>
            <a:r>
              <a:rPr lang="en-US" sz="3600" dirty="0"/>
              <a:t> </a:t>
            </a:r>
            <a:r>
              <a:rPr lang="en-US" sz="3600" dirty="0" err="1"/>
              <a:t>yillarda</a:t>
            </a:r>
            <a:r>
              <a:rPr lang="en-US" sz="3600" dirty="0"/>
              <a:t> </a:t>
            </a:r>
            <a:r>
              <a:rPr lang="en-US" sz="3600" b="1" dirty="0" err="1">
                <a:solidFill>
                  <a:srgbClr val="0000FF"/>
                </a:solidFill>
              </a:rPr>
              <a:t>Bag‘dodda</a:t>
            </a:r>
            <a:r>
              <a:rPr lang="en-US" sz="3600" dirty="0"/>
              <a:t> </a:t>
            </a:r>
            <a:r>
              <a:rPr lang="en-US" sz="3600" dirty="0" err="1"/>
              <a:t>yashagan</a:t>
            </a:r>
            <a:r>
              <a:rPr lang="en-US" sz="3600" dirty="0"/>
              <a:t> </a:t>
            </a:r>
            <a:r>
              <a:rPr lang="en-US" sz="3600" dirty="0" err="1"/>
              <a:t>va</a:t>
            </a:r>
            <a:r>
              <a:rPr lang="en-US" sz="3600" dirty="0"/>
              <a:t> </a:t>
            </a:r>
            <a:r>
              <a:rPr lang="en-US" sz="3600" b="1" dirty="0" err="1" smtClean="0"/>
              <a:t>Qur’ondan</a:t>
            </a:r>
            <a:r>
              <a:rPr lang="en-US" sz="3600" b="1" dirty="0" smtClean="0"/>
              <a:t> </a:t>
            </a:r>
            <a:r>
              <a:rPr lang="en-US" sz="3600" b="1" dirty="0" err="1"/>
              <a:t>olingan</a:t>
            </a:r>
            <a:r>
              <a:rPr lang="en-US" sz="3600" b="1" dirty="0"/>
              <a:t> </a:t>
            </a:r>
            <a:r>
              <a:rPr lang="en-US" sz="3600" b="1" dirty="0" err="1"/>
              <a:t>rivoyatlar</a:t>
            </a:r>
            <a:r>
              <a:rPr lang="en-US" sz="3600" b="1" dirty="0"/>
              <a:t> </a:t>
            </a:r>
            <a:r>
              <a:rPr lang="en-US" sz="3600" dirty="0" err="1"/>
              <a:t>asosida</a:t>
            </a:r>
            <a:r>
              <a:rPr lang="en-US" sz="3600" dirty="0"/>
              <a:t> </a:t>
            </a:r>
            <a:r>
              <a:rPr lang="en-US" sz="3600" b="1" dirty="0">
                <a:solidFill>
                  <a:srgbClr val="0000FF"/>
                </a:solidFill>
              </a:rPr>
              <a:t>«Yusuf </a:t>
            </a:r>
            <a:r>
              <a:rPr lang="en-US" sz="3600" b="1" dirty="0" err="1">
                <a:solidFill>
                  <a:srgbClr val="0000FF"/>
                </a:solidFill>
              </a:rPr>
              <a:t>va</a:t>
            </a:r>
            <a:r>
              <a:rPr lang="en-US" sz="3600" b="1" dirty="0">
                <a:solidFill>
                  <a:srgbClr val="0000FF"/>
                </a:solidFill>
              </a:rPr>
              <a:t> </a:t>
            </a:r>
            <a:r>
              <a:rPr lang="en-US" sz="3600" b="1" dirty="0" err="1">
                <a:solidFill>
                  <a:srgbClr val="0000FF"/>
                </a:solidFill>
              </a:rPr>
              <a:t>Zulayho</a:t>
            </a:r>
            <a:r>
              <a:rPr lang="en-US" sz="3600" b="1" dirty="0">
                <a:solidFill>
                  <a:srgbClr val="0000FF"/>
                </a:solidFill>
              </a:rPr>
              <a:t>» </a:t>
            </a:r>
            <a:r>
              <a:rPr lang="en-US" sz="3600" dirty="0" err="1"/>
              <a:t>dostonini</a:t>
            </a:r>
            <a:r>
              <a:rPr lang="en-US" sz="3600" dirty="0"/>
              <a:t> </a:t>
            </a:r>
            <a:r>
              <a:rPr lang="en-US" sz="3600" dirty="0" err="1" smtClean="0"/>
              <a:t>yozgan</a:t>
            </a:r>
            <a:r>
              <a:rPr lang="en-US" sz="3600" dirty="0"/>
              <a:t>. </a:t>
            </a:r>
            <a:r>
              <a:rPr lang="en-US" sz="3600" dirty="0" err="1"/>
              <a:t>Firdavsiyning</a:t>
            </a:r>
            <a:r>
              <a:rPr lang="en-US" sz="3600" dirty="0"/>
              <a:t>  </a:t>
            </a:r>
            <a:r>
              <a:rPr lang="en-US" sz="3600" b="1" dirty="0">
                <a:solidFill>
                  <a:srgbClr val="0000FF"/>
                </a:solidFill>
              </a:rPr>
              <a:t>«</a:t>
            </a:r>
            <a:r>
              <a:rPr lang="en-US" sz="3600" b="1" dirty="0" err="1">
                <a:solidFill>
                  <a:srgbClr val="0000FF"/>
                </a:solidFill>
              </a:rPr>
              <a:t>Shohnoma</a:t>
            </a:r>
            <a:r>
              <a:rPr lang="en-US" sz="3600" b="1" dirty="0">
                <a:solidFill>
                  <a:srgbClr val="0000FF"/>
                </a:solidFill>
              </a:rPr>
              <a:t>»  </a:t>
            </a:r>
            <a:r>
              <a:rPr lang="en-US" sz="3600" dirty="0" err="1"/>
              <a:t>asarini</a:t>
            </a:r>
            <a:r>
              <a:rPr lang="en-US" sz="3600" dirty="0"/>
              <a:t>  </a:t>
            </a:r>
            <a:r>
              <a:rPr lang="en-US" sz="3600" dirty="0" err="1"/>
              <a:t>iqtidorli</a:t>
            </a:r>
            <a:r>
              <a:rPr lang="en-US" sz="3600" dirty="0"/>
              <a:t>  </a:t>
            </a:r>
            <a:r>
              <a:rPr lang="en-US" sz="3600" b="1" dirty="0" err="1"/>
              <a:t>sharqshunos</a:t>
            </a:r>
            <a:r>
              <a:rPr lang="en-US" sz="3600" b="1" dirty="0"/>
              <a:t>  </a:t>
            </a:r>
            <a:r>
              <a:rPr lang="en-US" sz="3600" b="1" dirty="0" err="1"/>
              <a:t>olim</a:t>
            </a:r>
            <a:r>
              <a:rPr lang="en-US" sz="3600" dirty="0"/>
              <a:t>, </a:t>
            </a:r>
            <a:r>
              <a:rPr lang="en-US" sz="3600" dirty="0" err="1" smtClean="0"/>
              <a:t>Firdavsiy</a:t>
            </a:r>
            <a:r>
              <a:rPr lang="en-US" sz="3600" dirty="0" smtClean="0"/>
              <a:t>  </a:t>
            </a:r>
            <a:r>
              <a:rPr lang="en-US" sz="3600" dirty="0" err="1"/>
              <a:t>nomidagi</a:t>
            </a:r>
            <a:r>
              <a:rPr lang="en-US" sz="3600" dirty="0"/>
              <a:t>  </a:t>
            </a:r>
            <a:r>
              <a:rPr lang="en-US" sz="3600" dirty="0" err="1"/>
              <a:t>xalqaro</a:t>
            </a:r>
            <a:r>
              <a:rPr lang="en-US" sz="3600" dirty="0"/>
              <a:t>  </a:t>
            </a:r>
            <a:r>
              <a:rPr lang="en-US" sz="3600" dirty="0" err="1"/>
              <a:t>mukofot</a:t>
            </a:r>
            <a:r>
              <a:rPr lang="en-US" sz="3600" dirty="0"/>
              <a:t>  </a:t>
            </a:r>
            <a:r>
              <a:rPr lang="en-US" sz="3600" dirty="0" err="1"/>
              <a:t>sovrindori</a:t>
            </a:r>
            <a:r>
              <a:rPr lang="en-US" sz="3600" dirty="0"/>
              <a:t>  </a:t>
            </a:r>
            <a:r>
              <a:rPr lang="en-US" sz="3600" b="1" dirty="0" err="1">
                <a:solidFill>
                  <a:srgbClr val="0000FF"/>
                </a:solidFill>
              </a:rPr>
              <a:t>Shoislom</a:t>
            </a:r>
            <a:r>
              <a:rPr lang="en-US" sz="3600" b="1" dirty="0">
                <a:solidFill>
                  <a:srgbClr val="0000FF"/>
                </a:solidFill>
              </a:rPr>
              <a:t>  </a:t>
            </a:r>
            <a:r>
              <a:rPr lang="en-US" sz="3600" b="1" dirty="0" err="1" smtClean="0">
                <a:solidFill>
                  <a:srgbClr val="0000FF"/>
                </a:solidFill>
              </a:rPr>
              <a:t>Shomuham</a:t>
            </a:r>
            <a:r>
              <a:rPr lang="ru-RU" sz="3600" b="1" dirty="0">
                <a:solidFill>
                  <a:srgbClr val="0000FF"/>
                </a:solidFill>
              </a:rPr>
              <a:t>е</a:t>
            </a:r>
            <a:r>
              <a:rPr lang="en-US" sz="3600" b="1" dirty="0" err="1">
                <a:solidFill>
                  <a:srgbClr val="0000FF"/>
                </a:solidFill>
              </a:rPr>
              <a:t>dov</a:t>
            </a:r>
            <a:r>
              <a:rPr lang="en-US" sz="3600" b="1" dirty="0">
                <a:solidFill>
                  <a:srgbClr val="0000FF"/>
                </a:solidFill>
              </a:rPr>
              <a:t> </a:t>
            </a:r>
            <a:r>
              <a:rPr lang="en-US" sz="3600" dirty="0" err="1"/>
              <a:t>o‘zb</a:t>
            </a:r>
            <a:r>
              <a:rPr lang="ru-RU" sz="3600" dirty="0"/>
              <a:t>е</a:t>
            </a:r>
            <a:r>
              <a:rPr lang="en-US" sz="3600" dirty="0"/>
              <a:t>k </a:t>
            </a:r>
            <a:r>
              <a:rPr lang="en-US" sz="3600" dirty="0" err="1"/>
              <a:t>tiliga</a:t>
            </a:r>
            <a:r>
              <a:rPr lang="en-US" sz="3600" dirty="0"/>
              <a:t> </a:t>
            </a:r>
            <a:r>
              <a:rPr lang="en-US" sz="3600" dirty="0" err="1"/>
              <a:t>tarjima</a:t>
            </a:r>
            <a:r>
              <a:rPr lang="en-US" sz="3600" dirty="0"/>
              <a:t> </a:t>
            </a:r>
            <a:r>
              <a:rPr lang="en-US" sz="3600" dirty="0" err="1" smtClean="0"/>
              <a:t>qilgan</a:t>
            </a:r>
            <a:r>
              <a:rPr lang="en-US" sz="3600" dirty="0" smtClean="0"/>
              <a:t>.</a:t>
            </a:r>
            <a:endParaRPr lang="ru-RU" sz="3600" dirty="0"/>
          </a:p>
        </p:txBody>
      </p:sp>
    </p:spTree>
    <p:extLst>
      <p:ext uri="{BB962C8B-B14F-4D97-AF65-F5344CB8AC3E}">
        <p14:creationId xmlns:p14="http://schemas.microsoft.com/office/powerpoint/2010/main" val="3525641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01060"/>
            <a:ext cx="8856984" cy="5786199"/>
          </a:xfrm>
          <a:prstGeom prst="rect">
            <a:avLst/>
          </a:prstGeom>
        </p:spPr>
        <p:txBody>
          <a:bodyPr wrap="square">
            <a:spAutoFit/>
          </a:bodyPr>
          <a:lstStyle/>
          <a:p>
            <a:pPr algn="just"/>
            <a:r>
              <a:rPr lang="en-US" sz="3700" dirty="0" smtClean="0"/>
              <a:t>	</a:t>
            </a:r>
            <a:r>
              <a:rPr lang="en-US" sz="3700" b="1" dirty="0" smtClean="0"/>
              <a:t>IX-XII </a:t>
            </a:r>
            <a:r>
              <a:rPr lang="en-US" sz="3700" b="1" dirty="0" err="1"/>
              <a:t>asrlar</a:t>
            </a:r>
            <a:r>
              <a:rPr lang="en-US" sz="3700" dirty="0"/>
              <a:t> </a:t>
            </a:r>
            <a:r>
              <a:rPr lang="en-US" sz="3700" dirty="0" err="1"/>
              <a:t>O‘rta</a:t>
            </a:r>
            <a:r>
              <a:rPr lang="en-US" sz="3700" dirty="0"/>
              <a:t> </a:t>
            </a:r>
            <a:r>
              <a:rPr lang="en-US" sz="3700" dirty="0" err="1"/>
              <a:t>Osiyo</a:t>
            </a:r>
            <a:r>
              <a:rPr lang="en-US" sz="3700" dirty="0"/>
              <a:t> </a:t>
            </a:r>
            <a:r>
              <a:rPr lang="en-US" sz="3700" dirty="0" err="1"/>
              <a:t>xalqlari</a:t>
            </a:r>
            <a:r>
              <a:rPr lang="en-US" sz="3700" dirty="0"/>
              <a:t> </a:t>
            </a:r>
            <a:r>
              <a:rPr lang="en-US" sz="3700" dirty="0" err="1"/>
              <a:t>tarixida</a:t>
            </a:r>
            <a:r>
              <a:rPr lang="en-US" sz="3700" dirty="0"/>
              <a:t> </a:t>
            </a:r>
            <a:r>
              <a:rPr lang="en-US" sz="3700" dirty="0" err="1"/>
              <a:t>moddiy</a:t>
            </a:r>
            <a:r>
              <a:rPr lang="en-US" sz="3700" dirty="0"/>
              <a:t> </a:t>
            </a:r>
            <a:r>
              <a:rPr lang="en-US" sz="3700" dirty="0" err="1"/>
              <a:t>va</a:t>
            </a:r>
            <a:r>
              <a:rPr lang="en-US" sz="3700" dirty="0"/>
              <a:t> </a:t>
            </a:r>
            <a:r>
              <a:rPr lang="en-US" sz="3700" dirty="0" err="1"/>
              <a:t>ma’naviy</a:t>
            </a:r>
            <a:r>
              <a:rPr lang="en-US" sz="3700" dirty="0"/>
              <a:t> </a:t>
            </a:r>
            <a:r>
              <a:rPr lang="en-US" sz="3700" dirty="0" err="1"/>
              <a:t>hayotning</a:t>
            </a:r>
            <a:r>
              <a:rPr lang="en-US" sz="3700" dirty="0"/>
              <a:t> </a:t>
            </a:r>
            <a:r>
              <a:rPr lang="en-US" sz="3700" dirty="0" err="1"/>
              <a:t>rivojlanishida</a:t>
            </a:r>
            <a:r>
              <a:rPr lang="en-US" sz="3700" dirty="0"/>
              <a:t> </a:t>
            </a:r>
            <a:r>
              <a:rPr lang="en-US" sz="3700" dirty="0" err="1"/>
              <a:t>oldingi</a:t>
            </a:r>
            <a:r>
              <a:rPr lang="en-US" sz="3700" dirty="0"/>
              <a:t> </a:t>
            </a:r>
            <a:r>
              <a:rPr lang="en-US" sz="3700" dirty="0" err="1"/>
              <a:t>davrlarga</a:t>
            </a:r>
            <a:r>
              <a:rPr lang="en-US" sz="3700" dirty="0"/>
              <a:t> </a:t>
            </a:r>
            <a:r>
              <a:rPr lang="en-US" sz="3700" dirty="0" err="1"/>
              <a:t>nisbatan</a:t>
            </a:r>
            <a:r>
              <a:rPr lang="en-US" sz="3700" dirty="0"/>
              <a:t> </a:t>
            </a:r>
            <a:r>
              <a:rPr lang="en-US" sz="3700" dirty="0" err="1"/>
              <a:t>keskin</a:t>
            </a:r>
            <a:r>
              <a:rPr lang="en-US" sz="3700" dirty="0"/>
              <a:t> </a:t>
            </a:r>
            <a:r>
              <a:rPr lang="en-US" sz="3700" b="1" i="1" u="sng" dirty="0" err="1">
                <a:solidFill>
                  <a:srgbClr val="0000FF"/>
                </a:solidFill>
              </a:rPr>
              <a:t>yuksalish</a:t>
            </a:r>
            <a:r>
              <a:rPr lang="en-US" sz="3700" b="1" i="1" u="sng" dirty="0">
                <a:solidFill>
                  <a:srgbClr val="0000FF"/>
                </a:solidFill>
              </a:rPr>
              <a:t> </a:t>
            </a:r>
            <a:r>
              <a:rPr lang="en-US" sz="3700" b="1" i="1" u="sng" dirty="0" err="1">
                <a:solidFill>
                  <a:srgbClr val="0000FF"/>
                </a:solidFill>
              </a:rPr>
              <a:t>davri</a:t>
            </a:r>
            <a:r>
              <a:rPr lang="en-US" sz="3700" b="1" i="1" u="sng" dirty="0">
                <a:solidFill>
                  <a:srgbClr val="0000FF"/>
                </a:solidFill>
              </a:rPr>
              <a:t> </a:t>
            </a:r>
            <a:r>
              <a:rPr lang="en-US" sz="3700" dirty="0" err="1"/>
              <a:t>bo‘ldi</a:t>
            </a:r>
            <a:r>
              <a:rPr lang="en-US" sz="3700" dirty="0"/>
              <a:t>. VIII </a:t>
            </a:r>
            <a:r>
              <a:rPr lang="en-US" sz="3700" dirty="0" err="1"/>
              <a:t>asrda</a:t>
            </a:r>
            <a:r>
              <a:rPr lang="en-US" sz="3700" dirty="0"/>
              <a:t> Arab </a:t>
            </a:r>
            <a:r>
              <a:rPr lang="en-US" sz="3700" dirty="0" err="1"/>
              <a:t>xalifaligi</a:t>
            </a:r>
            <a:r>
              <a:rPr lang="en-US" sz="3700" dirty="0"/>
              <a:t> </a:t>
            </a:r>
            <a:r>
              <a:rPr lang="en-US" sz="3700" dirty="0" err="1"/>
              <a:t>hozirda</a:t>
            </a:r>
            <a:r>
              <a:rPr lang="en-US" sz="3700" dirty="0"/>
              <a:t> </a:t>
            </a:r>
            <a:r>
              <a:rPr lang="en-US" sz="3700" b="1" dirty="0" err="1"/>
              <a:t>O‘rta</a:t>
            </a:r>
            <a:r>
              <a:rPr lang="en-US" sz="3700" b="1" dirty="0"/>
              <a:t> </a:t>
            </a:r>
            <a:r>
              <a:rPr lang="en-US" sz="3700" b="1" dirty="0" err="1"/>
              <a:t>Osiyo</a:t>
            </a:r>
            <a:r>
              <a:rPr lang="en-US" sz="3700" b="1" dirty="0"/>
              <a:t> </a:t>
            </a:r>
            <a:r>
              <a:rPr lang="en-US" sz="3700" dirty="0"/>
              <a:t>deb </a:t>
            </a:r>
            <a:r>
              <a:rPr lang="en-US" sz="3700" dirty="0" err="1"/>
              <a:t>atalmish</a:t>
            </a:r>
            <a:r>
              <a:rPr lang="en-US" sz="3700" dirty="0"/>
              <a:t> </a:t>
            </a:r>
            <a:r>
              <a:rPr lang="en-US" sz="3700" dirty="0" err="1"/>
              <a:t>hududni</a:t>
            </a:r>
            <a:r>
              <a:rPr lang="en-US" sz="3700" dirty="0"/>
              <a:t> </a:t>
            </a:r>
            <a:r>
              <a:rPr lang="en-US" sz="3700" dirty="0" err="1"/>
              <a:t>fath</a:t>
            </a:r>
            <a:r>
              <a:rPr lang="en-US" sz="3700" dirty="0"/>
              <a:t> </a:t>
            </a:r>
            <a:r>
              <a:rPr lang="en-US" sz="3700" dirty="0" err="1"/>
              <a:t>etib</a:t>
            </a:r>
            <a:r>
              <a:rPr lang="en-US" sz="3700" dirty="0"/>
              <a:t> </a:t>
            </a:r>
            <a:r>
              <a:rPr lang="en-US" sz="3700" dirty="0" err="1"/>
              <a:t>bo‘lgan</a:t>
            </a:r>
            <a:r>
              <a:rPr lang="en-US" sz="3700" dirty="0"/>
              <a:t>, </a:t>
            </a:r>
            <a:r>
              <a:rPr lang="en-US" sz="3700" dirty="0" err="1"/>
              <a:t>bosib</a:t>
            </a:r>
            <a:r>
              <a:rPr lang="en-US" sz="3700" dirty="0"/>
              <a:t> </a:t>
            </a:r>
            <a:r>
              <a:rPr lang="en-US" sz="3700" dirty="0" err="1"/>
              <a:t>olingan</a:t>
            </a:r>
            <a:r>
              <a:rPr lang="en-US" sz="3700" dirty="0"/>
              <a:t> </a:t>
            </a:r>
            <a:r>
              <a:rPr lang="en-US" sz="3700" dirty="0" err="1"/>
              <a:t>yerlarda</a:t>
            </a:r>
            <a:r>
              <a:rPr lang="en-US" sz="3700" dirty="0"/>
              <a:t> </a:t>
            </a:r>
            <a:r>
              <a:rPr lang="en-US" sz="3700" b="1" i="1" u="sng" dirty="0" err="1">
                <a:solidFill>
                  <a:srgbClr val="0000FF"/>
                </a:solidFill>
              </a:rPr>
              <a:t>islom</a:t>
            </a:r>
            <a:r>
              <a:rPr lang="en-US" sz="3700" b="1" i="1" u="sng" dirty="0">
                <a:solidFill>
                  <a:srgbClr val="0000FF"/>
                </a:solidFill>
              </a:rPr>
              <a:t> </a:t>
            </a:r>
            <a:r>
              <a:rPr lang="en-US" sz="3700" b="1" i="1" u="sng" dirty="0" err="1">
                <a:solidFill>
                  <a:srgbClr val="0000FF"/>
                </a:solidFill>
              </a:rPr>
              <a:t>dini</a:t>
            </a:r>
            <a:r>
              <a:rPr lang="en-US" sz="3700" b="1" i="1" u="sng" dirty="0">
                <a:solidFill>
                  <a:srgbClr val="0000FF"/>
                </a:solidFill>
              </a:rPr>
              <a:t> </a:t>
            </a:r>
            <a:r>
              <a:rPr lang="en-US" sz="3700" dirty="0" err="1"/>
              <a:t>keng</a:t>
            </a:r>
            <a:r>
              <a:rPr lang="en-US" sz="3700" dirty="0"/>
              <a:t> </a:t>
            </a:r>
            <a:r>
              <a:rPr lang="en-US" sz="3700" dirty="0" err="1"/>
              <a:t>yoyilib</a:t>
            </a:r>
            <a:r>
              <a:rPr lang="en-US" sz="3700" dirty="0"/>
              <a:t>, </a:t>
            </a:r>
            <a:r>
              <a:rPr lang="en-US" sz="3700" b="1" i="1" dirty="0" err="1">
                <a:solidFill>
                  <a:srgbClr val="0000FF"/>
                </a:solidFill>
              </a:rPr>
              <a:t>ijtimoiy-iqtisodiy</a:t>
            </a:r>
            <a:r>
              <a:rPr lang="en-US" sz="3700" b="1" i="1" dirty="0">
                <a:solidFill>
                  <a:srgbClr val="0000FF"/>
                </a:solidFill>
              </a:rPr>
              <a:t> </a:t>
            </a:r>
            <a:r>
              <a:rPr lang="en-US" sz="3700" b="1" i="1" dirty="0" err="1">
                <a:solidFill>
                  <a:srgbClr val="0000FF"/>
                </a:solidFill>
              </a:rPr>
              <a:t>va</a:t>
            </a:r>
            <a:r>
              <a:rPr lang="en-US" sz="3700" b="1" i="1" dirty="0">
                <a:solidFill>
                  <a:srgbClr val="0000FF"/>
                </a:solidFill>
              </a:rPr>
              <a:t> </a:t>
            </a:r>
            <a:r>
              <a:rPr lang="en-US" sz="3700" b="1" i="1" dirty="0" err="1">
                <a:solidFill>
                  <a:srgbClr val="0000FF"/>
                </a:solidFill>
              </a:rPr>
              <a:t>ma’naviy</a:t>
            </a:r>
            <a:r>
              <a:rPr lang="en-US" sz="3700" b="1" i="1" dirty="0">
                <a:solidFill>
                  <a:srgbClr val="0000FF"/>
                </a:solidFill>
              </a:rPr>
              <a:t> </a:t>
            </a:r>
            <a:r>
              <a:rPr lang="en-US" sz="3700" b="1" i="1" dirty="0" err="1">
                <a:solidFill>
                  <a:srgbClr val="0000FF"/>
                </a:solidFill>
              </a:rPr>
              <a:t>hayot</a:t>
            </a:r>
            <a:r>
              <a:rPr lang="en-US" sz="3700" b="1" i="1" dirty="0">
                <a:solidFill>
                  <a:srgbClr val="0000FF"/>
                </a:solidFill>
              </a:rPr>
              <a:t> </a:t>
            </a:r>
            <a:r>
              <a:rPr lang="en-US" sz="3700" dirty="0"/>
              <a:t>Arab </a:t>
            </a:r>
            <a:r>
              <a:rPr lang="en-US" sz="3700" dirty="0" err="1"/>
              <a:t>xalifaligi</a:t>
            </a:r>
            <a:r>
              <a:rPr lang="en-US" sz="3700" dirty="0"/>
              <a:t> </a:t>
            </a:r>
            <a:r>
              <a:rPr lang="en-US" sz="3700" dirty="0" err="1"/>
              <a:t>tartib-qoidalariga</a:t>
            </a:r>
            <a:r>
              <a:rPr lang="en-US" sz="3700" dirty="0"/>
              <a:t> </a:t>
            </a:r>
            <a:r>
              <a:rPr lang="en-US" sz="3700" dirty="0" err="1"/>
              <a:t>butunlay</a:t>
            </a:r>
            <a:r>
              <a:rPr lang="en-US" sz="3700" dirty="0"/>
              <a:t> </a:t>
            </a:r>
            <a:r>
              <a:rPr lang="en-US" sz="3700" dirty="0" err="1"/>
              <a:t>bo‘ysundirilgan</a:t>
            </a:r>
            <a:r>
              <a:rPr lang="en-US" sz="3700" dirty="0"/>
              <a:t> </a:t>
            </a:r>
            <a:r>
              <a:rPr lang="en-US" sz="3700" dirty="0" err="1"/>
              <a:t>edi</a:t>
            </a:r>
            <a:r>
              <a:rPr lang="en-US" sz="3700" dirty="0"/>
              <a:t>.</a:t>
            </a:r>
            <a:endParaRPr lang="ru-RU" sz="3700" dirty="0"/>
          </a:p>
        </p:txBody>
      </p:sp>
    </p:spTree>
    <p:extLst>
      <p:ext uri="{BB962C8B-B14F-4D97-AF65-F5344CB8AC3E}">
        <p14:creationId xmlns:p14="http://schemas.microsoft.com/office/powerpoint/2010/main" val="4188982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410" y="1700808"/>
            <a:ext cx="8856984" cy="1754326"/>
          </a:xfrm>
          <a:prstGeom prst="rect">
            <a:avLst/>
          </a:prstGeom>
        </p:spPr>
        <p:txBody>
          <a:bodyPr wrap="square">
            <a:spAutoFit/>
          </a:bodyPr>
          <a:lstStyle/>
          <a:p>
            <a:pPr algn="ctr"/>
            <a:r>
              <a:rPr lang="en-US" sz="5400" b="1" dirty="0">
                <a:solidFill>
                  <a:srgbClr val="000000"/>
                </a:solidFill>
                <a:latin typeface="Times New Roman"/>
                <a:ea typeface="Times New Roman"/>
              </a:rPr>
              <a:t>MAHMUD QOSHG‘ARIY</a:t>
            </a:r>
          </a:p>
          <a:p>
            <a:pPr algn="ctr"/>
            <a:r>
              <a:rPr lang="en-US" sz="5400" b="1" dirty="0">
                <a:solidFill>
                  <a:srgbClr val="000000"/>
                </a:solidFill>
                <a:latin typeface="Times New Roman"/>
                <a:ea typeface="Times New Roman"/>
              </a:rPr>
              <a:t> (XI </a:t>
            </a:r>
            <a:r>
              <a:rPr lang="en-US" sz="5400" b="1" dirty="0" err="1">
                <a:solidFill>
                  <a:srgbClr val="000000"/>
                </a:solidFill>
                <a:latin typeface="Times New Roman"/>
                <a:ea typeface="Times New Roman"/>
              </a:rPr>
              <a:t>asr</a:t>
            </a:r>
            <a:r>
              <a:rPr lang="en-US" sz="5400" b="1" dirty="0">
                <a:solidFill>
                  <a:srgbClr val="000000"/>
                </a:solidFill>
                <a:latin typeface="Times New Roman"/>
                <a:ea typeface="Times New Roman"/>
              </a:rPr>
              <a:t>)</a:t>
            </a:r>
            <a:endParaRPr lang="ru-RU" sz="5400" b="1" dirty="0"/>
          </a:p>
        </p:txBody>
      </p:sp>
    </p:spTree>
    <p:extLst>
      <p:ext uri="{BB962C8B-B14F-4D97-AF65-F5344CB8AC3E}">
        <p14:creationId xmlns:p14="http://schemas.microsoft.com/office/powerpoint/2010/main" val="11683030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01060"/>
            <a:ext cx="8856984" cy="6001643"/>
          </a:xfrm>
          <a:prstGeom prst="rect">
            <a:avLst/>
          </a:prstGeom>
        </p:spPr>
        <p:txBody>
          <a:bodyPr wrap="square">
            <a:spAutoFit/>
          </a:bodyPr>
          <a:lstStyle/>
          <a:p>
            <a:pPr algn="just"/>
            <a:r>
              <a:rPr lang="en-US" sz="3200" dirty="0" smtClean="0">
                <a:solidFill>
                  <a:srgbClr val="000000"/>
                </a:solidFill>
                <a:latin typeface="Times New Roman"/>
                <a:ea typeface="Times New Roman"/>
              </a:rPr>
              <a:t>	XI  </a:t>
            </a:r>
            <a:r>
              <a:rPr lang="en-US" sz="3200" dirty="0" err="1">
                <a:solidFill>
                  <a:srgbClr val="000000"/>
                </a:solidFill>
                <a:latin typeface="Times New Roman"/>
                <a:ea typeface="Times New Roman"/>
              </a:rPr>
              <a:t>asrda</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yashab</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ijod</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qilgan</a:t>
            </a:r>
            <a:r>
              <a:rPr lang="en-US" sz="3200" dirty="0">
                <a:solidFill>
                  <a:srgbClr val="000000"/>
                </a:solidFill>
                <a:latin typeface="Times New Roman"/>
                <a:ea typeface="Times New Roman"/>
              </a:rPr>
              <a:t>  </a:t>
            </a:r>
            <a:r>
              <a:rPr lang="en-US" sz="3200" b="1" dirty="0">
                <a:solidFill>
                  <a:srgbClr val="0000FF"/>
                </a:solidFill>
                <a:latin typeface="Times New Roman"/>
                <a:ea typeface="Times New Roman"/>
              </a:rPr>
              <a:t>Mahmud  </a:t>
            </a:r>
            <a:r>
              <a:rPr lang="en-US" sz="3200" b="1" dirty="0" err="1">
                <a:solidFill>
                  <a:srgbClr val="0000FF"/>
                </a:solidFill>
                <a:latin typeface="Times New Roman"/>
                <a:ea typeface="Times New Roman"/>
              </a:rPr>
              <a:t>Qoshg‘ariyning</a:t>
            </a:r>
            <a:r>
              <a:rPr lang="en-US" sz="3200" dirty="0">
                <a:solidFill>
                  <a:srgbClr val="000000"/>
                </a:solidFill>
                <a:latin typeface="Times New Roman"/>
                <a:ea typeface="Times New Roman"/>
              </a:rPr>
              <a:t> </a:t>
            </a:r>
            <a:r>
              <a:rPr lang="en-US" sz="3200" dirty="0" err="1" smtClean="0">
                <a:solidFill>
                  <a:srgbClr val="000000"/>
                </a:solidFill>
                <a:latin typeface="Times New Roman"/>
                <a:ea typeface="Times New Roman"/>
              </a:rPr>
              <a:t>hayoti</a:t>
            </a:r>
            <a:r>
              <a:rPr lang="en-US" sz="3200" dirty="0" smtClean="0">
                <a:solidFill>
                  <a:srgbClr val="000000"/>
                </a:solidFill>
                <a:latin typeface="Times New Roman"/>
                <a:ea typeface="Times New Roman"/>
              </a:rPr>
              <a:t>  </a:t>
            </a:r>
            <a:r>
              <a:rPr lang="en-US" sz="3200" dirty="0" err="1">
                <a:solidFill>
                  <a:srgbClr val="000000"/>
                </a:solidFill>
                <a:latin typeface="Times New Roman"/>
                <a:ea typeface="Times New Roman"/>
              </a:rPr>
              <a:t>va</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ijodiy</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faoliyati</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to‘g‘risida</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to‘liq</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ma’lumotlar</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bizgacha</a:t>
            </a:r>
            <a:r>
              <a:rPr lang="en-US" sz="3200" dirty="0">
                <a:solidFill>
                  <a:srgbClr val="000000"/>
                </a:solidFill>
                <a:latin typeface="Times New Roman"/>
                <a:ea typeface="Times New Roman"/>
              </a:rPr>
              <a:t> </a:t>
            </a:r>
            <a:r>
              <a:rPr lang="en-US" sz="3200" dirty="0" smtClean="0">
                <a:solidFill>
                  <a:srgbClr val="000000"/>
                </a:solidFill>
                <a:latin typeface="Times New Roman"/>
                <a:ea typeface="Times New Roman"/>
              </a:rPr>
              <a:t>y</a:t>
            </a:r>
            <a:r>
              <a:rPr lang="ru-RU" sz="3200" dirty="0">
                <a:solidFill>
                  <a:srgbClr val="000000"/>
                </a:solidFill>
                <a:latin typeface="Times New Roman"/>
                <a:ea typeface="Times New Roman"/>
              </a:rPr>
              <a:t>е</a:t>
            </a:r>
            <a:r>
              <a:rPr lang="en-US" sz="3200" dirty="0" err="1">
                <a:solidFill>
                  <a:srgbClr val="000000"/>
                </a:solidFill>
                <a:latin typeface="Times New Roman"/>
                <a:ea typeface="Times New Roman"/>
              </a:rPr>
              <a:t>tib</a:t>
            </a:r>
            <a:r>
              <a:rPr lang="en-US" sz="3200" dirty="0">
                <a:solidFill>
                  <a:srgbClr val="000000"/>
                </a:solidFill>
                <a:latin typeface="Times New Roman"/>
                <a:ea typeface="Times New Roman"/>
              </a:rPr>
              <a:t>  k</a:t>
            </a:r>
            <a:r>
              <a:rPr lang="ru-RU" sz="3200" dirty="0">
                <a:solidFill>
                  <a:srgbClr val="000000"/>
                </a:solidFill>
                <a:latin typeface="Times New Roman"/>
                <a:ea typeface="Times New Roman"/>
              </a:rPr>
              <a:t>е</a:t>
            </a:r>
            <a:r>
              <a:rPr lang="en-US" sz="3200" dirty="0" err="1">
                <a:solidFill>
                  <a:srgbClr val="000000"/>
                </a:solidFill>
                <a:latin typeface="Times New Roman"/>
                <a:ea typeface="Times New Roman"/>
              </a:rPr>
              <a:t>lmagan</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Shu</a:t>
            </a:r>
            <a:r>
              <a:rPr lang="en-US" sz="3200" dirty="0">
                <a:solidFill>
                  <a:srgbClr val="000000"/>
                </a:solidFill>
                <a:latin typeface="Times New Roman"/>
                <a:ea typeface="Times New Roman"/>
              </a:rPr>
              <a:t>  bois  </a:t>
            </a:r>
            <a:r>
              <a:rPr lang="en-US" sz="3200" dirty="0" err="1">
                <a:solidFill>
                  <a:srgbClr val="000000"/>
                </a:solidFill>
                <a:latin typeface="Times New Roman"/>
                <a:ea typeface="Times New Roman"/>
              </a:rPr>
              <a:t>olimning</a:t>
            </a:r>
            <a:r>
              <a:rPr lang="en-US" sz="3200" dirty="0">
                <a:solidFill>
                  <a:srgbClr val="000000"/>
                </a:solidFill>
                <a:latin typeface="Times New Roman"/>
                <a:ea typeface="Times New Roman"/>
              </a:rPr>
              <a:t>  </a:t>
            </a:r>
            <a:r>
              <a:rPr lang="en-US" sz="3200" b="1" dirty="0" err="1">
                <a:solidFill>
                  <a:srgbClr val="000000"/>
                </a:solidFill>
                <a:latin typeface="Times New Roman"/>
                <a:ea typeface="Times New Roman"/>
              </a:rPr>
              <a:t>tug‘ilgan</a:t>
            </a:r>
            <a:r>
              <a:rPr lang="en-US" sz="3200" b="1" dirty="0">
                <a:solidFill>
                  <a:srgbClr val="000000"/>
                </a:solidFill>
                <a:latin typeface="Times New Roman"/>
                <a:ea typeface="Times New Roman"/>
              </a:rPr>
              <a:t>  </a:t>
            </a:r>
            <a:r>
              <a:rPr lang="en-US" sz="3200" b="1" dirty="0" err="1">
                <a:solidFill>
                  <a:srgbClr val="000000"/>
                </a:solidFill>
                <a:latin typeface="Times New Roman"/>
                <a:ea typeface="Times New Roman"/>
              </a:rPr>
              <a:t>yili</a:t>
            </a:r>
            <a:r>
              <a:rPr lang="en-US" sz="3200" b="1" dirty="0">
                <a:solidFill>
                  <a:srgbClr val="000000"/>
                </a:solidFill>
                <a:latin typeface="Times New Roman"/>
                <a:ea typeface="Times New Roman"/>
              </a:rPr>
              <a:t>  </a:t>
            </a:r>
            <a:r>
              <a:rPr lang="en-US" sz="3200" b="1" dirty="0" err="1">
                <a:solidFill>
                  <a:srgbClr val="000000"/>
                </a:solidFill>
                <a:latin typeface="Times New Roman"/>
                <a:ea typeface="Times New Roman"/>
              </a:rPr>
              <a:t>va</a:t>
            </a:r>
            <a:r>
              <a:rPr lang="en-US" sz="3200" b="1" dirty="0">
                <a:solidFill>
                  <a:srgbClr val="000000"/>
                </a:solidFill>
                <a:latin typeface="Times New Roman"/>
                <a:ea typeface="Times New Roman"/>
              </a:rPr>
              <a:t>  </a:t>
            </a:r>
            <a:r>
              <a:rPr lang="en-US" sz="3200" b="1" dirty="0" err="1">
                <a:solidFill>
                  <a:srgbClr val="000000"/>
                </a:solidFill>
                <a:latin typeface="Times New Roman"/>
                <a:ea typeface="Times New Roman"/>
              </a:rPr>
              <a:t>vafoti</a:t>
            </a:r>
            <a:r>
              <a:rPr lang="en-US" sz="3200" b="1" dirty="0">
                <a:solidFill>
                  <a:srgbClr val="000000"/>
                </a:solidFill>
                <a:latin typeface="Times New Roman"/>
                <a:ea typeface="Times New Roman"/>
              </a:rPr>
              <a:t>  </a:t>
            </a:r>
            <a:r>
              <a:rPr lang="en-US" sz="3200" b="1" dirty="0" err="1">
                <a:solidFill>
                  <a:srgbClr val="000000"/>
                </a:solidFill>
                <a:latin typeface="Times New Roman"/>
                <a:ea typeface="Times New Roman"/>
              </a:rPr>
              <a:t>sanasi</a:t>
            </a:r>
            <a:r>
              <a:rPr lang="en-US" sz="3200" dirty="0">
                <a:solidFill>
                  <a:srgbClr val="000000"/>
                </a:solidFill>
                <a:latin typeface="Times New Roman"/>
                <a:ea typeface="Times New Roman"/>
              </a:rPr>
              <a:t> </a:t>
            </a:r>
            <a:r>
              <a:rPr lang="en-US" sz="3200" dirty="0" smtClean="0">
                <a:solidFill>
                  <a:srgbClr val="000000"/>
                </a:solidFill>
                <a:latin typeface="Times New Roman"/>
                <a:ea typeface="Times New Roman"/>
              </a:rPr>
              <a:t>ham  </a:t>
            </a:r>
            <a:r>
              <a:rPr lang="en-US" sz="3200" dirty="0" err="1">
                <a:solidFill>
                  <a:srgbClr val="000000"/>
                </a:solidFill>
                <a:latin typeface="Times New Roman"/>
                <a:ea typeface="Times New Roman"/>
              </a:rPr>
              <a:t>ma’lum</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emas</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Uning</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to‘liq</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ismi</a:t>
            </a:r>
            <a:r>
              <a:rPr lang="en-US" sz="3200" dirty="0">
                <a:solidFill>
                  <a:srgbClr val="000000"/>
                </a:solidFill>
                <a:latin typeface="Times New Roman"/>
                <a:ea typeface="Times New Roman"/>
              </a:rPr>
              <a:t>  </a:t>
            </a:r>
            <a:r>
              <a:rPr lang="en-US" sz="3200" b="1" dirty="0">
                <a:solidFill>
                  <a:srgbClr val="0000FF"/>
                </a:solidFill>
                <a:latin typeface="Times New Roman"/>
                <a:ea typeface="Times New Roman"/>
              </a:rPr>
              <a:t>Mahmud  </a:t>
            </a:r>
            <a:r>
              <a:rPr lang="en-US" sz="3200" b="1" dirty="0" err="1">
                <a:solidFill>
                  <a:srgbClr val="0000FF"/>
                </a:solidFill>
                <a:latin typeface="Times New Roman"/>
                <a:ea typeface="Times New Roman"/>
              </a:rPr>
              <a:t>ibn</a:t>
            </a:r>
            <a:r>
              <a:rPr lang="en-US" sz="3200" b="1" dirty="0">
                <a:solidFill>
                  <a:srgbClr val="0000FF"/>
                </a:solidFill>
                <a:latin typeface="Times New Roman"/>
                <a:ea typeface="Times New Roman"/>
              </a:rPr>
              <a:t>  Muhammad </a:t>
            </a:r>
            <a:r>
              <a:rPr lang="en-US" sz="3200" b="1" dirty="0" err="1" smtClean="0">
                <a:solidFill>
                  <a:srgbClr val="0000FF"/>
                </a:solidFill>
                <a:latin typeface="Times New Roman"/>
                <a:ea typeface="Times New Roman"/>
              </a:rPr>
              <a:t>Qoshg‘ariydir</a:t>
            </a:r>
            <a:r>
              <a:rPr lang="en-US" sz="3200" dirty="0" smtClean="0">
                <a:solidFill>
                  <a:srgbClr val="000000"/>
                </a:solidFill>
                <a:latin typeface="Times New Roman"/>
                <a:ea typeface="Times New Roman"/>
              </a:rPr>
              <a:t>.</a:t>
            </a:r>
          </a:p>
          <a:p>
            <a:pPr algn="just"/>
            <a:r>
              <a:rPr lang="en-US" sz="3200" dirty="0">
                <a:solidFill>
                  <a:srgbClr val="000000"/>
                </a:solidFill>
                <a:latin typeface="Times New Roman"/>
              </a:rPr>
              <a:t>	</a:t>
            </a:r>
            <a:r>
              <a:rPr lang="en-US" sz="3200" dirty="0" err="1">
                <a:solidFill>
                  <a:srgbClr val="000000"/>
                </a:solidFill>
                <a:latin typeface="Times New Roman"/>
              </a:rPr>
              <a:t>Qoshg‘ariylar</a:t>
            </a:r>
            <a:r>
              <a:rPr lang="en-US" sz="3200" dirty="0">
                <a:solidFill>
                  <a:srgbClr val="000000"/>
                </a:solidFill>
                <a:latin typeface="Times New Roman"/>
              </a:rPr>
              <a:t> </a:t>
            </a:r>
            <a:r>
              <a:rPr lang="en-US" sz="3200" dirty="0" err="1" smtClean="0">
                <a:solidFill>
                  <a:srgbClr val="000000"/>
                </a:solidFill>
                <a:latin typeface="Times New Roman"/>
              </a:rPr>
              <a:t>oilasi</a:t>
            </a:r>
            <a:r>
              <a:rPr lang="en-US" sz="3200" dirty="0" smtClean="0">
                <a:solidFill>
                  <a:srgbClr val="000000"/>
                </a:solidFill>
                <a:latin typeface="Times New Roman"/>
              </a:rPr>
              <a:t> </a:t>
            </a:r>
            <a:r>
              <a:rPr lang="en-US" sz="3200" b="1" dirty="0" err="1" smtClean="0">
                <a:solidFill>
                  <a:srgbClr val="0000FF"/>
                </a:solidFill>
                <a:latin typeface="Times New Roman"/>
              </a:rPr>
              <a:t>Bolasog‘unga</a:t>
            </a:r>
            <a:r>
              <a:rPr lang="en-US" sz="3200" dirty="0" smtClean="0">
                <a:solidFill>
                  <a:srgbClr val="000000"/>
                </a:solidFill>
                <a:latin typeface="Times New Roman"/>
              </a:rPr>
              <a:t> (</a:t>
            </a:r>
            <a:r>
              <a:rPr lang="en-US" sz="3200" b="1" i="1" dirty="0" err="1">
                <a:solidFill>
                  <a:srgbClr val="000000"/>
                </a:solidFill>
                <a:latin typeface="Times New Roman"/>
              </a:rPr>
              <a:t>Qirg‘izistonning</a:t>
            </a:r>
            <a:r>
              <a:rPr lang="en-US" sz="3200" b="1" i="1" dirty="0">
                <a:solidFill>
                  <a:srgbClr val="000000"/>
                </a:solidFill>
                <a:latin typeface="Times New Roman"/>
              </a:rPr>
              <a:t>  </a:t>
            </a:r>
            <a:r>
              <a:rPr lang="en-US" sz="3200" b="1" i="1" dirty="0" err="1">
                <a:solidFill>
                  <a:srgbClr val="000000"/>
                </a:solidFill>
                <a:latin typeface="Times New Roman"/>
              </a:rPr>
              <a:t>hozirgi</a:t>
            </a:r>
            <a:r>
              <a:rPr lang="en-US" sz="3200" b="1" i="1" dirty="0">
                <a:solidFill>
                  <a:srgbClr val="000000"/>
                </a:solidFill>
                <a:latin typeface="Times New Roman"/>
              </a:rPr>
              <a:t>  </a:t>
            </a:r>
            <a:r>
              <a:rPr lang="en-US" sz="3200" b="1" i="1" dirty="0" err="1">
                <a:solidFill>
                  <a:srgbClr val="000000"/>
                </a:solidFill>
                <a:latin typeface="Times New Roman"/>
              </a:rPr>
              <a:t>To‘qmoq</a:t>
            </a:r>
            <a:r>
              <a:rPr lang="en-US" sz="3200" b="1" i="1" dirty="0">
                <a:solidFill>
                  <a:srgbClr val="000000"/>
                </a:solidFill>
                <a:latin typeface="Times New Roman"/>
              </a:rPr>
              <a:t>  </a:t>
            </a:r>
            <a:r>
              <a:rPr lang="en-US" sz="3200" b="1" i="1" dirty="0" err="1">
                <a:solidFill>
                  <a:srgbClr val="000000"/>
                </a:solidFill>
                <a:latin typeface="Times New Roman"/>
              </a:rPr>
              <a:t>shahri</a:t>
            </a:r>
            <a:r>
              <a:rPr lang="en-US" sz="3200" dirty="0">
                <a:solidFill>
                  <a:srgbClr val="000000"/>
                </a:solidFill>
                <a:latin typeface="Times New Roman"/>
              </a:rPr>
              <a:t>)  </a:t>
            </a:r>
            <a:r>
              <a:rPr lang="en-US" sz="3200" dirty="0" err="1">
                <a:solidFill>
                  <a:srgbClr val="000000"/>
                </a:solidFill>
                <a:latin typeface="Times New Roman"/>
              </a:rPr>
              <a:t>ko‘chib</a:t>
            </a:r>
            <a:r>
              <a:rPr lang="en-US" sz="3200" dirty="0">
                <a:solidFill>
                  <a:srgbClr val="000000"/>
                </a:solidFill>
                <a:latin typeface="Times New Roman"/>
              </a:rPr>
              <a:t>  k</a:t>
            </a:r>
            <a:r>
              <a:rPr lang="ru-RU" sz="3200" dirty="0">
                <a:solidFill>
                  <a:srgbClr val="000000"/>
                </a:solidFill>
                <a:latin typeface="Times New Roman"/>
              </a:rPr>
              <a:t>е</a:t>
            </a:r>
            <a:r>
              <a:rPr lang="en-US" sz="3200" dirty="0" err="1">
                <a:solidFill>
                  <a:srgbClr val="000000"/>
                </a:solidFill>
                <a:latin typeface="Times New Roman"/>
              </a:rPr>
              <a:t>lishganda</a:t>
            </a:r>
            <a:r>
              <a:rPr lang="en-US" sz="3200" dirty="0">
                <a:solidFill>
                  <a:srgbClr val="000000"/>
                </a:solidFill>
                <a:latin typeface="Times New Roman"/>
              </a:rPr>
              <a:t> </a:t>
            </a:r>
            <a:r>
              <a:rPr lang="en-US" sz="3200" dirty="0" smtClean="0">
                <a:solidFill>
                  <a:srgbClr val="000000"/>
                </a:solidFill>
                <a:latin typeface="Times New Roman"/>
              </a:rPr>
              <a:t>Mahmud  </a:t>
            </a:r>
            <a:r>
              <a:rPr lang="en-US" sz="3200" dirty="0" err="1">
                <a:solidFill>
                  <a:srgbClr val="000000"/>
                </a:solidFill>
                <a:latin typeface="Times New Roman"/>
              </a:rPr>
              <a:t>hali</a:t>
            </a:r>
            <a:r>
              <a:rPr lang="en-US" sz="3200" dirty="0">
                <a:solidFill>
                  <a:srgbClr val="000000"/>
                </a:solidFill>
                <a:latin typeface="Times New Roman"/>
              </a:rPr>
              <a:t>  </a:t>
            </a:r>
            <a:r>
              <a:rPr lang="en-US" sz="3200" dirty="0" err="1">
                <a:solidFill>
                  <a:srgbClr val="000000"/>
                </a:solidFill>
                <a:latin typeface="Times New Roman"/>
              </a:rPr>
              <a:t>yosh</a:t>
            </a:r>
            <a:r>
              <a:rPr lang="en-US" sz="3200" dirty="0">
                <a:solidFill>
                  <a:srgbClr val="000000"/>
                </a:solidFill>
                <a:latin typeface="Times New Roman"/>
              </a:rPr>
              <a:t>  bola  </a:t>
            </a:r>
            <a:r>
              <a:rPr lang="en-US" sz="3200" dirty="0" err="1">
                <a:solidFill>
                  <a:srgbClr val="000000"/>
                </a:solidFill>
                <a:latin typeface="Times New Roman"/>
              </a:rPr>
              <a:t>edi</a:t>
            </a:r>
            <a:r>
              <a:rPr lang="en-US" sz="3200" dirty="0">
                <a:solidFill>
                  <a:srgbClr val="000000"/>
                </a:solidFill>
                <a:latin typeface="Times New Roman"/>
              </a:rPr>
              <a:t>.  </a:t>
            </a:r>
            <a:r>
              <a:rPr lang="en-US" sz="3200" dirty="0" err="1">
                <a:solidFill>
                  <a:srgbClr val="000000"/>
                </a:solidFill>
                <a:latin typeface="Times New Roman"/>
              </a:rPr>
              <a:t>Bo‘lajak</a:t>
            </a:r>
            <a:r>
              <a:rPr lang="en-US" sz="3200" dirty="0">
                <a:solidFill>
                  <a:srgbClr val="000000"/>
                </a:solidFill>
                <a:latin typeface="Times New Roman"/>
              </a:rPr>
              <a:t>  </a:t>
            </a:r>
            <a:r>
              <a:rPr lang="en-US" sz="3200" dirty="0" err="1">
                <a:solidFill>
                  <a:srgbClr val="000000"/>
                </a:solidFill>
                <a:latin typeface="Times New Roman"/>
              </a:rPr>
              <a:t>olim</a:t>
            </a:r>
            <a:r>
              <a:rPr lang="en-US" sz="3200" dirty="0">
                <a:solidFill>
                  <a:srgbClr val="000000"/>
                </a:solidFill>
                <a:latin typeface="Times New Roman"/>
              </a:rPr>
              <a:t>  </a:t>
            </a:r>
            <a:r>
              <a:rPr lang="en-US" sz="3200" dirty="0" err="1">
                <a:solidFill>
                  <a:srgbClr val="000000"/>
                </a:solidFill>
                <a:latin typeface="Times New Roman"/>
              </a:rPr>
              <a:t>o‘z</a:t>
            </a:r>
            <a:r>
              <a:rPr lang="en-US" sz="3200" dirty="0">
                <a:solidFill>
                  <a:srgbClr val="000000"/>
                </a:solidFill>
                <a:latin typeface="Times New Roman"/>
              </a:rPr>
              <a:t>  </a:t>
            </a:r>
            <a:r>
              <a:rPr lang="en-US" sz="3200" dirty="0" err="1">
                <a:solidFill>
                  <a:srgbClr val="000000"/>
                </a:solidFill>
                <a:latin typeface="Times New Roman"/>
              </a:rPr>
              <a:t>davrining</a:t>
            </a:r>
            <a:r>
              <a:rPr lang="en-US" sz="3200" dirty="0">
                <a:solidFill>
                  <a:srgbClr val="000000"/>
                </a:solidFill>
                <a:latin typeface="Times New Roman"/>
              </a:rPr>
              <a:t>  </a:t>
            </a:r>
            <a:r>
              <a:rPr lang="en-US" sz="3200" dirty="0" err="1">
                <a:solidFill>
                  <a:srgbClr val="000000"/>
                </a:solidFill>
                <a:latin typeface="Times New Roman"/>
              </a:rPr>
              <a:t>madaniy</a:t>
            </a:r>
            <a:r>
              <a:rPr lang="en-US" sz="3200" dirty="0">
                <a:solidFill>
                  <a:srgbClr val="000000"/>
                </a:solidFill>
                <a:latin typeface="Times New Roman"/>
              </a:rPr>
              <a:t> </a:t>
            </a:r>
            <a:r>
              <a:rPr lang="en-US" sz="3200" dirty="0" err="1" smtClean="0">
                <a:solidFill>
                  <a:srgbClr val="000000"/>
                </a:solidFill>
                <a:latin typeface="Times New Roman"/>
              </a:rPr>
              <a:t>va</a:t>
            </a:r>
            <a:r>
              <a:rPr lang="en-US" sz="3200" dirty="0" smtClean="0">
                <a:solidFill>
                  <a:srgbClr val="000000"/>
                </a:solidFill>
                <a:latin typeface="Times New Roman"/>
              </a:rPr>
              <a:t>  </a:t>
            </a:r>
            <a:r>
              <a:rPr lang="en-US" sz="3200" dirty="0" err="1">
                <a:solidFill>
                  <a:srgbClr val="000000"/>
                </a:solidFill>
                <a:latin typeface="Times New Roman"/>
              </a:rPr>
              <a:t>ilmiy</a:t>
            </a:r>
            <a:r>
              <a:rPr lang="en-US" sz="3200" dirty="0">
                <a:solidFill>
                  <a:srgbClr val="000000"/>
                </a:solidFill>
                <a:latin typeface="Times New Roman"/>
              </a:rPr>
              <a:t>  </a:t>
            </a:r>
            <a:r>
              <a:rPr lang="en-US" sz="3200" dirty="0" err="1">
                <a:solidFill>
                  <a:srgbClr val="000000"/>
                </a:solidFill>
                <a:latin typeface="Times New Roman"/>
              </a:rPr>
              <a:t>markazlaridan</a:t>
            </a:r>
            <a:r>
              <a:rPr lang="en-US" sz="3200" dirty="0">
                <a:solidFill>
                  <a:srgbClr val="000000"/>
                </a:solidFill>
                <a:latin typeface="Times New Roman"/>
              </a:rPr>
              <a:t>  </a:t>
            </a:r>
            <a:r>
              <a:rPr lang="en-US" sz="3200" dirty="0" err="1">
                <a:solidFill>
                  <a:srgbClr val="000000"/>
                </a:solidFill>
                <a:latin typeface="Times New Roman"/>
              </a:rPr>
              <a:t>biri</a:t>
            </a:r>
            <a:r>
              <a:rPr lang="en-US" sz="3200" dirty="0">
                <a:solidFill>
                  <a:srgbClr val="000000"/>
                </a:solidFill>
                <a:latin typeface="Times New Roman"/>
              </a:rPr>
              <a:t>  </a:t>
            </a:r>
            <a:r>
              <a:rPr lang="en-US" sz="3200" dirty="0" err="1">
                <a:solidFill>
                  <a:srgbClr val="000000"/>
                </a:solidFill>
                <a:latin typeface="Times New Roman"/>
              </a:rPr>
              <a:t>bo‘lgan</a:t>
            </a:r>
            <a:r>
              <a:rPr lang="en-US" sz="3200" dirty="0">
                <a:solidFill>
                  <a:srgbClr val="000000"/>
                </a:solidFill>
                <a:latin typeface="Times New Roman"/>
              </a:rPr>
              <a:t>  </a:t>
            </a:r>
            <a:r>
              <a:rPr lang="en-US" sz="3200" dirty="0" err="1">
                <a:solidFill>
                  <a:srgbClr val="000000"/>
                </a:solidFill>
                <a:latin typeface="Times New Roman"/>
              </a:rPr>
              <a:t>bu</a:t>
            </a:r>
            <a:r>
              <a:rPr lang="en-US" sz="3200" dirty="0">
                <a:solidFill>
                  <a:srgbClr val="000000"/>
                </a:solidFill>
                <a:latin typeface="Times New Roman"/>
              </a:rPr>
              <a:t>  </a:t>
            </a:r>
            <a:r>
              <a:rPr lang="en-US" sz="3200" dirty="0" err="1">
                <a:solidFill>
                  <a:srgbClr val="000000"/>
                </a:solidFill>
                <a:latin typeface="Times New Roman"/>
              </a:rPr>
              <a:t>shaharda</a:t>
            </a:r>
            <a:r>
              <a:rPr lang="en-US" sz="3200" dirty="0">
                <a:solidFill>
                  <a:srgbClr val="000000"/>
                </a:solidFill>
                <a:latin typeface="Times New Roman"/>
              </a:rPr>
              <a:t>  </a:t>
            </a:r>
            <a:r>
              <a:rPr lang="en-US" sz="3200" dirty="0" err="1">
                <a:solidFill>
                  <a:srgbClr val="000000"/>
                </a:solidFill>
                <a:latin typeface="Times New Roman"/>
              </a:rPr>
              <a:t>qunt</a:t>
            </a:r>
            <a:r>
              <a:rPr lang="en-US" sz="3200" dirty="0">
                <a:solidFill>
                  <a:srgbClr val="000000"/>
                </a:solidFill>
                <a:latin typeface="Times New Roman"/>
              </a:rPr>
              <a:t>  </a:t>
            </a:r>
            <a:r>
              <a:rPr lang="en-US" sz="3200" dirty="0" err="1">
                <a:solidFill>
                  <a:srgbClr val="000000"/>
                </a:solidFill>
                <a:latin typeface="Times New Roman"/>
              </a:rPr>
              <a:t>bilan</a:t>
            </a:r>
            <a:r>
              <a:rPr lang="en-US" sz="3200" dirty="0">
                <a:solidFill>
                  <a:srgbClr val="000000"/>
                </a:solidFill>
                <a:latin typeface="Times New Roman"/>
              </a:rPr>
              <a:t>  </a:t>
            </a:r>
            <a:r>
              <a:rPr lang="en-US" sz="3200" dirty="0" err="1">
                <a:solidFill>
                  <a:srgbClr val="000000"/>
                </a:solidFill>
                <a:latin typeface="Times New Roman"/>
              </a:rPr>
              <a:t>o‘qidi</a:t>
            </a:r>
            <a:r>
              <a:rPr lang="en-US" sz="3200" dirty="0">
                <a:solidFill>
                  <a:srgbClr val="000000"/>
                </a:solidFill>
                <a:latin typeface="Times New Roman"/>
              </a:rPr>
              <a:t>, </a:t>
            </a:r>
            <a:r>
              <a:rPr lang="en-US" sz="3200" b="1" dirty="0" err="1" smtClean="0">
                <a:solidFill>
                  <a:srgbClr val="0000FF"/>
                </a:solidFill>
                <a:latin typeface="Times New Roman"/>
              </a:rPr>
              <a:t>arab</a:t>
            </a:r>
            <a:r>
              <a:rPr lang="en-US" sz="3200" b="1" dirty="0">
                <a:solidFill>
                  <a:srgbClr val="0000FF"/>
                </a:solidFill>
                <a:latin typeface="Times New Roman"/>
              </a:rPr>
              <a:t>,  </a:t>
            </a:r>
            <a:r>
              <a:rPr lang="en-US" sz="3200" b="1" dirty="0" err="1">
                <a:solidFill>
                  <a:srgbClr val="0000FF"/>
                </a:solidFill>
                <a:latin typeface="Times New Roman"/>
              </a:rPr>
              <a:t>fors</a:t>
            </a:r>
            <a:r>
              <a:rPr lang="en-US" sz="3200" b="1" dirty="0">
                <a:solidFill>
                  <a:srgbClr val="0000FF"/>
                </a:solidFill>
                <a:latin typeface="Times New Roman"/>
              </a:rPr>
              <a:t>  </a:t>
            </a:r>
            <a:r>
              <a:rPr lang="en-US" sz="3200" dirty="0" err="1">
                <a:solidFill>
                  <a:srgbClr val="000000"/>
                </a:solidFill>
                <a:latin typeface="Times New Roman"/>
              </a:rPr>
              <a:t>tillarini</a:t>
            </a:r>
            <a:r>
              <a:rPr lang="en-US" sz="3200" dirty="0">
                <a:solidFill>
                  <a:srgbClr val="000000"/>
                </a:solidFill>
                <a:latin typeface="Times New Roman"/>
              </a:rPr>
              <a:t>  </a:t>
            </a:r>
            <a:r>
              <a:rPr lang="en-US" sz="3200" dirty="0" err="1">
                <a:solidFill>
                  <a:srgbClr val="000000"/>
                </a:solidFill>
                <a:latin typeface="Times New Roman"/>
              </a:rPr>
              <a:t>o‘rgandi</a:t>
            </a:r>
            <a:r>
              <a:rPr lang="en-US" sz="3200" dirty="0">
                <a:solidFill>
                  <a:srgbClr val="000000"/>
                </a:solidFill>
                <a:latin typeface="Times New Roman"/>
              </a:rPr>
              <a:t>.</a:t>
            </a:r>
            <a:endParaRPr lang="ru-RU" sz="3000" dirty="0"/>
          </a:p>
        </p:txBody>
      </p:sp>
    </p:spTree>
    <p:extLst>
      <p:ext uri="{BB962C8B-B14F-4D97-AF65-F5344CB8AC3E}">
        <p14:creationId xmlns:p14="http://schemas.microsoft.com/office/powerpoint/2010/main" val="1121421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01060"/>
            <a:ext cx="8856984" cy="5940088"/>
          </a:xfrm>
          <a:prstGeom prst="rect">
            <a:avLst/>
          </a:prstGeom>
        </p:spPr>
        <p:txBody>
          <a:bodyPr wrap="square">
            <a:spAutoFit/>
          </a:bodyPr>
          <a:lstStyle/>
          <a:p>
            <a:pPr algn="just"/>
            <a:r>
              <a:rPr lang="en-US" sz="3800" dirty="0" smtClean="0">
                <a:solidFill>
                  <a:srgbClr val="000000"/>
                </a:solidFill>
                <a:latin typeface="Times New Roman"/>
                <a:ea typeface="Times New Roman"/>
              </a:rPr>
              <a:t>	U  </a:t>
            </a:r>
            <a:r>
              <a:rPr lang="en-US" sz="3800" dirty="0" err="1">
                <a:solidFill>
                  <a:srgbClr val="000000"/>
                </a:solidFill>
                <a:latin typeface="Times New Roman"/>
                <a:ea typeface="Times New Roman"/>
              </a:rPr>
              <a:t>yoshlik</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chog‘ida</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xalq</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jonli</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tilidagi</a:t>
            </a:r>
            <a:r>
              <a:rPr lang="en-US" sz="3800" dirty="0">
                <a:solidFill>
                  <a:srgbClr val="000000"/>
                </a:solidFill>
                <a:latin typeface="Times New Roman"/>
                <a:ea typeface="Times New Roman"/>
              </a:rPr>
              <a:t> </a:t>
            </a:r>
            <a:r>
              <a:rPr lang="en-US" sz="3800" b="1" i="1" u="sng" dirty="0" err="1" smtClean="0">
                <a:solidFill>
                  <a:srgbClr val="0000FF"/>
                </a:solidFill>
                <a:latin typeface="Times New Roman"/>
                <a:ea typeface="Times New Roman"/>
              </a:rPr>
              <a:t>so‘z</a:t>
            </a:r>
            <a:r>
              <a:rPr lang="en-US" sz="3800" b="1" i="1" u="sng" dirty="0" smtClean="0">
                <a:solidFill>
                  <a:srgbClr val="0000FF"/>
                </a:solidFill>
                <a:latin typeface="Times New Roman"/>
                <a:ea typeface="Times New Roman"/>
              </a:rPr>
              <a:t> </a:t>
            </a:r>
            <a:r>
              <a:rPr lang="en-US" sz="3800" b="1" i="1" u="sng" dirty="0" err="1">
                <a:solidFill>
                  <a:srgbClr val="0000FF"/>
                </a:solidFill>
                <a:latin typeface="Times New Roman"/>
                <a:ea typeface="Times New Roman"/>
              </a:rPr>
              <a:t>va</a:t>
            </a:r>
            <a:r>
              <a:rPr lang="en-US" sz="3800" b="1" i="1" u="sng" dirty="0">
                <a:solidFill>
                  <a:srgbClr val="0000FF"/>
                </a:solidFill>
                <a:latin typeface="Times New Roman"/>
                <a:ea typeface="Times New Roman"/>
              </a:rPr>
              <a:t> </a:t>
            </a:r>
            <a:r>
              <a:rPr lang="en-US" sz="3800" b="1" i="1" u="sng" dirty="0" err="1">
                <a:solidFill>
                  <a:srgbClr val="0000FF"/>
                </a:solidFill>
                <a:latin typeface="Times New Roman"/>
                <a:ea typeface="Times New Roman"/>
              </a:rPr>
              <a:t>iboralarni</a:t>
            </a:r>
            <a:r>
              <a:rPr lang="en-US" sz="3800" b="1" i="1" u="sng" dirty="0">
                <a:solidFill>
                  <a:srgbClr val="0000FF"/>
                </a:solidFill>
                <a:latin typeface="Times New Roman"/>
                <a:ea typeface="Times New Roman"/>
              </a:rPr>
              <a:t>, </a:t>
            </a:r>
            <a:r>
              <a:rPr lang="en-US" sz="3800" b="1" i="1" u="sng" dirty="0" err="1">
                <a:solidFill>
                  <a:srgbClr val="0000FF"/>
                </a:solidFill>
                <a:latin typeface="Times New Roman"/>
                <a:ea typeface="Times New Roman"/>
              </a:rPr>
              <a:t>hikmatli</a:t>
            </a:r>
            <a:r>
              <a:rPr lang="en-US" sz="3800" b="1" i="1" u="sng" dirty="0">
                <a:solidFill>
                  <a:srgbClr val="0000FF"/>
                </a:solidFill>
                <a:latin typeface="Times New Roman"/>
                <a:ea typeface="Times New Roman"/>
              </a:rPr>
              <a:t> </a:t>
            </a:r>
            <a:r>
              <a:rPr lang="en-US" sz="3800" b="1" i="1" u="sng" dirty="0" err="1">
                <a:solidFill>
                  <a:srgbClr val="0000FF"/>
                </a:solidFill>
                <a:latin typeface="Times New Roman"/>
                <a:ea typeface="Times New Roman"/>
              </a:rPr>
              <a:t>so‘z</a:t>
            </a:r>
            <a:r>
              <a:rPr lang="en-US" sz="3800" b="1" i="1" u="sng" dirty="0">
                <a:solidFill>
                  <a:srgbClr val="0000FF"/>
                </a:solidFill>
                <a:latin typeface="Times New Roman"/>
                <a:ea typeface="Times New Roman"/>
              </a:rPr>
              <a:t>, </a:t>
            </a:r>
            <a:r>
              <a:rPr lang="en-US" sz="3800" b="1" i="1" u="sng" dirty="0" err="1">
                <a:solidFill>
                  <a:srgbClr val="0000FF"/>
                </a:solidFill>
                <a:latin typeface="Times New Roman"/>
                <a:ea typeface="Times New Roman"/>
              </a:rPr>
              <a:t>maqollarni</a:t>
            </a:r>
            <a:r>
              <a:rPr lang="en-US" sz="3800" b="1" i="1" u="sng" dirty="0">
                <a:solidFill>
                  <a:srgbClr val="0000FF"/>
                </a:solidFill>
                <a:latin typeface="Times New Roman"/>
                <a:ea typeface="Times New Roman"/>
              </a:rPr>
              <a:t> </a:t>
            </a:r>
            <a:r>
              <a:rPr lang="en-US" sz="3800" dirty="0" err="1">
                <a:solidFill>
                  <a:srgbClr val="000000"/>
                </a:solidFill>
                <a:latin typeface="Times New Roman"/>
                <a:ea typeface="Times New Roman"/>
              </a:rPr>
              <a:t>astoydil</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o‘rgandi</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ularni</a:t>
            </a:r>
            <a:r>
              <a:rPr lang="en-US" sz="3800" dirty="0">
                <a:solidFill>
                  <a:srgbClr val="000000"/>
                </a:solidFill>
                <a:latin typeface="Times New Roman"/>
                <a:ea typeface="Times New Roman"/>
              </a:rPr>
              <a:t> </a:t>
            </a:r>
            <a:r>
              <a:rPr lang="en-US" sz="3800" dirty="0" err="1" smtClean="0">
                <a:solidFill>
                  <a:srgbClr val="000000"/>
                </a:solidFill>
                <a:latin typeface="Times New Roman"/>
                <a:ea typeface="Times New Roman"/>
              </a:rPr>
              <a:t>qunt</a:t>
            </a:r>
            <a:r>
              <a:rPr lang="en-US" sz="3800" dirty="0" smtClean="0">
                <a:solidFill>
                  <a:srgbClr val="000000"/>
                </a:solidFill>
                <a:latin typeface="Times New Roman"/>
                <a:ea typeface="Times New Roman"/>
              </a:rPr>
              <a:t> </a:t>
            </a:r>
            <a:r>
              <a:rPr lang="en-US" sz="3800" dirty="0" err="1">
                <a:solidFill>
                  <a:srgbClr val="000000"/>
                </a:solidFill>
                <a:latin typeface="Times New Roman"/>
                <a:ea typeface="Times New Roman"/>
              </a:rPr>
              <a:t>bilan</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yozib</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bordi</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Har</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bir</a:t>
            </a:r>
            <a:r>
              <a:rPr lang="en-US" sz="3800" dirty="0">
                <a:solidFill>
                  <a:srgbClr val="000000"/>
                </a:solidFill>
                <a:latin typeface="Times New Roman"/>
                <a:ea typeface="Times New Roman"/>
              </a:rPr>
              <a:t> </a:t>
            </a:r>
            <a:r>
              <a:rPr lang="en-US" sz="3800" b="1" i="1" u="sng" dirty="0" err="1">
                <a:solidFill>
                  <a:srgbClr val="000000"/>
                </a:solidFill>
                <a:latin typeface="Times New Roman"/>
                <a:ea typeface="Times New Roman"/>
              </a:rPr>
              <a:t>so‘z</a:t>
            </a:r>
            <a:r>
              <a:rPr lang="en-US" sz="3800" b="1" i="1" u="sng" dirty="0">
                <a:solidFill>
                  <a:srgbClr val="000000"/>
                </a:solidFill>
                <a:latin typeface="Times New Roman"/>
                <a:ea typeface="Times New Roman"/>
              </a:rPr>
              <a:t>, </a:t>
            </a:r>
            <a:r>
              <a:rPr lang="en-US" sz="3800" b="1" i="1" u="sng" dirty="0" err="1">
                <a:solidFill>
                  <a:srgbClr val="000000"/>
                </a:solidFill>
                <a:latin typeface="Times New Roman"/>
                <a:ea typeface="Times New Roman"/>
              </a:rPr>
              <a:t>iborani</a:t>
            </a:r>
            <a:r>
              <a:rPr lang="en-US" sz="3800" b="1" i="1" u="sng" dirty="0">
                <a:solidFill>
                  <a:srgbClr val="000000"/>
                </a:solidFill>
                <a:latin typeface="Times New Roman"/>
                <a:ea typeface="Times New Roman"/>
              </a:rPr>
              <a:t> </a:t>
            </a:r>
            <a:r>
              <a:rPr lang="en-US" sz="3800" b="1" i="1" u="sng" dirty="0" err="1">
                <a:solidFill>
                  <a:srgbClr val="000000"/>
                </a:solidFill>
                <a:latin typeface="Times New Roman"/>
                <a:ea typeface="Times New Roman"/>
              </a:rPr>
              <a:t>sharhlash</a:t>
            </a:r>
            <a:r>
              <a:rPr lang="en-US" sz="3800" b="1" i="1" u="sng" dirty="0">
                <a:solidFill>
                  <a:srgbClr val="000000"/>
                </a:solidFill>
                <a:latin typeface="Times New Roman"/>
                <a:ea typeface="Times New Roman"/>
              </a:rPr>
              <a:t> </a:t>
            </a:r>
            <a:r>
              <a:rPr lang="en-US" sz="3800" b="1" i="1" u="sng" dirty="0" err="1">
                <a:solidFill>
                  <a:srgbClr val="000000"/>
                </a:solidFill>
                <a:latin typeface="Times New Roman"/>
                <a:ea typeface="Times New Roman"/>
              </a:rPr>
              <a:t>va</a:t>
            </a:r>
            <a:r>
              <a:rPr lang="en-US" sz="3800" b="1" i="1" u="sng" dirty="0">
                <a:solidFill>
                  <a:srgbClr val="000000"/>
                </a:solidFill>
                <a:latin typeface="Times New Roman"/>
                <a:ea typeface="Times New Roman"/>
              </a:rPr>
              <a:t> </a:t>
            </a:r>
            <a:r>
              <a:rPr lang="en-US" sz="3800" b="1" i="1" u="sng" dirty="0" err="1">
                <a:solidFill>
                  <a:srgbClr val="000000"/>
                </a:solidFill>
                <a:latin typeface="Times New Roman"/>
                <a:ea typeface="Times New Roman"/>
              </a:rPr>
              <a:t>ma’nosini</a:t>
            </a:r>
            <a:r>
              <a:rPr lang="en-US" sz="3800" b="1" i="1" u="sng" dirty="0">
                <a:solidFill>
                  <a:srgbClr val="000000"/>
                </a:solidFill>
                <a:latin typeface="Times New Roman"/>
                <a:ea typeface="Times New Roman"/>
              </a:rPr>
              <a:t> </a:t>
            </a:r>
            <a:r>
              <a:rPr lang="en-US" sz="3800" b="1" i="1" u="sng" dirty="0" err="1" smtClean="0">
                <a:solidFill>
                  <a:srgbClr val="000000"/>
                </a:solidFill>
                <a:latin typeface="Times New Roman"/>
                <a:ea typeface="Times New Roman"/>
              </a:rPr>
              <a:t>aniqlashga</a:t>
            </a:r>
            <a:r>
              <a:rPr lang="en-US" sz="3800" b="1" i="1" u="sng" dirty="0" smtClean="0">
                <a:solidFill>
                  <a:srgbClr val="000000"/>
                </a:solidFill>
                <a:latin typeface="Times New Roman"/>
                <a:ea typeface="Times New Roman"/>
              </a:rPr>
              <a:t>  </a:t>
            </a:r>
            <a:r>
              <a:rPr lang="en-US" sz="3800" dirty="0" err="1">
                <a:solidFill>
                  <a:srgbClr val="000000"/>
                </a:solidFill>
                <a:latin typeface="Times New Roman"/>
                <a:ea typeface="Times New Roman"/>
              </a:rPr>
              <a:t>intildi</a:t>
            </a:r>
            <a:r>
              <a:rPr lang="en-US" sz="3800" dirty="0">
                <a:solidFill>
                  <a:srgbClr val="000000"/>
                </a:solidFill>
                <a:latin typeface="Times New Roman"/>
                <a:ea typeface="Times New Roman"/>
              </a:rPr>
              <a:t>.  Ana  </a:t>
            </a:r>
            <a:r>
              <a:rPr lang="en-US" sz="3800" dirty="0" err="1">
                <a:solidFill>
                  <a:srgbClr val="000000"/>
                </a:solidFill>
                <a:latin typeface="Times New Roman"/>
                <a:ea typeface="Times New Roman"/>
              </a:rPr>
              <a:t>shu</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qiziqish</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tufayli</a:t>
            </a:r>
            <a:r>
              <a:rPr lang="en-US" sz="3800" dirty="0">
                <a:solidFill>
                  <a:srgbClr val="000000"/>
                </a:solidFill>
                <a:latin typeface="Times New Roman"/>
                <a:ea typeface="Times New Roman"/>
              </a:rPr>
              <a:t>  Mahmud  </a:t>
            </a:r>
            <a:r>
              <a:rPr lang="en-US" sz="3800" dirty="0" err="1">
                <a:solidFill>
                  <a:srgbClr val="000000"/>
                </a:solidFill>
                <a:latin typeface="Times New Roman"/>
                <a:ea typeface="Times New Roman"/>
              </a:rPr>
              <a:t>Qoshg‘ariy</a:t>
            </a:r>
            <a:r>
              <a:rPr lang="en-US" sz="3800" dirty="0">
                <a:solidFill>
                  <a:srgbClr val="000000"/>
                </a:solidFill>
                <a:latin typeface="Times New Roman"/>
                <a:ea typeface="Times New Roman"/>
              </a:rPr>
              <a:t> </a:t>
            </a:r>
            <a:r>
              <a:rPr lang="en-US" sz="3800" b="1" i="1" u="sng" dirty="0" err="1" smtClean="0">
                <a:solidFill>
                  <a:srgbClr val="0000FF"/>
                </a:solidFill>
                <a:latin typeface="Times New Roman"/>
                <a:ea typeface="Times New Roman"/>
              </a:rPr>
              <a:t>turkiy</a:t>
            </a:r>
            <a:r>
              <a:rPr lang="en-US" sz="3800" b="1" i="1" u="sng" dirty="0" smtClean="0">
                <a:solidFill>
                  <a:srgbClr val="0000FF"/>
                </a:solidFill>
                <a:latin typeface="Times New Roman"/>
                <a:ea typeface="Times New Roman"/>
              </a:rPr>
              <a:t>  </a:t>
            </a:r>
            <a:r>
              <a:rPr lang="en-US" sz="3800" b="1" i="1" u="sng" dirty="0" err="1">
                <a:solidFill>
                  <a:srgbClr val="0000FF"/>
                </a:solidFill>
                <a:latin typeface="Times New Roman"/>
                <a:ea typeface="Times New Roman"/>
              </a:rPr>
              <a:t>xalqlar</a:t>
            </a:r>
            <a:r>
              <a:rPr lang="en-US" sz="3800" b="1" i="1" u="sng" dirty="0">
                <a:solidFill>
                  <a:srgbClr val="0000FF"/>
                </a:solidFill>
                <a:latin typeface="Times New Roman"/>
                <a:ea typeface="Times New Roman"/>
              </a:rPr>
              <a:t>  </a:t>
            </a:r>
            <a:r>
              <a:rPr lang="en-US" sz="3800" b="1" i="1" u="sng" dirty="0" err="1">
                <a:solidFill>
                  <a:srgbClr val="0000FF"/>
                </a:solidFill>
                <a:latin typeface="Times New Roman"/>
                <a:ea typeface="Times New Roman"/>
              </a:rPr>
              <a:t>tarixi</a:t>
            </a:r>
            <a:r>
              <a:rPr lang="en-US" sz="3800" b="1" i="1" u="sng" dirty="0">
                <a:solidFill>
                  <a:srgbClr val="0000FF"/>
                </a:solidFill>
                <a:latin typeface="Times New Roman"/>
                <a:ea typeface="Times New Roman"/>
              </a:rPr>
              <a:t>,  </a:t>
            </a:r>
            <a:r>
              <a:rPr lang="en-US" sz="3800" b="1" i="1" u="sng" dirty="0" err="1">
                <a:solidFill>
                  <a:srgbClr val="0000FF"/>
                </a:solidFill>
                <a:latin typeface="Times New Roman"/>
                <a:ea typeface="Times New Roman"/>
              </a:rPr>
              <a:t>tili</a:t>
            </a:r>
            <a:r>
              <a:rPr lang="en-US" sz="3800" b="1" i="1" u="sng" dirty="0">
                <a:solidFill>
                  <a:srgbClr val="0000FF"/>
                </a:solidFill>
                <a:latin typeface="Times New Roman"/>
                <a:ea typeface="Times New Roman"/>
              </a:rPr>
              <a:t>,  </a:t>
            </a:r>
            <a:r>
              <a:rPr lang="en-US" sz="3800" b="1" i="1" u="sng" dirty="0" err="1">
                <a:solidFill>
                  <a:srgbClr val="0000FF"/>
                </a:solidFill>
                <a:latin typeface="Times New Roman"/>
                <a:ea typeface="Times New Roman"/>
              </a:rPr>
              <a:t>madaniyati</a:t>
            </a:r>
            <a:r>
              <a:rPr lang="en-US" sz="3800" b="1" i="1" u="sng" dirty="0">
                <a:solidFill>
                  <a:srgbClr val="0000FF"/>
                </a:solidFill>
                <a:latin typeface="Times New Roman"/>
                <a:ea typeface="Times New Roman"/>
              </a:rPr>
              <a:t>,  </a:t>
            </a:r>
            <a:r>
              <a:rPr lang="en-US" sz="3800" b="1" i="1" u="sng" dirty="0" err="1">
                <a:solidFill>
                  <a:srgbClr val="0000FF"/>
                </a:solidFill>
                <a:latin typeface="Times New Roman"/>
                <a:ea typeface="Times New Roman"/>
              </a:rPr>
              <a:t>urf-odatlarini</a:t>
            </a:r>
            <a:r>
              <a:rPr lang="en-US" sz="3800" b="1" i="1" u="sng" dirty="0">
                <a:solidFill>
                  <a:srgbClr val="0000FF"/>
                </a:solidFill>
                <a:latin typeface="Times New Roman"/>
                <a:ea typeface="Times New Roman"/>
              </a:rPr>
              <a:t> </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puxta</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o‘rganish</a:t>
            </a:r>
            <a:r>
              <a:rPr lang="en-US" sz="3800" dirty="0">
                <a:solidFill>
                  <a:srgbClr val="000000"/>
                </a:solidFill>
                <a:latin typeface="Times New Roman"/>
                <a:ea typeface="Times New Roman"/>
              </a:rPr>
              <a:t> </a:t>
            </a:r>
            <a:r>
              <a:rPr lang="en-US" sz="3800" dirty="0" err="1" smtClean="0">
                <a:solidFill>
                  <a:srgbClr val="000000"/>
                </a:solidFill>
                <a:latin typeface="Times New Roman"/>
                <a:ea typeface="Times New Roman"/>
              </a:rPr>
              <a:t>maqsadida</a:t>
            </a:r>
            <a:r>
              <a:rPr lang="en-US" sz="3800" dirty="0" smtClean="0">
                <a:solidFill>
                  <a:srgbClr val="000000"/>
                </a:solidFill>
                <a:latin typeface="Times New Roman"/>
                <a:ea typeface="Times New Roman"/>
              </a:rPr>
              <a:t>  </a:t>
            </a:r>
            <a:r>
              <a:rPr lang="en-US" sz="3800" dirty="0" err="1">
                <a:solidFill>
                  <a:srgbClr val="000000"/>
                </a:solidFill>
                <a:latin typeface="Times New Roman"/>
                <a:ea typeface="Times New Roman"/>
              </a:rPr>
              <a:t>butun</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O‘rta</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Osiyoni</a:t>
            </a:r>
            <a:r>
              <a:rPr lang="en-US" sz="3800" dirty="0">
                <a:solidFill>
                  <a:srgbClr val="000000"/>
                </a:solidFill>
                <a:latin typeface="Times New Roman"/>
                <a:ea typeface="Times New Roman"/>
              </a:rPr>
              <a:t>  k</a:t>
            </a:r>
            <a:r>
              <a:rPr lang="ru-RU" sz="3800" dirty="0">
                <a:solidFill>
                  <a:srgbClr val="000000"/>
                </a:solidFill>
                <a:latin typeface="Times New Roman"/>
                <a:ea typeface="Times New Roman"/>
              </a:rPr>
              <a:t>е</a:t>
            </a:r>
            <a:r>
              <a:rPr lang="en-US" sz="3800" dirty="0" err="1">
                <a:solidFill>
                  <a:srgbClr val="000000"/>
                </a:solidFill>
                <a:latin typeface="Times New Roman"/>
                <a:ea typeface="Times New Roman"/>
              </a:rPr>
              <a:t>zib</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chiqdi</a:t>
            </a:r>
            <a:r>
              <a:rPr lang="en-US" sz="3800" dirty="0">
                <a:solidFill>
                  <a:srgbClr val="000000"/>
                </a:solidFill>
                <a:latin typeface="Times New Roman"/>
                <a:ea typeface="Times New Roman"/>
              </a:rPr>
              <a:t>. </a:t>
            </a:r>
            <a:endParaRPr lang="ru-RU" sz="3800" dirty="0"/>
          </a:p>
        </p:txBody>
      </p:sp>
    </p:spTree>
    <p:extLst>
      <p:ext uri="{BB962C8B-B14F-4D97-AF65-F5344CB8AC3E}">
        <p14:creationId xmlns:p14="http://schemas.microsoft.com/office/powerpoint/2010/main" val="12448126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01060"/>
            <a:ext cx="8856984" cy="6186309"/>
          </a:xfrm>
          <a:prstGeom prst="rect">
            <a:avLst/>
          </a:prstGeom>
        </p:spPr>
        <p:txBody>
          <a:bodyPr wrap="square">
            <a:spAutoFit/>
          </a:bodyPr>
          <a:lstStyle/>
          <a:p>
            <a:pPr algn="just"/>
            <a:r>
              <a:rPr lang="en-US" sz="3500" dirty="0">
                <a:solidFill>
                  <a:srgbClr val="000000"/>
                </a:solidFill>
                <a:latin typeface="Times New Roman"/>
                <a:ea typeface="Times New Roman"/>
              </a:rPr>
              <a:t> </a:t>
            </a:r>
            <a:r>
              <a:rPr lang="en-US" sz="3500" dirty="0" smtClean="0">
                <a:solidFill>
                  <a:srgbClr val="000000"/>
                </a:solidFill>
                <a:latin typeface="Times New Roman"/>
                <a:ea typeface="Times New Roman"/>
              </a:rPr>
              <a:t>	</a:t>
            </a:r>
            <a:r>
              <a:rPr lang="en-US" sz="3500" dirty="0" err="1" smtClean="0">
                <a:solidFill>
                  <a:srgbClr val="000000"/>
                </a:solidFill>
                <a:latin typeface="Times New Roman"/>
                <a:ea typeface="Times New Roman"/>
              </a:rPr>
              <a:t>O‘zi</a:t>
            </a:r>
            <a:r>
              <a:rPr lang="en-US" sz="3500" dirty="0" smtClean="0">
                <a:solidFill>
                  <a:srgbClr val="000000"/>
                </a:solidFill>
                <a:latin typeface="Times New Roman"/>
                <a:ea typeface="Times New Roman"/>
              </a:rPr>
              <a:t>  </a:t>
            </a:r>
            <a:r>
              <a:rPr lang="en-US" sz="3500" dirty="0" err="1">
                <a:solidFill>
                  <a:srgbClr val="000000"/>
                </a:solidFill>
                <a:latin typeface="Times New Roman"/>
                <a:ea typeface="Times New Roman"/>
              </a:rPr>
              <a:t>to‘plagan</a:t>
            </a:r>
            <a:r>
              <a:rPr lang="en-US" sz="3500" dirty="0">
                <a:solidFill>
                  <a:srgbClr val="000000"/>
                </a:solidFill>
                <a:latin typeface="Times New Roman"/>
                <a:ea typeface="Times New Roman"/>
              </a:rPr>
              <a:t>  boy </a:t>
            </a:r>
            <a:r>
              <a:rPr lang="en-US" sz="3500" dirty="0" err="1" smtClean="0">
                <a:solidFill>
                  <a:srgbClr val="000000"/>
                </a:solidFill>
                <a:latin typeface="Times New Roman"/>
                <a:ea typeface="Times New Roman"/>
              </a:rPr>
              <a:t>dalillar</a:t>
            </a:r>
            <a:r>
              <a:rPr lang="en-US" sz="3500" dirty="0" smtClean="0">
                <a:solidFill>
                  <a:srgbClr val="000000"/>
                </a:solidFill>
                <a:latin typeface="Times New Roman"/>
                <a:ea typeface="Times New Roman"/>
              </a:rPr>
              <a:t> </a:t>
            </a:r>
            <a:r>
              <a:rPr lang="en-US" sz="3500" dirty="0" err="1">
                <a:solidFill>
                  <a:srgbClr val="000000"/>
                </a:solidFill>
                <a:latin typeface="Times New Roman"/>
                <a:ea typeface="Times New Roman"/>
              </a:rPr>
              <a:t>asosida</a:t>
            </a:r>
            <a:r>
              <a:rPr lang="en-US" sz="3500" dirty="0">
                <a:solidFill>
                  <a:srgbClr val="000000"/>
                </a:solidFill>
                <a:latin typeface="Times New Roman"/>
                <a:ea typeface="Times New Roman"/>
              </a:rPr>
              <a:t> </a:t>
            </a:r>
            <a:r>
              <a:rPr lang="en-US" sz="3500" dirty="0" err="1">
                <a:solidFill>
                  <a:srgbClr val="000000"/>
                </a:solidFill>
                <a:latin typeface="Times New Roman"/>
                <a:ea typeface="Times New Roman"/>
              </a:rPr>
              <a:t>xalqimizning</a:t>
            </a:r>
            <a:r>
              <a:rPr lang="en-US" sz="3500" dirty="0">
                <a:solidFill>
                  <a:srgbClr val="000000"/>
                </a:solidFill>
                <a:latin typeface="Times New Roman"/>
                <a:ea typeface="Times New Roman"/>
              </a:rPr>
              <a:t> </a:t>
            </a:r>
            <a:r>
              <a:rPr lang="en-US" sz="3500" dirty="0" err="1">
                <a:solidFill>
                  <a:srgbClr val="000000"/>
                </a:solidFill>
                <a:latin typeface="Times New Roman"/>
                <a:ea typeface="Times New Roman"/>
              </a:rPr>
              <a:t>buyuk</a:t>
            </a:r>
            <a:r>
              <a:rPr lang="en-US" sz="3500" dirty="0">
                <a:solidFill>
                  <a:srgbClr val="000000"/>
                </a:solidFill>
                <a:latin typeface="Times New Roman"/>
                <a:ea typeface="Times New Roman"/>
              </a:rPr>
              <a:t> </a:t>
            </a:r>
            <a:r>
              <a:rPr lang="en-US" sz="3500" dirty="0" err="1">
                <a:solidFill>
                  <a:srgbClr val="000000"/>
                </a:solidFill>
                <a:latin typeface="Times New Roman"/>
                <a:ea typeface="Times New Roman"/>
              </a:rPr>
              <a:t>olimi</a:t>
            </a:r>
            <a:r>
              <a:rPr lang="en-US" sz="3500" dirty="0">
                <a:solidFill>
                  <a:srgbClr val="000000"/>
                </a:solidFill>
                <a:latin typeface="Times New Roman"/>
                <a:ea typeface="Times New Roman"/>
              </a:rPr>
              <a:t> </a:t>
            </a:r>
            <a:r>
              <a:rPr lang="en-US" sz="3500" b="1" dirty="0">
                <a:solidFill>
                  <a:srgbClr val="0000FF"/>
                </a:solidFill>
                <a:latin typeface="Times New Roman"/>
                <a:ea typeface="Times New Roman"/>
              </a:rPr>
              <a:t>«</a:t>
            </a:r>
            <a:r>
              <a:rPr lang="en-US" sz="3500" b="1" dirty="0" err="1">
                <a:solidFill>
                  <a:srgbClr val="0000FF"/>
                </a:solidFill>
                <a:latin typeface="Times New Roman"/>
                <a:ea typeface="Times New Roman"/>
              </a:rPr>
              <a:t>Javohirun</a:t>
            </a:r>
            <a:r>
              <a:rPr lang="en-US" sz="3500" b="1" dirty="0">
                <a:solidFill>
                  <a:srgbClr val="0000FF"/>
                </a:solidFill>
                <a:latin typeface="Times New Roman"/>
                <a:ea typeface="Times New Roman"/>
              </a:rPr>
              <a:t> </a:t>
            </a:r>
            <a:r>
              <a:rPr lang="en-US" sz="3500" b="1" dirty="0" err="1">
                <a:solidFill>
                  <a:srgbClr val="0000FF"/>
                </a:solidFill>
                <a:latin typeface="Times New Roman"/>
                <a:ea typeface="Times New Roman"/>
              </a:rPr>
              <a:t>nahv</a:t>
            </a:r>
            <a:r>
              <a:rPr lang="en-US" sz="3500" b="1" dirty="0">
                <a:solidFill>
                  <a:srgbClr val="0000FF"/>
                </a:solidFill>
                <a:latin typeface="Times New Roman"/>
                <a:ea typeface="Times New Roman"/>
              </a:rPr>
              <a:t> </a:t>
            </a:r>
            <a:r>
              <a:rPr lang="en-US" sz="3500" b="1" dirty="0" smtClean="0">
                <a:solidFill>
                  <a:srgbClr val="0000FF"/>
                </a:solidFill>
                <a:latin typeface="Times New Roman"/>
                <a:ea typeface="Times New Roman"/>
              </a:rPr>
              <a:t>fi</a:t>
            </a:r>
            <a:r>
              <a:rPr lang="ru-RU" sz="3500" b="1" dirty="0" smtClean="0">
                <a:solidFill>
                  <a:srgbClr val="0000FF"/>
                </a:solidFill>
                <a:latin typeface="Times New Roman"/>
                <a:ea typeface="Times New Roman"/>
              </a:rPr>
              <a:t> </a:t>
            </a:r>
            <a:r>
              <a:rPr lang="en-US" sz="3500" b="1" dirty="0" err="1">
                <a:solidFill>
                  <a:srgbClr val="0000FF"/>
                </a:solidFill>
                <a:latin typeface="Times New Roman"/>
                <a:ea typeface="Times New Roman"/>
              </a:rPr>
              <a:t>lug‘ati</a:t>
            </a:r>
            <a:r>
              <a:rPr lang="en-US" sz="3500" b="1" dirty="0">
                <a:solidFill>
                  <a:srgbClr val="0000FF"/>
                </a:solidFill>
                <a:latin typeface="Times New Roman"/>
                <a:ea typeface="Times New Roman"/>
              </a:rPr>
              <a:t> </a:t>
            </a:r>
            <a:r>
              <a:rPr lang="en-US" sz="3500" b="1" dirty="0" err="1" smtClean="0">
                <a:solidFill>
                  <a:srgbClr val="0000FF"/>
                </a:solidFill>
                <a:latin typeface="Times New Roman"/>
                <a:ea typeface="Times New Roman"/>
              </a:rPr>
              <a:t>turk</a:t>
            </a:r>
            <a:r>
              <a:rPr lang="en-US" sz="3500" b="1" dirty="0">
                <a:solidFill>
                  <a:srgbClr val="0000FF"/>
                </a:solidFill>
                <a:latin typeface="Times New Roman"/>
                <a:ea typeface="Times New Roman"/>
              </a:rPr>
              <a:t>»  </a:t>
            </a:r>
            <a:r>
              <a:rPr lang="en-US" sz="3500" b="1" dirty="0">
                <a:solidFill>
                  <a:srgbClr val="000000"/>
                </a:solidFill>
                <a:latin typeface="Times New Roman"/>
                <a:ea typeface="Times New Roman"/>
              </a:rPr>
              <a:t>(«</a:t>
            </a:r>
            <a:r>
              <a:rPr lang="en-US" sz="3500" b="1" dirty="0" err="1">
                <a:solidFill>
                  <a:srgbClr val="000000"/>
                </a:solidFill>
                <a:latin typeface="Times New Roman"/>
                <a:ea typeface="Times New Roman"/>
              </a:rPr>
              <a:t>Turkiy</a:t>
            </a:r>
            <a:r>
              <a:rPr lang="en-US" sz="3500" b="1" dirty="0">
                <a:solidFill>
                  <a:srgbClr val="000000"/>
                </a:solidFill>
                <a:latin typeface="Times New Roman"/>
                <a:ea typeface="Times New Roman"/>
              </a:rPr>
              <a:t>  </a:t>
            </a:r>
            <a:r>
              <a:rPr lang="en-US" sz="3500" b="1" dirty="0" err="1">
                <a:solidFill>
                  <a:srgbClr val="000000"/>
                </a:solidFill>
                <a:latin typeface="Times New Roman"/>
                <a:ea typeface="Times New Roman"/>
              </a:rPr>
              <a:t>tillarning</a:t>
            </a:r>
            <a:r>
              <a:rPr lang="en-US" sz="3500" b="1" dirty="0">
                <a:solidFill>
                  <a:srgbClr val="000000"/>
                </a:solidFill>
                <a:latin typeface="Times New Roman"/>
                <a:ea typeface="Times New Roman"/>
              </a:rPr>
              <a:t>  </a:t>
            </a:r>
            <a:r>
              <a:rPr lang="en-US" sz="3500" b="1" dirty="0" err="1">
                <a:solidFill>
                  <a:srgbClr val="000000"/>
                </a:solidFill>
                <a:latin typeface="Times New Roman"/>
                <a:ea typeface="Times New Roman"/>
              </a:rPr>
              <a:t>sintaksisi</a:t>
            </a:r>
            <a:r>
              <a:rPr lang="en-US" sz="3500" b="1" dirty="0">
                <a:solidFill>
                  <a:srgbClr val="000000"/>
                </a:solidFill>
                <a:latin typeface="Times New Roman"/>
                <a:ea typeface="Times New Roman"/>
              </a:rPr>
              <a:t>  </a:t>
            </a:r>
            <a:r>
              <a:rPr lang="en-US" sz="3500" b="1" dirty="0" err="1">
                <a:solidFill>
                  <a:srgbClr val="000000"/>
                </a:solidFill>
                <a:latin typeface="Times New Roman"/>
                <a:ea typeface="Times New Roman"/>
              </a:rPr>
              <a:t>durdonalari</a:t>
            </a:r>
            <a:r>
              <a:rPr lang="en-US" sz="3500" b="1" dirty="0">
                <a:solidFill>
                  <a:srgbClr val="000000"/>
                </a:solidFill>
                <a:latin typeface="Times New Roman"/>
                <a:ea typeface="Times New Roman"/>
              </a:rPr>
              <a:t>»)  </a:t>
            </a:r>
            <a:r>
              <a:rPr lang="en-US" sz="3500" b="1" dirty="0" err="1">
                <a:solidFill>
                  <a:srgbClr val="000000"/>
                </a:solidFill>
                <a:latin typeface="Times New Roman"/>
                <a:ea typeface="Times New Roman"/>
              </a:rPr>
              <a:t>va</a:t>
            </a:r>
            <a:r>
              <a:rPr lang="en-US" sz="3500" b="1" dirty="0">
                <a:solidFill>
                  <a:srgbClr val="000000"/>
                </a:solidFill>
                <a:latin typeface="Times New Roman"/>
                <a:ea typeface="Times New Roman"/>
              </a:rPr>
              <a:t>  </a:t>
            </a:r>
            <a:r>
              <a:rPr lang="en-US" sz="3500" b="1" dirty="0">
                <a:solidFill>
                  <a:srgbClr val="0000FF"/>
                </a:solidFill>
                <a:latin typeface="Times New Roman"/>
                <a:ea typeface="Times New Roman"/>
              </a:rPr>
              <a:t>«D</a:t>
            </a:r>
            <a:r>
              <a:rPr lang="ru-RU" sz="3500" b="1" dirty="0" smtClean="0">
                <a:solidFill>
                  <a:srgbClr val="0000FF"/>
                </a:solidFill>
                <a:latin typeface="Times New Roman"/>
                <a:ea typeface="Times New Roman"/>
              </a:rPr>
              <a:t>е</a:t>
            </a:r>
            <a:r>
              <a:rPr lang="en-US" sz="3500" b="1" dirty="0" err="1" smtClean="0">
                <a:solidFill>
                  <a:srgbClr val="0000FF"/>
                </a:solidFill>
                <a:latin typeface="Times New Roman"/>
                <a:ea typeface="Times New Roman"/>
              </a:rPr>
              <a:t>vonu</a:t>
            </a:r>
            <a:r>
              <a:rPr lang="en-US" sz="3500" b="1" dirty="0" smtClean="0">
                <a:solidFill>
                  <a:srgbClr val="0000FF"/>
                </a:solidFill>
                <a:latin typeface="Times New Roman"/>
                <a:ea typeface="Times New Roman"/>
              </a:rPr>
              <a:t> </a:t>
            </a:r>
            <a:r>
              <a:rPr lang="en-US" sz="3500" b="1" dirty="0" err="1" smtClean="0">
                <a:solidFill>
                  <a:srgbClr val="0000FF"/>
                </a:solidFill>
                <a:latin typeface="Times New Roman"/>
                <a:ea typeface="Times New Roman"/>
              </a:rPr>
              <a:t>lug‘atut</a:t>
            </a:r>
            <a:r>
              <a:rPr lang="en-US" sz="3500" b="1" dirty="0" smtClean="0">
                <a:solidFill>
                  <a:srgbClr val="0000FF"/>
                </a:solidFill>
                <a:latin typeface="Times New Roman"/>
                <a:ea typeface="Times New Roman"/>
              </a:rPr>
              <a:t>  </a:t>
            </a:r>
            <a:r>
              <a:rPr lang="en-US" sz="3500" b="1" dirty="0" err="1">
                <a:solidFill>
                  <a:srgbClr val="0000FF"/>
                </a:solidFill>
                <a:latin typeface="Times New Roman"/>
                <a:ea typeface="Times New Roman"/>
              </a:rPr>
              <a:t>turk</a:t>
            </a:r>
            <a:r>
              <a:rPr lang="en-US" sz="3500" b="1" dirty="0">
                <a:solidFill>
                  <a:srgbClr val="0000FF"/>
                </a:solidFill>
                <a:latin typeface="Times New Roman"/>
                <a:ea typeface="Times New Roman"/>
              </a:rPr>
              <a:t>»  </a:t>
            </a:r>
            <a:r>
              <a:rPr lang="en-US" sz="3500" b="1" dirty="0">
                <a:solidFill>
                  <a:srgbClr val="000000"/>
                </a:solidFill>
                <a:latin typeface="Times New Roman"/>
                <a:ea typeface="Times New Roman"/>
              </a:rPr>
              <a:t>(«Turk  </a:t>
            </a:r>
            <a:r>
              <a:rPr lang="en-US" sz="3500" b="1" dirty="0" err="1">
                <a:solidFill>
                  <a:srgbClr val="000000"/>
                </a:solidFill>
                <a:latin typeface="Times New Roman"/>
                <a:ea typeface="Times New Roman"/>
              </a:rPr>
              <a:t>tilining</a:t>
            </a:r>
            <a:r>
              <a:rPr lang="en-US" sz="3500" b="1" dirty="0">
                <a:solidFill>
                  <a:srgbClr val="000000"/>
                </a:solidFill>
                <a:latin typeface="Times New Roman"/>
                <a:ea typeface="Times New Roman"/>
              </a:rPr>
              <a:t>  </a:t>
            </a:r>
            <a:r>
              <a:rPr lang="en-US" sz="3500" b="1" dirty="0" err="1" smtClean="0">
                <a:solidFill>
                  <a:srgbClr val="000000"/>
                </a:solidFill>
                <a:latin typeface="Times New Roman"/>
                <a:ea typeface="Times New Roman"/>
              </a:rPr>
              <a:t>lug‘ati</a:t>
            </a:r>
            <a:r>
              <a:rPr lang="en-US" sz="3500" b="1" dirty="0">
                <a:solidFill>
                  <a:srgbClr val="000000"/>
                </a:solidFill>
                <a:latin typeface="Times New Roman"/>
                <a:ea typeface="Times New Roman"/>
              </a:rPr>
              <a:t>») </a:t>
            </a:r>
            <a:r>
              <a:rPr lang="en-US" sz="3500" dirty="0">
                <a:solidFill>
                  <a:srgbClr val="000000"/>
                </a:solidFill>
                <a:latin typeface="Times New Roman"/>
                <a:ea typeface="Times New Roman"/>
              </a:rPr>
              <a:t> </a:t>
            </a:r>
            <a:r>
              <a:rPr lang="en-US" sz="3500" dirty="0" err="1">
                <a:solidFill>
                  <a:srgbClr val="000000"/>
                </a:solidFill>
                <a:latin typeface="Times New Roman"/>
                <a:ea typeface="Times New Roman"/>
              </a:rPr>
              <a:t>asarini</a:t>
            </a:r>
            <a:r>
              <a:rPr lang="en-US" sz="3500" dirty="0">
                <a:solidFill>
                  <a:srgbClr val="000000"/>
                </a:solidFill>
                <a:latin typeface="Times New Roman"/>
                <a:ea typeface="Times New Roman"/>
              </a:rPr>
              <a:t>  </a:t>
            </a:r>
            <a:r>
              <a:rPr lang="en-US" sz="3500" dirty="0" err="1">
                <a:solidFill>
                  <a:srgbClr val="000000"/>
                </a:solidFill>
                <a:latin typeface="Times New Roman"/>
                <a:ea typeface="Times New Roman"/>
              </a:rPr>
              <a:t>yozgan</a:t>
            </a:r>
            <a:r>
              <a:rPr lang="en-US" sz="3500" dirty="0">
                <a:solidFill>
                  <a:srgbClr val="000000"/>
                </a:solidFill>
                <a:latin typeface="Times New Roman"/>
                <a:ea typeface="Times New Roman"/>
              </a:rPr>
              <a:t>.  </a:t>
            </a:r>
            <a:r>
              <a:rPr lang="en-US" sz="3500" b="1" dirty="0">
                <a:solidFill>
                  <a:srgbClr val="0000FF"/>
                </a:solidFill>
                <a:latin typeface="Times New Roman"/>
                <a:ea typeface="Times New Roman"/>
              </a:rPr>
              <a:t>Mahmud </a:t>
            </a:r>
            <a:r>
              <a:rPr lang="en-US" sz="3500" b="1" dirty="0" err="1" smtClean="0">
                <a:solidFill>
                  <a:srgbClr val="0000FF"/>
                </a:solidFill>
                <a:latin typeface="Times New Roman"/>
                <a:ea typeface="Times New Roman"/>
              </a:rPr>
              <a:t>Qoshg‘ariyning</a:t>
            </a:r>
            <a:r>
              <a:rPr lang="en-US" sz="3500" b="1" dirty="0" smtClean="0">
                <a:solidFill>
                  <a:srgbClr val="0000FF"/>
                </a:solidFill>
                <a:latin typeface="Times New Roman"/>
                <a:ea typeface="Times New Roman"/>
              </a:rPr>
              <a:t> </a:t>
            </a:r>
            <a:r>
              <a:rPr lang="en-US" sz="3500" dirty="0" err="1">
                <a:solidFill>
                  <a:srgbClr val="000000"/>
                </a:solidFill>
                <a:latin typeface="Times New Roman"/>
                <a:ea typeface="Times New Roman"/>
              </a:rPr>
              <a:t>birinchi</a:t>
            </a:r>
            <a:r>
              <a:rPr lang="en-US" sz="3500" dirty="0">
                <a:solidFill>
                  <a:srgbClr val="000000"/>
                </a:solidFill>
                <a:latin typeface="Times New Roman"/>
                <a:ea typeface="Times New Roman"/>
              </a:rPr>
              <a:t> </a:t>
            </a:r>
            <a:r>
              <a:rPr lang="en-US" sz="3500" dirty="0" err="1">
                <a:solidFill>
                  <a:srgbClr val="000000"/>
                </a:solidFill>
                <a:latin typeface="Times New Roman"/>
                <a:ea typeface="Times New Roman"/>
              </a:rPr>
              <a:t>yozgan</a:t>
            </a:r>
            <a:r>
              <a:rPr lang="en-US" sz="3500" dirty="0">
                <a:solidFill>
                  <a:srgbClr val="000000"/>
                </a:solidFill>
                <a:latin typeface="Times New Roman"/>
                <a:ea typeface="Times New Roman"/>
              </a:rPr>
              <a:t> </a:t>
            </a:r>
            <a:r>
              <a:rPr lang="en-US" sz="3500" dirty="0" err="1">
                <a:solidFill>
                  <a:srgbClr val="000000"/>
                </a:solidFill>
                <a:latin typeface="Times New Roman"/>
                <a:ea typeface="Times New Roman"/>
              </a:rPr>
              <a:t>asari</a:t>
            </a:r>
            <a:r>
              <a:rPr lang="en-US" sz="3500" dirty="0">
                <a:solidFill>
                  <a:srgbClr val="000000"/>
                </a:solidFill>
                <a:latin typeface="Times New Roman"/>
                <a:ea typeface="Times New Roman"/>
              </a:rPr>
              <a:t> </a:t>
            </a:r>
            <a:r>
              <a:rPr lang="en-US" sz="3500" dirty="0" err="1">
                <a:solidFill>
                  <a:srgbClr val="000000"/>
                </a:solidFill>
                <a:latin typeface="Times New Roman"/>
                <a:ea typeface="Times New Roman"/>
              </a:rPr>
              <a:t>bizgacha</a:t>
            </a:r>
            <a:r>
              <a:rPr lang="en-US" sz="3500" dirty="0">
                <a:solidFill>
                  <a:srgbClr val="000000"/>
                </a:solidFill>
                <a:latin typeface="Times New Roman"/>
                <a:ea typeface="Times New Roman"/>
              </a:rPr>
              <a:t> y</a:t>
            </a:r>
            <a:r>
              <a:rPr lang="ru-RU" sz="3500" dirty="0">
                <a:solidFill>
                  <a:srgbClr val="000000"/>
                </a:solidFill>
                <a:latin typeface="Times New Roman"/>
                <a:ea typeface="Times New Roman"/>
              </a:rPr>
              <a:t>е</a:t>
            </a:r>
            <a:r>
              <a:rPr lang="en-US" sz="3500" dirty="0" err="1">
                <a:solidFill>
                  <a:srgbClr val="000000"/>
                </a:solidFill>
                <a:latin typeface="Times New Roman"/>
                <a:ea typeface="Times New Roman"/>
              </a:rPr>
              <a:t>tib</a:t>
            </a:r>
            <a:r>
              <a:rPr lang="en-US" sz="3500" dirty="0">
                <a:solidFill>
                  <a:srgbClr val="000000"/>
                </a:solidFill>
                <a:latin typeface="Times New Roman"/>
                <a:ea typeface="Times New Roman"/>
              </a:rPr>
              <a:t> k</a:t>
            </a:r>
            <a:r>
              <a:rPr lang="ru-RU" sz="3500" dirty="0">
                <a:solidFill>
                  <a:srgbClr val="000000"/>
                </a:solidFill>
                <a:latin typeface="Times New Roman"/>
                <a:ea typeface="Times New Roman"/>
              </a:rPr>
              <a:t>е</a:t>
            </a:r>
            <a:r>
              <a:rPr lang="en-US" sz="3500" dirty="0" err="1">
                <a:solidFill>
                  <a:srgbClr val="000000"/>
                </a:solidFill>
                <a:latin typeface="Times New Roman"/>
                <a:ea typeface="Times New Roman"/>
              </a:rPr>
              <a:t>lmagan</a:t>
            </a:r>
            <a:r>
              <a:rPr lang="en-US" sz="3500" dirty="0">
                <a:solidFill>
                  <a:srgbClr val="000000"/>
                </a:solidFill>
                <a:latin typeface="Times New Roman"/>
                <a:ea typeface="Times New Roman"/>
              </a:rPr>
              <a:t> </a:t>
            </a:r>
            <a:r>
              <a:rPr lang="en-US" sz="3500" dirty="0" err="1">
                <a:solidFill>
                  <a:srgbClr val="000000"/>
                </a:solidFill>
                <a:latin typeface="Times New Roman"/>
                <a:ea typeface="Times New Roman"/>
              </a:rPr>
              <a:t>yoki</a:t>
            </a:r>
            <a:r>
              <a:rPr lang="en-US" sz="3500" dirty="0">
                <a:solidFill>
                  <a:srgbClr val="000000"/>
                </a:solidFill>
                <a:latin typeface="Times New Roman"/>
                <a:ea typeface="Times New Roman"/>
              </a:rPr>
              <a:t> </a:t>
            </a:r>
            <a:r>
              <a:rPr lang="en-US" sz="3500" dirty="0" err="1" smtClean="0">
                <a:solidFill>
                  <a:srgbClr val="000000"/>
                </a:solidFill>
                <a:latin typeface="Times New Roman"/>
                <a:ea typeface="Times New Roman"/>
              </a:rPr>
              <a:t>hali</a:t>
            </a:r>
            <a:r>
              <a:rPr lang="en-US" sz="3500" dirty="0" smtClean="0">
                <a:solidFill>
                  <a:srgbClr val="000000"/>
                </a:solidFill>
                <a:latin typeface="Times New Roman"/>
                <a:ea typeface="Times New Roman"/>
              </a:rPr>
              <a:t>  </a:t>
            </a:r>
            <a:r>
              <a:rPr lang="en-US" sz="3500" dirty="0" err="1">
                <a:solidFill>
                  <a:srgbClr val="000000"/>
                </a:solidFill>
                <a:latin typeface="Times New Roman"/>
                <a:ea typeface="Times New Roman"/>
              </a:rPr>
              <a:t>topilganicha</a:t>
            </a:r>
            <a:r>
              <a:rPr lang="en-US" sz="3500" dirty="0">
                <a:solidFill>
                  <a:srgbClr val="000000"/>
                </a:solidFill>
                <a:latin typeface="Times New Roman"/>
                <a:ea typeface="Times New Roman"/>
              </a:rPr>
              <a:t>  </a:t>
            </a:r>
            <a:r>
              <a:rPr lang="en-US" sz="3500" dirty="0" err="1">
                <a:solidFill>
                  <a:srgbClr val="000000"/>
                </a:solidFill>
                <a:latin typeface="Times New Roman"/>
                <a:ea typeface="Times New Roman"/>
              </a:rPr>
              <a:t>yo‘q</a:t>
            </a:r>
            <a:r>
              <a:rPr lang="en-US" sz="3500" dirty="0">
                <a:solidFill>
                  <a:srgbClr val="000000"/>
                </a:solidFill>
                <a:latin typeface="Times New Roman"/>
                <a:ea typeface="Times New Roman"/>
              </a:rPr>
              <a:t>.  </a:t>
            </a:r>
            <a:r>
              <a:rPr lang="en-US" sz="3500" dirty="0" err="1">
                <a:solidFill>
                  <a:srgbClr val="000000"/>
                </a:solidFill>
                <a:latin typeface="Times New Roman"/>
                <a:ea typeface="Times New Roman"/>
              </a:rPr>
              <a:t>Olimning</a:t>
            </a:r>
            <a:r>
              <a:rPr lang="en-US" sz="3500" dirty="0">
                <a:solidFill>
                  <a:srgbClr val="000000"/>
                </a:solidFill>
                <a:latin typeface="Times New Roman"/>
                <a:ea typeface="Times New Roman"/>
              </a:rPr>
              <a:t>  </a:t>
            </a:r>
            <a:r>
              <a:rPr lang="en-US" sz="3500" b="1" dirty="0" err="1">
                <a:solidFill>
                  <a:srgbClr val="000000"/>
                </a:solidFill>
                <a:latin typeface="Times New Roman"/>
                <a:ea typeface="Times New Roman"/>
              </a:rPr>
              <a:t>ikkinchi</a:t>
            </a:r>
            <a:r>
              <a:rPr lang="en-US" sz="3500" b="1" dirty="0">
                <a:solidFill>
                  <a:srgbClr val="000000"/>
                </a:solidFill>
                <a:latin typeface="Times New Roman"/>
                <a:ea typeface="Times New Roman"/>
              </a:rPr>
              <a:t>  </a:t>
            </a:r>
            <a:r>
              <a:rPr lang="en-US" sz="3500" b="1" dirty="0" err="1">
                <a:solidFill>
                  <a:srgbClr val="000000"/>
                </a:solidFill>
                <a:latin typeface="Times New Roman"/>
                <a:ea typeface="Times New Roman"/>
              </a:rPr>
              <a:t>asari</a:t>
            </a:r>
            <a:r>
              <a:rPr lang="en-US" sz="3500" b="1" dirty="0">
                <a:solidFill>
                  <a:srgbClr val="000000"/>
                </a:solidFill>
                <a:latin typeface="Times New Roman"/>
                <a:ea typeface="Times New Roman"/>
              </a:rPr>
              <a:t>  </a:t>
            </a:r>
            <a:r>
              <a:rPr lang="en-US" sz="3500" b="1" i="1" u="sng" dirty="0">
                <a:solidFill>
                  <a:srgbClr val="0000FF"/>
                </a:solidFill>
                <a:latin typeface="Times New Roman"/>
                <a:ea typeface="Times New Roman"/>
              </a:rPr>
              <a:t>«D</a:t>
            </a:r>
            <a:r>
              <a:rPr lang="ru-RU" sz="3500" b="1" i="1" u="sng" dirty="0">
                <a:solidFill>
                  <a:srgbClr val="0000FF"/>
                </a:solidFill>
                <a:latin typeface="Times New Roman"/>
                <a:ea typeface="Times New Roman"/>
              </a:rPr>
              <a:t>е</a:t>
            </a:r>
            <a:r>
              <a:rPr lang="en-US" sz="3500" b="1" i="1" u="sng" dirty="0" err="1">
                <a:solidFill>
                  <a:srgbClr val="0000FF"/>
                </a:solidFill>
                <a:latin typeface="Times New Roman"/>
                <a:ea typeface="Times New Roman"/>
              </a:rPr>
              <a:t>vonu</a:t>
            </a:r>
            <a:r>
              <a:rPr lang="en-US" sz="3500" b="1" i="1" u="sng" dirty="0">
                <a:solidFill>
                  <a:srgbClr val="0000FF"/>
                </a:solidFill>
                <a:latin typeface="Times New Roman"/>
                <a:ea typeface="Times New Roman"/>
              </a:rPr>
              <a:t>  </a:t>
            </a:r>
            <a:r>
              <a:rPr lang="en-US" sz="3500" b="1" i="1" u="sng" dirty="0" err="1">
                <a:solidFill>
                  <a:srgbClr val="0000FF"/>
                </a:solidFill>
                <a:latin typeface="Times New Roman"/>
                <a:ea typeface="Times New Roman"/>
              </a:rPr>
              <a:t>lug‘atut</a:t>
            </a:r>
            <a:r>
              <a:rPr lang="en-US" sz="3500" b="1" i="1" u="sng" dirty="0">
                <a:solidFill>
                  <a:srgbClr val="0000FF"/>
                </a:solidFill>
                <a:latin typeface="Times New Roman"/>
                <a:ea typeface="Times New Roman"/>
              </a:rPr>
              <a:t> </a:t>
            </a:r>
            <a:r>
              <a:rPr lang="en-US" sz="3500" b="1" i="1" u="sng" dirty="0" err="1" smtClean="0">
                <a:solidFill>
                  <a:srgbClr val="0000FF"/>
                </a:solidFill>
                <a:latin typeface="Times New Roman"/>
                <a:ea typeface="Times New Roman"/>
              </a:rPr>
              <a:t>turk</a:t>
            </a:r>
            <a:r>
              <a:rPr lang="en-US" sz="3500" b="1" i="1" u="sng" dirty="0">
                <a:solidFill>
                  <a:srgbClr val="0000FF"/>
                </a:solidFill>
                <a:latin typeface="Times New Roman"/>
                <a:ea typeface="Times New Roman"/>
              </a:rPr>
              <a:t>»</a:t>
            </a:r>
            <a:r>
              <a:rPr lang="en-US" sz="3500" dirty="0">
                <a:solidFill>
                  <a:srgbClr val="000000"/>
                </a:solidFill>
                <a:latin typeface="Times New Roman"/>
                <a:ea typeface="Times New Roman"/>
              </a:rPr>
              <a:t>  </a:t>
            </a:r>
            <a:r>
              <a:rPr lang="en-US" sz="3500" b="1" dirty="0">
                <a:solidFill>
                  <a:srgbClr val="000000"/>
                </a:solidFill>
                <a:latin typeface="Times New Roman"/>
                <a:ea typeface="Times New Roman"/>
              </a:rPr>
              <a:t>1074–1075-yillarda</a:t>
            </a:r>
            <a:r>
              <a:rPr lang="en-US" sz="3500" dirty="0">
                <a:solidFill>
                  <a:srgbClr val="000000"/>
                </a:solidFill>
                <a:latin typeface="Times New Roman"/>
                <a:ea typeface="Times New Roman"/>
              </a:rPr>
              <a:t>  </a:t>
            </a:r>
            <a:r>
              <a:rPr lang="en-US" sz="3500" dirty="0" err="1">
                <a:solidFill>
                  <a:srgbClr val="000000"/>
                </a:solidFill>
                <a:latin typeface="Times New Roman"/>
                <a:ea typeface="Times New Roman"/>
              </a:rPr>
              <a:t>yozilgan</a:t>
            </a:r>
            <a:r>
              <a:rPr lang="en-US" sz="3500" dirty="0">
                <a:solidFill>
                  <a:srgbClr val="000000"/>
                </a:solidFill>
                <a:latin typeface="Times New Roman"/>
                <a:ea typeface="Times New Roman"/>
              </a:rPr>
              <a:t>. </a:t>
            </a:r>
            <a:r>
              <a:rPr lang="en-US" sz="3500" dirty="0" smtClean="0">
                <a:solidFill>
                  <a:srgbClr val="000000"/>
                </a:solidFill>
                <a:latin typeface="Times New Roman"/>
                <a:ea typeface="Times New Roman"/>
              </a:rPr>
              <a:t>Bu </a:t>
            </a:r>
            <a:r>
              <a:rPr lang="en-US" sz="3500" dirty="0" err="1" smtClean="0">
                <a:solidFill>
                  <a:srgbClr val="000000"/>
                </a:solidFill>
                <a:latin typeface="Times New Roman"/>
                <a:ea typeface="Times New Roman"/>
              </a:rPr>
              <a:t>nodir</a:t>
            </a:r>
            <a:r>
              <a:rPr lang="en-US" sz="3500" dirty="0" smtClean="0">
                <a:solidFill>
                  <a:srgbClr val="000000"/>
                </a:solidFill>
                <a:latin typeface="Times New Roman"/>
                <a:ea typeface="Times New Roman"/>
              </a:rPr>
              <a:t> </a:t>
            </a:r>
            <a:r>
              <a:rPr lang="en-US" sz="3500" b="1" dirty="0" err="1">
                <a:solidFill>
                  <a:srgbClr val="000000"/>
                </a:solidFill>
                <a:latin typeface="Times New Roman"/>
                <a:ea typeface="Times New Roman"/>
              </a:rPr>
              <a:t>qo‘lyozma</a:t>
            </a:r>
            <a:r>
              <a:rPr lang="en-US" sz="3500" dirty="0">
                <a:solidFill>
                  <a:srgbClr val="000000"/>
                </a:solidFill>
                <a:latin typeface="Times New Roman"/>
                <a:ea typeface="Times New Roman"/>
              </a:rPr>
              <a:t> </a:t>
            </a:r>
            <a:r>
              <a:rPr lang="en-US" sz="3500" dirty="0" err="1">
                <a:solidFill>
                  <a:srgbClr val="000000"/>
                </a:solidFill>
                <a:latin typeface="Times New Roman"/>
                <a:ea typeface="Times New Roman"/>
              </a:rPr>
              <a:t>asar</a:t>
            </a:r>
            <a:r>
              <a:rPr lang="en-US" sz="3500" dirty="0">
                <a:solidFill>
                  <a:srgbClr val="000000"/>
                </a:solidFill>
                <a:latin typeface="Times New Roman"/>
                <a:ea typeface="Times New Roman"/>
              </a:rPr>
              <a:t> </a:t>
            </a:r>
            <a:r>
              <a:rPr lang="en-US" sz="3500" dirty="0" err="1">
                <a:solidFill>
                  <a:srgbClr val="000000"/>
                </a:solidFill>
                <a:latin typeface="Times New Roman"/>
                <a:ea typeface="Times New Roman"/>
              </a:rPr>
              <a:t>hozir</a:t>
            </a:r>
            <a:r>
              <a:rPr lang="en-US" sz="3500" dirty="0">
                <a:solidFill>
                  <a:srgbClr val="000000"/>
                </a:solidFill>
                <a:latin typeface="Times New Roman"/>
                <a:ea typeface="Times New Roman"/>
              </a:rPr>
              <a:t> </a:t>
            </a:r>
            <a:r>
              <a:rPr lang="en-US" sz="3500" b="1" dirty="0" err="1">
                <a:solidFill>
                  <a:srgbClr val="0000FF"/>
                </a:solidFill>
                <a:latin typeface="Times New Roman"/>
                <a:ea typeface="Times New Roman"/>
              </a:rPr>
              <a:t>Istanbulda</a:t>
            </a:r>
            <a:r>
              <a:rPr lang="en-US" sz="3500" dirty="0">
                <a:solidFill>
                  <a:srgbClr val="000000"/>
                </a:solidFill>
                <a:latin typeface="Times New Roman"/>
                <a:ea typeface="Times New Roman"/>
              </a:rPr>
              <a:t> </a:t>
            </a:r>
            <a:r>
              <a:rPr lang="en-US" sz="3500" dirty="0" err="1">
                <a:solidFill>
                  <a:srgbClr val="000000"/>
                </a:solidFill>
                <a:latin typeface="Times New Roman"/>
                <a:ea typeface="Times New Roman"/>
              </a:rPr>
              <a:t>saqlanmoqda</a:t>
            </a:r>
            <a:r>
              <a:rPr lang="en-US" sz="3500" dirty="0">
                <a:solidFill>
                  <a:srgbClr val="000000"/>
                </a:solidFill>
                <a:latin typeface="Times New Roman"/>
                <a:ea typeface="Times New Roman"/>
              </a:rPr>
              <a:t>.</a:t>
            </a:r>
            <a:endParaRPr lang="ru-RU" sz="3500" dirty="0"/>
          </a:p>
        </p:txBody>
      </p:sp>
    </p:spTree>
    <p:extLst>
      <p:ext uri="{BB962C8B-B14F-4D97-AF65-F5344CB8AC3E}">
        <p14:creationId xmlns:p14="http://schemas.microsoft.com/office/powerpoint/2010/main" val="30899670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01060"/>
            <a:ext cx="8856984" cy="5786199"/>
          </a:xfrm>
          <a:prstGeom prst="rect">
            <a:avLst/>
          </a:prstGeom>
        </p:spPr>
        <p:txBody>
          <a:bodyPr wrap="square">
            <a:spAutoFit/>
          </a:bodyPr>
          <a:lstStyle/>
          <a:p>
            <a:pPr algn="just"/>
            <a:r>
              <a:rPr lang="en-US" sz="3700" dirty="0" smtClean="0">
                <a:solidFill>
                  <a:srgbClr val="000000"/>
                </a:solidFill>
                <a:latin typeface="Times New Roman"/>
                <a:ea typeface="Times New Roman"/>
              </a:rPr>
              <a:t>	</a:t>
            </a:r>
            <a:r>
              <a:rPr lang="en-US" sz="3700" dirty="0" err="1" smtClean="0">
                <a:solidFill>
                  <a:srgbClr val="000000"/>
                </a:solidFill>
                <a:latin typeface="Times New Roman"/>
                <a:ea typeface="Times New Roman"/>
              </a:rPr>
              <a:t>Asar</a:t>
            </a:r>
            <a:r>
              <a:rPr lang="en-US" sz="3700" dirty="0" smtClean="0">
                <a:solidFill>
                  <a:srgbClr val="000000"/>
                </a:solidFill>
                <a:latin typeface="Times New Roman"/>
                <a:ea typeface="Times New Roman"/>
              </a:rPr>
              <a:t>  </a:t>
            </a:r>
            <a:r>
              <a:rPr lang="en-US" sz="3700" b="1" i="1" u="sng" dirty="0" err="1">
                <a:solidFill>
                  <a:srgbClr val="0000FF"/>
                </a:solidFill>
                <a:latin typeface="Times New Roman"/>
                <a:ea typeface="Times New Roman"/>
              </a:rPr>
              <a:t>muqaddima</a:t>
            </a:r>
            <a:r>
              <a:rPr lang="en-US" sz="3700" b="1" i="1" u="sng" dirty="0">
                <a:solidFill>
                  <a:srgbClr val="0000FF"/>
                </a:solidFill>
                <a:latin typeface="Times New Roman"/>
                <a:ea typeface="Times New Roman"/>
              </a:rPr>
              <a:t>  </a:t>
            </a:r>
            <a:r>
              <a:rPr lang="en-US" sz="3700" b="1" i="1" u="sng" dirty="0" err="1">
                <a:solidFill>
                  <a:srgbClr val="0000FF"/>
                </a:solidFill>
                <a:latin typeface="Times New Roman"/>
                <a:ea typeface="Times New Roman"/>
              </a:rPr>
              <a:t>va</a:t>
            </a:r>
            <a:r>
              <a:rPr lang="en-US" sz="3700" b="1" i="1" u="sng" dirty="0">
                <a:solidFill>
                  <a:srgbClr val="0000FF"/>
                </a:solidFill>
                <a:latin typeface="Times New Roman"/>
                <a:ea typeface="Times New Roman"/>
              </a:rPr>
              <a:t>  </a:t>
            </a:r>
            <a:r>
              <a:rPr lang="en-US" sz="3700" b="1" i="1" u="sng" dirty="0" err="1">
                <a:solidFill>
                  <a:srgbClr val="0000FF"/>
                </a:solidFill>
                <a:latin typeface="Times New Roman"/>
                <a:ea typeface="Times New Roman"/>
              </a:rPr>
              <a:t>lug‘at</a:t>
            </a:r>
            <a:r>
              <a:rPr lang="en-US" sz="3700" b="1" i="1" u="sng" dirty="0">
                <a:solidFill>
                  <a:srgbClr val="0000FF"/>
                </a:solidFill>
                <a:latin typeface="Times New Roman"/>
                <a:ea typeface="Times New Roman"/>
              </a:rPr>
              <a:t> </a:t>
            </a:r>
            <a:r>
              <a:rPr lang="en-US" sz="3700" dirty="0">
                <a:solidFill>
                  <a:srgbClr val="000000"/>
                </a:solidFill>
                <a:latin typeface="Times New Roman"/>
                <a:ea typeface="Times New Roman"/>
              </a:rPr>
              <a:t> </a:t>
            </a:r>
            <a:r>
              <a:rPr lang="en-US" sz="3700" dirty="0" err="1">
                <a:solidFill>
                  <a:srgbClr val="000000"/>
                </a:solidFill>
                <a:latin typeface="Times New Roman"/>
                <a:ea typeface="Times New Roman"/>
              </a:rPr>
              <a:t>qismdan</a:t>
            </a:r>
            <a:r>
              <a:rPr lang="en-US" sz="3700" dirty="0">
                <a:solidFill>
                  <a:srgbClr val="000000"/>
                </a:solidFill>
                <a:latin typeface="Times New Roman"/>
                <a:ea typeface="Times New Roman"/>
              </a:rPr>
              <a:t>  </a:t>
            </a:r>
            <a:r>
              <a:rPr lang="en-US" sz="3700" dirty="0" err="1">
                <a:solidFill>
                  <a:srgbClr val="000000"/>
                </a:solidFill>
                <a:latin typeface="Times New Roman"/>
                <a:ea typeface="Times New Roman"/>
              </a:rPr>
              <a:t>iborat</a:t>
            </a:r>
            <a:r>
              <a:rPr lang="en-US" sz="3700" dirty="0">
                <a:solidFill>
                  <a:srgbClr val="000000"/>
                </a:solidFill>
                <a:latin typeface="Times New Roman"/>
                <a:ea typeface="Times New Roman"/>
              </a:rPr>
              <a:t>  </a:t>
            </a:r>
            <a:r>
              <a:rPr lang="en-US" sz="3700" dirty="0" err="1">
                <a:solidFill>
                  <a:srgbClr val="000000"/>
                </a:solidFill>
                <a:latin typeface="Times New Roman"/>
                <a:ea typeface="Times New Roman"/>
              </a:rPr>
              <a:t>bo‘lib</a:t>
            </a:r>
            <a:r>
              <a:rPr lang="en-US" sz="3700" dirty="0">
                <a:solidFill>
                  <a:srgbClr val="000000"/>
                </a:solidFill>
                <a:latin typeface="Times New Roman"/>
                <a:ea typeface="Times New Roman"/>
              </a:rPr>
              <a:t>,  </a:t>
            </a:r>
            <a:r>
              <a:rPr lang="en-US" sz="3700" dirty="0" err="1">
                <a:solidFill>
                  <a:srgbClr val="000000"/>
                </a:solidFill>
                <a:latin typeface="Times New Roman"/>
                <a:ea typeface="Times New Roman"/>
              </a:rPr>
              <a:t>madaniy</a:t>
            </a:r>
            <a:r>
              <a:rPr lang="en-US" sz="3700" dirty="0">
                <a:solidFill>
                  <a:srgbClr val="000000"/>
                </a:solidFill>
                <a:latin typeface="Times New Roman"/>
                <a:ea typeface="Times New Roman"/>
              </a:rPr>
              <a:t> </a:t>
            </a:r>
            <a:r>
              <a:rPr lang="en-US" sz="3700" dirty="0" smtClean="0">
                <a:solidFill>
                  <a:srgbClr val="000000"/>
                </a:solidFill>
                <a:latin typeface="Times New Roman"/>
                <a:ea typeface="Times New Roman"/>
              </a:rPr>
              <a:t>m</a:t>
            </a:r>
            <a:r>
              <a:rPr lang="ru-RU" sz="3700" dirty="0">
                <a:solidFill>
                  <a:srgbClr val="000000"/>
                </a:solidFill>
                <a:latin typeface="Times New Roman"/>
                <a:ea typeface="Times New Roman"/>
              </a:rPr>
              <a:t>е</a:t>
            </a:r>
            <a:r>
              <a:rPr lang="en-US" sz="3700" dirty="0" err="1">
                <a:solidFill>
                  <a:srgbClr val="000000"/>
                </a:solidFill>
                <a:latin typeface="Times New Roman"/>
                <a:ea typeface="Times New Roman"/>
              </a:rPr>
              <a:t>rosimizda</a:t>
            </a:r>
            <a:r>
              <a:rPr lang="en-US" sz="3700" dirty="0">
                <a:solidFill>
                  <a:srgbClr val="000000"/>
                </a:solidFill>
                <a:latin typeface="Times New Roman"/>
                <a:ea typeface="Times New Roman"/>
              </a:rPr>
              <a:t>  </a:t>
            </a:r>
            <a:r>
              <a:rPr lang="en-US" sz="3700" dirty="0" err="1">
                <a:solidFill>
                  <a:srgbClr val="000000"/>
                </a:solidFill>
                <a:latin typeface="Times New Roman"/>
                <a:ea typeface="Times New Roman"/>
              </a:rPr>
              <a:t>alohida</a:t>
            </a:r>
            <a:r>
              <a:rPr lang="en-US" sz="3700" dirty="0">
                <a:solidFill>
                  <a:srgbClr val="000000"/>
                </a:solidFill>
                <a:latin typeface="Times New Roman"/>
                <a:ea typeface="Times New Roman"/>
              </a:rPr>
              <a:t>  </a:t>
            </a:r>
            <a:r>
              <a:rPr lang="en-US" sz="3700" dirty="0" err="1">
                <a:solidFill>
                  <a:srgbClr val="000000"/>
                </a:solidFill>
                <a:latin typeface="Times New Roman"/>
                <a:ea typeface="Times New Roman"/>
              </a:rPr>
              <a:t>o‘rinni</a:t>
            </a:r>
            <a:r>
              <a:rPr lang="en-US" sz="3700" dirty="0">
                <a:solidFill>
                  <a:srgbClr val="000000"/>
                </a:solidFill>
                <a:latin typeface="Times New Roman"/>
                <a:ea typeface="Times New Roman"/>
              </a:rPr>
              <a:t>  </a:t>
            </a:r>
            <a:r>
              <a:rPr lang="en-US" sz="3700" dirty="0" err="1">
                <a:solidFill>
                  <a:srgbClr val="000000"/>
                </a:solidFill>
                <a:latin typeface="Times New Roman"/>
                <a:ea typeface="Times New Roman"/>
              </a:rPr>
              <a:t>egallaydi</a:t>
            </a:r>
            <a:r>
              <a:rPr lang="en-US" sz="3700" dirty="0">
                <a:solidFill>
                  <a:srgbClr val="000000"/>
                </a:solidFill>
                <a:latin typeface="Times New Roman"/>
                <a:ea typeface="Times New Roman"/>
              </a:rPr>
              <a:t>.  </a:t>
            </a:r>
            <a:r>
              <a:rPr lang="en-US" sz="3700" dirty="0" err="1">
                <a:solidFill>
                  <a:srgbClr val="000000"/>
                </a:solidFill>
                <a:latin typeface="Times New Roman"/>
                <a:ea typeface="Times New Roman"/>
              </a:rPr>
              <a:t>Chunki</a:t>
            </a:r>
            <a:r>
              <a:rPr lang="en-US" sz="3700" dirty="0">
                <a:solidFill>
                  <a:srgbClr val="000000"/>
                </a:solidFill>
                <a:latin typeface="Times New Roman"/>
                <a:ea typeface="Times New Roman"/>
              </a:rPr>
              <a:t>  </a:t>
            </a:r>
            <a:r>
              <a:rPr lang="en-US" sz="3700" dirty="0" err="1">
                <a:solidFill>
                  <a:srgbClr val="000000"/>
                </a:solidFill>
                <a:latin typeface="Times New Roman"/>
                <a:ea typeface="Times New Roman"/>
              </a:rPr>
              <a:t>unda</a:t>
            </a:r>
            <a:r>
              <a:rPr lang="en-US" sz="3700" dirty="0">
                <a:solidFill>
                  <a:srgbClr val="000000"/>
                </a:solidFill>
                <a:latin typeface="Times New Roman"/>
                <a:ea typeface="Times New Roman"/>
              </a:rPr>
              <a:t>  </a:t>
            </a:r>
            <a:r>
              <a:rPr lang="en-US" sz="3700" dirty="0" err="1">
                <a:solidFill>
                  <a:srgbClr val="000000"/>
                </a:solidFill>
                <a:latin typeface="Times New Roman"/>
                <a:ea typeface="Times New Roman"/>
              </a:rPr>
              <a:t>olim</a:t>
            </a:r>
            <a:r>
              <a:rPr lang="en-US" sz="3700" dirty="0">
                <a:solidFill>
                  <a:srgbClr val="000000"/>
                </a:solidFill>
                <a:latin typeface="Times New Roman"/>
                <a:ea typeface="Times New Roman"/>
              </a:rPr>
              <a:t>  </a:t>
            </a:r>
            <a:r>
              <a:rPr lang="en-US" sz="3700" b="1" i="1" u="sng" dirty="0" err="1">
                <a:solidFill>
                  <a:srgbClr val="0000FF"/>
                </a:solidFill>
                <a:latin typeface="Times New Roman"/>
                <a:ea typeface="Times New Roman"/>
              </a:rPr>
              <a:t>dunyo</a:t>
            </a:r>
            <a:r>
              <a:rPr lang="en-US" sz="3700" b="1" i="1" u="sng" dirty="0">
                <a:solidFill>
                  <a:srgbClr val="0000FF"/>
                </a:solidFill>
                <a:latin typeface="Times New Roman"/>
                <a:ea typeface="Times New Roman"/>
              </a:rPr>
              <a:t> </a:t>
            </a:r>
          </a:p>
          <a:p>
            <a:pPr algn="just"/>
            <a:r>
              <a:rPr lang="en-US" sz="3700" b="1" i="1" u="sng" dirty="0" err="1">
                <a:solidFill>
                  <a:srgbClr val="0000FF"/>
                </a:solidFill>
                <a:latin typeface="Times New Roman"/>
                <a:ea typeface="Times New Roman"/>
              </a:rPr>
              <a:t>haritasini</a:t>
            </a:r>
            <a:r>
              <a:rPr lang="en-US" sz="3700" dirty="0">
                <a:solidFill>
                  <a:srgbClr val="000000"/>
                </a:solidFill>
                <a:latin typeface="Times New Roman"/>
                <a:ea typeface="Times New Roman"/>
              </a:rPr>
              <a:t>  ham  </a:t>
            </a:r>
            <a:r>
              <a:rPr lang="en-US" sz="3700" dirty="0" err="1">
                <a:solidFill>
                  <a:srgbClr val="000000"/>
                </a:solidFill>
                <a:latin typeface="Times New Roman"/>
                <a:ea typeface="Times New Roman"/>
              </a:rPr>
              <a:t>ilova</a:t>
            </a:r>
            <a:r>
              <a:rPr lang="en-US" sz="3700" dirty="0">
                <a:solidFill>
                  <a:srgbClr val="000000"/>
                </a:solidFill>
                <a:latin typeface="Times New Roman"/>
                <a:ea typeface="Times New Roman"/>
              </a:rPr>
              <a:t>  </a:t>
            </a:r>
            <a:r>
              <a:rPr lang="en-US" sz="3700" dirty="0" err="1">
                <a:solidFill>
                  <a:srgbClr val="000000"/>
                </a:solidFill>
                <a:latin typeface="Times New Roman"/>
                <a:ea typeface="Times New Roman"/>
              </a:rPr>
              <a:t>qiladi</a:t>
            </a:r>
            <a:r>
              <a:rPr lang="en-US" sz="3700" dirty="0">
                <a:solidFill>
                  <a:srgbClr val="000000"/>
                </a:solidFill>
                <a:latin typeface="Times New Roman"/>
                <a:ea typeface="Times New Roman"/>
              </a:rPr>
              <a:t>  </a:t>
            </a:r>
            <a:r>
              <a:rPr lang="en-US" sz="3700" dirty="0" err="1">
                <a:solidFill>
                  <a:srgbClr val="000000"/>
                </a:solidFill>
                <a:latin typeface="Times New Roman"/>
                <a:ea typeface="Times New Roman"/>
              </a:rPr>
              <a:t>va</a:t>
            </a:r>
            <a:r>
              <a:rPr lang="en-US" sz="3700" dirty="0">
                <a:solidFill>
                  <a:srgbClr val="000000"/>
                </a:solidFill>
                <a:latin typeface="Times New Roman"/>
                <a:ea typeface="Times New Roman"/>
              </a:rPr>
              <a:t>  </a:t>
            </a:r>
            <a:r>
              <a:rPr lang="en-US" sz="3700" b="1" u="sng" dirty="0" err="1">
                <a:solidFill>
                  <a:srgbClr val="000000"/>
                </a:solidFill>
                <a:latin typeface="Times New Roman"/>
                <a:ea typeface="Times New Roman"/>
              </a:rPr>
              <a:t>Rusdan</a:t>
            </a:r>
            <a:r>
              <a:rPr lang="en-US" sz="3700" b="1" u="sng" dirty="0">
                <a:solidFill>
                  <a:srgbClr val="000000"/>
                </a:solidFill>
                <a:latin typeface="Times New Roman"/>
                <a:ea typeface="Times New Roman"/>
              </a:rPr>
              <a:t>  (</a:t>
            </a:r>
            <a:r>
              <a:rPr lang="en-US" sz="3700" b="1" u="sng" dirty="0" err="1">
                <a:solidFill>
                  <a:srgbClr val="000000"/>
                </a:solidFill>
                <a:latin typeface="Times New Roman"/>
                <a:ea typeface="Times New Roman"/>
              </a:rPr>
              <a:t>Kichik</a:t>
            </a:r>
            <a:r>
              <a:rPr lang="en-US" sz="3700" b="1" u="sng" dirty="0">
                <a:solidFill>
                  <a:srgbClr val="000000"/>
                </a:solidFill>
                <a:latin typeface="Times New Roman"/>
                <a:ea typeface="Times New Roman"/>
              </a:rPr>
              <a:t>  </a:t>
            </a:r>
            <a:r>
              <a:rPr lang="en-US" sz="3700" b="1" u="sng" dirty="0" err="1">
                <a:solidFill>
                  <a:srgbClr val="000000"/>
                </a:solidFill>
                <a:latin typeface="Times New Roman"/>
                <a:ea typeface="Times New Roman"/>
              </a:rPr>
              <a:t>Osiyo</a:t>
            </a:r>
            <a:r>
              <a:rPr lang="en-US" sz="3700" b="1" u="sng" dirty="0">
                <a:solidFill>
                  <a:srgbClr val="000000"/>
                </a:solidFill>
                <a:latin typeface="Times New Roman"/>
                <a:ea typeface="Times New Roman"/>
              </a:rPr>
              <a:t>)  to  </a:t>
            </a:r>
            <a:r>
              <a:rPr lang="en-US" sz="3700" b="1" u="sng" dirty="0" err="1">
                <a:solidFill>
                  <a:srgbClr val="000000"/>
                </a:solidFill>
                <a:latin typeface="Times New Roman"/>
                <a:ea typeface="Times New Roman"/>
              </a:rPr>
              <a:t>Xitoy</a:t>
            </a:r>
            <a:r>
              <a:rPr lang="en-US" sz="3700" b="1" u="sng" dirty="0">
                <a:solidFill>
                  <a:srgbClr val="000000"/>
                </a:solidFill>
                <a:latin typeface="Times New Roman"/>
                <a:ea typeface="Times New Roman"/>
              </a:rPr>
              <a:t> </a:t>
            </a:r>
            <a:r>
              <a:rPr lang="en-US" sz="3700" b="1" u="sng" dirty="0" err="1" smtClean="0">
                <a:solidFill>
                  <a:srgbClr val="000000"/>
                </a:solidFill>
                <a:latin typeface="Times New Roman"/>
                <a:ea typeface="Times New Roman"/>
              </a:rPr>
              <a:t>hududlari</a:t>
            </a:r>
            <a:r>
              <a:rPr lang="en-US" sz="3700" dirty="0" err="1" smtClean="0">
                <a:solidFill>
                  <a:srgbClr val="000000"/>
                </a:solidFill>
                <a:latin typeface="Times New Roman"/>
                <a:ea typeface="Times New Roman"/>
              </a:rPr>
              <a:t>gacha</a:t>
            </a:r>
            <a:r>
              <a:rPr lang="en-US" sz="3700" dirty="0" smtClean="0">
                <a:solidFill>
                  <a:srgbClr val="000000"/>
                </a:solidFill>
                <a:latin typeface="Times New Roman"/>
                <a:ea typeface="Times New Roman"/>
              </a:rPr>
              <a:t>  </a:t>
            </a:r>
            <a:r>
              <a:rPr lang="en-US" sz="3700" dirty="0" err="1">
                <a:solidFill>
                  <a:srgbClr val="000000"/>
                </a:solidFill>
                <a:latin typeface="Times New Roman"/>
                <a:ea typeface="Times New Roman"/>
              </a:rPr>
              <a:t>cho‘zilib</a:t>
            </a:r>
            <a:r>
              <a:rPr lang="en-US" sz="3700" dirty="0">
                <a:solidFill>
                  <a:srgbClr val="000000"/>
                </a:solidFill>
                <a:latin typeface="Times New Roman"/>
                <a:ea typeface="Times New Roman"/>
              </a:rPr>
              <a:t>  k</a:t>
            </a:r>
            <a:r>
              <a:rPr lang="ru-RU" sz="3700" dirty="0">
                <a:solidFill>
                  <a:srgbClr val="000000"/>
                </a:solidFill>
                <a:latin typeface="Times New Roman"/>
                <a:ea typeface="Times New Roman"/>
              </a:rPr>
              <a:t>е</a:t>
            </a:r>
            <a:r>
              <a:rPr lang="en-US" sz="3700" dirty="0" err="1">
                <a:solidFill>
                  <a:srgbClr val="000000"/>
                </a:solidFill>
                <a:latin typeface="Times New Roman"/>
                <a:ea typeface="Times New Roman"/>
              </a:rPr>
              <a:t>tgan</a:t>
            </a:r>
            <a:r>
              <a:rPr lang="en-US" sz="3700" dirty="0">
                <a:solidFill>
                  <a:srgbClr val="000000"/>
                </a:solidFill>
                <a:latin typeface="Times New Roman"/>
                <a:ea typeface="Times New Roman"/>
              </a:rPr>
              <a:t>  y</a:t>
            </a:r>
            <a:r>
              <a:rPr lang="ru-RU" sz="3700" dirty="0">
                <a:solidFill>
                  <a:srgbClr val="000000"/>
                </a:solidFill>
                <a:latin typeface="Times New Roman"/>
                <a:ea typeface="Times New Roman"/>
              </a:rPr>
              <a:t>е</a:t>
            </a:r>
            <a:r>
              <a:rPr lang="en-US" sz="3700" dirty="0" err="1">
                <a:solidFill>
                  <a:srgbClr val="000000"/>
                </a:solidFill>
                <a:latin typeface="Times New Roman"/>
                <a:ea typeface="Times New Roman"/>
              </a:rPr>
              <a:t>rlarda</a:t>
            </a:r>
            <a:r>
              <a:rPr lang="en-US" sz="3700" dirty="0">
                <a:solidFill>
                  <a:srgbClr val="000000"/>
                </a:solidFill>
                <a:latin typeface="Times New Roman"/>
                <a:ea typeface="Times New Roman"/>
              </a:rPr>
              <a:t>  </a:t>
            </a:r>
            <a:r>
              <a:rPr lang="en-US" sz="3700" dirty="0" err="1">
                <a:solidFill>
                  <a:srgbClr val="000000"/>
                </a:solidFill>
                <a:latin typeface="Times New Roman"/>
                <a:ea typeface="Times New Roman"/>
              </a:rPr>
              <a:t>yashovchi</a:t>
            </a:r>
            <a:r>
              <a:rPr lang="en-US" sz="3700" dirty="0">
                <a:solidFill>
                  <a:srgbClr val="000000"/>
                </a:solidFill>
                <a:latin typeface="Times New Roman"/>
                <a:ea typeface="Times New Roman"/>
              </a:rPr>
              <a:t>  </a:t>
            </a:r>
            <a:r>
              <a:rPr lang="en-US" sz="3700" b="1" i="1" u="sng" dirty="0" err="1">
                <a:solidFill>
                  <a:srgbClr val="0000FF"/>
                </a:solidFill>
                <a:latin typeface="Times New Roman"/>
                <a:ea typeface="Times New Roman"/>
              </a:rPr>
              <a:t>turkiy</a:t>
            </a:r>
            <a:r>
              <a:rPr lang="en-US" sz="3700" b="1" i="1" u="sng" dirty="0">
                <a:solidFill>
                  <a:srgbClr val="0000FF"/>
                </a:solidFill>
                <a:latin typeface="Times New Roman"/>
                <a:ea typeface="Times New Roman"/>
              </a:rPr>
              <a:t>  </a:t>
            </a:r>
            <a:r>
              <a:rPr lang="en-US" sz="3700" b="1" i="1" u="sng" dirty="0" err="1">
                <a:solidFill>
                  <a:srgbClr val="0000FF"/>
                </a:solidFill>
                <a:latin typeface="Times New Roman"/>
                <a:ea typeface="Times New Roman"/>
              </a:rPr>
              <a:t>xalqlar</a:t>
            </a:r>
            <a:r>
              <a:rPr lang="en-US" sz="3700" b="1" i="1" u="sng" dirty="0">
                <a:solidFill>
                  <a:srgbClr val="0000FF"/>
                </a:solidFill>
                <a:latin typeface="Times New Roman"/>
                <a:ea typeface="Times New Roman"/>
              </a:rPr>
              <a:t> </a:t>
            </a:r>
            <a:r>
              <a:rPr lang="en-US" sz="3700" b="1" i="1" u="sng" dirty="0" err="1" smtClean="0">
                <a:solidFill>
                  <a:srgbClr val="0000FF"/>
                </a:solidFill>
                <a:latin typeface="Times New Roman"/>
                <a:ea typeface="Times New Roman"/>
              </a:rPr>
              <a:t>tarixi</a:t>
            </a:r>
            <a:r>
              <a:rPr lang="en-US" sz="3700" b="1" i="1" u="sng" dirty="0">
                <a:solidFill>
                  <a:srgbClr val="0000FF"/>
                </a:solidFill>
                <a:latin typeface="Times New Roman"/>
                <a:ea typeface="Times New Roman"/>
              </a:rPr>
              <a:t>,  g</a:t>
            </a:r>
            <a:r>
              <a:rPr lang="ru-RU" sz="3700" b="1" i="1" u="sng" dirty="0">
                <a:solidFill>
                  <a:srgbClr val="0000FF"/>
                </a:solidFill>
                <a:latin typeface="Times New Roman"/>
                <a:ea typeface="Times New Roman"/>
              </a:rPr>
              <a:t>е</a:t>
            </a:r>
            <a:r>
              <a:rPr lang="en-US" sz="3700" b="1" i="1" u="sng" dirty="0" err="1" smtClean="0">
                <a:solidFill>
                  <a:srgbClr val="0000FF"/>
                </a:solidFill>
                <a:latin typeface="Times New Roman"/>
                <a:ea typeface="Times New Roman"/>
              </a:rPr>
              <a:t>ografiyasi</a:t>
            </a:r>
            <a:r>
              <a:rPr lang="en-US" sz="3700" b="1" i="1" u="sng" dirty="0">
                <a:solidFill>
                  <a:srgbClr val="0000FF"/>
                </a:solidFill>
                <a:latin typeface="Times New Roman"/>
                <a:ea typeface="Times New Roman"/>
              </a:rPr>
              <a:t>,  </a:t>
            </a:r>
            <a:r>
              <a:rPr lang="en-US" sz="3700" b="1" i="1" u="sng" dirty="0" err="1">
                <a:solidFill>
                  <a:srgbClr val="0000FF"/>
                </a:solidFill>
                <a:latin typeface="Times New Roman"/>
                <a:ea typeface="Times New Roman"/>
              </a:rPr>
              <a:t>etnog</a:t>
            </a:r>
            <a:r>
              <a:rPr lang="ru-RU" sz="3700" b="1" i="1" u="sng" dirty="0">
                <a:solidFill>
                  <a:srgbClr val="0000FF"/>
                </a:solidFill>
                <a:latin typeface="Times New Roman"/>
                <a:ea typeface="Times New Roman"/>
              </a:rPr>
              <a:t>е</a:t>
            </a:r>
            <a:r>
              <a:rPr lang="en-US" sz="3700" b="1" i="1" u="sng" dirty="0">
                <a:solidFill>
                  <a:srgbClr val="0000FF"/>
                </a:solidFill>
                <a:latin typeface="Times New Roman"/>
                <a:ea typeface="Times New Roman"/>
              </a:rPr>
              <a:t>n</a:t>
            </a:r>
            <a:r>
              <a:rPr lang="ru-RU" sz="3700" b="1" i="1" u="sng" dirty="0">
                <a:solidFill>
                  <a:srgbClr val="0000FF"/>
                </a:solidFill>
                <a:latin typeface="Times New Roman"/>
                <a:ea typeface="Times New Roman"/>
              </a:rPr>
              <a:t>е</a:t>
            </a:r>
            <a:r>
              <a:rPr lang="en-US" sz="3700" b="1" i="1" u="sng" dirty="0" err="1">
                <a:solidFill>
                  <a:srgbClr val="0000FF"/>
                </a:solidFill>
                <a:latin typeface="Times New Roman"/>
                <a:ea typeface="Times New Roman"/>
              </a:rPr>
              <a:t>zi</a:t>
            </a:r>
            <a:r>
              <a:rPr lang="en-US" sz="3700" b="1" i="1" u="sng" dirty="0">
                <a:solidFill>
                  <a:srgbClr val="0000FF"/>
                </a:solidFill>
                <a:latin typeface="Times New Roman"/>
                <a:ea typeface="Times New Roman"/>
              </a:rPr>
              <a:t>,  </a:t>
            </a:r>
            <a:r>
              <a:rPr lang="en-US" sz="3700" b="1" i="1" u="sng" dirty="0" err="1">
                <a:solidFill>
                  <a:srgbClr val="0000FF"/>
                </a:solidFill>
                <a:latin typeface="Times New Roman"/>
                <a:ea typeface="Times New Roman"/>
              </a:rPr>
              <a:t>urf-odatlari</a:t>
            </a:r>
            <a:r>
              <a:rPr lang="en-US" sz="3700" b="1" i="1" u="sng" dirty="0">
                <a:solidFill>
                  <a:srgbClr val="0000FF"/>
                </a:solidFill>
                <a:latin typeface="Times New Roman"/>
                <a:ea typeface="Times New Roman"/>
              </a:rPr>
              <a:t>, </a:t>
            </a:r>
            <a:r>
              <a:rPr lang="en-US" sz="3700" b="1" i="1" u="sng" dirty="0" err="1" smtClean="0">
                <a:solidFill>
                  <a:srgbClr val="0000FF"/>
                </a:solidFill>
                <a:latin typeface="Times New Roman"/>
                <a:ea typeface="Times New Roman"/>
              </a:rPr>
              <a:t>turmush</a:t>
            </a:r>
            <a:r>
              <a:rPr lang="en-US" sz="3700" b="1" i="1" u="sng" dirty="0" smtClean="0">
                <a:solidFill>
                  <a:srgbClr val="0000FF"/>
                </a:solidFill>
                <a:latin typeface="Times New Roman"/>
                <a:ea typeface="Times New Roman"/>
              </a:rPr>
              <a:t> </a:t>
            </a:r>
            <a:r>
              <a:rPr lang="en-US" sz="3700" b="1" i="1" u="sng" dirty="0" err="1" smtClean="0">
                <a:solidFill>
                  <a:srgbClr val="0000FF"/>
                </a:solidFill>
                <a:latin typeface="Times New Roman"/>
                <a:ea typeface="Times New Roman"/>
              </a:rPr>
              <a:t>tarzi</a:t>
            </a:r>
            <a:r>
              <a:rPr lang="en-US" sz="3700" b="1" i="1" u="sng" dirty="0">
                <a:solidFill>
                  <a:srgbClr val="0000FF"/>
                </a:solidFill>
                <a:latin typeface="Times New Roman"/>
                <a:ea typeface="Times New Roman"/>
              </a:rPr>
              <a:t>, </a:t>
            </a:r>
            <a:r>
              <a:rPr lang="en-US" sz="3700" b="1" i="1" u="sng" dirty="0" err="1" smtClean="0">
                <a:solidFill>
                  <a:srgbClr val="0000FF"/>
                </a:solidFill>
                <a:latin typeface="Times New Roman"/>
                <a:ea typeface="Times New Roman"/>
              </a:rPr>
              <a:t>madaniyati</a:t>
            </a:r>
            <a:r>
              <a:rPr lang="en-US" sz="3700" b="1" i="1" u="sng" dirty="0" smtClean="0">
                <a:solidFill>
                  <a:srgbClr val="0000FF"/>
                </a:solidFill>
                <a:latin typeface="Times New Roman"/>
                <a:ea typeface="Times New Roman"/>
              </a:rPr>
              <a:t>  </a:t>
            </a:r>
            <a:r>
              <a:rPr lang="en-US" sz="3700" b="1" i="1" u="sng" dirty="0" err="1">
                <a:solidFill>
                  <a:srgbClr val="0000FF"/>
                </a:solidFill>
                <a:latin typeface="Times New Roman"/>
                <a:ea typeface="Times New Roman"/>
              </a:rPr>
              <a:t>to‘g‘risida</a:t>
            </a:r>
            <a:r>
              <a:rPr lang="en-US" sz="3700" b="1" i="1" u="sng" dirty="0">
                <a:solidFill>
                  <a:srgbClr val="0000FF"/>
                </a:solidFill>
                <a:latin typeface="Times New Roman"/>
                <a:ea typeface="Times New Roman"/>
              </a:rPr>
              <a:t> </a:t>
            </a:r>
            <a:r>
              <a:rPr lang="en-US" sz="3700" dirty="0" err="1" smtClean="0">
                <a:solidFill>
                  <a:srgbClr val="000000"/>
                </a:solidFill>
                <a:latin typeface="Times New Roman"/>
                <a:ea typeface="Times New Roman"/>
              </a:rPr>
              <a:t>g‘oyatda</a:t>
            </a:r>
            <a:r>
              <a:rPr lang="en-US" sz="3700" dirty="0" smtClean="0">
                <a:solidFill>
                  <a:srgbClr val="000000"/>
                </a:solidFill>
                <a:latin typeface="Times New Roman"/>
                <a:ea typeface="Times New Roman"/>
              </a:rPr>
              <a:t>  </a:t>
            </a:r>
            <a:r>
              <a:rPr lang="en-US" sz="3700" dirty="0" err="1">
                <a:solidFill>
                  <a:srgbClr val="000000"/>
                </a:solidFill>
                <a:latin typeface="Times New Roman"/>
                <a:ea typeface="Times New Roman"/>
              </a:rPr>
              <a:t>qimmatli</a:t>
            </a:r>
            <a:r>
              <a:rPr lang="en-US" sz="3700" dirty="0">
                <a:solidFill>
                  <a:srgbClr val="000000"/>
                </a:solidFill>
                <a:latin typeface="Times New Roman"/>
                <a:ea typeface="Times New Roman"/>
              </a:rPr>
              <a:t>  </a:t>
            </a:r>
            <a:r>
              <a:rPr lang="en-US" sz="3700" dirty="0" err="1">
                <a:solidFill>
                  <a:srgbClr val="000000"/>
                </a:solidFill>
                <a:latin typeface="Times New Roman"/>
                <a:ea typeface="Times New Roman"/>
              </a:rPr>
              <a:t>ma’lumotlarni</a:t>
            </a:r>
            <a:r>
              <a:rPr lang="en-US" sz="3700" dirty="0">
                <a:solidFill>
                  <a:srgbClr val="000000"/>
                </a:solidFill>
                <a:latin typeface="Times New Roman"/>
                <a:ea typeface="Times New Roman"/>
              </a:rPr>
              <a:t>  b</a:t>
            </a:r>
            <a:r>
              <a:rPr lang="ru-RU" sz="3700" dirty="0">
                <a:solidFill>
                  <a:srgbClr val="000000"/>
                </a:solidFill>
                <a:latin typeface="Times New Roman"/>
                <a:ea typeface="Times New Roman"/>
              </a:rPr>
              <a:t>е</a:t>
            </a:r>
            <a:r>
              <a:rPr lang="en-US" sz="3700" dirty="0" err="1">
                <a:solidFill>
                  <a:srgbClr val="000000"/>
                </a:solidFill>
                <a:latin typeface="Times New Roman"/>
                <a:ea typeface="Times New Roman"/>
              </a:rPr>
              <a:t>radi</a:t>
            </a:r>
            <a:r>
              <a:rPr lang="en-US" sz="3700" dirty="0">
                <a:solidFill>
                  <a:srgbClr val="000000"/>
                </a:solidFill>
                <a:latin typeface="Times New Roman"/>
                <a:ea typeface="Times New Roman"/>
              </a:rPr>
              <a:t>.</a:t>
            </a:r>
            <a:endParaRPr lang="ru-RU" sz="3700" dirty="0"/>
          </a:p>
        </p:txBody>
      </p:sp>
    </p:spTree>
    <p:extLst>
      <p:ext uri="{BB962C8B-B14F-4D97-AF65-F5344CB8AC3E}">
        <p14:creationId xmlns:p14="http://schemas.microsoft.com/office/powerpoint/2010/main" val="35279394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01060"/>
            <a:ext cx="8856984" cy="5632311"/>
          </a:xfrm>
          <a:prstGeom prst="rect">
            <a:avLst/>
          </a:prstGeom>
        </p:spPr>
        <p:txBody>
          <a:bodyPr wrap="square">
            <a:spAutoFit/>
          </a:bodyPr>
          <a:lstStyle/>
          <a:p>
            <a:pPr algn="just"/>
            <a:r>
              <a:rPr lang="en-US" sz="3600" dirty="0" smtClean="0">
                <a:solidFill>
                  <a:srgbClr val="000000"/>
                </a:solidFill>
                <a:latin typeface="Times New Roman"/>
                <a:ea typeface="Times New Roman"/>
              </a:rPr>
              <a:t>	</a:t>
            </a:r>
            <a:r>
              <a:rPr lang="en-US" sz="3600" b="1" dirty="0" smtClean="0">
                <a:solidFill>
                  <a:srgbClr val="0000FF"/>
                </a:solidFill>
                <a:latin typeface="Times New Roman"/>
                <a:ea typeface="Times New Roman"/>
              </a:rPr>
              <a:t>«</a:t>
            </a:r>
            <a:r>
              <a:rPr lang="en-US" sz="3600" b="1" dirty="0">
                <a:solidFill>
                  <a:srgbClr val="0000FF"/>
                </a:solidFill>
                <a:latin typeface="Times New Roman"/>
                <a:ea typeface="Times New Roman"/>
              </a:rPr>
              <a:t>D</a:t>
            </a:r>
            <a:r>
              <a:rPr lang="ru-RU" sz="3600" b="1" dirty="0">
                <a:solidFill>
                  <a:srgbClr val="0000FF"/>
                </a:solidFill>
                <a:latin typeface="Times New Roman"/>
                <a:ea typeface="Times New Roman"/>
              </a:rPr>
              <a:t>е</a:t>
            </a:r>
            <a:r>
              <a:rPr lang="en-US" sz="3600" b="1" dirty="0" err="1">
                <a:solidFill>
                  <a:srgbClr val="0000FF"/>
                </a:solidFill>
                <a:latin typeface="Times New Roman"/>
                <a:ea typeface="Times New Roman"/>
              </a:rPr>
              <a:t>vonu</a:t>
            </a:r>
            <a:r>
              <a:rPr lang="en-US" sz="3600" b="1" dirty="0">
                <a:solidFill>
                  <a:srgbClr val="0000FF"/>
                </a:solidFill>
                <a:latin typeface="Times New Roman"/>
                <a:ea typeface="Times New Roman"/>
              </a:rPr>
              <a:t> </a:t>
            </a:r>
            <a:r>
              <a:rPr lang="en-US" sz="3600" b="1" dirty="0" err="1">
                <a:solidFill>
                  <a:srgbClr val="0000FF"/>
                </a:solidFill>
                <a:latin typeface="Times New Roman"/>
                <a:ea typeface="Times New Roman"/>
              </a:rPr>
              <a:t>lug‘atut</a:t>
            </a:r>
            <a:r>
              <a:rPr lang="en-US" sz="3600" b="1" dirty="0">
                <a:solidFill>
                  <a:srgbClr val="0000FF"/>
                </a:solidFill>
                <a:latin typeface="Times New Roman"/>
                <a:ea typeface="Times New Roman"/>
              </a:rPr>
              <a:t> </a:t>
            </a:r>
            <a:r>
              <a:rPr lang="en-US" sz="3600" b="1" dirty="0" err="1">
                <a:solidFill>
                  <a:srgbClr val="0000FF"/>
                </a:solidFill>
                <a:latin typeface="Times New Roman"/>
                <a:ea typeface="Times New Roman"/>
              </a:rPr>
              <a:t>turk»</a:t>
            </a:r>
            <a:r>
              <a:rPr lang="en-US" sz="3600" dirty="0" err="1">
                <a:solidFill>
                  <a:srgbClr val="000000"/>
                </a:solidFill>
                <a:latin typeface="Times New Roman"/>
                <a:ea typeface="Times New Roman"/>
              </a:rPr>
              <a:t>da</a:t>
            </a:r>
            <a:r>
              <a:rPr lang="en-US" sz="3600" dirty="0">
                <a:solidFill>
                  <a:srgbClr val="000000"/>
                </a:solidFill>
                <a:latin typeface="Times New Roman"/>
                <a:ea typeface="Times New Roman"/>
              </a:rPr>
              <a:t> </a:t>
            </a:r>
            <a:r>
              <a:rPr lang="en-US" sz="3600" b="1" dirty="0" err="1">
                <a:solidFill>
                  <a:srgbClr val="000000"/>
                </a:solidFill>
                <a:latin typeface="Times New Roman"/>
                <a:ea typeface="Times New Roman"/>
              </a:rPr>
              <a:t>turkiy</a:t>
            </a:r>
            <a:r>
              <a:rPr lang="en-US" sz="3600" b="1" dirty="0">
                <a:solidFill>
                  <a:srgbClr val="000000"/>
                </a:solidFill>
                <a:latin typeface="Times New Roman"/>
                <a:ea typeface="Times New Roman"/>
              </a:rPr>
              <a:t> </a:t>
            </a:r>
            <a:r>
              <a:rPr lang="en-US" sz="3600" b="1" dirty="0" err="1">
                <a:solidFill>
                  <a:srgbClr val="000000"/>
                </a:solidFill>
                <a:latin typeface="Times New Roman"/>
                <a:ea typeface="Times New Roman"/>
              </a:rPr>
              <a:t>xalqlar</a:t>
            </a:r>
            <a:r>
              <a:rPr lang="en-US" sz="3600" b="1" dirty="0">
                <a:solidFill>
                  <a:srgbClr val="000000"/>
                </a:solidFill>
                <a:latin typeface="Times New Roman"/>
                <a:ea typeface="Times New Roman"/>
              </a:rPr>
              <a:t> </a:t>
            </a:r>
            <a:r>
              <a:rPr lang="en-US" sz="3600" b="1" dirty="0" err="1">
                <a:solidFill>
                  <a:srgbClr val="000000"/>
                </a:solidFill>
                <a:latin typeface="Times New Roman"/>
                <a:ea typeface="Times New Roman"/>
              </a:rPr>
              <a:t>og‘zaki</a:t>
            </a:r>
            <a:r>
              <a:rPr lang="en-US" sz="3600" b="1" dirty="0">
                <a:solidFill>
                  <a:srgbClr val="000000"/>
                </a:solidFill>
                <a:latin typeface="Times New Roman"/>
                <a:ea typeface="Times New Roman"/>
              </a:rPr>
              <a:t> </a:t>
            </a:r>
            <a:r>
              <a:rPr lang="en-US" sz="3600" b="1" dirty="0" err="1">
                <a:solidFill>
                  <a:srgbClr val="000000"/>
                </a:solidFill>
                <a:latin typeface="Times New Roman"/>
                <a:ea typeface="Times New Roman"/>
              </a:rPr>
              <a:t>ijodi</a:t>
            </a:r>
            <a:r>
              <a:rPr lang="en-US" sz="3600" b="1" dirty="0">
                <a:solidFill>
                  <a:srgbClr val="000000"/>
                </a:solidFill>
                <a:latin typeface="Times New Roman"/>
                <a:ea typeface="Times New Roman"/>
              </a:rPr>
              <a:t> </a:t>
            </a:r>
            <a:r>
              <a:rPr lang="en-US" sz="3600" b="1" dirty="0" err="1">
                <a:solidFill>
                  <a:srgbClr val="000000"/>
                </a:solidFill>
                <a:latin typeface="Times New Roman"/>
                <a:ea typeface="Times New Roman"/>
              </a:rPr>
              <a:t>va</a:t>
            </a:r>
            <a:r>
              <a:rPr lang="en-US" sz="3600" b="1" dirty="0">
                <a:solidFill>
                  <a:srgbClr val="000000"/>
                </a:solidFill>
                <a:latin typeface="Times New Roman"/>
                <a:ea typeface="Times New Roman"/>
              </a:rPr>
              <a:t> </a:t>
            </a:r>
            <a:r>
              <a:rPr lang="en-US" sz="3600" b="1" dirty="0" err="1">
                <a:solidFill>
                  <a:srgbClr val="000000"/>
                </a:solidFill>
                <a:latin typeface="Times New Roman"/>
                <a:ea typeface="Times New Roman"/>
              </a:rPr>
              <a:t>yozma</a:t>
            </a:r>
            <a:r>
              <a:rPr lang="en-US" sz="3600" b="1" dirty="0">
                <a:solidFill>
                  <a:srgbClr val="000000"/>
                </a:solidFill>
                <a:latin typeface="Times New Roman"/>
                <a:ea typeface="Times New Roman"/>
              </a:rPr>
              <a:t> </a:t>
            </a:r>
            <a:r>
              <a:rPr lang="en-US" sz="3600" b="1" dirty="0" err="1" smtClean="0">
                <a:solidFill>
                  <a:srgbClr val="000000"/>
                </a:solidFill>
                <a:latin typeface="Times New Roman"/>
                <a:ea typeface="Times New Roman"/>
              </a:rPr>
              <a:t>adabiyotiga</a:t>
            </a:r>
            <a:r>
              <a:rPr lang="en-US" sz="3600" dirty="0" smtClean="0">
                <a:solidFill>
                  <a:srgbClr val="000000"/>
                </a:solidFill>
                <a:latin typeface="Times New Roman"/>
                <a:ea typeface="Times New Roman"/>
              </a:rPr>
              <a:t> </a:t>
            </a:r>
            <a:r>
              <a:rPr lang="en-US" sz="3600" dirty="0" err="1">
                <a:solidFill>
                  <a:srgbClr val="000000"/>
                </a:solidFill>
                <a:latin typeface="Times New Roman"/>
                <a:ea typeface="Times New Roman"/>
              </a:rPr>
              <a:t>doir</a:t>
            </a:r>
            <a:r>
              <a:rPr lang="en-US" sz="3600" dirty="0">
                <a:solidFill>
                  <a:srgbClr val="000000"/>
                </a:solidFill>
                <a:latin typeface="Times New Roman"/>
                <a:ea typeface="Times New Roman"/>
              </a:rPr>
              <a:t> </a:t>
            </a:r>
            <a:r>
              <a:rPr lang="en-US" sz="3600" b="1" dirty="0">
                <a:solidFill>
                  <a:srgbClr val="0000FF"/>
                </a:solidFill>
                <a:latin typeface="Times New Roman"/>
                <a:ea typeface="Times New Roman"/>
              </a:rPr>
              <a:t>300 </a:t>
            </a:r>
            <a:r>
              <a:rPr lang="en-US" sz="3600" b="1" dirty="0" err="1">
                <a:solidFill>
                  <a:srgbClr val="0000FF"/>
                </a:solidFill>
                <a:latin typeface="Times New Roman"/>
                <a:ea typeface="Times New Roman"/>
              </a:rPr>
              <a:t>dan</a:t>
            </a:r>
            <a:r>
              <a:rPr lang="en-US" sz="3600" b="1" dirty="0">
                <a:solidFill>
                  <a:srgbClr val="0000FF"/>
                </a:solidFill>
                <a:latin typeface="Times New Roman"/>
                <a:ea typeface="Times New Roman"/>
              </a:rPr>
              <a:t> </a:t>
            </a:r>
            <a:r>
              <a:rPr lang="en-US" sz="3600" dirty="0" err="1">
                <a:solidFill>
                  <a:srgbClr val="000000"/>
                </a:solidFill>
                <a:latin typeface="Times New Roman"/>
                <a:ea typeface="Times New Roman"/>
              </a:rPr>
              <a:t>ortiq</a:t>
            </a:r>
            <a:r>
              <a:rPr lang="en-US" sz="3600" dirty="0">
                <a:solidFill>
                  <a:srgbClr val="000000"/>
                </a:solidFill>
                <a:latin typeface="Times New Roman"/>
                <a:ea typeface="Times New Roman"/>
              </a:rPr>
              <a:t> </a:t>
            </a:r>
            <a:r>
              <a:rPr lang="en-US" sz="3600" b="1" dirty="0" err="1">
                <a:solidFill>
                  <a:srgbClr val="000000"/>
                </a:solidFill>
                <a:latin typeface="Times New Roman"/>
                <a:ea typeface="Times New Roman"/>
              </a:rPr>
              <a:t>sh</a:t>
            </a:r>
            <a:r>
              <a:rPr lang="ru-RU" sz="3600" b="1" dirty="0">
                <a:solidFill>
                  <a:srgbClr val="000000"/>
                </a:solidFill>
                <a:latin typeface="Times New Roman"/>
                <a:ea typeface="Times New Roman"/>
              </a:rPr>
              <a:t>е’</a:t>
            </a:r>
            <a:r>
              <a:rPr lang="en-US" sz="3600" b="1" dirty="0" err="1">
                <a:solidFill>
                  <a:srgbClr val="000000"/>
                </a:solidFill>
                <a:latin typeface="Times New Roman"/>
                <a:ea typeface="Times New Roman"/>
              </a:rPr>
              <a:t>riy</a:t>
            </a:r>
            <a:r>
              <a:rPr lang="en-US" sz="3600" b="1" dirty="0">
                <a:solidFill>
                  <a:srgbClr val="000000"/>
                </a:solidFill>
                <a:latin typeface="Times New Roman"/>
                <a:ea typeface="Times New Roman"/>
              </a:rPr>
              <a:t> </a:t>
            </a:r>
            <a:r>
              <a:rPr lang="en-US" sz="3600" b="1" dirty="0" err="1">
                <a:solidFill>
                  <a:srgbClr val="000000"/>
                </a:solidFill>
                <a:latin typeface="Times New Roman"/>
                <a:ea typeface="Times New Roman"/>
              </a:rPr>
              <a:t>parchalar</a:t>
            </a:r>
            <a:r>
              <a:rPr lang="en-US" sz="3600" b="1" dirty="0">
                <a:solidFill>
                  <a:srgbClr val="000000"/>
                </a:solidFill>
                <a:latin typeface="Times New Roman"/>
                <a:ea typeface="Times New Roman"/>
              </a:rPr>
              <a:t>, </a:t>
            </a:r>
            <a:r>
              <a:rPr lang="en-US" sz="3600" b="1" dirty="0" err="1">
                <a:solidFill>
                  <a:srgbClr val="000000"/>
                </a:solidFill>
                <a:latin typeface="Times New Roman"/>
                <a:ea typeface="Times New Roman"/>
              </a:rPr>
              <a:t>maqollar</a:t>
            </a:r>
            <a:r>
              <a:rPr lang="en-US" sz="3600" b="1" dirty="0">
                <a:solidFill>
                  <a:srgbClr val="000000"/>
                </a:solidFill>
                <a:latin typeface="Times New Roman"/>
                <a:ea typeface="Times New Roman"/>
              </a:rPr>
              <a:t>, </a:t>
            </a:r>
            <a:r>
              <a:rPr lang="en-US" sz="3600" b="1" dirty="0" err="1">
                <a:solidFill>
                  <a:srgbClr val="000000"/>
                </a:solidFill>
                <a:latin typeface="Times New Roman"/>
                <a:ea typeface="Times New Roman"/>
              </a:rPr>
              <a:t>hikmatli</a:t>
            </a:r>
            <a:r>
              <a:rPr lang="en-US" sz="3600" b="1" dirty="0">
                <a:solidFill>
                  <a:srgbClr val="000000"/>
                </a:solidFill>
                <a:latin typeface="Times New Roman"/>
                <a:ea typeface="Times New Roman"/>
              </a:rPr>
              <a:t> </a:t>
            </a:r>
            <a:r>
              <a:rPr lang="en-US" sz="3600" b="1" dirty="0" err="1" smtClean="0">
                <a:solidFill>
                  <a:srgbClr val="000000"/>
                </a:solidFill>
                <a:latin typeface="Times New Roman"/>
                <a:ea typeface="Times New Roman"/>
              </a:rPr>
              <a:t>so‘zlar</a:t>
            </a:r>
            <a:r>
              <a:rPr lang="en-US" sz="3600" b="1" dirty="0" smtClean="0">
                <a:solidFill>
                  <a:srgbClr val="000000"/>
                </a:solidFill>
                <a:latin typeface="Times New Roman"/>
                <a:ea typeface="Times New Roman"/>
              </a:rPr>
              <a:t> </a:t>
            </a:r>
            <a:r>
              <a:rPr lang="en-US" sz="3600" dirty="0" err="1">
                <a:solidFill>
                  <a:srgbClr val="000000"/>
                </a:solidFill>
                <a:latin typeface="Times New Roman"/>
                <a:ea typeface="Times New Roman"/>
              </a:rPr>
              <a:t>va</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lavhalar</a:t>
            </a:r>
            <a:r>
              <a:rPr lang="en-US" sz="3600" dirty="0">
                <a:solidFill>
                  <a:srgbClr val="000000"/>
                </a:solidFill>
                <a:latin typeface="Times New Roman"/>
                <a:ea typeface="Times New Roman"/>
              </a:rPr>
              <a:t> b</a:t>
            </a:r>
            <a:r>
              <a:rPr lang="ru-RU" sz="3600" dirty="0">
                <a:solidFill>
                  <a:srgbClr val="000000"/>
                </a:solidFill>
                <a:latin typeface="Times New Roman"/>
                <a:ea typeface="Times New Roman"/>
              </a:rPr>
              <a:t>е</a:t>
            </a:r>
            <a:r>
              <a:rPr lang="en-US" sz="3600" dirty="0" err="1">
                <a:solidFill>
                  <a:srgbClr val="000000"/>
                </a:solidFill>
                <a:latin typeface="Times New Roman"/>
                <a:ea typeface="Times New Roman"/>
              </a:rPr>
              <a:t>rilgan</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Olim</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o‘z</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asarida</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turkiy</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tillarga</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oid</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juda</a:t>
            </a:r>
            <a:r>
              <a:rPr lang="en-US" sz="3600" dirty="0">
                <a:solidFill>
                  <a:srgbClr val="000000"/>
                </a:solidFill>
                <a:latin typeface="Times New Roman"/>
                <a:ea typeface="Times New Roman"/>
              </a:rPr>
              <a:t> </a:t>
            </a:r>
            <a:r>
              <a:rPr lang="en-US" sz="3600" dirty="0" err="1" smtClean="0">
                <a:solidFill>
                  <a:srgbClr val="000000"/>
                </a:solidFill>
                <a:latin typeface="Times New Roman"/>
                <a:ea typeface="Times New Roman"/>
              </a:rPr>
              <a:t>ko‘plab</a:t>
            </a:r>
            <a:r>
              <a:rPr lang="en-US" sz="3600" dirty="0" smtClean="0">
                <a:solidFill>
                  <a:srgbClr val="000000"/>
                </a:solidFill>
                <a:latin typeface="Times New Roman"/>
                <a:ea typeface="Times New Roman"/>
              </a:rPr>
              <a:t> </a:t>
            </a:r>
            <a:r>
              <a:rPr lang="en-US" sz="3600" b="1" i="1" dirty="0" err="1">
                <a:solidFill>
                  <a:srgbClr val="0000FF"/>
                </a:solidFill>
                <a:latin typeface="Times New Roman"/>
                <a:ea typeface="Times New Roman"/>
              </a:rPr>
              <a:t>so‘z</a:t>
            </a:r>
            <a:r>
              <a:rPr lang="en-US" sz="3600" b="1" i="1" dirty="0">
                <a:solidFill>
                  <a:srgbClr val="0000FF"/>
                </a:solidFill>
                <a:latin typeface="Times New Roman"/>
                <a:ea typeface="Times New Roman"/>
              </a:rPr>
              <a:t> </a:t>
            </a:r>
            <a:r>
              <a:rPr lang="en-US" sz="3600" b="1" i="1" dirty="0" err="1">
                <a:solidFill>
                  <a:srgbClr val="0000FF"/>
                </a:solidFill>
                <a:latin typeface="Times New Roman"/>
                <a:ea typeface="Times New Roman"/>
              </a:rPr>
              <a:t>birikmalari</a:t>
            </a:r>
            <a:r>
              <a:rPr lang="en-US" sz="3600" b="1" i="1" dirty="0">
                <a:solidFill>
                  <a:srgbClr val="0000FF"/>
                </a:solidFill>
                <a:latin typeface="Times New Roman"/>
                <a:ea typeface="Times New Roman"/>
              </a:rPr>
              <a:t>, </a:t>
            </a:r>
            <a:r>
              <a:rPr lang="en-US" sz="3600" b="1" i="1" dirty="0" err="1">
                <a:solidFill>
                  <a:srgbClr val="0000FF"/>
                </a:solidFill>
                <a:latin typeface="Times New Roman"/>
                <a:ea typeface="Times New Roman"/>
              </a:rPr>
              <a:t>iboralar</a:t>
            </a:r>
            <a:r>
              <a:rPr lang="en-US" sz="3600" b="1" i="1" dirty="0">
                <a:solidFill>
                  <a:srgbClr val="0000FF"/>
                </a:solidFill>
                <a:latin typeface="Times New Roman"/>
                <a:ea typeface="Times New Roman"/>
              </a:rPr>
              <a:t>, </a:t>
            </a:r>
            <a:r>
              <a:rPr lang="en-US" sz="3600" b="1" i="1" dirty="0" err="1">
                <a:solidFill>
                  <a:srgbClr val="0000FF"/>
                </a:solidFill>
                <a:latin typeface="Times New Roman"/>
                <a:ea typeface="Times New Roman"/>
              </a:rPr>
              <a:t>talaffuz</a:t>
            </a:r>
            <a:r>
              <a:rPr lang="en-US" sz="3600" b="1" i="1" dirty="0">
                <a:solidFill>
                  <a:srgbClr val="0000FF"/>
                </a:solidFill>
                <a:latin typeface="Times New Roman"/>
                <a:ea typeface="Times New Roman"/>
              </a:rPr>
              <a:t> </a:t>
            </a:r>
            <a:r>
              <a:rPr lang="en-US" sz="3600" b="1" i="1" dirty="0" err="1">
                <a:solidFill>
                  <a:srgbClr val="0000FF"/>
                </a:solidFill>
                <a:latin typeface="Times New Roman"/>
                <a:ea typeface="Times New Roman"/>
              </a:rPr>
              <a:t>qoidalarini</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asoslab</a:t>
            </a:r>
            <a:r>
              <a:rPr lang="en-US" sz="3600" dirty="0">
                <a:solidFill>
                  <a:srgbClr val="000000"/>
                </a:solidFill>
                <a:latin typeface="Times New Roman"/>
                <a:ea typeface="Times New Roman"/>
              </a:rPr>
              <a:t> b</a:t>
            </a:r>
            <a:r>
              <a:rPr lang="ru-RU" sz="3600" dirty="0">
                <a:solidFill>
                  <a:srgbClr val="000000"/>
                </a:solidFill>
                <a:latin typeface="Times New Roman"/>
                <a:ea typeface="Times New Roman"/>
              </a:rPr>
              <a:t>е</a:t>
            </a:r>
            <a:r>
              <a:rPr lang="en-US" sz="3600" dirty="0" err="1">
                <a:solidFill>
                  <a:srgbClr val="000000"/>
                </a:solidFill>
                <a:latin typeface="Times New Roman"/>
                <a:ea typeface="Times New Roman"/>
              </a:rPr>
              <a:t>radi</a:t>
            </a:r>
            <a:r>
              <a:rPr lang="en-US" sz="3600" dirty="0">
                <a:solidFill>
                  <a:srgbClr val="000000"/>
                </a:solidFill>
                <a:latin typeface="Times New Roman"/>
                <a:ea typeface="Times New Roman"/>
              </a:rPr>
              <a:t>. </a:t>
            </a:r>
            <a:r>
              <a:rPr lang="en-US" sz="3600" dirty="0" smtClean="0">
                <a:solidFill>
                  <a:srgbClr val="000000"/>
                </a:solidFill>
                <a:latin typeface="Times New Roman"/>
                <a:ea typeface="Times New Roman"/>
              </a:rPr>
              <a:t>Bu </a:t>
            </a:r>
            <a:r>
              <a:rPr lang="en-US" sz="3600" dirty="0" err="1">
                <a:solidFill>
                  <a:srgbClr val="000000"/>
                </a:solidFill>
                <a:latin typeface="Times New Roman"/>
                <a:ea typeface="Times New Roman"/>
              </a:rPr>
              <a:t>jihatdan</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mazkur</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asarni</a:t>
            </a:r>
            <a:r>
              <a:rPr lang="en-US" sz="3600" dirty="0">
                <a:solidFill>
                  <a:srgbClr val="000000"/>
                </a:solidFill>
                <a:latin typeface="Times New Roman"/>
                <a:ea typeface="Times New Roman"/>
              </a:rPr>
              <a:t> </a:t>
            </a:r>
            <a:r>
              <a:rPr lang="en-US" sz="3600" b="1" dirty="0" err="1">
                <a:solidFill>
                  <a:srgbClr val="000000"/>
                </a:solidFill>
                <a:latin typeface="Times New Roman"/>
                <a:ea typeface="Times New Roman"/>
              </a:rPr>
              <a:t>oddiy</a:t>
            </a:r>
            <a:r>
              <a:rPr lang="en-US" sz="3600" b="1" dirty="0">
                <a:solidFill>
                  <a:srgbClr val="000000"/>
                </a:solidFill>
                <a:latin typeface="Times New Roman"/>
                <a:ea typeface="Times New Roman"/>
              </a:rPr>
              <a:t> </a:t>
            </a:r>
            <a:r>
              <a:rPr lang="en-US" sz="3600" b="1" dirty="0" err="1">
                <a:solidFill>
                  <a:srgbClr val="000000"/>
                </a:solidFill>
                <a:latin typeface="Times New Roman"/>
                <a:ea typeface="Times New Roman"/>
              </a:rPr>
              <a:t>lug‘at</a:t>
            </a:r>
            <a:r>
              <a:rPr lang="en-US" sz="3600" b="1" dirty="0">
                <a:solidFill>
                  <a:srgbClr val="000000"/>
                </a:solidFill>
                <a:latin typeface="Times New Roman"/>
                <a:ea typeface="Times New Roman"/>
              </a:rPr>
              <a:t> </a:t>
            </a:r>
            <a:r>
              <a:rPr lang="en-US" sz="3600" dirty="0">
                <a:solidFill>
                  <a:srgbClr val="000000"/>
                </a:solidFill>
                <a:latin typeface="Times New Roman"/>
                <a:ea typeface="Times New Roman"/>
              </a:rPr>
              <a:t>d</a:t>
            </a:r>
            <a:r>
              <a:rPr lang="ru-RU" sz="3600" dirty="0">
                <a:solidFill>
                  <a:srgbClr val="000000"/>
                </a:solidFill>
                <a:latin typeface="Times New Roman"/>
                <a:ea typeface="Times New Roman"/>
              </a:rPr>
              <a:t>е</a:t>
            </a:r>
            <a:r>
              <a:rPr lang="en-US" sz="3600" dirty="0">
                <a:solidFill>
                  <a:srgbClr val="000000"/>
                </a:solidFill>
                <a:latin typeface="Times New Roman"/>
                <a:ea typeface="Times New Roman"/>
              </a:rPr>
              <a:t>b </a:t>
            </a:r>
            <a:r>
              <a:rPr lang="en-US" sz="3600" dirty="0" err="1">
                <a:solidFill>
                  <a:srgbClr val="000000"/>
                </a:solidFill>
                <a:latin typeface="Times New Roman"/>
                <a:ea typeface="Times New Roman"/>
              </a:rPr>
              <a:t>emas</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balki</a:t>
            </a:r>
            <a:r>
              <a:rPr lang="en-US" sz="3600" dirty="0">
                <a:solidFill>
                  <a:srgbClr val="000000"/>
                </a:solidFill>
                <a:latin typeface="Times New Roman"/>
                <a:ea typeface="Times New Roman"/>
              </a:rPr>
              <a:t> </a:t>
            </a:r>
            <a:r>
              <a:rPr lang="en-US" sz="3600" b="1" i="1" u="sng" dirty="0" err="1">
                <a:solidFill>
                  <a:srgbClr val="0000FF"/>
                </a:solidFill>
                <a:latin typeface="Times New Roman"/>
                <a:ea typeface="Times New Roman"/>
              </a:rPr>
              <a:t>mukammal</a:t>
            </a:r>
            <a:r>
              <a:rPr lang="en-US" sz="3600" b="1" i="1" u="sng" dirty="0">
                <a:solidFill>
                  <a:srgbClr val="0000FF"/>
                </a:solidFill>
                <a:latin typeface="Times New Roman"/>
                <a:ea typeface="Times New Roman"/>
              </a:rPr>
              <a:t> </a:t>
            </a:r>
            <a:r>
              <a:rPr lang="en-US" sz="3600" b="1" i="1" u="sng" dirty="0" err="1" smtClean="0">
                <a:solidFill>
                  <a:srgbClr val="0000FF"/>
                </a:solidFill>
                <a:latin typeface="Times New Roman"/>
                <a:ea typeface="Times New Roman"/>
              </a:rPr>
              <a:t>ishlangan</a:t>
            </a:r>
            <a:r>
              <a:rPr lang="en-US" sz="3600" b="1" i="1" u="sng" dirty="0" smtClean="0">
                <a:solidFill>
                  <a:srgbClr val="0000FF"/>
                </a:solidFill>
                <a:latin typeface="Times New Roman"/>
                <a:ea typeface="Times New Roman"/>
              </a:rPr>
              <a:t>  </a:t>
            </a:r>
            <a:r>
              <a:rPr lang="en-US" sz="3600" b="1" i="1" u="sng" dirty="0" err="1">
                <a:solidFill>
                  <a:srgbClr val="0000FF"/>
                </a:solidFill>
                <a:latin typeface="Times New Roman"/>
                <a:ea typeface="Times New Roman"/>
              </a:rPr>
              <a:t>grammatik</a:t>
            </a:r>
            <a:r>
              <a:rPr lang="en-US" sz="3600" b="1" i="1" u="sng" dirty="0">
                <a:solidFill>
                  <a:srgbClr val="0000FF"/>
                </a:solidFill>
                <a:latin typeface="Times New Roman"/>
                <a:ea typeface="Times New Roman"/>
              </a:rPr>
              <a:t>  </a:t>
            </a:r>
            <a:r>
              <a:rPr lang="en-US" sz="3600" b="1" i="1" u="sng" dirty="0" err="1">
                <a:solidFill>
                  <a:srgbClr val="0000FF"/>
                </a:solidFill>
                <a:latin typeface="Times New Roman"/>
                <a:ea typeface="Times New Roman"/>
              </a:rPr>
              <a:t>qo‘llanma</a:t>
            </a:r>
            <a:r>
              <a:rPr lang="en-US" sz="3600" b="1" i="1" u="sng" dirty="0">
                <a:solidFill>
                  <a:srgbClr val="0000FF"/>
                </a:solidFill>
                <a:latin typeface="Times New Roman"/>
                <a:ea typeface="Times New Roman"/>
              </a:rPr>
              <a:t> </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sifatida</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qaramoq</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lozim</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bo‘ladi</a:t>
            </a:r>
            <a:r>
              <a:rPr lang="en-US" sz="3600" dirty="0">
                <a:solidFill>
                  <a:srgbClr val="000000"/>
                </a:solidFill>
                <a:latin typeface="Times New Roman"/>
                <a:ea typeface="Times New Roman"/>
              </a:rPr>
              <a:t>.</a:t>
            </a:r>
            <a:endParaRPr lang="ru-RU" sz="3600" dirty="0"/>
          </a:p>
        </p:txBody>
      </p:sp>
    </p:spTree>
    <p:extLst>
      <p:ext uri="{BB962C8B-B14F-4D97-AF65-F5344CB8AC3E}">
        <p14:creationId xmlns:p14="http://schemas.microsoft.com/office/powerpoint/2010/main" val="987780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Номер слайда 5"/>
          <p:cNvSpPr>
            <a:spLocks noGrp="1"/>
          </p:cNvSpPr>
          <p:nvPr>
            <p:ph type="sldNum" sz="quarter" idx="12"/>
          </p:nvPr>
        </p:nvSpPr>
        <p:spPr bwMode="auto">
          <a:ln>
            <a:miter lim="800000"/>
            <a:headEnd/>
            <a:tailEnd/>
          </a:ln>
        </p:spPr>
        <p:txBody>
          <a:bodyPr/>
          <a:lstStyle/>
          <a:p>
            <a:pPr>
              <a:defRPr/>
            </a:pPr>
            <a:fld id="{64957991-305F-4FF1-B529-AF01FA2EE548}" type="slidenum">
              <a:rPr lang="en-US">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sp>
        <p:nvSpPr>
          <p:cNvPr id="7" name="Прямоугольник 6"/>
          <p:cNvSpPr/>
          <p:nvPr/>
        </p:nvSpPr>
        <p:spPr>
          <a:xfrm>
            <a:off x="251520" y="764704"/>
            <a:ext cx="8784976" cy="5262979"/>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en-US" sz="2800" b="1" spc="50" dirty="0">
                <a:ln w="11430"/>
                <a:solidFill>
                  <a:srgbClr val="0000FF"/>
                </a:solidFill>
                <a:latin typeface="Times New Roman" pitchFamily="18" charset="0"/>
                <a:cs typeface="Times New Roman" pitchFamily="18" charset="0"/>
              </a:rPr>
              <a:t>REJA:</a:t>
            </a:r>
          </a:p>
          <a:p>
            <a:pPr algn="just" fontAlgn="auto">
              <a:spcBef>
                <a:spcPts val="0"/>
              </a:spcBef>
              <a:spcAft>
                <a:spcPts val="0"/>
              </a:spcAft>
              <a:defRPr/>
            </a:pPr>
            <a:r>
              <a:rPr lang="en-US" sz="2800" b="1" spc="50" dirty="0">
                <a:ln w="11430"/>
                <a:solidFill>
                  <a:srgbClr val="0000FF"/>
                </a:solidFill>
                <a:latin typeface="Times New Roman" pitchFamily="18" charset="0"/>
                <a:cs typeface="Times New Roman" pitchFamily="18" charset="0"/>
              </a:rPr>
              <a:t>1.	</a:t>
            </a:r>
            <a:r>
              <a:rPr lang="en-US" sz="2800" b="1" spc="50" dirty="0" err="1">
                <a:ln w="11430"/>
                <a:solidFill>
                  <a:srgbClr val="0000FF"/>
                </a:solidFill>
                <a:latin typeface="Times New Roman" pitchFamily="18" charset="0"/>
                <a:cs typeface="Times New Roman" pitchFamily="18" charset="0"/>
              </a:rPr>
              <a:t>Tarixiy</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fanlarning</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rivoji</a:t>
            </a:r>
            <a:r>
              <a:rPr lang="en-US" sz="2800" b="1" spc="50" dirty="0">
                <a:ln w="11430"/>
                <a:solidFill>
                  <a:srgbClr val="0000FF"/>
                </a:solidFill>
                <a:latin typeface="Times New Roman" pitchFamily="18" charset="0"/>
                <a:cs typeface="Times New Roman" pitchFamily="18" charset="0"/>
              </a:rPr>
              <a:t>. Abu </a:t>
            </a:r>
            <a:r>
              <a:rPr lang="en-US" sz="2800" b="1" spc="50" dirty="0" err="1">
                <a:ln w="11430"/>
                <a:solidFill>
                  <a:srgbClr val="0000FF"/>
                </a:solidFill>
                <a:latin typeface="Times New Roman" pitchFamily="18" charset="0"/>
                <a:cs typeface="Times New Roman" pitchFamily="18" charset="0"/>
              </a:rPr>
              <a:t>Bakr</a:t>
            </a:r>
            <a:r>
              <a:rPr lang="en-US" sz="2800" b="1" spc="50" dirty="0">
                <a:ln w="11430"/>
                <a:solidFill>
                  <a:srgbClr val="0000FF"/>
                </a:solidFill>
                <a:latin typeface="Times New Roman" pitchFamily="18" charset="0"/>
                <a:cs typeface="Times New Roman" pitchFamily="18" charset="0"/>
              </a:rPr>
              <a:t> Muhammad </a:t>
            </a:r>
            <a:r>
              <a:rPr lang="en-US" sz="2800" b="1" spc="50" dirty="0" err="1">
                <a:ln w="11430"/>
                <a:solidFill>
                  <a:srgbClr val="0000FF"/>
                </a:solidFill>
                <a:latin typeface="Times New Roman" pitchFamily="18" charset="0"/>
                <a:cs typeface="Times New Roman" pitchFamily="18" charset="0"/>
              </a:rPr>
              <a:t>Narshaxiy</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va</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Tabariylar</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faoliyati</a:t>
            </a:r>
            <a:r>
              <a:rPr lang="en-US" sz="2800" b="1" spc="50" dirty="0">
                <a:ln w="11430"/>
                <a:solidFill>
                  <a:srgbClr val="0000FF"/>
                </a:solidFill>
                <a:latin typeface="Times New Roman" pitchFamily="18" charset="0"/>
                <a:cs typeface="Times New Roman" pitchFamily="18" charset="0"/>
              </a:rPr>
              <a:t>. </a:t>
            </a:r>
          </a:p>
          <a:p>
            <a:pPr algn="just" fontAlgn="auto">
              <a:spcBef>
                <a:spcPts val="0"/>
              </a:spcBef>
              <a:spcAft>
                <a:spcPts val="0"/>
              </a:spcAft>
              <a:defRPr/>
            </a:pPr>
            <a:r>
              <a:rPr lang="en-US" sz="2800" b="1" spc="50" dirty="0">
                <a:ln w="11430"/>
                <a:solidFill>
                  <a:srgbClr val="0000FF"/>
                </a:solidFill>
                <a:latin typeface="Times New Roman" pitchFamily="18" charset="0"/>
                <a:cs typeface="Times New Roman" pitchFamily="18" charset="0"/>
              </a:rPr>
              <a:t>2.	</a:t>
            </a:r>
            <a:r>
              <a:rPr lang="en-US" sz="2800" b="1" spc="50" dirty="0" err="1">
                <a:ln w="11430"/>
                <a:solidFill>
                  <a:srgbClr val="0000FF"/>
                </a:solidFill>
                <a:latin typeface="Times New Roman" pitchFamily="18" charset="0"/>
                <a:cs typeface="Times New Roman" pitchFamily="18" charset="0"/>
              </a:rPr>
              <a:t>Abul</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Qosim</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Firdavsiy</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va</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uning</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Shohnoma</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asari</a:t>
            </a:r>
            <a:r>
              <a:rPr lang="en-US" sz="2800" b="1" spc="50" dirty="0">
                <a:ln w="11430"/>
                <a:solidFill>
                  <a:srgbClr val="0000FF"/>
                </a:solidFill>
                <a:latin typeface="Times New Roman" pitchFamily="18" charset="0"/>
                <a:cs typeface="Times New Roman" pitchFamily="18" charset="0"/>
              </a:rPr>
              <a:t>. </a:t>
            </a:r>
          </a:p>
          <a:p>
            <a:pPr algn="just" fontAlgn="auto">
              <a:spcBef>
                <a:spcPts val="0"/>
              </a:spcBef>
              <a:spcAft>
                <a:spcPts val="0"/>
              </a:spcAft>
              <a:defRPr/>
            </a:pPr>
            <a:r>
              <a:rPr lang="en-US" sz="2800" b="1" spc="50" dirty="0">
                <a:ln w="11430"/>
                <a:solidFill>
                  <a:srgbClr val="0000FF"/>
                </a:solidFill>
                <a:latin typeface="Times New Roman" pitchFamily="18" charset="0"/>
                <a:cs typeface="Times New Roman" pitchFamily="18" charset="0"/>
              </a:rPr>
              <a:t>3.	</a:t>
            </a:r>
            <a:r>
              <a:rPr lang="en-US" sz="2800" b="1" spc="50" dirty="0" err="1">
                <a:ln w="11430"/>
                <a:solidFill>
                  <a:srgbClr val="0000FF"/>
                </a:solidFill>
                <a:latin typeface="Times New Roman" pitchFamily="18" charset="0"/>
                <a:cs typeface="Times New Roman" pitchFamily="18" charset="0"/>
              </a:rPr>
              <a:t>Adabiyotning</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rivojlanishi</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Zamaxshariy</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faoliyati</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Turkiy</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yozma</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adabiyotning</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vujudga</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kelishi</a:t>
            </a:r>
            <a:r>
              <a:rPr lang="en-US" sz="2800" b="1" spc="50" dirty="0">
                <a:ln w="11430"/>
                <a:solidFill>
                  <a:srgbClr val="0000FF"/>
                </a:solidFill>
                <a:latin typeface="Times New Roman" pitchFamily="18" charset="0"/>
                <a:cs typeface="Times New Roman" pitchFamily="18" charset="0"/>
              </a:rPr>
              <a:t>. </a:t>
            </a:r>
          </a:p>
          <a:p>
            <a:pPr algn="just" fontAlgn="auto">
              <a:spcBef>
                <a:spcPts val="0"/>
              </a:spcBef>
              <a:spcAft>
                <a:spcPts val="0"/>
              </a:spcAft>
              <a:defRPr/>
            </a:pPr>
            <a:r>
              <a:rPr lang="en-US" sz="2800" b="1" spc="50" dirty="0">
                <a:ln w="11430"/>
                <a:solidFill>
                  <a:srgbClr val="0000FF"/>
                </a:solidFill>
                <a:latin typeface="Times New Roman" pitchFamily="18" charset="0"/>
                <a:cs typeface="Times New Roman" pitchFamily="18" charset="0"/>
              </a:rPr>
              <a:t>4.	Yusuf </a:t>
            </a:r>
            <a:r>
              <a:rPr lang="en-US" sz="2800" b="1" spc="50" dirty="0" err="1">
                <a:ln w="11430"/>
                <a:solidFill>
                  <a:srgbClr val="0000FF"/>
                </a:solidFill>
                <a:latin typeface="Times New Roman" pitchFamily="18" charset="0"/>
                <a:cs typeface="Times New Roman" pitchFamily="18" charset="0"/>
              </a:rPr>
              <a:t>Xos</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Xojib</a:t>
            </a:r>
            <a:r>
              <a:rPr lang="en-US" sz="2800" b="1" spc="50" dirty="0">
                <a:ln w="11430"/>
                <a:solidFill>
                  <a:srgbClr val="0000FF"/>
                </a:solidFill>
                <a:latin typeface="Times New Roman" pitchFamily="18" charset="0"/>
                <a:cs typeface="Times New Roman" pitchFamily="18" charset="0"/>
              </a:rPr>
              <a:t>, Mahmud </a:t>
            </a:r>
            <a:r>
              <a:rPr lang="en-US" sz="2800" b="1" spc="50" dirty="0" err="1">
                <a:ln w="11430"/>
                <a:solidFill>
                  <a:srgbClr val="0000FF"/>
                </a:solidFill>
                <a:latin typeface="Times New Roman" pitchFamily="18" charset="0"/>
                <a:cs typeface="Times New Roman" pitchFamily="18" charset="0"/>
              </a:rPr>
              <a:t>Qoshg’ariy</a:t>
            </a:r>
            <a:r>
              <a:rPr lang="en-US" sz="2800" b="1" spc="50" dirty="0">
                <a:ln w="11430"/>
                <a:solidFill>
                  <a:srgbClr val="0000FF"/>
                </a:solidFill>
                <a:latin typeface="Times New Roman" pitchFamily="18" charset="0"/>
                <a:cs typeface="Times New Roman" pitchFamily="18" charset="0"/>
              </a:rPr>
              <a:t>, Ahmad </a:t>
            </a:r>
            <a:r>
              <a:rPr lang="en-US" sz="2800" b="1" spc="50" dirty="0" err="1">
                <a:ln w="11430"/>
                <a:solidFill>
                  <a:srgbClr val="0000FF"/>
                </a:solidFill>
                <a:latin typeface="Times New Roman" pitchFamily="18" charset="0"/>
                <a:cs typeface="Times New Roman" pitchFamily="18" charset="0"/>
              </a:rPr>
              <a:t>Yassaviy</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va</a:t>
            </a:r>
            <a:r>
              <a:rPr lang="en-US" sz="2800" b="1" spc="50" dirty="0">
                <a:ln w="11430"/>
                <a:solidFill>
                  <a:srgbClr val="0000FF"/>
                </a:solidFill>
                <a:latin typeface="Times New Roman" pitchFamily="18" charset="0"/>
                <a:cs typeface="Times New Roman" pitchFamily="18" charset="0"/>
              </a:rPr>
              <a:t> Ahmad </a:t>
            </a:r>
            <a:r>
              <a:rPr lang="en-US" sz="2800" b="1" spc="50" dirty="0" err="1">
                <a:ln w="11430"/>
                <a:solidFill>
                  <a:srgbClr val="0000FF"/>
                </a:solidFill>
                <a:latin typeface="Times New Roman" pitchFamily="18" charset="0"/>
                <a:cs typeface="Times New Roman" pitchFamily="18" charset="0"/>
              </a:rPr>
              <a:t>Yugnakiylar</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faoliyati</a:t>
            </a:r>
            <a:r>
              <a:rPr lang="en-US" sz="2800" b="1" spc="50" dirty="0">
                <a:ln w="11430"/>
                <a:solidFill>
                  <a:srgbClr val="0000FF"/>
                </a:solidFill>
                <a:latin typeface="Times New Roman" pitchFamily="18" charset="0"/>
                <a:cs typeface="Times New Roman" pitchFamily="18" charset="0"/>
              </a:rPr>
              <a:t>. </a:t>
            </a:r>
          </a:p>
          <a:p>
            <a:pPr algn="just" fontAlgn="auto">
              <a:spcBef>
                <a:spcPts val="0"/>
              </a:spcBef>
              <a:spcAft>
                <a:spcPts val="0"/>
              </a:spcAft>
              <a:defRPr/>
            </a:pPr>
            <a:r>
              <a:rPr lang="en-US" sz="2800" b="1" spc="50" dirty="0">
                <a:ln w="11430"/>
                <a:solidFill>
                  <a:srgbClr val="0000FF"/>
                </a:solidFill>
                <a:latin typeface="Times New Roman" pitchFamily="18" charset="0"/>
                <a:cs typeface="Times New Roman" pitchFamily="18" charset="0"/>
              </a:rPr>
              <a:t>5.	</a:t>
            </a:r>
            <a:r>
              <a:rPr lang="en-US" sz="2800" b="1" spc="50" dirty="0" err="1">
                <a:ln w="11430"/>
                <a:solidFill>
                  <a:srgbClr val="0000FF"/>
                </a:solidFill>
                <a:latin typeface="Times New Roman" pitchFamily="18" charset="0"/>
                <a:cs typeface="Times New Roman" pitchFamily="18" charset="0"/>
              </a:rPr>
              <a:t>Kalom</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ilmi</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ravnaqi</a:t>
            </a:r>
            <a:r>
              <a:rPr lang="en-US" sz="2800" b="1" spc="50" dirty="0">
                <a:ln w="11430"/>
                <a:solidFill>
                  <a:srgbClr val="0000FF"/>
                </a:solidFill>
                <a:latin typeface="Times New Roman" pitchFamily="18" charset="0"/>
                <a:cs typeface="Times New Roman" pitchFamily="18" charset="0"/>
              </a:rPr>
              <a:t>. </a:t>
            </a:r>
          </a:p>
          <a:p>
            <a:pPr algn="just" fontAlgn="auto">
              <a:spcBef>
                <a:spcPts val="0"/>
              </a:spcBef>
              <a:spcAft>
                <a:spcPts val="0"/>
              </a:spcAft>
              <a:defRPr/>
            </a:pPr>
            <a:r>
              <a:rPr lang="en-US" sz="2800" b="1" spc="50" dirty="0">
                <a:ln w="11430"/>
                <a:solidFill>
                  <a:srgbClr val="0000FF"/>
                </a:solidFill>
                <a:latin typeface="Times New Roman" pitchFamily="18" charset="0"/>
                <a:cs typeface="Times New Roman" pitchFamily="18" charset="0"/>
              </a:rPr>
              <a:t>6.	</a:t>
            </a:r>
            <a:r>
              <a:rPr lang="en-US" sz="2800" b="1" spc="50" dirty="0" err="1">
                <a:ln w="11430"/>
                <a:solidFill>
                  <a:srgbClr val="0000FF"/>
                </a:solidFill>
                <a:latin typeface="Times New Roman" pitchFamily="18" charset="0"/>
                <a:cs typeface="Times New Roman" pitchFamily="18" charset="0"/>
              </a:rPr>
              <a:t>Hadis</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va</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fiqh</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ilmi</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taraqqiyoti</a:t>
            </a:r>
            <a:r>
              <a:rPr lang="en-US" sz="2800" b="1" spc="50" dirty="0">
                <a:ln w="11430"/>
                <a:solidFill>
                  <a:srgbClr val="0000FF"/>
                </a:solidFill>
                <a:latin typeface="Times New Roman" pitchFamily="18" charset="0"/>
                <a:cs typeface="Times New Roman" pitchFamily="18" charset="0"/>
              </a:rPr>
              <a:t>. </a:t>
            </a:r>
          </a:p>
          <a:p>
            <a:pPr algn="just" fontAlgn="auto">
              <a:spcBef>
                <a:spcPts val="0"/>
              </a:spcBef>
              <a:spcAft>
                <a:spcPts val="0"/>
              </a:spcAft>
              <a:defRPr/>
            </a:pPr>
            <a:r>
              <a:rPr lang="en-US" sz="2800" b="1" spc="50" dirty="0">
                <a:ln w="11430"/>
                <a:solidFill>
                  <a:srgbClr val="0000FF"/>
                </a:solidFill>
                <a:latin typeface="Times New Roman" pitchFamily="18" charset="0"/>
                <a:cs typeface="Times New Roman" pitchFamily="18" charset="0"/>
              </a:rPr>
              <a:t>7.	</a:t>
            </a:r>
            <a:r>
              <a:rPr lang="en-US" sz="2800" b="1" spc="50" dirty="0" err="1">
                <a:ln w="11430"/>
                <a:solidFill>
                  <a:srgbClr val="0000FF"/>
                </a:solidFill>
                <a:latin typeface="Times New Roman" pitchFamily="18" charset="0"/>
                <a:cs typeface="Times New Roman" pitchFamily="18" charset="0"/>
              </a:rPr>
              <a:t>Tasavvuf</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va</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uning</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ijtimoiy</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hayotdagi</a:t>
            </a:r>
            <a:r>
              <a:rPr lang="en-US" sz="2800" b="1" spc="50" dirty="0">
                <a:ln w="11430"/>
                <a:solidFill>
                  <a:srgbClr val="0000FF"/>
                </a:solidFill>
                <a:latin typeface="Times New Roman" pitchFamily="18" charset="0"/>
                <a:cs typeface="Times New Roman" pitchFamily="18" charset="0"/>
              </a:rPr>
              <a:t> </a:t>
            </a:r>
            <a:r>
              <a:rPr lang="en-US" sz="2800" b="1" spc="50" dirty="0" err="1">
                <a:ln w="11430"/>
                <a:solidFill>
                  <a:srgbClr val="0000FF"/>
                </a:solidFill>
                <a:latin typeface="Times New Roman" pitchFamily="18" charset="0"/>
                <a:cs typeface="Times New Roman" pitchFamily="18" charset="0"/>
              </a:rPr>
              <a:t>o’rni</a:t>
            </a:r>
            <a:r>
              <a:rPr lang="en-US" sz="2800" b="1" spc="50" dirty="0">
                <a:ln w="11430"/>
                <a:solidFill>
                  <a:srgbClr val="0000FF"/>
                </a:solidFill>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01060"/>
            <a:ext cx="8856984" cy="5940088"/>
          </a:xfrm>
          <a:prstGeom prst="rect">
            <a:avLst/>
          </a:prstGeom>
        </p:spPr>
        <p:txBody>
          <a:bodyPr wrap="square">
            <a:spAutoFit/>
          </a:bodyPr>
          <a:lstStyle/>
          <a:p>
            <a:pPr algn="just"/>
            <a:r>
              <a:rPr lang="en-US" sz="3800" dirty="0" smtClean="0">
                <a:solidFill>
                  <a:srgbClr val="000000"/>
                </a:solidFill>
                <a:latin typeface="Times New Roman"/>
                <a:ea typeface="Times New Roman"/>
              </a:rPr>
              <a:t>	</a:t>
            </a:r>
            <a:r>
              <a:rPr lang="en-US" sz="3800" b="1" dirty="0" smtClean="0">
                <a:solidFill>
                  <a:srgbClr val="0000FF"/>
                </a:solidFill>
                <a:latin typeface="Times New Roman"/>
                <a:ea typeface="Times New Roman"/>
              </a:rPr>
              <a:t>«</a:t>
            </a:r>
            <a:r>
              <a:rPr lang="en-US" sz="3800" b="1" dirty="0">
                <a:solidFill>
                  <a:srgbClr val="0000FF"/>
                </a:solidFill>
                <a:latin typeface="Times New Roman"/>
                <a:ea typeface="Times New Roman"/>
              </a:rPr>
              <a:t>D</a:t>
            </a:r>
            <a:r>
              <a:rPr lang="ru-RU" sz="3800" b="1" dirty="0">
                <a:solidFill>
                  <a:srgbClr val="0000FF"/>
                </a:solidFill>
                <a:latin typeface="Times New Roman"/>
                <a:ea typeface="Times New Roman"/>
              </a:rPr>
              <a:t>е</a:t>
            </a:r>
            <a:r>
              <a:rPr lang="en-US" sz="3800" b="1" dirty="0" err="1">
                <a:solidFill>
                  <a:srgbClr val="0000FF"/>
                </a:solidFill>
                <a:latin typeface="Times New Roman"/>
                <a:ea typeface="Times New Roman"/>
              </a:rPr>
              <a:t>vonu</a:t>
            </a:r>
            <a:r>
              <a:rPr lang="en-US" sz="3800" b="1" dirty="0">
                <a:solidFill>
                  <a:srgbClr val="0000FF"/>
                </a:solidFill>
                <a:latin typeface="Times New Roman"/>
                <a:ea typeface="Times New Roman"/>
              </a:rPr>
              <a:t> </a:t>
            </a:r>
            <a:r>
              <a:rPr lang="en-US" sz="3800" b="1" dirty="0" err="1">
                <a:solidFill>
                  <a:srgbClr val="0000FF"/>
                </a:solidFill>
                <a:latin typeface="Times New Roman"/>
                <a:ea typeface="Times New Roman"/>
              </a:rPr>
              <a:t>lugatut</a:t>
            </a:r>
            <a:r>
              <a:rPr lang="en-US" sz="3800" b="1" dirty="0">
                <a:solidFill>
                  <a:srgbClr val="0000FF"/>
                </a:solidFill>
                <a:latin typeface="Times New Roman"/>
                <a:ea typeface="Times New Roman"/>
              </a:rPr>
              <a:t> </a:t>
            </a:r>
            <a:r>
              <a:rPr lang="en-US" sz="3800" b="1" dirty="0" err="1">
                <a:solidFill>
                  <a:srgbClr val="0000FF"/>
                </a:solidFill>
                <a:latin typeface="Times New Roman"/>
                <a:ea typeface="Times New Roman"/>
              </a:rPr>
              <a:t>turk</a:t>
            </a:r>
            <a:r>
              <a:rPr lang="en-US" sz="3800" b="1" dirty="0">
                <a:solidFill>
                  <a:srgbClr val="0000FF"/>
                </a:solidFill>
                <a:latin typeface="Times New Roman"/>
                <a:ea typeface="Times New Roman"/>
              </a:rPr>
              <a:t>» </a:t>
            </a:r>
            <a:r>
              <a:rPr lang="en-US" sz="3800" dirty="0" err="1">
                <a:solidFill>
                  <a:srgbClr val="000000"/>
                </a:solidFill>
                <a:latin typeface="Times New Roman"/>
                <a:ea typeface="Times New Roman"/>
              </a:rPr>
              <a:t>jahondagi</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juda</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ko‘plab</a:t>
            </a:r>
            <a:r>
              <a:rPr lang="en-US" sz="3800" dirty="0">
                <a:solidFill>
                  <a:srgbClr val="000000"/>
                </a:solidFill>
                <a:latin typeface="Times New Roman"/>
                <a:ea typeface="Times New Roman"/>
              </a:rPr>
              <a:t> </a:t>
            </a:r>
            <a:r>
              <a:rPr lang="en-US" sz="3800" dirty="0" err="1" smtClean="0">
                <a:solidFill>
                  <a:srgbClr val="000000"/>
                </a:solidFill>
                <a:latin typeface="Times New Roman"/>
                <a:ea typeface="Times New Roman"/>
              </a:rPr>
              <a:t>xalqlarning</a:t>
            </a:r>
            <a:r>
              <a:rPr lang="en-US" sz="3800" dirty="0" smtClean="0">
                <a:solidFill>
                  <a:srgbClr val="000000"/>
                </a:solidFill>
                <a:latin typeface="Times New Roman"/>
                <a:ea typeface="Times New Roman"/>
              </a:rPr>
              <a:t> </a:t>
            </a:r>
            <a:r>
              <a:rPr lang="en-US" sz="3800" dirty="0" err="1">
                <a:solidFill>
                  <a:srgbClr val="000000"/>
                </a:solidFill>
                <a:latin typeface="Times New Roman"/>
                <a:ea typeface="Times New Roman"/>
              </a:rPr>
              <a:t>tillariga</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shu</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jumladan</a:t>
            </a:r>
            <a:r>
              <a:rPr lang="en-US" sz="3800" dirty="0">
                <a:solidFill>
                  <a:srgbClr val="000000"/>
                </a:solidFill>
                <a:latin typeface="Times New Roman"/>
                <a:ea typeface="Times New Roman"/>
              </a:rPr>
              <a:t> </a:t>
            </a:r>
            <a:r>
              <a:rPr lang="en-US" sz="3800" b="1" dirty="0">
                <a:solidFill>
                  <a:srgbClr val="0000FF"/>
                </a:solidFill>
                <a:latin typeface="Times New Roman"/>
                <a:ea typeface="Times New Roman"/>
              </a:rPr>
              <a:t>n</a:t>
            </a:r>
            <a:r>
              <a:rPr lang="ru-RU" sz="3800" b="1" dirty="0">
                <a:solidFill>
                  <a:srgbClr val="0000FF"/>
                </a:solidFill>
                <a:latin typeface="Times New Roman"/>
                <a:ea typeface="Times New Roman"/>
              </a:rPr>
              <a:t>е</a:t>
            </a:r>
            <a:r>
              <a:rPr lang="en-US" sz="3800" b="1" dirty="0" err="1">
                <a:solidFill>
                  <a:srgbClr val="0000FF"/>
                </a:solidFill>
                <a:latin typeface="Times New Roman"/>
                <a:ea typeface="Times New Roman"/>
              </a:rPr>
              <a:t>mis</a:t>
            </a:r>
            <a:r>
              <a:rPr lang="en-US" sz="3800" b="1" dirty="0">
                <a:solidFill>
                  <a:srgbClr val="0000FF"/>
                </a:solidFill>
                <a:latin typeface="Times New Roman"/>
                <a:ea typeface="Times New Roman"/>
              </a:rPr>
              <a:t>, </a:t>
            </a:r>
            <a:r>
              <a:rPr lang="en-US" sz="3800" b="1" dirty="0" err="1">
                <a:solidFill>
                  <a:srgbClr val="0000FF"/>
                </a:solidFill>
                <a:latin typeface="Times New Roman"/>
                <a:ea typeface="Times New Roman"/>
              </a:rPr>
              <a:t>turk</a:t>
            </a:r>
            <a:r>
              <a:rPr lang="en-US" sz="3800" b="1" dirty="0">
                <a:solidFill>
                  <a:srgbClr val="0000FF"/>
                </a:solidFill>
                <a:latin typeface="Times New Roman"/>
                <a:ea typeface="Times New Roman"/>
              </a:rPr>
              <a:t> </a:t>
            </a:r>
            <a:r>
              <a:rPr lang="en-US" sz="3800" b="1" dirty="0" err="1">
                <a:solidFill>
                  <a:srgbClr val="0000FF"/>
                </a:solidFill>
                <a:latin typeface="Times New Roman"/>
                <a:ea typeface="Times New Roman"/>
              </a:rPr>
              <a:t>va</a:t>
            </a:r>
            <a:r>
              <a:rPr lang="en-US" sz="3800" b="1" dirty="0">
                <a:solidFill>
                  <a:srgbClr val="0000FF"/>
                </a:solidFill>
                <a:latin typeface="Times New Roman"/>
                <a:ea typeface="Times New Roman"/>
              </a:rPr>
              <a:t> </a:t>
            </a:r>
            <a:r>
              <a:rPr lang="en-US" sz="3800" b="1" dirty="0" err="1">
                <a:solidFill>
                  <a:srgbClr val="0000FF"/>
                </a:solidFill>
                <a:latin typeface="Times New Roman"/>
                <a:ea typeface="Times New Roman"/>
              </a:rPr>
              <a:t>ozarbayjon</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tiliga</a:t>
            </a:r>
            <a:r>
              <a:rPr lang="en-US" sz="3800" dirty="0">
                <a:solidFill>
                  <a:srgbClr val="000000"/>
                </a:solidFill>
                <a:latin typeface="Times New Roman"/>
                <a:ea typeface="Times New Roman"/>
              </a:rPr>
              <a:t>) </a:t>
            </a:r>
            <a:r>
              <a:rPr lang="en-US" sz="3800" dirty="0" err="1" smtClean="0">
                <a:solidFill>
                  <a:srgbClr val="000000"/>
                </a:solidFill>
                <a:latin typeface="Times New Roman"/>
                <a:ea typeface="Times New Roman"/>
              </a:rPr>
              <a:t>tarjima</a:t>
            </a:r>
            <a:r>
              <a:rPr lang="en-US" sz="3800" dirty="0" smtClean="0">
                <a:solidFill>
                  <a:srgbClr val="000000"/>
                </a:solidFill>
                <a:latin typeface="Times New Roman"/>
                <a:ea typeface="Times New Roman"/>
              </a:rPr>
              <a:t>  </a:t>
            </a:r>
            <a:r>
              <a:rPr lang="en-US" sz="3800" dirty="0" err="1">
                <a:solidFill>
                  <a:srgbClr val="000000"/>
                </a:solidFill>
                <a:latin typeface="Times New Roman"/>
                <a:ea typeface="Times New Roman"/>
              </a:rPr>
              <a:t>qilingan</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Asarning</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ahamiyatiga</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baho</a:t>
            </a:r>
            <a:r>
              <a:rPr lang="en-US" sz="3800" dirty="0">
                <a:solidFill>
                  <a:srgbClr val="000000"/>
                </a:solidFill>
                <a:latin typeface="Times New Roman"/>
                <a:ea typeface="Times New Roman"/>
              </a:rPr>
              <a:t>  b</a:t>
            </a:r>
            <a:r>
              <a:rPr lang="ru-RU" sz="3800" dirty="0">
                <a:solidFill>
                  <a:srgbClr val="000000"/>
                </a:solidFill>
                <a:latin typeface="Times New Roman"/>
                <a:ea typeface="Times New Roman"/>
              </a:rPr>
              <a:t>е</a:t>
            </a:r>
            <a:r>
              <a:rPr lang="en-US" sz="3800" dirty="0">
                <a:solidFill>
                  <a:srgbClr val="000000"/>
                </a:solidFill>
                <a:latin typeface="Times New Roman"/>
                <a:ea typeface="Times New Roman"/>
              </a:rPr>
              <a:t>rib,  </a:t>
            </a:r>
            <a:r>
              <a:rPr lang="en-US" sz="3800" b="1" dirty="0">
                <a:solidFill>
                  <a:srgbClr val="0000FF"/>
                </a:solidFill>
                <a:latin typeface="Times New Roman"/>
                <a:ea typeface="Times New Roman"/>
              </a:rPr>
              <a:t>V.  V.  </a:t>
            </a:r>
            <a:r>
              <a:rPr lang="en-US" sz="3800" b="1" dirty="0" err="1">
                <a:solidFill>
                  <a:srgbClr val="0000FF"/>
                </a:solidFill>
                <a:latin typeface="Times New Roman"/>
                <a:ea typeface="Times New Roman"/>
              </a:rPr>
              <a:t>Bartold</a:t>
            </a:r>
            <a:r>
              <a:rPr lang="en-US" sz="3800" b="1" dirty="0">
                <a:solidFill>
                  <a:srgbClr val="0000FF"/>
                </a:solidFill>
                <a:latin typeface="Times New Roman"/>
                <a:ea typeface="Times New Roman"/>
              </a:rPr>
              <a:t> </a:t>
            </a:r>
            <a:r>
              <a:rPr lang="en-US" sz="3800" dirty="0" err="1" smtClean="0">
                <a:solidFill>
                  <a:srgbClr val="000000"/>
                </a:solidFill>
                <a:latin typeface="Times New Roman"/>
                <a:ea typeface="Times New Roman"/>
              </a:rPr>
              <a:t>quyidagilarni</a:t>
            </a:r>
            <a:r>
              <a:rPr lang="en-US" sz="3800" dirty="0" smtClean="0">
                <a:solidFill>
                  <a:srgbClr val="000000"/>
                </a:solidFill>
                <a:latin typeface="Times New Roman"/>
                <a:ea typeface="Times New Roman"/>
              </a:rPr>
              <a:t>  </a:t>
            </a:r>
            <a:r>
              <a:rPr lang="en-US" sz="3800" dirty="0" err="1">
                <a:solidFill>
                  <a:srgbClr val="000000"/>
                </a:solidFill>
                <a:latin typeface="Times New Roman"/>
                <a:ea typeface="Times New Roman"/>
              </a:rPr>
              <a:t>yozgan</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edi</a:t>
            </a:r>
            <a:r>
              <a:rPr lang="en-US" sz="3800" dirty="0">
                <a:solidFill>
                  <a:srgbClr val="000000"/>
                </a:solidFill>
                <a:latin typeface="Times New Roman"/>
                <a:ea typeface="Times New Roman"/>
              </a:rPr>
              <a:t>:  </a:t>
            </a:r>
            <a:r>
              <a:rPr lang="en-US" sz="3800" b="1" i="1" u="sng" dirty="0">
                <a:solidFill>
                  <a:srgbClr val="006600"/>
                </a:solidFill>
                <a:latin typeface="Times New Roman"/>
                <a:ea typeface="Times New Roman"/>
              </a:rPr>
              <a:t>«Mahmud  </a:t>
            </a:r>
            <a:r>
              <a:rPr lang="en-US" sz="3800" b="1" i="1" u="sng" dirty="0" err="1">
                <a:solidFill>
                  <a:srgbClr val="006600"/>
                </a:solidFill>
                <a:latin typeface="Times New Roman"/>
                <a:ea typeface="Times New Roman"/>
              </a:rPr>
              <a:t>hayot</a:t>
            </a:r>
            <a:r>
              <a:rPr lang="en-US" sz="3800" b="1" i="1" u="sng" dirty="0">
                <a:solidFill>
                  <a:srgbClr val="006600"/>
                </a:solidFill>
                <a:latin typeface="Times New Roman"/>
                <a:ea typeface="Times New Roman"/>
              </a:rPr>
              <a:t>  </a:t>
            </a:r>
            <a:r>
              <a:rPr lang="en-US" sz="3800" b="1" i="1" u="sng" dirty="0" err="1">
                <a:solidFill>
                  <a:srgbClr val="006600"/>
                </a:solidFill>
                <a:latin typeface="Times New Roman"/>
                <a:ea typeface="Times New Roman"/>
              </a:rPr>
              <a:t>voq</a:t>
            </a:r>
            <a:r>
              <a:rPr lang="ru-RU" sz="3800" b="1" i="1" u="sng" dirty="0">
                <a:solidFill>
                  <a:srgbClr val="006600"/>
                </a:solidFill>
                <a:latin typeface="Times New Roman"/>
                <a:ea typeface="Times New Roman"/>
              </a:rPr>
              <a:t>е</a:t>
            </a:r>
            <a:r>
              <a:rPr lang="en-US" sz="3800" b="1" i="1" u="sng" dirty="0" err="1">
                <a:solidFill>
                  <a:srgbClr val="006600"/>
                </a:solidFill>
                <a:latin typeface="Times New Roman"/>
                <a:ea typeface="Times New Roman"/>
              </a:rPr>
              <a:t>alarini</a:t>
            </a:r>
            <a:r>
              <a:rPr lang="en-US" sz="3800" b="1" i="1" u="sng" dirty="0">
                <a:solidFill>
                  <a:srgbClr val="006600"/>
                </a:solidFill>
                <a:latin typeface="Times New Roman"/>
                <a:ea typeface="Times New Roman"/>
              </a:rPr>
              <a:t>,  </a:t>
            </a:r>
            <a:r>
              <a:rPr lang="en-US" sz="3800" b="1" i="1" u="sng" dirty="0" err="1">
                <a:solidFill>
                  <a:srgbClr val="006600"/>
                </a:solidFill>
                <a:latin typeface="Times New Roman"/>
                <a:ea typeface="Times New Roman"/>
              </a:rPr>
              <a:t>fakt</a:t>
            </a:r>
            <a:r>
              <a:rPr lang="en-US" sz="3800" b="1" i="1" u="sng" dirty="0">
                <a:solidFill>
                  <a:srgbClr val="006600"/>
                </a:solidFill>
                <a:latin typeface="Times New Roman"/>
                <a:ea typeface="Times New Roman"/>
              </a:rPr>
              <a:t>  </a:t>
            </a:r>
            <a:r>
              <a:rPr lang="en-US" sz="3800" b="1" i="1" u="sng" dirty="0" err="1">
                <a:solidFill>
                  <a:srgbClr val="006600"/>
                </a:solidFill>
                <a:latin typeface="Times New Roman"/>
                <a:ea typeface="Times New Roman"/>
              </a:rPr>
              <a:t>va</a:t>
            </a:r>
            <a:r>
              <a:rPr lang="en-US" sz="3800" b="1" i="1" u="sng" dirty="0">
                <a:solidFill>
                  <a:srgbClr val="006600"/>
                </a:solidFill>
                <a:latin typeface="Times New Roman"/>
                <a:ea typeface="Times New Roman"/>
              </a:rPr>
              <a:t> </a:t>
            </a:r>
            <a:r>
              <a:rPr lang="en-US" sz="3800" b="1" i="1" u="sng" dirty="0" err="1" smtClean="0">
                <a:solidFill>
                  <a:srgbClr val="006600"/>
                </a:solidFill>
                <a:latin typeface="Times New Roman"/>
                <a:ea typeface="Times New Roman"/>
              </a:rPr>
              <a:t>dalillarni</a:t>
            </a:r>
            <a:r>
              <a:rPr lang="en-US" sz="3800" b="1" i="1" u="sng" dirty="0" smtClean="0">
                <a:solidFill>
                  <a:srgbClr val="006600"/>
                </a:solidFill>
                <a:latin typeface="Times New Roman"/>
                <a:ea typeface="Times New Roman"/>
              </a:rPr>
              <a:t> </a:t>
            </a:r>
            <a:r>
              <a:rPr lang="en-US" sz="3800" b="1" i="1" u="sng" dirty="0" err="1">
                <a:solidFill>
                  <a:srgbClr val="006600"/>
                </a:solidFill>
                <a:latin typeface="Times New Roman"/>
                <a:ea typeface="Times New Roman"/>
              </a:rPr>
              <a:t>o‘z</a:t>
            </a:r>
            <a:r>
              <a:rPr lang="en-US" sz="3800" b="1" i="1" u="sng" dirty="0">
                <a:solidFill>
                  <a:srgbClr val="006600"/>
                </a:solidFill>
                <a:latin typeface="Times New Roman"/>
                <a:ea typeface="Times New Roman"/>
              </a:rPr>
              <a:t> </a:t>
            </a:r>
            <a:r>
              <a:rPr lang="en-US" sz="3800" b="1" i="1" u="sng" dirty="0" err="1">
                <a:solidFill>
                  <a:srgbClr val="006600"/>
                </a:solidFill>
                <a:latin typeface="Times New Roman"/>
                <a:ea typeface="Times New Roman"/>
              </a:rPr>
              <a:t>ko‘zi</a:t>
            </a:r>
            <a:r>
              <a:rPr lang="en-US" sz="3800" b="1" i="1" u="sng" dirty="0">
                <a:solidFill>
                  <a:srgbClr val="006600"/>
                </a:solidFill>
                <a:latin typeface="Times New Roman"/>
                <a:ea typeface="Times New Roman"/>
              </a:rPr>
              <a:t> </a:t>
            </a:r>
            <a:r>
              <a:rPr lang="en-US" sz="3800" b="1" i="1" u="sng" dirty="0" err="1">
                <a:solidFill>
                  <a:srgbClr val="006600"/>
                </a:solidFill>
                <a:latin typeface="Times New Roman"/>
                <a:ea typeface="Times New Roman"/>
              </a:rPr>
              <a:t>bilan</a:t>
            </a:r>
            <a:r>
              <a:rPr lang="en-US" sz="3800" b="1" i="1" u="sng" dirty="0">
                <a:solidFill>
                  <a:srgbClr val="006600"/>
                </a:solidFill>
                <a:latin typeface="Times New Roman"/>
                <a:ea typeface="Times New Roman"/>
              </a:rPr>
              <a:t> </a:t>
            </a:r>
            <a:r>
              <a:rPr lang="en-US" sz="3800" b="1" i="1" u="sng" dirty="0" err="1">
                <a:solidFill>
                  <a:srgbClr val="006600"/>
                </a:solidFill>
                <a:latin typeface="Times New Roman"/>
                <a:ea typeface="Times New Roman"/>
              </a:rPr>
              <a:t>ko‘rib</a:t>
            </a:r>
            <a:r>
              <a:rPr lang="en-US" sz="3800" b="1" i="1" u="sng" dirty="0">
                <a:solidFill>
                  <a:srgbClr val="006600"/>
                </a:solidFill>
                <a:latin typeface="Times New Roman"/>
                <a:ea typeface="Times New Roman"/>
              </a:rPr>
              <a:t>, </a:t>
            </a:r>
            <a:r>
              <a:rPr lang="en-US" sz="3800" b="1" i="1" u="sng" dirty="0" err="1">
                <a:solidFill>
                  <a:srgbClr val="006600"/>
                </a:solidFill>
                <a:latin typeface="Times New Roman"/>
                <a:ea typeface="Times New Roman"/>
              </a:rPr>
              <a:t>bilib</a:t>
            </a:r>
            <a:r>
              <a:rPr lang="en-US" sz="3800" b="1" i="1" u="sng" dirty="0">
                <a:solidFill>
                  <a:srgbClr val="006600"/>
                </a:solidFill>
                <a:latin typeface="Times New Roman"/>
                <a:ea typeface="Times New Roman"/>
              </a:rPr>
              <a:t> </a:t>
            </a:r>
            <a:r>
              <a:rPr lang="en-US" sz="3800" b="1" i="1" u="sng" dirty="0" err="1">
                <a:solidFill>
                  <a:srgbClr val="006600"/>
                </a:solidFill>
                <a:latin typeface="Times New Roman"/>
                <a:ea typeface="Times New Roman"/>
              </a:rPr>
              <a:t>yozgani</a:t>
            </a:r>
            <a:r>
              <a:rPr lang="en-US" sz="3800" b="1" i="1" u="sng" dirty="0">
                <a:solidFill>
                  <a:srgbClr val="006600"/>
                </a:solidFill>
                <a:latin typeface="Times New Roman"/>
                <a:ea typeface="Times New Roman"/>
              </a:rPr>
              <a:t> </a:t>
            </a:r>
            <a:r>
              <a:rPr lang="en-US" sz="3800" b="1" i="1" u="sng" dirty="0" err="1">
                <a:solidFill>
                  <a:srgbClr val="006600"/>
                </a:solidFill>
                <a:latin typeface="Times New Roman"/>
                <a:ea typeface="Times New Roman"/>
              </a:rPr>
              <a:t>uchun</a:t>
            </a:r>
            <a:r>
              <a:rPr lang="en-US" sz="3800" b="1" i="1" u="sng" dirty="0">
                <a:solidFill>
                  <a:srgbClr val="006600"/>
                </a:solidFill>
                <a:latin typeface="Times New Roman"/>
                <a:ea typeface="Times New Roman"/>
              </a:rPr>
              <a:t> </a:t>
            </a:r>
            <a:r>
              <a:rPr lang="en-US" sz="3800" b="1" i="1" u="sng" dirty="0" err="1">
                <a:solidFill>
                  <a:srgbClr val="006600"/>
                </a:solidFill>
                <a:latin typeface="Times New Roman"/>
                <a:ea typeface="Times New Roman"/>
              </a:rPr>
              <a:t>bu</a:t>
            </a:r>
            <a:r>
              <a:rPr lang="en-US" sz="3800" b="1" i="1" u="sng" dirty="0">
                <a:solidFill>
                  <a:srgbClr val="006600"/>
                </a:solidFill>
                <a:latin typeface="Times New Roman"/>
                <a:ea typeface="Times New Roman"/>
              </a:rPr>
              <a:t> </a:t>
            </a:r>
            <a:r>
              <a:rPr lang="en-US" sz="3800" b="1" i="1" u="sng" dirty="0" err="1">
                <a:solidFill>
                  <a:srgbClr val="006600"/>
                </a:solidFill>
                <a:latin typeface="Times New Roman"/>
                <a:ea typeface="Times New Roman"/>
              </a:rPr>
              <a:t>asar</a:t>
            </a:r>
            <a:r>
              <a:rPr lang="en-US" sz="3800" b="1" i="1" u="sng" dirty="0">
                <a:solidFill>
                  <a:srgbClr val="006600"/>
                </a:solidFill>
                <a:latin typeface="Times New Roman"/>
                <a:ea typeface="Times New Roman"/>
              </a:rPr>
              <a:t> </a:t>
            </a:r>
            <a:r>
              <a:rPr lang="en-US" sz="3800" b="1" i="1" u="sng" dirty="0" err="1">
                <a:solidFill>
                  <a:srgbClr val="006600"/>
                </a:solidFill>
                <a:latin typeface="Times New Roman"/>
                <a:ea typeface="Times New Roman"/>
              </a:rPr>
              <a:t>hamon</a:t>
            </a:r>
            <a:r>
              <a:rPr lang="en-US" sz="3800" b="1" i="1" u="sng" dirty="0">
                <a:solidFill>
                  <a:srgbClr val="006600"/>
                </a:solidFill>
                <a:latin typeface="Times New Roman"/>
                <a:ea typeface="Times New Roman"/>
              </a:rPr>
              <a:t> </a:t>
            </a:r>
            <a:r>
              <a:rPr lang="en-US" sz="3800" b="1" i="1" u="sng" dirty="0" err="1" smtClean="0">
                <a:solidFill>
                  <a:srgbClr val="006600"/>
                </a:solidFill>
                <a:latin typeface="Times New Roman"/>
                <a:ea typeface="Times New Roman"/>
              </a:rPr>
              <a:t>o‘zining</a:t>
            </a:r>
            <a:r>
              <a:rPr lang="en-US" sz="3800" b="1" i="1" u="sng" dirty="0" smtClean="0">
                <a:solidFill>
                  <a:srgbClr val="006600"/>
                </a:solidFill>
                <a:latin typeface="Times New Roman"/>
                <a:ea typeface="Times New Roman"/>
              </a:rPr>
              <a:t> </a:t>
            </a:r>
            <a:r>
              <a:rPr lang="en-US" sz="3800" b="1" i="1" u="sng" dirty="0" err="1">
                <a:solidFill>
                  <a:srgbClr val="006600"/>
                </a:solidFill>
                <a:latin typeface="Times New Roman"/>
                <a:ea typeface="Times New Roman"/>
              </a:rPr>
              <a:t>ilmiy</a:t>
            </a:r>
            <a:r>
              <a:rPr lang="en-US" sz="3800" b="1" i="1" u="sng" dirty="0">
                <a:solidFill>
                  <a:srgbClr val="006600"/>
                </a:solidFill>
                <a:latin typeface="Times New Roman"/>
                <a:ea typeface="Times New Roman"/>
              </a:rPr>
              <a:t>, </a:t>
            </a:r>
            <a:r>
              <a:rPr lang="en-US" sz="3800" b="1" i="1" u="sng" dirty="0" err="1">
                <a:solidFill>
                  <a:srgbClr val="006600"/>
                </a:solidFill>
                <a:latin typeface="Times New Roman"/>
                <a:ea typeface="Times New Roman"/>
              </a:rPr>
              <a:t>tarixiy</a:t>
            </a:r>
            <a:r>
              <a:rPr lang="en-US" sz="3800" b="1" i="1" u="sng" dirty="0">
                <a:solidFill>
                  <a:srgbClr val="006600"/>
                </a:solidFill>
                <a:latin typeface="Times New Roman"/>
                <a:ea typeface="Times New Roman"/>
              </a:rPr>
              <a:t>, </a:t>
            </a:r>
            <a:r>
              <a:rPr lang="en-US" sz="3800" b="1" i="1" u="sng" dirty="0" err="1" smtClean="0">
                <a:solidFill>
                  <a:srgbClr val="006600"/>
                </a:solidFill>
                <a:latin typeface="Times New Roman"/>
                <a:ea typeface="Times New Roman"/>
              </a:rPr>
              <a:t>ma’rifiy</a:t>
            </a:r>
            <a:r>
              <a:rPr lang="en-US" sz="3800" b="1" i="1" u="sng" dirty="0" smtClean="0">
                <a:solidFill>
                  <a:srgbClr val="006600"/>
                </a:solidFill>
                <a:latin typeface="Times New Roman"/>
                <a:ea typeface="Times New Roman"/>
              </a:rPr>
              <a:t> </a:t>
            </a:r>
            <a:r>
              <a:rPr lang="en-US" sz="3800" b="1" i="1" u="sng" dirty="0" err="1" smtClean="0">
                <a:solidFill>
                  <a:srgbClr val="006600"/>
                </a:solidFill>
                <a:latin typeface="Times New Roman"/>
                <a:ea typeface="Times New Roman"/>
              </a:rPr>
              <a:t>qimmatini</a:t>
            </a:r>
            <a:r>
              <a:rPr lang="en-US" sz="3800" b="1" i="1" u="sng" dirty="0" smtClean="0">
                <a:solidFill>
                  <a:srgbClr val="006600"/>
                </a:solidFill>
                <a:latin typeface="Times New Roman"/>
                <a:ea typeface="Times New Roman"/>
              </a:rPr>
              <a:t> </a:t>
            </a:r>
            <a:r>
              <a:rPr lang="en-US" sz="3800" b="1" i="1" u="sng" dirty="0" err="1">
                <a:solidFill>
                  <a:srgbClr val="006600"/>
                </a:solidFill>
                <a:latin typeface="Times New Roman"/>
                <a:ea typeface="Times New Roman"/>
              </a:rPr>
              <a:t>saqlab</a:t>
            </a:r>
            <a:r>
              <a:rPr lang="en-US" sz="3800" b="1" i="1" u="sng" dirty="0">
                <a:solidFill>
                  <a:srgbClr val="006600"/>
                </a:solidFill>
                <a:latin typeface="Times New Roman"/>
                <a:ea typeface="Times New Roman"/>
              </a:rPr>
              <a:t> k</a:t>
            </a:r>
            <a:r>
              <a:rPr lang="ru-RU" sz="3800" b="1" i="1" u="sng" dirty="0">
                <a:solidFill>
                  <a:srgbClr val="006600"/>
                </a:solidFill>
                <a:latin typeface="Times New Roman"/>
                <a:ea typeface="Times New Roman"/>
              </a:rPr>
              <a:t>е</a:t>
            </a:r>
            <a:r>
              <a:rPr lang="en-US" sz="3800" b="1" i="1" u="sng" dirty="0" err="1">
                <a:solidFill>
                  <a:srgbClr val="006600"/>
                </a:solidFill>
                <a:latin typeface="Times New Roman"/>
                <a:ea typeface="Times New Roman"/>
              </a:rPr>
              <a:t>lmoqda</a:t>
            </a:r>
            <a:r>
              <a:rPr lang="en-US" sz="3800" b="1" i="1" u="sng" dirty="0">
                <a:solidFill>
                  <a:srgbClr val="006600"/>
                </a:solidFill>
                <a:latin typeface="Times New Roman"/>
                <a:ea typeface="Times New Roman"/>
              </a:rPr>
              <a:t>».</a:t>
            </a:r>
            <a:endParaRPr lang="ru-RU" sz="3800" b="1" i="1" u="sng" dirty="0">
              <a:solidFill>
                <a:srgbClr val="006600"/>
              </a:solidFill>
            </a:endParaRPr>
          </a:p>
        </p:txBody>
      </p:sp>
    </p:spTree>
    <p:extLst>
      <p:ext uri="{BB962C8B-B14F-4D97-AF65-F5344CB8AC3E}">
        <p14:creationId xmlns:p14="http://schemas.microsoft.com/office/powerpoint/2010/main" val="1908033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9862" y="1324335"/>
            <a:ext cx="8856984" cy="2123658"/>
          </a:xfrm>
          <a:prstGeom prst="rect">
            <a:avLst/>
          </a:prstGeom>
        </p:spPr>
        <p:txBody>
          <a:bodyPr wrap="square">
            <a:spAutoFit/>
          </a:bodyPr>
          <a:lstStyle/>
          <a:p>
            <a:pPr algn="ctr"/>
            <a:r>
              <a:rPr lang="pt-BR" sz="6600" b="1" dirty="0">
                <a:solidFill>
                  <a:srgbClr val="000000"/>
                </a:solidFill>
                <a:latin typeface="Times New Roman"/>
                <a:ea typeface="Times New Roman"/>
              </a:rPr>
              <a:t>YUSUF  XOS  HOJIB </a:t>
            </a:r>
          </a:p>
          <a:p>
            <a:pPr algn="ctr"/>
            <a:r>
              <a:rPr lang="pt-BR" sz="6600" b="1" dirty="0">
                <a:solidFill>
                  <a:srgbClr val="000000"/>
                </a:solidFill>
                <a:latin typeface="Times New Roman"/>
                <a:ea typeface="Times New Roman"/>
              </a:rPr>
              <a:t>(XI asr)</a:t>
            </a:r>
            <a:endParaRPr lang="ru-RU" sz="6600" b="1" dirty="0"/>
          </a:p>
        </p:txBody>
      </p:sp>
    </p:spTree>
    <p:extLst>
      <p:ext uri="{BB962C8B-B14F-4D97-AF65-F5344CB8AC3E}">
        <p14:creationId xmlns:p14="http://schemas.microsoft.com/office/powerpoint/2010/main" val="1434790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01060"/>
            <a:ext cx="8856984" cy="5016758"/>
          </a:xfrm>
          <a:prstGeom prst="rect">
            <a:avLst/>
          </a:prstGeom>
        </p:spPr>
        <p:txBody>
          <a:bodyPr wrap="square">
            <a:spAutoFit/>
          </a:bodyPr>
          <a:lstStyle/>
          <a:p>
            <a:pPr algn="just"/>
            <a:r>
              <a:rPr lang="en-US" sz="4000" dirty="0" smtClean="0">
                <a:solidFill>
                  <a:srgbClr val="000000"/>
                </a:solidFill>
                <a:latin typeface="Times New Roman"/>
                <a:ea typeface="Times New Roman"/>
              </a:rPr>
              <a:t>	</a:t>
            </a:r>
            <a:r>
              <a:rPr lang="en-US" sz="4000" b="1" dirty="0" err="1" smtClean="0">
                <a:solidFill>
                  <a:srgbClr val="000000"/>
                </a:solidFill>
                <a:latin typeface="Times New Roman"/>
                <a:ea typeface="Times New Roman"/>
              </a:rPr>
              <a:t>Qoraxoniylar</a:t>
            </a:r>
            <a:r>
              <a:rPr lang="en-US" sz="4000" dirty="0" smtClean="0">
                <a:solidFill>
                  <a:srgbClr val="000000"/>
                </a:solidFill>
                <a:latin typeface="Times New Roman"/>
                <a:ea typeface="Times New Roman"/>
              </a:rPr>
              <a:t>  </a:t>
            </a:r>
            <a:r>
              <a:rPr lang="en-US" sz="4000" dirty="0" err="1">
                <a:solidFill>
                  <a:srgbClr val="000000"/>
                </a:solidFill>
                <a:latin typeface="Times New Roman"/>
                <a:ea typeface="Times New Roman"/>
              </a:rPr>
              <a:t>saltanati</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davrining</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buyuk</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siymolaridan</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biri</a:t>
            </a:r>
            <a:r>
              <a:rPr lang="en-US" sz="4000" dirty="0">
                <a:solidFill>
                  <a:srgbClr val="000000"/>
                </a:solidFill>
                <a:latin typeface="Times New Roman"/>
                <a:ea typeface="Times New Roman"/>
              </a:rPr>
              <a:t> </a:t>
            </a:r>
            <a:r>
              <a:rPr lang="en-US" sz="4000" b="1" dirty="0" err="1" smtClean="0">
                <a:solidFill>
                  <a:srgbClr val="000000"/>
                </a:solidFill>
                <a:latin typeface="Times New Roman"/>
                <a:ea typeface="Times New Roman"/>
              </a:rPr>
              <a:t>bolasog‘unlik</a:t>
            </a:r>
            <a:r>
              <a:rPr lang="en-US" sz="4000" dirty="0" smtClean="0">
                <a:solidFill>
                  <a:srgbClr val="000000"/>
                </a:solidFill>
                <a:latin typeface="Times New Roman"/>
                <a:ea typeface="Times New Roman"/>
              </a:rPr>
              <a:t>  </a:t>
            </a:r>
            <a:r>
              <a:rPr lang="en-US" sz="4000" dirty="0" err="1">
                <a:solidFill>
                  <a:srgbClr val="000000"/>
                </a:solidFill>
                <a:latin typeface="Times New Roman"/>
                <a:ea typeface="Times New Roman"/>
              </a:rPr>
              <a:t>ulug</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olim</a:t>
            </a:r>
            <a:r>
              <a:rPr lang="en-US" sz="4000" dirty="0">
                <a:solidFill>
                  <a:srgbClr val="000000"/>
                </a:solidFill>
                <a:latin typeface="Times New Roman"/>
                <a:ea typeface="Times New Roman"/>
              </a:rPr>
              <a:t>  </a:t>
            </a:r>
            <a:r>
              <a:rPr lang="en-US" sz="4000" b="1" i="1" u="sng" dirty="0">
                <a:solidFill>
                  <a:srgbClr val="0000FF"/>
                </a:solidFill>
                <a:latin typeface="Times New Roman"/>
                <a:ea typeface="Times New Roman"/>
              </a:rPr>
              <a:t>Yusuf  </a:t>
            </a:r>
            <a:r>
              <a:rPr lang="en-US" sz="4000" b="1" i="1" u="sng" dirty="0" err="1">
                <a:solidFill>
                  <a:srgbClr val="0000FF"/>
                </a:solidFill>
                <a:latin typeface="Times New Roman"/>
                <a:ea typeface="Times New Roman"/>
              </a:rPr>
              <a:t>Xos</a:t>
            </a:r>
            <a:r>
              <a:rPr lang="en-US" sz="4000" b="1" i="1" u="sng" dirty="0">
                <a:solidFill>
                  <a:srgbClr val="0000FF"/>
                </a:solidFill>
                <a:latin typeface="Times New Roman"/>
                <a:ea typeface="Times New Roman"/>
              </a:rPr>
              <a:t>  </a:t>
            </a:r>
            <a:r>
              <a:rPr lang="en-US" sz="4000" b="1" i="1" u="sng" dirty="0" err="1">
                <a:solidFill>
                  <a:srgbClr val="0000FF"/>
                </a:solidFill>
                <a:latin typeface="Times New Roman"/>
                <a:ea typeface="Times New Roman"/>
              </a:rPr>
              <a:t>Hojib</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bo‘lib</a:t>
            </a:r>
            <a:r>
              <a:rPr lang="en-US" sz="4000" dirty="0">
                <a:solidFill>
                  <a:srgbClr val="000000"/>
                </a:solidFill>
                <a:latin typeface="Times New Roman"/>
                <a:ea typeface="Times New Roman"/>
              </a:rPr>
              <a:t>,  u  </a:t>
            </a:r>
            <a:r>
              <a:rPr lang="en-US" sz="4000" dirty="0" err="1">
                <a:solidFill>
                  <a:srgbClr val="000000"/>
                </a:solidFill>
                <a:latin typeface="Times New Roman"/>
                <a:ea typeface="Times New Roman"/>
              </a:rPr>
              <a:t>o‘zining</a:t>
            </a:r>
            <a:r>
              <a:rPr lang="en-US" sz="4000" dirty="0">
                <a:solidFill>
                  <a:srgbClr val="000000"/>
                </a:solidFill>
                <a:latin typeface="Times New Roman"/>
                <a:ea typeface="Times New Roman"/>
              </a:rPr>
              <a:t> </a:t>
            </a:r>
            <a:r>
              <a:rPr lang="en-US" sz="4000" dirty="0" err="1" smtClean="0">
                <a:solidFill>
                  <a:srgbClr val="000000"/>
                </a:solidFill>
                <a:latin typeface="Times New Roman"/>
                <a:ea typeface="Times New Roman"/>
              </a:rPr>
              <a:t>hozircha</a:t>
            </a:r>
            <a:r>
              <a:rPr lang="en-US" sz="4000" dirty="0" smtClean="0">
                <a:solidFill>
                  <a:srgbClr val="000000"/>
                </a:solidFill>
                <a:latin typeface="Times New Roman"/>
                <a:ea typeface="Times New Roman"/>
              </a:rPr>
              <a:t>  </a:t>
            </a:r>
            <a:r>
              <a:rPr lang="en-US" sz="4000" dirty="0" err="1">
                <a:solidFill>
                  <a:srgbClr val="000000"/>
                </a:solidFill>
                <a:latin typeface="Times New Roman"/>
                <a:ea typeface="Times New Roman"/>
              </a:rPr>
              <a:t>bizga</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ma’lum</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bo‘lgan</a:t>
            </a:r>
            <a:r>
              <a:rPr lang="en-US" sz="4000" dirty="0">
                <a:solidFill>
                  <a:srgbClr val="000000"/>
                </a:solidFill>
                <a:latin typeface="Times New Roman"/>
                <a:ea typeface="Times New Roman"/>
              </a:rPr>
              <a:t>  </a:t>
            </a:r>
            <a:r>
              <a:rPr lang="en-US" sz="4000" b="1" i="1" dirty="0" err="1">
                <a:solidFill>
                  <a:srgbClr val="000000"/>
                </a:solidFill>
                <a:latin typeface="Times New Roman"/>
                <a:ea typeface="Times New Roman"/>
              </a:rPr>
              <a:t>yagona</a:t>
            </a:r>
            <a:r>
              <a:rPr lang="en-US" sz="4000" b="1" i="1" dirty="0">
                <a:solidFill>
                  <a:srgbClr val="000000"/>
                </a:solidFill>
                <a:latin typeface="Times New Roman"/>
                <a:ea typeface="Times New Roman"/>
              </a:rPr>
              <a:t>  </a:t>
            </a:r>
            <a:r>
              <a:rPr lang="en-US" sz="4000" b="1" i="1" dirty="0" err="1">
                <a:solidFill>
                  <a:srgbClr val="000000"/>
                </a:solidFill>
                <a:latin typeface="Times New Roman"/>
                <a:ea typeface="Times New Roman"/>
              </a:rPr>
              <a:t>didaktik</a:t>
            </a:r>
            <a:r>
              <a:rPr lang="en-US" sz="4000" b="1" i="1" dirty="0">
                <a:solidFill>
                  <a:srgbClr val="000000"/>
                </a:solidFill>
                <a:latin typeface="Times New Roman"/>
                <a:ea typeface="Times New Roman"/>
              </a:rPr>
              <a:t>  </a:t>
            </a:r>
            <a:r>
              <a:rPr lang="en-US" sz="4000" b="1" i="1" dirty="0" err="1" smtClean="0">
                <a:solidFill>
                  <a:srgbClr val="000000"/>
                </a:solidFill>
                <a:latin typeface="Times New Roman"/>
                <a:ea typeface="Times New Roman"/>
              </a:rPr>
              <a:t>badiiy-falsafiy</a:t>
            </a:r>
            <a:r>
              <a:rPr lang="en-US" sz="4000" dirty="0" smtClean="0">
                <a:solidFill>
                  <a:srgbClr val="000000"/>
                </a:solidFill>
                <a:latin typeface="Times New Roman"/>
                <a:ea typeface="Times New Roman"/>
              </a:rPr>
              <a:t> </a:t>
            </a:r>
            <a:r>
              <a:rPr lang="en-US" sz="4000" b="1" i="1" u="sng" dirty="0" smtClean="0">
                <a:solidFill>
                  <a:srgbClr val="0000FF"/>
                </a:solidFill>
                <a:latin typeface="Times New Roman"/>
                <a:ea typeface="Times New Roman"/>
              </a:rPr>
              <a:t>«</a:t>
            </a:r>
            <a:r>
              <a:rPr lang="en-US" sz="4000" b="1" i="1" u="sng" dirty="0" err="1">
                <a:solidFill>
                  <a:srgbClr val="0000FF"/>
                </a:solidFill>
                <a:latin typeface="Times New Roman"/>
                <a:ea typeface="Times New Roman"/>
              </a:rPr>
              <a:t>Qutadg‘u</a:t>
            </a:r>
            <a:r>
              <a:rPr lang="en-US" sz="4000" b="1" i="1" u="sng" dirty="0">
                <a:solidFill>
                  <a:srgbClr val="0000FF"/>
                </a:solidFill>
                <a:latin typeface="Times New Roman"/>
                <a:ea typeface="Times New Roman"/>
              </a:rPr>
              <a:t> </a:t>
            </a:r>
            <a:r>
              <a:rPr lang="en-US" sz="4000" b="1" i="1" u="sng" dirty="0" err="1">
                <a:solidFill>
                  <a:srgbClr val="0000FF"/>
                </a:solidFill>
                <a:latin typeface="Times New Roman"/>
                <a:ea typeface="Times New Roman"/>
              </a:rPr>
              <a:t>bilig</a:t>
            </a:r>
            <a:r>
              <a:rPr lang="en-US" sz="4000" b="1" i="1" u="sng" dirty="0">
                <a:solidFill>
                  <a:srgbClr val="0000FF"/>
                </a:solidFill>
                <a:latin typeface="Times New Roman"/>
                <a:ea typeface="Times New Roman"/>
              </a:rPr>
              <a:t>» («</a:t>
            </a:r>
            <a:r>
              <a:rPr lang="en-US" sz="4000" b="1" i="1" u="sng" dirty="0" err="1">
                <a:solidFill>
                  <a:srgbClr val="0000FF"/>
                </a:solidFill>
                <a:latin typeface="Times New Roman"/>
                <a:ea typeface="Times New Roman"/>
              </a:rPr>
              <a:t>Saodatga</a:t>
            </a:r>
            <a:r>
              <a:rPr lang="en-US" sz="4000" b="1" i="1" u="sng" dirty="0">
                <a:solidFill>
                  <a:srgbClr val="0000FF"/>
                </a:solidFill>
                <a:latin typeface="Times New Roman"/>
                <a:ea typeface="Times New Roman"/>
              </a:rPr>
              <a:t> </a:t>
            </a:r>
            <a:r>
              <a:rPr lang="en-US" sz="4000" b="1" i="1" u="sng" dirty="0" err="1">
                <a:solidFill>
                  <a:srgbClr val="0000FF"/>
                </a:solidFill>
                <a:latin typeface="Times New Roman"/>
                <a:ea typeface="Times New Roman"/>
              </a:rPr>
              <a:t>boshlovchi</a:t>
            </a:r>
            <a:r>
              <a:rPr lang="en-US" sz="4000" b="1" i="1" u="sng" dirty="0">
                <a:solidFill>
                  <a:srgbClr val="0000FF"/>
                </a:solidFill>
                <a:latin typeface="Times New Roman"/>
                <a:ea typeface="Times New Roman"/>
              </a:rPr>
              <a:t> </a:t>
            </a:r>
            <a:r>
              <a:rPr lang="en-US" sz="4000" b="1" i="1" u="sng" dirty="0" err="1">
                <a:solidFill>
                  <a:srgbClr val="0000FF"/>
                </a:solidFill>
                <a:latin typeface="Times New Roman"/>
                <a:ea typeface="Times New Roman"/>
              </a:rPr>
              <a:t>bilim</a:t>
            </a:r>
            <a:r>
              <a:rPr lang="en-US" sz="4000" b="1" i="1" u="sng" dirty="0">
                <a:solidFill>
                  <a:srgbClr val="0000FF"/>
                </a:solidFill>
                <a:latin typeface="Times New Roman"/>
                <a:ea typeface="Times New Roman"/>
              </a:rPr>
              <a:t>») </a:t>
            </a:r>
            <a:r>
              <a:rPr lang="en-US" sz="4000" dirty="0" err="1">
                <a:solidFill>
                  <a:srgbClr val="000000"/>
                </a:solidFill>
                <a:latin typeface="Times New Roman"/>
                <a:ea typeface="Times New Roman"/>
              </a:rPr>
              <a:t>asari</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bilan</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jahonga</a:t>
            </a:r>
            <a:r>
              <a:rPr lang="en-US" sz="4000" dirty="0">
                <a:solidFill>
                  <a:srgbClr val="000000"/>
                </a:solidFill>
                <a:latin typeface="Times New Roman"/>
                <a:ea typeface="Times New Roman"/>
              </a:rPr>
              <a:t> </a:t>
            </a:r>
            <a:r>
              <a:rPr lang="en-US" sz="4000" dirty="0" err="1" smtClean="0">
                <a:solidFill>
                  <a:srgbClr val="000000"/>
                </a:solidFill>
                <a:latin typeface="Times New Roman"/>
                <a:ea typeface="Times New Roman"/>
              </a:rPr>
              <a:t>mashhur</a:t>
            </a:r>
            <a:r>
              <a:rPr lang="en-US" sz="4000" dirty="0" smtClean="0">
                <a:solidFill>
                  <a:srgbClr val="000000"/>
                </a:solidFill>
                <a:latin typeface="Times New Roman"/>
                <a:ea typeface="Times New Roman"/>
              </a:rPr>
              <a:t>  </a:t>
            </a:r>
            <a:r>
              <a:rPr lang="en-US" sz="4000" dirty="0" err="1">
                <a:solidFill>
                  <a:srgbClr val="000000"/>
                </a:solidFill>
                <a:latin typeface="Times New Roman"/>
                <a:ea typeface="Times New Roman"/>
              </a:rPr>
              <a:t>va</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ma’lum</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bo‘ldi</a:t>
            </a:r>
            <a:r>
              <a:rPr lang="en-US" sz="4000" dirty="0">
                <a:solidFill>
                  <a:srgbClr val="000000"/>
                </a:solidFill>
                <a:latin typeface="Times New Roman"/>
                <a:ea typeface="Times New Roman"/>
              </a:rPr>
              <a:t>.</a:t>
            </a:r>
            <a:endParaRPr lang="ru-RU" sz="4000" dirty="0"/>
          </a:p>
        </p:txBody>
      </p:sp>
    </p:spTree>
    <p:extLst>
      <p:ext uri="{BB962C8B-B14F-4D97-AF65-F5344CB8AC3E}">
        <p14:creationId xmlns:p14="http://schemas.microsoft.com/office/powerpoint/2010/main" val="38780931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01060"/>
            <a:ext cx="8856984" cy="5632311"/>
          </a:xfrm>
          <a:prstGeom prst="rect">
            <a:avLst/>
          </a:prstGeom>
        </p:spPr>
        <p:txBody>
          <a:bodyPr wrap="square">
            <a:spAutoFit/>
          </a:bodyPr>
          <a:lstStyle/>
          <a:p>
            <a:pPr algn="just"/>
            <a:r>
              <a:rPr lang="en-US" sz="4000" dirty="0" smtClean="0">
                <a:solidFill>
                  <a:srgbClr val="000000"/>
                </a:solidFill>
                <a:latin typeface="Times New Roman"/>
                <a:ea typeface="Times New Roman"/>
              </a:rPr>
              <a:t>	</a:t>
            </a:r>
            <a:r>
              <a:rPr lang="en-US" sz="4000" b="1" dirty="0" smtClean="0">
                <a:solidFill>
                  <a:srgbClr val="0000FF"/>
                </a:solidFill>
                <a:latin typeface="Times New Roman"/>
                <a:ea typeface="Times New Roman"/>
              </a:rPr>
              <a:t>Yusuf  </a:t>
            </a:r>
            <a:r>
              <a:rPr lang="en-US" sz="4000" b="1" dirty="0" err="1">
                <a:solidFill>
                  <a:srgbClr val="0000FF"/>
                </a:solidFill>
                <a:latin typeface="Times New Roman"/>
                <a:ea typeface="Times New Roman"/>
              </a:rPr>
              <a:t>Xos</a:t>
            </a:r>
            <a:r>
              <a:rPr lang="en-US" sz="4000" b="1" dirty="0">
                <a:solidFill>
                  <a:srgbClr val="0000FF"/>
                </a:solidFill>
                <a:latin typeface="Times New Roman"/>
                <a:ea typeface="Times New Roman"/>
              </a:rPr>
              <a:t>  </a:t>
            </a:r>
            <a:r>
              <a:rPr lang="en-US" sz="4000" b="1" dirty="0" err="1">
                <a:solidFill>
                  <a:srgbClr val="0000FF"/>
                </a:solidFill>
                <a:latin typeface="Times New Roman"/>
                <a:ea typeface="Times New Roman"/>
              </a:rPr>
              <a:t>Hojibning</a:t>
            </a:r>
            <a:r>
              <a:rPr lang="en-US" sz="4000" b="1" dirty="0">
                <a:solidFill>
                  <a:srgbClr val="0000FF"/>
                </a:solidFill>
                <a:latin typeface="Times New Roman"/>
                <a:ea typeface="Times New Roman"/>
              </a:rPr>
              <a:t>  </a:t>
            </a:r>
            <a:r>
              <a:rPr lang="en-US" sz="4000" b="1" dirty="0" err="1">
                <a:solidFill>
                  <a:srgbClr val="000000"/>
                </a:solidFill>
                <a:latin typeface="Times New Roman"/>
                <a:ea typeface="Times New Roman"/>
              </a:rPr>
              <a:t>hayotiy</a:t>
            </a:r>
            <a:r>
              <a:rPr lang="en-US" sz="4000" b="1" dirty="0">
                <a:solidFill>
                  <a:srgbClr val="000000"/>
                </a:solidFill>
                <a:latin typeface="Times New Roman"/>
                <a:ea typeface="Times New Roman"/>
              </a:rPr>
              <a:t>  </a:t>
            </a:r>
            <a:r>
              <a:rPr lang="en-US" sz="4000" b="1" dirty="0" err="1">
                <a:solidFill>
                  <a:srgbClr val="000000"/>
                </a:solidFill>
                <a:latin typeface="Times New Roman"/>
                <a:ea typeface="Times New Roman"/>
              </a:rPr>
              <a:t>yo‘li</a:t>
            </a:r>
            <a:r>
              <a:rPr lang="en-US" sz="4000" b="1" dirty="0">
                <a:solidFill>
                  <a:srgbClr val="000000"/>
                </a:solidFill>
                <a:latin typeface="Times New Roman"/>
                <a:ea typeface="Times New Roman"/>
              </a:rPr>
              <a:t>  </a:t>
            </a:r>
            <a:r>
              <a:rPr lang="en-US" sz="4000" b="1" dirty="0" err="1">
                <a:solidFill>
                  <a:srgbClr val="000000"/>
                </a:solidFill>
                <a:latin typeface="Times New Roman"/>
                <a:ea typeface="Times New Roman"/>
              </a:rPr>
              <a:t>va</a:t>
            </a:r>
            <a:r>
              <a:rPr lang="en-US" sz="4000" b="1" dirty="0">
                <a:solidFill>
                  <a:srgbClr val="000000"/>
                </a:solidFill>
                <a:latin typeface="Times New Roman"/>
                <a:ea typeface="Times New Roman"/>
              </a:rPr>
              <a:t>  </a:t>
            </a:r>
            <a:r>
              <a:rPr lang="en-US" sz="4000" b="1" dirty="0" err="1">
                <a:solidFill>
                  <a:srgbClr val="000000"/>
                </a:solidFill>
                <a:latin typeface="Times New Roman"/>
                <a:ea typeface="Times New Roman"/>
              </a:rPr>
              <a:t>faoliyatidan</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darak</a:t>
            </a:r>
            <a:r>
              <a:rPr lang="en-US" sz="4000" dirty="0">
                <a:solidFill>
                  <a:srgbClr val="000000"/>
                </a:solidFill>
                <a:latin typeface="Times New Roman"/>
                <a:ea typeface="Times New Roman"/>
              </a:rPr>
              <a:t> </a:t>
            </a:r>
            <a:r>
              <a:rPr lang="en-US" sz="4000" dirty="0" smtClean="0">
                <a:solidFill>
                  <a:srgbClr val="000000"/>
                </a:solidFill>
                <a:latin typeface="Times New Roman"/>
                <a:ea typeface="Times New Roman"/>
              </a:rPr>
              <a:t>b</a:t>
            </a:r>
            <a:r>
              <a:rPr lang="ru-RU" sz="4000" dirty="0">
                <a:solidFill>
                  <a:srgbClr val="000000"/>
                </a:solidFill>
                <a:latin typeface="Times New Roman"/>
                <a:ea typeface="Times New Roman"/>
              </a:rPr>
              <a:t>е</a:t>
            </a:r>
            <a:r>
              <a:rPr lang="en-US" sz="4000" dirty="0" err="1">
                <a:solidFill>
                  <a:srgbClr val="000000"/>
                </a:solidFill>
                <a:latin typeface="Times New Roman"/>
                <a:ea typeface="Times New Roman"/>
              </a:rPr>
              <a:t>ruvchi</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birorta</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manba</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yo‘q</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tug‘ilgan</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yili</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va</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vafoti</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ma’lum</a:t>
            </a:r>
            <a:r>
              <a:rPr lang="en-US" sz="4000" dirty="0">
                <a:solidFill>
                  <a:srgbClr val="000000"/>
                </a:solidFill>
                <a:latin typeface="Times New Roman"/>
                <a:ea typeface="Times New Roman"/>
              </a:rPr>
              <a:t> </a:t>
            </a:r>
            <a:r>
              <a:rPr lang="en-US" sz="4000" dirty="0" err="1" smtClean="0">
                <a:solidFill>
                  <a:srgbClr val="000000"/>
                </a:solidFill>
                <a:latin typeface="Times New Roman"/>
                <a:ea typeface="Times New Roman"/>
              </a:rPr>
              <a:t>emas</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Faqat</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ulug</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adibning</a:t>
            </a:r>
            <a:r>
              <a:rPr lang="en-US" sz="4000" dirty="0">
                <a:solidFill>
                  <a:srgbClr val="000000"/>
                </a:solidFill>
                <a:latin typeface="Times New Roman"/>
                <a:ea typeface="Times New Roman"/>
              </a:rPr>
              <a:t> </a:t>
            </a:r>
            <a:r>
              <a:rPr lang="en-US" sz="4000" b="1" i="1" dirty="0">
                <a:solidFill>
                  <a:srgbClr val="0000FF"/>
                </a:solidFill>
                <a:latin typeface="Times New Roman"/>
                <a:ea typeface="Times New Roman"/>
              </a:rPr>
              <a:t>«</a:t>
            </a:r>
            <a:r>
              <a:rPr lang="en-US" sz="4000" b="1" i="1" dirty="0" err="1">
                <a:solidFill>
                  <a:srgbClr val="0000FF"/>
                </a:solidFill>
                <a:latin typeface="Times New Roman"/>
                <a:ea typeface="Times New Roman"/>
              </a:rPr>
              <a:t>Qutadg‘u</a:t>
            </a:r>
            <a:r>
              <a:rPr lang="en-US" sz="4000" b="1" i="1" dirty="0">
                <a:solidFill>
                  <a:srgbClr val="0000FF"/>
                </a:solidFill>
                <a:latin typeface="Times New Roman"/>
                <a:ea typeface="Times New Roman"/>
              </a:rPr>
              <a:t> </a:t>
            </a:r>
            <a:r>
              <a:rPr lang="en-US" sz="4000" b="1" i="1" dirty="0" err="1">
                <a:solidFill>
                  <a:srgbClr val="0000FF"/>
                </a:solidFill>
                <a:latin typeface="Times New Roman"/>
                <a:ea typeface="Times New Roman"/>
              </a:rPr>
              <a:t>bilig</a:t>
            </a:r>
            <a:r>
              <a:rPr lang="en-US" sz="4000" b="1" i="1" dirty="0">
                <a:solidFill>
                  <a:srgbClr val="0000FF"/>
                </a:solidFill>
                <a:latin typeface="Times New Roman"/>
                <a:ea typeface="Times New Roman"/>
              </a:rPr>
              <a:t>»</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asaridagi</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ma’lumotlar</a:t>
            </a:r>
            <a:r>
              <a:rPr lang="en-US" sz="4000" dirty="0">
                <a:solidFill>
                  <a:srgbClr val="000000"/>
                </a:solidFill>
                <a:latin typeface="Times New Roman"/>
                <a:ea typeface="Times New Roman"/>
              </a:rPr>
              <a:t> </a:t>
            </a:r>
            <a:r>
              <a:rPr lang="en-US" sz="4000" dirty="0" err="1" smtClean="0">
                <a:solidFill>
                  <a:srgbClr val="000000"/>
                </a:solidFill>
                <a:latin typeface="Times New Roman"/>
                <a:ea typeface="Times New Roman"/>
              </a:rPr>
              <a:t>asosidagina</a:t>
            </a:r>
            <a:r>
              <a:rPr lang="en-US" sz="4000" dirty="0" smtClean="0">
                <a:solidFill>
                  <a:srgbClr val="000000"/>
                </a:solidFill>
                <a:latin typeface="Times New Roman"/>
                <a:ea typeface="Times New Roman"/>
              </a:rPr>
              <a:t>  </a:t>
            </a:r>
            <a:r>
              <a:rPr lang="en-US" sz="4000" dirty="0" err="1">
                <a:solidFill>
                  <a:srgbClr val="000000"/>
                </a:solidFill>
                <a:latin typeface="Times New Roman"/>
                <a:ea typeface="Times New Roman"/>
              </a:rPr>
              <a:t>uning</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to‘g‘risida</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ba’zi</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bir</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xulosalar</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chiqarish</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mumkin</a:t>
            </a:r>
            <a:r>
              <a:rPr lang="en-US" sz="4000" dirty="0">
                <a:solidFill>
                  <a:srgbClr val="000000"/>
                </a:solidFill>
                <a:latin typeface="Times New Roman"/>
                <a:ea typeface="Times New Roman"/>
              </a:rPr>
              <a:t>. </a:t>
            </a:r>
            <a:r>
              <a:rPr lang="en-US" sz="4000" dirty="0" smtClean="0">
                <a:solidFill>
                  <a:srgbClr val="000000"/>
                </a:solidFill>
                <a:latin typeface="Times New Roman"/>
                <a:ea typeface="Times New Roman"/>
              </a:rPr>
              <a:t>Yusuf  </a:t>
            </a:r>
            <a:r>
              <a:rPr lang="en-US" sz="4000" b="1" dirty="0" err="1">
                <a:solidFill>
                  <a:srgbClr val="000000"/>
                </a:solidFill>
                <a:latin typeface="Times New Roman"/>
                <a:ea typeface="Times New Roman"/>
              </a:rPr>
              <a:t>Bolasog‘unda</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ziyoli</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oilasida</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tug‘ilgan</a:t>
            </a:r>
            <a:r>
              <a:rPr lang="en-US" sz="4000" dirty="0">
                <a:solidFill>
                  <a:srgbClr val="000000"/>
                </a:solidFill>
                <a:latin typeface="Times New Roman"/>
                <a:ea typeface="Times New Roman"/>
              </a:rPr>
              <a:t>. </a:t>
            </a:r>
            <a:endParaRPr lang="ru-RU" sz="4000" dirty="0"/>
          </a:p>
        </p:txBody>
      </p:sp>
    </p:spTree>
    <p:extLst>
      <p:ext uri="{BB962C8B-B14F-4D97-AF65-F5344CB8AC3E}">
        <p14:creationId xmlns:p14="http://schemas.microsoft.com/office/powerpoint/2010/main" val="14397355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01060"/>
            <a:ext cx="8856984" cy="5355312"/>
          </a:xfrm>
          <a:prstGeom prst="rect">
            <a:avLst/>
          </a:prstGeom>
        </p:spPr>
        <p:txBody>
          <a:bodyPr wrap="square">
            <a:spAutoFit/>
          </a:bodyPr>
          <a:lstStyle/>
          <a:p>
            <a:pPr algn="just"/>
            <a:r>
              <a:rPr lang="en-US" sz="3800" dirty="0" smtClean="0">
                <a:solidFill>
                  <a:srgbClr val="000000"/>
                </a:solidFill>
                <a:latin typeface="Times New Roman"/>
                <a:ea typeface="Times New Roman"/>
              </a:rPr>
              <a:t>	</a:t>
            </a:r>
            <a:r>
              <a:rPr lang="en-US" sz="3800" dirty="0" err="1" smtClean="0">
                <a:solidFill>
                  <a:srgbClr val="000000"/>
                </a:solidFill>
                <a:latin typeface="Times New Roman"/>
                <a:ea typeface="Times New Roman"/>
              </a:rPr>
              <a:t>Asarni</a:t>
            </a:r>
            <a:r>
              <a:rPr lang="en-US" sz="3800" dirty="0" smtClean="0">
                <a:solidFill>
                  <a:srgbClr val="000000"/>
                </a:solidFill>
                <a:latin typeface="Times New Roman"/>
                <a:ea typeface="Times New Roman"/>
              </a:rPr>
              <a:t>  </a:t>
            </a:r>
            <a:r>
              <a:rPr lang="en-US" sz="3800" b="1" dirty="0" err="1">
                <a:solidFill>
                  <a:srgbClr val="0000FF"/>
                </a:solidFill>
                <a:latin typeface="Times New Roman"/>
                <a:ea typeface="Times New Roman"/>
              </a:rPr>
              <a:t>Qoshg‘arda</a:t>
            </a:r>
            <a:r>
              <a:rPr lang="en-US" sz="3800" dirty="0">
                <a:solidFill>
                  <a:srgbClr val="000000"/>
                </a:solidFill>
                <a:latin typeface="Times New Roman"/>
                <a:ea typeface="Times New Roman"/>
              </a:rPr>
              <a:t> </a:t>
            </a:r>
            <a:r>
              <a:rPr lang="en-US" sz="3800" dirty="0" err="1" smtClean="0">
                <a:solidFill>
                  <a:srgbClr val="000000"/>
                </a:solidFill>
                <a:latin typeface="Times New Roman"/>
                <a:ea typeface="Times New Roman"/>
              </a:rPr>
              <a:t>bitirib</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qoraxoniylar</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xoni</a:t>
            </a:r>
            <a:r>
              <a:rPr lang="en-US" sz="3800" dirty="0">
                <a:solidFill>
                  <a:srgbClr val="000000"/>
                </a:solidFill>
                <a:latin typeface="Times New Roman"/>
                <a:ea typeface="Times New Roman"/>
              </a:rPr>
              <a:t>  </a:t>
            </a:r>
            <a:r>
              <a:rPr lang="en-US" sz="3800" b="1" dirty="0" err="1">
                <a:solidFill>
                  <a:srgbClr val="0000FF"/>
                </a:solidFill>
                <a:latin typeface="Times New Roman"/>
                <a:ea typeface="Times New Roman"/>
              </a:rPr>
              <a:t>tavg‘och</a:t>
            </a:r>
            <a:r>
              <a:rPr lang="en-US" sz="3800" b="1" dirty="0">
                <a:solidFill>
                  <a:srgbClr val="0000FF"/>
                </a:solidFill>
                <a:latin typeface="Times New Roman"/>
                <a:ea typeface="Times New Roman"/>
              </a:rPr>
              <a:t>  </a:t>
            </a:r>
            <a:r>
              <a:rPr lang="en-US" sz="3800" b="1" dirty="0" err="1">
                <a:solidFill>
                  <a:srgbClr val="0000FF"/>
                </a:solidFill>
                <a:latin typeface="Times New Roman"/>
                <a:ea typeface="Times New Roman"/>
              </a:rPr>
              <a:t>Bug‘roxonga</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tortiq</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qilgan</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Xon</a:t>
            </a:r>
            <a:r>
              <a:rPr lang="en-US" sz="3800" dirty="0">
                <a:solidFill>
                  <a:srgbClr val="000000"/>
                </a:solidFill>
                <a:latin typeface="Times New Roman"/>
                <a:ea typeface="Times New Roman"/>
              </a:rPr>
              <a:t> </a:t>
            </a:r>
            <a:r>
              <a:rPr lang="en-US" sz="3800" dirty="0" err="1" smtClean="0">
                <a:solidFill>
                  <a:srgbClr val="000000"/>
                </a:solidFill>
                <a:latin typeface="Times New Roman"/>
                <a:ea typeface="Times New Roman"/>
              </a:rPr>
              <a:t>adibni</a:t>
            </a:r>
            <a:r>
              <a:rPr lang="en-US" sz="3800" dirty="0" smtClean="0">
                <a:solidFill>
                  <a:srgbClr val="000000"/>
                </a:solidFill>
                <a:latin typeface="Times New Roman"/>
                <a:ea typeface="Times New Roman"/>
              </a:rPr>
              <a:t>  </a:t>
            </a:r>
            <a:r>
              <a:rPr lang="en-US" sz="3800" dirty="0" err="1">
                <a:solidFill>
                  <a:srgbClr val="000000"/>
                </a:solidFill>
                <a:latin typeface="Times New Roman"/>
                <a:ea typeface="Times New Roman"/>
              </a:rPr>
              <a:t>taqdirlab</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o‘z</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saroyida</a:t>
            </a:r>
            <a:r>
              <a:rPr lang="en-US" sz="3800" dirty="0">
                <a:solidFill>
                  <a:srgbClr val="000000"/>
                </a:solidFill>
                <a:latin typeface="Times New Roman"/>
                <a:ea typeface="Times New Roman"/>
              </a:rPr>
              <a:t>  </a:t>
            </a:r>
            <a:r>
              <a:rPr lang="en-US" sz="3800" b="1" i="1" u="sng" dirty="0" err="1">
                <a:solidFill>
                  <a:srgbClr val="0000FF"/>
                </a:solidFill>
                <a:latin typeface="Times New Roman"/>
                <a:ea typeface="Times New Roman"/>
              </a:rPr>
              <a:t>Xos</a:t>
            </a:r>
            <a:r>
              <a:rPr lang="en-US" sz="3800" b="1" i="1" u="sng" dirty="0">
                <a:solidFill>
                  <a:srgbClr val="0000FF"/>
                </a:solidFill>
                <a:latin typeface="Times New Roman"/>
                <a:ea typeface="Times New Roman"/>
              </a:rPr>
              <a:t>  </a:t>
            </a:r>
            <a:r>
              <a:rPr lang="en-US" sz="3800" b="1" i="1" u="sng" dirty="0" err="1">
                <a:solidFill>
                  <a:srgbClr val="0000FF"/>
                </a:solidFill>
                <a:latin typeface="Times New Roman"/>
                <a:ea typeface="Times New Roman"/>
              </a:rPr>
              <a:t>Hojiblik</a:t>
            </a:r>
            <a:r>
              <a:rPr lang="en-US" sz="3800" dirty="0">
                <a:solidFill>
                  <a:srgbClr val="000000"/>
                </a:solidFill>
                <a:latin typeface="Times New Roman"/>
                <a:ea typeface="Times New Roman"/>
              </a:rPr>
              <a:t>  </a:t>
            </a:r>
            <a:r>
              <a:rPr lang="en-US" sz="3800" b="1" dirty="0">
                <a:solidFill>
                  <a:srgbClr val="000000"/>
                </a:solidFill>
                <a:latin typeface="Times New Roman"/>
                <a:ea typeface="Times New Roman"/>
              </a:rPr>
              <a:t>(</a:t>
            </a:r>
            <a:r>
              <a:rPr lang="en-US" sz="3800" b="1" dirty="0" err="1">
                <a:solidFill>
                  <a:srgbClr val="000000"/>
                </a:solidFill>
                <a:latin typeface="Times New Roman"/>
                <a:ea typeface="Times New Roman"/>
              </a:rPr>
              <a:t>Saroyning</a:t>
            </a:r>
            <a:r>
              <a:rPr lang="en-US" sz="3800" b="1" dirty="0">
                <a:solidFill>
                  <a:srgbClr val="000000"/>
                </a:solidFill>
                <a:latin typeface="Times New Roman"/>
                <a:ea typeface="Times New Roman"/>
              </a:rPr>
              <a:t>  </a:t>
            </a:r>
            <a:r>
              <a:rPr lang="en-US" sz="3800" b="1" dirty="0" err="1">
                <a:solidFill>
                  <a:srgbClr val="000000"/>
                </a:solidFill>
                <a:latin typeface="Times New Roman"/>
                <a:ea typeface="Times New Roman"/>
              </a:rPr>
              <a:t>Xos</a:t>
            </a:r>
            <a:r>
              <a:rPr lang="en-US" sz="3800" b="1" dirty="0">
                <a:solidFill>
                  <a:srgbClr val="000000"/>
                </a:solidFill>
                <a:latin typeface="Times New Roman"/>
                <a:ea typeface="Times New Roman"/>
              </a:rPr>
              <a:t>  </a:t>
            </a:r>
            <a:r>
              <a:rPr lang="en-US" sz="3800" b="1" dirty="0" err="1">
                <a:solidFill>
                  <a:srgbClr val="000000"/>
                </a:solidFill>
                <a:latin typeface="Times New Roman"/>
                <a:ea typeface="Times New Roman"/>
              </a:rPr>
              <a:t>Noziri</a:t>
            </a:r>
            <a:r>
              <a:rPr lang="en-US" sz="3800" b="1" dirty="0">
                <a:solidFill>
                  <a:srgbClr val="000000"/>
                </a:solidFill>
                <a:latin typeface="Times New Roman"/>
                <a:ea typeface="Times New Roman"/>
              </a:rPr>
              <a:t>) </a:t>
            </a:r>
            <a:r>
              <a:rPr lang="en-US" sz="3800" dirty="0" err="1" smtClean="0">
                <a:solidFill>
                  <a:srgbClr val="000000"/>
                </a:solidFill>
                <a:latin typeface="Times New Roman"/>
                <a:ea typeface="Times New Roman"/>
              </a:rPr>
              <a:t>lavozimini</a:t>
            </a:r>
            <a:r>
              <a:rPr lang="en-US" sz="3800" dirty="0" smtClean="0">
                <a:solidFill>
                  <a:srgbClr val="000000"/>
                </a:solidFill>
                <a:latin typeface="Times New Roman"/>
                <a:ea typeface="Times New Roman"/>
              </a:rPr>
              <a:t>  </a:t>
            </a:r>
            <a:r>
              <a:rPr lang="en-US" sz="3800" dirty="0">
                <a:solidFill>
                  <a:srgbClr val="000000"/>
                </a:solidFill>
                <a:latin typeface="Times New Roman"/>
                <a:ea typeface="Times New Roman"/>
              </a:rPr>
              <a:t>b</a:t>
            </a:r>
            <a:r>
              <a:rPr lang="ru-RU" sz="3800" dirty="0">
                <a:solidFill>
                  <a:srgbClr val="000000"/>
                </a:solidFill>
                <a:latin typeface="Times New Roman"/>
                <a:ea typeface="Times New Roman"/>
              </a:rPr>
              <a:t>е</a:t>
            </a:r>
            <a:r>
              <a:rPr lang="en-US" sz="3800" dirty="0" err="1">
                <a:solidFill>
                  <a:srgbClr val="000000"/>
                </a:solidFill>
                <a:latin typeface="Times New Roman"/>
                <a:ea typeface="Times New Roman"/>
              </a:rPr>
              <a:t>rgan</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Shundan</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so‘ng</a:t>
            </a:r>
            <a:r>
              <a:rPr lang="en-US" sz="3800" dirty="0">
                <a:solidFill>
                  <a:srgbClr val="000000"/>
                </a:solidFill>
                <a:latin typeface="Times New Roman"/>
                <a:ea typeface="Times New Roman"/>
              </a:rPr>
              <a:t>  </a:t>
            </a:r>
            <a:r>
              <a:rPr lang="en-US" sz="3800" b="1" dirty="0">
                <a:solidFill>
                  <a:srgbClr val="0000FF"/>
                </a:solidFill>
                <a:latin typeface="Times New Roman"/>
                <a:ea typeface="Times New Roman"/>
              </a:rPr>
              <a:t>Yusuf  </a:t>
            </a:r>
            <a:r>
              <a:rPr lang="en-US" sz="3800" b="1" dirty="0" err="1">
                <a:solidFill>
                  <a:srgbClr val="0000FF"/>
                </a:solidFill>
                <a:latin typeface="Times New Roman"/>
                <a:ea typeface="Times New Roman"/>
              </a:rPr>
              <a:t>Ulug</a:t>
            </a:r>
            <a:r>
              <a:rPr lang="en-US" sz="3800" b="1" dirty="0">
                <a:solidFill>
                  <a:srgbClr val="0000FF"/>
                </a:solidFill>
                <a:latin typeface="Times New Roman"/>
                <a:ea typeface="Times New Roman"/>
              </a:rPr>
              <a:t>‘  </a:t>
            </a:r>
            <a:r>
              <a:rPr lang="en-US" sz="3800" b="1" dirty="0" err="1">
                <a:solidFill>
                  <a:srgbClr val="0000FF"/>
                </a:solidFill>
                <a:latin typeface="Times New Roman"/>
                <a:ea typeface="Times New Roman"/>
              </a:rPr>
              <a:t>Xos</a:t>
            </a:r>
            <a:r>
              <a:rPr lang="en-US" sz="3800" b="1" dirty="0">
                <a:solidFill>
                  <a:srgbClr val="0000FF"/>
                </a:solidFill>
                <a:latin typeface="Times New Roman"/>
                <a:ea typeface="Times New Roman"/>
              </a:rPr>
              <a:t>  </a:t>
            </a:r>
            <a:r>
              <a:rPr lang="en-US" sz="3800" b="1" dirty="0" err="1">
                <a:solidFill>
                  <a:srgbClr val="0000FF"/>
                </a:solidFill>
                <a:latin typeface="Times New Roman"/>
                <a:ea typeface="Times New Roman"/>
              </a:rPr>
              <a:t>Xojib</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nomi</a:t>
            </a:r>
            <a:r>
              <a:rPr lang="en-US" sz="3800" dirty="0">
                <a:solidFill>
                  <a:srgbClr val="000000"/>
                </a:solidFill>
                <a:latin typeface="Times New Roman"/>
                <a:ea typeface="Times New Roman"/>
              </a:rPr>
              <a:t> </a:t>
            </a:r>
            <a:r>
              <a:rPr lang="en-US" sz="3800" dirty="0" err="1" smtClean="0">
                <a:solidFill>
                  <a:srgbClr val="000000"/>
                </a:solidFill>
                <a:latin typeface="Times New Roman"/>
                <a:ea typeface="Times New Roman"/>
              </a:rPr>
              <a:t>va</a:t>
            </a:r>
            <a:r>
              <a:rPr lang="en-US" sz="3800" dirty="0" smtClean="0">
                <a:solidFill>
                  <a:srgbClr val="000000"/>
                </a:solidFill>
                <a:latin typeface="Times New Roman"/>
                <a:ea typeface="Times New Roman"/>
              </a:rPr>
              <a:t>  </a:t>
            </a:r>
            <a:r>
              <a:rPr lang="en-US" sz="3800" dirty="0" err="1">
                <a:solidFill>
                  <a:srgbClr val="000000"/>
                </a:solidFill>
                <a:latin typeface="Times New Roman"/>
                <a:ea typeface="Times New Roman"/>
              </a:rPr>
              <a:t>laqabi</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bilan</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shuhrat</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topgan</a:t>
            </a:r>
            <a:r>
              <a:rPr lang="en-US" sz="3800" dirty="0">
                <a:solidFill>
                  <a:srgbClr val="000000"/>
                </a:solidFill>
                <a:latin typeface="Times New Roman"/>
                <a:ea typeface="Times New Roman"/>
              </a:rPr>
              <a:t>.  U  </a:t>
            </a:r>
            <a:r>
              <a:rPr lang="en-US" sz="3800" dirty="0" err="1">
                <a:solidFill>
                  <a:srgbClr val="000000"/>
                </a:solidFill>
                <a:latin typeface="Times New Roman"/>
                <a:ea typeface="Times New Roman"/>
              </a:rPr>
              <a:t>o‘z</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asarini</a:t>
            </a:r>
            <a:r>
              <a:rPr lang="en-US" sz="3800" dirty="0">
                <a:solidFill>
                  <a:srgbClr val="000000"/>
                </a:solidFill>
                <a:latin typeface="Times New Roman"/>
                <a:ea typeface="Times New Roman"/>
              </a:rPr>
              <a:t>  </a:t>
            </a:r>
            <a:r>
              <a:rPr lang="en-US" sz="3800" b="1" dirty="0" err="1">
                <a:solidFill>
                  <a:srgbClr val="0000FF"/>
                </a:solidFill>
                <a:latin typeface="Times New Roman"/>
                <a:ea typeface="Times New Roman"/>
              </a:rPr>
              <a:t>xijriy</a:t>
            </a:r>
            <a:r>
              <a:rPr lang="en-US" sz="3800" b="1" dirty="0">
                <a:solidFill>
                  <a:srgbClr val="0000FF"/>
                </a:solidFill>
                <a:latin typeface="Times New Roman"/>
                <a:ea typeface="Times New Roman"/>
              </a:rPr>
              <a:t>  462-(</a:t>
            </a:r>
            <a:r>
              <a:rPr lang="en-US" sz="3800" b="1" dirty="0" err="1">
                <a:solidFill>
                  <a:srgbClr val="0000FF"/>
                </a:solidFill>
                <a:latin typeface="Times New Roman"/>
                <a:ea typeface="Times New Roman"/>
              </a:rPr>
              <a:t>milodiy</a:t>
            </a:r>
            <a:r>
              <a:rPr lang="en-US" sz="3800" b="1" dirty="0">
                <a:solidFill>
                  <a:srgbClr val="0000FF"/>
                </a:solidFill>
                <a:latin typeface="Times New Roman"/>
                <a:ea typeface="Times New Roman"/>
              </a:rPr>
              <a:t> </a:t>
            </a:r>
            <a:r>
              <a:rPr lang="en-US" sz="3800" b="1" dirty="0" smtClean="0">
                <a:solidFill>
                  <a:srgbClr val="0000FF"/>
                </a:solidFill>
                <a:latin typeface="Times New Roman"/>
                <a:ea typeface="Times New Roman"/>
              </a:rPr>
              <a:t>1069–70</a:t>
            </a:r>
            <a:r>
              <a:rPr lang="en-US" sz="3800" b="1" dirty="0">
                <a:solidFill>
                  <a:srgbClr val="0000FF"/>
                </a:solidFill>
                <a:latin typeface="Times New Roman"/>
                <a:ea typeface="Times New Roman"/>
              </a:rPr>
              <a:t>) </a:t>
            </a:r>
            <a:r>
              <a:rPr lang="en-US" sz="3800" dirty="0" err="1">
                <a:solidFill>
                  <a:srgbClr val="000000"/>
                </a:solidFill>
                <a:latin typeface="Times New Roman"/>
                <a:ea typeface="Times New Roman"/>
              </a:rPr>
              <a:t>yilda</a:t>
            </a:r>
            <a:r>
              <a:rPr lang="en-US" sz="3800" dirty="0">
                <a:solidFill>
                  <a:srgbClr val="000000"/>
                </a:solidFill>
                <a:latin typeface="Times New Roman"/>
                <a:ea typeface="Times New Roman"/>
              </a:rPr>
              <a:t> </a:t>
            </a:r>
            <a:r>
              <a:rPr lang="en-US" sz="3800" b="1" dirty="0" smtClean="0">
                <a:solidFill>
                  <a:srgbClr val="0000FF"/>
                </a:solidFill>
                <a:latin typeface="Times New Roman"/>
                <a:ea typeface="Times New Roman"/>
              </a:rPr>
              <a:t>50 </a:t>
            </a:r>
            <a:r>
              <a:rPr lang="en-US" sz="3800" b="1" dirty="0" err="1">
                <a:solidFill>
                  <a:srgbClr val="0000FF"/>
                </a:solidFill>
                <a:latin typeface="Times New Roman"/>
                <a:ea typeface="Times New Roman"/>
              </a:rPr>
              <a:t>yoshlik</a:t>
            </a:r>
            <a:r>
              <a:rPr lang="en-US" sz="3800" dirty="0">
                <a:solidFill>
                  <a:srgbClr val="000000"/>
                </a:solidFill>
                <a:latin typeface="Times New Roman"/>
                <a:ea typeface="Times New Roman"/>
              </a:rPr>
              <a:t> </a:t>
            </a:r>
            <a:r>
              <a:rPr lang="en-US" sz="3800" dirty="0" err="1">
                <a:solidFill>
                  <a:srgbClr val="000000"/>
                </a:solidFill>
                <a:latin typeface="Times New Roman"/>
                <a:ea typeface="Times New Roman"/>
              </a:rPr>
              <a:t>chog‘ida</a:t>
            </a:r>
            <a:r>
              <a:rPr lang="en-US" sz="3800" dirty="0">
                <a:solidFill>
                  <a:srgbClr val="000000"/>
                </a:solidFill>
                <a:latin typeface="Times New Roman"/>
                <a:ea typeface="Times New Roman"/>
              </a:rPr>
              <a:t> </a:t>
            </a:r>
            <a:r>
              <a:rPr lang="en-US" sz="3800" b="1" dirty="0" err="1">
                <a:solidFill>
                  <a:srgbClr val="0000FF"/>
                </a:solidFill>
                <a:latin typeface="Times New Roman"/>
                <a:ea typeface="Times New Roman"/>
              </a:rPr>
              <a:t>o‘n</a:t>
            </a:r>
            <a:r>
              <a:rPr lang="en-US" sz="3800" b="1" dirty="0">
                <a:solidFill>
                  <a:srgbClr val="0000FF"/>
                </a:solidFill>
                <a:latin typeface="Times New Roman"/>
                <a:ea typeface="Times New Roman"/>
              </a:rPr>
              <a:t> </a:t>
            </a:r>
            <a:r>
              <a:rPr lang="en-US" sz="3800" b="1" dirty="0" err="1">
                <a:solidFill>
                  <a:srgbClr val="0000FF"/>
                </a:solidFill>
                <a:latin typeface="Times New Roman"/>
                <a:ea typeface="Times New Roman"/>
              </a:rPr>
              <a:t>sakkiz</a:t>
            </a:r>
            <a:r>
              <a:rPr lang="en-US" sz="3800" b="1" dirty="0">
                <a:solidFill>
                  <a:srgbClr val="0000FF"/>
                </a:solidFill>
                <a:latin typeface="Times New Roman"/>
                <a:ea typeface="Times New Roman"/>
              </a:rPr>
              <a:t> </a:t>
            </a:r>
            <a:r>
              <a:rPr lang="en-US" sz="3800" b="1" dirty="0" err="1">
                <a:solidFill>
                  <a:srgbClr val="0000FF"/>
                </a:solidFill>
                <a:latin typeface="Times New Roman"/>
                <a:ea typeface="Times New Roman"/>
              </a:rPr>
              <a:t>oyda</a:t>
            </a:r>
            <a:r>
              <a:rPr lang="en-US" sz="3800" b="1" dirty="0">
                <a:solidFill>
                  <a:srgbClr val="0000FF"/>
                </a:solidFill>
                <a:latin typeface="Times New Roman"/>
                <a:ea typeface="Times New Roman"/>
              </a:rPr>
              <a:t> </a:t>
            </a:r>
            <a:r>
              <a:rPr lang="en-US" sz="3800" dirty="0" err="1">
                <a:solidFill>
                  <a:srgbClr val="000000"/>
                </a:solidFill>
                <a:latin typeface="Times New Roman"/>
                <a:ea typeface="Times New Roman"/>
              </a:rPr>
              <a:t>yozgan</a:t>
            </a:r>
            <a:endParaRPr lang="ru-RU" sz="3800" dirty="0"/>
          </a:p>
        </p:txBody>
      </p:sp>
    </p:spTree>
    <p:extLst>
      <p:ext uri="{BB962C8B-B14F-4D97-AF65-F5344CB8AC3E}">
        <p14:creationId xmlns:p14="http://schemas.microsoft.com/office/powerpoint/2010/main" val="31739595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01060"/>
            <a:ext cx="8856984" cy="5816977"/>
          </a:xfrm>
          <a:prstGeom prst="rect">
            <a:avLst/>
          </a:prstGeom>
        </p:spPr>
        <p:txBody>
          <a:bodyPr wrap="square">
            <a:spAutoFit/>
          </a:bodyPr>
          <a:lstStyle/>
          <a:p>
            <a:pPr algn="just"/>
            <a:r>
              <a:rPr lang="en-US" sz="3100" dirty="0" smtClean="0">
                <a:solidFill>
                  <a:srgbClr val="000000"/>
                </a:solidFill>
                <a:latin typeface="Times New Roman"/>
                <a:ea typeface="Times New Roman"/>
              </a:rPr>
              <a:t>	D</a:t>
            </a:r>
            <a:r>
              <a:rPr lang="ru-RU" sz="3100" dirty="0">
                <a:solidFill>
                  <a:srgbClr val="000000"/>
                </a:solidFill>
                <a:latin typeface="Times New Roman"/>
                <a:ea typeface="Times New Roman"/>
              </a:rPr>
              <a:t>е</a:t>
            </a:r>
            <a:r>
              <a:rPr lang="en-US" sz="3100" dirty="0" err="1">
                <a:solidFill>
                  <a:srgbClr val="000000"/>
                </a:solidFill>
                <a:latin typeface="Times New Roman"/>
                <a:ea typeface="Times New Roman"/>
              </a:rPr>
              <a:t>mak</a:t>
            </a:r>
            <a:r>
              <a:rPr lang="en-US" sz="3100" dirty="0">
                <a:solidFill>
                  <a:srgbClr val="000000"/>
                </a:solidFill>
                <a:latin typeface="Times New Roman"/>
                <a:ea typeface="Times New Roman"/>
              </a:rPr>
              <a:t>,  </a:t>
            </a:r>
            <a:r>
              <a:rPr lang="en-US" sz="3100" dirty="0" err="1">
                <a:solidFill>
                  <a:srgbClr val="000000"/>
                </a:solidFill>
                <a:latin typeface="Times New Roman"/>
                <a:ea typeface="Times New Roman"/>
              </a:rPr>
              <a:t>adibning</a:t>
            </a:r>
            <a:r>
              <a:rPr lang="en-US" sz="3100" dirty="0">
                <a:solidFill>
                  <a:srgbClr val="000000"/>
                </a:solidFill>
                <a:latin typeface="Times New Roman"/>
                <a:ea typeface="Times New Roman"/>
              </a:rPr>
              <a:t>  </a:t>
            </a:r>
            <a:r>
              <a:rPr lang="en-US" sz="3100" dirty="0" err="1">
                <a:solidFill>
                  <a:srgbClr val="000000"/>
                </a:solidFill>
                <a:latin typeface="Times New Roman"/>
                <a:ea typeface="Times New Roman"/>
              </a:rPr>
              <a:t>so‘zlariga</a:t>
            </a:r>
            <a:r>
              <a:rPr lang="en-US" sz="3100" dirty="0">
                <a:solidFill>
                  <a:srgbClr val="000000"/>
                </a:solidFill>
                <a:latin typeface="Times New Roman"/>
                <a:ea typeface="Times New Roman"/>
              </a:rPr>
              <a:t>  </a:t>
            </a:r>
            <a:r>
              <a:rPr lang="en-US" sz="3100" dirty="0" err="1">
                <a:solidFill>
                  <a:srgbClr val="000000"/>
                </a:solidFill>
                <a:latin typeface="Times New Roman"/>
                <a:ea typeface="Times New Roman"/>
              </a:rPr>
              <a:t>qarab</a:t>
            </a:r>
            <a:r>
              <a:rPr lang="en-US" sz="3100" dirty="0">
                <a:solidFill>
                  <a:srgbClr val="000000"/>
                </a:solidFill>
                <a:latin typeface="Times New Roman"/>
                <a:ea typeface="Times New Roman"/>
              </a:rPr>
              <a:t>  </a:t>
            </a:r>
            <a:r>
              <a:rPr lang="en-US" sz="3100" dirty="0" err="1">
                <a:solidFill>
                  <a:srgbClr val="000000"/>
                </a:solidFill>
                <a:latin typeface="Times New Roman"/>
                <a:ea typeface="Times New Roman"/>
              </a:rPr>
              <a:t>xulosa</a:t>
            </a:r>
            <a:r>
              <a:rPr lang="en-US" sz="3100" dirty="0">
                <a:solidFill>
                  <a:srgbClr val="000000"/>
                </a:solidFill>
                <a:latin typeface="Times New Roman"/>
                <a:ea typeface="Times New Roman"/>
              </a:rPr>
              <a:t>  </a:t>
            </a:r>
            <a:r>
              <a:rPr lang="en-US" sz="3100" dirty="0" err="1">
                <a:solidFill>
                  <a:srgbClr val="000000"/>
                </a:solidFill>
                <a:latin typeface="Times New Roman"/>
                <a:ea typeface="Times New Roman"/>
              </a:rPr>
              <a:t>chiqaradigan</a:t>
            </a:r>
            <a:r>
              <a:rPr lang="en-US" sz="3100" dirty="0">
                <a:solidFill>
                  <a:srgbClr val="000000"/>
                </a:solidFill>
                <a:latin typeface="Times New Roman"/>
                <a:ea typeface="Times New Roman"/>
              </a:rPr>
              <a:t>  </a:t>
            </a:r>
            <a:r>
              <a:rPr lang="en-US" sz="3100" dirty="0" err="1">
                <a:solidFill>
                  <a:srgbClr val="000000"/>
                </a:solidFill>
                <a:latin typeface="Times New Roman"/>
                <a:ea typeface="Times New Roman"/>
              </a:rPr>
              <a:t>bo‘lsak</a:t>
            </a:r>
            <a:r>
              <a:rPr lang="en-US" sz="3100" dirty="0">
                <a:solidFill>
                  <a:srgbClr val="000000"/>
                </a:solidFill>
                <a:latin typeface="Times New Roman"/>
                <a:ea typeface="Times New Roman"/>
              </a:rPr>
              <a:t>, </a:t>
            </a:r>
            <a:r>
              <a:rPr lang="en-US" sz="3100" b="1" dirty="0" err="1" smtClean="0">
                <a:solidFill>
                  <a:srgbClr val="0000FF"/>
                </a:solidFill>
                <a:latin typeface="Times New Roman"/>
                <a:ea typeface="Times New Roman"/>
              </a:rPr>
              <a:t>asar</a:t>
            </a:r>
            <a:r>
              <a:rPr lang="en-US" sz="3100" b="1" dirty="0" smtClean="0">
                <a:solidFill>
                  <a:srgbClr val="0000FF"/>
                </a:solidFill>
                <a:latin typeface="Times New Roman"/>
                <a:ea typeface="Times New Roman"/>
              </a:rPr>
              <a:t> </a:t>
            </a:r>
            <a:r>
              <a:rPr lang="en-US" sz="3100" b="1" dirty="0">
                <a:solidFill>
                  <a:srgbClr val="0000FF"/>
                </a:solidFill>
                <a:latin typeface="Times New Roman"/>
                <a:ea typeface="Times New Roman"/>
              </a:rPr>
              <a:t>(1069—70) </a:t>
            </a:r>
            <a:r>
              <a:rPr lang="en-US" sz="3100" dirty="0" err="1">
                <a:solidFill>
                  <a:srgbClr val="000000"/>
                </a:solidFill>
                <a:latin typeface="Times New Roman"/>
                <a:ea typeface="Times New Roman"/>
              </a:rPr>
              <a:t>yozilgan</a:t>
            </a:r>
            <a:r>
              <a:rPr lang="en-US" sz="3100" dirty="0">
                <a:solidFill>
                  <a:srgbClr val="000000"/>
                </a:solidFill>
                <a:latin typeface="Times New Roman"/>
                <a:ea typeface="Times New Roman"/>
              </a:rPr>
              <a:t> </a:t>
            </a:r>
            <a:r>
              <a:rPr lang="en-US" sz="3100" dirty="0" err="1">
                <a:solidFill>
                  <a:srgbClr val="000000"/>
                </a:solidFill>
                <a:latin typeface="Times New Roman"/>
                <a:ea typeface="Times New Roman"/>
              </a:rPr>
              <a:t>paytda</a:t>
            </a:r>
            <a:r>
              <a:rPr lang="en-US" sz="3100" dirty="0">
                <a:solidFill>
                  <a:srgbClr val="000000"/>
                </a:solidFill>
                <a:latin typeface="Times New Roman"/>
                <a:ea typeface="Times New Roman"/>
              </a:rPr>
              <a:t> u </a:t>
            </a:r>
            <a:r>
              <a:rPr lang="en-US" sz="3100" b="1" dirty="0">
                <a:solidFill>
                  <a:srgbClr val="0000FF"/>
                </a:solidFill>
                <a:latin typeface="Times New Roman"/>
                <a:ea typeface="Times New Roman"/>
              </a:rPr>
              <a:t>50 </a:t>
            </a:r>
            <a:r>
              <a:rPr lang="en-US" sz="3100" b="1" dirty="0" err="1">
                <a:solidFill>
                  <a:srgbClr val="0000FF"/>
                </a:solidFill>
                <a:latin typeface="Times New Roman"/>
                <a:ea typeface="Times New Roman"/>
              </a:rPr>
              <a:t>yoshlarda</a:t>
            </a:r>
            <a:r>
              <a:rPr lang="en-US" sz="3100" b="1" dirty="0">
                <a:solidFill>
                  <a:srgbClr val="0000FF"/>
                </a:solidFill>
                <a:latin typeface="Times New Roman"/>
                <a:ea typeface="Times New Roman"/>
              </a:rPr>
              <a:t> </a:t>
            </a:r>
            <a:r>
              <a:rPr lang="en-US" sz="3100" dirty="0" err="1">
                <a:solidFill>
                  <a:srgbClr val="000000"/>
                </a:solidFill>
                <a:latin typeface="Times New Roman"/>
                <a:ea typeface="Times New Roman"/>
              </a:rPr>
              <a:t>bo‘lsa</a:t>
            </a:r>
            <a:r>
              <a:rPr lang="en-US" sz="3100" dirty="0">
                <a:solidFill>
                  <a:srgbClr val="000000"/>
                </a:solidFill>
                <a:latin typeface="Times New Roman"/>
                <a:ea typeface="Times New Roman"/>
              </a:rPr>
              <a:t>, </a:t>
            </a:r>
            <a:r>
              <a:rPr lang="en-US" sz="3100" dirty="0" err="1">
                <a:solidFill>
                  <a:srgbClr val="000000"/>
                </a:solidFill>
                <a:latin typeface="Times New Roman"/>
                <a:ea typeface="Times New Roman"/>
              </a:rPr>
              <a:t>bundan</a:t>
            </a:r>
            <a:r>
              <a:rPr lang="en-US" sz="3100" dirty="0">
                <a:solidFill>
                  <a:srgbClr val="000000"/>
                </a:solidFill>
                <a:latin typeface="Times New Roman"/>
                <a:ea typeface="Times New Roman"/>
              </a:rPr>
              <a:t> </a:t>
            </a:r>
            <a:r>
              <a:rPr lang="en-US" sz="3100" dirty="0" err="1">
                <a:solidFill>
                  <a:srgbClr val="000000"/>
                </a:solidFill>
                <a:latin typeface="Times New Roman"/>
                <a:ea typeface="Times New Roman"/>
              </a:rPr>
              <a:t>ayon</a:t>
            </a:r>
            <a:r>
              <a:rPr lang="en-US" sz="3100" dirty="0">
                <a:solidFill>
                  <a:srgbClr val="000000"/>
                </a:solidFill>
                <a:latin typeface="Times New Roman"/>
                <a:ea typeface="Times New Roman"/>
              </a:rPr>
              <a:t> </a:t>
            </a:r>
            <a:r>
              <a:rPr lang="en-US" sz="3100" dirty="0" err="1" smtClean="0">
                <a:solidFill>
                  <a:srgbClr val="000000"/>
                </a:solidFill>
                <a:latin typeface="Times New Roman"/>
                <a:ea typeface="Times New Roman"/>
              </a:rPr>
              <a:t>bo‘ladiki</a:t>
            </a:r>
            <a:r>
              <a:rPr lang="en-US" sz="3100" dirty="0">
                <a:solidFill>
                  <a:srgbClr val="000000"/>
                </a:solidFill>
                <a:latin typeface="Times New Roman"/>
                <a:ea typeface="Times New Roman"/>
              </a:rPr>
              <a:t>,  Yusuf  </a:t>
            </a:r>
            <a:r>
              <a:rPr lang="en-US" sz="3100" dirty="0" err="1">
                <a:solidFill>
                  <a:srgbClr val="000000"/>
                </a:solidFill>
                <a:latin typeface="Times New Roman"/>
                <a:ea typeface="Times New Roman"/>
              </a:rPr>
              <a:t>hijriy</a:t>
            </a:r>
            <a:r>
              <a:rPr lang="en-US" sz="3100" dirty="0">
                <a:solidFill>
                  <a:srgbClr val="000000"/>
                </a:solidFill>
                <a:latin typeface="Times New Roman"/>
                <a:ea typeface="Times New Roman"/>
              </a:rPr>
              <a:t>  </a:t>
            </a:r>
            <a:r>
              <a:rPr lang="en-US" sz="3100" b="1" dirty="0">
                <a:solidFill>
                  <a:srgbClr val="0000FF"/>
                </a:solidFill>
                <a:latin typeface="Times New Roman"/>
                <a:ea typeface="Times New Roman"/>
              </a:rPr>
              <a:t>412-(</a:t>
            </a:r>
            <a:r>
              <a:rPr lang="en-US" sz="3100" b="1" dirty="0" err="1">
                <a:solidFill>
                  <a:srgbClr val="0000FF"/>
                </a:solidFill>
                <a:latin typeface="Times New Roman"/>
                <a:ea typeface="Times New Roman"/>
              </a:rPr>
              <a:t>milodiy</a:t>
            </a:r>
            <a:r>
              <a:rPr lang="en-US" sz="3100" b="1" dirty="0">
                <a:solidFill>
                  <a:srgbClr val="0000FF"/>
                </a:solidFill>
                <a:latin typeface="Times New Roman"/>
                <a:ea typeface="Times New Roman"/>
              </a:rPr>
              <a:t>  1019/20)  </a:t>
            </a:r>
            <a:r>
              <a:rPr lang="en-US" sz="3100" dirty="0" err="1">
                <a:solidFill>
                  <a:srgbClr val="000000"/>
                </a:solidFill>
                <a:latin typeface="Times New Roman"/>
                <a:ea typeface="Times New Roman"/>
              </a:rPr>
              <a:t>yilda</a:t>
            </a:r>
            <a:r>
              <a:rPr lang="en-US" sz="3100" dirty="0">
                <a:solidFill>
                  <a:srgbClr val="000000"/>
                </a:solidFill>
                <a:latin typeface="Times New Roman"/>
                <a:ea typeface="Times New Roman"/>
              </a:rPr>
              <a:t>  </a:t>
            </a:r>
            <a:r>
              <a:rPr lang="en-US" sz="3100" dirty="0" err="1">
                <a:solidFill>
                  <a:srgbClr val="000000"/>
                </a:solidFill>
                <a:latin typeface="Times New Roman"/>
                <a:ea typeface="Times New Roman"/>
              </a:rPr>
              <a:t>tug‘ilgan</a:t>
            </a:r>
            <a:r>
              <a:rPr lang="en-US" sz="3100" dirty="0">
                <a:solidFill>
                  <a:srgbClr val="000000"/>
                </a:solidFill>
                <a:latin typeface="Times New Roman"/>
                <a:ea typeface="Times New Roman"/>
              </a:rPr>
              <a:t>.  </a:t>
            </a:r>
            <a:r>
              <a:rPr lang="en-US" sz="3100" dirty="0" err="1">
                <a:solidFill>
                  <a:srgbClr val="000000"/>
                </a:solidFill>
                <a:latin typeface="Times New Roman"/>
                <a:ea typeface="Times New Roman"/>
              </a:rPr>
              <a:t>O‘z</a:t>
            </a:r>
            <a:r>
              <a:rPr lang="en-US" sz="3100" dirty="0">
                <a:solidFill>
                  <a:srgbClr val="000000"/>
                </a:solidFill>
                <a:latin typeface="Times New Roman"/>
                <a:ea typeface="Times New Roman"/>
              </a:rPr>
              <a:t> </a:t>
            </a:r>
            <a:r>
              <a:rPr lang="en-US" sz="3100" dirty="0" err="1" smtClean="0">
                <a:solidFill>
                  <a:srgbClr val="000000"/>
                </a:solidFill>
                <a:latin typeface="Times New Roman"/>
                <a:ea typeface="Times New Roman"/>
              </a:rPr>
              <a:t>davrining</a:t>
            </a:r>
            <a:r>
              <a:rPr lang="en-US" sz="3100" dirty="0" smtClean="0">
                <a:solidFill>
                  <a:srgbClr val="000000"/>
                </a:solidFill>
                <a:latin typeface="Times New Roman"/>
                <a:ea typeface="Times New Roman"/>
              </a:rPr>
              <a:t> </a:t>
            </a:r>
            <a:r>
              <a:rPr lang="en-US" sz="3100" dirty="0" err="1">
                <a:solidFill>
                  <a:srgbClr val="000000"/>
                </a:solidFill>
                <a:latin typeface="Times New Roman"/>
                <a:ea typeface="Times New Roman"/>
              </a:rPr>
              <a:t>yirik</a:t>
            </a:r>
            <a:r>
              <a:rPr lang="en-US" sz="3100" dirty="0">
                <a:solidFill>
                  <a:srgbClr val="000000"/>
                </a:solidFill>
                <a:latin typeface="Times New Roman"/>
                <a:ea typeface="Times New Roman"/>
              </a:rPr>
              <a:t> </a:t>
            </a:r>
            <a:r>
              <a:rPr lang="en-US" sz="3100" dirty="0" err="1">
                <a:solidFill>
                  <a:srgbClr val="000000"/>
                </a:solidFill>
                <a:latin typeface="Times New Roman"/>
                <a:ea typeface="Times New Roman"/>
              </a:rPr>
              <a:t>ma’rifat</a:t>
            </a:r>
            <a:r>
              <a:rPr lang="en-US" sz="3100" dirty="0">
                <a:solidFill>
                  <a:srgbClr val="000000"/>
                </a:solidFill>
                <a:latin typeface="Times New Roman"/>
                <a:ea typeface="Times New Roman"/>
              </a:rPr>
              <a:t> </a:t>
            </a:r>
            <a:r>
              <a:rPr lang="en-US" sz="3100" dirty="0" err="1">
                <a:solidFill>
                  <a:srgbClr val="000000"/>
                </a:solidFill>
                <a:latin typeface="Times New Roman"/>
                <a:ea typeface="Times New Roman"/>
              </a:rPr>
              <a:t>va</a:t>
            </a:r>
            <a:r>
              <a:rPr lang="en-US" sz="3100" dirty="0">
                <a:solidFill>
                  <a:srgbClr val="000000"/>
                </a:solidFill>
                <a:latin typeface="Times New Roman"/>
                <a:ea typeface="Times New Roman"/>
              </a:rPr>
              <a:t> </a:t>
            </a:r>
            <a:r>
              <a:rPr lang="en-US" sz="3100" dirty="0" err="1">
                <a:solidFill>
                  <a:srgbClr val="000000"/>
                </a:solidFill>
                <a:latin typeface="Times New Roman"/>
                <a:ea typeface="Times New Roman"/>
              </a:rPr>
              <a:t>madaniyat</a:t>
            </a:r>
            <a:r>
              <a:rPr lang="en-US" sz="3100" dirty="0">
                <a:solidFill>
                  <a:srgbClr val="000000"/>
                </a:solidFill>
                <a:latin typeface="Times New Roman"/>
                <a:ea typeface="Times New Roman"/>
              </a:rPr>
              <a:t> </a:t>
            </a:r>
            <a:r>
              <a:rPr lang="en-US" sz="3100" dirty="0" err="1">
                <a:solidFill>
                  <a:srgbClr val="000000"/>
                </a:solidFill>
                <a:latin typeface="Times New Roman"/>
                <a:ea typeface="Times New Roman"/>
              </a:rPr>
              <a:t>o‘chog‘i</a:t>
            </a:r>
            <a:r>
              <a:rPr lang="en-US" sz="3100" dirty="0">
                <a:solidFill>
                  <a:srgbClr val="000000"/>
                </a:solidFill>
                <a:latin typeface="Times New Roman"/>
                <a:ea typeface="Times New Roman"/>
              </a:rPr>
              <a:t> </a:t>
            </a:r>
            <a:r>
              <a:rPr lang="en-US" sz="3100" dirty="0" err="1">
                <a:solidFill>
                  <a:srgbClr val="000000"/>
                </a:solidFill>
                <a:latin typeface="Times New Roman"/>
                <a:ea typeface="Times New Roman"/>
              </a:rPr>
              <a:t>bo‘lgan</a:t>
            </a:r>
            <a:r>
              <a:rPr lang="en-US" sz="3100" dirty="0">
                <a:solidFill>
                  <a:srgbClr val="000000"/>
                </a:solidFill>
                <a:latin typeface="Times New Roman"/>
                <a:ea typeface="Times New Roman"/>
              </a:rPr>
              <a:t> </a:t>
            </a:r>
            <a:r>
              <a:rPr lang="en-US" sz="3100" b="1" dirty="0" err="1">
                <a:solidFill>
                  <a:srgbClr val="0000FF"/>
                </a:solidFill>
                <a:latin typeface="Times New Roman"/>
                <a:ea typeface="Times New Roman"/>
              </a:rPr>
              <a:t>Bolasog‘unda</a:t>
            </a:r>
            <a:r>
              <a:rPr lang="en-US" sz="3100" dirty="0">
                <a:solidFill>
                  <a:srgbClr val="000000"/>
                </a:solidFill>
                <a:latin typeface="Times New Roman"/>
                <a:ea typeface="Times New Roman"/>
              </a:rPr>
              <a:t> </a:t>
            </a:r>
            <a:r>
              <a:rPr lang="en-US" sz="3100" dirty="0" err="1" smtClean="0">
                <a:solidFill>
                  <a:srgbClr val="000000"/>
                </a:solidFill>
                <a:latin typeface="Times New Roman"/>
                <a:ea typeface="Times New Roman"/>
              </a:rPr>
              <a:t>bo‘lg‘usi</a:t>
            </a:r>
            <a:r>
              <a:rPr lang="en-US" sz="3100" dirty="0" smtClean="0">
                <a:solidFill>
                  <a:srgbClr val="000000"/>
                </a:solidFill>
                <a:latin typeface="Times New Roman"/>
                <a:ea typeface="Times New Roman"/>
              </a:rPr>
              <a:t> </a:t>
            </a:r>
            <a:r>
              <a:rPr lang="en-US" sz="3100" dirty="0" err="1">
                <a:solidFill>
                  <a:srgbClr val="000000"/>
                </a:solidFill>
                <a:latin typeface="Times New Roman"/>
                <a:ea typeface="Times New Roman"/>
              </a:rPr>
              <a:t>adib</a:t>
            </a:r>
            <a:r>
              <a:rPr lang="en-US" sz="3100" dirty="0">
                <a:solidFill>
                  <a:srgbClr val="000000"/>
                </a:solidFill>
                <a:latin typeface="Times New Roman"/>
                <a:ea typeface="Times New Roman"/>
              </a:rPr>
              <a:t> </a:t>
            </a:r>
            <a:r>
              <a:rPr lang="en-US" sz="3100" b="1" dirty="0" err="1">
                <a:solidFill>
                  <a:srgbClr val="000000"/>
                </a:solidFill>
                <a:latin typeface="Times New Roman"/>
                <a:ea typeface="Times New Roman"/>
              </a:rPr>
              <a:t>maktab</a:t>
            </a:r>
            <a:r>
              <a:rPr lang="en-US" sz="3100" b="1" dirty="0">
                <a:solidFill>
                  <a:srgbClr val="000000"/>
                </a:solidFill>
                <a:latin typeface="Times New Roman"/>
                <a:ea typeface="Times New Roman"/>
              </a:rPr>
              <a:t> </a:t>
            </a:r>
            <a:r>
              <a:rPr lang="en-US" sz="3100" b="1" dirty="0" err="1">
                <a:solidFill>
                  <a:srgbClr val="000000"/>
                </a:solidFill>
                <a:latin typeface="Times New Roman"/>
                <a:ea typeface="Times New Roman"/>
              </a:rPr>
              <a:t>va</a:t>
            </a:r>
            <a:r>
              <a:rPr lang="en-US" sz="3100" b="1" dirty="0">
                <a:solidFill>
                  <a:srgbClr val="000000"/>
                </a:solidFill>
                <a:latin typeface="Times New Roman"/>
                <a:ea typeface="Times New Roman"/>
              </a:rPr>
              <a:t> </a:t>
            </a:r>
            <a:r>
              <a:rPr lang="en-US" sz="3100" b="1" dirty="0" err="1">
                <a:solidFill>
                  <a:srgbClr val="000000"/>
                </a:solidFill>
                <a:latin typeface="Times New Roman"/>
                <a:ea typeface="Times New Roman"/>
              </a:rPr>
              <a:t>madrasalarda</a:t>
            </a:r>
            <a:r>
              <a:rPr lang="en-US" sz="3100" b="1" dirty="0">
                <a:solidFill>
                  <a:srgbClr val="000000"/>
                </a:solidFill>
                <a:latin typeface="Times New Roman"/>
                <a:ea typeface="Times New Roman"/>
              </a:rPr>
              <a:t> </a:t>
            </a:r>
            <a:r>
              <a:rPr lang="en-US" sz="3100" dirty="0" err="1">
                <a:solidFill>
                  <a:srgbClr val="000000"/>
                </a:solidFill>
                <a:latin typeface="Times New Roman"/>
                <a:ea typeface="Times New Roman"/>
              </a:rPr>
              <a:t>o‘qib</a:t>
            </a:r>
            <a:r>
              <a:rPr lang="en-US" sz="3100" dirty="0">
                <a:solidFill>
                  <a:srgbClr val="000000"/>
                </a:solidFill>
                <a:latin typeface="Times New Roman"/>
                <a:ea typeface="Times New Roman"/>
              </a:rPr>
              <a:t>, </a:t>
            </a:r>
            <a:r>
              <a:rPr lang="en-US" sz="3100" dirty="0" err="1">
                <a:solidFill>
                  <a:srgbClr val="000000"/>
                </a:solidFill>
                <a:latin typeface="Times New Roman"/>
                <a:ea typeface="Times New Roman"/>
              </a:rPr>
              <a:t>mukammal</a:t>
            </a:r>
            <a:r>
              <a:rPr lang="en-US" sz="3100" dirty="0">
                <a:solidFill>
                  <a:srgbClr val="000000"/>
                </a:solidFill>
                <a:latin typeface="Times New Roman"/>
                <a:ea typeface="Times New Roman"/>
              </a:rPr>
              <a:t> </a:t>
            </a:r>
            <a:r>
              <a:rPr lang="en-US" sz="3100" dirty="0" err="1">
                <a:solidFill>
                  <a:srgbClr val="000000"/>
                </a:solidFill>
                <a:latin typeface="Times New Roman"/>
                <a:ea typeface="Times New Roman"/>
              </a:rPr>
              <a:t>bilim</a:t>
            </a:r>
            <a:r>
              <a:rPr lang="en-US" sz="3100" dirty="0">
                <a:solidFill>
                  <a:srgbClr val="000000"/>
                </a:solidFill>
                <a:latin typeface="Times New Roman"/>
                <a:ea typeface="Times New Roman"/>
              </a:rPr>
              <a:t> </a:t>
            </a:r>
            <a:r>
              <a:rPr lang="en-US" sz="3100" dirty="0" err="1">
                <a:solidFill>
                  <a:srgbClr val="000000"/>
                </a:solidFill>
                <a:latin typeface="Times New Roman"/>
                <a:ea typeface="Times New Roman"/>
              </a:rPr>
              <a:t>olgan</a:t>
            </a:r>
            <a:r>
              <a:rPr lang="en-US" sz="3100" dirty="0">
                <a:solidFill>
                  <a:srgbClr val="000000"/>
                </a:solidFill>
                <a:latin typeface="Times New Roman"/>
                <a:ea typeface="Times New Roman"/>
              </a:rPr>
              <a:t>, </a:t>
            </a:r>
            <a:r>
              <a:rPr lang="en-US" sz="3100" b="1" i="1" dirty="0" err="1" smtClean="0">
                <a:solidFill>
                  <a:srgbClr val="0000FF"/>
                </a:solidFill>
                <a:latin typeface="Times New Roman"/>
                <a:ea typeface="Times New Roman"/>
              </a:rPr>
              <a:t>arab</a:t>
            </a:r>
            <a:r>
              <a:rPr lang="en-US" sz="3100" b="1" i="1" dirty="0">
                <a:solidFill>
                  <a:srgbClr val="0000FF"/>
                </a:solidFill>
                <a:latin typeface="Times New Roman"/>
                <a:ea typeface="Times New Roman"/>
              </a:rPr>
              <a:t>,  </a:t>
            </a:r>
            <a:r>
              <a:rPr lang="en-US" sz="3100" b="1" i="1" dirty="0" err="1">
                <a:solidFill>
                  <a:srgbClr val="0000FF"/>
                </a:solidFill>
                <a:latin typeface="Times New Roman"/>
                <a:ea typeface="Times New Roman"/>
              </a:rPr>
              <a:t>fors</a:t>
            </a:r>
            <a:r>
              <a:rPr lang="en-US" sz="3100" b="1" i="1" dirty="0">
                <a:solidFill>
                  <a:srgbClr val="0000FF"/>
                </a:solidFill>
                <a:latin typeface="Times New Roman"/>
                <a:ea typeface="Times New Roman"/>
              </a:rPr>
              <a:t>,  </a:t>
            </a:r>
            <a:r>
              <a:rPr lang="en-US" sz="3100" b="1" i="1" dirty="0" err="1">
                <a:solidFill>
                  <a:srgbClr val="0000FF"/>
                </a:solidFill>
                <a:latin typeface="Times New Roman"/>
                <a:ea typeface="Times New Roman"/>
              </a:rPr>
              <a:t>tojik</a:t>
            </a:r>
            <a:r>
              <a:rPr lang="en-US" sz="3100" b="1" i="1" dirty="0">
                <a:solidFill>
                  <a:srgbClr val="0000FF"/>
                </a:solidFill>
                <a:latin typeface="Times New Roman"/>
                <a:ea typeface="Times New Roman"/>
              </a:rPr>
              <a:t> </a:t>
            </a:r>
            <a:r>
              <a:rPr lang="en-US" sz="3100" dirty="0">
                <a:solidFill>
                  <a:srgbClr val="000000"/>
                </a:solidFill>
                <a:latin typeface="Times New Roman"/>
                <a:ea typeface="Times New Roman"/>
              </a:rPr>
              <a:t> </a:t>
            </a:r>
            <a:r>
              <a:rPr lang="en-US" sz="3100" dirty="0" err="1">
                <a:solidFill>
                  <a:srgbClr val="000000"/>
                </a:solidFill>
                <a:latin typeface="Times New Roman"/>
                <a:ea typeface="Times New Roman"/>
              </a:rPr>
              <a:t>tillarini</a:t>
            </a:r>
            <a:r>
              <a:rPr lang="en-US" sz="3100" dirty="0">
                <a:solidFill>
                  <a:srgbClr val="000000"/>
                </a:solidFill>
                <a:latin typeface="Times New Roman"/>
                <a:ea typeface="Times New Roman"/>
              </a:rPr>
              <a:t>  </a:t>
            </a:r>
            <a:r>
              <a:rPr lang="en-US" sz="3100" dirty="0" err="1">
                <a:solidFill>
                  <a:srgbClr val="000000"/>
                </a:solidFill>
                <a:latin typeface="Times New Roman"/>
                <a:ea typeface="Times New Roman"/>
              </a:rPr>
              <a:t>o‘rgangan</a:t>
            </a:r>
            <a:r>
              <a:rPr lang="en-US" sz="3100" dirty="0">
                <a:solidFill>
                  <a:srgbClr val="000000"/>
                </a:solidFill>
                <a:latin typeface="Times New Roman"/>
                <a:ea typeface="Times New Roman"/>
              </a:rPr>
              <a:t>,  </a:t>
            </a:r>
            <a:r>
              <a:rPr lang="en-US" sz="3100" b="1" i="1" dirty="0" err="1">
                <a:solidFill>
                  <a:srgbClr val="0000FF"/>
                </a:solidFill>
                <a:latin typeface="Times New Roman"/>
                <a:ea typeface="Times New Roman"/>
              </a:rPr>
              <a:t>falsafa</a:t>
            </a:r>
            <a:r>
              <a:rPr lang="en-US" sz="3100" b="1" i="1" dirty="0">
                <a:solidFill>
                  <a:srgbClr val="0000FF"/>
                </a:solidFill>
                <a:latin typeface="Times New Roman"/>
                <a:ea typeface="Times New Roman"/>
              </a:rPr>
              <a:t>,  </a:t>
            </a:r>
            <a:r>
              <a:rPr lang="en-US" sz="3100" b="1" i="1" dirty="0" err="1">
                <a:solidFill>
                  <a:srgbClr val="0000FF"/>
                </a:solidFill>
                <a:latin typeface="Times New Roman"/>
                <a:ea typeface="Times New Roman"/>
              </a:rPr>
              <a:t>mantiq</a:t>
            </a:r>
            <a:r>
              <a:rPr lang="en-US" sz="3100" b="1" i="1" dirty="0">
                <a:solidFill>
                  <a:srgbClr val="0000FF"/>
                </a:solidFill>
                <a:latin typeface="Times New Roman"/>
                <a:ea typeface="Times New Roman"/>
              </a:rPr>
              <a:t>  mat</a:t>
            </a:r>
            <a:r>
              <a:rPr lang="ru-RU" sz="3100" b="1" i="1" dirty="0">
                <a:solidFill>
                  <a:srgbClr val="0000FF"/>
                </a:solidFill>
                <a:latin typeface="Times New Roman"/>
                <a:ea typeface="Times New Roman"/>
              </a:rPr>
              <a:t>е</a:t>
            </a:r>
            <a:r>
              <a:rPr lang="en-US" sz="3100" b="1" i="1" dirty="0" err="1">
                <a:solidFill>
                  <a:srgbClr val="0000FF"/>
                </a:solidFill>
                <a:latin typeface="Times New Roman"/>
                <a:ea typeface="Times New Roman"/>
              </a:rPr>
              <a:t>matika</a:t>
            </a:r>
            <a:r>
              <a:rPr lang="en-US" sz="3100" dirty="0">
                <a:solidFill>
                  <a:srgbClr val="000000"/>
                </a:solidFill>
                <a:latin typeface="Times New Roman"/>
                <a:ea typeface="Times New Roman"/>
              </a:rPr>
              <a:t>,  </a:t>
            </a:r>
            <a:r>
              <a:rPr lang="en-US" sz="3100" dirty="0" err="1">
                <a:solidFill>
                  <a:srgbClr val="000000"/>
                </a:solidFill>
                <a:latin typeface="Times New Roman"/>
                <a:ea typeface="Times New Roman"/>
              </a:rPr>
              <a:t>va</a:t>
            </a:r>
            <a:r>
              <a:rPr lang="en-US" sz="3100" dirty="0">
                <a:solidFill>
                  <a:srgbClr val="000000"/>
                </a:solidFill>
                <a:latin typeface="Times New Roman"/>
                <a:ea typeface="Times New Roman"/>
              </a:rPr>
              <a:t> </a:t>
            </a:r>
            <a:r>
              <a:rPr lang="en-US" sz="3100" dirty="0" err="1" smtClean="0">
                <a:solidFill>
                  <a:srgbClr val="000000"/>
                </a:solidFill>
                <a:latin typeface="Times New Roman"/>
                <a:ea typeface="Times New Roman"/>
              </a:rPr>
              <a:t>boshqa</a:t>
            </a:r>
            <a:r>
              <a:rPr lang="en-US" sz="3100" dirty="0" smtClean="0">
                <a:solidFill>
                  <a:srgbClr val="000000"/>
                </a:solidFill>
                <a:latin typeface="Times New Roman"/>
                <a:ea typeface="Times New Roman"/>
              </a:rPr>
              <a:t>  </a:t>
            </a:r>
            <a:r>
              <a:rPr lang="en-US" sz="3100" dirty="0" err="1">
                <a:solidFill>
                  <a:srgbClr val="000000"/>
                </a:solidFill>
                <a:latin typeface="Times New Roman"/>
                <a:ea typeface="Times New Roman"/>
              </a:rPr>
              <a:t>fanlarni</a:t>
            </a:r>
            <a:r>
              <a:rPr lang="en-US" sz="3100" dirty="0">
                <a:solidFill>
                  <a:srgbClr val="000000"/>
                </a:solidFill>
                <a:latin typeface="Times New Roman"/>
                <a:ea typeface="Times New Roman"/>
              </a:rPr>
              <a:t>  </a:t>
            </a:r>
            <a:r>
              <a:rPr lang="en-US" sz="3100" dirty="0" err="1">
                <a:solidFill>
                  <a:srgbClr val="000000"/>
                </a:solidFill>
                <a:latin typeface="Times New Roman"/>
                <a:ea typeface="Times New Roman"/>
              </a:rPr>
              <a:t>egallagan</a:t>
            </a:r>
            <a:r>
              <a:rPr lang="en-US" sz="3100" dirty="0">
                <a:solidFill>
                  <a:srgbClr val="000000"/>
                </a:solidFill>
                <a:latin typeface="Times New Roman"/>
                <a:ea typeface="Times New Roman"/>
              </a:rPr>
              <a:t>.  U  </a:t>
            </a:r>
            <a:r>
              <a:rPr lang="en-US" sz="3100" b="1" i="1" dirty="0" err="1">
                <a:solidFill>
                  <a:srgbClr val="0000FF"/>
                </a:solidFill>
                <a:latin typeface="Times New Roman"/>
                <a:ea typeface="Times New Roman"/>
              </a:rPr>
              <a:t>davlat</a:t>
            </a:r>
            <a:r>
              <a:rPr lang="en-US" sz="3100" b="1" i="1" dirty="0">
                <a:solidFill>
                  <a:srgbClr val="0000FF"/>
                </a:solidFill>
                <a:latin typeface="Times New Roman"/>
                <a:ea typeface="Times New Roman"/>
              </a:rPr>
              <a:t>  </a:t>
            </a:r>
            <a:r>
              <a:rPr lang="en-US" sz="3100" b="1" i="1" dirty="0" err="1">
                <a:solidFill>
                  <a:srgbClr val="0000FF"/>
                </a:solidFill>
                <a:latin typeface="Times New Roman"/>
                <a:ea typeface="Times New Roman"/>
              </a:rPr>
              <a:t>va</a:t>
            </a:r>
            <a:r>
              <a:rPr lang="en-US" sz="3100" b="1" i="1" dirty="0">
                <a:solidFill>
                  <a:srgbClr val="0000FF"/>
                </a:solidFill>
                <a:latin typeface="Times New Roman"/>
                <a:ea typeface="Times New Roman"/>
              </a:rPr>
              <a:t>  </a:t>
            </a:r>
            <a:r>
              <a:rPr lang="en-US" sz="3100" b="1" i="1" dirty="0" err="1">
                <a:solidFill>
                  <a:srgbClr val="0000FF"/>
                </a:solidFill>
                <a:latin typeface="Times New Roman"/>
                <a:ea typeface="Times New Roman"/>
              </a:rPr>
              <a:t>idora</a:t>
            </a:r>
            <a:r>
              <a:rPr lang="en-US" sz="3100" b="1" i="1" dirty="0">
                <a:solidFill>
                  <a:srgbClr val="0000FF"/>
                </a:solidFill>
                <a:latin typeface="Times New Roman"/>
                <a:ea typeface="Times New Roman"/>
              </a:rPr>
              <a:t>  </a:t>
            </a:r>
            <a:r>
              <a:rPr lang="en-US" sz="3100" b="1" i="1" dirty="0" err="1">
                <a:solidFill>
                  <a:srgbClr val="0000FF"/>
                </a:solidFill>
                <a:latin typeface="Times New Roman"/>
                <a:ea typeface="Times New Roman"/>
              </a:rPr>
              <a:t>ishlari</a:t>
            </a:r>
            <a:r>
              <a:rPr lang="en-US" sz="3100" dirty="0">
                <a:solidFill>
                  <a:srgbClr val="000000"/>
                </a:solidFill>
                <a:latin typeface="Times New Roman"/>
                <a:ea typeface="Times New Roman"/>
              </a:rPr>
              <a:t>  </a:t>
            </a:r>
            <a:r>
              <a:rPr lang="en-US" sz="3100" dirty="0" err="1">
                <a:solidFill>
                  <a:srgbClr val="000000"/>
                </a:solidFill>
                <a:latin typeface="Times New Roman"/>
                <a:ea typeface="Times New Roman"/>
              </a:rPr>
              <a:t>bilan</a:t>
            </a:r>
            <a:r>
              <a:rPr lang="en-US" sz="3100" dirty="0">
                <a:solidFill>
                  <a:srgbClr val="000000"/>
                </a:solidFill>
                <a:latin typeface="Times New Roman"/>
                <a:ea typeface="Times New Roman"/>
              </a:rPr>
              <a:t>  </a:t>
            </a:r>
            <a:r>
              <a:rPr lang="en-US" sz="3100" dirty="0" err="1">
                <a:solidFill>
                  <a:srgbClr val="000000"/>
                </a:solidFill>
                <a:latin typeface="Times New Roman"/>
                <a:ea typeface="Times New Roman"/>
              </a:rPr>
              <a:t>qiziqqan</a:t>
            </a:r>
            <a:r>
              <a:rPr lang="en-US" sz="3100" dirty="0">
                <a:solidFill>
                  <a:srgbClr val="000000"/>
                </a:solidFill>
                <a:latin typeface="Times New Roman"/>
                <a:ea typeface="Times New Roman"/>
              </a:rPr>
              <a:t>. </a:t>
            </a:r>
            <a:r>
              <a:rPr lang="en-US" sz="3100" dirty="0" err="1" smtClean="0">
                <a:solidFill>
                  <a:srgbClr val="000000"/>
                </a:solidFill>
                <a:latin typeface="Times New Roman"/>
                <a:ea typeface="Times New Roman"/>
              </a:rPr>
              <a:t>Sharq</a:t>
            </a:r>
            <a:r>
              <a:rPr lang="en-US" sz="3100" dirty="0" smtClean="0">
                <a:solidFill>
                  <a:srgbClr val="000000"/>
                </a:solidFill>
                <a:latin typeface="Times New Roman"/>
                <a:ea typeface="Times New Roman"/>
              </a:rPr>
              <a:t> </a:t>
            </a:r>
            <a:r>
              <a:rPr lang="en-US" sz="3100" dirty="0" err="1">
                <a:solidFill>
                  <a:srgbClr val="000000"/>
                </a:solidFill>
                <a:latin typeface="Times New Roman"/>
                <a:ea typeface="Times New Roman"/>
              </a:rPr>
              <a:t>alloma</a:t>
            </a:r>
            <a:r>
              <a:rPr lang="en-US" sz="3100" dirty="0">
                <a:solidFill>
                  <a:srgbClr val="000000"/>
                </a:solidFill>
                <a:latin typeface="Times New Roman"/>
                <a:ea typeface="Times New Roman"/>
              </a:rPr>
              <a:t> </a:t>
            </a:r>
            <a:r>
              <a:rPr lang="en-US" sz="3100" dirty="0" err="1">
                <a:solidFill>
                  <a:srgbClr val="000000"/>
                </a:solidFill>
                <a:latin typeface="Times New Roman"/>
                <a:ea typeface="Times New Roman"/>
              </a:rPr>
              <a:t>va</a:t>
            </a:r>
            <a:r>
              <a:rPr lang="en-US" sz="3100" dirty="0">
                <a:solidFill>
                  <a:srgbClr val="000000"/>
                </a:solidFill>
                <a:latin typeface="Times New Roman"/>
                <a:ea typeface="Times New Roman"/>
              </a:rPr>
              <a:t> </a:t>
            </a:r>
            <a:r>
              <a:rPr lang="en-US" sz="3100" dirty="0" err="1">
                <a:solidFill>
                  <a:srgbClr val="000000"/>
                </a:solidFill>
                <a:latin typeface="Times New Roman"/>
                <a:ea typeface="Times New Roman"/>
              </a:rPr>
              <a:t>donishmandlarining</a:t>
            </a:r>
            <a:r>
              <a:rPr lang="en-US" sz="3100" dirty="0">
                <a:solidFill>
                  <a:srgbClr val="000000"/>
                </a:solidFill>
                <a:latin typeface="Times New Roman"/>
                <a:ea typeface="Times New Roman"/>
              </a:rPr>
              <a:t> </a:t>
            </a:r>
            <a:r>
              <a:rPr lang="en-US" sz="3100" dirty="0" err="1">
                <a:solidFill>
                  <a:srgbClr val="000000"/>
                </a:solidFill>
                <a:latin typeface="Times New Roman"/>
                <a:ea typeface="Times New Roman"/>
              </a:rPr>
              <a:t>bu</a:t>
            </a:r>
            <a:r>
              <a:rPr lang="en-US" sz="3100" dirty="0">
                <a:solidFill>
                  <a:srgbClr val="000000"/>
                </a:solidFill>
                <a:latin typeface="Times New Roman"/>
                <a:ea typeface="Times New Roman"/>
              </a:rPr>
              <a:t> </a:t>
            </a:r>
            <a:r>
              <a:rPr lang="en-US" sz="3100" dirty="0" err="1">
                <a:solidFill>
                  <a:srgbClr val="000000"/>
                </a:solidFill>
                <a:latin typeface="Times New Roman"/>
                <a:ea typeface="Times New Roman"/>
              </a:rPr>
              <a:t>sohadagi</a:t>
            </a:r>
            <a:r>
              <a:rPr lang="en-US" sz="3100" dirty="0">
                <a:solidFill>
                  <a:srgbClr val="000000"/>
                </a:solidFill>
                <a:latin typeface="Times New Roman"/>
                <a:ea typeface="Times New Roman"/>
              </a:rPr>
              <a:t> </a:t>
            </a:r>
            <a:r>
              <a:rPr lang="en-US" sz="3100" dirty="0" err="1" smtClean="0">
                <a:solidFill>
                  <a:srgbClr val="000000"/>
                </a:solidFill>
                <a:latin typeface="Times New Roman"/>
                <a:ea typeface="Times New Roman"/>
              </a:rPr>
              <a:t>fikr-mulohazalarini</a:t>
            </a:r>
            <a:r>
              <a:rPr lang="en-US" sz="3100" dirty="0" smtClean="0">
                <a:solidFill>
                  <a:srgbClr val="000000"/>
                </a:solidFill>
                <a:latin typeface="Times New Roman"/>
                <a:ea typeface="Times New Roman"/>
              </a:rPr>
              <a:t> </a:t>
            </a:r>
            <a:r>
              <a:rPr lang="en-US" sz="3100" dirty="0" err="1" smtClean="0">
                <a:solidFill>
                  <a:srgbClr val="000000"/>
                </a:solidFill>
                <a:latin typeface="Times New Roman"/>
                <a:ea typeface="Times New Roman"/>
              </a:rPr>
              <a:t>kuzatgan</a:t>
            </a:r>
            <a:r>
              <a:rPr lang="en-US" sz="3100" dirty="0">
                <a:solidFill>
                  <a:srgbClr val="000000"/>
                </a:solidFill>
                <a:latin typeface="Times New Roman"/>
                <a:ea typeface="Times New Roman"/>
              </a:rPr>
              <a:t>.</a:t>
            </a:r>
          </a:p>
        </p:txBody>
      </p:sp>
    </p:spTree>
    <p:extLst>
      <p:ext uri="{BB962C8B-B14F-4D97-AF65-F5344CB8AC3E}">
        <p14:creationId xmlns:p14="http://schemas.microsoft.com/office/powerpoint/2010/main" val="6396002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01060"/>
            <a:ext cx="8856984" cy="6093976"/>
          </a:xfrm>
          <a:prstGeom prst="rect">
            <a:avLst/>
          </a:prstGeom>
        </p:spPr>
        <p:txBody>
          <a:bodyPr wrap="square">
            <a:spAutoFit/>
          </a:bodyPr>
          <a:lstStyle/>
          <a:p>
            <a:pPr algn="just"/>
            <a:r>
              <a:rPr lang="en-US" sz="3900" dirty="0" smtClean="0">
                <a:solidFill>
                  <a:srgbClr val="000000"/>
                </a:solidFill>
                <a:latin typeface="Times New Roman"/>
                <a:ea typeface="Times New Roman"/>
              </a:rPr>
              <a:t>	</a:t>
            </a:r>
            <a:r>
              <a:rPr lang="en-US" sz="3900" dirty="0" err="1" smtClean="0">
                <a:solidFill>
                  <a:srgbClr val="000000"/>
                </a:solidFill>
                <a:latin typeface="Times New Roman"/>
                <a:ea typeface="Times New Roman"/>
              </a:rPr>
              <a:t>Turkiy</a:t>
            </a:r>
            <a:r>
              <a:rPr lang="en-US" sz="3900" dirty="0" smtClean="0">
                <a:solidFill>
                  <a:srgbClr val="000000"/>
                </a:solidFill>
                <a:latin typeface="Times New Roman"/>
                <a:ea typeface="Times New Roman"/>
              </a:rPr>
              <a:t>  </a:t>
            </a:r>
            <a:r>
              <a:rPr lang="en-US" sz="3900" dirty="0" err="1">
                <a:solidFill>
                  <a:srgbClr val="000000"/>
                </a:solidFill>
                <a:latin typeface="Times New Roman"/>
                <a:ea typeface="Times New Roman"/>
              </a:rPr>
              <a:t>tilda</a:t>
            </a:r>
            <a:r>
              <a:rPr lang="en-US" sz="3900" dirty="0">
                <a:solidFill>
                  <a:srgbClr val="000000"/>
                </a:solidFill>
                <a:latin typeface="Times New Roman"/>
                <a:ea typeface="Times New Roman"/>
              </a:rPr>
              <a:t>  </a:t>
            </a:r>
            <a:r>
              <a:rPr lang="en-US" sz="3900" dirty="0" err="1">
                <a:solidFill>
                  <a:srgbClr val="000000"/>
                </a:solidFill>
                <a:latin typeface="Times New Roman"/>
                <a:ea typeface="Times New Roman"/>
              </a:rPr>
              <a:t>yozilgan</a:t>
            </a:r>
            <a:r>
              <a:rPr lang="en-US" sz="3900" dirty="0">
                <a:solidFill>
                  <a:srgbClr val="000000"/>
                </a:solidFill>
                <a:latin typeface="Times New Roman"/>
                <a:ea typeface="Times New Roman"/>
              </a:rPr>
              <a:t>  </a:t>
            </a:r>
            <a:r>
              <a:rPr lang="en-US" sz="3900" b="1" dirty="0" err="1">
                <a:solidFill>
                  <a:srgbClr val="000000"/>
                </a:solidFill>
                <a:latin typeface="Times New Roman"/>
                <a:ea typeface="Times New Roman"/>
              </a:rPr>
              <a:t>didaktik</a:t>
            </a:r>
            <a:r>
              <a:rPr lang="en-US" sz="3900" b="1" dirty="0">
                <a:solidFill>
                  <a:srgbClr val="000000"/>
                </a:solidFill>
                <a:latin typeface="Times New Roman"/>
                <a:ea typeface="Times New Roman"/>
              </a:rPr>
              <a:t>  </a:t>
            </a:r>
            <a:r>
              <a:rPr lang="en-US" sz="3900" b="1" dirty="0" err="1" smtClean="0">
                <a:solidFill>
                  <a:srgbClr val="000000"/>
                </a:solidFill>
                <a:latin typeface="Times New Roman"/>
                <a:ea typeface="Times New Roman"/>
              </a:rPr>
              <a:t>pandnoma-falsafiy</a:t>
            </a:r>
            <a:r>
              <a:rPr lang="en-US" sz="3900" dirty="0" smtClean="0">
                <a:solidFill>
                  <a:srgbClr val="000000"/>
                </a:solidFill>
                <a:latin typeface="Times New Roman"/>
                <a:ea typeface="Times New Roman"/>
              </a:rPr>
              <a:t>  </a:t>
            </a:r>
            <a:r>
              <a:rPr lang="en-US" sz="3900" b="1" dirty="0">
                <a:solidFill>
                  <a:srgbClr val="0000FF"/>
                </a:solidFill>
                <a:latin typeface="Times New Roman"/>
                <a:ea typeface="Times New Roman"/>
              </a:rPr>
              <a:t>«</a:t>
            </a:r>
            <a:r>
              <a:rPr lang="en-US" sz="3900" b="1" dirty="0" err="1">
                <a:solidFill>
                  <a:srgbClr val="0000FF"/>
                </a:solidFill>
                <a:latin typeface="Times New Roman"/>
                <a:ea typeface="Times New Roman"/>
              </a:rPr>
              <a:t>Qutadg‘u</a:t>
            </a:r>
            <a:r>
              <a:rPr lang="en-US" sz="3900" b="1" dirty="0">
                <a:solidFill>
                  <a:srgbClr val="0000FF"/>
                </a:solidFill>
                <a:latin typeface="Times New Roman"/>
                <a:ea typeface="Times New Roman"/>
              </a:rPr>
              <a:t> </a:t>
            </a:r>
            <a:r>
              <a:rPr lang="en-US" sz="3900" b="1" dirty="0" err="1" smtClean="0">
                <a:solidFill>
                  <a:srgbClr val="0000FF"/>
                </a:solidFill>
                <a:latin typeface="Times New Roman"/>
                <a:ea typeface="Times New Roman"/>
              </a:rPr>
              <a:t>bilig</a:t>
            </a:r>
            <a:r>
              <a:rPr lang="en-US" sz="3900" b="1" dirty="0">
                <a:solidFill>
                  <a:srgbClr val="0000FF"/>
                </a:solidFill>
                <a:latin typeface="Times New Roman"/>
                <a:ea typeface="Times New Roman"/>
              </a:rPr>
              <a:t>»  </a:t>
            </a:r>
            <a:r>
              <a:rPr lang="en-US" sz="3900" dirty="0" err="1">
                <a:solidFill>
                  <a:srgbClr val="000000"/>
                </a:solidFill>
                <a:latin typeface="Times New Roman"/>
                <a:ea typeface="Times New Roman"/>
              </a:rPr>
              <a:t>asari</a:t>
            </a:r>
            <a:r>
              <a:rPr lang="en-US" sz="3900" dirty="0">
                <a:solidFill>
                  <a:srgbClr val="000000"/>
                </a:solidFill>
                <a:latin typeface="Times New Roman"/>
                <a:ea typeface="Times New Roman"/>
              </a:rPr>
              <a:t>  </a:t>
            </a:r>
            <a:r>
              <a:rPr lang="en-US" sz="3900" b="1" i="1" dirty="0" err="1">
                <a:solidFill>
                  <a:srgbClr val="0000FF"/>
                </a:solidFill>
                <a:latin typeface="Times New Roman"/>
                <a:ea typeface="Times New Roman"/>
              </a:rPr>
              <a:t>muqaddima</a:t>
            </a:r>
            <a:r>
              <a:rPr lang="en-US" sz="3900" b="1" i="1" dirty="0">
                <a:solidFill>
                  <a:srgbClr val="0000FF"/>
                </a:solidFill>
                <a:latin typeface="Times New Roman"/>
                <a:ea typeface="Times New Roman"/>
              </a:rPr>
              <a:t>  </a:t>
            </a:r>
            <a:r>
              <a:rPr lang="en-US" sz="3900" b="1" i="1" dirty="0" err="1">
                <a:solidFill>
                  <a:srgbClr val="0000FF"/>
                </a:solidFill>
                <a:latin typeface="Times New Roman"/>
                <a:ea typeface="Times New Roman"/>
              </a:rPr>
              <a:t>va</a:t>
            </a:r>
            <a:r>
              <a:rPr lang="en-US" sz="3900" b="1" i="1" dirty="0">
                <a:solidFill>
                  <a:srgbClr val="0000FF"/>
                </a:solidFill>
                <a:latin typeface="Times New Roman"/>
                <a:ea typeface="Times New Roman"/>
              </a:rPr>
              <a:t>  </a:t>
            </a:r>
            <a:r>
              <a:rPr lang="en-US" sz="3900" b="1" i="1" dirty="0" err="1">
                <a:solidFill>
                  <a:srgbClr val="0000FF"/>
                </a:solidFill>
                <a:latin typeface="Times New Roman"/>
                <a:ea typeface="Times New Roman"/>
              </a:rPr>
              <a:t>xotimadan</a:t>
            </a:r>
            <a:r>
              <a:rPr lang="en-US" sz="3900" b="1" i="1" dirty="0">
                <a:solidFill>
                  <a:srgbClr val="0000FF"/>
                </a:solidFill>
                <a:latin typeface="Times New Roman"/>
                <a:ea typeface="Times New Roman"/>
              </a:rPr>
              <a:t>  </a:t>
            </a:r>
            <a:r>
              <a:rPr lang="en-US" sz="3900" dirty="0" err="1">
                <a:solidFill>
                  <a:srgbClr val="000000"/>
                </a:solidFill>
                <a:latin typeface="Times New Roman"/>
                <a:ea typeface="Times New Roman"/>
              </a:rPr>
              <a:t>tashqari</a:t>
            </a:r>
            <a:r>
              <a:rPr lang="en-US" sz="3900" dirty="0">
                <a:solidFill>
                  <a:srgbClr val="000000"/>
                </a:solidFill>
                <a:latin typeface="Times New Roman"/>
                <a:ea typeface="Times New Roman"/>
              </a:rPr>
              <a:t>  </a:t>
            </a:r>
            <a:r>
              <a:rPr lang="en-US" sz="3900" b="1" dirty="0">
                <a:solidFill>
                  <a:srgbClr val="0000FF"/>
                </a:solidFill>
                <a:latin typeface="Times New Roman"/>
                <a:ea typeface="Times New Roman"/>
              </a:rPr>
              <a:t>73  </a:t>
            </a:r>
            <a:r>
              <a:rPr lang="en-US" sz="3900" b="1" dirty="0" err="1">
                <a:solidFill>
                  <a:srgbClr val="0000FF"/>
                </a:solidFill>
                <a:latin typeface="Times New Roman"/>
                <a:ea typeface="Times New Roman"/>
              </a:rPr>
              <a:t>bobdan</a:t>
            </a:r>
            <a:r>
              <a:rPr lang="en-US" sz="3900" b="1" dirty="0">
                <a:solidFill>
                  <a:srgbClr val="0000FF"/>
                </a:solidFill>
                <a:latin typeface="Times New Roman"/>
                <a:ea typeface="Times New Roman"/>
              </a:rPr>
              <a:t>  </a:t>
            </a:r>
            <a:r>
              <a:rPr lang="en-US" sz="3900" dirty="0" err="1">
                <a:solidFill>
                  <a:srgbClr val="000000"/>
                </a:solidFill>
                <a:latin typeface="Times New Roman"/>
                <a:ea typeface="Times New Roman"/>
              </a:rPr>
              <a:t>iborat</a:t>
            </a:r>
            <a:r>
              <a:rPr lang="en-US" sz="3900" dirty="0">
                <a:solidFill>
                  <a:srgbClr val="000000"/>
                </a:solidFill>
                <a:latin typeface="Times New Roman"/>
                <a:ea typeface="Times New Roman"/>
              </a:rPr>
              <a:t>. </a:t>
            </a:r>
            <a:r>
              <a:rPr lang="en-US" sz="3900" dirty="0" err="1" smtClean="0">
                <a:solidFill>
                  <a:srgbClr val="000000"/>
                </a:solidFill>
                <a:latin typeface="Times New Roman"/>
                <a:ea typeface="Times New Roman"/>
              </a:rPr>
              <a:t>Unda</a:t>
            </a:r>
            <a:r>
              <a:rPr lang="en-US" sz="3900" dirty="0" smtClean="0">
                <a:solidFill>
                  <a:srgbClr val="000000"/>
                </a:solidFill>
                <a:latin typeface="Times New Roman"/>
                <a:ea typeface="Times New Roman"/>
              </a:rPr>
              <a:t>  </a:t>
            </a:r>
            <a:r>
              <a:rPr lang="en-US" sz="3900" b="1" i="1" u="sng" dirty="0" err="1">
                <a:solidFill>
                  <a:srgbClr val="7030A0"/>
                </a:solidFill>
                <a:latin typeface="Times New Roman"/>
                <a:ea typeface="Times New Roman"/>
              </a:rPr>
              <a:t>axloq-odob</a:t>
            </a:r>
            <a:r>
              <a:rPr lang="en-US" sz="3900" b="1" i="1" u="sng" dirty="0">
                <a:solidFill>
                  <a:srgbClr val="7030A0"/>
                </a:solidFill>
                <a:latin typeface="Times New Roman"/>
                <a:ea typeface="Times New Roman"/>
              </a:rPr>
              <a:t>,  </a:t>
            </a:r>
            <a:r>
              <a:rPr lang="en-US" sz="3900" b="1" i="1" u="sng" dirty="0" err="1">
                <a:solidFill>
                  <a:srgbClr val="7030A0"/>
                </a:solidFill>
                <a:latin typeface="Times New Roman"/>
                <a:ea typeface="Times New Roman"/>
              </a:rPr>
              <a:t>ilm-ma’rifat</a:t>
            </a:r>
            <a:r>
              <a:rPr lang="en-US" sz="3900" b="1" i="1" u="sng" dirty="0">
                <a:solidFill>
                  <a:srgbClr val="7030A0"/>
                </a:solidFill>
                <a:latin typeface="Times New Roman"/>
                <a:ea typeface="Times New Roman"/>
              </a:rPr>
              <a:t>,  bola  </a:t>
            </a:r>
            <a:r>
              <a:rPr lang="en-US" sz="3900" b="1" i="1" u="sng" dirty="0" err="1">
                <a:solidFill>
                  <a:srgbClr val="7030A0"/>
                </a:solidFill>
                <a:latin typeface="Times New Roman"/>
                <a:ea typeface="Times New Roman"/>
              </a:rPr>
              <a:t>tarbiyasi</a:t>
            </a:r>
            <a:r>
              <a:rPr lang="en-US" sz="3900" b="1" i="1" u="sng" dirty="0">
                <a:solidFill>
                  <a:srgbClr val="7030A0"/>
                </a:solidFill>
                <a:latin typeface="Times New Roman"/>
                <a:ea typeface="Times New Roman"/>
              </a:rPr>
              <a:t>,  </a:t>
            </a:r>
            <a:r>
              <a:rPr lang="en-US" sz="3900" b="1" i="1" u="sng" dirty="0" err="1">
                <a:solidFill>
                  <a:srgbClr val="7030A0"/>
                </a:solidFill>
                <a:latin typeface="Times New Roman"/>
                <a:ea typeface="Times New Roman"/>
              </a:rPr>
              <a:t>jamoat</a:t>
            </a:r>
            <a:r>
              <a:rPr lang="en-US" sz="3900" b="1" i="1" u="sng" dirty="0">
                <a:solidFill>
                  <a:srgbClr val="7030A0"/>
                </a:solidFill>
                <a:latin typeface="Times New Roman"/>
                <a:ea typeface="Times New Roman"/>
              </a:rPr>
              <a:t>  </a:t>
            </a:r>
            <a:r>
              <a:rPr lang="en-US" sz="3900" b="1" i="1" u="sng" dirty="0" err="1">
                <a:solidFill>
                  <a:srgbClr val="7030A0"/>
                </a:solidFill>
                <a:latin typeface="Times New Roman"/>
                <a:ea typeface="Times New Roman"/>
              </a:rPr>
              <a:t>joylarda</a:t>
            </a:r>
            <a:r>
              <a:rPr lang="en-US" sz="3900" b="1" i="1" u="sng" dirty="0">
                <a:solidFill>
                  <a:srgbClr val="7030A0"/>
                </a:solidFill>
                <a:latin typeface="Times New Roman"/>
                <a:ea typeface="Times New Roman"/>
              </a:rPr>
              <a:t> </a:t>
            </a:r>
            <a:r>
              <a:rPr lang="en-US" sz="3900" b="1" i="1" u="sng" dirty="0" err="1" smtClean="0">
                <a:solidFill>
                  <a:srgbClr val="7030A0"/>
                </a:solidFill>
                <a:latin typeface="Times New Roman"/>
                <a:ea typeface="Times New Roman"/>
              </a:rPr>
              <a:t>o‘zini</a:t>
            </a:r>
            <a:r>
              <a:rPr lang="en-US" sz="3900" b="1" i="1" u="sng" dirty="0" smtClean="0">
                <a:solidFill>
                  <a:srgbClr val="7030A0"/>
                </a:solidFill>
                <a:latin typeface="Times New Roman"/>
                <a:ea typeface="Times New Roman"/>
              </a:rPr>
              <a:t> </a:t>
            </a:r>
            <a:r>
              <a:rPr lang="en-US" sz="3900" b="1" i="1" u="sng" dirty="0" err="1">
                <a:solidFill>
                  <a:srgbClr val="7030A0"/>
                </a:solidFill>
                <a:latin typeface="Times New Roman"/>
                <a:ea typeface="Times New Roman"/>
              </a:rPr>
              <a:t>qanday</a:t>
            </a:r>
            <a:r>
              <a:rPr lang="en-US" sz="3900" b="1" i="1" u="sng" dirty="0">
                <a:solidFill>
                  <a:srgbClr val="7030A0"/>
                </a:solidFill>
                <a:latin typeface="Times New Roman"/>
                <a:ea typeface="Times New Roman"/>
              </a:rPr>
              <a:t> </a:t>
            </a:r>
            <a:r>
              <a:rPr lang="en-US" sz="3900" b="1" i="1" u="sng" dirty="0" err="1">
                <a:solidFill>
                  <a:srgbClr val="7030A0"/>
                </a:solidFill>
                <a:latin typeface="Times New Roman"/>
                <a:ea typeface="Times New Roman"/>
              </a:rPr>
              <a:t>tutish</a:t>
            </a:r>
            <a:r>
              <a:rPr lang="en-US" sz="3900" b="1" i="1" u="sng" dirty="0">
                <a:solidFill>
                  <a:srgbClr val="7030A0"/>
                </a:solidFill>
                <a:latin typeface="Times New Roman"/>
                <a:ea typeface="Times New Roman"/>
              </a:rPr>
              <a:t>, </a:t>
            </a:r>
            <a:r>
              <a:rPr lang="en-US" sz="3900" b="1" i="1" u="sng" dirty="0" err="1">
                <a:solidFill>
                  <a:srgbClr val="7030A0"/>
                </a:solidFill>
                <a:latin typeface="Times New Roman"/>
                <a:ea typeface="Times New Roman"/>
              </a:rPr>
              <a:t>so‘zning</a:t>
            </a:r>
            <a:r>
              <a:rPr lang="en-US" sz="3900" b="1" i="1" u="sng" dirty="0">
                <a:solidFill>
                  <a:srgbClr val="7030A0"/>
                </a:solidFill>
                <a:latin typeface="Times New Roman"/>
                <a:ea typeface="Times New Roman"/>
              </a:rPr>
              <a:t> </a:t>
            </a:r>
            <a:r>
              <a:rPr lang="en-US" sz="3900" b="1" i="1" u="sng" dirty="0" err="1">
                <a:solidFill>
                  <a:srgbClr val="7030A0"/>
                </a:solidFill>
                <a:latin typeface="Times New Roman"/>
                <a:ea typeface="Times New Roman"/>
              </a:rPr>
              <a:t>ahamiyati</a:t>
            </a:r>
            <a:r>
              <a:rPr lang="en-US" sz="3900" b="1" i="1" u="sng" dirty="0">
                <a:solidFill>
                  <a:srgbClr val="7030A0"/>
                </a:solidFill>
                <a:latin typeface="Times New Roman"/>
                <a:ea typeface="Times New Roman"/>
              </a:rPr>
              <a:t> </a:t>
            </a:r>
            <a:r>
              <a:rPr lang="en-US" sz="3900" b="1" i="1" u="sng" dirty="0" err="1">
                <a:solidFill>
                  <a:srgbClr val="7030A0"/>
                </a:solidFill>
                <a:latin typeface="Times New Roman"/>
                <a:ea typeface="Times New Roman"/>
              </a:rPr>
              <a:t>va</a:t>
            </a:r>
            <a:r>
              <a:rPr lang="en-US" sz="3900" b="1" i="1" u="sng" dirty="0">
                <a:solidFill>
                  <a:srgbClr val="7030A0"/>
                </a:solidFill>
                <a:latin typeface="Times New Roman"/>
                <a:ea typeface="Times New Roman"/>
              </a:rPr>
              <a:t> </a:t>
            </a:r>
            <a:r>
              <a:rPr lang="en-US" sz="3900" b="1" i="1" u="sng" dirty="0" err="1">
                <a:solidFill>
                  <a:srgbClr val="7030A0"/>
                </a:solidFill>
                <a:latin typeface="Times New Roman"/>
                <a:ea typeface="Times New Roman"/>
              </a:rPr>
              <a:t>qadri</a:t>
            </a:r>
            <a:r>
              <a:rPr lang="en-US" sz="3900" b="1" i="1" u="sng" dirty="0">
                <a:solidFill>
                  <a:srgbClr val="7030A0"/>
                </a:solidFill>
                <a:latin typeface="Times New Roman"/>
                <a:ea typeface="Times New Roman"/>
              </a:rPr>
              <a:t>, m</a:t>
            </a:r>
            <a:r>
              <a:rPr lang="ru-RU" sz="3900" b="1" i="1" u="sng" dirty="0">
                <a:solidFill>
                  <a:srgbClr val="7030A0"/>
                </a:solidFill>
                <a:latin typeface="Times New Roman"/>
                <a:ea typeface="Times New Roman"/>
              </a:rPr>
              <a:t>е</a:t>
            </a:r>
            <a:r>
              <a:rPr lang="en-US" sz="3900" b="1" i="1" u="sng" dirty="0" err="1">
                <a:solidFill>
                  <a:srgbClr val="7030A0"/>
                </a:solidFill>
                <a:latin typeface="Times New Roman"/>
                <a:ea typeface="Times New Roman"/>
              </a:rPr>
              <a:t>hmondorchilik</a:t>
            </a:r>
            <a:r>
              <a:rPr lang="en-US" sz="3900" b="1" i="1" u="sng" dirty="0">
                <a:solidFill>
                  <a:srgbClr val="7030A0"/>
                </a:solidFill>
                <a:latin typeface="Times New Roman"/>
                <a:ea typeface="Times New Roman"/>
              </a:rPr>
              <a:t> </a:t>
            </a:r>
            <a:r>
              <a:rPr lang="en-US" sz="3900" b="1" i="1" u="sng" dirty="0" err="1" smtClean="0">
                <a:solidFill>
                  <a:srgbClr val="7030A0"/>
                </a:solidFill>
                <a:latin typeface="Times New Roman"/>
                <a:ea typeface="Times New Roman"/>
              </a:rPr>
              <a:t>qoidasi</a:t>
            </a:r>
            <a:r>
              <a:rPr lang="en-US" sz="3900" b="1" i="1" u="sng" dirty="0">
                <a:solidFill>
                  <a:srgbClr val="7030A0"/>
                </a:solidFill>
                <a:latin typeface="Times New Roman"/>
                <a:ea typeface="Times New Roman"/>
              </a:rPr>
              <a:t>,  </a:t>
            </a:r>
            <a:r>
              <a:rPr lang="en-US" sz="3900" b="1" i="1" u="sng" dirty="0" err="1">
                <a:solidFill>
                  <a:srgbClr val="7030A0"/>
                </a:solidFill>
                <a:latin typeface="Times New Roman"/>
                <a:ea typeface="Times New Roman"/>
              </a:rPr>
              <a:t>turmush</a:t>
            </a:r>
            <a:r>
              <a:rPr lang="en-US" sz="3900" b="1" i="1" u="sng" dirty="0">
                <a:solidFill>
                  <a:srgbClr val="7030A0"/>
                </a:solidFill>
                <a:latin typeface="Times New Roman"/>
                <a:ea typeface="Times New Roman"/>
              </a:rPr>
              <a:t>  </a:t>
            </a:r>
            <a:r>
              <a:rPr lang="en-US" sz="3900" b="1" i="1" u="sng" dirty="0" err="1">
                <a:solidFill>
                  <a:srgbClr val="7030A0"/>
                </a:solidFill>
                <a:latin typeface="Times New Roman"/>
                <a:ea typeface="Times New Roman"/>
              </a:rPr>
              <a:t>tarzi</a:t>
            </a:r>
            <a:r>
              <a:rPr lang="en-US" sz="3900" b="1" i="1" u="sng" dirty="0">
                <a:solidFill>
                  <a:srgbClr val="7030A0"/>
                </a:solidFill>
                <a:latin typeface="Times New Roman"/>
                <a:ea typeface="Times New Roman"/>
              </a:rPr>
              <a:t>  </a:t>
            </a:r>
            <a:r>
              <a:rPr lang="en-US" sz="3900" b="1" i="1" u="sng" dirty="0" err="1">
                <a:solidFill>
                  <a:srgbClr val="7030A0"/>
                </a:solidFill>
                <a:latin typeface="Times New Roman"/>
                <a:ea typeface="Times New Roman"/>
              </a:rPr>
              <a:t>va</a:t>
            </a:r>
            <a:r>
              <a:rPr lang="en-US" sz="3900" b="1" i="1" u="sng" dirty="0">
                <a:solidFill>
                  <a:srgbClr val="7030A0"/>
                </a:solidFill>
                <a:latin typeface="Times New Roman"/>
                <a:ea typeface="Times New Roman"/>
              </a:rPr>
              <a:t>  </a:t>
            </a:r>
            <a:r>
              <a:rPr lang="en-US" sz="3900" b="1" i="1" u="sng" dirty="0" err="1">
                <a:solidFill>
                  <a:srgbClr val="7030A0"/>
                </a:solidFill>
                <a:latin typeface="Times New Roman"/>
                <a:ea typeface="Times New Roman"/>
              </a:rPr>
              <a:t>inson</a:t>
            </a:r>
            <a:r>
              <a:rPr lang="en-US" sz="3900" b="1" i="1" u="sng" dirty="0">
                <a:solidFill>
                  <a:srgbClr val="7030A0"/>
                </a:solidFill>
                <a:latin typeface="Times New Roman"/>
                <a:ea typeface="Times New Roman"/>
              </a:rPr>
              <a:t>  </a:t>
            </a:r>
            <a:r>
              <a:rPr lang="en-US" sz="3900" b="1" i="1" u="sng" dirty="0" err="1">
                <a:solidFill>
                  <a:srgbClr val="7030A0"/>
                </a:solidFill>
                <a:latin typeface="Times New Roman"/>
                <a:ea typeface="Times New Roman"/>
              </a:rPr>
              <a:t>ma’naviy</a:t>
            </a:r>
            <a:r>
              <a:rPr lang="en-US" sz="3900" b="1" i="1" u="sng" dirty="0">
                <a:solidFill>
                  <a:srgbClr val="7030A0"/>
                </a:solidFill>
                <a:latin typeface="Times New Roman"/>
                <a:ea typeface="Times New Roman"/>
              </a:rPr>
              <a:t>  </a:t>
            </a:r>
            <a:r>
              <a:rPr lang="en-US" sz="3900" b="1" i="1" u="sng" dirty="0" err="1">
                <a:solidFill>
                  <a:srgbClr val="7030A0"/>
                </a:solidFill>
                <a:latin typeface="Times New Roman"/>
                <a:ea typeface="Times New Roman"/>
              </a:rPr>
              <a:t>olamining</a:t>
            </a:r>
            <a:r>
              <a:rPr lang="en-US" sz="3900" b="1" i="1" u="sng" dirty="0">
                <a:solidFill>
                  <a:srgbClr val="7030A0"/>
                </a:solidFill>
                <a:latin typeface="Times New Roman"/>
                <a:ea typeface="Times New Roman"/>
              </a:rPr>
              <a:t>  </a:t>
            </a:r>
            <a:r>
              <a:rPr lang="en-US" sz="3900" b="1" i="1" u="sng" dirty="0" err="1">
                <a:solidFill>
                  <a:srgbClr val="7030A0"/>
                </a:solidFill>
                <a:latin typeface="Times New Roman"/>
                <a:ea typeface="Times New Roman"/>
              </a:rPr>
              <a:t>yana</a:t>
            </a:r>
            <a:r>
              <a:rPr lang="en-US" sz="3900" b="1" i="1" u="sng" dirty="0">
                <a:solidFill>
                  <a:srgbClr val="7030A0"/>
                </a:solidFill>
                <a:latin typeface="Times New Roman"/>
                <a:ea typeface="Times New Roman"/>
              </a:rPr>
              <a:t>  </a:t>
            </a:r>
            <a:r>
              <a:rPr lang="en-US" sz="3900" b="1" i="1" u="sng" dirty="0" err="1">
                <a:solidFill>
                  <a:srgbClr val="7030A0"/>
                </a:solidFill>
                <a:latin typeface="Times New Roman"/>
                <a:ea typeface="Times New Roman"/>
              </a:rPr>
              <a:t>ko‘pgina</a:t>
            </a:r>
            <a:r>
              <a:rPr lang="en-US" sz="3900" b="1" i="1" u="sng" dirty="0">
                <a:solidFill>
                  <a:srgbClr val="7030A0"/>
                </a:solidFill>
                <a:latin typeface="Times New Roman"/>
                <a:ea typeface="Times New Roman"/>
              </a:rPr>
              <a:t> </a:t>
            </a:r>
            <a:r>
              <a:rPr lang="en-US" sz="3900" b="1" i="1" u="sng" dirty="0" err="1" smtClean="0">
                <a:solidFill>
                  <a:srgbClr val="7030A0"/>
                </a:solidFill>
                <a:latin typeface="Times New Roman"/>
                <a:ea typeface="Times New Roman"/>
              </a:rPr>
              <a:t>masalalari</a:t>
            </a:r>
            <a:r>
              <a:rPr lang="en-US" sz="3900" b="1" i="1" u="sng" dirty="0" smtClean="0">
                <a:solidFill>
                  <a:srgbClr val="7030A0"/>
                </a:solidFill>
                <a:latin typeface="Times New Roman"/>
                <a:ea typeface="Times New Roman"/>
              </a:rPr>
              <a:t> </a:t>
            </a:r>
            <a:r>
              <a:rPr lang="en-US" sz="3900" dirty="0" smtClean="0">
                <a:solidFill>
                  <a:srgbClr val="000000"/>
                </a:solidFill>
                <a:latin typeface="Times New Roman"/>
                <a:ea typeface="Times New Roman"/>
              </a:rPr>
              <a:t> </a:t>
            </a:r>
            <a:r>
              <a:rPr lang="en-US" sz="3900" dirty="0" err="1">
                <a:solidFill>
                  <a:srgbClr val="000000"/>
                </a:solidFill>
                <a:latin typeface="Times New Roman"/>
                <a:ea typeface="Times New Roman"/>
              </a:rPr>
              <a:t>qalamga</a:t>
            </a:r>
            <a:r>
              <a:rPr lang="en-US" sz="3900" dirty="0">
                <a:solidFill>
                  <a:srgbClr val="000000"/>
                </a:solidFill>
                <a:latin typeface="Times New Roman"/>
                <a:ea typeface="Times New Roman"/>
              </a:rPr>
              <a:t>  </a:t>
            </a:r>
            <a:r>
              <a:rPr lang="en-US" sz="3900" dirty="0" err="1">
                <a:solidFill>
                  <a:srgbClr val="000000"/>
                </a:solidFill>
                <a:latin typeface="Times New Roman"/>
                <a:ea typeface="Times New Roman"/>
              </a:rPr>
              <a:t>olingan</a:t>
            </a:r>
            <a:r>
              <a:rPr lang="en-US" sz="3900" dirty="0">
                <a:solidFill>
                  <a:srgbClr val="000000"/>
                </a:solidFill>
                <a:latin typeface="Times New Roman"/>
                <a:ea typeface="Times New Roman"/>
              </a:rPr>
              <a:t>. </a:t>
            </a:r>
            <a:endParaRPr lang="ru-RU" sz="3900" dirty="0"/>
          </a:p>
        </p:txBody>
      </p:sp>
    </p:spTree>
    <p:extLst>
      <p:ext uri="{BB962C8B-B14F-4D97-AF65-F5344CB8AC3E}">
        <p14:creationId xmlns:p14="http://schemas.microsoft.com/office/powerpoint/2010/main" val="12663874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1052736"/>
            <a:ext cx="8856984" cy="3970318"/>
          </a:xfrm>
          <a:prstGeom prst="rect">
            <a:avLst/>
          </a:prstGeom>
        </p:spPr>
        <p:txBody>
          <a:bodyPr wrap="square">
            <a:spAutoFit/>
          </a:bodyPr>
          <a:lstStyle/>
          <a:p>
            <a:pPr algn="just"/>
            <a:r>
              <a:rPr lang="en-US" sz="3600" b="1" dirty="0">
                <a:solidFill>
                  <a:srgbClr val="0000FF"/>
                </a:solidFill>
                <a:latin typeface="Times New Roman"/>
                <a:ea typeface="Times New Roman"/>
              </a:rPr>
              <a:t>Yusuf </a:t>
            </a:r>
            <a:r>
              <a:rPr lang="en-US" sz="3600" b="1" dirty="0" err="1">
                <a:solidFill>
                  <a:srgbClr val="0000FF"/>
                </a:solidFill>
                <a:latin typeface="Times New Roman"/>
                <a:ea typeface="Times New Roman"/>
              </a:rPr>
              <a:t>Xos</a:t>
            </a:r>
            <a:r>
              <a:rPr lang="en-US" sz="3600" b="1" dirty="0">
                <a:solidFill>
                  <a:srgbClr val="0000FF"/>
                </a:solidFill>
                <a:latin typeface="Times New Roman"/>
                <a:ea typeface="Times New Roman"/>
              </a:rPr>
              <a:t> </a:t>
            </a:r>
            <a:r>
              <a:rPr lang="en-US" sz="3600" b="1" dirty="0" err="1">
                <a:solidFill>
                  <a:srgbClr val="0000FF"/>
                </a:solidFill>
                <a:latin typeface="Times New Roman"/>
                <a:ea typeface="Times New Roman"/>
              </a:rPr>
              <a:t>Hojibning</a:t>
            </a:r>
            <a:r>
              <a:rPr lang="en-US" sz="3600" b="1" dirty="0">
                <a:solidFill>
                  <a:srgbClr val="0000FF"/>
                </a:solidFill>
                <a:latin typeface="Times New Roman"/>
                <a:ea typeface="Times New Roman"/>
              </a:rPr>
              <a:t> «</a:t>
            </a:r>
            <a:r>
              <a:rPr lang="en-US" sz="3600" b="1" dirty="0" err="1">
                <a:solidFill>
                  <a:srgbClr val="0000FF"/>
                </a:solidFill>
                <a:latin typeface="Times New Roman"/>
                <a:ea typeface="Times New Roman"/>
              </a:rPr>
              <a:t>Qutadg‘u</a:t>
            </a:r>
            <a:r>
              <a:rPr lang="en-US" sz="3600" b="1" dirty="0">
                <a:solidFill>
                  <a:srgbClr val="0000FF"/>
                </a:solidFill>
                <a:latin typeface="Times New Roman"/>
                <a:ea typeface="Times New Roman"/>
              </a:rPr>
              <a:t> </a:t>
            </a:r>
            <a:r>
              <a:rPr lang="en-US" sz="3600" b="1" dirty="0" err="1">
                <a:solidFill>
                  <a:srgbClr val="0000FF"/>
                </a:solidFill>
                <a:latin typeface="Times New Roman"/>
                <a:ea typeface="Times New Roman"/>
              </a:rPr>
              <a:t>bilig</a:t>
            </a:r>
            <a:r>
              <a:rPr lang="en-US" sz="3600" b="1" dirty="0">
                <a:solidFill>
                  <a:srgbClr val="0000FF"/>
                </a:solidFill>
                <a:latin typeface="Times New Roman"/>
                <a:ea typeface="Times New Roman"/>
              </a:rPr>
              <a:t>» </a:t>
            </a:r>
            <a:r>
              <a:rPr lang="en-US" sz="3600" b="1" dirty="0" err="1">
                <a:solidFill>
                  <a:srgbClr val="0000FF"/>
                </a:solidFill>
                <a:latin typeface="Times New Roman"/>
                <a:ea typeface="Times New Roman"/>
              </a:rPr>
              <a:t>asari</a:t>
            </a:r>
            <a:r>
              <a:rPr lang="en-US" sz="3600" b="1" dirty="0">
                <a:solidFill>
                  <a:srgbClr val="0000FF"/>
                </a:solidFill>
                <a:latin typeface="Times New Roman"/>
                <a:ea typeface="Times New Roman"/>
              </a:rPr>
              <a:t> </a:t>
            </a:r>
            <a:r>
              <a:rPr lang="en-US" sz="3600" b="1" dirty="0" err="1">
                <a:solidFill>
                  <a:srgbClr val="0000FF"/>
                </a:solidFill>
                <a:latin typeface="Times New Roman"/>
                <a:ea typeface="Times New Roman"/>
              </a:rPr>
              <a:t>to‘rt</a:t>
            </a:r>
            <a:r>
              <a:rPr lang="en-US" sz="3600" b="1" dirty="0">
                <a:solidFill>
                  <a:srgbClr val="0000FF"/>
                </a:solidFill>
                <a:latin typeface="Times New Roman"/>
                <a:ea typeface="Times New Roman"/>
              </a:rPr>
              <a:t> </a:t>
            </a:r>
            <a:r>
              <a:rPr lang="en-US" sz="3600" b="1" dirty="0" err="1">
                <a:solidFill>
                  <a:srgbClr val="0000FF"/>
                </a:solidFill>
                <a:latin typeface="Times New Roman"/>
                <a:ea typeface="Times New Roman"/>
              </a:rPr>
              <a:t>tayanch</a:t>
            </a:r>
            <a:r>
              <a:rPr lang="en-US" sz="3600" b="1" dirty="0">
                <a:solidFill>
                  <a:srgbClr val="0000FF"/>
                </a:solidFill>
                <a:latin typeface="Times New Roman"/>
                <a:ea typeface="Times New Roman"/>
              </a:rPr>
              <a:t> </a:t>
            </a:r>
            <a:r>
              <a:rPr lang="en-US" sz="3600" b="1" dirty="0" err="1">
                <a:solidFill>
                  <a:srgbClr val="0000FF"/>
                </a:solidFill>
                <a:latin typeface="Times New Roman"/>
                <a:ea typeface="Times New Roman"/>
              </a:rPr>
              <a:t>unsur</a:t>
            </a:r>
            <a:r>
              <a:rPr lang="en-US" sz="3600" b="1" dirty="0">
                <a:solidFill>
                  <a:srgbClr val="0000FF"/>
                </a:solidFill>
                <a:latin typeface="Times New Roman"/>
                <a:ea typeface="Times New Roman"/>
              </a:rPr>
              <a:t> </a:t>
            </a:r>
            <a:r>
              <a:rPr lang="en-US" sz="3600" b="1" dirty="0" err="1" smtClean="0">
                <a:solidFill>
                  <a:srgbClr val="0000FF"/>
                </a:solidFill>
                <a:latin typeface="Times New Roman"/>
                <a:ea typeface="Times New Roman"/>
              </a:rPr>
              <a:t>asosiga</a:t>
            </a:r>
            <a:r>
              <a:rPr lang="en-US" sz="3600" b="1" dirty="0" smtClean="0">
                <a:solidFill>
                  <a:srgbClr val="0000FF"/>
                </a:solidFill>
                <a:latin typeface="Times New Roman"/>
                <a:ea typeface="Times New Roman"/>
              </a:rPr>
              <a:t> </a:t>
            </a:r>
            <a:r>
              <a:rPr lang="en-US" sz="3600" b="1" dirty="0" err="1">
                <a:solidFill>
                  <a:srgbClr val="0000FF"/>
                </a:solidFill>
                <a:latin typeface="Times New Roman"/>
                <a:ea typeface="Times New Roman"/>
              </a:rPr>
              <a:t>qurilgan</a:t>
            </a:r>
            <a:r>
              <a:rPr lang="en-US" sz="3600" b="1" dirty="0">
                <a:solidFill>
                  <a:srgbClr val="0000FF"/>
                </a:solidFill>
                <a:latin typeface="Times New Roman"/>
                <a:ea typeface="Times New Roman"/>
              </a:rPr>
              <a:t>:</a:t>
            </a:r>
          </a:p>
          <a:p>
            <a:pPr algn="just"/>
            <a:endParaRPr lang="en-US" sz="3600" dirty="0" smtClean="0">
              <a:solidFill>
                <a:srgbClr val="000000"/>
              </a:solidFill>
              <a:latin typeface="Times New Roman"/>
              <a:ea typeface="Times New Roman"/>
            </a:endParaRPr>
          </a:p>
          <a:p>
            <a:pPr algn="just"/>
            <a:r>
              <a:rPr lang="en-US" sz="3600" b="1" i="1" dirty="0" err="1" smtClean="0">
                <a:solidFill>
                  <a:srgbClr val="000000"/>
                </a:solidFill>
                <a:latin typeface="Times New Roman"/>
                <a:ea typeface="Times New Roman"/>
              </a:rPr>
              <a:t>Biri</a:t>
            </a:r>
            <a:r>
              <a:rPr lang="en-US" sz="3600" b="1" i="1" dirty="0" smtClean="0">
                <a:solidFill>
                  <a:srgbClr val="000000"/>
                </a:solidFill>
                <a:latin typeface="Times New Roman"/>
                <a:ea typeface="Times New Roman"/>
              </a:rPr>
              <a:t> </a:t>
            </a:r>
            <a:r>
              <a:rPr lang="en-US" sz="3600" b="1" i="1" dirty="0" err="1">
                <a:solidFill>
                  <a:srgbClr val="000000"/>
                </a:solidFill>
                <a:latin typeface="Times New Roman"/>
                <a:ea typeface="Times New Roman"/>
              </a:rPr>
              <a:t>to‘g‘rilikka</a:t>
            </a:r>
            <a:r>
              <a:rPr lang="en-US" sz="3600" b="1" i="1" dirty="0">
                <a:solidFill>
                  <a:srgbClr val="000000"/>
                </a:solidFill>
                <a:latin typeface="Times New Roman"/>
                <a:ea typeface="Times New Roman"/>
              </a:rPr>
              <a:t> </a:t>
            </a:r>
            <a:r>
              <a:rPr lang="en-US" sz="3600" b="1" i="1" dirty="0" err="1">
                <a:solidFill>
                  <a:srgbClr val="000000"/>
                </a:solidFill>
                <a:latin typeface="Times New Roman"/>
                <a:ea typeface="Times New Roman"/>
              </a:rPr>
              <a:t>tayanch</a:t>
            </a:r>
            <a:r>
              <a:rPr lang="en-US" sz="3600" b="1" i="1" dirty="0">
                <a:solidFill>
                  <a:srgbClr val="000000"/>
                </a:solidFill>
                <a:latin typeface="Times New Roman"/>
                <a:ea typeface="Times New Roman"/>
              </a:rPr>
              <a:t> — </a:t>
            </a:r>
            <a:r>
              <a:rPr lang="en-US" sz="3600" b="1" i="1" dirty="0" err="1">
                <a:solidFill>
                  <a:srgbClr val="0000FF"/>
                </a:solidFill>
                <a:latin typeface="Times New Roman"/>
                <a:ea typeface="Times New Roman"/>
              </a:rPr>
              <a:t>Adolat</a:t>
            </a:r>
            <a:r>
              <a:rPr lang="en-US" sz="3600" b="1" i="1" dirty="0">
                <a:solidFill>
                  <a:srgbClr val="000000"/>
                </a:solidFill>
                <a:latin typeface="Times New Roman"/>
                <a:ea typeface="Times New Roman"/>
              </a:rPr>
              <a:t>,</a:t>
            </a:r>
          </a:p>
          <a:p>
            <a:pPr algn="just"/>
            <a:r>
              <a:rPr lang="en-US" sz="3600" b="1" i="1" dirty="0" err="1">
                <a:solidFill>
                  <a:srgbClr val="000000"/>
                </a:solidFill>
                <a:latin typeface="Times New Roman"/>
                <a:ea typeface="Times New Roman"/>
              </a:rPr>
              <a:t>Biri</a:t>
            </a:r>
            <a:r>
              <a:rPr lang="en-US" sz="3600" b="1" i="1" dirty="0">
                <a:solidFill>
                  <a:srgbClr val="000000"/>
                </a:solidFill>
                <a:latin typeface="Times New Roman"/>
                <a:ea typeface="Times New Roman"/>
              </a:rPr>
              <a:t> </a:t>
            </a:r>
            <a:r>
              <a:rPr lang="en-US" sz="3600" b="1" i="1" dirty="0" err="1">
                <a:solidFill>
                  <a:srgbClr val="0000FF"/>
                </a:solidFill>
                <a:latin typeface="Times New Roman"/>
                <a:ea typeface="Times New Roman"/>
              </a:rPr>
              <a:t>Davlat</a:t>
            </a:r>
            <a:r>
              <a:rPr lang="en-US" sz="3600" b="1" i="1" dirty="0">
                <a:solidFill>
                  <a:srgbClr val="000000"/>
                </a:solidFill>
                <a:latin typeface="Times New Roman"/>
                <a:ea typeface="Times New Roman"/>
              </a:rPr>
              <a:t> </a:t>
            </a:r>
            <a:r>
              <a:rPr lang="en-US" sz="3600" b="1" i="1" dirty="0" err="1">
                <a:solidFill>
                  <a:srgbClr val="000000"/>
                </a:solidFill>
                <a:latin typeface="Times New Roman"/>
                <a:ea typeface="Times New Roman"/>
              </a:rPr>
              <a:t>erur</a:t>
            </a:r>
            <a:r>
              <a:rPr lang="en-US" sz="3600" b="1" i="1" dirty="0">
                <a:solidFill>
                  <a:srgbClr val="000000"/>
                </a:solidFill>
                <a:latin typeface="Times New Roman"/>
                <a:ea typeface="Times New Roman"/>
              </a:rPr>
              <a:t>, u </a:t>
            </a:r>
            <a:r>
              <a:rPr lang="en-US" sz="3600" b="1" i="1" dirty="0" err="1">
                <a:solidFill>
                  <a:srgbClr val="000000"/>
                </a:solidFill>
                <a:latin typeface="Times New Roman"/>
                <a:ea typeface="Times New Roman"/>
              </a:rPr>
              <a:t>qutli</a:t>
            </a:r>
            <a:r>
              <a:rPr lang="en-US" sz="3600" b="1" i="1" dirty="0">
                <a:solidFill>
                  <a:srgbClr val="000000"/>
                </a:solidFill>
                <a:latin typeface="Times New Roman"/>
                <a:ea typeface="Times New Roman"/>
              </a:rPr>
              <a:t> </a:t>
            </a:r>
            <a:r>
              <a:rPr lang="en-US" sz="3600" b="1" i="1" dirty="0" err="1">
                <a:solidFill>
                  <a:srgbClr val="000000"/>
                </a:solidFill>
                <a:latin typeface="Times New Roman"/>
                <a:ea typeface="Times New Roman"/>
              </a:rPr>
              <a:t>g‘oyat</a:t>
            </a:r>
            <a:r>
              <a:rPr lang="en-US" sz="3600" b="1" i="1" dirty="0">
                <a:solidFill>
                  <a:srgbClr val="000000"/>
                </a:solidFill>
                <a:latin typeface="Times New Roman"/>
                <a:ea typeface="Times New Roman"/>
              </a:rPr>
              <a:t>.</a:t>
            </a:r>
          </a:p>
          <a:p>
            <a:pPr algn="just"/>
            <a:r>
              <a:rPr lang="en-US" sz="3600" b="1" i="1" dirty="0" err="1">
                <a:solidFill>
                  <a:srgbClr val="000000"/>
                </a:solidFill>
                <a:latin typeface="Times New Roman"/>
                <a:ea typeface="Times New Roman"/>
              </a:rPr>
              <a:t>Uchinchi</a:t>
            </a:r>
            <a:r>
              <a:rPr lang="en-US" sz="3600" b="1" i="1" dirty="0">
                <a:solidFill>
                  <a:srgbClr val="000000"/>
                </a:solidFill>
                <a:latin typeface="Times New Roman"/>
                <a:ea typeface="Times New Roman"/>
              </a:rPr>
              <a:t> — </a:t>
            </a:r>
            <a:r>
              <a:rPr lang="en-US" sz="3600" b="1" i="1" dirty="0" err="1">
                <a:solidFill>
                  <a:srgbClr val="000000"/>
                </a:solidFill>
                <a:latin typeface="Times New Roman"/>
                <a:ea typeface="Times New Roman"/>
              </a:rPr>
              <a:t>ulo‘g‘lik</a:t>
            </a:r>
            <a:r>
              <a:rPr lang="en-US" sz="3600" b="1" i="1" dirty="0">
                <a:solidFill>
                  <a:srgbClr val="000000"/>
                </a:solidFill>
                <a:latin typeface="Times New Roman"/>
                <a:ea typeface="Times New Roman"/>
              </a:rPr>
              <a:t> </a:t>
            </a:r>
            <a:r>
              <a:rPr lang="en-US" sz="3600" b="1" i="1" dirty="0" err="1">
                <a:solidFill>
                  <a:srgbClr val="0000FF"/>
                </a:solidFill>
                <a:latin typeface="Times New Roman"/>
                <a:ea typeface="Times New Roman"/>
              </a:rPr>
              <a:t>Aql</a:t>
            </a:r>
            <a:r>
              <a:rPr lang="en-US" sz="3600" b="1" i="1" dirty="0">
                <a:solidFill>
                  <a:srgbClr val="0000FF"/>
                </a:solidFill>
                <a:latin typeface="Times New Roman"/>
                <a:ea typeface="Times New Roman"/>
              </a:rPr>
              <a:t> </a:t>
            </a:r>
            <a:r>
              <a:rPr lang="en-US" sz="3600" b="1" i="1" dirty="0" err="1">
                <a:solidFill>
                  <a:srgbClr val="0000FF"/>
                </a:solidFill>
                <a:latin typeface="Times New Roman"/>
                <a:ea typeface="Times New Roman"/>
              </a:rPr>
              <a:t>va</a:t>
            </a:r>
            <a:r>
              <a:rPr lang="en-US" sz="3600" b="1" i="1" dirty="0">
                <a:solidFill>
                  <a:srgbClr val="0000FF"/>
                </a:solidFill>
                <a:latin typeface="Times New Roman"/>
                <a:ea typeface="Times New Roman"/>
              </a:rPr>
              <a:t> </a:t>
            </a:r>
            <a:r>
              <a:rPr lang="en-US" sz="3600" b="1" i="1" dirty="0" err="1">
                <a:solidFill>
                  <a:srgbClr val="0000FF"/>
                </a:solidFill>
                <a:latin typeface="Times New Roman"/>
                <a:ea typeface="Times New Roman"/>
              </a:rPr>
              <a:t>zako</a:t>
            </a:r>
            <a:r>
              <a:rPr lang="en-US" sz="3600" b="1" i="1" dirty="0">
                <a:solidFill>
                  <a:srgbClr val="000000"/>
                </a:solidFill>
                <a:latin typeface="Times New Roman"/>
                <a:ea typeface="Times New Roman"/>
              </a:rPr>
              <a:t>,</a:t>
            </a:r>
          </a:p>
          <a:p>
            <a:pPr algn="just"/>
            <a:r>
              <a:rPr lang="en-US" sz="3600" b="1" i="1" dirty="0" err="1">
                <a:solidFill>
                  <a:srgbClr val="000000"/>
                </a:solidFill>
                <a:latin typeface="Times New Roman"/>
                <a:ea typeface="Times New Roman"/>
              </a:rPr>
              <a:t>To‘rtinchi</a:t>
            </a:r>
            <a:r>
              <a:rPr lang="en-US" sz="3600" b="1" i="1" dirty="0">
                <a:solidFill>
                  <a:srgbClr val="000000"/>
                </a:solidFill>
                <a:latin typeface="Times New Roman"/>
                <a:ea typeface="Times New Roman"/>
              </a:rPr>
              <a:t> — </a:t>
            </a:r>
            <a:r>
              <a:rPr lang="en-US" sz="3600" b="1" i="1" dirty="0" err="1">
                <a:solidFill>
                  <a:srgbClr val="0000FF"/>
                </a:solidFill>
                <a:latin typeface="Times New Roman"/>
                <a:ea typeface="Times New Roman"/>
              </a:rPr>
              <a:t>Qanoat</a:t>
            </a:r>
            <a:r>
              <a:rPr lang="en-US" sz="3600" b="1" i="1" dirty="0">
                <a:solidFill>
                  <a:srgbClr val="000000"/>
                </a:solidFill>
                <a:latin typeface="Times New Roman"/>
                <a:ea typeface="Times New Roman"/>
              </a:rPr>
              <a:t> </a:t>
            </a:r>
            <a:r>
              <a:rPr lang="en-US" sz="3600" b="1" i="1" dirty="0" err="1">
                <a:solidFill>
                  <a:srgbClr val="000000"/>
                </a:solidFill>
                <a:latin typeface="Times New Roman"/>
                <a:ea typeface="Times New Roman"/>
              </a:rPr>
              <a:t>erur</a:t>
            </a:r>
            <a:r>
              <a:rPr lang="en-US" sz="3600" b="1" i="1" dirty="0">
                <a:solidFill>
                  <a:srgbClr val="000000"/>
                </a:solidFill>
                <a:latin typeface="Times New Roman"/>
                <a:ea typeface="Times New Roman"/>
              </a:rPr>
              <a:t> b</a:t>
            </a:r>
            <a:r>
              <a:rPr lang="ru-RU" sz="3600" b="1" i="1" dirty="0">
                <a:solidFill>
                  <a:srgbClr val="000000"/>
                </a:solidFill>
                <a:latin typeface="Times New Roman"/>
                <a:ea typeface="Times New Roman"/>
              </a:rPr>
              <a:t>е</a:t>
            </a:r>
            <a:r>
              <a:rPr lang="en-US" sz="3600" b="1" i="1" dirty="0" err="1">
                <a:solidFill>
                  <a:srgbClr val="000000"/>
                </a:solidFill>
                <a:latin typeface="Times New Roman"/>
                <a:ea typeface="Times New Roman"/>
              </a:rPr>
              <a:t>baho</a:t>
            </a:r>
            <a:r>
              <a:rPr lang="en-US" sz="3600" b="1" i="1" dirty="0" smtClean="0">
                <a:solidFill>
                  <a:srgbClr val="000000"/>
                </a:solidFill>
                <a:latin typeface="Times New Roman"/>
                <a:ea typeface="Times New Roman"/>
              </a:rPr>
              <a:t>.</a:t>
            </a:r>
            <a:endParaRPr lang="en-US" sz="3600" dirty="0">
              <a:solidFill>
                <a:srgbClr val="000000"/>
              </a:solidFill>
              <a:latin typeface="Times New Roman"/>
              <a:ea typeface="Times New Roman"/>
            </a:endParaRPr>
          </a:p>
        </p:txBody>
      </p:sp>
    </p:spTree>
    <p:extLst>
      <p:ext uri="{BB962C8B-B14F-4D97-AF65-F5344CB8AC3E}">
        <p14:creationId xmlns:p14="http://schemas.microsoft.com/office/powerpoint/2010/main" val="5069919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01060"/>
            <a:ext cx="8856984" cy="5509200"/>
          </a:xfrm>
          <a:prstGeom prst="rect">
            <a:avLst/>
          </a:prstGeom>
        </p:spPr>
        <p:txBody>
          <a:bodyPr wrap="square">
            <a:spAutoFit/>
          </a:bodyPr>
          <a:lstStyle/>
          <a:p>
            <a:pPr algn="just"/>
            <a:r>
              <a:rPr lang="en-US" sz="3200" dirty="0" smtClean="0">
                <a:solidFill>
                  <a:srgbClr val="000000"/>
                </a:solidFill>
                <a:latin typeface="Times New Roman"/>
                <a:ea typeface="Times New Roman"/>
              </a:rPr>
              <a:t>	</a:t>
            </a:r>
            <a:r>
              <a:rPr lang="en-US" sz="3200" b="1" dirty="0" err="1" smtClean="0">
                <a:solidFill>
                  <a:srgbClr val="7030A0"/>
                </a:solidFill>
                <a:latin typeface="Times New Roman"/>
                <a:ea typeface="Times New Roman"/>
              </a:rPr>
              <a:t>Bularning</a:t>
            </a:r>
            <a:r>
              <a:rPr lang="en-US" sz="3200" b="1" dirty="0" smtClean="0">
                <a:solidFill>
                  <a:srgbClr val="7030A0"/>
                </a:solidFill>
                <a:latin typeface="Times New Roman"/>
                <a:ea typeface="Times New Roman"/>
              </a:rPr>
              <a:t>  </a:t>
            </a:r>
            <a:r>
              <a:rPr lang="en-US" sz="3200" b="1" dirty="0" err="1">
                <a:solidFill>
                  <a:srgbClr val="7030A0"/>
                </a:solidFill>
                <a:latin typeface="Times New Roman"/>
                <a:ea typeface="Times New Roman"/>
              </a:rPr>
              <a:t>har</a:t>
            </a:r>
            <a:r>
              <a:rPr lang="en-US" sz="3200" b="1" dirty="0">
                <a:solidFill>
                  <a:srgbClr val="7030A0"/>
                </a:solidFill>
                <a:latin typeface="Times New Roman"/>
                <a:ea typeface="Times New Roman"/>
              </a:rPr>
              <a:t>  </a:t>
            </a:r>
            <a:r>
              <a:rPr lang="en-US" sz="3200" b="1" dirty="0" err="1">
                <a:solidFill>
                  <a:srgbClr val="7030A0"/>
                </a:solidFill>
                <a:latin typeface="Times New Roman"/>
                <a:ea typeface="Times New Roman"/>
              </a:rPr>
              <a:t>qaysi</a:t>
            </a:r>
            <a:r>
              <a:rPr lang="en-US" sz="3200" b="1" dirty="0">
                <a:solidFill>
                  <a:srgbClr val="7030A0"/>
                </a:solidFill>
                <a:latin typeface="Times New Roman"/>
                <a:ea typeface="Times New Roman"/>
              </a:rPr>
              <a:t>  </a:t>
            </a:r>
            <a:r>
              <a:rPr lang="en-US" sz="3200" b="1" dirty="0" err="1">
                <a:solidFill>
                  <a:srgbClr val="7030A0"/>
                </a:solidFill>
                <a:latin typeface="Times New Roman"/>
                <a:ea typeface="Times New Roman"/>
              </a:rPr>
              <a:t>biri</a:t>
            </a:r>
            <a:r>
              <a:rPr lang="en-US" sz="3200" b="1" dirty="0">
                <a:solidFill>
                  <a:srgbClr val="7030A0"/>
                </a:solidFill>
                <a:latin typeface="Times New Roman"/>
                <a:ea typeface="Times New Roman"/>
              </a:rPr>
              <a:t>  </a:t>
            </a:r>
            <a:r>
              <a:rPr lang="en-US" sz="3200" b="1" dirty="0" err="1">
                <a:solidFill>
                  <a:srgbClr val="7030A0"/>
                </a:solidFill>
                <a:latin typeface="Times New Roman"/>
                <a:ea typeface="Times New Roman"/>
              </a:rPr>
              <a:t>yana</a:t>
            </a:r>
            <a:r>
              <a:rPr lang="en-US" sz="3200" b="1" dirty="0">
                <a:solidFill>
                  <a:srgbClr val="7030A0"/>
                </a:solidFill>
                <a:latin typeface="Times New Roman"/>
                <a:ea typeface="Times New Roman"/>
              </a:rPr>
              <a:t>  </a:t>
            </a:r>
            <a:r>
              <a:rPr lang="en-US" sz="3200" b="1" dirty="0" err="1">
                <a:solidFill>
                  <a:srgbClr val="7030A0"/>
                </a:solidFill>
                <a:latin typeface="Times New Roman"/>
                <a:ea typeface="Times New Roman"/>
              </a:rPr>
              <a:t>alohida-alohida</a:t>
            </a:r>
            <a:r>
              <a:rPr lang="en-US" sz="3200" b="1" dirty="0">
                <a:solidFill>
                  <a:srgbClr val="7030A0"/>
                </a:solidFill>
                <a:latin typeface="Times New Roman"/>
                <a:ea typeface="Times New Roman"/>
              </a:rPr>
              <a:t>  </a:t>
            </a:r>
            <a:r>
              <a:rPr lang="en-US" sz="3200" b="1" dirty="0" err="1">
                <a:solidFill>
                  <a:srgbClr val="7030A0"/>
                </a:solidFill>
                <a:latin typeface="Times New Roman"/>
                <a:ea typeface="Times New Roman"/>
              </a:rPr>
              <a:t>nomlarga</a:t>
            </a:r>
            <a:r>
              <a:rPr lang="en-US" sz="3200" b="1" dirty="0">
                <a:solidFill>
                  <a:srgbClr val="7030A0"/>
                </a:solidFill>
                <a:latin typeface="Times New Roman"/>
                <a:ea typeface="Times New Roman"/>
              </a:rPr>
              <a:t>  </a:t>
            </a:r>
            <a:r>
              <a:rPr lang="en-US" sz="3200" b="1" dirty="0" err="1">
                <a:solidFill>
                  <a:srgbClr val="7030A0"/>
                </a:solidFill>
                <a:latin typeface="Times New Roman"/>
                <a:ea typeface="Times New Roman"/>
              </a:rPr>
              <a:t>ega</a:t>
            </a:r>
            <a:r>
              <a:rPr lang="en-US" sz="3200" b="1" dirty="0">
                <a:solidFill>
                  <a:srgbClr val="7030A0"/>
                </a:solidFill>
                <a:latin typeface="Times New Roman"/>
                <a:ea typeface="Times New Roman"/>
              </a:rPr>
              <a:t>. </a:t>
            </a:r>
            <a:endParaRPr lang="en-US" sz="3200" b="1" dirty="0" smtClean="0">
              <a:solidFill>
                <a:srgbClr val="7030A0"/>
              </a:solidFill>
              <a:latin typeface="Times New Roman"/>
              <a:ea typeface="Times New Roman"/>
            </a:endParaRPr>
          </a:p>
          <a:p>
            <a:pPr marL="571500" indent="-571500" algn="just">
              <a:buFont typeface="Wingdings" pitchFamily="2" charset="2"/>
              <a:buChar char="v"/>
            </a:pPr>
            <a:r>
              <a:rPr lang="en-US" sz="3200" b="1" dirty="0" err="1" smtClean="0">
                <a:solidFill>
                  <a:srgbClr val="000000"/>
                </a:solidFill>
                <a:latin typeface="Times New Roman"/>
                <a:ea typeface="Times New Roman"/>
              </a:rPr>
              <a:t>Adolatning</a:t>
            </a:r>
            <a:r>
              <a:rPr lang="en-US" sz="3200" dirty="0" smtClean="0">
                <a:solidFill>
                  <a:srgbClr val="000000"/>
                </a:solidFill>
                <a:latin typeface="Times New Roman"/>
                <a:ea typeface="Times New Roman"/>
              </a:rPr>
              <a:t> </a:t>
            </a:r>
            <a:r>
              <a:rPr lang="en-US" sz="3200" dirty="0" err="1">
                <a:solidFill>
                  <a:srgbClr val="000000"/>
                </a:solidFill>
                <a:latin typeface="Times New Roman"/>
                <a:ea typeface="Times New Roman"/>
              </a:rPr>
              <a:t>nomi</a:t>
            </a:r>
            <a:r>
              <a:rPr lang="en-US" sz="3200" dirty="0">
                <a:solidFill>
                  <a:srgbClr val="000000"/>
                </a:solidFill>
                <a:latin typeface="Times New Roman"/>
                <a:ea typeface="Times New Roman"/>
              </a:rPr>
              <a:t> </a:t>
            </a:r>
            <a:r>
              <a:rPr lang="en-US" sz="3200" b="1" dirty="0" err="1">
                <a:solidFill>
                  <a:srgbClr val="0000FF"/>
                </a:solidFill>
                <a:latin typeface="Times New Roman"/>
                <a:ea typeface="Times New Roman"/>
              </a:rPr>
              <a:t>Kuntug‘di</a:t>
            </a:r>
            <a:r>
              <a:rPr lang="en-US" sz="3200" dirty="0">
                <a:solidFill>
                  <a:srgbClr val="000000"/>
                </a:solidFill>
                <a:latin typeface="Times New Roman"/>
                <a:ea typeface="Times New Roman"/>
              </a:rPr>
              <a:t>. U </a:t>
            </a:r>
            <a:r>
              <a:rPr lang="en-US" sz="3200" dirty="0" err="1">
                <a:solidFill>
                  <a:srgbClr val="000000"/>
                </a:solidFill>
                <a:latin typeface="Times New Roman"/>
                <a:ea typeface="Times New Roman"/>
              </a:rPr>
              <a:t>asarda</a:t>
            </a:r>
            <a:r>
              <a:rPr lang="en-US" sz="3200" dirty="0">
                <a:solidFill>
                  <a:srgbClr val="000000"/>
                </a:solidFill>
                <a:latin typeface="Times New Roman"/>
                <a:ea typeface="Times New Roman"/>
              </a:rPr>
              <a:t> </a:t>
            </a:r>
            <a:r>
              <a:rPr lang="en-US" sz="3200" b="1" i="1" dirty="0" err="1">
                <a:solidFill>
                  <a:srgbClr val="FF0000"/>
                </a:solidFill>
                <a:latin typeface="Times New Roman"/>
                <a:ea typeface="Times New Roman"/>
              </a:rPr>
              <a:t>elig</a:t>
            </a:r>
            <a:r>
              <a:rPr lang="en-US" sz="3200" b="1" i="1" dirty="0">
                <a:solidFill>
                  <a:srgbClr val="FF0000"/>
                </a:solidFill>
                <a:latin typeface="Times New Roman"/>
                <a:ea typeface="Times New Roman"/>
              </a:rPr>
              <a:t>, </a:t>
            </a:r>
            <a:r>
              <a:rPr lang="en-US" sz="3200" b="1" i="1" dirty="0" err="1">
                <a:solidFill>
                  <a:srgbClr val="FF0000"/>
                </a:solidFill>
                <a:latin typeface="Times New Roman"/>
                <a:ea typeface="Times New Roman"/>
              </a:rPr>
              <a:t>ya’ni</a:t>
            </a:r>
            <a:r>
              <a:rPr lang="en-US" sz="3200" b="1" i="1" dirty="0">
                <a:solidFill>
                  <a:srgbClr val="FF0000"/>
                </a:solidFill>
                <a:latin typeface="Times New Roman"/>
                <a:ea typeface="Times New Roman"/>
              </a:rPr>
              <a:t> </a:t>
            </a:r>
            <a:r>
              <a:rPr lang="en-US" sz="3200" b="1" i="1" dirty="0" err="1">
                <a:solidFill>
                  <a:srgbClr val="FF0000"/>
                </a:solidFill>
                <a:latin typeface="Times New Roman"/>
                <a:ea typeface="Times New Roman"/>
              </a:rPr>
              <a:t>podsho</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vazifasida</a:t>
            </a:r>
            <a:r>
              <a:rPr lang="en-US" sz="3200" dirty="0">
                <a:solidFill>
                  <a:srgbClr val="000000"/>
                </a:solidFill>
                <a:latin typeface="Times New Roman"/>
                <a:ea typeface="Times New Roman"/>
              </a:rPr>
              <a:t> </a:t>
            </a:r>
            <a:r>
              <a:rPr lang="en-US" sz="3200" dirty="0" smtClean="0">
                <a:solidFill>
                  <a:srgbClr val="000000"/>
                </a:solidFill>
                <a:latin typeface="Times New Roman"/>
                <a:ea typeface="Times New Roman"/>
              </a:rPr>
              <a:t>k</a:t>
            </a:r>
            <a:r>
              <a:rPr lang="ru-RU" sz="3200" dirty="0">
                <a:solidFill>
                  <a:srgbClr val="000000"/>
                </a:solidFill>
                <a:latin typeface="Times New Roman"/>
                <a:ea typeface="Times New Roman"/>
              </a:rPr>
              <a:t>е</a:t>
            </a:r>
            <a:r>
              <a:rPr lang="en-US" sz="3200" dirty="0" err="1">
                <a:solidFill>
                  <a:srgbClr val="000000"/>
                </a:solidFill>
                <a:latin typeface="Times New Roman"/>
                <a:ea typeface="Times New Roman"/>
              </a:rPr>
              <a:t>ladi</a:t>
            </a:r>
            <a:r>
              <a:rPr lang="en-US" sz="3200" dirty="0">
                <a:solidFill>
                  <a:srgbClr val="000000"/>
                </a:solidFill>
                <a:latin typeface="Times New Roman"/>
                <a:ea typeface="Times New Roman"/>
              </a:rPr>
              <a:t>.  </a:t>
            </a:r>
            <a:endParaRPr lang="en-US" sz="3200" dirty="0" smtClean="0">
              <a:solidFill>
                <a:srgbClr val="000000"/>
              </a:solidFill>
              <a:latin typeface="Times New Roman"/>
              <a:ea typeface="Times New Roman"/>
            </a:endParaRPr>
          </a:p>
          <a:p>
            <a:pPr marL="571500" indent="-571500" algn="just">
              <a:buFont typeface="Wingdings" pitchFamily="2" charset="2"/>
              <a:buChar char="v"/>
            </a:pPr>
            <a:r>
              <a:rPr lang="en-US" sz="3200" b="1" dirty="0" err="1" smtClean="0">
                <a:solidFill>
                  <a:srgbClr val="000000"/>
                </a:solidFill>
                <a:latin typeface="Times New Roman"/>
                <a:ea typeface="Times New Roman"/>
              </a:rPr>
              <a:t>Davlatning</a:t>
            </a:r>
            <a:r>
              <a:rPr lang="en-US" sz="3200" dirty="0" smtClean="0">
                <a:solidFill>
                  <a:srgbClr val="000000"/>
                </a:solidFill>
                <a:latin typeface="Times New Roman"/>
                <a:ea typeface="Times New Roman"/>
              </a:rPr>
              <a:t>  </a:t>
            </a:r>
            <a:r>
              <a:rPr lang="en-US" sz="3200" dirty="0" err="1">
                <a:solidFill>
                  <a:srgbClr val="000000"/>
                </a:solidFill>
                <a:latin typeface="Times New Roman"/>
                <a:ea typeface="Times New Roman"/>
              </a:rPr>
              <a:t>nomi</a:t>
            </a:r>
            <a:r>
              <a:rPr lang="en-US" sz="3200" dirty="0">
                <a:solidFill>
                  <a:srgbClr val="000000"/>
                </a:solidFill>
                <a:latin typeface="Times New Roman"/>
                <a:ea typeface="Times New Roman"/>
              </a:rPr>
              <a:t>  </a:t>
            </a:r>
            <a:r>
              <a:rPr lang="en-US" sz="3200" b="1" dirty="0" err="1">
                <a:solidFill>
                  <a:srgbClr val="0000FF"/>
                </a:solidFill>
                <a:latin typeface="Times New Roman"/>
                <a:ea typeface="Times New Roman"/>
              </a:rPr>
              <a:t>Oyto‘ldidir</a:t>
            </a:r>
            <a:r>
              <a:rPr lang="en-US" sz="3200" dirty="0">
                <a:solidFill>
                  <a:srgbClr val="000000"/>
                </a:solidFill>
                <a:latin typeface="Times New Roman"/>
                <a:ea typeface="Times New Roman"/>
              </a:rPr>
              <a:t>.  U  </a:t>
            </a:r>
            <a:r>
              <a:rPr lang="en-US" sz="3200" b="1" dirty="0" err="1">
                <a:solidFill>
                  <a:srgbClr val="FF0000"/>
                </a:solidFill>
                <a:latin typeface="Times New Roman"/>
                <a:ea typeface="Times New Roman"/>
              </a:rPr>
              <a:t>vazir</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mansabida</a:t>
            </a:r>
            <a:r>
              <a:rPr lang="en-US" sz="3200" dirty="0">
                <a:solidFill>
                  <a:srgbClr val="000000"/>
                </a:solidFill>
                <a:latin typeface="Times New Roman"/>
                <a:ea typeface="Times New Roman"/>
              </a:rPr>
              <a:t>  b</a:t>
            </a:r>
            <a:r>
              <a:rPr lang="ru-RU" sz="3200" dirty="0">
                <a:solidFill>
                  <a:srgbClr val="000000"/>
                </a:solidFill>
                <a:latin typeface="Times New Roman"/>
                <a:ea typeface="Times New Roman"/>
              </a:rPr>
              <a:t>е</a:t>
            </a:r>
            <a:r>
              <a:rPr lang="en-US" sz="3200" dirty="0" err="1">
                <a:solidFill>
                  <a:srgbClr val="000000"/>
                </a:solidFill>
                <a:latin typeface="Times New Roman"/>
                <a:ea typeface="Times New Roman"/>
              </a:rPr>
              <a:t>riladi</a:t>
            </a:r>
            <a:r>
              <a:rPr lang="en-US" sz="3200" dirty="0">
                <a:solidFill>
                  <a:srgbClr val="000000"/>
                </a:solidFill>
                <a:latin typeface="Times New Roman"/>
                <a:ea typeface="Times New Roman"/>
              </a:rPr>
              <a:t>. </a:t>
            </a:r>
            <a:endParaRPr lang="en-US" sz="3200" dirty="0" smtClean="0">
              <a:solidFill>
                <a:srgbClr val="000000"/>
              </a:solidFill>
              <a:latin typeface="Times New Roman"/>
              <a:ea typeface="Times New Roman"/>
            </a:endParaRPr>
          </a:p>
          <a:p>
            <a:pPr marL="571500" indent="-571500" algn="just">
              <a:buFont typeface="Wingdings" pitchFamily="2" charset="2"/>
              <a:buChar char="v"/>
            </a:pPr>
            <a:r>
              <a:rPr lang="en-US" sz="3200" b="1" dirty="0" err="1" smtClean="0">
                <a:solidFill>
                  <a:srgbClr val="000000"/>
                </a:solidFill>
                <a:latin typeface="Times New Roman"/>
                <a:ea typeface="Times New Roman"/>
              </a:rPr>
              <a:t>Aql</a:t>
            </a:r>
            <a:r>
              <a:rPr lang="en-US" sz="3200" b="1" dirty="0">
                <a:solidFill>
                  <a:srgbClr val="000000"/>
                </a:solidFill>
                <a:latin typeface="Times New Roman"/>
                <a:ea typeface="Times New Roman"/>
              </a:rPr>
              <a:t>,  </a:t>
            </a:r>
            <a:r>
              <a:rPr lang="en-US" sz="3200" b="1" dirty="0" err="1">
                <a:solidFill>
                  <a:srgbClr val="000000"/>
                </a:solidFill>
                <a:latin typeface="Times New Roman"/>
                <a:ea typeface="Times New Roman"/>
              </a:rPr>
              <a:t>zakovat</a:t>
            </a:r>
            <a:r>
              <a:rPr lang="en-US" sz="3200" b="1" dirty="0">
                <a:solidFill>
                  <a:srgbClr val="000000"/>
                </a:solidFill>
                <a:latin typeface="Times New Roman"/>
                <a:ea typeface="Times New Roman"/>
              </a:rPr>
              <a:t>  </a:t>
            </a:r>
            <a:r>
              <a:rPr lang="en-US" sz="3200" dirty="0" err="1">
                <a:solidFill>
                  <a:srgbClr val="000000"/>
                </a:solidFill>
                <a:latin typeface="Times New Roman"/>
                <a:ea typeface="Times New Roman"/>
              </a:rPr>
              <a:t>esa</a:t>
            </a:r>
            <a:r>
              <a:rPr lang="en-US" sz="3200" dirty="0">
                <a:solidFill>
                  <a:srgbClr val="000000"/>
                </a:solidFill>
                <a:latin typeface="Times New Roman"/>
                <a:ea typeface="Times New Roman"/>
              </a:rPr>
              <a:t>  </a:t>
            </a:r>
            <a:r>
              <a:rPr lang="en-US" sz="3200" b="1" dirty="0" err="1">
                <a:solidFill>
                  <a:srgbClr val="0000FF"/>
                </a:solidFill>
                <a:latin typeface="Times New Roman"/>
                <a:ea typeface="Times New Roman"/>
              </a:rPr>
              <a:t>O‘gdulmish</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bo‘lib</a:t>
            </a:r>
            <a:r>
              <a:rPr lang="en-US" sz="3200" dirty="0">
                <a:solidFill>
                  <a:srgbClr val="000000"/>
                </a:solidFill>
                <a:latin typeface="Times New Roman"/>
                <a:ea typeface="Times New Roman"/>
              </a:rPr>
              <a:t>,  </a:t>
            </a:r>
            <a:r>
              <a:rPr lang="en-US" sz="3200" b="1" i="1" dirty="0" err="1">
                <a:solidFill>
                  <a:srgbClr val="FF0000"/>
                </a:solidFill>
                <a:latin typeface="Times New Roman"/>
                <a:ea typeface="Times New Roman"/>
              </a:rPr>
              <a:t>Oyto‘ldining</a:t>
            </a:r>
            <a:r>
              <a:rPr lang="en-US" sz="3200" b="1" i="1" dirty="0">
                <a:solidFill>
                  <a:srgbClr val="FF0000"/>
                </a:solidFill>
                <a:latin typeface="Times New Roman"/>
                <a:ea typeface="Times New Roman"/>
              </a:rPr>
              <a:t>  </a:t>
            </a:r>
            <a:r>
              <a:rPr lang="en-US" sz="3200" b="1" i="1" dirty="0" err="1">
                <a:solidFill>
                  <a:srgbClr val="FF0000"/>
                </a:solidFill>
                <a:latin typeface="Times New Roman"/>
                <a:ea typeface="Times New Roman"/>
              </a:rPr>
              <a:t>o‘g‘li</a:t>
            </a:r>
            <a:r>
              <a:rPr lang="en-US" sz="3200" b="1" i="1" dirty="0">
                <a:solidFill>
                  <a:srgbClr val="FF0000"/>
                </a:solidFill>
                <a:latin typeface="Times New Roman"/>
                <a:ea typeface="Times New Roman"/>
              </a:rPr>
              <a:t>  </a:t>
            </a:r>
            <a:r>
              <a:rPr lang="en-US" sz="3200" dirty="0" err="1">
                <a:solidFill>
                  <a:srgbClr val="000000"/>
                </a:solidFill>
                <a:latin typeface="Times New Roman"/>
                <a:ea typeface="Times New Roman"/>
              </a:rPr>
              <a:t>sifatida</a:t>
            </a:r>
            <a:r>
              <a:rPr lang="en-US" sz="3200" dirty="0">
                <a:solidFill>
                  <a:srgbClr val="000000"/>
                </a:solidFill>
                <a:latin typeface="Times New Roman"/>
                <a:ea typeface="Times New Roman"/>
              </a:rPr>
              <a:t> </a:t>
            </a:r>
            <a:r>
              <a:rPr lang="en-US" sz="3200" dirty="0" err="1" smtClean="0">
                <a:solidFill>
                  <a:srgbClr val="000000"/>
                </a:solidFill>
                <a:latin typeface="Times New Roman"/>
                <a:ea typeface="Times New Roman"/>
              </a:rPr>
              <a:t>namoyon</a:t>
            </a:r>
            <a:r>
              <a:rPr lang="en-US" sz="3200" dirty="0" smtClean="0">
                <a:solidFill>
                  <a:srgbClr val="000000"/>
                </a:solidFill>
                <a:latin typeface="Times New Roman"/>
                <a:ea typeface="Times New Roman"/>
              </a:rPr>
              <a:t>  </a:t>
            </a:r>
            <a:r>
              <a:rPr lang="en-US" sz="3200" dirty="0" err="1">
                <a:solidFill>
                  <a:srgbClr val="000000"/>
                </a:solidFill>
                <a:latin typeface="Times New Roman"/>
                <a:ea typeface="Times New Roman"/>
              </a:rPr>
              <a:t>bo‘ladi</a:t>
            </a:r>
            <a:r>
              <a:rPr lang="en-US" sz="3200" dirty="0">
                <a:solidFill>
                  <a:srgbClr val="000000"/>
                </a:solidFill>
                <a:latin typeface="Times New Roman"/>
                <a:ea typeface="Times New Roman"/>
              </a:rPr>
              <a:t>.  </a:t>
            </a:r>
            <a:endParaRPr lang="en-US" sz="3200" dirty="0" smtClean="0">
              <a:solidFill>
                <a:srgbClr val="000000"/>
              </a:solidFill>
              <a:latin typeface="Times New Roman"/>
              <a:ea typeface="Times New Roman"/>
            </a:endParaRPr>
          </a:p>
          <a:p>
            <a:pPr marL="571500" indent="-571500" algn="just">
              <a:buFont typeface="Wingdings" pitchFamily="2" charset="2"/>
              <a:buChar char="v"/>
            </a:pPr>
            <a:r>
              <a:rPr lang="en-US" sz="3200" b="1" dirty="0" err="1" smtClean="0">
                <a:solidFill>
                  <a:srgbClr val="000000"/>
                </a:solidFill>
                <a:latin typeface="Times New Roman"/>
                <a:ea typeface="Times New Roman"/>
              </a:rPr>
              <a:t>Qanoat</a:t>
            </a:r>
            <a:r>
              <a:rPr lang="en-US" sz="3200" dirty="0" smtClean="0">
                <a:solidFill>
                  <a:srgbClr val="000000"/>
                </a:solidFill>
                <a:latin typeface="Times New Roman"/>
                <a:ea typeface="Times New Roman"/>
              </a:rPr>
              <a:t>  </a:t>
            </a:r>
            <a:r>
              <a:rPr lang="en-US" sz="3200" b="1" dirty="0" err="1">
                <a:solidFill>
                  <a:srgbClr val="0000FF"/>
                </a:solidFill>
                <a:latin typeface="Times New Roman"/>
                <a:ea typeface="Times New Roman"/>
              </a:rPr>
              <a:t>O‘zgurmish</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nomi</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bilan</a:t>
            </a:r>
            <a:r>
              <a:rPr lang="en-US" sz="3200" dirty="0">
                <a:solidFill>
                  <a:srgbClr val="000000"/>
                </a:solidFill>
                <a:latin typeface="Times New Roman"/>
                <a:ea typeface="Times New Roman"/>
              </a:rPr>
              <a:t>  b</a:t>
            </a:r>
            <a:r>
              <a:rPr lang="ru-RU" sz="3200" dirty="0">
                <a:solidFill>
                  <a:srgbClr val="000000"/>
                </a:solidFill>
                <a:latin typeface="Times New Roman"/>
                <a:ea typeface="Times New Roman"/>
              </a:rPr>
              <a:t>е</a:t>
            </a:r>
            <a:r>
              <a:rPr lang="en-US" sz="3200" dirty="0" err="1">
                <a:solidFill>
                  <a:srgbClr val="000000"/>
                </a:solidFill>
                <a:latin typeface="Times New Roman"/>
                <a:ea typeface="Times New Roman"/>
              </a:rPr>
              <a:t>rilgan</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va</a:t>
            </a:r>
            <a:r>
              <a:rPr lang="en-US" sz="3200" dirty="0">
                <a:solidFill>
                  <a:srgbClr val="000000"/>
                </a:solidFill>
                <a:latin typeface="Times New Roman"/>
                <a:ea typeface="Times New Roman"/>
              </a:rPr>
              <a:t>  u </a:t>
            </a:r>
            <a:r>
              <a:rPr lang="en-US" sz="3200" b="1" i="1" dirty="0" err="1" smtClean="0">
                <a:solidFill>
                  <a:srgbClr val="FF0000"/>
                </a:solidFill>
                <a:latin typeface="Times New Roman"/>
                <a:ea typeface="Times New Roman"/>
              </a:rPr>
              <a:t>vazirning</a:t>
            </a:r>
            <a:r>
              <a:rPr lang="en-US" sz="3200" b="1" i="1" dirty="0" smtClean="0">
                <a:solidFill>
                  <a:srgbClr val="FF0000"/>
                </a:solidFill>
                <a:latin typeface="Times New Roman"/>
                <a:ea typeface="Times New Roman"/>
              </a:rPr>
              <a:t>  </a:t>
            </a:r>
            <a:r>
              <a:rPr lang="en-US" sz="3200" b="1" i="1" dirty="0" err="1">
                <a:solidFill>
                  <a:srgbClr val="FF0000"/>
                </a:solidFill>
                <a:latin typeface="Times New Roman"/>
                <a:ea typeface="Times New Roman"/>
              </a:rPr>
              <a:t>qarindoshi</a:t>
            </a:r>
            <a:r>
              <a:rPr lang="en-US" sz="3200" b="1" i="1" dirty="0">
                <a:solidFill>
                  <a:srgbClr val="FF0000"/>
                </a:solidFill>
                <a:latin typeface="Times New Roman"/>
                <a:ea typeface="Times New Roman"/>
              </a:rPr>
              <a:t>  </a:t>
            </a:r>
            <a:r>
              <a:rPr lang="en-US" sz="3200" dirty="0" err="1">
                <a:solidFill>
                  <a:srgbClr val="000000"/>
                </a:solidFill>
                <a:latin typeface="Times New Roman"/>
                <a:ea typeface="Times New Roman"/>
              </a:rPr>
              <a:t>sifatida</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asarda</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ifodalanadi</a:t>
            </a:r>
            <a:r>
              <a:rPr lang="en-US" sz="3200" dirty="0">
                <a:solidFill>
                  <a:srgbClr val="000000"/>
                </a:solidFill>
                <a:latin typeface="Times New Roman"/>
                <a:ea typeface="Times New Roman"/>
              </a:rPr>
              <a:t>. </a:t>
            </a:r>
            <a:endParaRPr lang="ru-RU" sz="3200" dirty="0"/>
          </a:p>
        </p:txBody>
      </p:sp>
    </p:spTree>
    <p:extLst>
      <p:ext uri="{BB962C8B-B14F-4D97-AF65-F5344CB8AC3E}">
        <p14:creationId xmlns:p14="http://schemas.microsoft.com/office/powerpoint/2010/main" val="29633425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01060"/>
            <a:ext cx="8856984" cy="5509200"/>
          </a:xfrm>
          <a:prstGeom prst="rect">
            <a:avLst/>
          </a:prstGeom>
        </p:spPr>
        <p:txBody>
          <a:bodyPr wrap="square">
            <a:spAutoFit/>
          </a:bodyPr>
          <a:lstStyle/>
          <a:p>
            <a:pPr algn="just"/>
            <a:r>
              <a:rPr lang="en-US" sz="3200" dirty="0" smtClean="0">
                <a:solidFill>
                  <a:srgbClr val="000000"/>
                </a:solidFill>
                <a:latin typeface="Times New Roman"/>
                <a:ea typeface="Times New Roman"/>
              </a:rPr>
              <a:t>	</a:t>
            </a:r>
            <a:r>
              <a:rPr lang="en-US" sz="3200" b="1" dirty="0" smtClean="0">
                <a:solidFill>
                  <a:srgbClr val="000000"/>
                </a:solidFill>
                <a:latin typeface="Times New Roman"/>
                <a:ea typeface="Times New Roman"/>
              </a:rPr>
              <a:t>Yusuf </a:t>
            </a:r>
            <a:r>
              <a:rPr lang="en-US" sz="3200" b="1" dirty="0" err="1">
                <a:solidFill>
                  <a:srgbClr val="000000"/>
                </a:solidFill>
                <a:latin typeface="Times New Roman"/>
                <a:ea typeface="Times New Roman"/>
              </a:rPr>
              <a:t>Xos</a:t>
            </a:r>
            <a:r>
              <a:rPr lang="en-US" sz="3200" b="1" dirty="0">
                <a:solidFill>
                  <a:srgbClr val="000000"/>
                </a:solidFill>
                <a:latin typeface="Times New Roman"/>
                <a:ea typeface="Times New Roman"/>
              </a:rPr>
              <a:t> </a:t>
            </a:r>
            <a:r>
              <a:rPr lang="en-US" sz="3200" b="1" dirty="0" err="1">
                <a:solidFill>
                  <a:srgbClr val="000000"/>
                </a:solidFill>
                <a:latin typeface="Times New Roman"/>
                <a:ea typeface="Times New Roman"/>
              </a:rPr>
              <a:t>Hojibning</a:t>
            </a:r>
            <a:r>
              <a:rPr lang="en-US" sz="3200" b="1" dirty="0">
                <a:solidFill>
                  <a:srgbClr val="000000"/>
                </a:solidFill>
                <a:latin typeface="Times New Roman"/>
                <a:ea typeface="Times New Roman"/>
              </a:rPr>
              <a:t> </a:t>
            </a:r>
            <a:r>
              <a:rPr lang="en-US" sz="3200" b="1" dirty="0">
                <a:solidFill>
                  <a:srgbClr val="0000FF"/>
                </a:solidFill>
                <a:latin typeface="Times New Roman"/>
                <a:ea typeface="Times New Roman"/>
              </a:rPr>
              <a:t>«</a:t>
            </a:r>
            <a:r>
              <a:rPr lang="en-US" sz="3200" b="1" dirty="0" err="1">
                <a:solidFill>
                  <a:srgbClr val="0000FF"/>
                </a:solidFill>
                <a:latin typeface="Times New Roman"/>
                <a:ea typeface="Times New Roman"/>
              </a:rPr>
              <a:t>Qutadg‘u</a:t>
            </a:r>
            <a:r>
              <a:rPr lang="en-US" sz="3200" b="1" dirty="0">
                <a:solidFill>
                  <a:srgbClr val="0000FF"/>
                </a:solidFill>
                <a:latin typeface="Times New Roman"/>
                <a:ea typeface="Times New Roman"/>
              </a:rPr>
              <a:t> </a:t>
            </a:r>
            <a:r>
              <a:rPr lang="en-US" sz="3200" b="1" dirty="0" err="1">
                <a:solidFill>
                  <a:srgbClr val="0000FF"/>
                </a:solidFill>
                <a:latin typeface="Times New Roman"/>
                <a:ea typeface="Times New Roman"/>
              </a:rPr>
              <a:t>bilig</a:t>
            </a:r>
            <a:r>
              <a:rPr lang="en-US" sz="3200" b="1" dirty="0">
                <a:solidFill>
                  <a:srgbClr val="0000FF"/>
                </a:solidFill>
                <a:latin typeface="Times New Roman"/>
                <a:ea typeface="Times New Roman"/>
              </a:rPr>
              <a:t>» </a:t>
            </a:r>
            <a:r>
              <a:rPr lang="en-US" sz="3200" dirty="0" err="1">
                <a:solidFill>
                  <a:srgbClr val="000000"/>
                </a:solidFill>
                <a:latin typeface="Times New Roman"/>
                <a:ea typeface="Times New Roman"/>
              </a:rPr>
              <a:t>asari</a:t>
            </a:r>
            <a:r>
              <a:rPr lang="en-US" sz="3200" dirty="0">
                <a:solidFill>
                  <a:srgbClr val="000000"/>
                </a:solidFill>
                <a:latin typeface="Times New Roman"/>
                <a:ea typeface="Times New Roman"/>
              </a:rPr>
              <a:t> </a:t>
            </a:r>
            <a:r>
              <a:rPr lang="en-US" sz="3200" b="1" i="1" u="sng" dirty="0" err="1">
                <a:solidFill>
                  <a:srgbClr val="0000FF"/>
                </a:solidFill>
                <a:latin typeface="Times New Roman"/>
                <a:ea typeface="Times New Roman"/>
              </a:rPr>
              <a:t>xalqaro</a:t>
            </a:r>
            <a:r>
              <a:rPr lang="en-US" sz="3200" b="1" i="1" u="sng" dirty="0">
                <a:solidFill>
                  <a:srgbClr val="0000FF"/>
                </a:solidFill>
                <a:latin typeface="Times New Roman"/>
                <a:ea typeface="Times New Roman"/>
              </a:rPr>
              <a:t> </a:t>
            </a:r>
            <a:r>
              <a:rPr lang="en-US" sz="3200" b="1" i="1" u="sng" dirty="0" err="1">
                <a:solidFill>
                  <a:srgbClr val="0000FF"/>
                </a:solidFill>
                <a:latin typeface="Times New Roman"/>
                <a:ea typeface="Times New Roman"/>
              </a:rPr>
              <a:t>maydonda</a:t>
            </a:r>
            <a:r>
              <a:rPr lang="en-US" sz="3200" b="1" i="1" u="sng" dirty="0">
                <a:solidFill>
                  <a:srgbClr val="0000FF"/>
                </a:solidFill>
                <a:latin typeface="Times New Roman"/>
                <a:ea typeface="Times New Roman"/>
              </a:rPr>
              <a:t> </a:t>
            </a:r>
            <a:r>
              <a:rPr lang="en-US" sz="3200" b="1" i="1" u="sng" dirty="0" smtClean="0">
                <a:solidFill>
                  <a:srgbClr val="0000FF"/>
                </a:solidFill>
                <a:latin typeface="Times New Roman"/>
                <a:ea typeface="Times New Roman"/>
              </a:rPr>
              <a:t>tan  </a:t>
            </a:r>
            <a:r>
              <a:rPr lang="en-US" sz="3200" b="1" i="1" u="sng" dirty="0" err="1">
                <a:solidFill>
                  <a:srgbClr val="0000FF"/>
                </a:solidFill>
                <a:latin typeface="Times New Roman"/>
                <a:ea typeface="Times New Roman"/>
              </a:rPr>
              <a:t>olingan</a:t>
            </a:r>
            <a:r>
              <a:rPr lang="en-US" sz="3200" b="1" i="1" u="sng" dirty="0">
                <a:solidFill>
                  <a:srgbClr val="0000FF"/>
                </a:solidFill>
                <a:latin typeface="Times New Roman"/>
                <a:ea typeface="Times New Roman"/>
              </a:rPr>
              <a:t>  </a:t>
            </a:r>
            <a:r>
              <a:rPr lang="en-US" sz="3200" dirty="0" err="1">
                <a:solidFill>
                  <a:srgbClr val="000000"/>
                </a:solidFill>
                <a:latin typeface="Times New Roman"/>
                <a:ea typeface="Times New Roman"/>
              </a:rPr>
              <a:t>asardir</a:t>
            </a:r>
            <a:r>
              <a:rPr lang="en-US" sz="3200" dirty="0">
                <a:solidFill>
                  <a:srgbClr val="000000"/>
                </a:solidFill>
                <a:latin typeface="Times New Roman"/>
                <a:ea typeface="Times New Roman"/>
              </a:rPr>
              <a:t>.  Bu  </a:t>
            </a:r>
            <a:r>
              <a:rPr lang="en-US" sz="3200" dirty="0" err="1">
                <a:solidFill>
                  <a:srgbClr val="000000"/>
                </a:solidFill>
                <a:latin typeface="Times New Roman"/>
                <a:ea typeface="Times New Roman"/>
              </a:rPr>
              <a:t>kitobni</a:t>
            </a:r>
            <a:r>
              <a:rPr lang="en-US" sz="3200" dirty="0">
                <a:solidFill>
                  <a:srgbClr val="000000"/>
                </a:solidFill>
                <a:latin typeface="Times New Roman"/>
                <a:ea typeface="Times New Roman"/>
              </a:rPr>
              <a:t>  </a:t>
            </a:r>
            <a:r>
              <a:rPr lang="en-US" sz="3200" b="1" dirty="0" err="1">
                <a:solidFill>
                  <a:srgbClr val="000000"/>
                </a:solidFill>
                <a:latin typeface="Times New Roman"/>
                <a:ea typeface="Times New Roman"/>
              </a:rPr>
              <a:t>chinlilar</a:t>
            </a:r>
            <a:r>
              <a:rPr lang="en-US" sz="3200" b="1" dirty="0">
                <a:solidFill>
                  <a:srgbClr val="000000"/>
                </a:solidFill>
                <a:latin typeface="Times New Roman"/>
                <a:ea typeface="Times New Roman"/>
              </a:rPr>
              <a:t>  (</a:t>
            </a:r>
            <a:r>
              <a:rPr lang="en-US" sz="3200" b="1" dirty="0" err="1">
                <a:solidFill>
                  <a:srgbClr val="000000"/>
                </a:solidFill>
                <a:latin typeface="Times New Roman"/>
                <a:ea typeface="Times New Roman"/>
              </a:rPr>
              <a:t>xitoyliklar</a:t>
            </a:r>
            <a:r>
              <a:rPr lang="en-US" sz="3200" b="1" dirty="0">
                <a:solidFill>
                  <a:srgbClr val="000000"/>
                </a:solidFill>
                <a:latin typeface="Times New Roman"/>
                <a:ea typeface="Times New Roman"/>
              </a:rPr>
              <a:t>)  </a:t>
            </a:r>
            <a:r>
              <a:rPr lang="en-US" sz="3200" b="1" i="1" dirty="0">
                <a:solidFill>
                  <a:srgbClr val="0000FF"/>
                </a:solidFill>
                <a:latin typeface="Times New Roman"/>
                <a:ea typeface="Times New Roman"/>
              </a:rPr>
              <a:t>«</a:t>
            </a:r>
            <a:r>
              <a:rPr lang="en-US" sz="3200" b="1" i="1" dirty="0" err="1">
                <a:solidFill>
                  <a:srgbClr val="0000FF"/>
                </a:solidFill>
                <a:latin typeface="Times New Roman"/>
                <a:ea typeface="Times New Roman"/>
              </a:rPr>
              <a:t>Adabul</a:t>
            </a:r>
            <a:r>
              <a:rPr lang="en-US" sz="3200" b="1" i="1" dirty="0">
                <a:solidFill>
                  <a:srgbClr val="0000FF"/>
                </a:solidFill>
                <a:latin typeface="Times New Roman"/>
                <a:ea typeface="Times New Roman"/>
              </a:rPr>
              <a:t> </a:t>
            </a:r>
            <a:r>
              <a:rPr lang="en-US" sz="3200" b="1" i="1" dirty="0" err="1" smtClean="0">
                <a:solidFill>
                  <a:srgbClr val="0000FF"/>
                </a:solidFill>
                <a:latin typeface="Times New Roman"/>
                <a:ea typeface="Times New Roman"/>
              </a:rPr>
              <a:t>muluk</a:t>
            </a:r>
            <a:r>
              <a:rPr lang="en-US" sz="3200" b="1" i="1" dirty="0">
                <a:solidFill>
                  <a:srgbClr val="0000FF"/>
                </a:solidFill>
                <a:latin typeface="Times New Roman"/>
                <a:ea typeface="Times New Roman"/>
              </a:rPr>
              <a:t>»</a:t>
            </a:r>
            <a:r>
              <a:rPr lang="en-US" sz="3200" dirty="0">
                <a:solidFill>
                  <a:srgbClr val="000000"/>
                </a:solidFill>
                <a:latin typeface="Times New Roman"/>
                <a:ea typeface="Times New Roman"/>
              </a:rPr>
              <a:t>,  </a:t>
            </a:r>
            <a:r>
              <a:rPr lang="en-US" sz="3200" b="1" dirty="0" err="1">
                <a:solidFill>
                  <a:srgbClr val="000000"/>
                </a:solidFill>
                <a:latin typeface="Times New Roman"/>
                <a:ea typeface="Times New Roman"/>
              </a:rPr>
              <a:t>mochinlilar</a:t>
            </a:r>
            <a:r>
              <a:rPr lang="en-US" sz="3200" b="1" dirty="0">
                <a:solidFill>
                  <a:srgbClr val="000000"/>
                </a:solidFill>
                <a:latin typeface="Times New Roman"/>
                <a:ea typeface="Times New Roman"/>
              </a:rPr>
              <a:t>  (</a:t>
            </a:r>
            <a:r>
              <a:rPr lang="en-US" sz="3200" b="1" dirty="0" err="1">
                <a:solidFill>
                  <a:srgbClr val="000000"/>
                </a:solidFill>
                <a:latin typeface="Times New Roman"/>
                <a:ea typeface="Times New Roman"/>
              </a:rPr>
              <a:t>turkistonliklar</a:t>
            </a:r>
            <a:r>
              <a:rPr lang="en-US" sz="3200" b="1" dirty="0">
                <a:solidFill>
                  <a:srgbClr val="000000"/>
                </a:solidFill>
                <a:latin typeface="Times New Roman"/>
                <a:ea typeface="Times New Roman"/>
              </a:rPr>
              <a:t>)</a:t>
            </a:r>
            <a:r>
              <a:rPr lang="en-US" sz="3200" dirty="0">
                <a:solidFill>
                  <a:srgbClr val="000000"/>
                </a:solidFill>
                <a:latin typeface="Times New Roman"/>
                <a:ea typeface="Times New Roman"/>
              </a:rPr>
              <a:t>  </a:t>
            </a:r>
            <a:r>
              <a:rPr lang="en-US" sz="3200" b="1" i="1" dirty="0">
                <a:solidFill>
                  <a:srgbClr val="0000FF"/>
                </a:solidFill>
                <a:latin typeface="Times New Roman"/>
                <a:ea typeface="Times New Roman"/>
              </a:rPr>
              <a:t>«</a:t>
            </a:r>
            <a:r>
              <a:rPr lang="en-US" sz="3200" b="1" i="1" dirty="0" err="1">
                <a:solidFill>
                  <a:srgbClr val="0000FF"/>
                </a:solidFill>
                <a:latin typeface="Times New Roman"/>
                <a:ea typeface="Times New Roman"/>
              </a:rPr>
              <a:t>Zaynatul</a:t>
            </a:r>
            <a:r>
              <a:rPr lang="en-US" sz="3200" b="1" i="1" dirty="0">
                <a:solidFill>
                  <a:srgbClr val="0000FF"/>
                </a:solidFill>
                <a:latin typeface="Times New Roman"/>
                <a:ea typeface="Times New Roman"/>
              </a:rPr>
              <a:t>  </a:t>
            </a:r>
            <a:r>
              <a:rPr lang="en-US" sz="3200" b="1" i="1" dirty="0" err="1">
                <a:solidFill>
                  <a:srgbClr val="0000FF"/>
                </a:solidFill>
                <a:latin typeface="Times New Roman"/>
                <a:ea typeface="Times New Roman"/>
              </a:rPr>
              <a:t>umaro</a:t>
            </a:r>
            <a:r>
              <a:rPr lang="en-US" sz="3200" b="1" i="1" dirty="0">
                <a:solidFill>
                  <a:srgbClr val="0000FF"/>
                </a:solidFill>
                <a:latin typeface="Times New Roman"/>
                <a:ea typeface="Times New Roman"/>
              </a:rPr>
              <a:t>»</a:t>
            </a:r>
            <a:r>
              <a:rPr lang="en-US" sz="3200" i="1" dirty="0">
                <a:solidFill>
                  <a:srgbClr val="000000"/>
                </a:solidFill>
                <a:latin typeface="Times New Roman"/>
                <a:ea typeface="Times New Roman"/>
              </a:rPr>
              <a:t>,  </a:t>
            </a:r>
            <a:r>
              <a:rPr lang="en-US" sz="3200" b="1" dirty="0" err="1">
                <a:solidFill>
                  <a:srgbClr val="000000"/>
                </a:solidFill>
                <a:latin typeface="Times New Roman"/>
                <a:ea typeface="Times New Roman"/>
              </a:rPr>
              <a:t>eronliklar</a:t>
            </a:r>
            <a:r>
              <a:rPr lang="en-US" sz="3200" dirty="0">
                <a:solidFill>
                  <a:srgbClr val="000000"/>
                </a:solidFill>
                <a:latin typeface="Times New Roman"/>
                <a:ea typeface="Times New Roman"/>
              </a:rPr>
              <a:t> </a:t>
            </a:r>
            <a:r>
              <a:rPr lang="en-US" sz="3200" b="1" i="1" dirty="0" smtClean="0">
                <a:solidFill>
                  <a:srgbClr val="0000FF"/>
                </a:solidFill>
                <a:latin typeface="Times New Roman"/>
                <a:ea typeface="Times New Roman"/>
              </a:rPr>
              <a:t>«</a:t>
            </a:r>
            <a:r>
              <a:rPr lang="en-US" sz="3200" b="1" i="1" dirty="0" err="1">
                <a:solidFill>
                  <a:srgbClr val="0000FF"/>
                </a:solidFill>
                <a:latin typeface="Times New Roman"/>
                <a:ea typeface="Times New Roman"/>
              </a:rPr>
              <a:t>Shohnomai</a:t>
            </a:r>
            <a:r>
              <a:rPr lang="en-US" sz="3200" b="1" i="1" dirty="0">
                <a:solidFill>
                  <a:srgbClr val="0000FF"/>
                </a:solidFill>
                <a:latin typeface="Times New Roman"/>
                <a:ea typeface="Times New Roman"/>
              </a:rPr>
              <a:t> </a:t>
            </a:r>
            <a:r>
              <a:rPr lang="en-US" sz="3200" b="1" i="1" dirty="0" err="1">
                <a:solidFill>
                  <a:srgbClr val="0000FF"/>
                </a:solidFill>
                <a:latin typeface="Times New Roman"/>
                <a:ea typeface="Times New Roman"/>
              </a:rPr>
              <a:t>turkiy</a:t>
            </a:r>
            <a:r>
              <a:rPr lang="en-US" sz="3200" b="1" i="1" dirty="0">
                <a:solidFill>
                  <a:srgbClr val="0000FF"/>
                </a:solidFill>
                <a:latin typeface="Times New Roman"/>
                <a:ea typeface="Times New Roman"/>
              </a:rPr>
              <a:t>»</a:t>
            </a:r>
            <a:r>
              <a:rPr lang="en-US" sz="3200" dirty="0">
                <a:solidFill>
                  <a:srgbClr val="000000"/>
                </a:solidFill>
                <a:latin typeface="Times New Roman"/>
                <a:ea typeface="Times New Roman"/>
              </a:rPr>
              <a:t>, </a:t>
            </a:r>
            <a:r>
              <a:rPr lang="en-US" sz="3200" b="1" dirty="0" err="1">
                <a:solidFill>
                  <a:srgbClr val="000000"/>
                </a:solidFill>
                <a:latin typeface="Times New Roman"/>
                <a:ea typeface="Times New Roman"/>
              </a:rPr>
              <a:t>turonlar</a:t>
            </a:r>
            <a:r>
              <a:rPr lang="en-US" sz="3200" b="1" dirty="0">
                <a:solidFill>
                  <a:srgbClr val="000000"/>
                </a:solidFill>
                <a:latin typeface="Times New Roman"/>
                <a:ea typeface="Times New Roman"/>
              </a:rPr>
              <a:t> </a:t>
            </a:r>
            <a:r>
              <a:rPr lang="en-US" sz="3200" b="1" i="1" dirty="0" smtClean="0">
                <a:solidFill>
                  <a:srgbClr val="0000FF"/>
                </a:solidFill>
                <a:latin typeface="Times New Roman"/>
                <a:ea typeface="Times New Roman"/>
              </a:rPr>
              <a:t>«</a:t>
            </a:r>
            <a:r>
              <a:rPr lang="en-US" sz="3200" b="1" i="1" dirty="0" err="1" smtClean="0">
                <a:solidFill>
                  <a:srgbClr val="0000FF"/>
                </a:solidFill>
                <a:latin typeface="Times New Roman"/>
                <a:ea typeface="Times New Roman"/>
              </a:rPr>
              <a:t>Qutadg‘u</a:t>
            </a:r>
            <a:r>
              <a:rPr lang="en-US" sz="3200" b="1" i="1" dirty="0" smtClean="0">
                <a:solidFill>
                  <a:srgbClr val="0000FF"/>
                </a:solidFill>
                <a:latin typeface="Times New Roman"/>
                <a:ea typeface="Times New Roman"/>
              </a:rPr>
              <a:t> </a:t>
            </a:r>
            <a:r>
              <a:rPr lang="en-US" sz="3200" b="1" i="1" dirty="0" err="1">
                <a:solidFill>
                  <a:srgbClr val="0000FF"/>
                </a:solidFill>
                <a:latin typeface="Times New Roman"/>
                <a:ea typeface="Times New Roman"/>
              </a:rPr>
              <a:t>bilig</a:t>
            </a:r>
            <a:r>
              <a:rPr lang="en-US" sz="3200" b="1" i="1" dirty="0">
                <a:solidFill>
                  <a:srgbClr val="0000FF"/>
                </a:solidFill>
                <a:latin typeface="Times New Roman"/>
                <a:ea typeface="Times New Roman"/>
              </a:rPr>
              <a:t>»</a:t>
            </a:r>
            <a:r>
              <a:rPr lang="en-US" sz="3200" dirty="0">
                <a:solidFill>
                  <a:srgbClr val="000000"/>
                </a:solidFill>
                <a:latin typeface="Times New Roman"/>
                <a:ea typeface="Times New Roman"/>
              </a:rPr>
              <a:t>, </a:t>
            </a:r>
            <a:r>
              <a:rPr lang="en-US" sz="3200" b="1" dirty="0" err="1">
                <a:solidFill>
                  <a:srgbClr val="000000"/>
                </a:solidFill>
                <a:latin typeface="Times New Roman"/>
                <a:ea typeface="Times New Roman"/>
              </a:rPr>
              <a:t>ba’zilar</a:t>
            </a:r>
            <a:r>
              <a:rPr lang="en-US" sz="3200" dirty="0">
                <a:solidFill>
                  <a:srgbClr val="000000"/>
                </a:solidFill>
                <a:latin typeface="Times New Roman"/>
                <a:ea typeface="Times New Roman"/>
              </a:rPr>
              <a:t> </a:t>
            </a:r>
            <a:r>
              <a:rPr lang="en-US" sz="3200" b="1" i="1" dirty="0">
                <a:solidFill>
                  <a:srgbClr val="0000FF"/>
                </a:solidFill>
                <a:latin typeface="Times New Roman"/>
                <a:ea typeface="Times New Roman"/>
              </a:rPr>
              <a:t>«</a:t>
            </a:r>
            <a:r>
              <a:rPr lang="en-US" sz="3200" b="1" i="1" dirty="0" err="1">
                <a:solidFill>
                  <a:srgbClr val="0000FF"/>
                </a:solidFill>
                <a:latin typeface="Times New Roman"/>
                <a:ea typeface="Times New Roman"/>
              </a:rPr>
              <a:t>Pandnomai</a:t>
            </a:r>
            <a:r>
              <a:rPr lang="en-US" sz="3200" b="1" i="1" dirty="0">
                <a:solidFill>
                  <a:srgbClr val="0000FF"/>
                </a:solidFill>
                <a:latin typeface="Times New Roman"/>
                <a:ea typeface="Times New Roman"/>
              </a:rPr>
              <a:t> </a:t>
            </a:r>
            <a:r>
              <a:rPr lang="en-US" sz="3200" b="1" i="1" dirty="0" err="1" smtClean="0">
                <a:solidFill>
                  <a:srgbClr val="0000FF"/>
                </a:solidFill>
                <a:latin typeface="Times New Roman"/>
                <a:ea typeface="Times New Roman"/>
              </a:rPr>
              <a:t>muluk</a:t>
            </a:r>
            <a:r>
              <a:rPr lang="en-US" sz="3200" b="1" i="1" dirty="0" smtClean="0">
                <a:solidFill>
                  <a:srgbClr val="0000FF"/>
                </a:solidFill>
                <a:latin typeface="Times New Roman"/>
                <a:ea typeface="Times New Roman"/>
              </a:rPr>
              <a:t>»</a:t>
            </a:r>
            <a:r>
              <a:rPr lang="en-US" sz="3200" dirty="0" smtClean="0">
                <a:solidFill>
                  <a:srgbClr val="000000"/>
                </a:solidFill>
                <a:latin typeface="Times New Roman"/>
                <a:ea typeface="Times New Roman"/>
              </a:rPr>
              <a:t> </a:t>
            </a:r>
            <a:r>
              <a:rPr lang="en-US" sz="3200" dirty="0">
                <a:solidFill>
                  <a:srgbClr val="000000"/>
                </a:solidFill>
                <a:latin typeface="Times New Roman"/>
                <a:ea typeface="Times New Roman"/>
              </a:rPr>
              <a:t>d</a:t>
            </a:r>
            <a:r>
              <a:rPr lang="ru-RU" sz="3200" dirty="0">
                <a:solidFill>
                  <a:srgbClr val="000000"/>
                </a:solidFill>
                <a:latin typeface="Times New Roman"/>
                <a:ea typeface="Times New Roman"/>
              </a:rPr>
              <a:t>е</a:t>
            </a:r>
            <a:r>
              <a:rPr lang="en-US" sz="3200" dirty="0">
                <a:solidFill>
                  <a:srgbClr val="000000"/>
                </a:solidFill>
                <a:latin typeface="Times New Roman"/>
                <a:ea typeface="Times New Roman"/>
              </a:rPr>
              <a:t>b  </a:t>
            </a:r>
            <a:r>
              <a:rPr lang="en-US" sz="3200" dirty="0" err="1">
                <a:solidFill>
                  <a:srgbClr val="000000"/>
                </a:solidFill>
                <a:latin typeface="Times New Roman"/>
                <a:ea typeface="Times New Roman"/>
              </a:rPr>
              <a:t>b</a:t>
            </a:r>
            <a:r>
              <a:rPr lang="ru-RU" sz="3200" dirty="0">
                <a:solidFill>
                  <a:srgbClr val="000000"/>
                </a:solidFill>
                <a:latin typeface="Times New Roman"/>
                <a:ea typeface="Times New Roman"/>
              </a:rPr>
              <a:t>е</a:t>
            </a:r>
            <a:r>
              <a:rPr lang="en-US" sz="3200" dirty="0" err="1">
                <a:solidFill>
                  <a:srgbClr val="000000"/>
                </a:solidFill>
                <a:latin typeface="Times New Roman"/>
                <a:ea typeface="Times New Roman"/>
              </a:rPr>
              <a:t>jiz</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atamaganlar</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Dunyodagi</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juda</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ko‘p</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xalqlarning</a:t>
            </a:r>
            <a:r>
              <a:rPr lang="en-US" sz="3200" dirty="0">
                <a:solidFill>
                  <a:srgbClr val="000000"/>
                </a:solidFill>
                <a:latin typeface="Times New Roman"/>
                <a:ea typeface="Times New Roman"/>
              </a:rPr>
              <a:t> </a:t>
            </a:r>
            <a:r>
              <a:rPr lang="en-US" sz="3200" dirty="0" err="1" smtClean="0">
                <a:solidFill>
                  <a:srgbClr val="000000"/>
                </a:solidFill>
                <a:latin typeface="Times New Roman"/>
                <a:ea typeface="Times New Roman"/>
              </a:rPr>
              <a:t>tillariga</a:t>
            </a:r>
            <a:r>
              <a:rPr lang="en-US" sz="3200" dirty="0" smtClean="0">
                <a:solidFill>
                  <a:srgbClr val="000000"/>
                </a:solidFill>
                <a:latin typeface="Times New Roman"/>
                <a:ea typeface="Times New Roman"/>
              </a:rPr>
              <a:t>  </a:t>
            </a:r>
            <a:r>
              <a:rPr lang="en-US" sz="3200" dirty="0" err="1">
                <a:solidFill>
                  <a:srgbClr val="000000"/>
                </a:solidFill>
                <a:latin typeface="Times New Roman"/>
                <a:ea typeface="Times New Roman"/>
              </a:rPr>
              <a:t>tarjima</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qilingan</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Qutadg‘u</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bilig</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dostoni</a:t>
            </a:r>
            <a:r>
              <a:rPr lang="en-US" sz="3200" dirty="0">
                <a:solidFill>
                  <a:srgbClr val="000000"/>
                </a:solidFill>
                <a:latin typeface="Times New Roman"/>
                <a:ea typeface="Times New Roman"/>
              </a:rPr>
              <a:t>  </a:t>
            </a:r>
            <a:r>
              <a:rPr lang="en-US" sz="3200" b="1" i="1" u="sng" dirty="0" err="1">
                <a:solidFill>
                  <a:srgbClr val="C00000"/>
                </a:solidFill>
                <a:latin typeface="Times New Roman"/>
                <a:ea typeface="Times New Roman"/>
              </a:rPr>
              <a:t>V.Radlov</a:t>
            </a:r>
            <a:r>
              <a:rPr lang="en-US" sz="3200" b="1" i="1" u="sng" dirty="0">
                <a:solidFill>
                  <a:srgbClr val="C00000"/>
                </a:solidFill>
                <a:latin typeface="Times New Roman"/>
                <a:ea typeface="Times New Roman"/>
              </a:rPr>
              <a:t>, </a:t>
            </a:r>
            <a:r>
              <a:rPr lang="en-US" sz="3200" b="1" i="1" u="sng" dirty="0" err="1" smtClean="0">
                <a:solidFill>
                  <a:srgbClr val="C00000"/>
                </a:solidFill>
                <a:latin typeface="Times New Roman"/>
                <a:ea typeface="Times New Roman"/>
              </a:rPr>
              <a:t>S.Z.Malov</a:t>
            </a:r>
            <a:r>
              <a:rPr lang="en-US" sz="3200" b="1" i="1" u="sng" dirty="0">
                <a:solidFill>
                  <a:srgbClr val="C00000"/>
                </a:solidFill>
                <a:latin typeface="Times New Roman"/>
                <a:ea typeface="Times New Roman"/>
              </a:rPr>
              <a:t>,  A.  </a:t>
            </a:r>
            <a:r>
              <a:rPr lang="en-US" sz="3200" b="1" i="1" u="sng" dirty="0" err="1">
                <a:solidFill>
                  <a:srgbClr val="C00000"/>
                </a:solidFill>
                <a:latin typeface="Times New Roman"/>
                <a:ea typeface="Times New Roman"/>
              </a:rPr>
              <a:t>Fitrat</a:t>
            </a:r>
            <a:r>
              <a:rPr lang="en-US" sz="3200" b="1" i="1" u="sng" dirty="0">
                <a:solidFill>
                  <a:srgbClr val="C00000"/>
                </a:solidFill>
                <a:latin typeface="Times New Roman"/>
                <a:ea typeface="Times New Roman"/>
              </a:rPr>
              <a:t>,  </a:t>
            </a:r>
            <a:r>
              <a:rPr lang="en-US" sz="3200" b="1" i="1" u="sng" dirty="0" err="1">
                <a:solidFill>
                  <a:srgbClr val="C00000"/>
                </a:solidFill>
                <a:latin typeface="Times New Roman"/>
                <a:ea typeface="Times New Roman"/>
              </a:rPr>
              <a:t>A.A.Valitova</a:t>
            </a:r>
            <a:r>
              <a:rPr lang="en-US" sz="3200" b="1" i="1" u="sng" dirty="0">
                <a:solidFill>
                  <a:srgbClr val="C00000"/>
                </a:solidFill>
                <a:latin typeface="Times New Roman"/>
                <a:ea typeface="Times New Roman"/>
              </a:rPr>
              <a:t>,  </a:t>
            </a:r>
            <a:r>
              <a:rPr lang="en-US" sz="3200" b="1" i="1" u="sng" dirty="0" err="1">
                <a:solidFill>
                  <a:srgbClr val="C00000"/>
                </a:solidFill>
                <a:latin typeface="Times New Roman"/>
                <a:ea typeface="Times New Roman"/>
              </a:rPr>
              <a:t>N.M.Malay</a:t>
            </a:r>
            <a:r>
              <a:rPr lang="ru-RU" sz="3200" b="1" i="1" u="sng" dirty="0">
                <a:solidFill>
                  <a:srgbClr val="C00000"/>
                </a:solidFill>
                <a:latin typeface="Times New Roman"/>
                <a:ea typeface="Times New Roman"/>
              </a:rPr>
              <a:t>е</a:t>
            </a:r>
            <a:r>
              <a:rPr lang="en-US" sz="3200" b="1" i="1" u="sng" dirty="0">
                <a:solidFill>
                  <a:srgbClr val="C00000"/>
                </a:solidFill>
                <a:latin typeface="Times New Roman"/>
                <a:ea typeface="Times New Roman"/>
              </a:rPr>
              <a:t>v,  </a:t>
            </a:r>
            <a:r>
              <a:rPr lang="en-US" sz="3200" b="1" i="1" u="sng" dirty="0" err="1">
                <a:solidFill>
                  <a:srgbClr val="C00000"/>
                </a:solidFill>
                <a:latin typeface="Times New Roman"/>
                <a:ea typeface="Times New Roman"/>
              </a:rPr>
              <a:t>Q.Karimov</a:t>
            </a:r>
            <a:r>
              <a:rPr lang="en-US" sz="3200" b="1" i="1" u="sng" dirty="0">
                <a:solidFill>
                  <a:srgbClr val="C00000"/>
                </a:solidFill>
                <a:latin typeface="Times New Roman"/>
                <a:ea typeface="Times New Roman"/>
              </a:rPr>
              <a:t>, </a:t>
            </a:r>
            <a:r>
              <a:rPr lang="en-US" sz="3200" b="1" i="1" u="sng" dirty="0" err="1" smtClean="0">
                <a:solidFill>
                  <a:srgbClr val="C00000"/>
                </a:solidFill>
                <a:latin typeface="Times New Roman"/>
                <a:ea typeface="Times New Roman"/>
              </a:rPr>
              <a:t>Boqijon</a:t>
            </a:r>
            <a:r>
              <a:rPr lang="en-US" sz="3200" b="1" i="1" u="sng" dirty="0" smtClean="0">
                <a:solidFill>
                  <a:srgbClr val="C00000"/>
                </a:solidFill>
                <a:latin typeface="Times New Roman"/>
                <a:ea typeface="Times New Roman"/>
              </a:rPr>
              <a:t> </a:t>
            </a:r>
            <a:r>
              <a:rPr lang="en-US" sz="3200" b="1" i="1" u="sng" dirty="0" err="1">
                <a:solidFill>
                  <a:srgbClr val="C00000"/>
                </a:solidFill>
                <a:latin typeface="Times New Roman"/>
                <a:ea typeface="Times New Roman"/>
              </a:rPr>
              <a:t>To‘xliy</a:t>
            </a:r>
            <a:r>
              <a:rPr lang="ru-RU" sz="3200" b="1" i="1" u="sng" dirty="0">
                <a:solidFill>
                  <a:srgbClr val="C00000"/>
                </a:solidFill>
                <a:latin typeface="Times New Roman"/>
                <a:ea typeface="Times New Roman"/>
              </a:rPr>
              <a:t>е</a:t>
            </a:r>
            <a:r>
              <a:rPr lang="en-US" sz="3200" b="1" i="1" u="sng" dirty="0" err="1">
                <a:solidFill>
                  <a:srgbClr val="C00000"/>
                </a:solidFill>
                <a:latin typeface="Times New Roman"/>
                <a:ea typeface="Times New Roman"/>
              </a:rPr>
              <a:t>vlar</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diqqatini</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tortgan</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va</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puxta</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o‘rganilgan</a:t>
            </a:r>
            <a:r>
              <a:rPr lang="en-US" sz="3200" dirty="0">
                <a:solidFill>
                  <a:srgbClr val="000000"/>
                </a:solidFill>
                <a:latin typeface="Times New Roman"/>
                <a:ea typeface="Times New Roman"/>
              </a:rPr>
              <a:t>.</a:t>
            </a:r>
            <a:endParaRPr lang="ru-RU" sz="3200" dirty="0"/>
          </a:p>
        </p:txBody>
      </p:sp>
    </p:spTree>
    <p:extLst>
      <p:ext uri="{BB962C8B-B14F-4D97-AF65-F5344CB8AC3E}">
        <p14:creationId xmlns:p14="http://schemas.microsoft.com/office/powerpoint/2010/main" val="532382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Номер слайда 5"/>
          <p:cNvSpPr>
            <a:spLocks noGrp="1"/>
          </p:cNvSpPr>
          <p:nvPr>
            <p:ph type="sldNum" sz="quarter" idx="12"/>
          </p:nvPr>
        </p:nvSpPr>
        <p:spPr bwMode="auto">
          <a:ln>
            <a:miter lim="800000"/>
            <a:headEnd/>
            <a:tailEnd/>
          </a:ln>
        </p:spPr>
        <p:txBody>
          <a:bodyPr/>
          <a:lstStyle/>
          <a:p>
            <a:pPr>
              <a:defRPr/>
            </a:pPr>
            <a:fld id="{64957991-305F-4FF1-B529-AF01FA2EE548}" type="slidenum">
              <a:rPr lang="en-US">
                <a:latin typeface="Times New Roman" pitchFamily="18" charset="0"/>
                <a:cs typeface="Times New Roman" pitchFamily="18" charset="0"/>
              </a:rPr>
              <a:pPr>
                <a:defRPr/>
              </a:pPr>
              <a:t>3</a:t>
            </a:fld>
            <a:endParaRPr lang="en-US">
              <a:latin typeface="Times New Roman" pitchFamily="18" charset="0"/>
              <a:cs typeface="Times New Roman" pitchFamily="18" charset="0"/>
            </a:endParaRPr>
          </a:p>
        </p:txBody>
      </p:sp>
      <p:sp>
        <p:nvSpPr>
          <p:cNvPr id="7" name="Прямоугольник 6"/>
          <p:cNvSpPr/>
          <p:nvPr/>
        </p:nvSpPr>
        <p:spPr>
          <a:xfrm>
            <a:off x="251520" y="1772816"/>
            <a:ext cx="8784976" cy="2123658"/>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en-US" sz="6600" b="1" spc="50" dirty="0" err="1">
                <a:ln w="11430"/>
                <a:solidFill>
                  <a:srgbClr val="0000FF"/>
                </a:solidFill>
                <a:latin typeface="Times New Roman" pitchFamily="18" charset="0"/>
                <a:cs typeface="Times New Roman" pitchFamily="18" charset="0"/>
              </a:rPr>
              <a:t>Adabiyot</a:t>
            </a:r>
            <a:r>
              <a:rPr lang="en-US" sz="6600" b="1" spc="50" dirty="0">
                <a:ln w="11430"/>
                <a:solidFill>
                  <a:srgbClr val="0000FF"/>
                </a:solidFill>
                <a:latin typeface="Times New Roman" pitchFamily="18" charset="0"/>
                <a:cs typeface="Times New Roman" pitchFamily="18" charset="0"/>
              </a:rPr>
              <a:t> </a:t>
            </a:r>
            <a:r>
              <a:rPr lang="en-US" sz="6600" b="1" spc="50" dirty="0" err="1">
                <a:ln w="11430"/>
                <a:solidFill>
                  <a:srgbClr val="0000FF"/>
                </a:solidFill>
                <a:latin typeface="Times New Roman" pitchFamily="18" charset="0"/>
                <a:cs typeface="Times New Roman" pitchFamily="18" charset="0"/>
              </a:rPr>
              <a:t>fanining</a:t>
            </a:r>
            <a:r>
              <a:rPr lang="en-US" sz="6600" b="1" spc="50" dirty="0">
                <a:ln w="11430"/>
                <a:solidFill>
                  <a:srgbClr val="0000FF"/>
                </a:solidFill>
                <a:latin typeface="Times New Roman" pitchFamily="18" charset="0"/>
                <a:cs typeface="Times New Roman" pitchFamily="18" charset="0"/>
              </a:rPr>
              <a:t> </a:t>
            </a:r>
            <a:r>
              <a:rPr lang="en-US" sz="6600" b="1" spc="50" dirty="0" err="1">
                <a:ln w="11430"/>
                <a:solidFill>
                  <a:srgbClr val="0000FF"/>
                </a:solidFill>
                <a:latin typeface="Times New Roman" pitchFamily="18" charset="0"/>
                <a:cs typeface="Times New Roman" pitchFamily="18" charset="0"/>
              </a:rPr>
              <a:t>rivoji</a:t>
            </a:r>
            <a:r>
              <a:rPr lang="en-US" sz="6600" b="1" spc="50" dirty="0" smtClean="0">
                <a:ln w="11430"/>
                <a:latin typeface="Times New Roman" pitchFamily="18" charset="0"/>
                <a:cs typeface="Times New Roman" pitchFamily="18" charset="0"/>
              </a:rPr>
              <a:t>.</a:t>
            </a:r>
            <a:endParaRPr lang="en-US" sz="6600" b="1" spc="50" dirty="0">
              <a:ln w="11430"/>
              <a:latin typeface="Times New Roman" pitchFamily="18" charset="0"/>
              <a:cs typeface="Times New Roman" pitchFamily="18" charset="0"/>
            </a:endParaRPr>
          </a:p>
        </p:txBody>
      </p:sp>
    </p:spTree>
    <p:extLst>
      <p:ext uri="{BB962C8B-B14F-4D97-AF65-F5344CB8AC3E}">
        <p14:creationId xmlns:p14="http://schemas.microsoft.com/office/powerpoint/2010/main" val="40539920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4379" y="1916832"/>
            <a:ext cx="8856984" cy="2400657"/>
          </a:xfrm>
          <a:prstGeom prst="rect">
            <a:avLst/>
          </a:prstGeom>
        </p:spPr>
        <p:txBody>
          <a:bodyPr wrap="square">
            <a:spAutoFit/>
          </a:bodyPr>
          <a:lstStyle/>
          <a:p>
            <a:pPr algn="ctr"/>
            <a:r>
              <a:rPr lang="en-US" sz="5400" b="1" dirty="0">
                <a:solidFill>
                  <a:srgbClr val="000000"/>
                </a:solidFill>
                <a:latin typeface="Times New Roman"/>
                <a:ea typeface="Times New Roman"/>
              </a:rPr>
              <a:t>AHMAD YUGNAKIY</a:t>
            </a:r>
          </a:p>
          <a:p>
            <a:pPr algn="ctr"/>
            <a:r>
              <a:rPr lang="en-US" sz="4800" b="1" dirty="0">
                <a:solidFill>
                  <a:srgbClr val="000000"/>
                </a:solidFill>
                <a:latin typeface="Times New Roman"/>
                <a:ea typeface="Times New Roman"/>
              </a:rPr>
              <a:t>(XII </a:t>
            </a:r>
            <a:r>
              <a:rPr lang="en-US" sz="4800" b="1" dirty="0" err="1">
                <a:solidFill>
                  <a:srgbClr val="000000"/>
                </a:solidFill>
                <a:latin typeface="Times New Roman"/>
                <a:ea typeface="Times New Roman"/>
              </a:rPr>
              <a:t>asrning</a:t>
            </a:r>
            <a:r>
              <a:rPr lang="en-US" sz="4800" b="1" dirty="0">
                <a:solidFill>
                  <a:srgbClr val="000000"/>
                </a:solidFill>
                <a:latin typeface="Times New Roman"/>
                <a:ea typeface="Times New Roman"/>
              </a:rPr>
              <a:t> </a:t>
            </a:r>
            <a:r>
              <a:rPr lang="en-US" sz="4800" b="1" dirty="0" err="1">
                <a:solidFill>
                  <a:srgbClr val="000000"/>
                </a:solidFill>
                <a:latin typeface="Times New Roman"/>
                <a:ea typeface="Times New Roman"/>
              </a:rPr>
              <a:t>ikkinchi</a:t>
            </a:r>
            <a:r>
              <a:rPr lang="en-US" sz="4800" b="1" dirty="0">
                <a:solidFill>
                  <a:srgbClr val="000000"/>
                </a:solidFill>
                <a:latin typeface="Times New Roman"/>
                <a:ea typeface="Times New Roman"/>
              </a:rPr>
              <a:t> </a:t>
            </a:r>
            <a:r>
              <a:rPr lang="en-US" sz="4800" b="1" dirty="0" err="1">
                <a:solidFill>
                  <a:srgbClr val="000000"/>
                </a:solidFill>
                <a:latin typeface="Times New Roman"/>
                <a:ea typeface="Times New Roman"/>
              </a:rPr>
              <a:t>yarmi</a:t>
            </a:r>
            <a:r>
              <a:rPr lang="en-US" sz="4800" b="1" dirty="0">
                <a:solidFill>
                  <a:srgbClr val="000000"/>
                </a:solidFill>
                <a:latin typeface="Times New Roman"/>
                <a:ea typeface="Times New Roman"/>
              </a:rPr>
              <a:t> — XIII </a:t>
            </a:r>
            <a:r>
              <a:rPr lang="en-US" sz="4800" b="1" dirty="0" err="1">
                <a:solidFill>
                  <a:srgbClr val="000000"/>
                </a:solidFill>
                <a:latin typeface="Times New Roman"/>
                <a:ea typeface="Times New Roman"/>
              </a:rPr>
              <a:t>asrning</a:t>
            </a:r>
            <a:r>
              <a:rPr lang="en-US" sz="4800" b="1" dirty="0">
                <a:solidFill>
                  <a:srgbClr val="000000"/>
                </a:solidFill>
                <a:latin typeface="Times New Roman"/>
                <a:ea typeface="Times New Roman"/>
              </a:rPr>
              <a:t> </a:t>
            </a:r>
            <a:r>
              <a:rPr lang="en-US" sz="4800" b="1" dirty="0" err="1">
                <a:solidFill>
                  <a:srgbClr val="000000"/>
                </a:solidFill>
                <a:latin typeface="Times New Roman"/>
                <a:ea typeface="Times New Roman"/>
              </a:rPr>
              <a:t>boshi</a:t>
            </a:r>
            <a:r>
              <a:rPr lang="en-US" sz="4800" b="1" dirty="0">
                <a:solidFill>
                  <a:srgbClr val="000000"/>
                </a:solidFill>
                <a:latin typeface="Times New Roman"/>
                <a:ea typeface="Times New Roman"/>
              </a:rPr>
              <a:t>)</a:t>
            </a:r>
          </a:p>
        </p:txBody>
      </p:sp>
    </p:spTree>
    <p:extLst>
      <p:ext uri="{BB962C8B-B14F-4D97-AF65-F5344CB8AC3E}">
        <p14:creationId xmlns:p14="http://schemas.microsoft.com/office/powerpoint/2010/main" val="35220503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588233"/>
            <a:ext cx="8856984" cy="5632311"/>
          </a:xfrm>
          <a:prstGeom prst="rect">
            <a:avLst/>
          </a:prstGeom>
        </p:spPr>
        <p:txBody>
          <a:bodyPr wrap="square">
            <a:spAutoFit/>
          </a:bodyPr>
          <a:lstStyle/>
          <a:p>
            <a:pPr algn="just"/>
            <a:r>
              <a:rPr lang="en-US" sz="4000" dirty="0" smtClean="0">
                <a:solidFill>
                  <a:srgbClr val="000000"/>
                </a:solidFill>
                <a:latin typeface="Times New Roman"/>
                <a:ea typeface="Times New Roman"/>
              </a:rPr>
              <a:t>	</a:t>
            </a:r>
            <a:r>
              <a:rPr lang="en-US" sz="4000" dirty="0" err="1" smtClean="0">
                <a:solidFill>
                  <a:srgbClr val="000000"/>
                </a:solidFill>
                <a:latin typeface="Times New Roman"/>
                <a:ea typeface="Times New Roman"/>
              </a:rPr>
              <a:t>Turkiy</a:t>
            </a:r>
            <a:r>
              <a:rPr lang="en-US" sz="4000" dirty="0" smtClean="0">
                <a:solidFill>
                  <a:srgbClr val="000000"/>
                </a:solidFill>
                <a:latin typeface="Times New Roman"/>
                <a:ea typeface="Times New Roman"/>
              </a:rPr>
              <a:t> </a:t>
            </a:r>
            <a:r>
              <a:rPr lang="en-US" sz="4000" dirty="0" err="1">
                <a:solidFill>
                  <a:srgbClr val="000000"/>
                </a:solidFill>
                <a:latin typeface="Times New Roman"/>
                <a:ea typeface="Times New Roman"/>
              </a:rPr>
              <a:t>adabiyotning</a:t>
            </a:r>
            <a:r>
              <a:rPr lang="en-US" sz="4000" dirty="0">
                <a:solidFill>
                  <a:srgbClr val="000000"/>
                </a:solidFill>
                <a:latin typeface="Times New Roman"/>
                <a:ea typeface="Times New Roman"/>
              </a:rPr>
              <a:t> </a:t>
            </a:r>
            <a:r>
              <a:rPr lang="en-US" sz="4000" b="1" dirty="0" err="1">
                <a:solidFill>
                  <a:srgbClr val="000000"/>
                </a:solidFill>
                <a:latin typeface="Times New Roman"/>
                <a:ea typeface="Times New Roman"/>
              </a:rPr>
              <a:t>yirik</a:t>
            </a:r>
            <a:r>
              <a:rPr lang="en-US" sz="4000" b="1" dirty="0">
                <a:solidFill>
                  <a:srgbClr val="000000"/>
                </a:solidFill>
                <a:latin typeface="Times New Roman"/>
                <a:ea typeface="Times New Roman"/>
              </a:rPr>
              <a:t> </a:t>
            </a:r>
            <a:r>
              <a:rPr lang="en-US" sz="4000" b="1" dirty="0" err="1">
                <a:solidFill>
                  <a:srgbClr val="000000"/>
                </a:solidFill>
                <a:latin typeface="Times New Roman"/>
                <a:ea typeface="Times New Roman"/>
              </a:rPr>
              <a:t>va</a:t>
            </a:r>
            <a:r>
              <a:rPr lang="en-US" sz="4000" b="1" dirty="0">
                <a:solidFill>
                  <a:srgbClr val="000000"/>
                </a:solidFill>
                <a:latin typeface="Times New Roman"/>
                <a:ea typeface="Times New Roman"/>
              </a:rPr>
              <a:t> </a:t>
            </a:r>
            <a:r>
              <a:rPr lang="en-US" sz="4000" b="1" dirty="0" err="1">
                <a:solidFill>
                  <a:srgbClr val="000000"/>
                </a:solidFill>
                <a:latin typeface="Times New Roman"/>
                <a:ea typeface="Times New Roman"/>
              </a:rPr>
              <a:t>zabardast</a:t>
            </a:r>
            <a:r>
              <a:rPr lang="en-US" sz="4000" b="1" dirty="0">
                <a:solidFill>
                  <a:srgbClr val="000000"/>
                </a:solidFill>
                <a:latin typeface="Times New Roman"/>
                <a:ea typeface="Times New Roman"/>
              </a:rPr>
              <a:t> </a:t>
            </a:r>
            <a:r>
              <a:rPr lang="en-US" sz="4000" dirty="0" err="1">
                <a:solidFill>
                  <a:srgbClr val="000000"/>
                </a:solidFill>
                <a:latin typeface="Times New Roman"/>
                <a:ea typeface="Times New Roman"/>
              </a:rPr>
              <a:t>vakillaridan</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biri</a:t>
            </a:r>
            <a:r>
              <a:rPr lang="en-US" sz="4000" dirty="0">
                <a:solidFill>
                  <a:srgbClr val="000000"/>
                </a:solidFill>
                <a:latin typeface="Times New Roman"/>
                <a:ea typeface="Times New Roman"/>
              </a:rPr>
              <a:t> </a:t>
            </a:r>
            <a:r>
              <a:rPr lang="en-US" sz="4000" b="1" i="1" dirty="0">
                <a:solidFill>
                  <a:srgbClr val="0000FF"/>
                </a:solidFill>
                <a:latin typeface="Times New Roman"/>
                <a:ea typeface="Times New Roman"/>
              </a:rPr>
              <a:t>Ahmad </a:t>
            </a:r>
            <a:r>
              <a:rPr lang="en-US" sz="4000" b="1" i="1" dirty="0" err="1" smtClean="0">
                <a:solidFill>
                  <a:srgbClr val="0000FF"/>
                </a:solidFill>
                <a:latin typeface="Times New Roman"/>
                <a:ea typeface="Times New Roman"/>
              </a:rPr>
              <a:t>Yugnakiydir</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Uning</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hayotiy</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va</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ijodiy</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yo‘li</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to‘g‘risida</a:t>
            </a:r>
            <a:r>
              <a:rPr lang="en-US" sz="4000" dirty="0">
                <a:solidFill>
                  <a:srgbClr val="000000"/>
                </a:solidFill>
                <a:latin typeface="Times New Roman"/>
                <a:ea typeface="Times New Roman"/>
              </a:rPr>
              <a:t> d</a:t>
            </a:r>
            <a:r>
              <a:rPr lang="ru-RU" sz="4000" dirty="0">
                <a:solidFill>
                  <a:srgbClr val="000000"/>
                </a:solidFill>
                <a:latin typeface="Times New Roman"/>
                <a:ea typeface="Times New Roman"/>
              </a:rPr>
              <a:t>е</a:t>
            </a:r>
            <a:r>
              <a:rPr lang="en-US" sz="4000" dirty="0" err="1">
                <a:solidFill>
                  <a:srgbClr val="000000"/>
                </a:solidFill>
                <a:latin typeface="Times New Roman"/>
                <a:ea typeface="Times New Roman"/>
              </a:rPr>
              <a:t>yarli</a:t>
            </a:r>
            <a:r>
              <a:rPr lang="en-US" sz="4000" dirty="0">
                <a:solidFill>
                  <a:srgbClr val="000000"/>
                </a:solidFill>
                <a:latin typeface="Times New Roman"/>
                <a:ea typeface="Times New Roman"/>
              </a:rPr>
              <a:t> h</a:t>
            </a:r>
            <a:r>
              <a:rPr lang="ru-RU" sz="4000" dirty="0">
                <a:solidFill>
                  <a:srgbClr val="000000"/>
                </a:solidFill>
                <a:latin typeface="Times New Roman"/>
                <a:ea typeface="Times New Roman"/>
              </a:rPr>
              <a:t>е</a:t>
            </a:r>
            <a:r>
              <a:rPr lang="en-US" sz="4000" dirty="0" err="1">
                <a:solidFill>
                  <a:srgbClr val="000000"/>
                </a:solidFill>
                <a:latin typeface="Times New Roman"/>
                <a:ea typeface="Times New Roman"/>
              </a:rPr>
              <a:t>ch</a:t>
            </a:r>
            <a:r>
              <a:rPr lang="en-US" sz="4000" dirty="0">
                <a:solidFill>
                  <a:srgbClr val="000000"/>
                </a:solidFill>
                <a:latin typeface="Times New Roman"/>
                <a:ea typeface="Times New Roman"/>
              </a:rPr>
              <a:t> </a:t>
            </a:r>
          </a:p>
          <a:p>
            <a:pPr algn="just"/>
            <a:r>
              <a:rPr lang="en-US" sz="4000" dirty="0" err="1">
                <a:solidFill>
                  <a:srgbClr val="000000"/>
                </a:solidFill>
                <a:latin typeface="Times New Roman"/>
                <a:ea typeface="Times New Roman"/>
              </a:rPr>
              <a:t>narsa</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saqlanib</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qolmagan</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Adibning</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bizgacha</a:t>
            </a:r>
            <a:r>
              <a:rPr lang="en-US" sz="4000" dirty="0">
                <a:solidFill>
                  <a:srgbClr val="000000"/>
                </a:solidFill>
                <a:latin typeface="Times New Roman"/>
                <a:ea typeface="Times New Roman"/>
              </a:rPr>
              <a:t>  y</a:t>
            </a:r>
            <a:r>
              <a:rPr lang="ru-RU" sz="4000" dirty="0">
                <a:solidFill>
                  <a:srgbClr val="000000"/>
                </a:solidFill>
                <a:latin typeface="Times New Roman"/>
                <a:ea typeface="Times New Roman"/>
              </a:rPr>
              <a:t>е</a:t>
            </a:r>
            <a:r>
              <a:rPr lang="en-US" sz="4000" dirty="0" err="1">
                <a:solidFill>
                  <a:srgbClr val="000000"/>
                </a:solidFill>
                <a:latin typeface="Times New Roman"/>
                <a:ea typeface="Times New Roman"/>
              </a:rPr>
              <a:t>tib</a:t>
            </a:r>
            <a:r>
              <a:rPr lang="en-US" sz="4000" dirty="0">
                <a:solidFill>
                  <a:srgbClr val="000000"/>
                </a:solidFill>
                <a:latin typeface="Times New Roman"/>
                <a:ea typeface="Times New Roman"/>
              </a:rPr>
              <a:t>  k</a:t>
            </a:r>
            <a:r>
              <a:rPr lang="ru-RU" sz="4000" dirty="0">
                <a:solidFill>
                  <a:srgbClr val="000000"/>
                </a:solidFill>
                <a:latin typeface="Times New Roman"/>
                <a:ea typeface="Times New Roman"/>
              </a:rPr>
              <a:t>е</a:t>
            </a:r>
            <a:r>
              <a:rPr lang="en-US" sz="4000" dirty="0" err="1">
                <a:solidFill>
                  <a:srgbClr val="000000"/>
                </a:solidFill>
                <a:latin typeface="Times New Roman"/>
                <a:ea typeface="Times New Roman"/>
              </a:rPr>
              <a:t>lgan</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yagona</a:t>
            </a:r>
            <a:r>
              <a:rPr lang="en-US" sz="4000" dirty="0">
                <a:solidFill>
                  <a:srgbClr val="000000"/>
                </a:solidFill>
                <a:latin typeface="Times New Roman"/>
                <a:ea typeface="Times New Roman"/>
              </a:rPr>
              <a:t> </a:t>
            </a:r>
            <a:r>
              <a:rPr lang="en-US" sz="4000" dirty="0" smtClean="0">
                <a:solidFill>
                  <a:srgbClr val="000000"/>
                </a:solidFill>
                <a:latin typeface="Times New Roman"/>
                <a:ea typeface="Times New Roman"/>
              </a:rPr>
              <a:t>m</a:t>
            </a:r>
            <a:r>
              <a:rPr lang="ru-RU" sz="4000" dirty="0">
                <a:solidFill>
                  <a:srgbClr val="000000"/>
                </a:solidFill>
                <a:latin typeface="Times New Roman"/>
                <a:ea typeface="Times New Roman"/>
              </a:rPr>
              <a:t>е</a:t>
            </a:r>
            <a:r>
              <a:rPr lang="en-US" sz="4000" dirty="0" err="1">
                <a:solidFill>
                  <a:srgbClr val="000000"/>
                </a:solidFill>
                <a:latin typeface="Times New Roman"/>
                <a:ea typeface="Times New Roman"/>
              </a:rPr>
              <a:t>rosi</a:t>
            </a:r>
            <a:r>
              <a:rPr lang="en-US" sz="4000" dirty="0">
                <a:solidFill>
                  <a:srgbClr val="000000"/>
                </a:solidFill>
                <a:latin typeface="Times New Roman"/>
                <a:ea typeface="Times New Roman"/>
              </a:rPr>
              <a:t>  </a:t>
            </a:r>
            <a:r>
              <a:rPr lang="en-US" sz="4000" b="1" i="1" dirty="0">
                <a:solidFill>
                  <a:srgbClr val="0000FF"/>
                </a:solidFill>
                <a:latin typeface="Times New Roman"/>
                <a:ea typeface="Times New Roman"/>
              </a:rPr>
              <a:t>«</a:t>
            </a:r>
            <a:r>
              <a:rPr lang="en-US" sz="4000" b="1" i="1" dirty="0" err="1">
                <a:solidFill>
                  <a:srgbClr val="0000FF"/>
                </a:solidFill>
                <a:latin typeface="Times New Roman"/>
                <a:ea typeface="Times New Roman"/>
              </a:rPr>
              <a:t>Hibatul-haqoyiq</a:t>
            </a:r>
            <a:r>
              <a:rPr lang="en-US" sz="4000" b="1" i="1" dirty="0">
                <a:solidFill>
                  <a:srgbClr val="0000FF"/>
                </a:solidFill>
                <a:latin typeface="Times New Roman"/>
                <a:ea typeface="Times New Roman"/>
              </a:rPr>
              <a:t>»  («</a:t>
            </a:r>
            <a:r>
              <a:rPr lang="en-US" sz="4000" b="1" i="1" dirty="0" err="1">
                <a:solidFill>
                  <a:srgbClr val="0000FF"/>
                </a:solidFill>
                <a:latin typeface="Times New Roman"/>
                <a:ea typeface="Times New Roman"/>
              </a:rPr>
              <a:t>Haqiqatlar</a:t>
            </a:r>
            <a:r>
              <a:rPr lang="en-US" sz="4000" b="1" i="1" dirty="0">
                <a:solidFill>
                  <a:srgbClr val="0000FF"/>
                </a:solidFill>
                <a:latin typeface="Times New Roman"/>
                <a:ea typeface="Times New Roman"/>
              </a:rPr>
              <a:t>  </a:t>
            </a:r>
            <a:r>
              <a:rPr lang="en-US" sz="4000" b="1" i="1" dirty="0" err="1">
                <a:solidFill>
                  <a:srgbClr val="0000FF"/>
                </a:solidFill>
                <a:latin typeface="Times New Roman"/>
                <a:ea typeface="Times New Roman"/>
              </a:rPr>
              <a:t>armug‘oni</a:t>
            </a:r>
            <a:r>
              <a:rPr lang="en-US" sz="4000" b="1" i="1" dirty="0">
                <a:solidFill>
                  <a:srgbClr val="0000FF"/>
                </a:solidFill>
                <a:latin typeface="Times New Roman"/>
                <a:ea typeface="Times New Roman"/>
              </a:rPr>
              <a:t>»)</a:t>
            </a:r>
            <a:r>
              <a:rPr lang="en-US" sz="4000" dirty="0">
                <a:solidFill>
                  <a:srgbClr val="000000"/>
                </a:solidFill>
                <a:latin typeface="Times New Roman"/>
                <a:ea typeface="Times New Roman"/>
              </a:rPr>
              <a:t>dir.  Ana  </a:t>
            </a:r>
            <a:r>
              <a:rPr lang="en-US" sz="4000" dirty="0" err="1">
                <a:solidFill>
                  <a:srgbClr val="000000"/>
                </a:solidFill>
                <a:latin typeface="Times New Roman"/>
                <a:ea typeface="Times New Roman"/>
              </a:rPr>
              <a:t>shu</a:t>
            </a:r>
            <a:r>
              <a:rPr lang="en-US" sz="4000" dirty="0">
                <a:solidFill>
                  <a:srgbClr val="000000"/>
                </a:solidFill>
                <a:latin typeface="Times New Roman"/>
                <a:ea typeface="Times New Roman"/>
              </a:rPr>
              <a:t> </a:t>
            </a:r>
            <a:r>
              <a:rPr lang="en-US" sz="4000" dirty="0" err="1" smtClean="0">
                <a:solidFill>
                  <a:srgbClr val="000000"/>
                </a:solidFill>
                <a:latin typeface="Times New Roman"/>
                <a:ea typeface="Times New Roman"/>
              </a:rPr>
              <a:t>asarning</a:t>
            </a:r>
            <a:r>
              <a:rPr lang="en-US" sz="4000" dirty="0" smtClean="0">
                <a:solidFill>
                  <a:srgbClr val="000000"/>
                </a:solidFill>
                <a:latin typeface="Times New Roman"/>
                <a:ea typeface="Times New Roman"/>
              </a:rPr>
              <a:t> </a:t>
            </a:r>
            <a:r>
              <a:rPr lang="en-US" sz="4000" dirty="0" err="1">
                <a:solidFill>
                  <a:srgbClr val="000000"/>
                </a:solidFill>
                <a:latin typeface="Times New Roman"/>
                <a:ea typeface="Times New Roman"/>
              </a:rPr>
              <a:t>faqat</a:t>
            </a:r>
            <a:r>
              <a:rPr lang="en-US" sz="4000" dirty="0">
                <a:solidFill>
                  <a:srgbClr val="000000"/>
                </a:solidFill>
                <a:latin typeface="Times New Roman"/>
                <a:ea typeface="Times New Roman"/>
              </a:rPr>
              <a:t> </a:t>
            </a:r>
            <a:r>
              <a:rPr lang="en-US" sz="4000" b="1" dirty="0" err="1">
                <a:solidFill>
                  <a:srgbClr val="000000"/>
                </a:solidFill>
                <a:latin typeface="Times New Roman"/>
                <a:ea typeface="Times New Roman"/>
              </a:rPr>
              <a:t>bir</a:t>
            </a:r>
            <a:r>
              <a:rPr lang="en-US" sz="4000" b="1" dirty="0">
                <a:solidFill>
                  <a:srgbClr val="000000"/>
                </a:solidFill>
                <a:latin typeface="Times New Roman"/>
                <a:ea typeface="Times New Roman"/>
              </a:rPr>
              <a:t> </a:t>
            </a:r>
            <a:r>
              <a:rPr lang="en-US" sz="4000" b="1" dirty="0" err="1">
                <a:solidFill>
                  <a:srgbClr val="000000"/>
                </a:solidFill>
                <a:latin typeface="Times New Roman"/>
                <a:ea typeface="Times New Roman"/>
              </a:rPr>
              <a:t>baytida</a:t>
            </a:r>
            <a:r>
              <a:rPr lang="en-US" sz="4000" b="1" dirty="0">
                <a:solidFill>
                  <a:srgbClr val="000000"/>
                </a:solidFill>
                <a:latin typeface="Times New Roman"/>
                <a:ea typeface="Times New Roman"/>
              </a:rPr>
              <a:t> </a:t>
            </a:r>
            <a:r>
              <a:rPr lang="en-US" sz="4000" dirty="0" err="1">
                <a:solidFill>
                  <a:srgbClr val="000000"/>
                </a:solidFill>
                <a:latin typeface="Times New Roman"/>
                <a:ea typeface="Times New Roman"/>
              </a:rPr>
              <a:t>shoir</a:t>
            </a:r>
            <a:r>
              <a:rPr lang="en-US" sz="4000" dirty="0">
                <a:solidFill>
                  <a:srgbClr val="000000"/>
                </a:solidFill>
                <a:latin typeface="Times New Roman"/>
                <a:ea typeface="Times New Roman"/>
              </a:rPr>
              <a:t> </a:t>
            </a:r>
            <a:r>
              <a:rPr lang="en-US" sz="4000" b="1" dirty="0" err="1">
                <a:solidFill>
                  <a:srgbClr val="0000FF"/>
                </a:solidFill>
                <a:latin typeface="Times New Roman"/>
                <a:ea typeface="Times New Roman"/>
              </a:rPr>
              <a:t>o‘z</a:t>
            </a:r>
            <a:r>
              <a:rPr lang="en-US" sz="4000" b="1" dirty="0">
                <a:solidFill>
                  <a:srgbClr val="0000FF"/>
                </a:solidFill>
                <a:latin typeface="Times New Roman"/>
                <a:ea typeface="Times New Roman"/>
              </a:rPr>
              <a:t> </a:t>
            </a:r>
            <a:r>
              <a:rPr lang="en-US" sz="4000" b="1" dirty="0" err="1">
                <a:solidFill>
                  <a:srgbClr val="0000FF"/>
                </a:solidFill>
                <a:latin typeface="Times New Roman"/>
                <a:ea typeface="Times New Roman"/>
              </a:rPr>
              <a:t>nomini</a:t>
            </a:r>
            <a:r>
              <a:rPr lang="en-US" sz="4000" b="1" dirty="0">
                <a:solidFill>
                  <a:srgbClr val="0000FF"/>
                </a:solidFill>
                <a:latin typeface="Times New Roman"/>
                <a:ea typeface="Times New Roman"/>
              </a:rPr>
              <a:t> </a:t>
            </a:r>
            <a:r>
              <a:rPr lang="en-US" sz="4000" dirty="0" err="1">
                <a:solidFill>
                  <a:srgbClr val="000000"/>
                </a:solidFill>
                <a:latin typeface="Times New Roman"/>
                <a:ea typeface="Times New Roman"/>
              </a:rPr>
              <a:t>tilga</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oladi</a:t>
            </a:r>
            <a:r>
              <a:rPr lang="en-US" sz="4000" dirty="0">
                <a:solidFill>
                  <a:srgbClr val="000000"/>
                </a:solidFill>
                <a:latin typeface="Times New Roman"/>
                <a:ea typeface="Times New Roman"/>
              </a:rPr>
              <a:t>. </a:t>
            </a:r>
            <a:endParaRPr lang="en-US" sz="3600" dirty="0">
              <a:solidFill>
                <a:srgbClr val="000000"/>
              </a:solidFill>
              <a:latin typeface="Times New Roman"/>
              <a:ea typeface="Times New Roman"/>
            </a:endParaRPr>
          </a:p>
        </p:txBody>
      </p:sp>
    </p:spTree>
    <p:extLst>
      <p:ext uri="{BB962C8B-B14F-4D97-AF65-F5344CB8AC3E}">
        <p14:creationId xmlns:p14="http://schemas.microsoft.com/office/powerpoint/2010/main" val="3698096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588233"/>
            <a:ext cx="8856984" cy="5632311"/>
          </a:xfrm>
          <a:prstGeom prst="rect">
            <a:avLst/>
          </a:prstGeom>
        </p:spPr>
        <p:txBody>
          <a:bodyPr wrap="square">
            <a:spAutoFit/>
          </a:bodyPr>
          <a:lstStyle/>
          <a:p>
            <a:pPr algn="just"/>
            <a:r>
              <a:rPr lang="en-US" sz="3600" dirty="0" smtClean="0">
                <a:solidFill>
                  <a:srgbClr val="000000"/>
                </a:solidFill>
                <a:latin typeface="Times New Roman"/>
                <a:ea typeface="Times New Roman"/>
              </a:rPr>
              <a:t>	</a:t>
            </a:r>
            <a:r>
              <a:rPr lang="en-US" sz="3600" dirty="0" err="1" smtClean="0">
                <a:solidFill>
                  <a:srgbClr val="000000"/>
                </a:solidFill>
                <a:latin typeface="Times New Roman"/>
                <a:ea typeface="Times New Roman"/>
              </a:rPr>
              <a:t>Taniqli</a:t>
            </a:r>
            <a:r>
              <a:rPr lang="en-US" sz="3600" dirty="0" smtClean="0">
                <a:solidFill>
                  <a:srgbClr val="000000"/>
                </a:solidFill>
                <a:latin typeface="Times New Roman"/>
                <a:ea typeface="Times New Roman"/>
              </a:rPr>
              <a:t> </a:t>
            </a:r>
            <a:r>
              <a:rPr lang="en-US" sz="3600" dirty="0" err="1" smtClean="0">
                <a:solidFill>
                  <a:srgbClr val="000000"/>
                </a:solidFill>
                <a:latin typeface="Times New Roman"/>
                <a:ea typeface="Times New Roman"/>
              </a:rPr>
              <a:t>adabiyotshunos</a:t>
            </a:r>
            <a:r>
              <a:rPr lang="en-US" sz="3600" dirty="0" smtClean="0">
                <a:solidFill>
                  <a:srgbClr val="000000"/>
                </a:solidFill>
                <a:latin typeface="Times New Roman"/>
                <a:ea typeface="Times New Roman"/>
              </a:rPr>
              <a:t>  </a:t>
            </a:r>
            <a:r>
              <a:rPr lang="en-US" sz="3600" dirty="0" err="1">
                <a:solidFill>
                  <a:srgbClr val="000000"/>
                </a:solidFill>
                <a:latin typeface="Times New Roman"/>
                <a:ea typeface="Times New Roman"/>
              </a:rPr>
              <a:t>olim</a:t>
            </a:r>
            <a:r>
              <a:rPr lang="en-US" sz="3600" dirty="0">
                <a:solidFill>
                  <a:srgbClr val="000000"/>
                </a:solidFill>
                <a:latin typeface="Times New Roman"/>
                <a:ea typeface="Times New Roman"/>
              </a:rPr>
              <a:t>  </a:t>
            </a:r>
            <a:r>
              <a:rPr lang="en-US" sz="3600" b="1" dirty="0" err="1">
                <a:solidFill>
                  <a:srgbClr val="0000FF"/>
                </a:solidFill>
                <a:latin typeface="Times New Roman"/>
                <a:ea typeface="Times New Roman"/>
              </a:rPr>
              <a:t>Natan</a:t>
            </a:r>
            <a:r>
              <a:rPr lang="en-US" sz="3600" b="1" dirty="0">
                <a:solidFill>
                  <a:srgbClr val="0000FF"/>
                </a:solidFill>
                <a:latin typeface="Times New Roman"/>
                <a:ea typeface="Times New Roman"/>
              </a:rPr>
              <a:t>  </a:t>
            </a:r>
            <a:r>
              <a:rPr lang="en-US" sz="3600" b="1" dirty="0" err="1">
                <a:solidFill>
                  <a:srgbClr val="0000FF"/>
                </a:solidFill>
                <a:latin typeface="Times New Roman"/>
                <a:ea typeface="Times New Roman"/>
              </a:rPr>
              <a:t>Mallay</a:t>
            </a:r>
            <a:r>
              <a:rPr lang="ru-RU" sz="3600" b="1" dirty="0">
                <a:solidFill>
                  <a:srgbClr val="0000FF"/>
                </a:solidFill>
                <a:latin typeface="Times New Roman"/>
                <a:ea typeface="Times New Roman"/>
              </a:rPr>
              <a:t>е</a:t>
            </a:r>
            <a:r>
              <a:rPr lang="en-US" sz="3600" b="1" dirty="0" err="1">
                <a:solidFill>
                  <a:srgbClr val="0000FF"/>
                </a:solidFill>
                <a:latin typeface="Times New Roman"/>
                <a:ea typeface="Times New Roman"/>
              </a:rPr>
              <a:t>vning</a:t>
            </a:r>
            <a:r>
              <a:rPr lang="en-US" sz="3600" b="1" dirty="0">
                <a:solidFill>
                  <a:srgbClr val="0000FF"/>
                </a:solidFill>
                <a:latin typeface="Times New Roman"/>
                <a:ea typeface="Times New Roman"/>
              </a:rPr>
              <a:t>  </a:t>
            </a:r>
            <a:r>
              <a:rPr lang="en-US" sz="3600" dirty="0">
                <a:solidFill>
                  <a:srgbClr val="000000"/>
                </a:solidFill>
                <a:latin typeface="Times New Roman"/>
                <a:ea typeface="Times New Roman"/>
              </a:rPr>
              <a:t>b</a:t>
            </a:r>
            <a:r>
              <a:rPr lang="ru-RU" sz="3600" dirty="0">
                <a:solidFill>
                  <a:srgbClr val="000000"/>
                </a:solidFill>
                <a:latin typeface="Times New Roman"/>
                <a:ea typeface="Times New Roman"/>
              </a:rPr>
              <a:t>е</a:t>
            </a:r>
            <a:r>
              <a:rPr lang="en-US" sz="3600" dirty="0" err="1">
                <a:solidFill>
                  <a:srgbClr val="000000"/>
                </a:solidFill>
                <a:latin typeface="Times New Roman"/>
                <a:ea typeface="Times New Roman"/>
              </a:rPr>
              <a:t>rgan</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ma’lumotlariga</a:t>
            </a:r>
            <a:r>
              <a:rPr lang="en-US" sz="3600" dirty="0">
                <a:solidFill>
                  <a:srgbClr val="000000"/>
                </a:solidFill>
                <a:latin typeface="Times New Roman"/>
                <a:ea typeface="Times New Roman"/>
              </a:rPr>
              <a:t> </a:t>
            </a:r>
            <a:r>
              <a:rPr lang="en-US" sz="3600" dirty="0" err="1" smtClean="0">
                <a:solidFill>
                  <a:srgbClr val="000000"/>
                </a:solidFill>
                <a:latin typeface="Times New Roman"/>
                <a:ea typeface="Times New Roman"/>
              </a:rPr>
              <a:t>qaraganda</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Adib</a:t>
            </a:r>
            <a:r>
              <a:rPr lang="en-US" sz="3600" dirty="0">
                <a:solidFill>
                  <a:srgbClr val="000000"/>
                </a:solidFill>
                <a:latin typeface="Times New Roman"/>
                <a:ea typeface="Times New Roman"/>
              </a:rPr>
              <a:t>  </a:t>
            </a:r>
            <a:r>
              <a:rPr lang="en-US" sz="3600" b="1" i="1" dirty="0">
                <a:solidFill>
                  <a:srgbClr val="0000FF"/>
                </a:solidFill>
                <a:latin typeface="Times New Roman"/>
                <a:ea typeface="Times New Roman"/>
              </a:rPr>
              <a:t>Ahmad</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otasining</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ismi</a:t>
            </a:r>
            <a:r>
              <a:rPr lang="en-US" sz="3600" dirty="0">
                <a:solidFill>
                  <a:srgbClr val="000000"/>
                </a:solidFill>
                <a:latin typeface="Times New Roman"/>
                <a:ea typeface="Times New Roman"/>
              </a:rPr>
              <a:t>  </a:t>
            </a:r>
            <a:r>
              <a:rPr lang="en-US" sz="3600" b="1" i="1" dirty="0">
                <a:solidFill>
                  <a:srgbClr val="0000FF"/>
                </a:solidFill>
                <a:latin typeface="Times New Roman"/>
                <a:ea typeface="Times New Roman"/>
              </a:rPr>
              <a:t>Mahmud</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vatani</a:t>
            </a:r>
            <a:r>
              <a:rPr lang="en-US" sz="3600" dirty="0">
                <a:solidFill>
                  <a:srgbClr val="000000"/>
                </a:solidFill>
                <a:latin typeface="Times New Roman"/>
                <a:ea typeface="Times New Roman"/>
              </a:rPr>
              <a:t>  </a:t>
            </a:r>
            <a:r>
              <a:rPr lang="en-US" sz="3600" b="1" i="1" dirty="0" err="1">
                <a:solidFill>
                  <a:srgbClr val="0000FF"/>
                </a:solidFill>
                <a:latin typeface="Times New Roman"/>
                <a:ea typeface="Times New Roman"/>
              </a:rPr>
              <a:t>Yugnak</a:t>
            </a:r>
            <a:r>
              <a:rPr lang="en-US" sz="3600" dirty="0">
                <a:solidFill>
                  <a:srgbClr val="000000"/>
                </a:solidFill>
                <a:latin typeface="Times New Roman"/>
                <a:ea typeface="Times New Roman"/>
              </a:rPr>
              <a:t> </a:t>
            </a:r>
            <a:r>
              <a:rPr lang="en-US" sz="3600" dirty="0" smtClean="0">
                <a:solidFill>
                  <a:srgbClr val="000000"/>
                </a:solidFill>
                <a:latin typeface="Times New Roman"/>
                <a:ea typeface="Times New Roman"/>
              </a:rPr>
              <a:t>(</a:t>
            </a:r>
            <a:r>
              <a:rPr lang="en-US" sz="3600" b="1" dirty="0" err="1">
                <a:solidFill>
                  <a:srgbClr val="000000"/>
                </a:solidFill>
                <a:latin typeface="Times New Roman"/>
                <a:ea typeface="Times New Roman"/>
              </a:rPr>
              <a:t>Yugnak</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yoki</a:t>
            </a:r>
            <a:r>
              <a:rPr lang="en-US" sz="3600" dirty="0">
                <a:solidFill>
                  <a:srgbClr val="000000"/>
                </a:solidFill>
                <a:latin typeface="Times New Roman"/>
                <a:ea typeface="Times New Roman"/>
              </a:rPr>
              <a:t> </a:t>
            </a:r>
            <a:r>
              <a:rPr lang="en-US" sz="3600" b="1" dirty="0" err="1">
                <a:solidFill>
                  <a:srgbClr val="000000"/>
                </a:solidFill>
                <a:latin typeface="Times New Roman"/>
                <a:ea typeface="Times New Roman"/>
              </a:rPr>
              <a:t>Yug‘noq</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nomli</a:t>
            </a:r>
            <a:r>
              <a:rPr lang="en-US" sz="3600" dirty="0">
                <a:solidFill>
                  <a:srgbClr val="000000"/>
                </a:solidFill>
                <a:latin typeface="Times New Roman"/>
                <a:ea typeface="Times New Roman"/>
              </a:rPr>
              <a:t> joy </a:t>
            </a:r>
            <a:r>
              <a:rPr lang="en-US" sz="3600" b="1" dirty="0" err="1">
                <a:solidFill>
                  <a:srgbClr val="000000"/>
                </a:solidFill>
                <a:latin typeface="Times New Roman"/>
                <a:ea typeface="Times New Roman"/>
              </a:rPr>
              <a:t>Farg‘ona</a:t>
            </a:r>
            <a:r>
              <a:rPr lang="en-US" sz="3600" b="1" dirty="0">
                <a:solidFill>
                  <a:srgbClr val="000000"/>
                </a:solidFill>
                <a:latin typeface="Times New Roman"/>
                <a:ea typeface="Times New Roman"/>
              </a:rPr>
              <a:t> </a:t>
            </a:r>
            <a:r>
              <a:rPr lang="en-US" sz="3600" b="1" dirty="0" err="1">
                <a:solidFill>
                  <a:srgbClr val="000000"/>
                </a:solidFill>
                <a:latin typeface="Times New Roman"/>
                <a:ea typeface="Times New Roman"/>
              </a:rPr>
              <a:t>vodiysida</a:t>
            </a:r>
            <a:r>
              <a:rPr lang="en-US" sz="3600" b="1" dirty="0">
                <a:solidFill>
                  <a:srgbClr val="000000"/>
                </a:solidFill>
                <a:latin typeface="Times New Roman"/>
                <a:ea typeface="Times New Roman"/>
              </a:rPr>
              <a:t> </a:t>
            </a:r>
            <a:r>
              <a:rPr lang="en-US" sz="3600" dirty="0">
                <a:solidFill>
                  <a:srgbClr val="000000"/>
                </a:solidFill>
                <a:latin typeface="Times New Roman"/>
                <a:ea typeface="Times New Roman"/>
              </a:rPr>
              <a:t>ham, </a:t>
            </a:r>
            <a:r>
              <a:rPr lang="en-US" sz="3600" b="1" dirty="0" err="1">
                <a:solidFill>
                  <a:srgbClr val="000000"/>
                </a:solidFill>
                <a:latin typeface="Times New Roman"/>
                <a:ea typeface="Times New Roman"/>
              </a:rPr>
              <a:t>Turkiston</a:t>
            </a:r>
            <a:r>
              <a:rPr lang="en-US" sz="3600" b="1" dirty="0">
                <a:solidFill>
                  <a:srgbClr val="000000"/>
                </a:solidFill>
                <a:latin typeface="Times New Roman"/>
                <a:ea typeface="Times New Roman"/>
              </a:rPr>
              <a:t> </a:t>
            </a:r>
            <a:r>
              <a:rPr lang="en-US" sz="3600" b="1" dirty="0" err="1" smtClean="0">
                <a:solidFill>
                  <a:srgbClr val="000000"/>
                </a:solidFill>
                <a:latin typeface="Times New Roman"/>
                <a:ea typeface="Times New Roman"/>
              </a:rPr>
              <a:t>va</a:t>
            </a:r>
            <a:r>
              <a:rPr lang="en-US" sz="3600" b="1" dirty="0" smtClean="0">
                <a:solidFill>
                  <a:srgbClr val="000000"/>
                </a:solidFill>
                <a:latin typeface="Times New Roman"/>
                <a:ea typeface="Times New Roman"/>
              </a:rPr>
              <a:t>  </a:t>
            </a:r>
            <a:r>
              <a:rPr lang="en-US" sz="3600" b="1" dirty="0">
                <a:solidFill>
                  <a:srgbClr val="000000"/>
                </a:solidFill>
                <a:latin typeface="Times New Roman"/>
                <a:ea typeface="Times New Roman"/>
              </a:rPr>
              <a:t>Samarqand  </a:t>
            </a:r>
            <a:r>
              <a:rPr lang="en-US" sz="3600" dirty="0" err="1" smtClean="0">
                <a:solidFill>
                  <a:srgbClr val="000000"/>
                </a:solidFill>
                <a:latin typeface="Times New Roman"/>
                <a:ea typeface="Times New Roman"/>
              </a:rPr>
              <a:t>atrofida</a:t>
            </a:r>
            <a:r>
              <a:rPr lang="en-US" sz="3600" dirty="0" smtClean="0">
                <a:solidFill>
                  <a:srgbClr val="000000"/>
                </a:solidFill>
                <a:latin typeface="Times New Roman"/>
                <a:ea typeface="Times New Roman"/>
              </a:rPr>
              <a:t>  </a:t>
            </a:r>
            <a:r>
              <a:rPr lang="en-US" sz="3600" dirty="0">
                <a:solidFill>
                  <a:srgbClr val="000000"/>
                </a:solidFill>
                <a:latin typeface="Times New Roman"/>
                <a:ea typeface="Times New Roman"/>
              </a:rPr>
              <a:t>ham  </a:t>
            </a:r>
            <a:r>
              <a:rPr lang="en-US" sz="3600" dirty="0" err="1">
                <a:solidFill>
                  <a:srgbClr val="000000"/>
                </a:solidFill>
                <a:latin typeface="Times New Roman"/>
                <a:ea typeface="Times New Roman"/>
              </a:rPr>
              <a:t>bo‘lgan</a:t>
            </a:r>
            <a:r>
              <a:rPr lang="en-US" sz="3600" dirty="0">
                <a:solidFill>
                  <a:srgbClr val="000000"/>
                </a:solidFill>
                <a:latin typeface="Times New Roman"/>
                <a:ea typeface="Times New Roman"/>
              </a:rPr>
              <a:t>.  L</a:t>
            </a:r>
            <a:r>
              <a:rPr lang="ru-RU" sz="3600" dirty="0">
                <a:solidFill>
                  <a:srgbClr val="000000"/>
                </a:solidFill>
                <a:latin typeface="Times New Roman"/>
                <a:ea typeface="Times New Roman"/>
              </a:rPr>
              <a:t>е</a:t>
            </a:r>
            <a:r>
              <a:rPr lang="en-US" sz="3600" dirty="0">
                <a:solidFill>
                  <a:srgbClr val="000000"/>
                </a:solidFill>
                <a:latin typeface="Times New Roman"/>
                <a:ea typeface="Times New Roman"/>
              </a:rPr>
              <a:t>kin  Ahmad  </a:t>
            </a:r>
            <a:r>
              <a:rPr lang="en-US" sz="3600" dirty="0" err="1">
                <a:solidFill>
                  <a:srgbClr val="000000"/>
                </a:solidFill>
                <a:latin typeface="Times New Roman"/>
                <a:ea typeface="Times New Roman"/>
              </a:rPr>
              <a:t>Yugnakiyning</a:t>
            </a:r>
            <a:r>
              <a:rPr lang="en-US" sz="3600" dirty="0">
                <a:solidFill>
                  <a:srgbClr val="000000"/>
                </a:solidFill>
                <a:latin typeface="Times New Roman"/>
                <a:ea typeface="Times New Roman"/>
              </a:rPr>
              <a:t> </a:t>
            </a:r>
            <a:r>
              <a:rPr lang="en-US" sz="3600" dirty="0" err="1" smtClean="0">
                <a:solidFill>
                  <a:srgbClr val="000000"/>
                </a:solidFill>
                <a:latin typeface="Times New Roman"/>
                <a:ea typeface="Times New Roman"/>
              </a:rPr>
              <a:t>bulardan</a:t>
            </a:r>
            <a:r>
              <a:rPr lang="en-US" sz="3600" dirty="0" smtClean="0">
                <a:solidFill>
                  <a:srgbClr val="000000"/>
                </a:solidFill>
                <a:latin typeface="Times New Roman"/>
                <a:ea typeface="Times New Roman"/>
              </a:rPr>
              <a:t>  </a:t>
            </a:r>
            <a:r>
              <a:rPr lang="en-US" sz="3600" dirty="0" err="1">
                <a:solidFill>
                  <a:srgbClr val="000000"/>
                </a:solidFill>
                <a:latin typeface="Times New Roman"/>
                <a:ea typeface="Times New Roman"/>
              </a:rPr>
              <a:t>qaysi</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birida</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tavallud</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topgani</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aniq</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emas</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kitobning</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nomi</a:t>
            </a:r>
            <a:r>
              <a:rPr lang="en-US" sz="3600" dirty="0">
                <a:solidFill>
                  <a:srgbClr val="000000"/>
                </a:solidFill>
                <a:latin typeface="Times New Roman"/>
                <a:ea typeface="Times New Roman"/>
              </a:rPr>
              <a:t> </a:t>
            </a:r>
            <a:r>
              <a:rPr lang="en-US" sz="3600" b="1" i="1" dirty="0" smtClean="0">
                <a:solidFill>
                  <a:srgbClr val="0000FF"/>
                </a:solidFill>
                <a:latin typeface="Times New Roman"/>
                <a:ea typeface="Times New Roman"/>
              </a:rPr>
              <a:t>«</a:t>
            </a:r>
            <a:r>
              <a:rPr lang="en-US" sz="3600" b="1" i="1" dirty="0" err="1">
                <a:solidFill>
                  <a:srgbClr val="0000FF"/>
                </a:solidFill>
                <a:latin typeface="Times New Roman"/>
                <a:ea typeface="Times New Roman"/>
              </a:rPr>
              <a:t>Hibatul-haqoyiq</a:t>
            </a:r>
            <a:r>
              <a:rPr lang="en-US" sz="3600" b="1" i="1" dirty="0">
                <a:solidFill>
                  <a:srgbClr val="0000FF"/>
                </a:solidFill>
                <a:latin typeface="Times New Roman"/>
                <a:ea typeface="Times New Roman"/>
              </a:rPr>
              <a:t>» </a:t>
            </a:r>
            <a:r>
              <a:rPr lang="en-US" sz="3600" b="1" i="1" dirty="0" smtClean="0">
                <a:solidFill>
                  <a:srgbClr val="0000FF"/>
                </a:solidFill>
                <a:latin typeface="Times New Roman"/>
                <a:ea typeface="Times New Roman"/>
              </a:rPr>
              <a:t>(«</a:t>
            </a:r>
            <a:r>
              <a:rPr lang="en-US" sz="3600" b="1" i="1" dirty="0" err="1">
                <a:solidFill>
                  <a:srgbClr val="0000FF"/>
                </a:solidFill>
                <a:latin typeface="Times New Roman"/>
                <a:ea typeface="Times New Roman"/>
              </a:rPr>
              <a:t>Haqiqatlar</a:t>
            </a:r>
            <a:r>
              <a:rPr lang="en-US" sz="3600" b="1" i="1" dirty="0">
                <a:solidFill>
                  <a:srgbClr val="0000FF"/>
                </a:solidFill>
                <a:latin typeface="Times New Roman"/>
                <a:ea typeface="Times New Roman"/>
              </a:rPr>
              <a:t>  </a:t>
            </a:r>
            <a:r>
              <a:rPr lang="en-US" sz="3600" b="1" i="1" dirty="0" err="1">
                <a:solidFill>
                  <a:srgbClr val="0000FF"/>
                </a:solidFill>
                <a:latin typeface="Times New Roman"/>
                <a:ea typeface="Times New Roman"/>
              </a:rPr>
              <a:t>armug‘oni</a:t>
            </a:r>
            <a:r>
              <a:rPr lang="en-US" sz="3600" b="1" i="1" dirty="0">
                <a:solidFill>
                  <a:srgbClr val="0000FF"/>
                </a:solidFill>
                <a:latin typeface="Times New Roman"/>
                <a:ea typeface="Times New Roman"/>
              </a:rPr>
              <a:t>»)</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ekani</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ma’lum</a:t>
            </a:r>
            <a:r>
              <a:rPr lang="en-US" sz="3600" dirty="0">
                <a:solidFill>
                  <a:srgbClr val="000000"/>
                </a:solidFill>
                <a:latin typeface="Times New Roman"/>
                <a:ea typeface="Times New Roman"/>
              </a:rPr>
              <a:t>».</a:t>
            </a:r>
            <a:endParaRPr lang="en-US" sz="3200" dirty="0">
              <a:solidFill>
                <a:srgbClr val="000000"/>
              </a:solidFill>
              <a:latin typeface="Times New Roman"/>
              <a:ea typeface="Times New Roman"/>
            </a:endParaRPr>
          </a:p>
        </p:txBody>
      </p:sp>
    </p:spTree>
    <p:extLst>
      <p:ext uri="{BB962C8B-B14F-4D97-AF65-F5344CB8AC3E}">
        <p14:creationId xmlns:p14="http://schemas.microsoft.com/office/powerpoint/2010/main" val="31518489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588233"/>
            <a:ext cx="8856984" cy="5632311"/>
          </a:xfrm>
          <a:prstGeom prst="rect">
            <a:avLst/>
          </a:prstGeom>
        </p:spPr>
        <p:txBody>
          <a:bodyPr wrap="square">
            <a:spAutoFit/>
          </a:bodyPr>
          <a:lstStyle/>
          <a:p>
            <a:pPr algn="just"/>
            <a:r>
              <a:rPr lang="en-US" sz="3600" dirty="0" smtClean="0">
                <a:solidFill>
                  <a:srgbClr val="000000"/>
                </a:solidFill>
                <a:latin typeface="Times New Roman"/>
                <a:ea typeface="Times New Roman"/>
              </a:rPr>
              <a:t>	</a:t>
            </a:r>
            <a:r>
              <a:rPr lang="en-US" sz="3600" b="1" dirty="0" smtClean="0">
                <a:solidFill>
                  <a:srgbClr val="0000FF"/>
                </a:solidFill>
                <a:latin typeface="Times New Roman"/>
                <a:ea typeface="Times New Roman"/>
              </a:rPr>
              <a:t>“</a:t>
            </a:r>
            <a:r>
              <a:rPr lang="en-US" sz="3600" b="1" dirty="0" err="1" smtClean="0">
                <a:solidFill>
                  <a:srgbClr val="0000FF"/>
                </a:solidFill>
                <a:latin typeface="Times New Roman"/>
                <a:ea typeface="Times New Roman"/>
              </a:rPr>
              <a:t>Hibatul-haqoyiq”ning</a:t>
            </a:r>
            <a:r>
              <a:rPr lang="en-US" sz="3600" b="1" dirty="0" smtClean="0">
                <a:solidFill>
                  <a:srgbClr val="0000FF"/>
                </a:solidFill>
                <a:latin typeface="Times New Roman"/>
                <a:ea typeface="Times New Roman"/>
              </a:rPr>
              <a:t> </a:t>
            </a:r>
            <a:r>
              <a:rPr lang="en-US" sz="3600" b="1" dirty="0">
                <a:solidFill>
                  <a:srgbClr val="000000"/>
                </a:solidFill>
                <a:latin typeface="Times New Roman"/>
                <a:ea typeface="Times New Roman"/>
              </a:rPr>
              <a:t>1480-yilda</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ko‘chirilgan</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nusxasidagi</a:t>
            </a:r>
            <a:r>
              <a:rPr lang="en-US" sz="3600" dirty="0">
                <a:solidFill>
                  <a:srgbClr val="000000"/>
                </a:solidFill>
                <a:latin typeface="Times New Roman"/>
                <a:ea typeface="Times New Roman"/>
              </a:rPr>
              <a:t>  </a:t>
            </a:r>
            <a:r>
              <a:rPr lang="en-US" sz="3600" dirty="0" err="1" smtClean="0">
                <a:solidFill>
                  <a:srgbClr val="000000"/>
                </a:solidFill>
                <a:latin typeface="Times New Roman"/>
                <a:ea typeface="Times New Roman"/>
              </a:rPr>
              <a:t>noma’lum</a:t>
            </a:r>
            <a:r>
              <a:rPr lang="en-US" sz="3600" dirty="0" smtClean="0">
                <a:solidFill>
                  <a:srgbClr val="000000"/>
                </a:solidFill>
                <a:latin typeface="Times New Roman"/>
                <a:ea typeface="Times New Roman"/>
              </a:rPr>
              <a:t>  </a:t>
            </a:r>
            <a:r>
              <a:rPr lang="en-US" sz="3600" dirty="0" err="1">
                <a:solidFill>
                  <a:srgbClr val="000000"/>
                </a:solidFill>
                <a:latin typeface="Times New Roman"/>
                <a:ea typeface="Times New Roman"/>
              </a:rPr>
              <a:t>shaxs</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tomonidan</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yozilgan</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qaydda</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dostonning</a:t>
            </a:r>
            <a:r>
              <a:rPr lang="en-US" sz="3600" dirty="0">
                <a:solidFill>
                  <a:srgbClr val="000000"/>
                </a:solidFill>
                <a:latin typeface="Times New Roman"/>
                <a:ea typeface="Times New Roman"/>
              </a:rPr>
              <a:t>  </a:t>
            </a:r>
            <a:r>
              <a:rPr lang="en-US" sz="3600" b="1" dirty="0">
                <a:solidFill>
                  <a:srgbClr val="0000FF"/>
                </a:solidFill>
                <a:latin typeface="Times New Roman"/>
                <a:ea typeface="Times New Roman"/>
              </a:rPr>
              <a:t>254  </a:t>
            </a:r>
            <a:r>
              <a:rPr lang="en-US" sz="3600" b="1" dirty="0" err="1">
                <a:solidFill>
                  <a:srgbClr val="0000FF"/>
                </a:solidFill>
                <a:latin typeface="Times New Roman"/>
                <a:ea typeface="Times New Roman"/>
              </a:rPr>
              <a:t>bayt</a:t>
            </a:r>
            <a:r>
              <a:rPr lang="en-US" sz="3600" b="1" dirty="0">
                <a:solidFill>
                  <a:srgbClr val="0000FF"/>
                </a:solidFill>
                <a:latin typeface="Times New Roman"/>
                <a:ea typeface="Times New Roman"/>
              </a:rPr>
              <a:t> </a:t>
            </a:r>
            <a:r>
              <a:rPr lang="en-US" sz="3600" b="1" dirty="0" smtClean="0">
                <a:solidFill>
                  <a:srgbClr val="0000FF"/>
                </a:solidFill>
                <a:latin typeface="Times New Roman"/>
                <a:ea typeface="Times New Roman"/>
              </a:rPr>
              <a:t>14  </a:t>
            </a:r>
            <a:r>
              <a:rPr lang="en-US" sz="3600" b="1" dirty="0" err="1">
                <a:solidFill>
                  <a:srgbClr val="0000FF"/>
                </a:solidFill>
                <a:latin typeface="Times New Roman"/>
                <a:ea typeface="Times New Roman"/>
              </a:rPr>
              <a:t>bobdan</a:t>
            </a:r>
            <a:r>
              <a:rPr lang="en-US" sz="3600" b="1" dirty="0">
                <a:solidFill>
                  <a:srgbClr val="0000FF"/>
                </a:solidFill>
                <a:latin typeface="Times New Roman"/>
                <a:ea typeface="Times New Roman"/>
              </a:rPr>
              <a:t>  </a:t>
            </a:r>
            <a:r>
              <a:rPr lang="en-US" sz="3600" dirty="0" err="1">
                <a:solidFill>
                  <a:srgbClr val="000000"/>
                </a:solidFill>
                <a:latin typeface="Times New Roman"/>
                <a:ea typeface="Times New Roman"/>
              </a:rPr>
              <a:t>iborat</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ekanligi</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aytiladi</a:t>
            </a:r>
            <a:r>
              <a:rPr lang="en-US" sz="3600" dirty="0">
                <a:solidFill>
                  <a:srgbClr val="000000"/>
                </a:solidFill>
                <a:latin typeface="Times New Roman"/>
                <a:ea typeface="Times New Roman"/>
              </a:rPr>
              <a:t>.  Ammo  </a:t>
            </a:r>
            <a:r>
              <a:rPr lang="en-US" sz="3600" b="1" dirty="0">
                <a:solidFill>
                  <a:srgbClr val="000000"/>
                </a:solidFill>
                <a:latin typeface="Times New Roman"/>
                <a:ea typeface="Times New Roman"/>
              </a:rPr>
              <a:t>«</a:t>
            </a:r>
            <a:r>
              <a:rPr lang="en-US" sz="3600" b="1" dirty="0" err="1">
                <a:solidFill>
                  <a:srgbClr val="000000"/>
                </a:solidFill>
                <a:latin typeface="Times New Roman"/>
                <a:ea typeface="Times New Roman"/>
              </a:rPr>
              <a:t>Hibatul-haqoyiq»ning</a:t>
            </a:r>
            <a:r>
              <a:rPr lang="en-US" sz="3600" b="1" dirty="0">
                <a:solidFill>
                  <a:srgbClr val="000000"/>
                </a:solidFill>
                <a:latin typeface="Times New Roman"/>
                <a:ea typeface="Times New Roman"/>
              </a:rPr>
              <a:t> </a:t>
            </a:r>
            <a:r>
              <a:rPr lang="en-US" sz="3600" dirty="0" err="1" smtClean="0">
                <a:solidFill>
                  <a:srgbClr val="000000"/>
                </a:solidFill>
                <a:latin typeface="Times New Roman"/>
                <a:ea typeface="Times New Roman"/>
              </a:rPr>
              <a:t>o‘sha</a:t>
            </a:r>
            <a:r>
              <a:rPr lang="en-US" sz="3600" dirty="0" smtClean="0">
                <a:solidFill>
                  <a:srgbClr val="000000"/>
                </a:solidFill>
                <a:latin typeface="Times New Roman"/>
                <a:ea typeface="Times New Roman"/>
              </a:rPr>
              <a:t>  </a:t>
            </a:r>
            <a:r>
              <a:rPr lang="en-US" sz="3600" b="1" dirty="0">
                <a:solidFill>
                  <a:srgbClr val="000000"/>
                </a:solidFill>
                <a:latin typeface="Times New Roman"/>
                <a:ea typeface="Times New Roman"/>
              </a:rPr>
              <a:t>1480-yilda </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ko‘chirilgan</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nusxasi</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esa</a:t>
            </a:r>
            <a:r>
              <a:rPr lang="en-US" sz="3600" dirty="0">
                <a:solidFill>
                  <a:srgbClr val="000000"/>
                </a:solidFill>
                <a:latin typeface="Times New Roman"/>
                <a:ea typeface="Times New Roman"/>
              </a:rPr>
              <a:t>  </a:t>
            </a:r>
            <a:r>
              <a:rPr lang="en-US" sz="3600" b="1" dirty="0">
                <a:solidFill>
                  <a:srgbClr val="0000FF"/>
                </a:solidFill>
                <a:latin typeface="Times New Roman"/>
                <a:ea typeface="Times New Roman"/>
              </a:rPr>
              <a:t>235  </a:t>
            </a:r>
            <a:r>
              <a:rPr lang="en-US" sz="3600" b="1" dirty="0" err="1">
                <a:solidFill>
                  <a:srgbClr val="0000FF"/>
                </a:solidFill>
                <a:latin typeface="Times New Roman"/>
                <a:ea typeface="Times New Roman"/>
              </a:rPr>
              <a:t>bayt</a:t>
            </a:r>
            <a:r>
              <a:rPr lang="en-US" sz="3600" b="1" dirty="0">
                <a:solidFill>
                  <a:srgbClr val="0000FF"/>
                </a:solidFill>
                <a:latin typeface="Times New Roman"/>
                <a:ea typeface="Times New Roman"/>
              </a:rPr>
              <a:t>  </a:t>
            </a:r>
            <a:r>
              <a:rPr lang="en-US" sz="3600" b="1" dirty="0" err="1">
                <a:solidFill>
                  <a:srgbClr val="0000FF"/>
                </a:solidFill>
                <a:latin typeface="Times New Roman"/>
                <a:ea typeface="Times New Roman"/>
              </a:rPr>
              <a:t>va</a:t>
            </a:r>
            <a:r>
              <a:rPr lang="en-US" sz="3600" b="1" dirty="0">
                <a:solidFill>
                  <a:srgbClr val="0000FF"/>
                </a:solidFill>
                <a:latin typeface="Times New Roman"/>
                <a:ea typeface="Times New Roman"/>
              </a:rPr>
              <a:t>  </a:t>
            </a:r>
            <a:r>
              <a:rPr lang="en-US" sz="3600" b="1" dirty="0" smtClean="0">
                <a:solidFill>
                  <a:srgbClr val="0000FF"/>
                </a:solidFill>
                <a:latin typeface="Times New Roman"/>
                <a:ea typeface="Times New Roman"/>
              </a:rPr>
              <a:t>11  </a:t>
            </a:r>
            <a:r>
              <a:rPr lang="en-US" sz="3600" b="1" dirty="0" err="1">
                <a:solidFill>
                  <a:srgbClr val="0000FF"/>
                </a:solidFill>
                <a:latin typeface="Times New Roman"/>
                <a:ea typeface="Times New Roman"/>
              </a:rPr>
              <a:t>bobdan</a:t>
            </a:r>
            <a:r>
              <a:rPr lang="en-US" sz="3600" dirty="0">
                <a:solidFill>
                  <a:srgbClr val="000000"/>
                </a:solidFill>
                <a:latin typeface="Times New Roman"/>
                <a:ea typeface="Times New Roman"/>
              </a:rPr>
              <a:t> </a:t>
            </a:r>
            <a:r>
              <a:rPr lang="en-US" sz="3600" dirty="0" err="1" smtClean="0">
                <a:solidFill>
                  <a:srgbClr val="000000"/>
                </a:solidFill>
                <a:latin typeface="Times New Roman"/>
                <a:ea typeface="Times New Roman"/>
              </a:rPr>
              <a:t>iboratdir</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Ehtimol</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dostonni</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ko‘chirgan</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kotib</a:t>
            </a:r>
            <a:r>
              <a:rPr lang="en-US" sz="3600" dirty="0">
                <a:solidFill>
                  <a:srgbClr val="000000"/>
                </a:solidFill>
                <a:latin typeface="Times New Roman"/>
                <a:ea typeface="Times New Roman"/>
              </a:rPr>
              <a:t>  </a:t>
            </a:r>
            <a:r>
              <a:rPr lang="en-US" sz="3600" b="1" dirty="0" err="1">
                <a:solidFill>
                  <a:srgbClr val="0000FF"/>
                </a:solidFill>
                <a:latin typeface="Times New Roman"/>
                <a:ea typeface="Times New Roman"/>
              </a:rPr>
              <a:t>Abdurazzoq</a:t>
            </a:r>
            <a:r>
              <a:rPr lang="en-US" sz="3600" b="1" dirty="0">
                <a:solidFill>
                  <a:srgbClr val="0000FF"/>
                </a:solidFill>
                <a:latin typeface="Times New Roman"/>
                <a:ea typeface="Times New Roman"/>
              </a:rPr>
              <a:t>  </a:t>
            </a:r>
            <a:r>
              <a:rPr lang="en-US" sz="3600" b="1" dirty="0" err="1">
                <a:solidFill>
                  <a:srgbClr val="0000FF"/>
                </a:solidFill>
                <a:latin typeface="Times New Roman"/>
                <a:ea typeface="Times New Roman"/>
              </a:rPr>
              <a:t>Baxshiy</a:t>
            </a:r>
            <a:r>
              <a:rPr lang="en-US" sz="3600" b="1" dirty="0">
                <a:solidFill>
                  <a:srgbClr val="0000FF"/>
                </a:solidFill>
                <a:latin typeface="Times New Roman"/>
                <a:ea typeface="Times New Roman"/>
              </a:rPr>
              <a:t> </a:t>
            </a:r>
            <a:r>
              <a:rPr lang="en-US" sz="3600" dirty="0" err="1" smtClean="0">
                <a:solidFill>
                  <a:srgbClr val="000000"/>
                </a:solidFill>
                <a:latin typeface="Times New Roman"/>
                <a:ea typeface="Times New Roman"/>
              </a:rPr>
              <a:t>uni</a:t>
            </a:r>
            <a:r>
              <a:rPr lang="en-US" sz="3600" dirty="0" smtClean="0">
                <a:solidFill>
                  <a:srgbClr val="000000"/>
                </a:solidFill>
                <a:latin typeface="Times New Roman"/>
                <a:ea typeface="Times New Roman"/>
              </a:rPr>
              <a:t> </a:t>
            </a:r>
            <a:r>
              <a:rPr lang="en-US" sz="3600" b="1" dirty="0" err="1">
                <a:solidFill>
                  <a:srgbClr val="000000"/>
                </a:solidFill>
                <a:latin typeface="Times New Roman"/>
                <a:ea typeface="Times New Roman"/>
              </a:rPr>
              <a:t>qisqartirilgan</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nusxasidan</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ko‘chirgan</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bo‘lishi</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mumkin</a:t>
            </a:r>
            <a:r>
              <a:rPr lang="en-US" sz="3600" dirty="0">
                <a:solidFill>
                  <a:srgbClr val="000000"/>
                </a:solidFill>
                <a:latin typeface="Times New Roman"/>
                <a:ea typeface="Times New Roman"/>
              </a:rPr>
              <a:t>.</a:t>
            </a:r>
          </a:p>
        </p:txBody>
      </p:sp>
    </p:spTree>
    <p:extLst>
      <p:ext uri="{BB962C8B-B14F-4D97-AF65-F5344CB8AC3E}">
        <p14:creationId xmlns:p14="http://schemas.microsoft.com/office/powerpoint/2010/main" val="41921924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1844824"/>
            <a:ext cx="8856984" cy="2308324"/>
          </a:xfrm>
          <a:prstGeom prst="rect">
            <a:avLst/>
          </a:prstGeom>
        </p:spPr>
        <p:txBody>
          <a:bodyPr wrap="square">
            <a:spAutoFit/>
          </a:bodyPr>
          <a:lstStyle/>
          <a:p>
            <a:pPr algn="ctr"/>
            <a:r>
              <a:rPr lang="en-US" sz="4800" b="1" dirty="0">
                <a:solidFill>
                  <a:srgbClr val="000000"/>
                </a:solidFill>
                <a:latin typeface="Times New Roman"/>
                <a:ea typeface="Times New Roman"/>
              </a:rPr>
              <a:t>ABULQOSIM  MAHMUD  AZ-ZAMAHSHARIY</a:t>
            </a:r>
          </a:p>
          <a:p>
            <a:pPr algn="ctr"/>
            <a:r>
              <a:rPr lang="en-US" sz="4800" b="1" dirty="0">
                <a:solidFill>
                  <a:srgbClr val="000000"/>
                </a:solidFill>
                <a:latin typeface="Times New Roman"/>
                <a:ea typeface="Times New Roman"/>
              </a:rPr>
              <a:t>(1075—1144)</a:t>
            </a:r>
          </a:p>
        </p:txBody>
      </p:sp>
    </p:spTree>
    <p:extLst>
      <p:ext uri="{BB962C8B-B14F-4D97-AF65-F5344CB8AC3E}">
        <p14:creationId xmlns:p14="http://schemas.microsoft.com/office/powerpoint/2010/main" val="16959078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588233"/>
            <a:ext cx="8856984" cy="5632311"/>
          </a:xfrm>
          <a:prstGeom prst="rect">
            <a:avLst/>
          </a:prstGeom>
        </p:spPr>
        <p:txBody>
          <a:bodyPr wrap="square">
            <a:spAutoFit/>
          </a:bodyPr>
          <a:lstStyle/>
          <a:p>
            <a:pPr algn="just"/>
            <a:r>
              <a:rPr lang="en-US" sz="3600" dirty="0" smtClean="0">
                <a:solidFill>
                  <a:srgbClr val="000000"/>
                </a:solidFill>
                <a:latin typeface="Times New Roman"/>
                <a:ea typeface="Times New Roman"/>
              </a:rPr>
              <a:t>	</a:t>
            </a:r>
            <a:r>
              <a:rPr lang="en-US" sz="3600" dirty="0" err="1" smtClean="0">
                <a:solidFill>
                  <a:srgbClr val="000000"/>
                </a:solidFill>
                <a:latin typeface="Times New Roman"/>
                <a:ea typeface="Times New Roman"/>
              </a:rPr>
              <a:t>Xorazm</a:t>
            </a:r>
            <a:r>
              <a:rPr lang="en-US" sz="3600" dirty="0" smtClean="0">
                <a:solidFill>
                  <a:srgbClr val="000000"/>
                </a:solidFill>
                <a:latin typeface="Times New Roman"/>
                <a:ea typeface="Times New Roman"/>
              </a:rPr>
              <a:t>  </a:t>
            </a:r>
            <a:r>
              <a:rPr lang="en-US" sz="3600" dirty="0" err="1">
                <a:solidFill>
                  <a:srgbClr val="000000"/>
                </a:solidFill>
                <a:latin typeface="Times New Roman"/>
                <a:ea typeface="Times New Roman"/>
              </a:rPr>
              <a:t>ilm-fani</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va</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madaniyatini</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dunyoga</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tanitgan</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buyuk</a:t>
            </a:r>
            <a:r>
              <a:rPr lang="en-US" sz="3600" dirty="0">
                <a:solidFill>
                  <a:srgbClr val="000000"/>
                </a:solidFill>
                <a:latin typeface="Times New Roman"/>
                <a:ea typeface="Times New Roman"/>
              </a:rPr>
              <a:t> </a:t>
            </a:r>
            <a:r>
              <a:rPr lang="en-US" sz="3600" dirty="0" err="1" smtClean="0">
                <a:solidFill>
                  <a:srgbClr val="000000"/>
                </a:solidFill>
                <a:latin typeface="Times New Roman"/>
                <a:ea typeface="Times New Roman"/>
              </a:rPr>
              <a:t>siymolardan</a:t>
            </a:r>
            <a:r>
              <a:rPr lang="en-US" sz="3600" dirty="0" smtClean="0">
                <a:solidFill>
                  <a:srgbClr val="000000"/>
                </a:solidFill>
                <a:latin typeface="Times New Roman"/>
                <a:ea typeface="Times New Roman"/>
              </a:rPr>
              <a:t>  </a:t>
            </a:r>
            <a:r>
              <a:rPr lang="en-US" sz="3600" dirty="0" err="1">
                <a:solidFill>
                  <a:srgbClr val="000000"/>
                </a:solidFill>
                <a:latin typeface="Times New Roman"/>
                <a:ea typeface="Times New Roman"/>
              </a:rPr>
              <a:t>yana</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biri</a:t>
            </a:r>
            <a:r>
              <a:rPr lang="en-US" sz="3600" dirty="0">
                <a:solidFill>
                  <a:srgbClr val="000000"/>
                </a:solidFill>
                <a:latin typeface="Times New Roman"/>
                <a:ea typeface="Times New Roman"/>
              </a:rPr>
              <a:t>  </a:t>
            </a:r>
            <a:r>
              <a:rPr lang="en-US" sz="3600" b="1" dirty="0" err="1">
                <a:solidFill>
                  <a:srgbClr val="000000"/>
                </a:solidFill>
                <a:latin typeface="Times New Roman"/>
                <a:ea typeface="Times New Roman"/>
              </a:rPr>
              <a:t>arabshunos</a:t>
            </a:r>
            <a:r>
              <a:rPr lang="en-US" sz="3600" b="1" dirty="0">
                <a:solidFill>
                  <a:srgbClr val="000000"/>
                </a:solidFill>
                <a:latin typeface="Times New Roman"/>
                <a:ea typeface="Times New Roman"/>
              </a:rPr>
              <a:t>  </a:t>
            </a:r>
            <a:r>
              <a:rPr lang="en-US" sz="3600" b="1" dirty="0" err="1">
                <a:solidFill>
                  <a:srgbClr val="000000"/>
                </a:solidFill>
                <a:latin typeface="Times New Roman"/>
                <a:ea typeface="Times New Roman"/>
              </a:rPr>
              <a:t>olim</a:t>
            </a:r>
            <a:r>
              <a:rPr lang="en-US" sz="3600" b="1" dirty="0">
                <a:solidFill>
                  <a:srgbClr val="000000"/>
                </a:solidFill>
                <a:latin typeface="Times New Roman"/>
                <a:ea typeface="Times New Roman"/>
              </a:rPr>
              <a:t>,  </a:t>
            </a:r>
            <a:r>
              <a:rPr lang="en-US" sz="3600" b="1" dirty="0" err="1">
                <a:solidFill>
                  <a:srgbClr val="000000"/>
                </a:solidFill>
                <a:latin typeface="Times New Roman"/>
                <a:ea typeface="Times New Roman"/>
              </a:rPr>
              <a:t>shoir</a:t>
            </a:r>
            <a:r>
              <a:rPr lang="en-US" sz="3600" b="1" dirty="0">
                <a:solidFill>
                  <a:srgbClr val="000000"/>
                </a:solidFill>
                <a:latin typeface="Times New Roman"/>
                <a:ea typeface="Times New Roman"/>
              </a:rPr>
              <a:t>,  </a:t>
            </a:r>
            <a:r>
              <a:rPr lang="en-US" sz="3600" b="1" dirty="0" err="1">
                <a:solidFill>
                  <a:srgbClr val="000000"/>
                </a:solidFill>
                <a:latin typeface="Times New Roman"/>
                <a:ea typeface="Times New Roman"/>
              </a:rPr>
              <a:t>yozuvchi</a:t>
            </a:r>
            <a:r>
              <a:rPr lang="en-US" sz="3600" b="1" dirty="0">
                <a:solidFill>
                  <a:srgbClr val="000000"/>
                </a:solidFill>
                <a:latin typeface="Times New Roman"/>
                <a:ea typeface="Times New Roman"/>
              </a:rPr>
              <a:t>  </a:t>
            </a:r>
            <a:r>
              <a:rPr lang="en-US" sz="3600" b="1" dirty="0" err="1">
                <a:solidFill>
                  <a:srgbClr val="000000"/>
                </a:solidFill>
                <a:latin typeface="Times New Roman"/>
                <a:ea typeface="Times New Roman"/>
              </a:rPr>
              <a:t>va</a:t>
            </a:r>
            <a:r>
              <a:rPr lang="en-US" sz="3600" b="1" dirty="0">
                <a:solidFill>
                  <a:srgbClr val="000000"/>
                </a:solidFill>
                <a:latin typeface="Times New Roman"/>
                <a:ea typeface="Times New Roman"/>
              </a:rPr>
              <a:t> </a:t>
            </a:r>
            <a:r>
              <a:rPr lang="en-US" sz="3600" b="1" dirty="0" err="1" smtClean="0">
                <a:solidFill>
                  <a:srgbClr val="000000"/>
                </a:solidFill>
                <a:latin typeface="Times New Roman"/>
                <a:ea typeface="Times New Roman"/>
              </a:rPr>
              <a:t>imom</a:t>
            </a:r>
            <a:r>
              <a:rPr lang="en-US" sz="3600" b="1" dirty="0" smtClean="0">
                <a:solidFill>
                  <a:srgbClr val="000000"/>
                </a:solidFill>
                <a:latin typeface="Times New Roman"/>
                <a:ea typeface="Times New Roman"/>
              </a:rPr>
              <a:t>  </a:t>
            </a:r>
            <a:r>
              <a:rPr lang="en-US" sz="3600" b="1" dirty="0" err="1">
                <a:solidFill>
                  <a:srgbClr val="0000FF"/>
                </a:solidFill>
                <a:latin typeface="Times New Roman"/>
                <a:ea typeface="Times New Roman"/>
              </a:rPr>
              <a:t>Abulqosim</a:t>
            </a:r>
            <a:r>
              <a:rPr lang="en-US" sz="3600" b="1" dirty="0">
                <a:solidFill>
                  <a:srgbClr val="0000FF"/>
                </a:solidFill>
                <a:latin typeface="Times New Roman"/>
                <a:ea typeface="Times New Roman"/>
              </a:rPr>
              <a:t>  Mahmud  </a:t>
            </a:r>
            <a:r>
              <a:rPr lang="en-US" sz="3600" b="1" dirty="0" err="1">
                <a:solidFill>
                  <a:srgbClr val="0000FF"/>
                </a:solidFill>
                <a:latin typeface="Times New Roman"/>
                <a:ea typeface="Times New Roman"/>
              </a:rPr>
              <a:t>ibn</a:t>
            </a:r>
            <a:r>
              <a:rPr lang="en-US" sz="3600" b="1" dirty="0">
                <a:solidFill>
                  <a:srgbClr val="0000FF"/>
                </a:solidFill>
                <a:latin typeface="Times New Roman"/>
                <a:ea typeface="Times New Roman"/>
              </a:rPr>
              <a:t>  Umar  </a:t>
            </a:r>
            <a:r>
              <a:rPr lang="en-US" sz="3600" b="1" dirty="0" err="1">
                <a:solidFill>
                  <a:srgbClr val="0000FF"/>
                </a:solidFill>
                <a:latin typeface="Times New Roman"/>
                <a:ea typeface="Times New Roman"/>
              </a:rPr>
              <a:t>ibn</a:t>
            </a:r>
            <a:r>
              <a:rPr lang="en-US" sz="3600" b="1" dirty="0">
                <a:solidFill>
                  <a:srgbClr val="0000FF"/>
                </a:solidFill>
                <a:latin typeface="Times New Roman"/>
                <a:ea typeface="Times New Roman"/>
              </a:rPr>
              <a:t>  Ahmad  </a:t>
            </a:r>
            <a:r>
              <a:rPr lang="en-US" sz="3600" b="1" dirty="0" err="1">
                <a:solidFill>
                  <a:srgbClr val="0000FF"/>
                </a:solidFill>
                <a:latin typeface="Times New Roman"/>
                <a:ea typeface="Times New Roman"/>
              </a:rPr>
              <a:t>Jarulloh</a:t>
            </a:r>
            <a:r>
              <a:rPr lang="en-US" sz="3600" b="1" dirty="0">
                <a:solidFill>
                  <a:srgbClr val="0000FF"/>
                </a:solidFill>
                <a:latin typeface="Times New Roman"/>
                <a:ea typeface="Times New Roman"/>
              </a:rPr>
              <a:t> </a:t>
            </a:r>
            <a:r>
              <a:rPr lang="en-US" sz="3600" b="1" dirty="0" err="1" smtClean="0">
                <a:solidFill>
                  <a:srgbClr val="0000FF"/>
                </a:solidFill>
                <a:latin typeface="Times New Roman"/>
                <a:ea typeface="Times New Roman"/>
              </a:rPr>
              <a:t>Zamahshariydir</a:t>
            </a:r>
            <a:r>
              <a:rPr lang="en-US" sz="3600" dirty="0">
                <a:solidFill>
                  <a:srgbClr val="000000"/>
                </a:solidFill>
                <a:latin typeface="Times New Roman"/>
                <a:ea typeface="Times New Roman"/>
              </a:rPr>
              <a:t>.  U  </a:t>
            </a:r>
            <a:r>
              <a:rPr lang="en-US" sz="3600" b="1" dirty="0">
                <a:solidFill>
                  <a:srgbClr val="000000"/>
                </a:solidFill>
                <a:latin typeface="Times New Roman"/>
                <a:ea typeface="Times New Roman"/>
              </a:rPr>
              <a:t>1075-yil  18-martda</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Xorazmning</a:t>
            </a:r>
            <a:r>
              <a:rPr lang="en-US" sz="3600" dirty="0">
                <a:solidFill>
                  <a:srgbClr val="000000"/>
                </a:solidFill>
                <a:latin typeface="Times New Roman"/>
                <a:ea typeface="Times New Roman"/>
              </a:rPr>
              <a:t>  </a:t>
            </a:r>
            <a:r>
              <a:rPr lang="en-US" sz="3600" b="1" dirty="0" err="1">
                <a:solidFill>
                  <a:srgbClr val="0000FF"/>
                </a:solidFill>
                <a:latin typeface="Times New Roman"/>
                <a:ea typeface="Times New Roman"/>
              </a:rPr>
              <a:t>Zamahshar</a:t>
            </a:r>
            <a:r>
              <a:rPr lang="en-US" sz="3600" dirty="0">
                <a:solidFill>
                  <a:srgbClr val="000000"/>
                </a:solidFill>
                <a:latin typeface="Times New Roman"/>
                <a:ea typeface="Times New Roman"/>
              </a:rPr>
              <a:t> </a:t>
            </a:r>
            <a:r>
              <a:rPr lang="en-US" sz="3600" dirty="0" smtClean="0">
                <a:solidFill>
                  <a:srgbClr val="000000"/>
                </a:solidFill>
                <a:latin typeface="Times New Roman"/>
                <a:ea typeface="Times New Roman"/>
              </a:rPr>
              <a:t>(</a:t>
            </a:r>
            <a:r>
              <a:rPr lang="en-US" sz="3600" dirty="0" err="1">
                <a:solidFill>
                  <a:srgbClr val="000000"/>
                </a:solidFill>
                <a:latin typeface="Times New Roman"/>
                <a:ea typeface="Times New Roman"/>
              </a:rPr>
              <a:t>hozirgi</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vaqtda</a:t>
            </a:r>
            <a:r>
              <a:rPr lang="en-US" sz="3600" dirty="0">
                <a:solidFill>
                  <a:srgbClr val="000000"/>
                </a:solidFill>
                <a:latin typeface="Times New Roman"/>
                <a:ea typeface="Times New Roman"/>
              </a:rPr>
              <a:t>  </a:t>
            </a:r>
            <a:r>
              <a:rPr lang="en-US" sz="3600" b="1" i="1" u="sng" dirty="0" err="1">
                <a:solidFill>
                  <a:srgbClr val="000000"/>
                </a:solidFill>
                <a:latin typeface="Times New Roman"/>
                <a:ea typeface="Times New Roman"/>
              </a:rPr>
              <a:t>Turkmanistonning</a:t>
            </a:r>
            <a:r>
              <a:rPr lang="en-US" sz="3600" b="1" i="1" u="sng" dirty="0">
                <a:solidFill>
                  <a:srgbClr val="000000"/>
                </a:solidFill>
                <a:latin typeface="Times New Roman"/>
                <a:ea typeface="Times New Roman"/>
              </a:rPr>
              <a:t>  </a:t>
            </a:r>
            <a:r>
              <a:rPr lang="en-US" sz="3600" b="1" i="1" u="sng" dirty="0" err="1">
                <a:solidFill>
                  <a:srgbClr val="000000"/>
                </a:solidFill>
                <a:latin typeface="Times New Roman"/>
                <a:ea typeface="Times New Roman"/>
              </a:rPr>
              <a:t>Toshhovuz</a:t>
            </a:r>
            <a:r>
              <a:rPr lang="en-US" sz="3600" b="1" i="1" u="sng" dirty="0">
                <a:solidFill>
                  <a:srgbClr val="000000"/>
                </a:solidFill>
                <a:latin typeface="Times New Roman"/>
                <a:ea typeface="Times New Roman"/>
              </a:rPr>
              <a:t>  </a:t>
            </a:r>
            <a:r>
              <a:rPr lang="en-US" sz="3600" b="1" i="1" u="sng" dirty="0" err="1">
                <a:solidFill>
                  <a:srgbClr val="000000"/>
                </a:solidFill>
                <a:latin typeface="Times New Roman"/>
                <a:ea typeface="Times New Roman"/>
              </a:rPr>
              <a:t>viloyatiga</a:t>
            </a:r>
            <a:r>
              <a:rPr lang="en-US" sz="3600" b="1" i="1" u="sng" dirty="0">
                <a:solidFill>
                  <a:srgbClr val="000000"/>
                </a:solidFill>
                <a:latin typeface="Times New Roman"/>
                <a:ea typeface="Times New Roman"/>
              </a:rPr>
              <a:t>  </a:t>
            </a:r>
            <a:r>
              <a:rPr lang="en-US" sz="3600" b="1" i="1" u="sng" dirty="0" err="1">
                <a:solidFill>
                  <a:srgbClr val="000000"/>
                </a:solidFill>
                <a:latin typeface="Times New Roman"/>
                <a:ea typeface="Times New Roman"/>
              </a:rPr>
              <a:t>qarashli</a:t>
            </a:r>
            <a:r>
              <a:rPr lang="en-US" sz="3600" b="1" i="1" u="sng" dirty="0">
                <a:solidFill>
                  <a:srgbClr val="000000"/>
                </a:solidFill>
                <a:latin typeface="Times New Roman"/>
                <a:ea typeface="Times New Roman"/>
              </a:rPr>
              <a:t> </a:t>
            </a:r>
            <a:r>
              <a:rPr lang="en-US" sz="3600" b="1" i="1" u="sng" dirty="0" err="1" smtClean="0">
                <a:solidFill>
                  <a:srgbClr val="000000"/>
                </a:solidFill>
                <a:latin typeface="Times New Roman"/>
                <a:ea typeface="Times New Roman"/>
              </a:rPr>
              <a:t>Paxta</a:t>
            </a:r>
            <a:r>
              <a:rPr lang="en-US" sz="3600" b="1" i="1" u="sng" dirty="0" smtClean="0">
                <a:solidFill>
                  <a:srgbClr val="000000"/>
                </a:solidFill>
                <a:latin typeface="Times New Roman"/>
                <a:ea typeface="Times New Roman"/>
              </a:rPr>
              <a:t>  </a:t>
            </a:r>
            <a:r>
              <a:rPr lang="en-US" sz="3600" b="1" i="1" u="sng" dirty="0" err="1">
                <a:solidFill>
                  <a:srgbClr val="000000"/>
                </a:solidFill>
                <a:latin typeface="Times New Roman"/>
                <a:ea typeface="Times New Roman"/>
              </a:rPr>
              <a:t>tumanidagi</a:t>
            </a:r>
            <a:r>
              <a:rPr lang="en-US" sz="3600" b="1" i="1" u="sng" dirty="0">
                <a:solidFill>
                  <a:srgbClr val="000000"/>
                </a:solidFill>
                <a:latin typeface="Times New Roman"/>
                <a:ea typeface="Times New Roman"/>
              </a:rPr>
              <a:t>  </a:t>
            </a:r>
            <a:r>
              <a:rPr lang="en-US" sz="3600" b="1" i="1" u="sng" dirty="0" err="1">
                <a:solidFill>
                  <a:srgbClr val="000000"/>
                </a:solidFill>
                <a:latin typeface="Times New Roman"/>
                <a:ea typeface="Times New Roman"/>
              </a:rPr>
              <a:t>Izmixshar</a:t>
            </a:r>
            <a:r>
              <a:rPr lang="en-US" sz="3600" b="1" i="1" u="sng" dirty="0">
                <a:solidFill>
                  <a:srgbClr val="000000"/>
                </a:solidFill>
                <a:latin typeface="Times New Roman"/>
                <a:ea typeface="Times New Roman"/>
              </a:rPr>
              <a:t>  </a:t>
            </a:r>
            <a:r>
              <a:rPr lang="en-US" sz="3600" b="1" i="1" u="sng" dirty="0" err="1">
                <a:solidFill>
                  <a:srgbClr val="000000"/>
                </a:solidFill>
                <a:latin typeface="Times New Roman"/>
                <a:ea typeface="Times New Roman"/>
              </a:rPr>
              <a:t>qishlog‘i</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qishlog‘ida</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tavallud</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topgan</a:t>
            </a:r>
            <a:r>
              <a:rPr lang="en-US" sz="3600" dirty="0">
                <a:solidFill>
                  <a:srgbClr val="000000"/>
                </a:solidFill>
                <a:latin typeface="Times New Roman"/>
                <a:ea typeface="Times New Roman"/>
              </a:rPr>
              <a:t>. </a:t>
            </a:r>
          </a:p>
        </p:txBody>
      </p:sp>
    </p:spTree>
    <p:extLst>
      <p:ext uri="{BB962C8B-B14F-4D97-AF65-F5344CB8AC3E}">
        <p14:creationId xmlns:p14="http://schemas.microsoft.com/office/powerpoint/2010/main" val="946690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588233"/>
            <a:ext cx="8856984" cy="6370975"/>
          </a:xfrm>
          <a:prstGeom prst="rect">
            <a:avLst/>
          </a:prstGeom>
        </p:spPr>
        <p:txBody>
          <a:bodyPr wrap="square">
            <a:spAutoFit/>
          </a:bodyPr>
          <a:lstStyle/>
          <a:p>
            <a:pPr algn="just"/>
            <a:r>
              <a:rPr lang="en-US" sz="3400" dirty="0" smtClean="0">
                <a:solidFill>
                  <a:srgbClr val="000000"/>
                </a:solidFill>
                <a:latin typeface="Times New Roman"/>
                <a:ea typeface="Times New Roman"/>
              </a:rPr>
              <a:t>	</a:t>
            </a:r>
            <a:r>
              <a:rPr lang="en-US" sz="3400" dirty="0" err="1" smtClean="0">
                <a:solidFill>
                  <a:srgbClr val="000000"/>
                </a:solidFill>
                <a:latin typeface="Times New Roman"/>
                <a:ea typeface="Times New Roman"/>
              </a:rPr>
              <a:t>Boshlang‘ich</a:t>
            </a:r>
            <a:r>
              <a:rPr lang="en-US" sz="3400" dirty="0" smtClean="0">
                <a:solidFill>
                  <a:srgbClr val="000000"/>
                </a:solidFill>
                <a:latin typeface="Times New Roman"/>
                <a:ea typeface="Times New Roman"/>
              </a:rPr>
              <a:t>  </a:t>
            </a:r>
            <a:r>
              <a:rPr lang="en-US" sz="3400" dirty="0" err="1">
                <a:solidFill>
                  <a:srgbClr val="000000"/>
                </a:solidFill>
                <a:latin typeface="Times New Roman"/>
                <a:ea typeface="Times New Roman"/>
              </a:rPr>
              <a:t>ma’lumotni</a:t>
            </a:r>
            <a:r>
              <a:rPr lang="en-US" sz="3400" dirty="0">
                <a:solidFill>
                  <a:srgbClr val="000000"/>
                </a:solidFill>
                <a:latin typeface="Times New Roman"/>
                <a:ea typeface="Times New Roman"/>
              </a:rPr>
              <a:t> </a:t>
            </a:r>
            <a:r>
              <a:rPr lang="en-US" sz="3400" dirty="0" smtClean="0">
                <a:solidFill>
                  <a:srgbClr val="000000"/>
                </a:solidFill>
                <a:latin typeface="Times New Roman"/>
                <a:ea typeface="Times New Roman"/>
              </a:rPr>
              <a:t>u </a:t>
            </a:r>
            <a:r>
              <a:rPr lang="en-US" sz="3400" dirty="0" err="1" smtClean="0">
                <a:solidFill>
                  <a:srgbClr val="000000"/>
                </a:solidFill>
                <a:latin typeface="Times New Roman"/>
                <a:ea typeface="Times New Roman"/>
              </a:rPr>
              <a:t>o‘z</a:t>
            </a:r>
            <a:r>
              <a:rPr lang="en-US" sz="3400" dirty="0" smtClean="0">
                <a:solidFill>
                  <a:srgbClr val="000000"/>
                </a:solidFill>
                <a:latin typeface="Times New Roman"/>
                <a:ea typeface="Times New Roman"/>
              </a:rPr>
              <a:t>  </a:t>
            </a:r>
            <a:r>
              <a:rPr lang="en-US" sz="3400" dirty="0" err="1">
                <a:solidFill>
                  <a:srgbClr val="000000"/>
                </a:solidFill>
                <a:latin typeface="Times New Roman"/>
                <a:ea typeface="Times New Roman"/>
              </a:rPr>
              <a:t>zamonasining</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o‘qimishli</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imomi</a:t>
            </a:r>
            <a:r>
              <a:rPr lang="en-US" sz="3400" dirty="0">
                <a:solidFill>
                  <a:srgbClr val="000000"/>
                </a:solidFill>
                <a:latin typeface="Times New Roman"/>
                <a:ea typeface="Times New Roman"/>
              </a:rPr>
              <a:t> </a:t>
            </a:r>
            <a:r>
              <a:rPr lang="en-US" sz="3400" dirty="0" err="1" smtClean="0">
                <a:solidFill>
                  <a:srgbClr val="000000"/>
                </a:solidFill>
                <a:latin typeface="Times New Roman"/>
                <a:ea typeface="Times New Roman"/>
              </a:rPr>
              <a:t>bo‘lgan</a:t>
            </a:r>
            <a:r>
              <a:rPr lang="en-US" sz="3400" dirty="0" smtClean="0">
                <a:solidFill>
                  <a:srgbClr val="000000"/>
                </a:solidFill>
                <a:latin typeface="Times New Roman"/>
                <a:ea typeface="Times New Roman"/>
              </a:rPr>
              <a:t>  </a:t>
            </a:r>
            <a:r>
              <a:rPr lang="en-US" sz="3400" dirty="0" err="1">
                <a:solidFill>
                  <a:srgbClr val="000000"/>
                </a:solidFill>
                <a:latin typeface="Times New Roman"/>
                <a:ea typeface="Times New Roman"/>
              </a:rPr>
              <a:t>otasi</a:t>
            </a:r>
            <a:r>
              <a:rPr lang="en-US" sz="3400" dirty="0">
                <a:solidFill>
                  <a:srgbClr val="000000"/>
                </a:solidFill>
                <a:latin typeface="Times New Roman"/>
                <a:ea typeface="Times New Roman"/>
              </a:rPr>
              <a:t>  </a:t>
            </a:r>
            <a:r>
              <a:rPr lang="en-US" sz="3400" b="1" i="1" dirty="0">
                <a:solidFill>
                  <a:srgbClr val="0000FF"/>
                </a:solidFill>
                <a:latin typeface="Times New Roman"/>
                <a:ea typeface="Times New Roman"/>
              </a:rPr>
              <a:t>Umar  </a:t>
            </a:r>
            <a:r>
              <a:rPr lang="en-US" sz="3400" b="1" i="1" dirty="0" err="1">
                <a:solidFill>
                  <a:srgbClr val="0000FF"/>
                </a:solidFill>
                <a:latin typeface="Times New Roman"/>
                <a:ea typeface="Times New Roman"/>
              </a:rPr>
              <a:t>ibn</a:t>
            </a:r>
            <a:r>
              <a:rPr lang="en-US" sz="3400" b="1" i="1" dirty="0">
                <a:solidFill>
                  <a:srgbClr val="0000FF"/>
                </a:solidFill>
                <a:latin typeface="Times New Roman"/>
                <a:ea typeface="Times New Roman"/>
              </a:rPr>
              <a:t>  Ahmad  </a:t>
            </a:r>
            <a:r>
              <a:rPr lang="en-US" sz="3400" dirty="0" err="1">
                <a:solidFill>
                  <a:srgbClr val="000000"/>
                </a:solidFill>
                <a:latin typeface="Times New Roman"/>
                <a:ea typeface="Times New Roman"/>
              </a:rPr>
              <a:t>qo‘lida</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oladi</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Yoshligida</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baxtsiz</a:t>
            </a:r>
            <a:r>
              <a:rPr lang="en-US" sz="3400" dirty="0">
                <a:solidFill>
                  <a:srgbClr val="000000"/>
                </a:solidFill>
                <a:latin typeface="Times New Roman"/>
                <a:ea typeface="Times New Roman"/>
              </a:rPr>
              <a:t> </a:t>
            </a:r>
            <a:r>
              <a:rPr lang="en-US" sz="3400" dirty="0" err="1" smtClean="0">
                <a:solidFill>
                  <a:srgbClr val="000000"/>
                </a:solidFill>
                <a:latin typeface="Times New Roman"/>
                <a:ea typeface="Times New Roman"/>
              </a:rPr>
              <a:t>hodisa</a:t>
            </a:r>
            <a:r>
              <a:rPr lang="en-US" sz="3400" dirty="0" smtClean="0">
                <a:solidFill>
                  <a:srgbClr val="000000"/>
                </a:solidFill>
                <a:latin typeface="Times New Roman"/>
                <a:ea typeface="Times New Roman"/>
              </a:rPr>
              <a:t> </a:t>
            </a:r>
            <a:r>
              <a:rPr lang="en-US" sz="3400" dirty="0" err="1">
                <a:solidFill>
                  <a:srgbClr val="000000"/>
                </a:solidFill>
                <a:latin typeface="Times New Roman"/>
                <a:ea typeface="Times New Roman"/>
              </a:rPr>
              <a:t>tufayli</a:t>
            </a:r>
            <a:r>
              <a:rPr lang="en-US" sz="3400" dirty="0">
                <a:solidFill>
                  <a:srgbClr val="000000"/>
                </a:solidFill>
                <a:latin typeface="Times New Roman"/>
                <a:ea typeface="Times New Roman"/>
              </a:rPr>
              <a:t> </a:t>
            </a:r>
            <a:r>
              <a:rPr lang="en-US" sz="3400" b="1" dirty="0" err="1">
                <a:solidFill>
                  <a:srgbClr val="000000"/>
                </a:solidFill>
                <a:latin typeface="Times New Roman"/>
                <a:ea typeface="Times New Roman"/>
              </a:rPr>
              <a:t>tomdan</a:t>
            </a:r>
            <a:r>
              <a:rPr lang="en-US" sz="3400" b="1" dirty="0">
                <a:solidFill>
                  <a:srgbClr val="000000"/>
                </a:solidFill>
                <a:latin typeface="Times New Roman"/>
                <a:ea typeface="Times New Roman"/>
              </a:rPr>
              <a:t> </a:t>
            </a:r>
            <a:r>
              <a:rPr lang="en-US" sz="3400" b="1" dirty="0" err="1">
                <a:solidFill>
                  <a:srgbClr val="000000"/>
                </a:solidFill>
                <a:latin typeface="Times New Roman"/>
                <a:ea typeface="Times New Roman"/>
              </a:rPr>
              <a:t>yiqilib</a:t>
            </a:r>
            <a:r>
              <a:rPr lang="en-US" sz="3400" b="1" dirty="0">
                <a:solidFill>
                  <a:srgbClr val="000000"/>
                </a:solidFill>
                <a:latin typeface="Times New Roman"/>
                <a:ea typeface="Times New Roman"/>
              </a:rPr>
              <a:t> </a:t>
            </a:r>
            <a:r>
              <a:rPr lang="en-US" sz="3400" dirty="0" err="1">
                <a:solidFill>
                  <a:srgbClr val="000000"/>
                </a:solidFill>
                <a:latin typeface="Times New Roman"/>
                <a:ea typeface="Times New Roman"/>
              </a:rPr>
              <a:t>mayib</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bo‘lib</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qolgan</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va</a:t>
            </a:r>
            <a:r>
              <a:rPr lang="en-US" sz="3400" dirty="0">
                <a:solidFill>
                  <a:srgbClr val="000000"/>
                </a:solidFill>
                <a:latin typeface="Times New Roman"/>
                <a:ea typeface="Times New Roman"/>
              </a:rPr>
              <a:t> </a:t>
            </a:r>
            <a:r>
              <a:rPr lang="en-US" sz="3400" b="1" dirty="0" err="1">
                <a:solidFill>
                  <a:srgbClr val="0000FF"/>
                </a:solidFill>
                <a:latin typeface="Times New Roman"/>
                <a:ea typeface="Times New Roman"/>
              </a:rPr>
              <a:t>yog‘och</a:t>
            </a:r>
            <a:r>
              <a:rPr lang="en-US" sz="3400" b="1" dirty="0">
                <a:solidFill>
                  <a:srgbClr val="0000FF"/>
                </a:solidFill>
                <a:latin typeface="Times New Roman"/>
                <a:ea typeface="Times New Roman"/>
              </a:rPr>
              <a:t> </a:t>
            </a:r>
            <a:r>
              <a:rPr lang="en-US" sz="3400" b="1" dirty="0" err="1">
                <a:solidFill>
                  <a:srgbClr val="0000FF"/>
                </a:solidFill>
                <a:latin typeface="Times New Roman"/>
                <a:ea typeface="Times New Roman"/>
              </a:rPr>
              <a:t>oyoqda</a:t>
            </a:r>
            <a:r>
              <a:rPr lang="en-US" sz="3400" b="1" dirty="0">
                <a:solidFill>
                  <a:srgbClr val="0000FF"/>
                </a:solidFill>
                <a:latin typeface="Times New Roman"/>
                <a:ea typeface="Times New Roman"/>
              </a:rPr>
              <a:t> </a:t>
            </a:r>
            <a:r>
              <a:rPr lang="en-US" sz="3400" dirty="0" err="1" smtClean="0">
                <a:solidFill>
                  <a:srgbClr val="000000"/>
                </a:solidFill>
                <a:latin typeface="Times New Roman"/>
                <a:ea typeface="Times New Roman"/>
              </a:rPr>
              <a:t>yurishga</a:t>
            </a:r>
            <a:r>
              <a:rPr lang="en-US" sz="3400" dirty="0" smtClean="0">
                <a:solidFill>
                  <a:srgbClr val="000000"/>
                </a:solidFill>
                <a:latin typeface="Times New Roman"/>
                <a:ea typeface="Times New Roman"/>
              </a:rPr>
              <a:t> </a:t>
            </a:r>
            <a:r>
              <a:rPr lang="en-US" sz="3400" dirty="0" err="1">
                <a:solidFill>
                  <a:srgbClr val="000000"/>
                </a:solidFill>
                <a:latin typeface="Times New Roman"/>
                <a:ea typeface="Times New Roman"/>
              </a:rPr>
              <a:t>majbur</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bo‘lgan</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Zamahshariy</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ruhiy</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tushkunlikka</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tushmaydi</a:t>
            </a:r>
            <a:r>
              <a:rPr lang="en-US" sz="3400" dirty="0">
                <a:solidFill>
                  <a:srgbClr val="000000"/>
                </a:solidFill>
                <a:latin typeface="Times New Roman"/>
                <a:ea typeface="Times New Roman"/>
              </a:rPr>
              <a:t>. </a:t>
            </a:r>
            <a:r>
              <a:rPr lang="en-US" sz="3400" dirty="0" smtClean="0">
                <a:solidFill>
                  <a:srgbClr val="000000"/>
                </a:solidFill>
                <a:latin typeface="Times New Roman"/>
                <a:ea typeface="Times New Roman"/>
              </a:rPr>
              <a:t>U </a:t>
            </a:r>
            <a:r>
              <a:rPr lang="en-US" sz="3400" dirty="0" err="1" smtClean="0">
                <a:solidFill>
                  <a:srgbClr val="000000"/>
                </a:solidFill>
                <a:latin typeface="Times New Roman"/>
                <a:ea typeface="Times New Roman"/>
              </a:rPr>
              <a:t>otasidan</a:t>
            </a:r>
            <a:r>
              <a:rPr lang="en-US" sz="3400" dirty="0" smtClean="0">
                <a:solidFill>
                  <a:srgbClr val="000000"/>
                </a:solidFill>
                <a:latin typeface="Times New Roman"/>
                <a:ea typeface="Times New Roman"/>
              </a:rPr>
              <a:t> </a:t>
            </a:r>
            <a:r>
              <a:rPr lang="en-US" sz="3400" b="1" dirty="0" err="1" smtClean="0">
                <a:solidFill>
                  <a:srgbClr val="0000FF"/>
                </a:solidFill>
                <a:latin typeface="Times New Roman"/>
                <a:ea typeface="Times New Roman"/>
              </a:rPr>
              <a:t>Urganch</a:t>
            </a:r>
            <a:r>
              <a:rPr lang="en-US" sz="3400" dirty="0" smtClean="0">
                <a:solidFill>
                  <a:srgbClr val="000000"/>
                </a:solidFill>
                <a:latin typeface="Times New Roman"/>
                <a:ea typeface="Times New Roman"/>
              </a:rPr>
              <a:t>  </a:t>
            </a:r>
            <a:r>
              <a:rPr lang="en-US" sz="3400" dirty="0" err="1">
                <a:solidFill>
                  <a:srgbClr val="000000"/>
                </a:solidFill>
                <a:latin typeface="Times New Roman"/>
                <a:ea typeface="Times New Roman"/>
              </a:rPr>
              <a:t>madrasalaridan</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biriga</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o‘qishga</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olib</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borib</a:t>
            </a:r>
            <a:r>
              <a:rPr lang="en-US" sz="3400" dirty="0">
                <a:solidFill>
                  <a:srgbClr val="000000"/>
                </a:solidFill>
                <a:latin typeface="Times New Roman"/>
                <a:ea typeface="Times New Roman"/>
              </a:rPr>
              <a:t> </a:t>
            </a:r>
            <a:r>
              <a:rPr lang="en-US" sz="3400" dirty="0" err="1" smtClean="0">
                <a:solidFill>
                  <a:srgbClr val="000000"/>
                </a:solidFill>
                <a:latin typeface="Times New Roman"/>
                <a:ea typeface="Times New Roman"/>
              </a:rPr>
              <a:t>qo‘yishni</a:t>
            </a:r>
            <a:r>
              <a:rPr lang="en-US" sz="3400" dirty="0" smtClean="0">
                <a:solidFill>
                  <a:srgbClr val="000000"/>
                </a:solidFill>
                <a:latin typeface="Times New Roman"/>
                <a:ea typeface="Times New Roman"/>
              </a:rPr>
              <a:t> </a:t>
            </a:r>
            <a:r>
              <a:rPr lang="en-US" sz="3400" dirty="0" err="1">
                <a:solidFill>
                  <a:srgbClr val="000000"/>
                </a:solidFill>
                <a:latin typeface="Times New Roman"/>
                <a:ea typeface="Times New Roman"/>
              </a:rPr>
              <a:t>iltimos</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qiladi</a:t>
            </a:r>
            <a:r>
              <a:rPr lang="en-US" sz="3400" dirty="0">
                <a:solidFill>
                  <a:srgbClr val="000000"/>
                </a:solidFill>
                <a:latin typeface="Times New Roman"/>
                <a:ea typeface="Times New Roman"/>
              </a:rPr>
              <a:t>. Ota </a:t>
            </a:r>
            <a:r>
              <a:rPr lang="en-US" sz="3400" dirty="0" err="1">
                <a:solidFill>
                  <a:srgbClr val="000000"/>
                </a:solidFill>
                <a:latin typeface="Times New Roman"/>
                <a:ea typeface="Times New Roman"/>
              </a:rPr>
              <a:t>o‘g‘lining</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iltimosini</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qondirsa</a:t>
            </a:r>
            <a:r>
              <a:rPr lang="en-US" sz="3400" dirty="0">
                <a:solidFill>
                  <a:srgbClr val="000000"/>
                </a:solidFill>
                <a:latin typeface="Times New Roman"/>
                <a:ea typeface="Times New Roman"/>
              </a:rPr>
              <a:t>-da, </a:t>
            </a:r>
            <a:r>
              <a:rPr lang="en-US" sz="3400" dirty="0" err="1">
                <a:solidFill>
                  <a:srgbClr val="000000"/>
                </a:solidFill>
                <a:latin typeface="Times New Roman"/>
                <a:ea typeface="Times New Roman"/>
              </a:rPr>
              <a:t>biroq</a:t>
            </a:r>
            <a:r>
              <a:rPr lang="en-US" sz="3400" dirty="0">
                <a:solidFill>
                  <a:srgbClr val="000000"/>
                </a:solidFill>
                <a:latin typeface="Times New Roman"/>
                <a:ea typeface="Times New Roman"/>
              </a:rPr>
              <a:t> </a:t>
            </a:r>
            <a:r>
              <a:rPr lang="en-US" sz="3400" b="1" dirty="0" err="1" smtClean="0">
                <a:solidFill>
                  <a:srgbClr val="000000"/>
                </a:solidFill>
                <a:latin typeface="Times New Roman"/>
                <a:ea typeface="Times New Roman"/>
              </a:rPr>
              <a:t>kambag‘allik</a:t>
            </a:r>
            <a:r>
              <a:rPr lang="en-US" sz="3400" dirty="0" smtClean="0">
                <a:solidFill>
                  <a:srgbClr val="000000"/>
                </a:solidFill>
                <a:latin typeface="Times New Roman"/>
                <a:ea typeface="Times New Roman"/>
              </a:rPr>
              <a:t> </a:t>
            </a:r>
            <a:r>
              <a:rPr lang="en-US" sz="3400" dirty="0" err="1">
                <a:solidFill>
                  <a:srgbClr val="000000"/>
                </a:solidFill>
                <a:latin typeface="Times New Roman"/>
                <a:ea typeface="Times New Roman"/>
              </a:rPr>
              <a:t>tufayli</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uni</a:t>
            </a:r>
            <a:r>
              <a:rPr lang="en-US" sz="3400" dirty="0">
                <a:solidFill>
                  <a:srgbClr val="000000"/>
                </a:solidFill>
                <a:latin typeface="Times New Roman"/>
                <a:ea typeface="Times New Roman"/>
              </a:rPr>
              <a:t> </a:t>
            </a:r>
            <a:r>
              <a:rPr lang="en-US" sz="3400" b="1" dirty="0" err="1">
                <a:solidFill>
                  <a:srgbClr val="000000"/>
                </a:solidFill>
                <a:latin typeface="Times New Roman"/>
                <a:ea typeface="Times New Roman"/>
              </a:rPr>
              <a:t>moddiy</a:t>
            </a:r>
            <a:r>
              <a:rPr lang="en-US" sz="3400" b="1" dirty="0">
                <a:solidFill>
                  <a:srgbClr val="000000"/>
                </a:solidFill>
                <a:latin typeface="Times New Roman"/>
                <a:ea typeface="Times New Roman"/>
              </a:rPr>
              <a:t> </a:t>
            </a:r>
            <a:r>
              <a:rPr lang="en-US" sz="3400" b="1" dirty="0" err="1">
                <a:solidFill>
                  <a:srgbClr val="000000"/>
                </a:solidFill>
                <a:latin typeface="Times New Roman"/>
                <a:ea typeface="Times New Roman"/>
              </a:rPr>
              <a:t>tomondan</a:t>
            </a:r>
            <a:r>
              <a:rPr lang="en-US" sz="3400" b="1" dirty="0">
                <a:solidFill>
                  <a:srgbClr val="000000"/>
                </a:solidFill>
                <a:latin typeface="Times New Roman"/>
                <a:ea typeface="Times New Roman"/>
              </a:rPr>
              <a:t> </a:t>
            </a:r>
            <a:r>
              <a:rPr lang="en-US" sz="3400" dirty="0" err="1">
                <a:solidFill>
                  <a:srgbClr val="000000"/>
                </a:solidFill>
                <a:latin typeface="Times New Roman"/>
                <a:ea typeface="Times New Roman"/>
              </a:rPr>
              <a:t>qo‘llay</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olmaydi</a:t>
            </a:r>
            <a:r>
              <a:rPr lang="en-US" sz="3400" dirty="0">
                <a:solidFill>
                  <a:srgbClr val="000000"/>
                </a:solidFill>
                <a:latin typeface="Times New Roman"/>
                <a:ea typeface="Times New Roman"/>
              </a:rPr>
              <a:t>.</a:t>
            </a:r>
          </a:p>
          <a:p>
            <a:pPr algn="just"/>
            <a:endParaRPr lang="en-US" sz="3400" dirty="0">
              <a:solidFill>
                <a:srgbClr val="000000"/>
              </a:solidFill>
              <a:latin typeface="Times New Roman"/>
              <a:ea typeface="Times New Roman"/>
            </a:endParaRPr>
          </a:p>
        </p:txBody>
      </p:sp>
    </p:spTree>
    <p:extLst>
      <p:ext uri="{BB962C8B-B14F-4D97-AF65-F5344CB8AC3E}">
        <p14:creationId xmlns:p14="http://schemas.microsoft.com/office/powerpoint/2010/main" val="2823864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588233"/>
            <a:ext cx="8856984" cy="5324535"/>
          </a:xfrm>
          <a:prstGeom prst="rect">
            <a:avLst/>
          </a:prstGeom>
        </p:spPr>
        <p:txBody>
          <a:bodyPr wrap="square">
            <a:spAutoFit/>
          </a:bodyPr>
          <a:lstStyle/>
          <a:p>
            <a:pPr algn="just"/>
            <a:r>
              <a:rPr lang="en-US" sz="3400" dirty="0" smtClean="0">
                <a:solidFill>
                  <a:srgbClr val="000000"/>
                </a:solidFill>
                <a:latin typeface="Times New Roman"/>
                <a:ea typeface="Times New Roman"/>
              </a:rPr>
              <a:t>	</a:t>
            </a:r>
            <a:r>
              <a:rPr lang="en-US" sz="3400" dirty="0" err="1" smtClean="0">
                <a:solidFill>
                  <a:srgbClr val="000000"/>
                </a:solidFill>
                <a:latin typeface="Times New Roman"/>
                <a:ea typeface="Times New Roman"/>
              </a:rPr>
              <a:t>Zamahshariy</a:t>
            </a:r>
            <a:r>
              <a:rPr lang="en-US" sz="3400" dirty="0" smtClean="0">
                <a:solidFill>
                  <a:srgbClr val="000000"/>
                </a:solidFill>
                <a:latin typeface="Times New Roman"/>
                <a:ea typeface="Times New Roman"/>
              </a:rPr>
              <a:t>  </a:t>
            </a:r>
            <a:r>
              <a:rPr lang="en-US" sz="3400" dirty="0" err="1">
                <a:solidFill>
                  <a:srgbClr val="000000"/>
                </a:solidFill>
                <a:latin typeface="Times New Roman"/>
                <a:ea typeface="Times New Roman"/>
              </a:rPr>
              <a:t>mohir</a:t>
            </a:r>
            <a:r>
              <a:rPr lang="en-US" sz="3400" dirty="0">
                <a:solidFill>
                  <a:srgbClr val="000000"/>
                </a:solidFill>
                <a:latin typeface="Times New Roman"/>
                <a:ea typeface="Times New Roman"/>
              </a:rPr>
              <a:t>  </a:t>
            </a:r>
            <a:r>
              <a:rPr lang="en-US" sz="3400" b="1" i="1" dirty="0" err="1">
                <a:solidFill>
                  <a:srgbClr val="0000FF"/>
                </a:solidFill>
                <a:latin typeface="Times New Roman"/>
                <a:ea typeface="Times New Roman"/>
              </a:rPr>
              <a:t>husnixat</a:t>
            </a:r>
            <a:r>
              <a:rPr lang="en-US" sz="3400" b="1" i="1" dirty="0">
                <a:solidFill>
                  <a:srgbClr val="0000FF"/>
                </a:solidFill>
                <a:latin typeface="Times New Roman"/>
                <a:ea typeface="Times New Roman"/>
              </a:rPr>
              <a:t>  </a:t>
            </a:r>
            <a:r>
              <a:rPr lang="en-US" sz="3400" b="1" i="1" dirty="0" err="1">
                <a:solidFill>
                  <a:srgbClr val="0000FF"/>
                </a:solidFill>
                <a:latin typeface="Times New Roman"/>
                <a:ea typeface="Times New Roman"/>
              </a:rPr>
              <a:t>sohibi</a:t>
            </a:r>
            <a:r>
              <a:rPr lang="en-US" sz="3400" b="1" i="1" dirty="0">
                <a:solidFill>
                  <a:srgbClr val="0000FF"/>
                </a:solidFill>
                <a:latin typeface="Times New Roman"/>
                <a:ea typeface="Times New Roman"/>
              </a:rPr>
              <a:t>  </a:t>
            </a:r>
            <a:r>
              <a:rPr lang="en-US" sz="3400" dirty="0" err="1">
                <a:solidFill>
                  <a:srgbClr val="000000"/>
                </a:solidFill>
                <a:latin typeface="Times New Roman"/>
                <a:ea typeface="Times New Roman"/>
              </a:rPr>
              <a:t>bo‘lganligidan</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madrasada</a:t>
            </a:r>
            <a:r>
              <a:rPr lang="en-US" sz="3400" dirty="0">
                <a:solidFill>
                  <a:srgbClr val="000000"/>
                </a:solidFill>
                <a:latin typeface="Times New Roman"/>
                <a:ea typeface="Times New Roman"/>
              </a:rPr>
              <a:t> </a:t>
            </a:r>
            <a:r>
              <a:rPr lang="en-US" sz="3400" dirty="0" err="1" smtClean="0">
                <a:solidFill>
                  <a:srgbClr val="000000"/>
                </a:solidFill>
                <a:latin typeface="Times New Roman"/>
                <a:ea typeface="Times New Roman"/>
              </a:rPr>
              <a:t>o‘qish</a:t>
            </a:r>
            <a:r>
              <a:rPr lang="en-US" sz="3400" dirty="0" smtClean="0">
                <a:solidFill>
                  <a:srgbClr val="000000"/>
                </a:solidFill>
                <a:latin typeface="Times New Roman"/>
                <a:ea typeface="Times New Roman"/>
              </a:rPr>
              <a:t>  </a:t>
            </a:r>
            <a:r>
              <a:rPr lang="en-US" sz="3400" dirty="0" err="1">
                <a:solidFill>
                  <a:srgbClr val="000000"/>
                </a:solidFill>
                <a:latin typeface="Times New Roman"/>
                <a:ea typeface="Times New Roman"/>
              </a:rPr>
              <a:t>bilan</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birga</a:t>
            </a:r>
            <a:r>
              <a:rPr lang="en-US" sz="3400" dirty="0">
                <a:solidFill>
                  <a:srgbClr val="000000"/>
                </a:solidFill>
                <a:latin typeface="Times New Roman"/>
                <a:ea typeface="Times New Roman"/>
              </a:rPr>
              <a:t>  </a:t>
            </a:r>
            <a:r>
              <a:rPr lang="en-US" sz="3400" b="1" i="1" dirty="0" err="1">
                <a:solidFill>
                  <a:srgbClr val="0000FF"/>
                </a:solidFill>
                <a:latin typeface="Times New Roman"/>
                <a:ea typeface="Times New Roman"/>
              </a:rPr>
              <a:t>qo‘lyozma</a:t>
            </a:r>
            <a:r>
              <a:rPr lang="en-US" sz="3400" b="1" i="1" dirty="0">
                <a:solidFill>
                  <a:srgbClr val="0000FF"/>
                </a:solidFill>
                <a:latin typeface="Times New Roman"/>
                <a:ea typeface="Times New Roman"/>
              </a:rPr>
              <a:t>  </a:t>
            </a:r>
            <a:r>
              <a:rPr lang="en-US" sz="3400" b="1" i="1" dirty="0" err="1">
                <a:solidFill>
                  <a:srgbClr val="0000FF"/>
                </a:solidFill>
                <a:latin typeface="Times New Roman"/>
                <a:ea typeface="Times New Roman"/>
              </a:rPr>
              <a:t>asarlarni</a:t>
            </a:r>
            <a:r>
              <a:rPr lang="en-US" sz="3400" b="1" i="1" dirty="0">
                <a:solidFill>
                  <a:srgbClr val="0000FF"/>
                </a:solidFill>
                <a:latin typeface="Times New Roman"/>
                <a:ea typeface="Times New Roman"/>
              </a:rPr>
              <a:t>  </a:t>
            </a:r>
            <a:r>
              <a:rPr lang="en-US" sz="3400" b="1" i="1" dirty="0" err="1">
                <a:solidFill>
                  <a:srgbClr val="0000FF"/>
                </a:solidFill>
                <a:latin typeface="Times New Roman"/>
                <a:ea typeface="Times New Roman"/>
              </a:rPr>
              <a:t>ko‘chirish</a:t>
            </a:r>
            <a:r>
              <a:rPr lang="en-US" sz="3400" b="1" i="1" dirty="0">
                <a:solidFill>
                  <a:srgbClr val="0000FF"/>
                </a:solidFill>
                <a:latin typeface="Times New Roman"/>
                <a:ea typeface="Times New Roman"/>
              </a:rPr>
              <a:t>  </a:t>
            </a:r>
            <a:r>
              <a:rPr lang="en-US" sz="3400" dirty="0" err="1">
                <a:solidFill>
                  <a:srgbClr val="000000"/>
                </a:solidFill>
                <a:latin typeface="Times New Roman"/>
                <a:ea typeface="Times New Roman"/>
              </a:rPr>
              <a:t>bilan</a:t>
            </a:r>
            <a:r>
              <a:rPr lang="en-US" sz="3400" dirty="0">
                <a:solidFill>
                  <a:srgbClr val="000000"/>
                </a:solidFill>
                <a:latin typeface="Times New Roman"/>
                <a:ea typeface="Times New Roman"/>
              </a:rPr>
              <a:t>  ham </a:t>
            </a:r>
            <a:r>
              <a:rPr lang="en-US" sz="3400" dirty="0" err="1" smtClean="0">
                <a:solidFill>
                  <a:srgbClr val="000000"/>
                </a:solidFill>
                <a:latin typeface="Times New Roman"/>
                <a:ea typeface="Times New Roman"/>
              </a:rPr>
              <a:t>shug‘ullanadi</a:t>
            </a:r>
            <a:r>
              <a:rPr lang="en-US" sz="3400" dirty="0" smtClean="0">
                <a:solidFill>
                  <a:srgbClr val="000000"/>
                </a:solidFill>
                <a:latin typeface="Times New Roman"/>
                <a:ea typeface="Times New Roman"/>
              </a:rPr>
              <a:t>  </a:t>
            </a:r>
            <a:r>
              <a:rPr lang="en-US" sz="3400" dirty="0" err="1">
                <a:solidFill>
                  <a:srgbClr val="000000"/>
                </a:solidFill>
                <a:latin typeface="Times New Roman"/>
                <a:ea typeface="Times New Roman"/>
              </a:rPr>
              <a:t>va</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buning</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evaziga</a:t>
            </a:r>
            <a:r>
              <a:rPr lang="en-US" sz="3400" dirty="0">
                <a:solidFill>
                  <a:srgbClr val="000000"/>
                </a:solidFill>
                <a:latin typeface="Times New Roman"/>
                <a:ea typeface="Times New Roman"/>
              </a:rPr>
              <a:t>  </a:t>
            </a:r>
            <a:r>
              <a:rPr lang="en-US" sz="3400" b="1" dirty="0" err="1">
                <a:solidFill>
                  <a:srgbClr val="0000FF"/>
                </a:solidFill>
                <a:latin typeface="Times New Roman"/>
                <a:ea typeface="Times New Roman"/>
              </a:rPr>
              <a:t>maosh</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olib</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yashash</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imkoniyatiga</a:t>
            </a:r>
            <a:r>
              <a:rPr lang="en-US" sz="3400" dirty="0">
                <a:solidFill>
                  <a:srgbClr val="000000"/>
                </a:solidFill>
                <a:latin typeface="Times New Roman"/>
                <a:ea typeface="Times New Roman"/>
              </a:rPr>
              <a:t> </a:t>
            </a:r>
            <a:r>
              <a:rPr lang="en-US" sz="3400" dirty="0" err="1" smtClean="0">
                <a:solidFill>
                  <a:srgbClr val="000000"/>
                </a:solidFill>
                <a:latin typeface="Times New Roman"/>
                <a:ea typeface="Times New Roman"/>
              </a:rPr>
              <a:t>ega</a:t>
            </a:r>
            <a:r>
              <a:rPr lang="en-US" sz="3400" dirty="0" smtClean="0">
                <a:solidFill>
                  <a:srgbClr val="000000"/>
                </a:solidFill>
                <a:latin typeface="Times New Roman"/>
                <a:ea typeface="Times New Roman"/>
              </a:rPr>
              <a:t>  </a:t>
            </a:r>
            <a:r>
              <a:rPr lang="en-US" sz="3400" dirty="0" err="1">
                <a:solidFill>
                  <a:srgbClr val="000000"/>
                </a:solidFill>
                <a:latin typeface="Times New Roman"/>
                <a:ea typeface="Times New Roman"/>
              </a:rPr>
              <a:t>bo‘ladi</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Bo‘lg‘usi</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olimdagi</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nodir</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qobiliyatni</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payqagan</a:t>
            </a:r>
            <a:r>
              <a:rPr lang="en-US" sz="3400" dirty="0">
                <a:solidFill>
                  <a:srgbClr val="000000"/>
                </a:solidFill>
                <a:latin typeface="Times New Roman"/>
                <a:ea typeface="Times New Roman"/>
              </a:rPr>
              <a:t>  </a:t>
            </a:r>
            <a:r>
              <a:rPr lang="en-US" sz="3400" b="1" dirty="0">
                <a:solidFill>
                  <a:srgbClr val="000000"/>
                </a:solidFill>
                <a:latin typeface="Times New Roman"/>
                <a:ea typeface="Times New Roman"/>
              </a:rPr>
              <a:t>Abu </a:t>
            </a:r>
            <a:r>
              <a:rPr lang="en-US" sz="3400" b="1" dirty="0" err="1" smtClean="0">
                <a:solidFill>
                  <a:srgbClr val="000000"/>
                </a:solidFill>
                <a:latin typeface="Times New Roman"/>
                <a:ea typeface="Times New Roman"/>
              </a:rPr>
              <a:t>Muzar</a:t>
            </a:r>
            <a:r>
              <a:rPr lang="en-US" sz="3400" b="1" dirty="0" smtClean="0">
                <a:solidFill>
                  <a:srgbClr val="000000"/>
                </a:solidFill>
                <a:latin typeface="Times New Roman"/>
                <a:ea typeface="Times New Roman"/>
              </a:rPr>
              <a:t> </a:t>
            </a:r>
            <a:r>
              <a:rPr lang="en-US" sz="3400" b="1" dirty="0">
                <a:solidFill>
                  <a:srgbClr val="000000"/>
                </a:solidFill>
                <a:latin typeface="Times New Roman"/>
                <a:ea typeface="Times New Roman"/>
              </a:rPr>
              <a:t>Mahmud </a:t>
            </a:r>
            <a:r>
              <a:rPr lang="en-US" sz="3400" b="1" dirty="0" err="1">
                <a:solidFill>
                  <a:srgbClr val="000000"/>
                </a:solidFill>
                <a:latin typeface="Times New Roman"/>
                <a:ea typeface="Times New Roman"/>
              </a:rPr>
              <a:t>az-Zabbiy</a:t>
            </a:r>
            <a:r>
              <a:rPr lang="en-US" sz="3400" b="1" dirty="0">
                <a:solidFill>
                  <a:srgbClr val="000000"/>
                </a:solidFill>
                <a:latin typeface="Times New Roman"/>
                <a:ea typeface="Times New Roman"/>
              </a:rPr>
              <a:t> </a:t>
            </a:r>
            <a:r>
              <a:rPr lang="en-US" sz="3400" b="1" dirty="0" err="1">
                <a:solidFill>
                  <a:srgbClr val="000000"/>
                </a:solidFill>
                <a:latin typeface="Times New Roman"/>
                <a:ea typeface="Times New Roman"/>
              </a:rPr>
              <a:t>Isfahoniy</a:t>
            </a:r>
            <a:r>
              <a:rPr lang="en-US" sz="3400" b="1" dirty="0">
                <a:solidFill>
                  <a:srgbClr val="000000"/>
                </a:solidFill>
                <a:latin typeface="Times New Roman"/>
                <a:ea typeface="Times New Roman"/>
              </a:rPr>
              <a:t> </a:t>
            </a:r>
            <a:r>
              <a:rPr lang="en-US" sz="3400" b="1" dirty="0" err="1">
                <a:solidFill>
                  <a:srgbClr val="0000FF"/>
                </a:solidFill>
                <a:latin typeface="Times New Roman"/>
                <a:ea typeface="Times New Roman"/>
              </a:rPr>
              <a:t>Zamahshariyga</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ustozlik</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qilishni</a:t>
            </a:r>
            <a:r>
              <a:rPr lang="en-US" sz="3400" dirty="0">
                <a:solidFill>
                  <a:srgbClr val="000000"/>
                </a:solidFill>
                <a:latin typeface="Times New Roman"/>
                <a:ea typeface="Times New Roman"/>
              </a:rPr>
              <a:t> </a:t>
            </a:r>
            <a:r>
              <a:rPr lang="en-US" sz="3400" dirty="0" err="1" smtClean="0">
                <a:solidFill>
                  <a:srgbClr val="000000"/>
                </a:solidFill>
                <a:latin typeface="Times New Roman"/>
                <a:ea typeface="Times New Roman"/>
              </a:rPr>
              <a:t>o‘z</a:t>
            </a:r>
            <a:r>
              <a:rPr lang="en-US" sz="3400" dirty="0" smtClean="0">
                <a:solidFill>
                  <a:srgbClr val="000000"/>
                </a:solidFill>
                <a:latin typeface="Times New Roman"/>
                <a:ea typeface="Times New Roman"/>
              </a:rPr>
              <a:t> </a:t>
            </a:r>
            <a:r>
              <a:rPr lang="en-US" sz="3400" dirty="0" err="1">
                <a:solidFill>
                  <a:srgbClr val="000000"/>
                </a:solidFill>
                <a:latin typeface="Times New Roman"/>
                <a:ea typeface="Times New Roman"/>
              </a:rPr>
              <a:t>zimmasiga</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oladi</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unga</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har</a:t>
            </a:r>
            <a:r>
              <a:rPr lang="en-US" sz="3400" dirty="0">
                <a:solidFill>
                  <a:srgbClr val="000000"/>
                </a:solidFill>
                <a:latin typeface="Times New Roman"/>
                <a:ea typeface="Times New Roman"/>
              </a:rPr>
              <a:t> </a:t>
            </a:r>
            <a:r>
              <a:rPr lang="en-US" sz="3400" dirty="0" err="1">
                <a:solidFill>
                  <a:srgbClr val="000000"/>
                </a:solidFill>
                <a:latin typeface="Times New Roman"/>
                <a:ea typeface="Times New Roman"/>
              </a:rPr>
              <a:t>tomonlama</a:t>
            </a:r>
            <a:r>
              <a:rPr lang="en-US" sz="3400" dirty="0">
                <a:solidFill>
                  <a:srgbClr val="000000"/>
                </a:solidFill>
                <a:latin typeface="Times New Roman"/>
                <a:ea typeface="Times New Roman"/>
              </a:rPr>
              <a:t> ham </a:t>
            </a:r>
            <a:r>
              <a:rPr lang="en-US" sz="3400" dirty="0" err="1">
                <a:solidFill>
                  <a:srgbClr val="000000"/>
                </a:solidFill>
                <a:latin typeface="Times New Roman"/>
                <a:ea typeface="Times New Roman"/>
              </a:rPr>
              <a:t>ilmiy</a:t>
            </a:r>
            <a:r>
              <a:rPr lang="en-US" sz="3400" dirty="0">
                <a:solidFill>
                  <a:srgbClr val="000000"/>
                </a:solidFill>
                <a:latin typeface="Times New Roman"/>
                <a:ea typeface="Times New Roman"/>
              </a:rPr>
              <a:t>, ham </a:t>
            </a:r>
            <a:r>
              <a:rPr lang="en-US" sz="3400" dirty="0" err="1">
                <a:solidFill>
                  <a:srgbClr val="000000"/>
                </a:solidFill>
                <a:latin typeface="Times New Roman"/>
                <a:ea typeface="Times New Roman"/>
              </a:rPr>
              <a:t>moddiy</a:t>
            </a:r>
            <a:r>
              <a:rPr lang="en-US" sz="3400" dirty="0">
                <a:solidFill>
                  <a:srgbClr val="000000"/>
                </a:solidFill>
                <a:latin typeface="Times New Roman"/>
                <a:ea typeface="Times New Roman"/>
              </a:rPr>
              <a:t> </a:t>
            </a:r>
            <a:r>
              <a:rPr lang="en-US" sz="3400" dirty="0" err="1" smtClean="0">
                <a:solidFill>
                  <a:srgbClr val="000000"/>
                </a:solidFill>
                <a:latin typeface="Times New Roman"/>
                <a:ea typeface="Times New Roman"/>
              </a:rPr>
              <a:t>yordam</a:t>
            </a:r>
            <a:r>
              <a:rPr lang="en-US" sz="3400" dirty="0" smtClean="0">
                <a:solidFill>
                  <a:srgbClr val="000000"/>
                </a:solidFill>
                <a:latin typeface="Times New Roman"/>
                <a:ea typeface="Times New Roman"/>
              </a:rPr>
              <a:t>  </a:t>
            </a:r>
            <a:r>
              <a:rPr lang="en-US" sz="3400" dirty="0" err="1">
                <a:solidFill>
                  <a:srgbClr val="000000"/>
                </a:solidFill>
                <a:latin typeface="Times New Roman"/>
                <a:ea typeface="Times New Roman"/>
              </a:rPr>
              <a:t>ko‘rsatadi</a:t>
            </a:r>
            <a:r>
              <a:rPr lang="en-US" sz="3400" dirty="0">
                <a:solidFill>
                  <a:srgbClr val="000000"/>
                </a:solidFill>
                <a:latin typeface="Times New Roman"/>
                <a:ea typeface="Times New Roman"/>
              </a:rPr>
              <a:t>.</a:t>
            </a:r>
          </a:p>
        </p:txBody>
      </p:sp>
    </p:spTree>
    <p:extLst>
      <p:ext uri="{BB962C8B-B14F-4D97-AF65-F5344CB8AC3E}">
        <p14:creationId xmlns:p14="http://schemas.microsoft.com/office/powerpoint/2010/main" val="16994511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588233"/>
            <a:ext cx="8856984" cy="5632311"/>
          </a:xfrm>
          <a:prstGeom prst="rect">
            <a:avLst/>
          </a:prstGeom>
        </p:spPr>
        <p:txBody>
          <a:bodyPr wrap="square">
            <a:spAutoFit/>
          </a:bodyPr>
          <a:lstStyle/>
          <a:p>
            <a:pPr algn="just"/>
            <a:r>
              <a:rPr lang="en-US" sz="4000" dirty="0" smtClean="0">
                <a:solidFill>
                  <a:srgbClr val="000000"/>
                </a:solidFill>
                <a:latin typeface="Times New Roman"/>
                <a:ea typeface="Times New Roman"/>
              </a:rPr>
              <a:t>	</a:t>
            </a:r>
            <a:r>
              <a:rPr lang="en-US" sz="4000" b="1" dirty="0" smtClean="0">
                <a:solidFill>
                  <a:srgbClr val="0000FF"/>
                </a:solidFill>
                <a:latin typeface="Times New Roman"/>
                <a:ea typeface="Times New Roman"/>
              </a:rPr>
              <a:t>Abu  </a:t>
            </a:r>
            <a:r>
              <a:rPr lang="en-US" sz="4000" b="1" dirty="0" err="1">
                <a:solidFill>
                  <a:srgbClr val="0000FF"/>
                </a:solidFill>
                <a:latin typeface="Times New Roman"/>
                <a:ea typeface="Times New Roman"/>
              </a:rPr>
              <a:t>Muzar</a:t>
            </a:r>
            <a:r>
              <a:rPr lang="en-US" sz="4000" b="1" dirty="0">
                <a:solidFill>
                  <a:srgbClr val="0000FF"/>
                </a:solidFill>
                <a:latin typeface="Times New Roman"/>
                <a:ea typeface="Times New Roman"/>
              </a:rPr>
              <a:t>  </a:t>
            </a:r>
            <a:r>
              <a:rPr lang="en-US" sz="4000" dirty="0" err="1">
                <a:solidFill>
                  <a:srgbClr val="000000"/>
                </a:solidFill>
                <a:latin typeface="Times New Roman"/>
                <a:ea typeface="Times New Roman"/>
              </a:rPr>
              <a:t>Xorazmda</a:t>
            </a:r>
            <a:r>
              <a:rPr lang="en-US" sz="4000" dirty="0">
                <a:solidFill>
                  <a:srgbClr val="000000"/>
                </a:solidFill>
                <a:latin typeface="Times New Roman"/>
                <a:ea typeface="Times New Roman"/>
              </a:rPr>
              <a:t>  </a:t>
            </a:r>
            <a:r>
              <a:rPr lang="en-US" sz="4000" b="1" i="1" u="sng" dirty="0" err="1">
                <a:solidFill>
                  <a:srgbClr val="0000FF"/>
                </a:solidFill>
                <a:latin typeface="Times New Roman"/>
                <a:ea typeface="Times New Roman"/>
              </a:rPr>
              <a:t>mutazimiylar</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ta’limotini</a:t>
            </a:r>
            <a:r>
              <a:rPr lang="en-US" sz="4000" dirty="0">
                <a:solidFill>
                  <a:srgbClr val="000000"/>
                </a:solidFill>
                <a:latin typeface="Times New Roman"/>
                <a:ea typeface="Times New Roman"/>
              </a:rPr>
              <a:t> </a:t>
            </a:r>
            <a:r>
              <a:rPr lang="en-US" sz="4000" dirty="0" err="1" smtClean="0">
                <a:solidFill>
                  <a:srgbClr val="000000"/>
                </a:solidFill>
                <a:latin typeface="Times New Roman"/>
                <a:ea typeface="Times New Roman"/>
              </a:rPr>
              <a:t>yoyish</a:t>
            </a:r>
            <a:r>
              <a:rPr lang="en-US" sz="4000" dirty="0" smtClean="0">
                <a:solidFill>
                  <a:srgbClr val="000000"/>
                </a:solidFill>
                <a:latin typeface="Times New Roman"/>
                <a:ea typeface="Times New Roman"/>
              </a:rPr>
              <a:t> </a:t>
            </a:r>
            <a:r>
              <a:rPr lang="en-US" sz="4000" dirty="0" err="1">
                <a:solidFill>
                  <a:srgbClr val="000000"/>
                </a:solidFill>
                <a:latin typeface="Times New Roman"/>
                <a:ea typeface="Times New Roman"/>
              </a:rPr>
              <a:t>bilan</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shug‘ullanardi</a:t>
            </a:r>
            <a:r>
              <a:rPr lang="en-US" sz="4000" dirty="0">
                <a:solidFill>
                  <a:srgbClr val="000000"/>
                </a:solidFill>
                <a:latin typeface="Times New Roman"/>
                <a:ea typeface="Times New Roman"/>
              </a:rPr>
              <a:t>. Bu </a:t>
            </a:r>
            <a:r>
              <a:rPr lang="en-US" sz="4000" dirty="0" err="1">
                <a:solidFill>
                  <a:srgbClr val="000000"/>
                </a:solidFill>
                <a:latin typeface="Times New Roman"/>
                <a:ea typeface="Times New Roman"/>
              </a:rPr>
              <a:t>ta’limotga</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ko‘ra</a:t>
            </a:r>
            <a:r>
              <a:rPr lang="en-US" sz="4000" dirty="0">
                <a:solidFill>
                  <a:srgbClr val="000000"/>
                </a:solidFill>
                <a:latin typeface="Times New Roman"/>
                <a:ea typeface="Times New Roman"/>
              </a:rPr>
              <a:t>, </a:t>
            </a:r>
            <a:r>
              <a:rPr lang="en-US" sz="4000" b="1" i="1" u="sng" dirty="0" err="1">
                <a:solidFill>
                  <a:srgbClr val="7030A0"/>
                </a:solidFill>
                <a:latin typeface="Times New Roman"/>
                <a:ea typeface="Times New Roman"/>
              </a:rPr>
              <a:t>insonning</a:t>
            </a:r>
            <a:r>
              <a:rPr lang="en-US" sz="4000" b="1" i="1" u="sng" dirty="0">
                <a:solidFill>
                  <a:srgbClr val="7030A0"/>
                </a:solidFill>
                <a:latin typeface="Times New Roman"/>
                <a:ea typeface="Times New Roman"/>
              </a:rPr>
              <a:t> </a:t>
            </a:r>
            <a:r>
              <a:rPr lang="en-US" sz="4000" b="1" i="1" u="sng" dirty="0" err="1">
                <a:solidFill>
                  <a:srgbClr val="7030A0"/>
                </a:solidFill>
                <a:latin typeface="Times New Roman"/>
                <a:ea typeface="Times New Roman"/>
              </a:rPr>
              <a:t>qilmishi</a:t>
            </a:r>
            <a:r>
              <a:rPr lang="en-US" sz="4000" b="1" i="1" u="sng" dirty="0">
                <a:solidFill>
                  <a:srgbClr val="7030A0"/>
                </a:solidFill>
                <a:latin typeface="Times New Roman"/>
                <a:ea typeface="Times New Roman"/>
              </a:rPr>
              <a:t> </a:t>
            </a:r>
            <a:r>
              <a:rPr lang="en-US" sz="4000" b="1" i="1" u="sng" dirty="0" err="1" smtClean="0">
                <a:solidFill>
                  <a:srgbClr val="7030A0"/>
                </a:solidFill>
                <a:latin typeface="Times New Roman"/>
                <a:ea typeface="Times New Roman"/>
              </a:rPr>
              <a:t>azal</a:t>
            </a:r>
            <a:r>
              <a:rPr lang="en-US" sz="4000" b="1" i="1" u="sng" dirty="0" smtClean="0">
                <a:solidFill>
                  <a:srgbClr val="7030A0"/>
                </a:solidFill>
                <a:latin typeface="Times New Roman"/>
                <a:ea typeface="Times New Roman"/>
              </a:rPr>
              <a:t> </a:t>
            </a:r>
            <a:r>
              <a:rPr lang="en-US" sz="4000" b="1" i="1" u="sng" dirty="0" err="1">
                <a:solidFill>
                  <a:srgbClr val="7030A0"/>
                </a:solidFill>
                <a:latin typeface="Times New Roman"/>
                <a:ea typeface="Times New Roman"/>
              </a:rPr>
              <a:t>va</a:t>
            </a:r>
            <a:r>
              <a:rPr lang="en-US" sz="4000" b="1" i="1" u="sng" dirty="0">
                <a:solidFill>
                  <a:srgbClr val="7030A0"/>
                </a:solidFill>
                <a:latin typeface="Times New Roman"/>
                <a:ea typeface="Times New Roman"/>
              </a:rPr>
              <a:t> </a:t>
            </a:r>
            <a:r>
              <a:rPr lang="en-US" sz="4000" b="1" i="1" u="sng" dirty="0" err="1">
                <a:solidFill>
                  <a:srgbClr val="7030A0"/>
                </a:solidFill>
                <a:latin typeface="Times New Roman"/>
                <a:ea typeface="Times New Roman"/>
              </a:rPr>
              <a:t>taqdirda</a:t>
            </a:r>
            <a:r>
              <a:rPr lang="en-US" sz="4000" b="1" i="1" u="sng" dirty="0">
                <a:solidFill>
                  <a:srgbClr val="7030A0"/>
                </a:solidFill>
                <a:latin typeface="Times New Roman"/>
                <a:ea typeface="Times New Roman"/>
              </a:rPr>
              <a:t> b</a:t>
            </a:r>
            <a:r>
              <a:rPr lang="ru-RU" sz="4000" b="1" i="1" u="sng" dirty="0">
                <a:solidFill>
                  <a:srgbClr val="7030A0"/>
                </a:solidFill>
                <a:latin typeface="Times New Roman"/>
                <a:ea typeface="Times New Roman"/>
              </a:rPr>
              <a:t>е</a:t>
            </a:r>
            <a:r>
              <a:rPr lang="en-US" sz="4000" b="1" i="1" u="sng" dirty="0" err="1">
                <a:solidFill>
                  <a:srgbClr val="7030A0"/>
                </a:solidFill>
                <a:latin typeface="Times New Roman"/>
                <a:ea typeface="Times New Roman"/>
              </a:rPr>
              <a:t>lgilanganiday</a:t>
            </a:r>
            <a:r>
              <a:rPr lang="en-US" sz="4000" b="1" i="1" u="sng" dirty="0">
                <a:solidFill>
                  <a:srgbClr val="7030A0"/>
                </a:solidFill>
                <a:latin typeface="Times New Roman"/>
                <a:ea typeface="Times New Roman"/>
              </a:rPr>
              <a:t> </a:t>
            </a:r>
            <a:r>
              <a:rPr lang="en-US" sz="4000" b="1" i="1" u="sng" dirty="0" err="1">
                <a:solidFill>
                  <a:srgbClr val="7030A0"/>
                </a:solidFill>
                <a:latin typeface="Times New Roman"/>
                <a:ea typeface="Times New Roman"/>
              </a:rPr>
              <a:t>majburiy</a:t>
            </a:r>
            <a:r>
              <a:rPr lang="en-US" sz="4000" b="1" i="1" u="sng" dirty="0">
                <a:solidFill>
                  <a:srgbClr val="7030A0"/>
                </a:solidFill>
                <a:latin typeface="Times New Roman"/>
                <a:ea typeface="Times New Roman"/>
              </a:rPr>
              <a:t> </a:t>
            </a:r>
            <a:r>
              <a:rPr lang="en-US" sz="4000" b="1" i="1" u="sng" dirty="0" err="1">
                <a:solidFill>
                  <a:srgbClr val="7030A0"/>
                </a:solidFill>
                <a:latin typeface="Times New Roman"/>
                <a:ea typeface="Times New Roman"/>
              </a:rPr>
              <a:t>bo‘lmasdan</a:t>
            </a:r>
            <a:r>
              <a:rPr lang="en-US" sz="4000" b="1" i="1" u="sng" dirty="0">
                <a:solidFill>
                  <a:srgbClr val="7030A0"/>
                </a:solidFill>
                <a:latin typeface="Times New Roman"/>
                <a:ea typeface="Times New Roman"/>
              </a:rPr>
              <a:t>, </a:t>
            </a:r>
            <a:r>
              <a:rPr lang="en-US" sz="4000" b="1" i="1" u="sng" dirty="0" err="1">
                <a:solidFill>
                  <a:srgbClr val="7030A0"/>
                </a:solidFill>
                <a:latin typeface="Times New Roman"/>
                <a:ea typeface="Times New Roman"/>
              </a:rPr>
              <a:t>erkin</a:t>
            </a:r>
            <a:r>
              <a:rPr lang="en-US" sz="4000" b="1" i="1" u="sng" dirty="0">
                <a:solidFill>
                  <a:srgbClr val="7030A0"/>
                </a:solidFill>
                <a:latin typeface="Times New Roman"/>
                <a:ea typeface="Times New Roman"/>
              </a:rPr>
              <a:t> </a:t>
            </a:r>
            <a:r>
              <a:rPr lang="en-US" sz="4000" b="1" i="1" u="sng" dirty="0" err="1">
                <a:solidFill>
                  <a:srgbClr val="7030A0"/>
                </a:solidFill>
                <a:latin typeface="Times New Roman"/>
                <a:ea typeface="Times New Roman"/>
              </a:rPr>
              <a:t>holatda</a:t>
            </a:r>
            <a:r>
              <a:rPr lang="en-US" sz="4000" b="1" i="1" u="sng" dirty="0">
                <a:solidFill>
                  <a:srgbClr val="7030A0"/>
                </a:solidFill>
                <a:latin typeface="Times New Roman"/>
                <a:ea typeface="Times New Roman"/>
              </a:rPr>
              <a:t>, </a:t>
            </a:r>
            <a:r>
              <a:rPr lang="en-US" sz="4000" b="1" i="1" u="sng" dirty="0" err="1" smtClean="0">
                <a:solidFill>
                  <a:srgbClr val="7030A0"/>
                </a:solidFill>
                <a:latin typeface="Times New Roman"/>
                <a:ea typeface="Times New Roman"/>
              </a:rPr>
              <a:t>uning</a:t>
            </a:r>
            <a:r>
              <a:rPr lang="en-US" sz="4000" b="1" i="1" u="sng" dirty="0" smtClean="0">
                <a:solidFill>
                  <a:srgbClr val="7030A0"/>
                </a:solidFill>
                <a:latin typeface="Times New Roman"/>
                <a:ea typeface="Times New Roman"/>
              </a:rPr>
              <a:t> </a:t>
            </a:r>
            <a:r>
              <a:rPr lang="en-US" sz="4000" b="1" i="1" u="sng" dirty="0" err="1">
                <a:solidFill>
                  <a:srgbClr val="7030A0"/>
                </a:solidFill>
                <a:latin typeface="Times New Roman"/>
                <a:ea typeface="Times New Roman"/>
              </a:rPr>
              <a:t>o‘z</a:t>
            </a:r>
            <a:r>
              <a:rPr lang="en-US" sz="4000" b="1" i="1" u="sng" dirty="0">
                <a:solidFill>
                  <a:srgbClr val="7030A0"/>
                </a:solidFill>
                <a:latin typeface="Times New Roman"/>
                <a:ea typeface="Times New Roman"/>
              </a:rPr>
              <a:t> </a:t>
            </a:r>
            <a:r>
              <a:rPr lang="en-US" sz="4000" b="1" i="1" u="sng" dirty="0" err="1">
                <a:solidFill>
                  <a:srgbClr val="7030A0"/>
                </a:solidFill>
                <a:latin typeface="Times New Roman"/>
                <a:ea typeface="Times New Roman"/>
              </a:rPr>
              <a:t>ixtiyori</a:t>
            </a:r>
            <a:r>
              <a:rPr lang="en-US" sz="4000" b="1" i="1" u="sng" dirty="0">
                <a:solidFill>
                  <a:srgbClr val="7030A0"/>
                </a:solidFill>
                <a:latin typeface="Times New Roman"/>
                <a:ea typeface="Times New Roman"/>
              </a:rPr>
              <a:t> </a:t>
            </a:r>
            <a:r>
              <a:rPr lang="en-US" sz="4000" b="1" i="1" u="sng" dirty="0" err="1">
                <a:solidFill>
                  <a:srgbClr val="7030A0"/>
                </a:solidFill>
                <a:latin typeface="Times New Roman"/>
                <a:ea typeface="Times New Roman"/>
              </a:rPr>
              <a:t>bilan</a:t>
            </a:r>
            <a:r>
              <a:rPr lang="en-US" sz="4000" b="1" i="1" u="sng" dirty="0">
                <a:solidFill>
                  <a:srgbClr val="7030A0"/>
                </a:solidFill>
                <a:latin typeface="Times New Roman"/>
                <a:ea typeface="Times New Roman"/>
              </a:rPr>
              <a:t> </a:t>
            </a:r>
            <a:r>
              <a:rPr lang="en-US" sz="4000" b="1" i="1" u="sng" dirty="0" err="1">
                <a:solidFill>
                  <a:srgbClr val="7030A0"/>
                </a:solidFill>
                <a:latin typeface="Times New Roman"/>
                <a:ea typeface="Times New Roman"/>
              </a:rPr>
              <a:t>sodir</a:t>
            </a:r>
            <a:r>
              <a:rPr lang="en-US" sz="4000" b="1" i="1" u="sng" dirty="0">
                <a:solidFill>
                  <a:srgbClr val="7030A0"/>
                </a:solidFill>
                <a:latin typeface="Times New Roman"/>
                <a:ea typeface="Times New Roman"/>
              </a:rPr>
              <a:t> </a:t>
            </a:r>
            <a:r>
              <a:rPr lang="en-US" sz="4000" b="1" i="1" u="sng" dirty="0" err="1">
                <a:solidFill>
                  <a:srgbClr val="7030A0"/>
                </a:solidFill>
                <a:latin typeface="Times New Roman"/>
                <a:ea typeface="Times New Roman"/>
              </a:rPr>
              <a:t>bo‘lishi</a:t>
            </a:r>
            <a:r>
              <a:rPr lang="en-US" sz="4000" b="1" i="1" u="sng" dirty="0">
                <a:solidFill>
                  <a:srgbClr val="7030A0"/>
                </a:solidFill>
                <a:latin typeface="Times New Roman"/>
                <a:ea typeface="Times New Roman"/>
              </a:rPr>
              <a:t> </a:t>
            </a:r>
            <a:r>
              <a:rPr lang="en-US" sz="4000" b="1" i="1" u="sng" dirty="0" err="1">
                <a:solidFill>
                  <a:srgbClr val="7030A0"/>
                </a:solidFill>
                <a:latin typeface="Times New Roman"/>
                <a:ea typeface="Times New Roman"/>
              </a:rPr>
              <a:t>lozim</a:t>
            </a:r>
            <a:r>
              <a:rPr lang="en-US" sz="4000" b="1" i="1" u="sng" dirty="0">
                <a:solidFill>
                  <a:srgbClr val="7030A0"/>
                </a:solidFill>
                <a:latin typeface="Times New Roman"/>
                <a:ea typeface="Times New Roman"/>
              </a:rPr>
              <a:t>.</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Zamahshariy</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umrining</a:t>
            </a:r>
            <a:r>
              <a:rPr lang="en-US" sz="4000" dirty="0">
                <a:solidFill>
                  <a:srgbClr val="000000"/>
                </a:solidFill>
                <a:latin typeface="Times New Roman"/>
                <a:ea typeface="Times New Roman"/>
              </a:rPr>
              <a:t> </a:t>
            </a:r>
            <a:r>
              <a:rPr lang="en-US" sz="4000" dirty="0" err="1" smtClean="0">
                <a:solidFill>
                  <a:srgbClr val="000000"/>
                </a:solidFill>
                <a:latin typeface="Times New Roman"/>
                <a:ea typeface="Times New Roman"/>
              </a:rPr>
              <a:t>oxirigi</a:t>
            </a:r>
            <a:r>
              <a:rPr lang="en-US" sz="4000" dirty="0" smtClean="0">
                <a:solidFill>
                  <a:srgbClr val="000000"/>
                </a:solidFill>
                <a:latin typeface="Times New Roman"/>
                <a:ea typeface="Times New Roman"/>
              </a:rPr>
              <a:t> </a:t>
            </a:r>
            <a:r>
              <a:rPr lang="en-US" sz="4000" dirty="0" err="1">
                <a:solidFill>
                  <a:srgbClr val="000000"/>
                </a:solidFill>
                <a:latin typeface="Times New Roman"/>
                <a:ea typeface="Times New Roman"/>
              </a:rPr>
              <a:t>qadar</a:t>
            </a:r>
            <a:r>
              <a:rPr lang="en-US" sz="4000" dirty="0">
                <a:solidFill>
                  <a:srgbClr val="000000"/>
                </a:solidFill>
                <a:latin typeface="Times New Roman"/>
                <a:ea typeface="Times New Roman"/>
              </a:rPr>
              <a:t> </a:t>
            </a:r>
            <a:r>
              <a:rPr lang="en-US" sz="4000" b="1" dirty="0" err="1">
                <a:solidFill>
                  <a:srgbClr val="000000"/>
                </a:solidFill>
                <a:latin typeface="Times New Roman"/>
                <a:ea typeface="Times New Roman"/>
              </a:rPr>
              <a:t>ana</a:t>
            </a:r>
            <a:r>
              <a:rPr lang="en-US" sz="4000" b="1" dirty="0">
                <a:solidFill>
                  <a:srgbClr val="000000"/>
                </a:solidFill>
                <a:latin typeface="Times New Roman"/>
                <a:ea typeface="Times New Roman"/>
              </a:rPr>
              <a:t> </a:t>
            </a:r>
            <a:r>
              <a:rPr lang="en-US" sz="4000" b="1" dirty="0" err="1">
                <a:solidFill>
                  <a:srgbClr val="000000"/>
                </a:solidFill>
                <a:latin typeface="Times New Roman"/>
                <a:ea typeface="Times New Roman"/>
              </a:rPr>
              <a:t>shu</a:t>
            </a:r>
            <a:r>
              <a:rPr lang="en-US" sz="4000" b="1" dirty="0">
                <a:solidFill>
                  <a:srgbClr val="000000"/>
                </a:solidFill>
                <a:latin typeface="Times New Roman"/>
                <a:ea typeface="Times New Roman"/>
              </a:rPr>
              <a:t> </a:t>
            </a:r>
            <a:r>
              <a:rPr lang="en-US" sz="4000" b="1" dirty="0" err="1">
                <a:solidFill>
                  <a:srgbClr val="000000"/>
                </a:solidFill>
                <a:latin typeface="Times New Roman"/>
                <a:ea typeface="Times New Roman"/>
              </a:rPr>
              <a:t>tariqatga</a:t>
            </a:r>
            <a:r>
              <a:rPr lang="en-US" sz="4000" b="1" dirty="0">
                <a:solidFill>
                  <a:srgbClr val="000000"/>
                </a:solidFill>
                <a:latin typeface="Times New Roman"/>
                <a:ea typeface="Times New Roman"/>
              </a:rPr>
              <a:t> </a:t>
            </a:r>
            <a:r>
              <a:rPr lang="en-US" sz="4000" dirty="0" err="1">
                <a:solidFill>
                  <a:srgbClr val="000000"/>
                </a:solidFill>
                <a:latin typeface="Times New Roman"/>
                <a:ea typeface="Times New Roman"/>
              </a:rPr>
              <a:t>sodiq</a:t>
            </a:r>
            <a:r>
              <a:rPr lang="en-US" sz="4000" dirty="0">
                <a:solidFill>
                  <a:srgbClr val="000000"/>
                </a:solidFill>
                <a:latin typeface="Times New Roman"/>
                <a:ea typeface="Times New Roman"/>
              </a:rPr>
              <a:t> </a:t>
            </a:r>
            <a:r>
              <a:rPr lang="en-US" sz="4000" dirty="0" err="1">
                <a:solidFill>
                  <a:srgbClr val="000000"/>
                </a:solidFill>
                <a:latin typeface="Times New Roman"/>
                <a:ea typeface="Times New Roman"/>
              </a:rPr>
              <a:t>qoldi</a:t>
            </a:r>
            <a:r>
              <a:rPr lang="en-US" sz="4000" dirty="0">
                <a:solidFill>
                  <a:srgbClr val="000000"/>
                </a:solidFill>
                <a:latin typeface="Times New Roman"/>
                <a:ea typeface="Times New Roman"/>
              </a:rPr>
              <a:t>.</a:t>
            </a:r>
          </a:p>
        </p:txBody>
      </p:sp>
    </p:spTree>
    <p:extLst>
      <p:ext uri="{BB962C8B-B14F-4D97-AF65-F5344CB8AC3E}">
        <p14:creationId xmlns:p14="http://schemas.microsoft.com/office/powerpoint/2010/main" val="39118779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588233"/>
            <a:ext cx="8856984" cy="5509200"/>
          </a:xfrm>
          <a:prstGeom prst="rect">
            <a:avLst/>
          </a:prstGeom>
        </p:spPr>
        <p:txBody>
          <a:bodyPr wrap="square">
            <a:spAutoFit/>
          </a:bodyPr>
          <a:lstStyle/>
          <a:p>
            <a:pPr algn="just"/>
            <a:r>
              <a:rPr lang="en-US" sz="3200" dirty="0" smtClean="0">
                <a:solidFill>
                  <a:srgbClr val="000000"/>
                </a:solidFill>
                <a:latin typeface="Times New Roman"/>
                <a:ea typeface="Times New Roman"/>
              </a:rPr>
              <a:t>	</a:t>
            </a:r>
            <a:r>
              <a:rPr lang="en-US" sz="3200" b="1" dirty="0" err="1" smtClean="0">
                <a:solidFill>
                  <a:srgbClr val="000000"/>
                </a:solidFill>
                <a:latin typeface="Times New Roman"/>
                <a:ea typeface="Times New Roman"/>
              </a:rPr>
              <a:t>Urganchda</a:t>
            </a:r>
            <a:r>
              <a:rPr lang="en-US" sz="3200" dirty="0" smtClean="0">
                <a:solidFill>
                  <a:srgbClr val="000000"/>
                </a:solidFill>
                <a:latin typeface="Times New Roman"/>
                <a:ea typeface="Times New Roman"/>
              </a:rPr>
              <a:t>  </a:t>
            </a:r>
            <a:r>
              <a:rPr lang="en-US" sz="3200" dirty="0" err="1">
                <a:solidFill>
                  <a:srgbClr val="000000"/>
                </a:solidFill>
                <a:latin typeface="Times New Roman"/>
                <a:ea typeface="Times New Roman"/>
              </a:rPr>
              <a:t>tahsil</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ko‘rgan</a:t>
            </a:r>
            <a:r>
              <a:rPr lang="en-US" sz="3200" dirty="0">
                <a:solidFill>
                  <a:srgbClr val="000000"/>
                </a:solidFill>
                <a:latin typeface="Times New Roman"/>
                <a:ea typeface="Times New Roman"/>
              </a:rPr>
              <a:t>  </a:t>
            </a:r>
            <a:r>
              <a:rPr lang="en-US" sz="3200" b="1" dirty="0" err="1">
                <a:solidFill>
                  <a:srgbClr val="0000FF"/>
                </a:solidFill>
                <a:latin typeface="Times New Roman"/>
                <a:ea typeface="Times New Roman"/>
              </a:rPr>
              <a:t>Zamahshariy</a:t>
            </a:r>
            <a:r>
              <a:rPr lang="en-US" sz="3200" dirty="0">
                <a:solidFill>
                  <a:srgbClr val="000000"/>
                </a:solidFill>
                <a:latin typeface="Times New Roman"/>
                <a:ea typeface="Times New Roman"/>
              </a:rPr>
              <a:t> </a:t>
            </a:r>
            <a:r>
              <a:rPr lang="en-US" sz="3200" dirty="0" err="1" smtClean="0">
                <a:solidFill>
                  <a:srgbClr val="000000"/>
                </a:solidFill>
                <a:latin typeface="Times New Roman"/>
                <a:ea typeface="Times New Roman"/>
              </a:rPr>
              <a:t>o‘z</a:t>
            </a:r>
            <a:r>
              <a:rPr lang="en-US" sz="3200" dirty="0" smtClean="0">
                <a:solidFill>
                  <a:srgbClr val="000000"/>
                </a:solidFill>
                <a:latin typeface="Times New Roman"/>
                <a:ea typeface="Times New Roman"/>
              </a:rPr>
              <a:t> </a:t>
            </a:r>
            <a:r>
              <a:rPr lang="en-US" sz="3200" dirty="0" err="1" smtClean="0">
                <a:solidFill>
                  <a:srgbClr val="000000"/>
                </a:solidFill>
                <a:latin typeface="Times New Roman"/>
                <a:ea typeface="Times New Roman"/>
              </a:rPr>
              <a:t>bilimini</a:t>
            </a:r>
            <a:r>
              <a:rPr lang="en-US" sz="3200" dirty="0" smtClean="0">
                <a:solidFill>
                  <a:srgbClr val="000000"/>
                </a:solidFill>
                <a:latin typeface="Times New Roman"/>
                <a:ea typeface="Times New Roman"/>
              </a:rPr>
              <a:t>  </a:t>
            </a:r>
            <a:r>
              <a:rPr lang="en-US" sz="3200" dirty="0" err="1" smtClean="0">
                <a:solidFill>
                  <a:srgbClr val="000000"/>
                </a:solidFill>
                <a:latin typeface="Times New Roman"/>
                <a:ea typeface="Times New Roman"/>
              </a:rPr>
              <a:t>takomillashtirish</a:t>
            </a:r>
            <a:r>
              <a:rPr lang="en-US" sz="3200" dirty="0" smtClean="0">
                <a:solidFill>
                  <a:srgbClr val="000000"/>
                </a:solidFill>
                <a:latin typeface="Times New Roman"/>
                <a:ea typeface="Times New Roman"/>
              </a:rPr>
              <a:t>  </a:t>
            </a:r>
            <a:r>
              <a:rPr lang="en-US" sz="3200" dirty="0" err="1">
                <a:solidFill>
                  <a:srgbClr val="000000"/>
                </a:solidFill>
                <a:latin typeface="Times New Roman"/>
                <a:ea typeface="Times New Roman"/>
              </a:rPr>
              <a:t>maqsadida</a:t>
            </a:r>
            <a:r>
              <a:rPr lang="en-US" sz="3200" dirty="0">
                <a:solidFill>
                  <a:srgbClr val="000000"/>
                </a:solidFill>
                <a:latin typeface="Times New Roman"/>
                <a:ea typeface="Times New Roman"/>
              </a:rPr>
              <a:t>  </a:t>
            </a:r>
            <a:r>
              <a:rPr lang="en-US" sz="3200" b="1" i="1" dirty="0" err="1">
                <a:solidFill>
                  <a:srgbClr val="0000FF"/>
                </a:solidFill>
                <a:latin typeface="Times New Roman"/>
                <a:ea typeface="Times New Roman"/>
              </a:rPr>
              <a:t>Buxoro</a:t>
            </a:r>
            <a:r>
              <a:rPr lang="en-US" sz="3200" b="1" i="1" dirty="0">
                <a:solidFill>
                  <a:srgbClr val="0000FF"/>
                </a:solidFill>
                <a:latin typeface="Times New Roman"/>
                <a:ea typeface="Times New Roman"/>
              </a:rPr>
              <a:t>,  </a:t>
            </a:r>
            <a:r>
              <a:rPr lang="en-US" sz="3200" b="1" i="1" dirty="0" err="1">
                <a:solidFill>
                  <a:srgbClr val="0000FF"/>
                </a:solidFill>
                <a:latin typeface="Times New Roman"/>
                <a:ea typeface="Times New Roman"/>
              </a:rPr>
              <a:t>Xuroson</a:t>
            </a:r>
            <a:r>
              <a:rPr lang="en-US" sz="3200" b="1" i="1" dirty="0">
                <a:solidFill>
                  <a:srgbClr val="0000FF"/>
                </a:solidFill>
                <a:latin typeface="Times New Roman"/>
                <a:ea typeface="Times New Roman"/>
              </a:rPr>
              <a:t>  </a:t>
            </a:r>
            <a:r>
              <a:rPr lang="en-US" sz="3200" b="1" i="1" dirty="0" err="1">
                <a:solidFill>
                  <a:srgbClr val="0000FF"/>
                </a:solidFill>
                <a:latin typeface="Times New Roman"/>
                <a:ea typeface="Times New Roman"/>
              </a:rPr>
              <a:t>va</a:t>
            </a:r>
            <a:r>
              <a:rPr lang="en-US" sz="3200" b="1" i="1" dirty="0">
                <a:solidFill>
                  <a:srgbClr val="0000FF"/>
                </a:solidFill>
                <a:latin typeface="Times New Roman"/>
                <a:ea typeface="Times New Roman"/>
              </a:rPr>
              <a:t>  </a:t>
            </a:r>
            <a:r>
              <a:rPr lang="en-US" sz="3200" b="1" i="1" dirty="0" err="1">
                <a:solidFill>
                  <a:srgbClr val="0000FF"/>
                </a:solidFill>
                <a:latin typeface="Times New Roman"/>
                <a:ea typeface="Times New Roman"/>
              </a:rPr>
              <a:t>Isfahonga</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boradi</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o‘z</a:t>
            </a:r>
            <a:r>
              <a:rPr lang="en-US" sz="3200" dirty="0">
                <a:solidFill>
                  <a:srgbClr val="000000"/>
                </a:solidFill>
                <a:latin typeface="Times New Roman"/>
                <a:ea typeface="Times New Roman"/>
              </a:rPr>
              <a:t> </a:t>
            </a:r>
            <a:r>
              <a:rPr lang="en-US" sz="3200" dirty="0" err="1" smtClean="0">
                <a:solidFill>
                  <a:srgbClr val="000000"/>
                </a:solidFill>
                <a:latin typeface="Times New Roman"/>
                <a:ea typeface="Times New Roman"/>
              </a:rPr>
              <a:t>zamonasining</a:t>
            </a:r>
            <a:r>
              <a:rPr lang="en-US" sz="3200" dirty="0" smtClean="0">
                <a:solidFill>
                  <a:srgbClr val="000000"/>
                </a:solidFill>
                <a:latin typeface="Times New Roman"/>
                <a:ea typeface="Times New Roman"/>
              </a:rPr>
              <a:t>  </a:t>
            </a:r>
            <a:r>
              <a:rPr lang="en-US" sz="3200" dirty="0" err="1">
                <a:solidFill>
                  <a:srgbClr val="000000"/>
                </a:solidFill>
                <a:latin typeface="Times New Roman"/>
                <a:ea typeface="Times New Roman"/>
              </a:rPr>
              <a:t>yirik</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olimlari</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va</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mutafakkirlaridan</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saboqlar</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va</a:t>
            </a:r>
            <a:r>
              <a:rPr lang="en-US" sz="3200" dirty="0">
                <a:solidFill>
                  <a:srgbClr val="000000"/>
                </a:solidFill>
                <a:latin typeface="Times New Roman"/>
                <a:ea typeface="Times New Roman"/>
              </a:rPr>
              <a:t> </a:t>
            </a:r>
            <a:r>
              <a:rPr lang="en-US" sz="3200" dirty="0" err="1" smtClean="0">
                <a:solidFill>
                  <a:srgbClr val="000000"/>
                </a:solidFill>
                <a:latin typeface="Times New Roman"/>
                <a:ea typeface="Times New Roman"/>
              </a:rPr>
              <a:t>maslahatlar</a:t>
            </a:r>
            <a:r>
              <a:rPr lang="en-US" sz="3200" dirty="0" smtClean="0">
                <a:solidFill>
                  <a:srgbClr val="000000"/>
                </a:solidFill>
                <a:latin typeface="Times New Roman"/>
                <a:ea typeface="Times New Roman"/>
              </a:rPr>
              <a:t>  </a:t>
            </a:r>
            <a:r>
              <a:rPr lang="en-US" sz="3200" dirty="0" err="1">
                <a:solidFill>
                  <a:srgbClr val="000000"/>
                </a:solidFill>
                <a:latin typeface="Times New Roman"/>
                <a:ea typeface="Times New Roman"/>
              </a:rPr>
              <a:t>oladi</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Undan</a:t>
            </a:r>
            <a:r>
              <a:rPr lang="en-US" sz="3200" dirty="0">
                <a:solidFill>
                  <a:srgbClr val="000000"/>
                </a:solidFill>
                <a:latin typeface="Times New Roman"/>
                <a:ea typeface="Times New Roman"/>
              </a:rPr>
              <a:t>  k</a:t>
            </a:r>
            <a:r>
              <a:rPr lang="ru-RU" sz="3200" dirty="0">
                <a:solidFill>
                  <a:srgbClr val="000000"/>
                </a:solidFill>
                <a:latin typeface="Times New Roman"/>
                <a:ea typeface="Times New Roman"/>
              </a:rPr>
              <a:t>е</a:t>
            </a:r>
            <a:r>
              <a:rPr lang="en-US" sz="3200" dirty="0" err="1">
                <a:solidFill>
                  <a:srgbClr val="000000"/>
                </a:solidFill>
                <a:latin typeface="Times New Roman"/>
                <a:ea typeface="Times New Roman"/>
              </a:rPr>
              <a:t>yingi</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hayotini</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buyuk</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olim</a:t>
            </a:r>
            <a:r>
              <a:rPr lang="en-US" sz="3200" dirty="0">
                <a:solidFill>
                  <a:srgbClr val="000000"/>
                </a:solidFill>
                <a:latin typeface="Times New Roman"/>
                <a:ea typeface="Times New Roman"/>
              </a:rPr>
              <a:t>  </a:t>
            </a:r>
            <a:r>
              <a:rPr lang="en-US" sz="3200" b="1" i="1" dirty="0" err="1">
                <a:solidFill>
                  <a:srgbClr val="0000FF"/>
                </a:solidFill>
                <a:latin typeface="Times New Roman"/>
                <a:ea typeface="Times New Roman"/>
              </a:rPr>
              <a:t>Bag‘dod</a:t>
            </a:r>
            <a:r>
              <a:rPr lang="en-US" sz="3200" b="1" i="1" dirty="0">
                <a:solidFill>
                  <a:srgbClr val="0000FF"/>
                </a:solidFill>
                <a:latin typeface="Times New Roman"/>
                <a:ea typeface="Times New Roman"/>
              </a:rPr>
              <a:t>, </a:t>
            </a:r>
            <a:r>
              <a:rPr lang="en-US" sz="3200" b="1" i="1" dirty="0" err="1" smtClean="0">
                <a:solidFill>
                  <a:srgbClr val="0000FF"/>
                </a:solidFill>
                <a:latin typeface="Times New Roman"/>
                <a:ea typeface="Times New Roman"/>
              </a:rPr>
              <a:t>Damashq</a:t>
            </a:r>
            <a:r>
              <a:rPr lang="en-US" sz="3200" b="1" i="1" dirty="0">
                <a:solidFill>
                  <a:srgbClr val="0000FF"/>
                </a:solidFill>
                <a:latin typeface="Times New Roman"/>
                <a:ea typeface="Times New Roman"/>
              </a:rPr>
              <a:t>,  </a:t>
            </a:r>
            <a:r>
              <a:rPr lang="en-US" sz="3200" b="1" i="1" dirty="0" err="1">
                <a:solidFill>
                  <a:srgbClr val="0000FF"/>
                </a:solidFill>
                <a:latin typeface="Times New Roman"/>
                <a:ea typeface="Times New Roman"/>
              </a:rPr>
              <a:t>Xijoz</a:t>
            </a:r>
            <a:r>
              <a:rPr lang="en-US" sz="3200" b="1" i="1" dirty="0">
                <a:solidFill>
                  <a:srgbClr val="0000FF"/>
                </a:solidFill>
                <a:latin typeface="Times New Roman"/>
                <a:ea typeface="Times New Roman"/>
              </a:rPr>
              <a:t>  </a:t>
            </a:r>
            <a:r>
              <a:rPr lang="en-US" sz="3200" b="1" i="1" dirty="0" err="1">
                <a:solidFill>
                  <a:srgbClr val="0000FF"/>
                </a:solidFill>
                <a:latin typeface="Times New Roman"/>
                <a:ea typeface="Times New Roman"/>
              </a:rPr>
              <a:t>va</a:t>
            </a:r>
            <a:r>
              <a:rPr lang="en-US" sz="3200" b="1" i="1" dirty="0">
                <a:solidFill>
                  <a:srgbClr val="0000FF"/>
                </a:solidFill>
                <a:latin typeface="Times New Roman"/>
                <a:ea typeface="Times New Roman"/>
              </a:rPr>
              <a:t>  </a:t>
            </a:r>
            <a:r>
              <a:rPr lang="en-US" sz="3200" b="1" i="1" dirty="0" err="1">
                <a:solidFill>
                  <a:srgbClr val="0000FF"/>
                </a:solidFill>
                <a:latin typeface="Times New Roman"/>
                <a:ea typeface="Times New Roman"/>
              </a:rPr>
              <a:t>Makkai</a:t>
            </a:r>
            <a:r>
              <a:rPr lang="en-US" sz="3200" b="1" i="1" dirty="0">
                <a:solidFill>
                  <a:srgbClr val="0000FF"/>
                </a:solidFill>
                <a:latin typeface="Times New Roman"/>
                <a:ea typeface="Times New Roman"/>
              </a:rPr>
              <a:t>  </a:t>
            </a:r>
            <a:r>
              <a:rPr lang="en-US" sz="3200" b="1" i="1" dirty="0" err="1">
                <a:solidFill>
                  <a:srgbClr val="0000FF"/>
                </a:solidFill>
                <a:latin typeface="Times New Roman"/>
                <a:ea typeface="Times New Roman"/>
              </a:rPr>
              <a:t>Mukarrama</a:t>
            </a:r>
            <a:r>
              <a:rPr lang="en-US" sz="3200" b="1" i="1" dirty="0">
                <a:solidFill>
                  <a:srgbClr val="0000FF"/>
                </a:solidFill>
                <a:latin typeface="Times New Roman"/>
                <a:ea typeface="Times New Roman"/>
              </a:rPr>
              <a:t>  </a:t>
            </a:r>
            <a:r>
              <a:rPr lang="en-US" sz="3200" dirty="0" err="1">
                <a:solidFill>
                  <a:srgbClr val="000000"/>
                </a:solidFill>
                <a:latin typeface="Times New Roman"/>
                <a:ea typeface="Times New Roman"/>
              </a:rPr>
              <a:t>kabi</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qadamjolar</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bilan</a:t>
            </a:r>
            <a:r>
              <a:rPr lang="en-US" sz="3200" dirty="0">
                <a:solidFill>
                  <a:srgbClr val="000000"/>
                </a:solidFill>
                <a:latin typeface="Times New Roman"/>
                <a:ea typeface="Times New Roman"/>
              </a:rPr>
              <a:t> </a:t>
            </a:r>
            <a:r>
              <a:rPr lang="en-US" sz="3200" dirty="0" err="1" smtClean="0">
                <a:solidFill>
                  <a:srgbClr val="000000"/>
                </a:solidFill>
                <a:latin typeface="Times New Roman"/>
                <a:ea typeface="Times New Roman"/>
              </a:rPr>
              <a:t>bog‘laydi</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Zamahshariy</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umrining</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so‘nggi</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yillarini</a:t>
            </a:r>
            <a:r>
              <a:rPr lang="en-US" sz="3200" dirty="0">
                <a:solidFill>
                  <a:srgbClr val="000000"/>
                </a:solidFill>
                <a:latin typeface="Times New Roman"/>
                <a:ea typeface="Times New Roman"/>
              </a:rPr>
              <a:t>  </a:t>
            </a:r>
            <a:r>
              <a:rPr lang="en-US" sz="3200" b="1" dirty="0" err="1">
                <a:solidFill>
                  <a:srgbClr val="0000FF"/>
                </a:solidFill>
                <a:latin typeface="Times New Roman"/>
                <a:ea typeface="Times New Roman"/>
              </a:rPr>
              <a:t>Urganchda</a:t>
            </a:r>
            <a:r>
              <a:rPr lang="en-US" sz="3200" dirty="0">
                <a:solidFill>
                  <a:srgbClr val="000000"/>
                </a:solidFill>
                <a:latin typeface="Times New Roman"/>
                <a:ea typeface="Times New Roman"/>
              </a:rPr>
              <a:t> </a:t>
            </a:r>
            <a:r>
              <a:rPr lang="en-US" sz="3200" dirty="0" err="1" smtClean="0">
                <a:solidFill>
                  <a:srgbClr val="000000"/>
                </a:solidFill>
                <a:latin typeface="Times New Roman"/>
                <a:ea typeface="Times New Roman"/>
              </a:rPr>
              <a:t>turg‘unlikda</a:t>
            </a:r>
            <a:r>
              <a:rPr lang="en-US" sz="3200" dirty="0" smtClean="0">
                <a:solidFill>
                  <a:srgbClr val="000000"/>
                </a:solidFill>
                <a:latin typeface="Times New Roman"/>
                <a:ea typeface="Times New Roman"/>
              </a:rPr>
              <a:t>  </a:t>
            </a:r>
            <a:r>
              <a:rPr lang="en-US" sz="3200" dirty="0" err="1">
                <a:solidFill>
                  <a:srgbClr val="000000"/>
                </a:solidFill>
                <a:latin typeface="Times New Roman"/>
                <a:ea typeface="Times New Roman"/>
              </a:rPr>
              <a:t>ilmiy</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ishlar</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yozish</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bilan</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o‘tkazadi</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va</a:t>
            </a:r>
            <a:r>
              <a:rPr lang="en-US" sz="3200" dirty="0">
                <a:solidFill>
                  <a:srgbClr val="000000"/>
                </a:solidFill>
                <a:latin typeface="Times New Roman"/>
                <a:ea typeface="Times New Roman"/>
              </a:rPr>
              <a:t>  </a:t>
            </a:r>
            <a:r>
              <a:rPr lang="en-US" sz="3200" b="1" dirty="0">
                <a:solidFill>
                  <a:srgbClr val="000000"/>
                </a:solidFill>
                <a:latin typeface="Times New Roman"/>
                <a:ea typeface="Times New Roman"/>
              </a:rPr>
              <a:t>1144-(538)  </a:t>
            </a:r>
            <a:r>
              <a:rPr lang="en-US" sz="3200" dirty="0" err="1">
                <a:solidFill>
                  <a:srgbClr val="000000"/>
                </a:solidFill>
                <a:latin typeface="Times New Roman"/>
                <a:ea typeface="Times New Roman"/>
              </a:rPr>
              <a:t>yil</a:t>
            </a:r>
            <a:r>
              <a:rPr lang="en-US" sz="3200" dirty="0">
                <a:solidFill>
                  <a:srgbClr val="000000"/>
                </a:solidFill>
                <a:latin typeface="Times New Roman"/>
                <a:ea typeface="Times New Roman"/>
              </a:rPr>
              <a:t> </a:t>
            </a:r>
            <a:r>
              <a:rPr lang="en-US" sz="3200" b="1" dirty="0" err="1" smtClean="0">
                <a:solidFill>
                  <a:srgbClr val="0000FF"/>
                </a:solidFill>
                <a:latin typeface="Times New Roman"/>
                <a:ea typeface="Times New Roman"/>
              </a:rPr>
              <a:t>Qurbon</a:t>
            </a:r>
            <a:r>
              <a:rPr lang="en-US" sz="3200" b="1" dirty="0" smtClean="0">
                <a:solidFill>
                  <a:srgbClr val="0000FF"/>
                </a:solidFill>
                <a:latin typeface="Times New Roman"/>
                <a:ea typeface="Times New Roman"/>
              </a:rPr>
              <a:t> </a:t>
            </a:r>
            <a:r>
              <a:rPr lang="en-US" sz="3200" b="1" dirty="0" err="1">
                <a:solidFill>
                  <a:srgbClr val="0000FF"/>
                </a:solidFill>
                <a:latin typeface="Times New Roman"/>
                <a:ea typeface="Times New Roman"/>
              </a:rPr>
              <a:t>xayiti</a:t>
            </a:r>
            <a:r>
              <a:rPr lang="en-US" sz="3200" b="1" dirty="0">
                <a:solidFill>
                  <a:srgbClr val="0000FF"/>
                </a:solidFill>
                <a:latin typeface="Times New Roman"/>
                <a:ea typeface="Times New Roman"/>
              </a:rPr>
              <a:t> </a:t>
            </a:r>
            <a:r>
              <a:rPr lang="en-US" sz="3200" dirty="0" err="1">
                <a:solidFill>
                  <a:srgbClr val="000000"/>
                </a:solidFill>
                <a:latin typeface="Times New Roman"/>
                <a:ea typeface="Times New Roman"/>
              </a:rPr>
              <a:t>arafasida</a:t>
            </a:r>
            <a:r>
              <a:rPr lang="en-US" sz="3200" dirty="0">
                <a:solidFill>
                  <a:srgbClr val="000000"/>
                </a:solidFill>
                <a:latin typeface="Times New Roman"/>
                <a:ea typeface="Times New Roman"/>
              </a:rPr>
              <a:t> </a:t>
            </a:r>
            <a:r>
              <a:rPr lang="en-US" sz="3200" b="1" dirty="0">
                <a:solidFill>
                  <a:srgbClr val="000000"/>
                </a:solidFill>
                <a:latin typeface="Times New Roman"/>
                <a:ea typeface="Times New Roman"/>
              </a:rPr>
              <a:t>71 </a:t>
            </a:r>
            <a:r>
              <a:rPr lang="en-US" sz="3200" b="1" dirty="0" err="1">
                <a:solidFill>
                  <a:srgbClr val="000000"/>
                </a:solidFill>
                <a:latin typeface="Times New Roman"/>
                <a:ea typeface="Times New Roman"/>
              </a:rPr>
              <a:t>yoshda</a:t>
            </a:r>
            <a:r>
              <a:rPr lang="en-US" sz="3200" b="1" dirty="0">
                <a:solidFill>
                  <a:srgbClr val="000000"/>
                </a:solidFill>
                <a:latin typeface="Times New Roman"/>
                <a:ea typeface="Times New Roman"/>
              </a:rPr>
              <a:t> </a:t>
            </a:r>
            <a:r>
              <a:rPr lang="en-US" sz="3200" dirty="0" err="1">
                <a:solidFill>
                  <a:srgbClr val="000000"/>
                </a:solidFill>
                <a:latin typeface="Times New Roman"/>
                <a:ea typeface="Times New Roman"/>
              </a:rPr>
              <a:t>vafot</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etadi</a:t>
            </a:r>
            <a:r>
              <a:rPr lang="en-US" sz="3200" dirty="0">
                <a:solidFill>
                  <a:srgbClr val="000000"/>
                </a:solidFill>
                <a:latin typeface="Times New Roman"/>
                <a:ea typeface="Times New Roman"/>
              </a:rPr>
              <a:t>.</a:t>
            </a:r>
          </a:p>
        </p:txBody>
      </p:sp>
    </p:spTree>
    <p:extLst>
      <p:ext uri="{BB962C8B-B14F-4D97-AF65-F5344CB8AC3E}">
        <p14:creationId xmlns:p14="http://schemas.microsoft.com/office/powerpoint/2010/main" val="1159658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кругленный прямоугольник 3"/>
          <p:cNvSpPr/>
          <p:nvPr/>
        </p:nvSpPr>
        <p:spPr>
          <a:xfrm>
            <a:off x="3143208" y="500042"/>
            <a:ext cx="5857948" cy="5286412"/>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just" fontAlgn="auto">
              <a:spcBef>
                <a:spcPts val="0"/>
              </a:spcBef>
              <a:spcAft>
                <a:spcPts val="0"/>
              </a:spcAft>
              <a:defRPr/>
            </a:pPr>
            <a:endParaRPr lang="en-US" sz="2100" dirty="0"/>
          </a:p>
          <a:p>
            <a:pPr algn="just" fontAlgn="auto">
              <a:spcBef>
                <a:spcPts val="0"/>
              </a:spcBef>
              <a:spcAft>
                <a:spcPts val="0"/>
              </a:spcAft>
              <a:defRPr/>
            </a:pPr>
            <a:endParaRPr lang="en-US" sz="2100" dirty="0"/>
          </a:p>
          <a:p>
            <a:pPr algn="just" fontAlgn="auto">
              <a:spcBef>
                <a:spcPts val="0"/>
              </a:spcBef>
              <a:spcAft>
                <a:spcPts val="0"/>
              </a:spcAft>
              <a:defRPr/>
            </a:pPr>
            <a:r>
              <a:rPr lang="en-US" sz="2100" dirty="0"/>
              <a:t>	</a:t>
            </a:r>
            <a:r>
              <a:rPr lang="uz-Cyrl-UZ" sz="2100" dirty="0"/>
              <a:t>IX-XII asrlarda Markaziy Osiyo hududida butun musulmon dunyosiga o‘zlarining asarlari bilan tanilgan, mintaqa, xususan o‘zbek faniga asos solgan, ajdodlarimizning ilmiy yutuqlarini xotirada saqlab, jahon ilmiy tafakkurining oldingi qatoriga olib chiqqan buyuk allomalar etishib chiqqan. Ular olib borgan tadqiqotlar,  ularning amalga oshirgan kashfiyotlari jahon, umuminsoniyat fani va madaniyatining oltin xazinasini tashkil etadi.</a:t>
            </a:r>
            <a:endParaRPr lang="en-US" sz="2100" dirty="0"/>
          </a:p>
          <a:p>
            <a:pPr marL="1887538" algn="just" fontAlgn="auto">
              <a:spcBef>
                <a:spcPts val="0"/>
              </a:spcBef>
              <a:spcAft>
                <a:spcPts val="0"/>
              </a:spcAft>
              <a:defRPr/>
            </a:pPr>
            <a:r>
              <a:rPr lang="en-US" dirty="0" err="1"/>
              <a:t>Karimov</a:t>
            </a:r>
            <a:r>
              <a:rPr lang="en-US" dirty="0"/>
              <a:t> I.A. </a:t>
            </a:r>
            <a:r>
              <a:rPr lang="en-US" dirty="0" err="1"/>
              <a:t>O`zbekiston</a:t>
            </a:r>
            <a:r>
              <a:rPr lang="en-US" dirty="0"/>
              <a:t> XXI </a:t>
            </a:r>
            <a:r>
              <a:rPr lang="en-US" dirty="0" err="1"/>
              <a:t>asr</a:t>
            </a:r>
            <a:r>
              <a:rPr lang="en-US" dirty="0"/>
              <a:t> </a:t>
            </a:r>
            <a:r>
              <a:rPr lang="en-US" dirty="0" err="1"/>
              <a:t>bo`sag`asida</a:t>
            </a:r>
            <a:r>
              <a:rPr lang="uz-Cyrl-UZ" dirty="0"/>
              <a:t>:</a:t>
            </a:r>
            <a:r>
              <a:rPr lang="en-US" dirty="0"/>
              <a:t> </a:t>
            </a:r>
            <a:r>
              <a:rPr lang="en-US" dirty="0" err="1"/>
              <a:t>havfsizlikka</a:t>
            </a:r>
            <a:r>
              <a:rPr lang="en-US" dirty="0"/>
              <a:t> </a:t>
            </a:r>
            <a:r>
              <a:rPr lang="en-US" dirty="0" err="1"/>
              <a:t>tahdid</a:t>
            </a:r>
            <a:r>
              <a:rPr lang="en-US" dirty="0"/>
              <a:t> </a:t>
            </a:r>
            <a:r>
              <a:rPr lang="en-US" dirty="0" err="1"/>
              <a:t>barqarorlik</a:t>
            </a:r>
            <a:r>
              <a:rPr lang="en-US" dirty="0"/>
              <a:t> </a:t>
            </a:r>
            <a:r>
              <a:rPr lang="en-US" dirty="0" err="1"/>
              <a:t>shartlari</a:t>
            </a:r>
            <a:r>
              <a:rPr lang="en-US" dirty="0"/>
              <a:t> </a:t>
            </a:r>
            <a:r>
              <a:rPr lang="en-US" dirty="0" err="1"/>
              <a:t>va</a:t>
            </a:r>
            <a:r>
              <a:rPr lang="en-US" dirty="0"/>
              <a:t> </a:t>
            </a:r>
            <a:r>
              <a:rPr lang="en-US" dirty="0" err="1"/>
              <a:t>taraqqiyot</a:t>
            </a:r>
            <a:r>
              <a:rPr lang="en-US" dirty="0"/>
              <a:t> </a:t>
            </a:r>
            <a:r>
              <a:rPr lang="en-US" dirty="0" err="1"/>
              <a:t>kafolotlari</a:t>
            </a:r>
            <a:r>
              <a:rPr lang="en-US" dirty="0"/>
              <a:t>. </a:t>
            </a:r>
          </a:p>
          <a:p>
            <a:pPr marL="1887538" algn="just" fontAlgn="auto">
              <a:spcBef>
                <a:spcPts val="0"/>
              </a:spcBef>
              <a:spcAft>
                <a:spcPts val="0"/>
              </a:spcAft>
              <a:defRPr/>
            </a:pPr>
            <a:r>
              <a:rPr lang="en-US" dirty="0"/>
              <a:t>– T.: “</a:t>
            </a:r>
            <a:r>
              <a:rPr lang="en-US" dirty="0" err="1"/>
              <a:t>O`zbekiston</a:t>
            </a:r>
            <a:r>
              <a:rPr lang="en-US" dirty="0"/>
              <a:t>” 1997, 259-bet</a:t>
            </a:r>
            <a:r>
              <a:rPr lang="uz-Cyrl-UZ" dirty="0"/>
              <a:t> </a:t>
            </a:r>
            <a:endParaRPr lang="ru-RU" dirty="0"/>
          </a:p>
          <a:p>
            <a:pPr algn="ctr" fontAlgn="auto">
              <a:spcBef>
                <a:spcPts val="0"/>
              </a:spcBef>
              <a:spcAft>
                <a:spcPts val="0"/>
              </a:spcAft>
              <a:defRPr/>
            </a:pPr>
            <a:endParaRPr lang="ru-RU" sz="2200" dirty="0"/>
          </a:p>
          <a:p>
            <a:pPr algn="ctr" fontAlgn="auto">
              <a:spcBef>
                <a:spcPts val="0"/>
              </a:spcBef>
              <a:spcAft>
                <a:spcPts val="0"/>
              </a:spcAft>
              <a:defRPr/>
            </a:pPr>
            <a:r>
              <a:rPr lang="en-US" sz="2200" dirty="0"/>
              <a:t>`</a:t>
            </a:r>
            <a:endParaRPr lang="ru-RU" sz="2200" dirty="0"/>
          </a:p>
        </p:txBody>
      </p:sp>
      <p:sp>
        <p:nvSpPr>
          <p:cNvPr id="5" name="Прямоугольник 4"/>
          <p:cNvSpPr/>
          <p:nvPr/>
        </p:nvSpPr>
        <p:spPr>
          <a:xfrm>
            <a:off x="0" y="5929313"/>
            <a:ext cx="9144000" cy="928687"/>
          </a:xfrm>
          <a:prstGeom prst="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dirty="0"/>
          </a:p>
        </p:txBody>
      </p:sp>
      <p:sp>
        <p:nvSpPr>
          <p:cNvPr id="7" name="Номер слайда 5"/>
          <p:cNvSpPr>
            <a:spLocks noGrp="1"/>
          </p:cNvSpPr>
          <p:nvPr>
            <p:ph type="sldNum" sz="quarter" idx="12"/>
          </p:nvPr>
        </p:nvSpPr>
        <p:spPr bwMode="auto">
          <a:ln>
            <a:miter lim="800000"/>
            <a:headEnd/>
            <a:tailEnd/>
          </a:ln>
        </p:spPr>
        <p:txBody>
          <a:bodyPr/>
          <a:lstStyle/>
          <a:p>
            <a:pPr>
              <a:defRPr/>
            </a:pPr>
            <a:fld id="{ED6B0EB8-BB95-4B7D-B839-30F4FC5289A6}" type="slidenum">
              <a:rPr lang="en-US">
                <a:latin typeface="Times New Roman" pitchFamily="18" charset="0"/>
                <a:cs typeface="Times New Roman" pitchFamily="18" charset="0"/>
              </a:rPr>
              <a:pPr>
                <a:defRPr/>
              </a:pPr>
              <a:t>4</a:t>
            </a:fld>
            <a:endParaRPr lang="en-US">
              <a:latin typeface="Times New Roman" pitchFamily="18" charset="0"/>
              <a:cs typeface="Times New Roman" pitchFamily="18" charset="0"/>
            </a:endParaRPr>
          </a:p>
        </p:txBody>
      </p:sp>
      <p:pic>
        <p:nvPicPr>
          <p:cNvPr id="11" name="Picture 3" descr="C:\Users\Латыпов\Desktop\photo_president.jpg"/>
          <p:cNvPicPr>
            <a:picLocks noChangeAspect="1" noChangeArrowheads="1"/>
          </p:cNvPicPr>
          <p:nvPr/>
        </p:nvPicPr>
        <p:blipFill>
          <a:blip r:embed="rId3" cstate="print"/>
          <a:stretch>
            <a:fillRect/>
          </a:stretch>
        </p:blipFill>
        <p:spPr>
          <a:xfrm>
            <a:off x="127635" y="2714620"/>
            <a:ext cx="2929653" cy="235745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Picture 5" descr="C:\Users\Латыпов\Desktop\Картинки\17d6106726.jpg"/>
          <p:cNvPicPr>
            <a:picLocks noChangeAspect="1" noChangeArrowheads="1"/>
          </p:cNvPicPr>
          <p:nvPr/>
        </p:nvPicPr>
        <p:blipFill>
          <a:blip r:embed="rId4" cstate="print"/>
          <a:srcRect/>
          <a:stretch>
            <a:fillRect/>
          </a:stretch>
        </p:blipFill>
        <p:spPr bwMode="auto">
          <a:xfrm>
            <a:off x="0" y="0"/>
            <a:ext cx="3286148" cy="1973156"/>
          </a:xfrm>
          <a:prstGeom prst="rect">
            <a:avLst/>
          </a:prstGeom>
          <a:noFill/>
          <a:effectLst>
            <a:softEdge rad="317500"/>
          </a:effectLst>
        </p:spPr>
      </p:pic>
      <p:pic>
        <p:nvPicPr>
          <p:cNvPr id="13" name="Содержимое 8" descr="375.jpg"/>
          <p:cNvPicPr>
            <a:picLocks noChangeAspect="1"/>
          </p:cNvPicPr>
          <p:nvPr/>
        </p:nvPicPr>
        <p:blipFill>
          <a:blip r:embed="rId5" cstate="print"/>
          <a:srcRect r="2556" b="18644"/>
          <a:stretch>
            <a:fillRect/>
          </a:stretch>
        </p:blipFill>
        <p:spPr>
          <a:xfrm>
            <a:off x="500034" y="285728"/>
            <a:ext cx="2723569" cy="2143140"/>
          </a:xfrm>
          <a:prstGeom prst="rect">
            <a:avLst/>
          </a:prstGeom>
          <a:effectLst>
            <a:softEdge rad="635000"/>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588233"/>
            <a:ext cx="8856984" cy="5632311"/>
          </a:xfrm>
          <a:prstGeom prst="rect">
            <a:avLst/>
          </a:prstGeom>
        </p:spPr>
        <p:txBody>
          <a:bodyPr wrap="square">
            <a:spAutoFit/>
          </a:bodyPr>
          <a:lstStyle/>
          <a:p>
            <a:pPr algn="just"/>
            <a:r>
              <a:rPr lang="en-US" sz="3000" dirty="0" smtClean="0">
                <a:solidFill>
                  <a:srgbClr val="000000"/>
                </a:solidFill>
                <a:latin typeface="Times New Roman"/>
                <a:ea typeface="Times New Roman"/>
              </a:rPr>
              <a:t>	</a:t>
            </a:r>
            <a:r>
              <a:rPr lang="en-US" sz="3000" b="1" dirty="0" err="1" smtClean="0">
                <a:solidFill>
                  <a:srgbClr val="0000FF"/>
                </a:solidFill>
                <a:latin typeface="Times New Roman"/>
                <a:ea typeface="Times New Roman"/>
              </a:rPr>
              <a:t>Az-Zamahshariydan</a:t>
            </a:r>
            <a:r>
              <a:rPr lang="en-US" sz="3000" dirty="0" smtClean="0">
                <a:solidFill>
                  <a:srgbClr val="000000"/>
                </a:solidFill>
                <a:latin typeface="Times New Roman"/>
                <a:ea typeface="Times New Roman"/>
              </a:rPr>
              <a:t>  </a:t>
            </a:r>
            <a:r>
              <a:rPr lang="en-US" sz="3000" dirty="0" err="1">
                <a:solidFill>
                  <a:srgbClr val="000000"/>
                </a:solidFill>
                <a:latin typeface="Times New Roman"/>
                <a:ea typeface="Times New Roman"/>
              </a:rPr>
              <a:t>juda</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ko‘p</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ilmiy</a:t>
            </a:r>
            <a:r>
              <a:rPr lang="en-US" sz="3000" dirty="0">
                <a:solidFill>
                  <a:srgbClr val="000000"/>
                </a:solidFill>
                <a:latin typeface="Times New Roman"/>
                <a:ea typeface="Times New Roman"/>
              </a:rPr>
              <a:t>  m</a:t>
            </a:r>
            <a:r>
              <a:rPr lang="ru-RU" sz="3000" dirty="0">
                <a:solidFill>
                  <a:srgbClr val="000000"/>
                </a:solidFill>
                <a:latin typeface="Times New Roman"/>
                <a:ea typeface="Times New Roman"/>
              </a:rPr>
              <a:t>е</a:t>
            </a:r>
            <a:r>
              <a:rPr lang="en-US" sz="3000" dirty="0" err="1">
                <a:solidFill>
                  <a:srgbClr val="000000"/>
                </a:solidFill>
                <a:latin typeface="Times New Roman"/>
                <a:ea typeface="Times New Roman"/>
              </a:rPr>
              <a:t>ros</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qolgan</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uning</a:t>
            </a:r>
            <a:r>
              <a:rPr lang="en-US" sz="3000" dirty="0">
                <a:solidFill>
                  <a:srgbClr val="000000"/>
                </a:solidFill>
                <a:latin typeface="Times New Roman"/>
                <a:ea typeface="Times New Roman"/>
              </a:rPr>
              <a:t> </a:t>
            </a:r>
            <a:r>
              <a:rPr lang="en-US" sz="3000" b="1" i="1" u="sng" dirty="0" err="1" smtClean="0">
                <a:solidFill>
                  <a:srgbClr val="0000FF"/>
                </a:solidFill>
                <a:latin typeface="Times New Roman"/>
                <a:ea typeface="Times New Roman"/>
              </a:rPr>
              <a:t>tilshunoslik</a:t>
            </a:r>
            <a:r>
              <a:rPr lang="en-US" sz="3000" b="1" i="1" u="sng" dirty="0">
                <a:solidFill>
                  <a:srgbClr val="0000FF"/>
                </a:solidFill>
                <a:latin typeface="Times New Roman"/>
                <a:ea typeface="Times New Roman"/>
              </a:rPr>
              <a:t>, </a:t>
            </a:r>
            <a:r>
              <a:rPr lang="en-US" sz="3000" b="1" i="1" u="sng" dirty="0" err="1">
                <a:solidFill>
                  <a:srgbClr val="0000FF"/>
                </a:solidFill>
                <a:latin typeface="Times New Roman"/>
                <a:ea typeface="Times New Roman"/>
              </a:rPr>
              <a:t>adabiyotshunoslik</a:t>
            </a:r>
            <a:r>
              <a:rPr lang="en-US" sz="3000" b="1" i="1" u="sng" dirty="0">
                <a:solidFill>
                  <a:srgbClr val="0000FF"/>
                </a:solidFill>
                <a:latin typeface="Times New Roman"/>
                <a:ea typeface="Times New Roman"/>
              </a:rPr>
              <a:t>, </a:t>
            </a:r>
            <a:r>
              <a:rPr lang="en-US" sz="3000" b="1" i="1" u="sng" dirty="0" err="1">
                <a:solidFill>
                  <a:srgbClr val="0000FF"/>
                </a:solidFill>
                <a:latin typeface="Times New Roman"/>
                <a:ea typeface="Times New Roman"/>
              </a:rPr>
              <a:t>lug‘atshunoslik</a:t>
            </a:r>
            <a:r>
              <a:rPr lang="en-US" sz="3000" b="1" i="1" u="sng" dirty="0">
                <a:solidFill>
                  <a:srgbClr val="0000FF"/>
                </a:solidFill>
                <a:latin typeface="Times New Roman"/>
                <a:ea typeface="Times New Roman"/>
              </a:rPr>
              <a:t>, </a:t>
            </a:r>
            <a:r>
              <a:rPr lang="en-US" sz="3000" b="1" i="1" u="sng" dirty="0" err="1" smtClean="0">
                <a:solidFill>
                  <a:srgbClr val="0000FF"/>
                </a:solidFill>
                <a:latin typeface="Times New Roman"/>
                <a:ea typeface="Times New Roman"/>
              </a:rPr>
              <a:t>fiqh</a:t>
            </a:r>
            <a:r>
              <a:rPr lang="en-US" sz="3000" b="1" i="1" u="sng" dirty="0">
                <a:solidFill>
                  <a:srgbClr val="0000FF"/>
                </a:solidFill>
                <a:latin typeface="Times New Roman"/>
                <a:ea typeface="Times New Roman"/>
              </a:rPr>
              <a:t>, </a:t>
            </a:r>
            <a:r>
              <a:rPr lang="en-US" sz="3000" b="1" i="1" u="sng" dirty="0" err="1">
                <a:solidFill>
                  <a:srgbClr val="0000FF"/>
                </a:solidFill>
                <a:latin typeface="Times New Roman"/>
                <a:ea typeface="Times New Roman"/>
              </a:rPr>
              <a:t>tafsifshunoslik</a:t>
            </a:r>
            <a:r>
              <a:rPr lang="en-US" sz="3000" b="1" i="1" u="sng" dirty="0">
                <a:solidFill>
                  <a:srgbClr val="0000FF"/>
                </a:solidFill>
                <a:latin typeface="Times New Roman"/>
                <a:ea typeface="Times New Roman"/>
              </a:rPr>
              <a:t> </a:t>
            </a:r>
            <a:r>
              <a:rPr lang="en-US" sz="3000" b="1" i="1" u="sng" dirty="0" err="1" smtClean="0">
                <a:solidFill>
                  <a:srgbClr val="0000FF"/>
                </a:solidFill>
                <a:latin typeface="Times New Roman"/>
                <a:ea typeface="Times New Roman"/>
              </a:rPr>
              <a:t>islom</a:t>
            </a:r>
            <a:r>
              <a:rPr lang="en-US" sz="3000" b="1" i="1" u="sng" dirty="0" smtClean="0">
                <a:solidFill>
                  <a:srgbClr val="0000FF"/>
                </a:solidFill>
                <a:latin typeface="Times New Roman"/>
                <a:ea typeface="Times New Roman"/>
              </a:rPr>
              <a:t> </a:t>
            </a:r>
            <a:r>
              <a:rPr lang="en-US" sz="3000" b="1" i="1" u="sng" dirty="0" err="1">
                <a:solidFill>
                  <a:srgbClr val="0000FF"/>
                </a:solidFill>
                <a:latin typeface="Times New Roman"/>
                <a:ea typeface="Times New Roman"/>
              </a:rPr>
              <a:t>tarixi</a:t>
            </a:r>
            <a:r>
              <a:rPr lang="en-US" sz="3000" b="1" i="1" u="sng" dirty="0">
                <a:solidFill>
                  <a:srgbClr val="0000FF"/>
                </a:solidFill>
                <a:latin typeface="Times New Roman"/>
                <a:ea typeface="Times New Roman"/>
              </a:rPr>
              <a:t>, </a:t>
            </a:r>
            <a:r>
              <a:rPr lang="en-US" sz="3000" b="1" i="1" u="sng" dirty="0" err="1">
                <a:solidFill>
                  <a:srgbClr val="0000FF"/>
                </a:solidFill>
                <a:latin typeface="Times New Roman"/>
                <a:ea typeface="Times New Roman"/>
              </a:rPr>
              <a:t>falsafa</a:t>
            </a:r>
            <a:r>
              <a:rPr lang="en-US" sz="3000" b="1" i="1" u="sng" dirty="0">
                <a:solidFill>
                  <a:srgbClr val="0000FF"/>
                </a:solidFill>
                <a:latin typeface="Times New Roman"/>
                <a:ea typeface="Times New Roman"/>
              </a:rPr>
              <a:t>, </a:t>
            </a:r>
            <a:r>
              <a:rPr lang="en-US" sz="3000" b="1" i="1" u="sng" dirty="0" err="1">
                <a:solidFill>
                  <a:srgbClr val="0000FF"/>
                </a:solidFill>
                <a:latin typeface="Times New Roman"/>
                <a:ea typeface="Times New Roman"/>
              </a:rPr>
              <a:t>uslub</a:t>
            </a:r>
            <a:r>
              <a:rPr lang="en-US" sz="3000" b="1" i="1" u="sng" dirty="0">
                <a:solidFill>
                  <a:srgbClr val="0000FF"/>
                </a:solidFill>
                <a:latin typeface="Times New Roman"/>
                <a:ea typeface="Times New Roman"/>
              </a:rPr>
              <a:t> </a:t>
            </a:r>
            <a:r>
              <a:rPr lang="en-US" sz="3000" b="1" i="1" u="sng" dirty="0" err="1">
                <a:solidFill>
                  <a:srgbClr val="0000FF"/>
                </a:solidFill>
                <a:latin typeface="Times New Roman"/>
                <a:ea typeface="Times New Roman"/>
              </a:rPr>
              <a:t>va</a:t>
            </a:r>
            <a:r>
              <a:rPr lang="en-US" sz="3000" b="1" i="1" u="sng" dirty="0">
                <a:solidFill>
                  <a:srgbClr val="0000FF"/>
                </a:solidFill>
                <a:latin typeface="Times New Roman"/>
                <a:ea typeface="Times New Roman"/>
              </a:rPr>
              <a:t> </a:t>
            </a:r>
            <a:r>
              <a:rPr lang="en-US" sz="3000" b="1" i="1" u="sng" dirty="0" err="1">
                <a:solidFill>
                  <a:srgbClr val="0000FF"/>
                </a:solidFill>
                <a:latin typeface="Times New Roman"/>
                <a:ea typeface="Times New Roman"/>
              </a:rPr>
              <a:t>notiqlik</a:t>
            </a:r>
            <a:r>
              <a:rPr lang="en-US" sz="3000" b="1" i="1" u="sng" dirty="0">
                <a:solidFill>
                  <a:srgbClr val="0000FF"/>
                </a:solidFill>
                <a:latin typeface="Times New Roman"/>
                <a:ea typeface="Times New Roman"/>
              </a:rPr>
              <a:t> </a:t>
            </a:r>
            <a:r>
              <a:rPr lang="en-US" sz="3000" b="1" i="1" u="sng" dirty="0" err="1">
                <a:solidFill>
                  <a:srgbClr val="0000FF"/>
                </a:solidFill>
                <a:latin typeface="Times New Roman"/>
                <a:ea typeface="Times New Roman"/>
              </a:rPr>
              <a:t>san’ati</a:t>
            </a:r>
            <a:r>
              <a:rPr lang="en-US" sz="3000" b="1" i="1" u="sng" dirty="0">
                <a:solidFill>
                  <a:srgbClr val="0000FF"/>
                </a:solidFill>
                <a:latin typeface="Times New Roman"/>
                <a:ea typeface="Times New Roman"/>
              </a:rPr>
              <a:t>, </a:t>
            </a:r>
            <a:r>
              <a:rPr lang="en-US" sz="3000" b="1" i="1" u="sng" dirty="0" err="1">
                <a:solidFill>
                  <a:srgbClr val="0000FF"/>
                </a:solidFill>
                <a:latin typeface="Times New Roman"/>
                <a:ea typeface="Times New Roman"/>
              </a:rPr>
              <a:t>tafsir</a:t>
            </a:r>
            <a:r>
              <a:rPr lang="en-US" sz="3000" b="1" i="1" u="sng" dirty="0">
                <a:solidFill>
                  <a:srgbClr val="0000FF"/>
                </a:solidFill>
                <a:latin typeface="Times New Roman"/>
                <a:ea typeface="Times New Roman"/>
              </a:rPr>
              <a:t>, </a:t>
            </a:r>
            <a:r>
              <a:rPr lang="en-US" sz="3000" b="1" i="1" u="sng" dirty="0" err="1">
                <a:solidFill>
                  <a:srgbClr val="0000FF"/>
                </a:solidFill>
                <a:latin typeface="Times New Roman"/>
                <a:ea typeface="Times New Roman"/>
              </a:rPr>
              <a:t>hadis</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va</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boshqa</a:t>
            </a:r>
            <a:r>
              <a:rPr lang="en-US" sz="3000" dirty="0">
                <a:solidFill>
                  <a:srgbClr val="000000"/>
                </a:solidFill>
                <a:latin typeface="Times New Roman"/>
                <a:ea typeface="Times New Roman"/>
              </a:rPr>
              <a:t> </a:t>
            </a:r>
            <a:r>
              <a:rPr lang="en-US" sz="3000" dirty="0" err="1" smtClean="0">
                <a:solidFill>
                  <a:srgbClr val="000000"/>
                </a:solidFill>
                <a:latin typeface="Times New Roman"/>
                <a:ea typeface="Times New Roman"/>
              </a:rPr>
              <a:t>fanlar</a:t>
            </a:r>
            <a:r>
              <a:rPr lang="en-US" sz="3000" dirty="0" smtClean="0">
                <a:solidFill>
                  <a:srgbClr val="000000"/>
                </a:solidFill>
                <a:latin typeface="Times New Roman"/>
                <a:ea typeface="Times New Roman"/>
              </a:rPr>
              <a:t> </a:t>
            </a:r>
            <a:r>
              <a:rPr lang="en-US" sz="3000" dirty="0" err="1">
                <a:solidFill>
                  <a:srgbClr val="000000"/>
                </a:solidFill>
                <a:latin typeface="Times New Roman"/>
                <a:ea typeface="Times New Roman"/>
              </a:rPr>
              <a:t>bo‘yicha</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yozgan</a:t>
            </a:r>
            <a:r>
              <a:rPr lang="en-US" sz="3000" dirty="0">
                <a:solidFill>
                  <a:srgbClr val="000000"/>
                </a:solidFill>
                <a:latin typeface="Times New Roman"/>
                <a:ea typeface="Times New Roman"/>
              </a:rPr>
              <a:t> </a:t>
            </a:r>
            <a:r>
              <a:rPr lang="en-US" sz="3000" b="1" dirty="0" smtClean="0">
                <a:solidFill>
                  <a:srgbClr val="000000"/>
                </a:solidFill>
                <a:latin typeface="Times New Roman"/>
                <a:ea typeface="Times New Roman"/>
              </a:rPr>
              <a:t>50 </a:t>
            </a:r>
            <a:r>
              <a:rPr lang="en-US" sz="3000" b="1" dirty="0" err="1" smtClean="0">
                <a:solidFill>
                  <a:srgbClr val="000000"/>
                </a:solidFill>
                <a:latin typeface="Times New Roman"/>
                <a:ea typeface="Times New Roman"/>
              </a:rPr>
              <a:t>dan</a:t>
            </a:r>
            <a:r>
              <a:rPr lang="en-US" sz="3000" b="1" dirty="0" smtClean="0">
                <a:solidFill>
                  <a:srgbClr val="000000"/>
                </a:solidFill>
                <a:latin typeface="Times New Roman"/>
                <a:ea typeface="Times New Roman"/>
              </a:rPr>
              <a:t> </a:t>
            </a:r>
            <a:r>
              <a:rPr lang="en-US" sz="3000" dirty="0" err="1">
                <a:solidFill>
                  <a:srgbClr val="000000"/>
                </a:solidFill>
                <a:latin typeface="Times New Roman"/>
                <a:ea typeface="Times New Roman"/>
              </a:rPr>
              <a:t>ortiq</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asarlari</a:t>
            </a:r>
            <a:r>
              <a:rPr lang="en-US" sz="3000" dirty="0">
                <a:solidFill>
                  <a:srgbClr val="000000"/>
                </a:solidFill>
                <a:latin typeface="Times New Roman"/>
                <a:ea typeface="Times New Roman"/>
              </a:rPr>
              <a:t> bor. </a:t>
            </a:r>
            <a:r>
              <a:rPr lang="en-US" sz="3000" dirty="0" err="1">
                <a:solidFill>
                  <a:srgbClr val="000000"/>
                </a:solidFill>
                <a:latin typeface="Times New Roman"/>
                <a:ea typeface="Times New Roman"/>
              </a:rPr>
              <a:t>Mashhur</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turk</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olimi</a:t>
            </a:r>
            <a:r>
              <a:rPr lang="en-US" sz="3000" dirty="0">
                <a:solidFill>
                  <a:srgbClr val="000000"/>
                </a:solidFill>
                <a:latin typeface="Times New Roman"/>
                <a:ea typeface="Times New Roman"/>
              </a:rPr>
              <a:t> </a:t>
            </a:r>
            <a:r>
              <a:rPr lang="en-US" sz="3000" b="1" dirty="0" err="1" smtClean="0">
                <a:solidFill>
                  <a:srgbClr val="000000"/>
                </a:solidFill>
                <a:latin typeface="Times New Roman"/>
                <a:ea typeface="Times New Roman"/>
              </a:rPr>
              <a:t>Hoji</a:t>
            </a:r>
            <a:r>
              <a:rPr lang="en-US" sz="3000" b="1" dirty="0" smtClean="0">
                <a:solidFill>
                  <a:srgbClr val="000000"/>
                </a:solidFill>
                <a:latin typeface="Times New Roman"/>
                <a:ea typeface="Times New Roman"/>
              </a:rPr>
              <a:t>  </a:t>
            </a:r>
            <a:r>
              <a:rPr lang="en-US" sz="3000" b="1" dirty="0" err="1">
                <a:solidFill>
                  <a:srgbClr val="000000"/>
                </a:solidFill>
                <a:latin typeface="Times New Roman"/>
                <a:ea typeface="Times New Roman"/>
              </a:rPr>
              <a:t>Xalif</a:t>
            </a:r>
            <a:r>
              <a:rPr lang="en-US" sz="3000" b="1" dirty="0">
                <a:solidFill>
                  <a:srgbClr val="000000"/>
                </a:solidFill>
                <a:latin typeface="Times New Roman"/>
                <a:ea typeface="Times New Roman"/>
              </a:rPr>
              <a:t>  </a:t>
            </a:r>
            <a:r>
              <a:rPr lang="en-US" sz="3000" b="1" i="1" dirty="0">
                <a:solidFill>
                  <a:srgbClr val="000000"/>
                </a:solidFill>
                <a:latin typeface="Times New Roman"/>
                <a:ea typeface="Times New Roman"/>
              </a:rPr>
              <a:t>(«</a:t>
            </a:r>
            <a:r>
              <a:rPr lang="en-US" sz="3000" b="1" i="1" dirty="0" err="1">
                <a:solidFill>
                  <a:srgbClr val="000000"/>
                </a:solidFill>
                <a:latin typeface="Times New Roman"/>
                <a:ea typeface="Times New Roman"/>
              </a:rPr>
              <a:t>Kashf</a:t>
            </a:r>
            <a:r>
              <a:rPr lang="en-US" sz="3000" b="1" i="1" dirty="0">
                <a:solidFill>
                  <a:srgbClr val="000000"/>
                </a:solidFill>
                <a:latin typeface="Times New Roman"/>
                <a:ea typeface="Times New Roman"/>
              </a:rPr>
              <a:t>  </a:t>
            </a:r>
            <a:r>
              <a:rPr lang="en-US" sz="3000" b="1" i="1" dirty="0" err="1">
                <a:solidFill>
                  <a:srgbClr val="000000"/>
                </a:solidFill>
                <a:latin typeface="Times New Roman"/>
                <a:ea typeface="Times New Roman"/>
              </a:rPr>
              <a:t>az-Zunun</a:t>
            </a:r>
            <a:r>
              <a:rPr lang="en-US" sz="3000" b="1" i="1" dirty="0">
                <a:solidFill>
                  <a:srgbClr val="000000"/>
                </a:solidFill>
                <a:latin typeface="Times New Roman"/>
                <a:ea typeface="Times New Roman"/>
              </a:rPr>
              <a:t>»  </a:t>
            </a:r>
            <a:r>
              <a:rPr lang="en-US" sz="3000" b="1" i="1" dirty="0" err="1">
                <a:solidFill>
                  <a:srgbClr val="000000"/>
                </a:solidFill>
                <a:latin typeface="Times New Roman"/>
                <a:ea typeface="Times New Roman"/>
              </a:rPr>
              <a:t>asarida</a:t>
            </a:r>
            <a:r>
              <a:rPr lang="en-US" sz="3000" b="1" i="1" dirty="0">
                <a:solidFill>
                  <a:srgbClr val="000000"/>
                </a:solidFill>
                <a:latin typeface="Times New Roman"/>
                <a:ea typeface="Times New Roman"/>
              </a:rPr>
              <a:t>)  </a:t>
            </a:r>
            <a:r>
              <a:rPr lang="en-US" sz="3000" b="1" i="1" u="sng" dirty="0" err="1">
                <a:solidFill>
                  <a:srgbClr val="0000FF"/>
                </a:solidFill>
                <a:latin typeface="Times New Roman"/>
                <a:ea typeface="Times New Roman"/>
              </a:rPr>
              <a:t>Zamahshariyning</a:t>
            </a:r>
            <a:r>
              <a:rPr lang="en-US" sz="3000" b="1" i="1" u="sng" dirty="0">
                <a:solidFill>
                  <a:srgbClr val="0000FF"/>
                </a:solidFill>
                <a:latin typeface="Times New Roman"/>
                <a:ea typeface="Times New Roman"/>
              </a:rPr>
              <a:t>  29  </a:t>
            </a:r>
            <a:r>
              <a:rPr lang="en-US" sz="3000" b="1" i="1" u="sng" dirty="0" err="1">
                <a:solidFill>
                  <a:srgbClr val="0000FF"/>
                </a:solidFill>
                <a:latin typeface="Times New Roman"/>
                <a:ea typeface="Times New Roman"/>
              </a:rPr>
              <a:t>asari</a:t>
            </a:r>
            <a:r>
              <a:rPr lang="en-US" sz="3000" dirty="0">
                <a:solidFill>
                  <a:srgbClr val="000000"/>
                </a:solidFill>
                <a:latin typeface="Times New Roman"/>
                <a:ea typeface="Times New Roman"/>
              </a:rPr>
              <a:t>, </a:t>
            </a:r>
            <a:r>
              <a:rPr lang="en-US" sz="3000" dirty="0" err="1" smtClean="0">
                <a:solidFill>
                  <a:srgbClr val="000000"/>
                </a:solidFill>
                <a:latin typeface="Times New Roman"/>
                <a:ea typeface="Times New Roman"/>
              </a:rPr>
              <a:t>arab</a:t>
            </a:r>
            <a:r>
              <a:rPr lang="en-US" sz="3000" dirty="0" smtClean="0">
                <a:solidFill>
                  <a:srgbClr val="000000"/>
                </a:solidFill>
                <a:latin typeface="Times New Roman"/>
                <a:ea typeface="Times New Roman"/>
              </a:rPr>
              <a:t>  </a:t>
            </a:r>
            <a:r>
              <a:rPr lang="en-US" sz="3000" dirty="0" err="1">
                <a:solidFill>
                  <a:srgbClr val="000000"/>
                </a:solidFill>
                <a:latin typeface="Times New Roman"/>
                <a:ea typeface="Times New Roman"/>
              </a:rPr>
              <a:t>olimi</a:t>
            </a:r>
            <a:r>
              <a:rPr lang="en-US" sz="3000" dirty="0">
                <a:solidFill>
                  <a:srgbClr val="000000"/>
                </a:solidFill>
                <a:latin typeface="Times New Roman"/>
                <a:ea typeface="Times New Roman"/>
              </a:rPr>
              <a:t>  </a:t>
            </a:r>
            <a:r>
              <a:rPr lang="en-US" sz="3000" b="1" dirty="0" err="1">
                <a:solidFill>
                  <a:srgbClr val="000000"/>
                </a:solidFill>
                <a:latin typeface="Times New Roman"/>
                <a:ea typeface="Times New Roman"/>
              </a:rPr>
              <a:t>Ibn</a:t>
            </a:r>
            <a:r>
              <a:rPr lang="en-US" sz="3000" b="1" dirty="0">
                <a:solidFill>
                  <a:srgbClr val="000000"/>
                </a:solidFill>
                <a:latin typeface="Times New Roman"/>
                <a:ea typeface="Times New Roman"/>
              </a:rPr>
              <a:t>  </a:t>
            </a:r>
            <a:r>
              <a:rPr lang="en-US" sz="3000" b="1" dirty="0" err="1">
                <a:solidFill>
                  <a:srgbClr val="000000"/>
                </a:solidFill>
                <a:latin typeface="Times New Roman"/>
                <a:ea typeface="Times New Roman"/>
              </a:rPr>
              <a:t>Xallikon</a:t>
            </a:r>
            <a:r>
              <a:rPr lang="en-US" sz="3000" b="1" dirty="0">
                <a:solidFill>
                  <a:srgbClr val="000000"/>
                </a:solidFill>
                <a:latin typeface="Times New Roman"/>
                <a:ea typeface="Times New Roman"/>
              </a:rPr>
              <a:t>  («</a:t>
            </a:r>
            <a:r>
              <a:rPr lang="en-US" sz="3000" b="1" dirty="0" err="1">
                <a:solidFill>
                  <a:srgbClr val="000000"/>
                </a:solidFill>
                <a:latin typeface="Times New Roman"/>
                <a:ea typeface="Times New Roman"/>
              </a:rPr>
              <a:t>Vafayot</a:t>
            </a:r>
            <a:r>
              <a:rPr lang="en-US" sz="3000" b="1" dirty="0">
                <a:solidFill>
                  <a:srgbClr val="000000"/>
                </a:solidFill>
                <a:latin typeface="Times New Roman"/>
                <a:ea typeface="Times New Roman"/>
              </a:rPr>
              <a:t>  al-</a:t>
            </a:r>
            <a:r>
              <a:rPr lang="en-US" sz="3000" b="1" dirty="0" err="1">
                <a:solidFill>
                  <a:srgbClr val="000000"/>
                </a:solidFill>
                <a:latin typeface="Times New Roman"/>
                <a:ea typeface="Times New Roman"/>
              </a:rPr>
              <a:t>A’yon</a:t>
            </a:r>
            <a:r>
              <a:rPr lang="en-US" sz="3000" b="1" dirty="0">
                <a:solidFill>
                  <a:srgbClr val="000000"/>
                </a:solidFill>
                <a:latin typeface="Times New Roman"/>
                <a:ea typeface="Times New Roman"/>
              </a:rPr>
              <a:t>»  </a:t>
            </a:r>
            <a:r>
              <a:rPr lang="en-US" sz="3000" b="1" dirty="0" err="1">
                <a:solidFill>
                  <a:srgbClr val="000000"/>
                </a:solidFill>
                <a:latin typeface="Times New Roman"/>
                <a:ea typeface="Times New Roman"/>
              </a:rPr>
              <a:t>asarida</a:t>
            </a:r>
            <a:r>
              <a:rPr lang="en-US" sz="3000" b="1" dirty="0">
                <a:solidFill>
                  <a:srgbClr val="000000"/>
                </a:solidFill>
                <a:latin typeface="Times New Roman"/>
                <a:ea typeface="Times New Roman"/>
              </a:rPr>
              <a:t>)</a:t>
            </a:r>
            <a:r>
              <a:rPr lang="en-US" sz="3000" dirty="0">
                <a:solidFill>
                  <a:srgbClr val="000000"/>
                </a:solidFill>
                <a:latin typeface="Times New Roman"/>
                <a:ea typeface="Times New Roman"/>
              </a:rPr>
              <a:t>  </a:t>
            </a:r>
            <a:r>
              <a:rPr lang="en-US" sz="3000" b="1" i="1" u="sng" dirty="0">
                <a:solidFill>
                  <a:srgbClr val="0000FF"/>
                </a:solidFill>
                <a:latin typeface="Times New Roman"/>
                <a:ea typeface="Times New Roman"/>
              </a:rPr>
              <a:t>30  </a:t>
            </a:r>
            <a:r>
              <a:rPr lang="en-US" sz="3000" b="1" i="1" u="sng" dirty="0" err="1">
                <a:solidFill>
                  <a:srgbClr val="0000FF"/>
                </a:solidFill>
                <a:latin typeface="Times New Roman"/>
                <a:ea typeface="Times New Roman"/>
              </a:rPr>
              <a:t>asari</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va</a:t>
            </a:r>
            <a:r>
              <a:rPr lang="en-US" sz="3000" dirty="0">
                <a:solidFill>
                  <a:srgbClr val="000000"/>
                </a:solidFill>
                <a:latin typeface="Times New Roman"/>
                <a:ea typeface="Times New Roman"/>
              </a:rPr>
              <a:t> </a:t>
            </a:r>
            <a:r>
              <a:rPr lang="en-US" sz="3000" b="1" dirty="0" err="1" smtClean="0">
                <a:solidFill>
                  <a:srgbClr val="000000"/>
                </a:solidFill>
                <a:latin typeface="Times New Roman"/>
                <a:ea typeface="Times New Roman"/>
              </a:rPr>
              <a:t>Yoqut</a:t>
            </a:r>
            <a:r>
              <a:rPr lang="en-US" sz="3000" b="1" dirty="0" smtClean="0">
                <a:solidFill>
                  <a:srgbClr val="000000"/>
                </a:solidFill>
                <a:latin typeface="Times New Roman"/>
                <a:ea typeface="Times New Roman"/>
              </a:rPr>
              <a:t> </a:t>
            </a:r>
            <a:r>
              <a:rPr lang="en-US" sz="3000" b="1" dirty="0" err="1">
                <a:solidFill>
                  <a:srgbClr val="000000"/>
                </a:solidFill>
                <a:latin typeface="Times New Roman"/>
                <a:ea typeface="Times New Roman"/>
              </a:rPr>
              <a:t>Hamaviy</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esa</a:t>
            </a:r>
            <a:r>
              <a:rPr lang="en-US" sz="3000" dirty="0">
                <a:solidFill>
                  <a:srgbClr val="000000"/>
                </a:solidFill>
                <a:latin typeface="Times New Roman"/>
                <a:ea typeface="Times New Roman"/>
              </a:rPr>
              <a:t> </a:t>
            </a:r>
            <a:r>
              <a:rPr lang="en-US" sz="3000" b="1" i="1" u="sng" dirty="0">
                <a:solidFill>
                  <a:srgbClr val="0000FF"/>
                </a:solidFill>
                <a:latin typeface="Times New Roman"/>
                <a:ea typeface="Times New Roman"/>
              </a:rPr>
              <a:t>50 </a:t>
            </a:r>
            <a:r>
              <a:rPr lang="en-US" sz="3000" b="1" i="1" u="sng" dirty="0" err="1">
                <a:solidFill>
                  <a:srgbClr val="0000FF"/>
                </a:solidFill>
                <a:latin typeface="Times New Roman"/>
                <a:ea typeface="Times New Roman"/>
              </a:rPr>
              <a:t>asarining</a:t>
            </a:r>
            <a:r>
              <a:rPr lang="en-US" sz="3000" b="1" i="1" u="sng" dirty="0">
                <a:solidFill>
                  <a:srgbClr val="0000FF"/>
                </a:solidFill>
                <a:latin typeface="Times New Roman"/>
                <a:ea typeface="Times New Roman"/>
              </a:rPr>
              <a:t> </a:t>
            </a:r>
            <a:r>
              <a:rPr lang="en-US" sz="3000" dirty="0" err="1" smtClean="0">
                <a:solidFill>
                  <a:srgbClr val="000000"/>
                </a:solidFill>
                <a:latin typeface="Times New Roman"/>
                <a:ea typeface="Times New Roman"/>
              </a:rPr>
              <a:t>tavsifini</a:t>
            </a:r>
            <a:r>
              <a:rPr lang="en-US" sz="3000" dirty="0" smtClean="0">
                <a:solidFill>
                  <a:srgbClr val="000000"/>
                </a:solidFill>
                <a:latin typeface="Times New Roman"/>
                <a:ea typeface="Times New Roman"/>
              </a:rPr>
              <a:t> </a:t>
            </a:r>
            <a:r>
              <a:rPr lang="en-US" sz="3000" dirty="0">
                <a:solidFill>
                  <a:srgbClr val="000000"/>
                </a:solidFill>
                <a:latin typeface="Times New Roman"/>
                <a:ea typeface="Times New Roman"/>
              </a:rPr>
              <a:t>b</a:t>
            </a:r>
            <a:r>
              <a:rPr lang="ru-RU" sz="3000" dirty="0">
                <a:solidFill>
                  <a:srgbClr val="000000"/>
                </a:solidFill>
                <a:latin typeface="Times New Roman"/>
                <a:ea typeface="Times New Roman"/>
              </a:rPr>
              <a:t>е</a:t>
            </a:r>
            <a:r>
              <a:rPr lang="en-US" sz="3000" dirty="0" err="1">
                <a:solidFill>
                  <a:srgbClr val="000000"/>
                </a:solidFill>
                <a:latin typeface="Times New Roman"/>
                <a:ea typeface="Times New Roman"/>
              </a:rPr>
              <a:t>rgan</a:t>
            </a:r>
            <a:r>
              <a:rPr lang="en-US" sz="3000" dirty="0" smtClean="0">
                <a:solidFill>
                  <a:srgbClr val="000000"/>
                </a:solidFill>
                <a:latin typeface="Times New Roman"/>
                <a:ea typeface="Times New Roman"/>
              </a:rPr>
              <a:t>. </a:t>
            </a:r>
            <a:r>
              <a:rPr lang="en-US" sz="3000" dirty="0" err="1">
                <a:solidFill>
                  <a:srgbClr val="000000"/>
                </a:solidFill>
                <a:latin typeface="Times New Roman"/>
                <a:ea typeface="Times New Roman"/>
              </a:rPr>
              <a:t>Iroq</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olimi</a:t>
            </a:r>
            <a:r>
              <a:rPr lang="en-US" sz="3000" dirty="0">
                <a:solidFill>
                  <a:srgbClr val="000000"/>
                </a:solidFill>
                <a:latin typeface="Times New Roman"/>
                <a:ea typeface="Times New Roman"/>
              </a:rPr>
              <a:t> </a:t>
            </a:r>
            <a:r>
              <a:rPr lang="en-US" sz="3000" b="1" dirty="0" err="1">
                <a:solidFill>
                  <a:srgbClr val="000000"/>
                </a:solidFill>
                <a:latin typeface="Times New Roman"/>
                <a:ea typeface="Times New Roman"/>
              </a:rPr>
              <a:t>Fozil</a:t>
            </a:r>
            <a:r>
              <a:rPr lang="en-US" sz="3000" b="1" dirty="0">
                <a:solidFill>
                  <a:srgbClr val="000000"/>
                </a:solidFill>
                <a:latin typeface="Times New Roman"/>
                <a:ea typeface="Times New Roman"/>
              </a:rPr>
              <a:t> </a:t>
            </a:r>
            <a:r>
              <a:rPr lang="en-US" sz="3000" b="1" dirty="0" err="1" smtClean="0">
                <a:solidFill>
                  <a:srgbClr val="000000"/>
                </a:solidFill>
                <a:latin typeface="Times New Roman"/>
                <a:ea typeface="Times New Roman"/>
              </a:rPr>
              <a:t>Solih</a:t>
            </a:r>
            <a:r>
              <a:rPr lang="en-US" sz="3000" b="1" dirty="0" smtClean="0">
                <a:solidFill>
                  <a:srgbClr val="000000"/>
                </a:solidFill>
                <a:latin typeface="Times New Roman"/>
                <a:ea typeface="Times New Roman"/>
              </a:rPr>
              <a:t>  </a:t>
            </a:r>
            <a:r>
              <a:rPr lang="en-US" sz="3000" b="1" dirty="0" err="1">
                <a:solidFill>
                  <a:srgbClr val="000000"/>
                </a:solidFill>
                <a:latin typeface="Times New Roman"/>
                <a:ea typeface="Times New Roman"/>
              </a:rPr>
              <a:t>az-Samariy</a:t>
            </a:r>
            <a:r>
              <a:rPr lang="en-US" sz="3000" b="1" dirty="0">
                <a:solidFill>
                  <a:srgbClr val="000000"/>
                </a:solidFill>
                <a:latin typeface="Times New Roman"/>
                <a:ea typeface="Times New Roman"/>
              </a:rPr>
              <a:t> </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esa</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ulug</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vatandoshimizning</a:t>
            </a:r>
            <a:r>
              <a:rPr lang="en-US" sz="3000" dirty="0">
                <a:solidFill>
                  <a:srgbClr val="000000"/>
                </a:solidFill>
                <a:latin typeface="Times New Roman"/>
                <a:ea typeface="Times New Roman"/>
              </a:rPr>
              <a:t>  </a:t>
            </a:r>
            <a:r>
              <a:rPr lang="en-US" sz="3000" b="1" i="1" u="sng" dirty="0">
                <a:solidFill>
                  <a:srgbClr val="0000FF"/>
                </a:solidFill>
                <a:latin typeface="Times New Roman"/>
                <a:ea typeface="Times New Roman"/>
              </a:rPr>
              <a:t>56  </a:t>
            </a:r>
            <a:r>
              <a:rPr lang="en-US" sz="3000" b="1" i="1" u="sng" dirty="0" err="1">
                <a:solidFill>
                  <a:srgbClr val="0000FF"/>
                </a:solidFill>
                <a:latin typeface="Times New Roman"/>
                <a:ea typeface="Times New Roman"/>
              </a:rPr>
              <a:t>asari</a:t>
            </a:r>
            <a:r>
              <a:rPr lang="en-US" sz="3000" b="1" i="1" u="sng" dirty="0">
                <a:solidFill>
                  <a:srgbClr val="0000FF"/>
                </a:solidFill>
                <a:latin typeface="Times New Roman"/>
                <a:ea typeface="Times New Roman"/>
              </a:rPr>
              <a:t>  </a:t>
            </a:r>
            <a:r>
              <a:rPr lang="en-US" sz="3000" dirty="0" err="1">
                <a:solidFill>
                  <a:srgbClr val="000000"/>
                </a:solidFill>
                <a:latin typeface="Times New Roman"/>
                <a:ea typeface="Times New Roman"/>
              </a:rPr>
              <a:t>borligini</a:t>
            </a:r>
            <a:r>
              <a:rPr lang="en-US" sz="3000" dirty="0">
                <a:solidFill>
                  <a:srgbClr val="000000"/>
                </a:solidFill>
                <a:latin typeface="Times New Roman"/>
                <a:ea typeface="Times New Roman"/>
              </a:rPr>
              <a:t> </a:t>
            </a:r>
            <a:r>
              <a:rPr lang="en-US" sz="3000" dirty="0" err="1" smtClean="0">
                <a:solidFill>
                  <a:srgbClr val="000000"/>
                </a:solidFill>
                <a:latin typeface="Times New Roman"/>
                <a:ea typeface="Times New Roman"/>
              </a:rPr>
              <a:t>aytib</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ularning</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nomlarini</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birma-bir</a:t>
            </a:r>
            <a:r>
              <a:rPr lang="en-US" sz="3000" dirty="0">
                <a:solidFill>
                  <a:srgbClr val="000000"/>
                </a:solidFill>
                <a:latin typeface="Times New Roman"/>
                <a:ea typeface="Times New Roman"/>
              </a:rPr>
              <a:t> k</a:t>
            </a:r>
            <a:r>
              <a:rPr lang="ru-RU" sz="3000" dirty="0">
                <a:solidFill>
                  <a:srgbClr val="000000"/>
                </a:solidFill>
                <a:latin typeface="Times New Roman"/>
                <a:ea typeface="Times New Roman"/>
              </a:rPr>
              <a:t>е</a:t>
            </a:r>
            <a:r>
              <a:rPr lang="en-US" sz="3000" dirty="0" err="1">
                <a:solidFill>
                  <a:srgbClr val="000000"/>
                </a:solidFill>
                <a:latin typeface="Times New Roman"/>
                <a:ea typeface="Times New Roman"/>
              </a:rPr>
              <a:t>ltirib</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o‘tadi</a:t>
            </a:r>
            <a:r>
              <a:rPr lang="en-US" sz="3000" dirty="0">
                <a:solidFill>
                  <a:srgbClr val="000000"/>
                </a:solidFill>
                <a:latin typeface="Times New Roman"/>
                <a:ea typeface="Times New Roman"/>
              </a:rPr>
              <a:t>.</a:t>
            </a:r>
          </a:p>
        </p:txBody>
      </p:sp>
    </p:spTree>
    <p:extLst>
      <p:ext uri="{BB962C8B-B14F-4D97-AF65-F5344CB8AC3E}">
        <p14:creationId xmlns:p14="http://schemas.microsoft.com/office/powerpoint/2010/main" val="29000378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588233"/>
            <a:ext cx="8856984" cy="5632311"/>
          </a:xfrm>
          <a:prstGeom prst="rect">
            <a:avLst/>
          </a:prstGeom>
        </p:spPr>
        <p:txBody>
          <a:bodyPr wrap="square">
            <a:spAutoFit/>
          </a:bodyPr>
          <a:lstStyle/>
          <a:p>
            <a:pPr algn="just"/>
            <a:r>
              <a:rPr lang="en-US" sz="3600" dirty="0" smtClean="0">
                <a:solidFill>
                  <a:srgbClr val="000000"/>
                </a:solidFill>
                <a:latin typeface="Times New Roman"/>
                <a:ea typeface="Times New Roman"/>
              </a:rPr>
              <a:t>	</a:t>
            </a:r>
            <a:r>
              <a:rPr lang="en-US" sz="3600" b="1" dirty="0" err="1" smtClean="0">
                <a:solidFill>
                  <a:srgbClr val="0000FF"/>
                </a:solidFill>
                <a:latin typeface="Times New Roman"/>
                <a:ea typeface="Times New Roman"/>
              </a:rPr>
              <a:t>Az-Zamahshariyning</a:t>
            </a:r>
            <a:r>
              <a:rPr lang="en-US" sz="3600" dirty="0" smtClean="0">
                <a:solidFill>
                  <a:srgbClr val="000000"/>
                </a:solidFill>
                <a:latin typeface="Times New Roman"/>
                <a:ea typeface="Times New Roman"/>
              </a:rPr>
              <a:t> </a:t>
            </a:r>
            <a:r>
              <a:rPr lang="en-US" sz="3600" dirty="0" err="1">
                <a:solidFill>
                  <a:srgbClr val="000000"/>
                </a:solidFill>
                <a:latin typeface="Times New Roman"/>
                <a:ea typeface="Times New Roman"/>
              </a:rPr>
              <a:t>eng</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yirik</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va</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mashhur</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asari</a:t>
            </a:r>
            <a:r>
              <a:rPr lang="en-US" sz="3600" dirty="0">
                <a:solidFill>
                  <a:srgbClr val="000000"/>
                </a:solidFill>
                <a:latin typeface="Times New Roman"/>
                <a:ea typeface="Times New Roman"/>
              </a:rPr>
              <a:t> </a:t>
            </a:r>
            <a:r>
              <a:rPr lang="en-US" sz="3600" b="1" i="1" dirty="0">
                <a:solidFill>
                  <a:srgbClr val="FF0000"/>
                </a:solidFill>
                <a:latin typeface="Times New Roman"/>
                <a:ea typeface="Times New Roman"/>
              </a:rPr>
              <a:t>«</a:t>
            </a:r>
            <a:r>
              <a:rPr lang="en-US" sz="3600" b="1" i="1" dirty="0" smtClean="0">
                <a:solidFill>
                  <a:srgbClr val="FF0000"/>
                </a:solidFill>
                <a:latin typeface="Times New Roman"/>
                <a:ea typeface="Times New Roman"/>
              </a:rPr>
              <a:t>Al-</a:t>
            </a:r>
            <a:r>
              <a:rPr lang="en-US" sz="3600" b="1" i="1" dirty="0" err="1" smtClean="0">
                <a:solidFill>
                  <a:srgbClr val="FF0000"/>
                </a:solidFill>
                <a:latin typeface="Times New Roman"/>
                <a:ea typeface="Times New Roman"/>
              </a:rPr>
              <a:t>Kashshof</a:t>
            </a:r>
            <a:r>
              <a:rPr lang="en-US" sz="3600" b="1" i="1" dirty="0" smtClean="0">
                <a:solidFill>
                  <a:srgbClr val="FF0000"/>
                </a:solidFill>
                <a:latin typeface="Times New Roman"/>
                <a:ea typeface="Times New Roman"/>
              </a:rPr>
              <a:t> </a:t>
            </a:r>
            <a:r>
              <a:rPr lang="en-US" sz="3600" b="1" i="1" dirty="0">
                <a:solidFill>
                  <a:srgbClr val="FF0000"/>
                </a:solidFill>
                <a:latin typeface="Times New Roman"/>
                <a:ea typeface="Times New Roman"/>
              </a:rPr>
              <a:t>an </a:t>
            </a:r>
            <a:r>
              <a:rPr lang="en-US" sz="3600" b="1" i="1" dirty="0" err="1">
                <a:solidFill>
                  <a:srgbClr val="FF0000"/>
                </a:solidFill>
                <a:latin typeface="Times New Roman"/>
                <a:ea typeface="Times New Roman"/>
              </a:rPr>
              <a:t>haqayiq</a:t>
            </a:r>
            <a:r>
              <a:rPr lang="en-US" sz="3600" b="1" i="1" dirty="0">
                <a:solidFill>
                  <a:srgbClr val="FF0000"/>
                </a:solidFill>
                <a:latin typeface="Times New Roman"/>
                <a:ea typeface="Times New Roman"/>
              </a:rPr>
              <a:t> </a:t>
            </a:r>
            <a:r>
              <a:rPr lang="en-US" sz="3600" b="1" i="1" dirty="0" err="1">
                <a:solidFill>
                  <a:srgbClr val="FF0000"/>
                </a:solidFill>
                <a:latin typeface="Times New Roman"/>
                <a:ea typeface="Times New Roman"/>
              </a:rPr>
              <a:t>ut</a:t>
            </a:r>
            <a:r>
              <a:rPr lang="en-US" sz="3600" b="1" i="1" dirty="0">
                <a:solidFill>
                  <a:srgbClr val="FF0000"/>
                </a:solidFill>
                <a:latin typeface="Times New Roman"/>
                <a:ea typeface="Times New Roman"/>
              </a:rPr>
              <a:t> </a:t>
            </a:r>
            <a:r>
              <a:rPr lang="en-US" sz="3600" b="1" i="1" dirty="0" err="1">
                <a:solidFill>
                  <a:srgbClr val="FF0000"/>
                </a:solidFill>
                <a:latin typeface="Times New Roman"/>
                <a:ea typeface="Times New Roman"/>
              </a:rPr>
              <a:t>tanziyl</a:t>
            </a:r>
            <a:r>
              <a:rPr lang="en-US" sz="3600" b="1" i="1" dirty="0">
                <a:solidFill>
                  <a:srgbClr val="FF0000"/>
                </a:solidFill>
                <a:latin typeface="Times New Roman"/>
                <a:ea typeface="Times New Roman"/>
              </a:rPr>
              <a:t> </a:t>
            </a:r>
            <a:r>
              <a:rPr lang="en-US" sz="3600" b="1" i="1" dirty="0" err="1">
                <a:solidFill>
                  <a:srgbClr val="FF0000"/>
                </a:solidFill>
                <a:latin typeface="Times New Roman"/>
                <a:ea typeface="Times New Roman"/>
              </a:rPr>
              <a:t>va</a:t>
            </a:r>
            <a:r>
              <a:rPr lang="en-US" sz="3600" b="1" i="1" dirty="0">
                <a:solidFill>
                  <a:srgbClr val="FF0000"/>
                </a:solidFill>
                <a:latin typeface="Times New Roman"/>
                <a:ea typeface="Times New Roman"/>
              </a:rPr>
              <a:t> </a:t>
            </a:r>
            <a:r>
              <a:rPr lang="en-US" sz="3600" b="1" i="1" dirty="0" err="1">
                <a:solidFill>
                  <a:srgbClr val="FF0000"/>
                </a:solidFill>
                <a:latin typeface="Times New Roman"/>
                <a:ea typeface="Times New Roman"/>
              </a:rPr>
              <a:t>uyin</a:t>
            </a:r>
            <a:r>
              <a:rPr lang="en-US" sz="3600" b="1" i="1" dirty="0">
                <a:solidFill>
                  <a:srgbClr val="FF0000"/>
                </a:solidFill>
                <a:latin typeface="Times New Roman"/>
                <a:ea typeface="Times New Roman"/>
              </a:rPr>
              <a:t> </a:t>
            </a:r>
            <a:r>
              <a:rPr lang="en-US" sz="3600" b="1" i="1" dirty="0" err="1">
                <a:solidFill>
                  <a:srgbClr val="FF0000"/>
                </a:solidFill>
                <a:latin typeface="Times New Roman"/>
                <a:ea typeface="Times New Roman"/>
              </a:rPr>
              <a:t>il-aqoviyl</a:t>
            </a:r>
            <a:r>
              <a:rPr lang="en-US" sz="3600" b="1" i="1" dirty="0">
                <a:solidFill>
                  <a:srgbClr val="FF0000"/>
                </a:solidFill>
                <a:latin typeface="Times New Roman"/>
                <a:ea typeface="Times New Roman"/>
              </a:rPr>
              <a:t> </a:t>
            </a:r>
            <a:r>
              <a:rPr lang="en-US" sz="3600" b="1" i="1" dirty="0" smtClean="0">
                <a:solidFill>
                  <a:srgbClr val="FF0000"/>
                </a:solidFill>
                <a:latin typeface="Times New Roman"/>
                <a:ea typeface="Times New Roman"/>
              </a:rPr>
              <a:t>fi </a:t>
            </a:r>
            <a:r>
              <a:rPr lang="en-US" sz="3600" b="1" i="1" dirty="0" err="1">
                <a:solidFill>
                  <a:srgbClr val="FF0000"/>
                </a:solidFill>
                <a:latin typeface="Times New Roman"/>
                <a:ea typeface="Times New Roman"/>
              </a:rPr>
              <a:t>vujuh</a:t>
            </a:r>
            <a:r>
              <a:rPr lang="en-US" sz="3600" b="1" i="1" dirty="0">
                <a:solidFill>
                  <a:srgbClr val="FF0000"/>
                </a:solidFill>
                <a:latin typeface="Times New Roman"/>
                <a:ea typeface="Times New Roman"/>
              </a:rPr>
              <a:t> it-</a:t>
            </a:r>
            <a:r>
              <a:rPr lang="en-US" sz="3600" b="1" i="1" dirty="0" err="1">
                <a:solidFill>
                  <a:srgbClr val="FF0000"/>
                </a:solidFill>
                <a:latin typeface="Times New Roman"/>
                <a:ea typeface="Times New Roman"/>
              </a:rPr>
              <a:t>ta’viyl»</a:t>
            </a:r>
            <a:r>
              <a:rPr lang="en-US" sz="3600" dirty="0" err="1">
                <a:solidFill>
                  <a:srgbClr val="000000"/>
                </a:solidFill>
                <a:latin typeface="Times New Roman"/>
                <a:ea typeface="Times New Roman"/>
              </a:rPr>
              <a:t>dir</a:t>
            </a:r>
            <a:r>
              <a:rPr lang="en-US" sz="3600" dirty="0">
                <a:solidFill>
                  <a:srgbClr val="000000"/>
                </a:solidFill>
                <a:latin typeface="Times New Roman"/>
                <a:ea typeface="Times New Roman"/>
              </a:rPr>
              <a:t> </a:t>
            </a:r>
            <a:r>
              <a:rPr lang="en-US" sz="3600" b="1" i="1" dirty="0" smtClean="0">
                <a:solidFill>
                  <a:srgbClr val="000000"/>
                </a:solidFill>
                <a:latin typeface="Times New Roman"/>
                <a:ea typeface="Times New Roman"/>
              </a:rPr>
              <a:t>(«</a:t>
            </a:r>
            <a:r>
              <a:rPr lang="en-US" sz="3600" b="1" i="1" dirty="0" err="1">
                <a:solidFill>
                  <a:srgbClr val="000000"/>
                </a:solidFill>
                <a:latin typeface="Times New Roman"/>
                <a:ea typeface="Times New Roman"/>
              </a:rPr>
              <a:t>Qur’ondagi</a:t>
            </a:r>
            <a:r>
              <a:rPr lang="en-US" sz="3600" b="1" i="1" dirty="0">
                <a:solidFill>
                  <a:srgbClr val="000000"/>
                </a:solidFill>
                <a:latin typeface="Times New Roman"/>
                <a:ea typeface="Times New Roman"/>
              </a:rPr>
              <a:t> </a:t>
            </a:r>
            <a:r>
              <a:rPr lang="en-US" sz="3600" b="1" i="1" dirty="0" err="1">
                <a:solidFill>
                  <a:srgbClr val="000000"/>
                </a:solidFill>
                <a:latin typeface="Times New Roman"/>
                <a:ea typeface="Times New Roman"/>
              </a:rPr>
              <a:t>yashirin</a:t>
            </a:r>
            <a:r>
              <a:rPr lang="en-US" sz="3600" b="1" i="1" dirty="0">
                <a:solidFill>
                  <a:srgbClr val="000000"/>
                </a:solidFill>
                <a:latin typeface="Times New Roman"/>
                <a:ea typeface="Times New Roman"/>
              </a:rPr>
              <a:t> </a:t>
            </a:r>
            <a:r>
              <a:rPr lang="en-US" sz="3600" b="1" i="1" dirty="0" err="1">
                <a:solidFill>
                  <a:srgbClr val="000000"/>
                </a:solidFill>
                <a:latin typeface="Times New Roman"/>
                <a:ea typeface="Times New Roman"/>
              </a:rPr>
              <a:t>haqiqatlarni</a:t>
            </a:r>
            <a:r>
              <a:rPr lang="en-US" sz="3600" b="1" i="1" dirty="0">
                <a:solidFill>
                  <a:srgbClr val="000000"/>
                </a:solidFill>
                <a:latin typeface="Times New Roman"/>
                <a:ea typeface="Times New Roman"/>
              </a:rPr>
              <a:t> </a:t>
            </a:r>
            <a:r>
              <a:rPr lang="en-US" sz="3600" b="1" i="1" dirty="0" err="1">
                <a:solidFill>
                  <a:srgbClr val="000000"/>
                </a:solidFill>
                <a:latin typeface="Times New Roman"/>
                <a:ea typeface="Times New Roman"/>
              </a:rPr>
              <a:t>ochib</a:t>
            </a:r>
            <a:r>
              <a:rPr lang="en-US" sz="3600" b="1" i="1" dirty="0">
                <a:solidFill>
                  <a:srgbClr val="000000"/>
                </a:solidFill>
                <a:latin typeface="Times New Roman"/>
                <a:ea typeface="Times New Roman"/>
              </a:rPr>
              <a:t> b</a:t>
            </a:r>
            <a:r>
              <a:rPr lang="ru-RU" sz="3600" b="1" i="1" dirty="0">
                <a:solidFill>
                  <a:srgbClr val="000000"/>
                </a:solidFill>
                <a:latin typeface="Times New Roman"/>
                <a:ea typeface="Times New Roman"/>
              </a:rPr>
              <a:t>е</a:t>
            </a:r>
            <a:r>
              <a:rPr lang="en-US" sz="3600" b="1" i="1" dirty="0" err="1">
                <a:solidFill>
                  <a:srgbClr val="000000"/>
                </a:solidFill>
                <a:latin typeface="Times New Roman"/>
                <a:ea typeface="Times New Roman"/>
              </a:rPr>
              <a:t>ruvchi</a:t>
            </a:r>
            <a:r>
              <a:rPr lang="en-US" sz="3600" b="1" i="1" dirty="0">
                <a:solidFill>
                  <a:srgbClr val="000000"/>
                </a:solidFill>
                <a:latin typeface="Times New Roman"/>
                <a:ea typeface="Times New Roman"/>
              </a:rPr>
              <a:t>»).</a:t>
            </a:r>
            <a:r>
              <a:rPr lang="en-US" sz="3600" dirty="0">
                <a:solidFill>
                  <a:srgbClr val="000000"/>
                </a:solidFill>
                <a:latin typeface="Times New Roman"/>
                <a:ea typeface="Times New Roman"/>
              </a:rPr>
              <a:t> U </a:t>
            </a:r>
            <a:r>
              <a:rPr lang="en-US" sz="3600" dirty="0" err="1">
                <a:solidFill>
                  <a:srgbClr val="000000"/>
                </a:solidFill>
                <a:latin typeface="Times New Roman"/>
                <a:ea typeface="Times New Roman"/>
              </a:rPr>
              <a:t>qisqacha</a:t>
            </a:r>
            <a:r>
              <a:rPr lang="en-US" sz="3600" dirty="0">
                <a:solidFill>
                  <a:srgbClr val="000000"/>
                </a:solidFill>
                <a:latin typeface="Times New Roman"/>
                <a:ea typeface="Times New Roman"/>
              </a:rPr>
              <a:t> </a:t>
            </a:r>
            <a:r>
              <a:rPr lang="en-US" sz="3600" b="1" dirty="0">
                <a:solidFill>
                  <a:srgbClr val="FF0000"/>
                </a:solidFill>
                <a:latin typeface="Times New Roman"/>
                <a:ea typeface="Times New Roman"/>
              </a:rPr>
              <a:t>«</a:t>
            </a:r>
            <a:r>
              <a:rPr lang="en-US" sz="3600" b="1" dirty="0" smtClean="0">
                <a:solidFill>
                  <a:srgbClr val="FF0000"/>
                </a:solidFill>
                <a:latin typeface="Times New Roman"/>
                <a:ea typeface="Times New Roman"/>
              </a:rPr>
              <a:t>Al-</a:t>
            </a:r>
            <a:r>
              <a:rPr lang="en-US" sz="3600" b="1" dirty="0" err="1" smtClean="0">
                <a:solidFill>
                  <a:srgbClr val="FF0000"/>
                </a:solidFill>
                <a:latin typeface="Times New Roman"/>
                <a:ea typeface="Times New Roman"/>
              </a:rPr>
              <a:t>kashshof</a:t>
            </a:r>
            <a:r>
              <a:rPr lang="en-US" sz="3600" b="1" dirty="0">
                <a:solidFill>
                  <a:srgbClr val="FF0000"/>
                </a:solidFill>
                <a:latin typeface="Times New Roman"/>
                <a:ea typeface="Times New Roman"/>
              </a:rPr>
              <a:t>» </a:t>
            </a:r>
            <a:r>
              <a:rPr lang="en-US" sz="3600" dirty="0">
                <a:solidFill>
                  <a:srgbClr val="000000"/>
                </a:solidFill>
                <a:latin typeface="Times New Roman"/>
                <a:ea typeface="Times New Roman"/>
              </a:rPr>
              <a:t>d</a:t>
            </a:r>
            <a:r>
              <a:rPr lang="ru-RU" sz="3600" dirty="0">
                <a:solidFill>
                  <a:srgbClr val="000000"/>
                </a:solidFill>
                <a:latin typeface="Times New Roman"/>
                <a:ea typeface="Times New Roman"/>
              </a:rPr>
              <a:t>е</a:t>
            </a:r>
            <a:r>
              <a:rPr lang="en-US" sz="3600" dirty="0">
                <a:solidFill>
                  <a:srgbClr val="000000"/>
                </a:solidFill>
                <a:latin typeface="Times New Roman"/>
                <a:ea typeface="Times New Roman"/>
              </a:rPr>
              <a:t>b </a:t>
            </a:r>
            <a:r>
              <a:rPr lang="en-US" sz="3600" dirty="0" err="1">
                <a:solidFill>
                  <a:srgbClr val="000000"/>
                </a:solidFill>
                <a:latin typeface="Times New Roman"/>
                <a:ea typeface="Times New Roman"/>
              </a:rPr>
              <a:t>ataladi</a:t>
            </a:r>
            <a:r>
              <a:rPr lang="en-US" sz="3600" dirty="0">
                <a:solidFill>
                  <a:srgbClr val="000000"/>
                </a:solidFill>
                <a:latin typeface="Times New Roman"/>
                <a:ea typeface="Times New Roman"/>
              </a:rPr>
              <a:t>. Bu </a:t>
            </a:r>
            <a:r>
              <a:rPr lang="en-US" sz="3600" dirty="0" err="1">
                <a:solidFill>
                  <a:srgbClr val="000000"/>
                </a:solidFill>
                <a:latin typeface="Times New Roman"/>
                <a:ea typeface="Times New Roman"/>
              </a:rPr>
              <a:t>kitobni</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olim</a:t>
            </a:r>
            <a:r>
              <a:rPr lang="en-US" sz="3600" dirty="0">
                <a:solidFill>
                  <a:srgbClr val="000000"/>
                </a:solidFill>
                <a:latin typeface="Times New Roman"/>
                <a:ea typeface="Times New Roman"/>
              </a:rPr>
              <a:t> </a:t>
            </a:r>
            <a:r>
              <a:rPr lang="en-US" sz="3600" b="1" dirty="0">
                <a:solidFill>
                  <a:srgbClr val="000000"/>
                </a:solidFill>
                <a:latin typeface="Times New Roman"/>
                <a:ea typeface="Times New Roman"/>
              </a:rPr>
              <a:t>1132–1135-yillarda </a:t>
            </a:r>
            <a:r>
              <a:rPr lang="en-US" sz="3600" b="1" dirty="0" err="1">
                <a:solidFill>
                  <a:srgbClr val="000000"/>
                </a:solidFill>
                <a:latin typeface="Times New Roman"/>
                <a:ea typeface="Times New Roman"/>
              </a:rPr>
              <a:t>Makkai</a:t>
            </a:r>
            <a:r>
              <a:rPr lang="en-US" sz="3600" b="1" dirty="0">
                <a:solidFill>
                  <a:srgbClr val="000000"/>
                </a:solidFill>
                <a:latin typeface="Times New Roman"/>
                <a:ea typeface="Times New Roman"/>
              </a:rPr>
              <a:t> </a:t>
            </a:r>
            <a:r>
              <a:rPr lang="en-US" sz="3600" b="1" dirty="0" err="1" smtClean="0">
                <a:solidFill>
                  <a:srgbClr val="000000"/>
                </a:solidFill>
                <a:latin typeface="Times New Roman"/>
                <a:ea typeface="Times New Roman"/>
              </a:rPr>
              <a:t>Mukarramada</a:t>
            </a:r>
            <a:r>
              <a:rPr lang="en-US" sz="3600" b="1" dirty="0" smtClean="0">
                <a:solidFill>
                  <a:srgbClr val="000000"/>
                </a:solidFill>
                <a:latin typeface="Times New Roman"/>
                <a:ea typeface="Times New Roman"/>
              </a:rPr>
              <a:t> </a:t>
            </a:r>
            <a:r>
              <a:rPr lang="en-US" sz="3600" dirty="0" err="1">
                <a:solidFill>
                  <a:srgbClr val="000000"/>
                </a:solidFill>
                <a:latin typeface="Times New Roman"/>
                <a:ea typeface="Times New Roman"/>
              </a:rPr>
              <a:t>bo‘lgan</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chog‘ida</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yozgan</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Zamahshariy</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Makkada</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uzoq</a:t>
            </a:r>
            <a:r>
              <a:rPr lang="en-US" sz="3600" dirty="0">
                <a:solidFill>
                  <a:srgbClr val="000000"/>
                </a:solidFill>
                <a:latin typeface="Times New Roman"/>
                <a:ea typeface="Times New Roman"/>
              </a:rPr>
              <a:t> </a:t>
            </a:r>
            <a:r>
              <a:rPr lang="en-US" sz="3600" dirty="0" err="1" smtClean="0">
                <a:solidFill>
                  <a:srgbClr val="000000"/>
                </a:solidFill>
                <a:latin typeface="Times New Roman"/>
                <a:ea typeface="Times New Roman"/>
              </a:rPr>
              <a:t>vaqt</a:t>
            </a:r>
            <a:r>
              <a:rPr lang="en-US" sz="3600" dirty="0" smtClean="0">
                <a:solidFill>
                  <a:srgbClr val="000000"/>
                </a:solidFill>
                <a:latin typeface="Times New Roman"/>
                <a:ea typeface="Times New Roman"/>
              </a:rPr>
              <a:t> </a:t>
            </a:r>
            <a:r>
              <a:rPr lang="en-US" sz="3600" dirty="0" err="1">
                <a:solidFill>
                  <a:srgbClr val="000000"/>
                </a:solidFill>
                <a:latin typeface="Times New Roman"/>
                <a:ea typeface="Times New Roman"/>
              </a:rPr>
              <a:t>yashaganligi</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uchun</a:t>
            </a:r>
            <a:r>
              <a:rPr lang="en-US" sz="3600" dirty="0">
                <a:solidFill>
                  <a:srgbClr val="000000"/>
                </a:solidFill>
                <a:latin typeface="Times New Roman"/>
                <a:ea typeface="Times New Roman"/>
              </a:rPr>
              <a:t> </a:t>
            </a:r>
            <a:r>
              <a:rPr lang="en-US" sz="3600" b="1" i="1" u="sng" dirty="0" err="1">
                <a:solidFill>
                  <a:srgbClr val="0000FF"/>
                </a:solidFill>
                <a:latin typeface="Times New Roman"/>
                <a:ea typeface="Times New Roman"/>
              </a:rPr>
              <a:t>Jarulloh</a:t>
            </a:r>
            <a:r>
              <a:rPr lang="en-US" sz="3600" b="1" i="1" u="sng" dirty="0">
                <a:solidFill>
                  <a:srgbClr val="0000FF"/>
                </a:solidFill>
                <a:latin typeface="Times New Roman"/>
                <a:ea typeface="Times New Roman"/>
              </a:rPr>
              <a:t> (</a:t>
            </a:r>
            <a:r>
              <a:rPr lang="en-US" sz="3600" b="1" i="1" u="sng" dirty="0" err="1">
                <a:solidFill>
                  <a:srgbClr val="0000FF"/>
                </a:solidFill>
                <a:latin typeface="Times New Roman"/>
                <a:ea typeface="Times New Roman"/>
              </a:rPr>
              <a:t>Allohning</a:t>
            </a:r>
            <a:r>
              <a:rPr lang="en-US" sz="3600" b="1" i="1" u="sng" dirty="0">
                <a:solidFill>
                  <a:srgbClr val="0000FF"/>
                </a:solidFill>
                <a:latin typeface="Times New Roman"/>
                <a:ea typeface="Times New Roman"/>
              </a:rPr>
              <a:t> </a:t>
            </a:r>
            <a:r>
              <a:rPr lang="en-US" sz="3600" b="1" i="1" u="sng" dirty="0" err="1">
                <a:solidFill>
                  <a:srgbClr val="0000FF"/>
                </a:solidFill>
                <a:latin typeface="Times New Roman"/>
                <a:ea typeface="Times New Roman"/>
              </a:rPr>
              <a:t>qo‘shnisi</a:t>
            </a:r>
            <a:r>
              <a:rPr lang="en-US" sz="3600" b="1" i="1" u="sng" dirty="0">
                <a:solidFill>
                  <a:srgbClr val="0000FF"/>
                </a:solidFill>
                <a:latin typeface="Times New Roman"/>
                <a:ea typeface="Times New Roman"/>
              </a:rPr>
              <a:t>) </a:t>
            </a:r>
            <a:r>
              <a:rPr lang="en-US" sz="3600" dirty="0">
                <a:solidFill>
                  <a:srgbClr val="000000"/>
                </a:solidFill>
                <a:latin typeface="Times New Roman"/>
                <a:ea typeface="Times New Roman"/>
              </a:rPr>
              <a:t>d</a:t>
            </a:r>
            <a:r>
              <a:rPr lang="ru-RU" sz="3600" dirty="0">
                <a:solidFill>
                  <a:srgbClr val="000000"/>
                </a:solidFill>
                <a:latin typeface="Times New Roman"/>
                <a:ea typeface="Times New Roman"/>
              </a:rPr>
              <a:t>е</a:t>
            </a:r>
            <a:r>
              <a:rPr lang="en-US" sz="3600" dirty="0" err="1">
                <a:solidFill>
                  <a:srgbClr val="000000"/>
                </a:solidFill>
                <a:latin typeface="Times New Roman"/>
                <a:ea typeface="Times New Roman"/>
              </a:rPr>
              <a:t>gan</a:t>
            </a:r>
            <a:r>
              <a:rPr lang="en-US" sz="3600" dirty="0">
                <a:solidFill>
                  <a:srgbClr val="000000"/>
                </a:solidFill>
                <a:latin typeface="Times New Roman"/>
                <a:ea typeface="Times New Roman"/>
              </a:rPr>
              <a:t> </a:t>
            </a:r>
            <a:r>
              <a:rPr lang="en-US" sz="3600" dirty="0" err="1">
                <a:solidFill>
                  <a:srgbClr val="000000"/>
                </a:solidFill>
                <a:latin typeface="Times New Roman"/>
                <a:ea typeface="Times New Roman"/>
              </a:rPr>
              <a:t>faxrli</a:t>
            </a:r>
            <a:r>
              <a:rPr lang="en-US" sz="3600" dirty="0">
                <a:solidFill>
                  <a:srgbClr val="000000"/>
                </a:solidFill>
                <a:latin typeface="Times New Roman"/>
                <a:ea typeface="Times New Roman"/>
              </a:rPr>
              <a:t> </a:t>
            </a:r>
            <a:r>
              <a:rPr lang="en-US" sz="3600" dirty="0" err="1" smtClean="0">
                <a:solidFill>
                  <a:srgbClr val="000000"/>
                </a:solidFill>
                <a:latin typeface="Times New Roman"/>
                <a:ea typeface="Times New Roman"/>
              </a:rPr>
              <a:t>laqabni</a:t>
            </a:r>
            <a:r>
              <a:rPr lang="en-US" sz="3600" dirty="0" smtClean="0">
                <a:solidFill>
                  <a:srgbClr val="000000"/>
                </a:solidFill>
                <a:latin typeface="Times New Roman"/>
                <a:ea typeface="Times New Roman"/>
              </a:rPr>
              <a:t>  </a:t>
            </a:r>
            <a:r>
              <a:rPr lang="en-US" sz="3600" dirty="0" err="1">
                <a:solidFill>
                  <a:srgbClr val="000000"/>
                </a:solidFill>
                <a:latin typeface="Times New Roman"/>
                <a:ea typeface="Times New Roman"/>
              </a:rPr>
              <a:t>olgan</a:t>
            </a:r>
            <a:r>
              <a:rPr lang="en-US" sz="3600" dirty="0">
                <a:solidFill>
                  <a:srgbClr val="000000"/>
                </a:solidFill>
                <a:latin typeface="Times New Roman"/>
                <a:ea typeface="Times New Roman"/>
              </a:rPr>
              <a:t>. </a:t>
            </a:r>
          </a:p>
        </p:txBody>
      </p:sp>
    </p:spTree>
    <p:extLst>
      <p:ext uri="{BB962C8B-B14F-4D97-AF65-F5344CB8AC3E}">
        <p14:creationId xmlns:p14="http://schemas.microsoft.com/office/powerpoint/2010/main" val="13723488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588233"/>
            <a:ext cx="8856984" cy="5170646"/>
          </a:xfrm>
          <a:prstGeom prst="rect">
            <a:avLst/>
          </a:prstGeom>
        </p:spPr>
        <p:txBody>
          <a:bodyPr wrap="square">
            <a:spAutoFit/>
          </a:bodyPr>
          <a:lstStyle/>
          <a:p>
            <a:pPr algn="just"/>
            <a:r>
              <a:rPr lang="en-US" sz="3000" dirty="0" smtClean="0">
                <a:solidFill>
                  <a:srgbClr val="000000"/>
                </a:solidFill>
                <a:latin typeface="Times New Roman"/>
                <a:ea typeface="Times New Roman"/>
              </a:rPr>
              <a:t>	</a:t>
            </a:r>
            <a:r>
              <a:rPr lang="en-US" sz="3000" dirty="0" err="1" smtClean="0">
                <a:solidFill>
                  <a:srgbClr val="000000"/>
                </a:solidFill>
                <a:latin typeface="Times New Roman"/>
                <a:ea typeface="Times New Roman"/>
              </a:rPr>
              <a:t>Asarda</a:t>
            </a:r>
            <a:r>
              <a:rPr lang="en-US" sz="3000" dirty="0" smtClean="0">
                <a:solidFill>
                  <a:srgbClr val="000000"/>
                </a:solidFill>
                <a:latin typeface="Times New Roman"/>
                <a:ea typeface="Times New Roman"/>
              </a:rPr>
              <a:t>  </a:t>
            </a:r>
            <a:r>
              <a:rPr lang="en-US" sz="3000" dirty="0" err="1">
                <a:solidFill>
                  <a:srgbClr val="000000"/>
                </a:solidFill>
                <a:latin typeface="Times New Roman"/>
                <a:ea typeface="Times New Roman"/>
              </a:rPr>
              <a:t>buyuk</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alloma</a:t>
            </a:r>
            <a:r>
              <a:rPr lang="en-US" sz="3000" dirty="0">
                <a:solidFill>
                  <a:srgbClr val="000000"/>
                </a:solidFill>
                <a:latin typeface="Times New Roman"/>
                <a:ea typeface="Times New Roman"/>
              </a:rPr>
              <a:t>,  </a:t>
            </a:r>
            <a:r>
              <a:rPr lang="en-US" sz="3000" b="1" i="1" dirty="0" err="1">
                <a:solidFill>
                  <a:srgbClr val="0000FF"/>
                </a:solidFill>
                <a:latin typeface="Times New Roman"/>
                <a:ea typeface="Times New Roman"/>
              </a:rPr>
              <a:t>Qur’oni</a:t>
            </a:r>
            <a:r>
              <a:rPr lang="en-US" sz="3000" b="1" i="1" dirty="0">
                <a:solidFill>
                  <a:srgbClr val="0000FF"/>
                </a:solidFill>
                <a:latin typeface="Times New Roman"/>
                <a:ea typeface="Times New Roman"/>
              </a:rPr>
              <a:t>  </a:t>
            </a:r>
            <a:r>
              <a:rPr lang="en-US" sz="3000" b="1" i="1" dirty="0" err="1">
                <a:solidFill>
                  <a:srgbClr val="0000FF"/>
                </a:solidFill>
                <a:latin typeface="Times New Roman"/>
                <a:ea typeface="Times New Roman"/>
              </a:rPr>
              <a:t>Karimni</a:t>
            </a:r>
            <a:r>
              <a:rPr lang="en-US" sz="3000" b="1" i="1" dirty="0">
                <a:solidFill>
                  <a:srgbClr val="0000FF"/>
                </a:solidFill>
                <a:latin typeface="Times New Roman"/>
                <a:ea typeface="Times New Roman"/>
              </a:rPr>
              <a:t>  </a:t>
            </a:r>
            <a:r>
              <a:rPr lang="en-US" sz="3000" b="1" i="1" dirty="0" err="1">
                <a:solidFill>
                  <a:srgbClr val="000000"/>
                </a:solidFill>
                <a:latin typeface="Times New Roman"/>
                <a:ea typeface="Times New Roman"/>
              </a:rPr>
              <a:t>til</a:t>
            </a:r>
            <a:r>
              <a:rPr lang="en-US" sz="3000" b="1" i="1" dirty="0">
                <a:solidFill>
                  <a:srgbClr val="000000"/>
                </a:solidFill>
                <a:latin typeface="Times New Roman"/>
                <a:ea typeface="Times New Roman"/>
              </a:rPr>
              <a:t>  </a:t>
            </a:r>
            <a:r>
              <a:rPr lang="en-US" sz="3000" b="1" i="1" dirty="0" err="1">
                <a:solidFill>
                  <a:srgbClr val="000000"/>
                </a:solidFill>
                <a:latin typeface="Times New Roman"/>
                <a:ea typeface="Times New Roman"/>
              </a:rPr>
              <a:t>jihatidan</a:t>
            </a:r>
            <a:r>
              <a:rPr lang="en-US" sz="3000" b="1" i="1" dirty="0">
                <a:solidFill>
                  <a:srgbClr val="000000"/>
                </a:solidFill>
                <a:latin typeface="Times New Roman"/>
                <a:ea typeface="Times New Roman"/>
              </a:rPr>
              <a:t> </a:t>
            </a:r>
            <a:r>
              <a:rPr lang="en-US" sz="3000" b="1" i="1" dirty="0" err="1" smtClean="0">
                <a:solidFill>
                  <a:srgbClr val="000000"/>
                </a:solidFill>
                <a:latin typeface="Times New Roman"/>
                <a:ea typeface="Times New Roman"/>
              </a:rPr>
              <a:t>izohlab</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har</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bir</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so‘z</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ma’nosini</a:t>
            </a:r>
            <a:r>
              <a:rPr lang="en-US" sz="3000" dirty="0">
                <a:solidFill>
                  <a:srgbClr val="000000"/>
                </a:solidFill>
                <a:latin typeface="Times New Roman"/>
                <a:ea typeface="Times New Roman"/>
              </a:rPr>
              <a:t> </a:t>
            </a:r>
            <a:r>
              <a:rPr lang="en-US" sz="3000" b="1" dirty="0" err="1">
                <a:solidFill>
                  <a:srgbClr val="000000"/>
                </a:solidFill>
                <a:latin typeface="Times New Roman"/>
                <a:ea typeface="Times New Roman"/>
              </a:rPr>
              <a:t>arab</a:t>
            </a:r>
            <a:r>
              <a:rPr lang="en-US" sz="3000" b="1" dirty="0">
                <a:solidFill>
                  <a:srgbClr val="000000"/>
                </a:solidFill>
                <a:latin typeface="Times New Roman"/>
                <a:ea typeface="Times New Roman"/>
              </a:rPr>
              <a:t> </a:t>
            </a:r>
            <a:r>
              <a:rPr lang="en-US" sz="3000" b="1" dirty="0" err="1">
                <a:solidFill>
                  <a:srgbClr val="000000"/>
                </a:solidFill>
                <a:latin typeface="Times New Roman"/>
                <a:ea typeface="Times New Roman"/>
              </a:rPr>
              <a:t>grammatikasi</a:t>
            </a:r>
            <a:r>
              <a:rPr lang="en-US" sz="3000" b="1" dirty="0">
                <a:solidFill>
                  <a:srgbClr val="000000"/>
                </a:solidFill>
                <a:latin typeface="Times New Roman"/>
                <a:ea typeface="Times New Roman"/>
              </a:rPr>
              <a:t> </a:t>
            </a:r>
            <a:r>
              <a:rPr lang="en-US" sz="3000" dirty="0" err="1">
                <a:solidFill>
                  <a:srgbClr val="000000"/>
                </a:solidFill>
                <a:latin typeface="Times New Roman"/>
                <a:ea typeface="Times New Roman"/>
              </a:rPr>
              <a:t>asosida</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tushuntiradi</a:t>
            </a:r>
            <a:r>
              <a:rPr lang="en-US" sz="3000" dirty="0">
                <a:solidFill>
                  <a:srgbClr val="000000"/>
                </a:solidFill>
                <a:latin typeface="Times New Roman"/>
                <a:ea typeface="Times New Roman"/>
              </a:rPr>
              <a:t>. </a:t>
            </a:r>
            <a:r>
              <a:rPr lang="en-US" sz="3000" dirty="0" err="1" smtClean="0">
                <a:solidFill>
                  <a:srgbClr val="000000"/>
                </a:solidFill>
                <a:latin typeface="Times New Roman"/>
                <a:ea typeface="Times New Roman"/>
              </a:rPr>
              <a:t>Vatandoshimizning</a:t>
            </a:r>
            <a:r>
              <a:rPr lang="en-US" sz="3000" dirty="0" smtClean="0">
                <a:solidFill>
                  <a:srgbClr val="000000"/>
                </a:solidFill>
                <a:latin typeface="Times New Roman"/>
                <a:ea typeface="Times New Roman"/>
              </a:rPr>
              <a:t>  </a:t>
            </a:r>
            <a:r>
              <a:rPr lang="en-US" sz="3000" dirty="0" err="1">
                <a:solidFill>
                  <a:srgbClr val="000000"/>
                </a:solidFill>
                <a:latin typeface="Times New Roman"/>
                <a:ea typeface="Times New Roman"/>
              </a:rPr>
              <a:t>mazkur</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kitobi</a:t>
            </a:r>
            <a:r>
              <a:rPr lang="en-US" sz="3000" dirty="0">
                <a:solidFill>
                  <a:srgbClr val="000000"/>
                </a:solidFill>
                <a:latin typeface="Times New Roman"/>
                <a:ea typeface="Times New Roman"/>
              </a:rPr>
              <a:t>  </a:t>
            </a:r>
            <a:r>
              <a:rPr lang="en-US" sz="3000" b="1" i="1" dirty="0" err="1">
                <a:solidFill>
                  <a:srgbClr val="0000FF"/>
                </a:solidFill>
                <a:latin typeface="Times New Roman"/>
                <a:ea typeface="Times New Roman"/>
              </a:rPr>
              <a:t>Qur’onga</a:t>
            </a:r>
            <a:r>
              <a:rPr lang="en-US" sz="3000" b="1" i="1" dirty="0">
                <a:solidFill>
                  <a:srgbClr val="0000FF"/>
                </a:solidFill>
                <a:latin typeface="Times New Roman"/>
                <a:ea typeface="Times New Roman"/>
              </a:rPr>
              <a:t>  </a:t>
            </a:r>
            <a:r>
              <a:rPr lang="en-US" sz="3000" b="1" i="1" dirty="0" err="1">
                <a:solidFill>
                  <a:srgbClr val="0000FF"/>
                </a:solidFill>
                <a:latin typeface="Times New Roman"/>
                <a:ea typeface="Times New Roman"/>
              </a:rPr>
              <a:t>yozilgan</a:t>
            </a:r>
            <a:r>
              <a:rPr lang="en-US" sz="3000" b="1" i="1" dirty="0">
                <a:solidFill>
                  <a:srgbClr val="0000FF"/>
                </a:solidFill>
                <a:latin typeface="Times New Roman"/>
                <a:ea typeface="Times New Roman"/>
              </a:rPr>
              <a:t>  </a:t>
            </a:r>
            <a:r>
              <a:rPr lang="en-US" sz="3000" b="1" i="1" dirty="0" err="1">
                <a:solidFill>
                  <a:srgbClr val="0000FF"/>
                </a:solidFill>
                <a:latin typeface="Times New Roman"/>
                <a:ea typeface="Times New Roman"/>
              </a:rPr>
              <a:t>eng</a:t>
            </a:r>
            <a:r>
              <a:rPr lang="en-US" sz="3000" b="1" i="1" dirty="0">
                <a:solidFill>
                  <a:srgbClr val="0000FF"/>
                </a:solidFill>
                <a:latin typeface="Times New Roman"/>
                <a:ea typeface="Times New Roman"/>
              </a:rPr>
              <a:t>  </a:t>
            </a:r>
            <a:r>
              <a:rPr lang="en-US" sz="3000" b="1" i="1" dirty="0" err="1">
                <a:solidFill>
                  <a:srgbClr val="0000FF"/>
                </a:solidFill>
                <a:latin typeface="Times New Roman"/>
                <a:ea typeface="Times New Roman"/>
              </a:rPr>
              <a:t>mashhur</a:t>
            </a:r>
            <a:r>
              <a:rPr lang="en-US" sz="3000" b="1" i="1" dirty="0">
                <a:solidFill>
                  <a:srgbClr val="0000FF"/>
                </a:solidFill>
                <a:latin typeface="Times New Roman"/>
                <a:ea typeface="Times New Roman"/>
              </a:rPr>
              <a:t> </a:t>
            </a:r>
            <a:r>
              <a:rPr lang="en-US" sz="3000" b="1" i="1" dirty="0" err="1" smtClean="0">
                <a:solidFill>
                  <a:srgbClr val="0000FF"/>
                </a:solidFill>
                <a:latin typeface="Times New Roman"/>
                <a:ea typeface="Times New Roman"/>
              </a:rPr>
              <a:t>va</a:t>
            </a:r>
            <a:r>
              <a:rPr lang="en-US" sz="3000" b="1" i="1" dirty="0" smtClean="0">
                <a:solidFill>
                  <a:srgbClr val="0000FF"/>
                </a:solidFill>
                <a:latin typeface="Times New Roman"/>
                <a:ea typeface="Times New Roman"/>
              </a:rPr>
              <a:t>  </a:t>
            </a:r>
            <a:r>
              <a:rPr lang="en-US" sz="3000" b="1" i="1" dirty="0" err="1">
                <a:solidFill>
                  <a:srgbClr val="0000FF"/>
                </a:solidFill>
                <a:latin typeface="Times New Roman"/>
                <a:ea typeface="Times New Roman"/>
              </a:rPr>
              <a:t>mo‘tabar</a:t>
            </a:r>
            <a:r>
              <a:rPr lang="en-US" sz="3000" b="1" i="1" dirty="0">
                <a:solidFill>
                  <a:srgbClr val="0000FF"/>
                </a:solidFill>
                <a:latin typeface="Times New Roman"/>
                <a:ea typeface="Times New Roman"/>
              </a:rPr>
              <a:t>  </a:t>
            </a:r>
            <a:r>
              <a:rPr lang="en-US" sz="3000" b="1" i="1" dirty="0" err="1">
                <a:solidFill>
                  <a:srgbClr val="0000FF"/>
                </a:solidFill>
                <a:latin typeface="Times New Roman"/>
                <a:ea typeface="Times New Roman"/>
              </a:rPr>
              <a:t>tafsirlardan</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bo‘lib</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hozirga</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qadar</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musulmon</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dunyosi</a:t>
            </a:r>
            <a:r>
              <a:rPr lang="en-US" sz="3000" dirty="0">
                <a:solidFill>
                  <a:srgbClr val="000000"/>
                </a:solidFill>
                <a:latin typeface="Times New Roman"/>
                <a:ea typeface="Times New Roman"/>
              </a:rPr>
              <a:t> </a:t>
            </a:r>
            <a:r>
              <a:rPr lang="en-US" sz="3000" dirty="0" err="1" smtClean="0">
                <a:solidFill>
                  <a:srgbClr val="000000"/>
                </a:solidFill>
                <a:latin typeface="Times New Roman"/>
                <a:ea typeface="Times New Roman"/>
              </a:rPr>
              <a:t>va</a:t>
            </a:r>
            <a:r>
              <a:rPr lang="en-US" sz="3000" dirty="0" smtClean="0">
                <a:solidFill>
                  <a:srgbClr val="000000"/>
                </a:solidFill>
                <a:latin typeface="Times New Roman"/>
                <a:ea typeface="Times New Roman"/>
              </a:rPr>
              <a:t> </a:t>
            </a:r>
            <a:r>
              <a:rPr lang="en-US" sz="3000" dirty="0" err="1">
                <a:solidFill>
                  <a:srgbClr val="000000"/>
                </a:solidFill>
                <a:latin typeface="Times New Roman"/>
                <a:ea typeface="Times New Roman"/>
              </a:rPr>
              <a:t>ilmiy</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jamoatchilik</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undan</a:t>
            </a:r>
            <a:r>
              <a:rPr lang="en-US" sz="3000" dirty="0">
                <a:solidFill>
                  <a:srgbClr val="000000"/>
                </a:solidFill>
                <a:latin typeface="Times New Roman"/>
                <a:ea typeface="Times New Roman"/>
              </a:rPr>
              <a:t> k</a:t>
            </a:r>
            <a:r>
              <a:rPr lang="ru-RU" sz="3000" dirty="0">
                <a:solidFill>
                  <a:srgbClr val="000000"/>
                </a:solidFill>
                <a:latin typeface="Times New Roman"/>
                <a:ea typeface="Times New Roman"/>
              </a:rPr>
              <a:t>е</a:t>
            </a:r>
            <a:r>
              <a:rPr lang="en-US" sz="3000" dirty="0" err="1">
                <a:solidFill>
                  <a:srgbClr val="000000"/>
                </a:solidFill>
                <a:latin typeface="Times New Roman"/>
                <a:ea typeface="Times New Roman"/>
              </a:rPr>
              <a:t>ng</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foydalanib</a:t>
            </a:r>
            <a:r>
              <a:rPr lang="en-US" sz="3000" dirty="0">
                <a:solidFill>
                  <a:srgbClr val="000000"/>
                </a:solidFill>
                <a:latin typeface="Times New Roman"/>
                <a:ea typeface="Times New Roman"/>
              </a:rPr>
              <a:t> k</a:t>
            </a:r>
            <a:r>
              <a:rPr lang="ru-RU" sz="3000" dirty="0">
                <a:solidFill>
                  <a:srgbClr val="000000"/>
                </a:solidFill>
                <a:latin typeface="Times New Roman"/>
                <a:ea typeface="Times New Roman"/>
              </a:rPr>
              <a:t>е</a:t>
            </a:r>
            <a:r>
              <a:rPr lang="en-US" sz="3000" dirty="0" err="1">
                <a:solidFill>
                  <a:srgbClr val="000000"/>
                </a:solidFill>
                <a:latin typeface="Times New Roman"/>
                <a:ea typeface="Times New Roman"/>
              </a:rPr>
              <a:t>lmoqda</a:t>
            </a:r>
            <a:r>
              <a:rPr lang="en-US" sz="3000" dirty="0">
                <a:solidFill>
                  <a:srgbClr val="000000"/>
                </a:solidFill>
                <a:latin typeface="Times New Roman"/>
                <a:ea typeface="Times New Roman"/>
              </a:rPr>
              <a:t>. </a:t>
            </a:r>
            <a:r>
              <a:rPr lang="en-US" sz="3000" b="1" dirty="0" err="1">
                <a:solidFill>
                  <a:srgbClr val="000000"/>
                </a:solidFill>
                <a:latin typeface="Times New Roman"/>
                <a:ea typeface="Times New Roman"/>
              </a:rPr>
              <a:t>Qohiradagi</a:t>
            </a:r>
            <a:r>
              <a:rPr lang="en-US" sz="3000" dirty="0">
                <a:solidFill>
                  <a:srgbClr val="000000"/>
                </a:solidFill>
                <a:latin typeface="Times New Roman"/>
                <a:ea typeface="Times New Roman"/>
              </a:rPr>
              <a:t> </a:t>
            </a:r>
            <a:r>
              <a:rPr lang="en-US" sz="3000" dirty="0" err="1" smtClean="0">
                <a:solidFill>
                  <a:srgbClr val="000000"/>
                </a:solidFill>
                <a:latin typeface="Times New Roman"/>
                <a:ea typeface="Times New Roman"/>
              </a:rPr>
              <a:t>butun</a:t>
            </a:r>
            <a:r>
              <a:rPr lang="en-US" sz="3000" dirty="0" smtClean="0">
                <a:solidFill>
                  <a:srgbClr val="000000"/>
                </a:solidFill>
                <a:latin typeface="Times New Roman"/>
                <a:ea typeface="Times New Roman"/>
              </a:rPr>
              <a:t>  </a:t>
            </a:r>
            <a:r>
              <a:rPr lang="en-US" sz="3000" dirty="0" err="1">
                <a:solidFill>
                  <a:srgbClr val="000000"/>
                </a:solidFill>
                <a:latin typeface="Times New Roman"/>
                <a:ea typeface="Times New Roman"/>
              </a:rPr>
              <a:t>dunyoga</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mashhur</a:t>
            </a:r>
            <a:r>
              <a:rPr lang="en-US" sz="3000" dirty="0">
                <a:solidFill>
                  <a:srgbClr val="000000"/>
                </a:solidFill>
                <a:latin typeface="Times New Roman"/>
                <a:ea typeface="Times New Roman"/>
              </a:rPr>
              <a:t>  </a:t>
            </a:r>
            <a:r>
              <a:rPr lang="en-US" sz="3000" b="1" dirty="0">
                <a:solidFill>
                  <a:srgbClr val="0000FF"/>
                </a:solidFill>
                <a:latin typeface="Times New Roman"/>
                <a:ea typeface="Times New Roman"/>
              </a:rPr>
              <a:t>Al-</a:t>
            </a:r>
            <a:r>
              <a:rPr lang="en-US" sz="3000" b="1" dirty="0" err="1">
                <a:solidFill>
                  <a:srgbClr val="0000FF"/>
                </a:solidFill>
                <a:latin typeface="Times New Roman"/>
                <a:ea typeface="Times New Roman"/>
              </a:rPr>
              <a:t>Azhar</a:t>
            </a:r>
            <a:r>
              <a:rPr lang="en-US" sz="3000" b="1" dirty="0">
                <a:solidFill>
                  <a:srgbClr val="0000FF"/>
                </a:solidFill>
                <a:latin typeface="Times New Roman"/>
                <a:ea typeface="Times New Roman"/>
              </a:rPr>
              <a:t> </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diniy</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univ</a:t>
            </a:r>
            <a:r>
              <a:rPr lang="ru-RU" sz="3000" dirty="0">
                <a:solidFill>
                  <a:srgbClr val="000000"/>
                </a:solidFill>
                <a:latin typeface="Times New Roman"/>
                <a:ea typeface="Times New Roman"/>
              </a:rPr>
              <a:t>е</a:t>
            </a:r>
            <a:r>
              <a:rPr lang="en-US" sz="3000" dirty="0" err="1">
                <a:solidFill>
                  <a:srgbClr val="000000"/>
                </a:solidFill>
                <a:latin typeface="Times New Roman"/>
                <a:ea typeface="Times New Roman"/>
              </a:rPr>
              <a:t>rsit</a:t>
            </a:r>
            <a:r>
              <a:rPr lang="ru-RU" sz="3000" dirty="0">
                <a:solidFill>
                  <a:srgbClr val="000000"/>
                </a:solidFill>
                <a:latin typeface="Times New Roman"/>
                <a:ea typeface="Times New Roman"/>
              </a:rPr>
              <a:t>е</a:t>
            </a:r>
            <a:r>
              <a:rPr lang="en-US" sz="3000" dirty="0" err="1">
                <a:solidFill>
                  <a:srgbClr val="000000"/>
                </a:solidFill>
                <a:latin typeface="Times New Roman"/>
                <a:ea typeface="Times New Roman"/>
              </a:rPr>
              <a:t>tining</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talabalari</a:t>
            </a:r>
            <a:r>
              <a:rPr lang="en-US" sz="3000" dirty="0">
                <a:solidFill>
                  <a:srgbClr val="000000"/>
                </a:solidFill>
                <a:latin typeface="Times New Roman"/>
                <a:ea typeface="Times New Roman"/>
              </a:rPr>
              <a:t> </a:t>
            </a:r>
            <a:r>
              <a:rPr lang="en-US" sz="3000" b="1" dirty="0" err="1" smtClean="0">
                <a:solidFill>
                  <a:srgbClr val="0000FF"/>
                </a:solidFill>
                <a:latin typeface="Times New Roman"/>
                <a:ea typeface="Times New Roman"/>
              </a:rPr>
              <a:t>Zamahshariyning</a:t>
            </a:r>
            <a:r>
              <a:rPr lang="en-US" sz="3000" b="1" dirty="0" smtClean="0">
                <a:solidFill>
                  <a:srgbClr val="0000FF"/>
                </a:solidFill>
                <a:latin typeface="Times New Roman"/>
                <a:ea typeface="Times New Roman"/>
              </a:rPr>
              <a:t>  </a:t>
            </a:r>
            <a:r>
              <a:rPr lang="en-US" sz="3000" b="1" dirty="0">
                <a:solidFill>
                  <a:srgbClr val="0000FF"/>
                </a:solidFill>
                <a:latin typeface="Times New Roman"/>
                <a:ea typeface="Times New Roman"/>
              </a:rPr>
              <a:t>«Al-</a:t>
            </a:r>
            <a:r>
              <a:rPr lang="en-US" sz="3000" b="1" dirty="0" err="1">
                <a:solidFill>
                  <a:srgbClr val="0000FF"/>
                </a:solidFill>
                <a:latin typeface="Times New Roman"/>
                <a:ea typeface="Times New Roman"/>
              </a:rPr>
              <a:t>Kashshof</a:t>
            </a:r>
            <a:r>
              <a:rPr lang="en-US" sz="3000" b="1" dirty="0">
                <a:solidFill>
                  <a:srgbClr val="0000FF"/>
                </a:solidFill>
                <a:latin typeface="Times New Roman"/>
                <a:ea typeface="Times New Roman"/>
              </a:rPr>
              <a:t>» </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asari</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asosida</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Qur’onni</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va</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uning</a:t>
            </a:r>
            <a:r>
              <a:rPr lang="en-US" sz="3000" dirty="0">
                <a:solidFill>
                  <a:srgbClr val="000000"/>
                </a:solidFill>
                <a:latin typeface="Times New Roman"/>
                <a:ea typeface="Times New Roman"/>
              </a:rPr>
              <a:t> </a:t>
            </a:r>
            <a:r>
              <a:rPr lang="en-US" sz="3000" dirty="0" err="1" smtClean="0">
                <a:solidFill>
                  <a:srgbClr val="000000"/>
                </a:solidFill>
                <a:latin typeface="Times New Roman"/>
                <a:ea typeface="Times New Roman"/>
              </a:rPr>
              <a:t>tafsirini</a:t>
            </a:r>
            <a:r>
              <a:rPr lang="en-US" sz="3000" dirty="0" smtClean="0">
                <a:solidFill>
                  <a:srgbClr val="000000"/>
                </a:solidFill>
                <a:latin typeface="Times New Roman"/>
                <a:ea typeface="Times New Roman"/>
              </a:rPr>
              <a:t>  </a:t>
            </a:r>
            <a:r>
              <a:rPr lang="en-US" sz="3000" dirty="0" err="1">
                <a:solidFill>
                  <a:srgbClr val="000000"/>
                </a:solidFill>
                <a:latin typeface="Times New Roman"/>
                <a:ea typeface="Times New Roman"/>
              </a:rPr>
              <a:t>o‘rganib</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undan</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muhim</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bir</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qo‘llanma</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sifatida</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foydalanib</a:t>
            </a:r>
            <a:r>
              <a:rPr lang="en-US" sz="3000" dirty="0">
                <a:solidFill>
                  <a:srgbClr val="000000"/>
                </a:solidFill>
                <a:latin typeface="Times New Roman"/>
                <a:ea typeface="Times New Roman"/>
              </a:rPr>
              <a:t> </a:t>
            </a:r>
            <a:r>
              <a:rPr lang="en-US" sz="3000" dirty="0" smtClean="0">
                <a:solidFill>
                  <a:srgbClr val="000000"/>
                </a:solidFill>
                <a:latin typeface="Times New Roman"/>
                <a:ea typeface="Times New Roman"/>
              </a:rPr>
              <a:t>k</a:t>
            </a:r>
            <a:r>
              <a:rPr lang="ru-RU" sz="3000" dirty="0">
                <a:solidFill>
                  <a:srgbClr val="000000"/>
                </a:solidFill>
                <a:latin typeface="Times New Roman"/>
                <a:ea typeface="Times New Roman"/>
              </a:rPr>
              <a:t>е</a:t>
            </a:r>
            <a:r>
              <a:rPr lang="en-US" sz="3000" dirty="0" err="1">
                <a:solidFill>
                  <a:srgbClr val="000000"/>
                </a:solidFill>
                <a:latin typeface="Times New Roman"/>
                <a:ea typeface="Times New Roman"/>
              </a:rPr>
              <a:t>ladilar</a:t>
            </a:r>
            <a:r>
              <a:rPr lang="en-US" sz="3000" dirty="0">
                <a:solidFill>
                  <a:srgbClr val="000000"/>
                </a:solidFill>
                <a:latin typeface="Times New Roman"/>
                <a:ea typeface="Times New Roman"/>
              </a:rPr>
              <a:t>.</a:t>
            </a:r>
          </a:p>
        </p:txBody>
      </p:sp>
    </p:spTree>
    <p:extLst>
      <p:ext uri="{BB962C8B-B14F-4D97-AF65-F5344CB8AC3E}">
        <p14:creationId xmlns:p14="http://schemas.microsoft.com/office/powerpoint/2010/main" val="15577876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588233"/>
            <a:ext cx="8856984" cy="5170646"/>
          </a:xfrm>
          <a:prstGeom prst="rect">
            <a:avLst/>
          </a:prstGeom>
        </p:spPr>
        <p:txBody>
          <a:bodyPr wrap="square">
            <a:spAutoFit/>
          </a:bodyPr>
          <a:lstStyle/>
          <a:p>
            <a:pPr algn="just"/>
            <a:r>
              <a:rPr lang="en-US" sz="3000" dirty="0" smtClean="0">
                <a:solidFill>
                  <a:srgbClr val="000000"/>
                </a:solidFill>
                <a:latin typeface="Times New Roman"/>
                <a:ea typeface="Times New Roman"/>
              </a:rPr>
              <a:t>	</a:t>
            </a:r>
            <a:r>
              <a:rPr lang="en-US" sz="3000" b="1" dirty="0" err="1" smtClean="0">
                <a:solidFill>
                  <a:srgbClr val="0000FF"/>
                </a:solidFill>
                <a:latin typeface="Times New Roman"/>
                <a:ea typeface="Times New Roman"/>
              </a:rPr>
              <a:t>Az-Zamahshariy</a:t>
            </a:r>
            <a:r>
              <a:rPr lang="en-US" sz="3000" dirty="0" smtClean="0">
                <a:solidFill>
                  <a:srgbClr val="000000"/>
                </a:solidFill>
                <a:latin typeface="Times New Roman"/>
                <a:ea typeface="Times New Roman"/>
              </a:rPr>
              <a:t> </a:t>
            </a:r>
            <a:r>
              <a:rPr lang="en-US" sz="3000" dirty="0" err="1">
                <a:solidFill>
                  <a:srgbClr val="000000"/>
                </a:solidFill>
                <a:latin typeface="Times New Roman"/>
                <a:ea typeface="Times New Roman"/>
              </a:rPr>
              <a:t>asarining</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g‘oyatda</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qimmatli</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asar</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ekanligiga</a:t>
            </a:r>
            <a:r>
              <a:rPr lang="en-US" sz="3000" dirty="0">
                <a:solidFill>
                  <a:srgbClr val="000000"/>
                </a:solidFill>
                <a:latin typeface="Times New Roman"/>
                <a:ea typeface="Times New Roman"/>
              </a:rPr>
              <a:t> </a:t>
            </a:r>
            <a:r>
              <a:rPr lang="en-US" sz="3000" dirty="0" err="1" smtClean="0">
                <a:solidFill>
                  <a:srgbClr val="000000"/>
                </a:solidFill>
                <a:latin typeface="Times New Roman"/>
                <a:ea typeface="Times New Roman"/>
              </a:rPr>
              <a:t>yana</a:t>
            </a:r>
            <a:r>
              <a:rPr lang="en-US" sz="3000" dirty="0" smtClean="0">
                <a:solidFill>
                  <a:srgbClr val="000000"/>
                </a:solidFill>
                <a:latin typeface="Times New Roman"/>
                <a:ea typeface="Times New Roman"/>
              </a:rPr>
              <a:t> </a:t>
            </a:r>
            <a:r>
              <a:rPr lang="en-US" sz="3000" dirty="0" err="1">
                <a:solidFill>
                  <a:srgbClr val="000000"/>
                </a:solidFill>
                <a:latin typeface="Times New Roman"/>
                <a:ea typeface="Times New Roman"/>
              </a:rPr>
              <a:t>yorqin</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bir</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dalil</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sifatida</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uning</a:t>
            </a:r>
            <a:r>
              <a:rPr lang="en-US" sz="3000" dirty="0">
                <a:solidFill>
                  <a:srgbClr val="000000"/>
                </a:solidFill>
                <a:latin typeface="Times New Roman"/>
                <a:ea typeface="Times New Roman"/>
              </a:rPr>
              <a:t> </a:t>
            </a:r>
            <a:r>
              <a:rPr lang="en-US" sz="3000" b="1" u="sng" dirty="0" err="1">
                <a:solidFill>
                  <a:srgbClr val="000000"/>
                </a:solidFill>
                <a:latin typeface="Times New Roman"/>
                <a:ea typeface="Times New Roman"/>
              </a:rPr>
              <a:t>qo‘lyozma</a:t>
            </a:r>
            <a:r>
              <a:rPr lang="en-US" sz="3000" b="1" u="sng" dirty="0">
                <a:solidFill>
                  <a:srgbClr val="000000"/>
                </a:solidFill>
                <a:latin typeface="Times New Roman"/>
                <a:ea typeface="Times New Roman"/>
              </a:rPr>
              <a:t> </a:t>
            </a:r>
            <a:r>
              <a:rPr lang="en-US" sz="3000" b="1" u="sng" dirty="0" err="1">
                <a:solidFill>
                  <a:srgbClr val="000000"/>
                </a:solidFill>
                <a:latin typeface="Times New Roman"/>
                <a:ea typeface="Times New Roman"/>
              </a:rPr>
              <a:t>nusxalarining</a:t>
            </a:r>
            <a:r>
              <a:rPr lang="en-US" sz="3000" b="1" u="sng" dirty="0">
                <a:solidFill>
                  <a:srgbClr val="000000"/>
                </a:solidFill>
                <a:latin typeface="Times New Roman"/>
                <a:ea typeface="Times New Roman"/>
              </a:rPr>
              <a:t> </a:t>
            </a:r>
            <a:r>
              <a:rPr lang="en-US" sz="3000" b="1" u="sng" dirty="0" err="1">
                <a:solidFill>
                  <a:srgbClr val="000000"/>
                </a:solidFill>
                <a:latin typeface="Times New Roman"/>
                <a:ea typeface="Times New Roman"/>
              </a:rPr>
              <a:t>ko‘pligi</a:t>
            </a:r>
            <a:r>
              <a:rPr lang="en-US" sz="3000" dirty="0">
                <a:solidFill>
                  <a:srgbClr val="000000"/>
                </a:solidFill>
                <a:latin typeface="Times New Roman"/>
                <a:ea typeface="Times New Roman"/>
              </a:rPr>
              <a:t>, </a:t>
            </a:r>
            <a:r>
              <a:rPr lang="en-US" sz="3000" dirty="0" err="1" smtClean="0">
                <a:solidFill>
                  <a:srgbClr val="000000"/>
                </a:solidFill>
                <a:latin typeface="Times New Roman"/>
                <a:ea typeface="Times New Roman"/>
              </a:rPr>
              <a:t>asarga</a:t>
            </a:r>
            <a:r>
              <a:rPr lang="en-US" sz="3000" dirty="0" smtClean="0">
                <a:solidFill>
                  <a:srgbClr val="000000"/>
                </a:solidFill>
                <a:latin typeface="Times New Roman"/>
                <a:ea typeface="Times New Roman"/>
              </a:rPr>
              <a:t>  </a:t>
            </a:r>
            <a:r>
              <a:rPr lang="en-US" sz="3000" dirty="0" err="1">
                <a:solidFill>
                  <a:srgbClr val="000000"/>
                </a:solidFill>
                <a:latin typeface="Times New Roman"/>
                <a:ea typeface="Times New Roman"/>
              </a:rPr>
              <a:t>yozilgan</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bir</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qancha</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sharhlar</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va</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uning</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arab</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mamlakatlarida</a:t>
            </a:r>
            <a:r>
              <a:rPr lang="en-US" sz="3000" dirty="0">
                <a:solidFill>
                  <a:srgbClr val="000000"/>
                </a:solidFill>
                <a:latin typeface="Times New Roman"/>
                <a:ea typeface="Times New Roman"/>
              </a:rPr>
              <a:t> </a:t>
            </a:r>
            <a:r>
              <a:rPr lang="en-US" sz="3000" dirty="0" err="1" smtClean="0">
                <a:solidFill>
                  <a:srgbClr val="000000"/>
                </a:solidFill>
                <a:latin typeface="Times New Roman"/>
                <a:ea typeface="Times New Roman"/>
              </a:rPr>
              <a:t>qayta-qayta</a:t>
            </a:r>
            <a:r>
              <a:rPr lang="en-US" sz="3000" dirty="0" smtClean="0">
                <a:solidFill>
                  <a:srgbClr val="000000"/>
                </a:solidFill>
                <a:latin typeface="Times New Roman"/>
                <a:ea typeface="Times New Roman"/>
              </a:rPr>
              <a:t> </a:t>
            </a:r>
            <a:r>
              <a:rPr lang="en-US" sz="3000" dirty="0" err="1">
                <a:solidFill>
                  <a:srgbClr val="000000"/>
                </a:solidFill>
                <a:latin typeface="Times New Roman"/>
                <a:ea typeface="Times New Roman"/>
              </a:rPr>
              <a:t>nashr</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qilinishini</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ko‘rsatish</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mumkin</a:t>
            </a:r>
            <a:r>
              <a:rPr lang="en-US" sz="3000" dirty="0">
                <a:solidFill>
                  <a:srgbClr val="000000"/>
                </a:solidFill>
                <a:latin typeface="Times New Roman"/>
                <a:ea typeface="Times New Roman"/>
              </a:rPr>
              <a:t>. </a:t>
            </a:r>
            <a:r>
              <a:rPr lang="en-US" sz="3000" b="1" dirty="0">
                <a:solidFill>
                  <a:srgbClr val="000000"/>
                </a:solidFill>
                <a:latin typeface="Times New Roman"/>
                <a:ea typeface="Times New Roman"/>
              </a:rPr>
              <a:t>N</a:t>
            </a:r>
            <a:r>
              <a:rPr lang="ru-RU" sz="3000" b="1" dirty="0">
                <a:solidFill>
                  <a:srgbClr val="000000"/>
                </a:solidFill>
                <a:latin typeface="Times New Roman"/>
                <a:ea typeface="Times New Roman"/>
              </a:rPr>
              <a:t>е</a:t>
            </a:r>
            <a:r>
              <a:rPr lang="en-US" sz="3000" b="1" dirty="0" err="1">
                <a:solidFill>
                  <a:srgbClr val="000000"/>
                </a:solidFill>
                <a:latin typeface="Times New Roman"/>
                <a:ea typeface="Times New Roman"/>
              </a:rPr>
              <a:t>mis</a:t>
            </a:r>
            <a:r>
              <a:rPr lang="en-US" sz="3000" b="1" dirty="0">
                <a:solidFill>
                  <a:srgbClr val="000000"/>
                </a:solidFill>
                <a:latin typeface="Times New Roman"/>
                <a:ea typeface="Times New Roman"/>
              </a:rPr>
              <a:t> </a:t>
            </a:r>
            <a:r>
              <a:rPr lang="en-US" sz="3000" b="1" dirty="0" err="1">
                <a:solidFill>
                  <a:srgbClr val="000000"/>
                </a:solidFill>
                <a:latin typeface="Times New Roman"/>
                <a:ea typeface="Times New Roman"/>
              </a:rPr>
              <a:t>sharqshunos</a:t>
            </a:r>
            <a:r>
              <a:rPr lang="en-US" sz="3000" dirty="0">
                <a:solidFill>
                  <a:srgbClr val="000000"/>
                </a:solidFill>
                <a:latin typeface="Times New Roman"/>
                <a:ea typeface="Times New Roman"/>
              </a:rPr>
              <a:t> </a:t>
            </a:r>
            <a:r>
              <a:rPr lang="en-US" sz="3000" dirty="0" err="1" smtClean="0">
                <a:solidFill>
                  <a:srgbClr val="000000"/>
                </a:solidFill>
                <a:latin typeface="Times New Roman"/>
                <a:ea typeface="Times New Roman"/>
              </a:rPr>
              <a:t>olimi</a:t>
            </a:r>
            <a:r>
              <a:rPr lang="en-US" sz="3000" dirty="0" smtClean="0">
                <a:solidFill>
                  <a:srgbClr val="000000"/>
                </a:solidFill>
                <a:latin typeface="Times New Roman"/>
                <a:ea typeface="Times New Roman"/>
              </a:rPr>
              <a:t> </a:t>
            </a:r>
            <a:r>
              <a:rPr lang="en-US" sz="3000" b="1" dirty="0">
                <a:solidFill>
                  <a:srgbClr val="0000FF"/>
                </a:solidFill>
                <a:latin typeface="Times New Roman"/>
                <a:ea typeface="Times New Roman"/>
              </a:rPr>
              <a:t>Karl </a:t>
            </a:r>
            <a:r>
              <a:rPr lang="en-US" sz="3000" b="1" dirty="0" err="1">
                <a:solidFill>
                  <a:srgbClr val="0000FF"/>
                </a:solidFill>
                <a:latin typeface="Times New Roman"/>
                <a:ea typeface="Times New Roman"/>
              </a:rPr>
              <a:t>Brok</a:t>
            </a:r>
            <a:r>
              <a:rPr lang="en-US" sz="3000" b="1" dirty="0">
                <a:solidFill>
                  <a:srgbClr val="0000FF"/>
                </a:solidFill>
                <a:latin typeface="Times New Roman"/>
                <a:ea typeface="Times New Roman"/>
              </a:rPr>
              <a:t> K</a:t>
            </a:r>
            <a:r>
              <a:rPr lang="ru-RU" sz="3000" b="1" dirty="0">
                <a:solidFill>
                  <a:srgbClr val="0000FF"/>
                </a:solidFill>
                <a:latin typeface="Times New Roman"/>
                <a:ea typeface="Times New Roman"/>
              </a:rPr>
              <a:t>е</a:t>
            </a:r>
            <a:r>
              <a:rPr lang="en-US" sz="3000" b="1" dirty="0" err="1">
                <a:solidFill>
                  <a:srgbClr val="0000FF"/>
                </a:solidFill>
                <a:latin typeface="Times New Roman"/>
                <a:ea typeface="Times New Roman"/>
              </a:rPr>
              <a:t>lman</a:t>
            </a:r>
            <a:r>
              <a:rPr lang="en-US" sz="3000" b="1" dirty="0">
                <a:solidFill>
                  <a:srgbClr val="0000FF"/>
                </a:solidFill>
                <a:latin typeface="Times New Roman"/>
                <a:ea typeface="Times New Roman"/>
              </a:rPr>
              <a:t> </a:t>
            </a:r>
            <a:r>
              <a:rPr lang="en-US" sz="3000" dirty="0" err="1">
                <a:solidFill>
                  <a:srgbClr val="000000"/>
                </a:solidFill>
                <a:latin typeface="Times New Roman"/>
                <a:ea typeface="Times New Roman"/>
              </a:rPr>
              <a:t>dunyoning</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turli</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qo‘lyozma</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jamlanmalarida</a:t>
            </a:r>
            <a:r>
              <a:rPr lang="en-US" sz="3000" dirty="0">
                <a:solidFill>
                  <a:srgbClr val="000000"/>
                </a:solidFill>
                <a:latin typeface="Times New Roman"/>
                <a:ea typeface="Times New Roman"/>
              </a:rPr>
              <a:t> </a:t>
            </a:r>
            <a:r>
              <a:rPr lang="en-US" sz="3000" b="1" dirty="0" smtClean="0">
                <a:solidFill>
                  <a:srgbClr val="0000FF"/>
                </a:solidFill>
                <a:latin typeface="Times New Roman"/>
                <a:ea typeface="Times New Roman"/>
              </a:rPr>
              <a:t>«</a:t>
            </a:r>
            <a:r>
              <a:rPr lang="en-US" sz="3000" b="1" dirty="0">
                <a:solidFill>
                  <a:srgbClr val="0000FF"/>
                </a:solidFill>
                <a:latin typeface="Times New Roman"/>
                <a:ea typeface="Times New Roman"/>
              </a:rPr>
              <a:t>Al-</a:t>
            </a:r>
            <a:r>
              <a:rPr lang="en-US" sz="3000" b="1" dirty="0" err="1">
                <a:solidFill>
                  <a:srgbClr val="0000FF"/>
                </a:solidFill>
                <a:latin typeface="Times New Roman"/>
                <a:ea typeface="Times New Roman"/>
              </a:rPr>
              <a:t>Kashshof»ning</a:t>
            </a:r>
            <a:r>
              <a:rPr lang="en-US" sz="3000" b="1" dirty="0">
                <a:solidFill>
                  <a:srgbClr val="0000FF"/>
                </a:solidFill>
                <a:latin typeface="Times New Roman"/>
                <a:ea typeface="Times New Roman"/>
              </a:rPr>
              <a:t>  </a:t>
            </a:r>
            <a:r>
              <a:rPr lang="en-US" sz="3000" b="1" dirty="0" smtClean="0">
                <a:solidFill>
                  <a:srgbClr val="0000FF"/>
                </a:solidFill>
                <a:latin typeface="Times New Roman"/>
                <a:ea typeface="Times New Roman"/>
              </a:rPr>
              <a:t>100 </a:t>
            </a:r>
            <a:r>
              <a:rPr lang="en-US" sz="3000" b="1" dirty="0" err="1" smtClean="0">
                <a:solidFill>
                  <a:srgbClr val="0000FF"/>
                </a:solidFill>
                <a:latin typeface="Times New Roman"/>
                <a:ea typeface="Times New Roman"/>
              </a:rPr>
              <a:t>ga</a:t>
            </a:r>
            <a:r>
              <a:rPr lang="en-US" sz="3000" b="1" dirty="0" smtClean="0">
                <a:solidFill>
                  <a:srgbClr val="0000FF"/>
                </a:solidFill>
                <a:latin typeface="Times New Roman"/>
                <a:ea typeface="Times New Roman"/>
              </a:rPr>
              <a:t>  </a:t>
            </a:r>
            <a:r>
              <a:rPr lang="en-US" sz="3000" dirty="0" err="1">
                <a:solidFill>
                  <a:srgbClr val="000000"/>
                </a:solidFill>
                <a:latin typeface="Times New Roman"/>
                <a:ea typeface="Times New Roman"/>
              </a:rPr>
              <a:t>yaqin</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qo‘lyozmalari</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va</a:t>
            </a:r>
            <a:r>
              <a:rPr lang="en-US" sz="3000" dirty="0">
                <a:solidFill>
                  <a:srgbClr val="000000"/>
                </a:solidFill>
                <a:latin typeface="Times New Roman"/>
                <a:ea typeface="Times New Roman"/>
              </a:rPr>
              <a:t>  </a:t>
            </a:r>
            <a:r>
              <a:rPr lang="en-US" sz="3000" b="1" dirty="0" smtClean="0">
                <a:solidFill>
                  <a:srgbClr val="000000"/>
                </a:solidFill>
                <a:latin typeface="Times New Roman"/>
                <a:ea typeface="Times New Roman"/>
              </a:rPr>
              <a:t>20 </a:t>
            </a:r>
            <a:r>
              <a:rPr lang="en-US" sz="3000" b="1" dirty="0" err="1" smtClean="0">
                <a:solidFill>
                  <a:srgbClr val="000000"/>
                </a:solidFill>
                <a:latin typeface="Times New Roman"/>
                <a:ea typeface="Times New Roman"/>
              </a:rPr>
              <a:t>dan</a:t>
            </a:r>
            <a:r>
              <a:rPr lang="en-US" sz="3000" b="1" dirty="0" smtClean="0">
                <a:solidFill>
                  <a:srgbClr val="000000"/>
                </a:solidFill>
                <a:latin typeface="Times New Roman"/>
                <a:ea typeface="Times New Roman"/>
              </a:rPr>
              <a:t> </a:t>
            </a:r>
            <a:r>
              <a:rPr lang="en-US" sz="3000" b="1" dirty="0" err="1" smtClean="0">
                <a:solidFill>
                  <a:srgbClr val="000000"/>
                </a:solidFill>
                <a:latin typeface="Times New Roman"/>
                <a:ea typeface="Times New Roman"/>
              </a:rPr>
              <a:t>ortiq</a:t>
            </a:r>
            <a:r>
              <a:rPr lang="en-US" sz="3000" b="1" dirty="0" smtClean="0">
                <a:solidFill>
                  <a:srgbClr val="000000"/>
                </a:solidFill>
                <a:latin typeface="Times New Roman"/>
                <a:ea typeface="Times New Roman"/>
              </a:rPr>
              <a:t> </a:t>
            </a:r>
            <a:r>
              <a:rPr lang="en-US" sz="3000" dirty="0" smtClean="0">
                <a:solidFill>
                  <a:srgbClr val="000000"/>
                </a:solidFill>
                <a:latin typeface="Times New Roman"/>
                <a:ea typeface="Times New Roman"/>
              </a:rPr>
              <a:t> </a:t>
            </a:r>
            <a:r>
              <a:rPr lang="en-US" sz="3000" dirty="0" err="1">
                <a:solidFill>
                  <a:srgbClr val="000000"/>
                </a:solidFill>
                <a:latin typeface="Times New Roman"/>
                <a:ea typeface="Times New Roman"/>
              </a:rPr>
              <a:t>asarning</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o‘ziga</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yozilgan</a:t>
            </a:r>
            <a:r>
              <a:rPr lang="en-US" sz="3000" dirty="0">
                <a:solidFill>
                  <a:srgbClr val="000000"/>
                </a:solidFill>
                <a:latin typeface="Times New Roman"/>
                <a:ea typeface="Times New Roman"/>
              </a:rPr>
              <a:t>  </a:t>
            </a:r>
            <a:r>
              <a:rPr lang="en-US" sz="3000" b="1" i="1" dirty="0" err="1">
                <a:solidFill>
                  <a:srgbClr val="000000"/>
                </a:solidFill>
                <a:latin typeface="Times New Roman"/>
                <a:ea typeface="Times New Roman"/>
              </a:rPr>
              <a:t>sharh</a:t>
            </a:r>
            <a:r>
              <a:rPr lang="en-US" sz="3000" b="1" i="1" dirty="0">
                <a:solidFill>
                  <a:srgbClr val="000000"/>
                </a:solidFill>
                <a:latin typeface="Times New Roman"/>
                <a:ea typeface="Times New Roman"/>
              </a:rPr>
              <a:t>  </a:t>
            </a:r>
            <a:r>
              <a:rPr lang="en-US" sz="3000" b="1" i="1" dirty="0" err="1">
                <a:solidFill>
                  <a:srgbClr val="000000"/>
                </a:solidFill>
                <a:latin typeface="Times New Roman"/>
                <a:ea typeface="Times New Roman"/>
              </a:rPr>
              <a:t>va</a:t>
            </a:r>
            <a:r>
              <a:rPr lang="en-US" sz="3000" b="1" i="1" dirty="0">
                <a:solidFill>
                  <a:srgbClr val="000000"/>
                </a:solidFill>
                <a:latin typeface="Times New Roman"/>
                <a:ea typeface="Times New Roman"/>
              </a:rPr>
              <a:t>  </a:t>
            </a:r>
            <a:r>
              <a:rPr lang="en-US" sz="3000" b="1" i="1" dirty="0" err="1">
                <a:solidFill>
                  <a:srgbClr val="000000"/>
                </a:solidFill>
                <a:latin typeface="Times New Roman"/>
                <a:ea typeface="Times New Roman"/>
              </a:rPr>
              <a:t>tafsirlari</a:t>
            </a:r>
            <a:r>
              <a:rPr lang="en-US" sz="3000" b="1" i="1" dirty="0">
                <a:solidFill>
                  <a:srgbClr val="000000"/>
                </a:solidFill>
                <a:latin typeface="Times New Roman"/>
                <a:ea typeface="Times New Roman"/>
              </a:rPr>
              <a:t>  </a:t>
            </a:r>
            <a:r>
              <a:rPr lang="en-US" sz="3000" dirty="0" err="1">
                <a:solidFill>
                  <a:srgbClr val="000000"/>
                </a:solidFill>
                <a:latin typeface="Times New Roman"/>
                <a:ea typeface="Times New Roman"/>
              </a:rPr>
              <a:t>borligini</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ma’lum</a:t>
            </a:r>
            <a:r>
              <a:rPr lang="en-US" sz="3000" dirty="0">
                <a:solidFill>
                  <a:srgbClr val="000000"/>
                </a:solidFill>
                <a:latin typeface="Times New Roman"/>
                <a:ea typeface="Times New Roman"/>
              </a:rPr>
              <a:t> </a:t>
            </a:r>
            <a:r>
              <a:rPr lang="en-US" sz="3000" dirty="0" err="1" smtClean="0">
                <a:solidFill>
                  <a:srgbClr val="000000"/>
                </a:solidFill>
                <a:latin typeface="Times New Roman"/>
                <a:ea typeface="Times New Roman"/>
              </a:rPr>
              <a:t>qiladi</a:t>
            </a:r>
            <a:r>
              <a:rPr lang="en-US" sz="3000" dirty="0">
                <a:solidFill>
                  <a:srgbClr val="000000"/>
                </a:solidFill>
                <a:latin typeface="Times New Roman"/>
                <a:ea typeface="Times New Roman"/>
              </a:rPr>
              <a:t>.  </a:t>
            </a:r>
            <a:r>
              <a:rPr lang="en-US" sz="3000" b="1" dirty="0" err="1">
                <a:solidFill>
                  <a:srgbClr val="0000FF"/>
                </a:solidFill>
                <a:latin typeface="Times New Roman"/>
                <a:ea typeface="Times New Roman"/>
              </a:rPr>
              <a:t>Toshk</a:t>
            </a:r>
            <a:r>
              <a:rPr lang="ru-RU" sz="3000" b="1" dirty="0">
                <a:solidFill>
                  <a:srgbClr val="0000FF"/>
                </a:solidFill>
                <a:latin typeface="Times New Roman"/>
                <a:ea typeface="Times New Roman"/>
              </a:rPr>
              <a:t>е</a:t>
            </a:r>
            <a:r>
              <a:rPr lang="en-US" sz="3000" b="1" dirty="0" err="1">
                <a:solidFill>
                  <a:srgbClr val="0000FF"/>
                </a:solidFill>
                <a:latin typeface="Times New Roman"/>
                <a:ea typeface="Times New Roman"/>
              </a:rPr>
              <a:t>ntda</a:t>
            </a:r>
            <a:r>
              <a:rPr lang="en-US" sz="3000" b="1" dirty="0">
                <a:solidFill>
                  <a:srgbClr val="0000FF"/>
                </a:solidFill>
                <a:latin typeface="Times New Roman"/>
                <a:ea typeface="Times New Roman"/>
              </a:rPr>
              <a:t>  </a:t>
            </a:r>
            <a:r>
              <a:rPr lang="en-US" sz="3000" dirty="0">
                <a:solidFill>
                  <a:srgbClr val="000000"/>
                </a:solidFill>
                <a:latin typeface="Times New Roman"/>
                <a:ea typeface="Times New Roman"/>
              </a:rPr>
              <a:t>ham  </a:t>
            </a:r>
            <a:r>
              <a:rPr lang="en-US" sz="3000" b="1" dirty="0">
                <a:solidFill>
                  <a:srgbClr val="000000"/>
                </a:solidFill>
                <a:latin typeface="Times New Roman"/>
                <a:ea typeface="Times New Roman"/>
              </a:rPr>
              <a:t>«Al-</a:t>
            </a:r>
            <a:r>
              <a:rPr lang="en-US" sz="3000" b="1" dirty="0" err="1">
                <a:solidFill>
                  <a:srgbClr val="000000"/>
                </a:solidFill>
                <a:latin typeface="Times New Roman"/>
                <a:ea typeface="Times New Roman"/>
              </a:rPr>
              <a:t>Kashshof»ning</a:t>
            </a:r>
            <a:r>
              <a:rPr lang="en-US" sz="3000" dirty="0">
                <a:solidFill>
                  <a:srgbClr val="000000"/>
                </a:solidFill>
                <a:latin typeface="Times New Roman"/>
                <a:ea typeface="Times New Roman"/>
              </a:rPr>
              <a:t>  </a:t>
            </a:r>
            <a:r>
              <a:rPr lang="en-US" sz="3000" b="1" dirty="0" smtClean="0">
                <a:solidFill>
                  <a:srgbClr val="0000FF"/>
                </a:solidFill>
                <a:latin typeface="Times New Roman"/>
                <a:ea typeface="Times New Roman"/>
              </a:rPr>
              <a:t>10 </a:t>
            </a:r>
            <a:r>
              <a:rPr lang="en-US" sz="3000" b="1" dirty="0" err="1" smtClean="0">
                <a:solidFill>
                  <a:srgbClr val="0000FF"/>
                </a:solidFill>
                <a:latin typeface="Times New Roman"/>
                <a:ea typeface="Times New Roman"/>
              </a:rPr>
              <a:t>dan</a:t>
            </a:r>
            <a:r>
              <a:rPr lang="en-US" sz="3000" b="1" dirty="0" smtClean="0">
                <a:solidFill>
                  <a:srgbClr val="0000FF"/>
                </a:solidFill>
                <a:latin typeface="Times New Roman"/>
                <a:ea typeface="Times New Roman"/>
              </a:rPr>
              <a:t>  </a:t>
            </a:r>
            <a:r>
              <a:rPr lang="en-US" sz="3000" dirty="0" err="1">
                <a:solidFill>
                  <a:srgbClr val="000000"/>
                </a:solidFill>
                <a:latin typeface="Times New Roman"/>
                <a:ea typeface="Times New Roman"/>
              </a:rPr>
              <a:t>ortiq</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nusxalari</a:t>
            </a:r>
            <a:r>
              <a:rPr lang="en-US" sz="3000" dirty="0">
                <a:solidFill>
                  <a:srgbClr val="000000"/>
                </a:solidFill>
                <a:latin typeface="Times New Roman"/>
                <a:ea typeface="Times New Roman"/>
              </a:rPr>
              <a:t> </a:t>
            </a:r>
            <a:r>
              <a:rPr lang="en-US" sz="3000" dirty="0" err="1" smtClean="0">
                <a:solidFill>
                  <a:srgbClr val="000000"/>
                </a:solidFill>
                <a:latin typeface="Times New Roman"/>
                <a:ea typeface="Times New Roman"/>
              </a:rPr>
              <a:t>saqlanadi</a:t>
            </a:r>
            <a:r>
              <a:rPr lang="en-US" sz="3000" dirty="0">
                <a:solidFill>
                  <a:srgbClr val="000000"/>
                </a:solidFill>
                <a:latin typeface="Times New Roman"/>
                <a:ea typeface="Times New Roman"/>
              </a:rPr>
              <a:t>.</a:t>
            </a:r>
          </a:p>
        </p:txBody>
      </p:sp>
    </p:spTree>
    <p:extLst>
      <p:ext uri="{BB962C8B-B14F-4D97-AF65-F5344CB8AC3E}">
        <p14:creationId xmlns:p14="http://schemas.microsoft.com/office/powerpoint/2010/main" val="31833821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588233"/>
            <a:ext cx="8856984" cy="5216813"/>
          </a:xfrm>
          <a:prstGeom prst="rect">
            <a:avLst/>
          </a:prstGeom>
        </p:spPr>
        <p:txBody>
          <a:bodyPr wrap="square">
            <a:spAutoFit/>
          </a:bodyPr>
          <a:lstStyle/>
          <a:p>
            <a:pPr algn="just"/>
            <a:r>
              <a:rPr lang="en-US" sz="3700" dirty="0" smtClean="0">
                <a:solidFill>
                  <a:srgbClr val="000000"/>
                </a:solidFill>
                <a:latin typeface="Times New Roman"/>
                <a:ea typeface="Times New Roman"/>
              </a:rPr>
              <a:t>	</a:t>
            </a:r>
            <a:r>
              <a:rPr lang="en-US" sz="3700" b="1" i="1" dirty="0" err="1" smtClean="0">
                <a:solidFill>
                  <a:srgbClr val="0000FF"/>
                </a:solidFill>
                <a:latin typeface="Times New Roman"/>
                <a:ea typeface="Times New Roman"/>
              </a:rPr>
              <a:t>Az-Zamahshariy</a:t>
            </a:r>
            <a:r>
              <a:rPr lang="en-US" sz="3700" dirty="0" err="1" smtClean="0">
                <a:solidFill>
                  <a:srgbClr val="000000"/>
                </a:solidFill>
                <a:latin typeface="Times New Roman"/>
                <a:ea typeface="Times New Roman"/>
              </a:rPr>
              <a:t>ning</a:t>
            </a:r>
            <a:r>
              <a:rPr lang="en-US" sz="3700" dirty="0" smtClean="0">
                <a:solidFill>
                  <a:srgbClr val="000000"/>
                </a:solidFill>
                <a:latin typeface="Times New Roman"/>
                <a:ea typeface="Times New Roman"/>
              </a:rPr>
              <a:t>  </a:t>
            </a:r>
            <a:r>
              <a:rPr lang="en-US" sz="3700" dirty="0" err="1">
                <a:solidFill>
                  <a:srgbClr val="000000"/>
                </a:solidFill>
                <a:latin typeface="Times New Roman"/>
                <a:ea typeface="Times New Roman"/>
              </a:rPr>
              <a:t>yana</a:t>
            </a:r>
            <a:r>
              <a:rPr lang="en-US" sz="3700" dirty="0">
                <a:solidFill>
                  <a:srgbClr val="000000"/>
                </a:solidFill>
                <a:latin typeface="Times New Roman"/>
                <a:ea typeface="Times New Roman"/>
              </a:rPr>
              <a:t>  </a:t>
            </a:r>
            <a:r>
              <a:rPr lang="en-US" sz="3700" dirty="0" err="1">
                <a:solidFill>
                  <a:srgbClr val="000000"/>
                </a:solidFill>
                <a:latin typeface="Times New Roman"/>
                <a:ea typeface="Times New Roman"/>
              </a:rPr>
              <a:t>bir</a:t>
            </a:r>
            <a:r>
              <a:rPr lang="en-US" sz="3700" dirty="0">
                <a:solidFill>
                  <a:srgbClr val="000000"/>
                </a:solidFill>
                <a:latin typeface="Times New Roman"/>
                <a:ea typeface="Times New Roman"/>
              </a:rPr>
              <a:t>  </a:t>
            </a:r>
            <a:r>
              <a:rPr lang="en-US" sz="3700" dirty="0" err="1">
                <a:solidFill>
                  <a:srgbClr val="000000"/>
                </a:solidFill>
                <a:latin typeface="Times New Roman"/>
                <a:ea typeface="Times New Roman"/>
              </a:rPr>
              <a:t>asari</a:t>
            </a:r>
            <a:r>
              <a:rPr lang="en-US" sz="3700" dirty="0">
                <a:solidFill>
                  <a:srgbClr val="000000"/>
                </a:solidFill>
                <a:latin typeface="Times New Roman"/>
                <a:ea typeface="Times New Roman"/>
              </a:rPr>
              <a:t>  </a:t>
            </a:r>
            <a:r>
              <a:rPr lang="en-US" sz="3700" b="1" i="1" dirty="0">
                <a:solidFill>
                  <a:srgbClr val="0000FF"/>
                </a:solidFill>
                <a:latin typeface="Times New Roman"/>
                <a:ea typeface="Times New Roman"/>
              </a:rPr>
              <a:t>«Al-</a:t>
            </a:r>
            <a:r>
              <a:rPr lang="en-US" sz="3700" b="1" i="1" dirty="0" err="1">
                <a:solidFill>
                  <a:srgbClr val="0000FF"/>
                </a:solidFill>
                <a:latin typeface="Times New Roman"/>
                <a:ea typeface="Times New Roman"/>
              </a:rPr>
              <a:t>Mufassal</a:t>
            </a:r>
            <a:r>
              <a:rPr lang="en-US" sz="3700" b="1" i="1" dirty="0">
                <a:solidFill>
                  <a:srgbClr val="0000FF"/>
                </a:solidFill>
                <a:latin typeface="Times New Roman"/>
                <a:ea typeface="Times New Roman"/>
              </a:rPr>
              <a:t>»  </a:t>
            </a:r>
            <a:r>
              <a:rPr lang="en-US" sz="3700" dirty="0" err="1">
                <a:solidFill>
                  <a:srgbClr val="000000"/>
                </a:solidFill>
                <a:latin typeface="Times New Roman"/>
                <a:ea typeface="Times New Roman"/>
              </a:rPr>
              <a:t>bo‘lib</a:t>
            </a:r>
            <a:r>
              <a:rPr lang="en-US" sz="3700" dirty="0">
                <a:solidFill>
                  <a:srgbClr val="000000"/>
                </a:solidFill>
                <a:latin typeface="Times New Roman"/>
                <a:ea typeface="Times New Roman"/>
              </a:rPr>
              <a:t>,  u </a:t>
            </a:r>
            <a:r>
              <a:rPr lang="en-US" sz="3700" b="1" dirty="0" smtClean="0">
                <a:solidFill>
                  <a:srgbClr val="000000"/>
                </a:solidFill>
                <a:latin typeface="Times New Roman"/>
                <a:ea typeface="Times New Roman"/>
              </a:rPr>
              <a:t>1119–1121-yillarda</a:t>
            </a:r>
            <a:r>
              <a:rPr lang="en-US" sz="3700" dirty="0" smtClean="0">
                <a:solidFill>
                  <a:srgbClr val="000000"/>
                </a:solidFill>
                <a:latin typeface="Times New Roman"/>
                <a:ea typeface="Times New Roman"/>
              </a:rPr>
              <a:t> </a:t>
            </a:r>
            <a:r>
              <a:rPr lang="en-US" sz="3700" dirty="0" err="1">
                <a:solidFill>
                  <a:srgbClr val="000000"/>
                </a:solidFill>
                <a:latin typeface="Times New Roman"/>
                <a:ea typeface="Times New Roman"/>
              </a:rPr>
              <a:t>yozilgan</a:t>
            </a:r>
            <a:r>
              <a:rPr lang="en-US" sz="3700" dirty="0">
                <a:solidFill>
                  <a:srgbClr val="000000"/>
                </a:solidFill>
                <a:latin typeface="Times New Roman"/>
                <a:ea typeface="Times New Roman"/>
              </a:rPr>
              <a:t>. Bu </a:t>
            </a:r>
            <a:r>
              <a:rPr lang="en-US" sz="3700" dirty="0" err="1">
                <a:solidFill>
                  <a:srgbClr val="000000"/>
                </a:solidFill>
                <a:latin typeface="Times New Roman"/>
                <a:ea typeface="Times New Roman"/>
              </a:rPr>
              <a:t>asar</a:t>
            </a:r>
            <a:r>
              <a:rPr lang="en-US" sz="3700" dirty="0">
                <a:solidFill>
                  <a:srgbClr val="000000"/>
                </a:solidFill>
                <a:latin typeface="Times New Roman"/>
                <a:ea typeface="Times New Roman"/>
              </a:rPr>
              <a:t> </a:t>
            </a:r>
            <a:r>
              <a:rPr lang="en-US" sz="3700" b="1" dirty="0" err="1">
                <a:solidFill>
                  <a:srgbClr val="0000FF"/>
                </a:solidFill>
                <a:latin typeface="Times New Roman"/>
                <a:ea typeface="Times New Roman"/>
              </a:rPr>
              <a:t>arab</a:t>
            </a:r>
            <a:r>
              <a:rPr lang="en-US" sz="3700" b="1" dirty="0">
                <a:solidFill>
                  <a:srgbClr val="0000FF"/>
                </a:solidFill>
                <a:latin typeface="Times New Roman"/>
                <a:ea typeface="Times New Roman"/>
              </a:rPr>
              <a:t> </a:t>
            </a:r>
            <a:r>
              <a:rPr lang="en-US" sz="3700" b="1" dirty="0" err="1">
                <a:solidFill>
                  <a:srgbClr val="0000FF"/>
                </a:solidFill>
                <a:latin typeface="Times New Roman"/>
                <a:ea typeface="Times New Roman"/>
              </a:rPr>
              <a:t>grammatikasiga</a:t>
            </a:r>
            <a:r>
              <a:rPr lang="en-US" sz="3700" dirty="0">
                <a:solidFill>
                  <a:srgbClr val="000000"/>
                </a:solidFill>
                <a:latin typeface="Times New Roman"/>
                <a:ea typeface="Times New Roman"/>
              </a:rPr>
              <a:t> </a:t>
            </a:r>
            <a:r>
              <a:rPr lang="en-US" sz="3700" dirty="0" err="1">
                <a:solidFill>
                  <a:srgbClr val="000000"/>
                </a:solidFill>
                <a:latin typeface="Times New Roman"/>
                <a:ea typeface="Times New Roman"/>
              </a:rPr>
              <a:t>oid</a:t>
            </a:r>
            <a:r>
              <a:rPr lang="en-US" sz="3700" dirty="0">
                <a:solidFill>
                  <a:srgbClr val="000000"/>
                </a:solidFill>
                <a:latin typeface="Times New Roman"/>
                <a:ea typeface="Times New Roman"/>
              </a:rPr>
              <a:t> </a:t>
            </a:r>
            <a:r>
              <a:rPr lang="en-US" sz="3700" dirty="0" err="1">
                <a:solidFill>
                  <a:srgbClr val="000000"/>
                </a:solidFill>
                <a:latin typeface="Times New Roman"/>
                <a:ea typeface="Times New Roman"/>
              </a:rPr>
              <a:t>eng</a:t>
            </a:r>
            <a:r>
              <a:rPr lang="en-US" sz="3700" dirty="0">
                <a:solidFill>
                  <a:srgbClr val="000000"/>
                </a:solidFill>
                <a:latin typeface="Times New Roman"/>
                <a:ea typeface="Times New Roman"/>
              </a:rPr>
              <a:t> </a:t>
            </a:r>
            <a:r>
              <a:rPr lang="en-US" sz="3700" dirty="0" err="1" smtClean="0">
                <a:solidFill>
                  <a:srgbClr val="000000"/>
                </a:solidFill>
                <a:latin typeface="Times New Roman"/>
                <a:ea typeface="Times New Roman"/>
              </a:rPr>
              <a:t>qimmatli</a:t>
            </a:r>
            <a:r>
              <a:rPr lang="en-US" sz="3700" dirty="0" smtClean="0">
                <a:solidFill>
                  <a:srgbClr val="000000"/>
                </a:solidFill>
                <a:latin typeface="Times New Roman"/>
                <a:ea typeface="Times New Roman"/>
              </a:rPr>
              <a:t>  </a:t>
            </a:r>
            <a:r>
              <a:rPr lang="en-US" sz="3700" dirty="0" err="1">
                <a:solidFill>
                  <a:srgbClr val="000000"/>
                </a:solidFill>
                <a:latin typeface="Times New Roman"/>
                <a:ea typeface="Times New Roman"/>
              </a:rPr>
              <a:t>asardir</a:t>
            </a:r>
            <a:r>
              <a:rPr lang="en-US" sz="3700" dirty="0">
                <a:solidFill>
                  <a:srgbClr val="000000"/>
                </a:solidFill>
                <a:latin typeface="Times New Roman"/>
                <a:ea typeface="Times New Roman"/>
              </a:rPr>
              <a:t>.  </a:t>
            </a:r>
            <a:r>
              <a:rPr lang="en-US" sz="3700" dirty="0" err="1">
                <a:solidFill>
                  <a:srgbClr val="000000"/>
                </a:solidFill>
                <a:latin typeface="Times New Roman"/>
                <a:ea typeface="Times New Roman"/>
              </a:rPr>
              <a:t>Asar</a:t>
            </a:r>
            <a:r>
              <a:rPr lang="en-US" sz="3700" dirty="0">
                <a:solidFill>
                  <a:srgbClr val="000000"/>
                </a:solidFill>
                <a:latin typeface="Times New Roman"/>
                <a:ea typeface="Times New Roman"/>
              </a:rPr>
              <a:t>  </a:t>
            </a:r>
            <a:r>
              <a:rPr lang="en-US" sz="3700" b="1" dirty="0" err="1">
                <a:solidFill>
                  <a:srgbClr val="000000"/>
                </a:solidFill>
                <a:latin typeface="Times New Roman"/>
                <a:ea typeface="Times New Roman"/>
              </a:rPr>
              <a:t>Misrda</a:t>
            </a:r>
            <a:r>
              <a:rPr lang="en-US" sz="3700" dirty="0">
                <a:solidFill>
                  <a:srgbClr val="000000"/>
                </a:solidFill>
                <a:latin typeface="Times New Roman"/>
                <a:ea typeface="Times New Roman"/>
              </a:rPr>
              <a:t>  </a:t>
            </a:r>
            <a:r>
              <a:rPr lang="en-US" sz="3700" dirty="0" err="1">
                <a:solidFill>
                  <a:srgbClr val="000000"/>
                </a:solidFill>
                <a:latin typeface="Times New Roman"/>
                <a:ea typeface="Times New Roman"/>
              </a:rPr>
              <a:t>nashr</a:t>
            </a:r>
            <a:r>
              <a:rPr lang="en-US" sz="3700" dirty="0">
                <a:solidFill>
                  <a:srgbClr val="000000"/>
                </a:solidFill>
                <a:latin typeface="Times New Roman"/>
                <a:ea typeface="Times New Roman"/>
              </a:rPr>
              <a:t>  </a:t>
            </a:r>
            <a:r>
              <a:rPr lang="en-US" sz="3700" dirty="0" err="1">
                <a:solidFill>
                  <a:srgbClr val="000000"/>
                </a:solidFill>
                <a:latin typeface="Times New Roman"/>
                <a:ea typeface="Times New Roman"/>
              </a:rPr>
              <a:t>etilgan</a:t>
            </a:r>
            <a:r>
              <a:rPr lang="en-US" sz="3700" dirty="0">
                <a:solidFill>
                  <a:srgbClr val="000000"/>
                </a:solidFill>
                <a:latin typeface="Times New Roman"/>
                <a:ea typeface="Times New Roman"/>
              </a:rPr>
              <a:t>,  </a:t>
            </a:r>
            <a:r>
              <a:rPr lang="en-US" sz="3700" b="1" dirty="0">
                <a:solidFill>
                  <a:srgbClr val="0000FF"/>
                </a:solidFill>
                <a:latin typeface="Times New Roman"/>
                <a:ea typeface="Times New Roman"/>
              </a:rPr>
              <a:t>n</a:t>
            </a:r>
            <a:r>
              <a:rPr lang="ru-RU" sz="3700" b="1" dirty="0">
                <a:solidFill>
                  <a:srgbClr val="0000FF"/>
                </a:solidFill>
                <a:latin typeface="Times New Roman"/>
                <a:ea typeface="Times New Roman"/>
              </a:rPr>
              <a:t>е</a:t>
            </a:r>
            <a:r>
              <a:rPr lang="en-US" sz="3700" b="1" dirty="0" err="1">
                <a:solidFill>
                  <a:srgbClr val="0000FF"/>
                </a:solidFill>
                <a:latin typeface="Times New Roman"/>
                <a:ea typeface="Times New Roman"/>
              </a:rPr>
              <a:t>mis</a:t>
            </a:r>
            <a:r>
              <a:rPr lang="en-US" sz="3700" b="1" dirty="0">
                <a:solidFill>
                  <a:srgbClr val="0000FF"/>
                </a:solidFill>
                <a:latin typeface="Times New Roman"/>
                <a:ea typeface="Times New Roman"/>
              </a:rPr>
              <a:t>  </a:t>
            </a:r>
            <a:r>
              <a:rPr lang="en-US" sz="3700" dirty="0" err="1">
                <a:solidFill>
                  <a:srgbClr val="000000"/>
                </a:solidFill>
                <a:latin typeface="Times New Roman"/>
                <a:ea typeface="Times New Roman"/>
              </a:rPr>
              <a:t>tiliga</a:t>
            </a:r>
            <a:r>
              <a:rPr lang="en-US" sz="3700" dirty="0">
                <a:solidFill>
                  <a:srgbClr val="000000"/>
                </a:solidFill>
                <a:latin typeface="Times New Roman"/>
                <a:ea typeface="Times New Roman"/>
              </a:rPr>
              <a:t>  </a:t>
            </a:r>
            <a:r>
              <a:rPr lang="en-US" sz="3700" dirty="0" err="1">
                <a:solidFill>
                  <a:srgbClr val="000000"/>
                </a:solidFill>
                <a:latin typeface="Times New Roman"/>
                <a:ea typeface="Times New Roman"/>
              </a:rPr>
              <a:t>tarjima</a:t>
            </a:r>
            <a:r>
              <a:rPr lang="en-US" sz="3700" dirty="0">
                <a:solidFill>
                  <a:srgbClr val="000000"/>
                </a:solidFill>
                <a:latin typeface="Times New Roman"/>
                <a:ea typeface="Times New Roman"/>
              </a:rPr>
              <a:t> </a:t>
            </a:r>
            <a:r>
              <a:rPr lang="en-US" sz="3700" dirty="0" err="1" smtClean="0">
                <a:solidFill>
                  <a:srgbClr val="000000"/>
                </a:solidFill>
                <a:latin typeface="Times New Roman"/>
                <a:ea typeface="Times New Roman"/>
              </a:rPr>
              <a:t>qilingan</a:t>
            </a:r>
            <a:r>
              <a:rPr lang="en-US" sz="3700" dirty="0">
                <a:solidFill>
                  <a:srgbClr val="000000"/>
                </a:solidFill>
                <a:latin typeface="Times New Roman"/>
                <a:ea typeface="Times New Roman"/>
              </a:rPr>
              <a:t>.  </a:t>
            </a:r>
            <a:r>
              <a:rPr lang="en-US" sz="3700" b="1" dirty="0">
                <a:solidFill>
                  <a:srgbClr val="0000FF"/>
                </a:solidFill>
                <a:latin typeface="Times New Roman"/>
                <a:ea typeface="Times New Roman"/>
              </a:rPr>
              <a:t>«Al-</a:t>
            </a:r>
            <a:r>
              <a:rPr lang="en-US" sz="3700" b="1" dirty="0" err="1">
                <a:solidFill>
                  <a:srgbClr val="0000FF"/>
                </a:solidFill>
                <a:latin typeface="Times New Roman"/>
                <a:ea typeface="Times New Roman"/>
              </a:rPr>
              <a:t>Mufassal»ning</a:t>
            </a:r>
            <a:r>
              <a:rPr lang="en-US" sz="3700" b="1" dirty="0">
                <a:solidFill>
                  <a:srgbClr val="0000FF"/>
                </a:solidFill>
                <a:latin typeface="Times New Roman"/>
                <a:ea typeface="Times New Roman"/>
              </a:rPr>
              <a:t>  </a:t>
            </a:r>
            <a:r>
              <a:rPr lang="en-US" sz="3700" dirty="0" err="1">
                <a:solidFill>
                  <a:srgbClr val="000000"/>
                </a:solidFill>
                <a:latin typeface="Times New Roman"/>
                <a:ea typeface="Times New Roman"/>
              </a:rPr>
              <a:t>bir</a:t>
            </a:r>
            <a:r>
              <a:rPr lang="en-US" sz="3700" dirty="0">
                <a:solidFill>
                  <a:srgbClr val="000000"/>
                </a:solidFill>
                <a:latin typeface="Times New Roman"/>
                <a:ea typeface="Times New Roman"/>
              </a:rPr>
              <a:t>  </a:t>
            </a:r>
            <a:r>
              <a:rPr lang="en-US" sz="3700" dirty="0" err="1">
                <a:solidFill>
                  <a:srgbClr val="000000"/>
                </a:solidFill>
                <a:latin typeface="Times New Roman"/>
                <a:ea typeface="Times New Roman"/>
              </a:rPr>
              <a:t>qo‘lyozma</a:t>
            </a:r>
            <a:r>
              <a:rPr lang="en-US" sz="3700" dirty="0">
                <a:solidFill>
                  <a:srgbClr val="000000"/>
                </a:solidFill>
                <a:latin typeface="Times New Roman"/>
                <a:ea typeface="Times New Roman"/>
              </a:rPr>
              <a:t>  </a:t>
            </a:r>
            <a:r>
              <a:rPr lang="en-US" sz="3700" dirty="0" err="1">
                <a:solidFill>
                  <a:srgbClr val="000000"/>
                </a:solidFill>
                <a:latin typeface="Times New Roman"/>
                <a:ea typeface="Times New Roman"/>
              </a:rPr>
              <a:t>nusxasi</a:t>
            </a:r>
            <a:r>
              <a:rPr lang="en-US" sz="3700" dirty="0">
                <a:solidFill>
                  <a:srgbClr val="000000"/>
                </a:solidFill>
                <a:latin typeface="Times New Roman"/>
                <a:ea typeface="Times New Roman"/>
              </a:rPr>
              <a:t>  </a:t>
            </a:r>
            <a:r>
              <a:rPr lang="en-US" sz="3700" b="1" dirty="0" err="1">
                <a:solidFill>
                  <a:srgbClr val="000000"/>
                </a:solidFill>
                <a:latin typeface="Times New Roman"/>
                <a:ea typeface="Times New Roman"/>
              </a:rPr>
              <a:t>Toshk</a:t>
            </a:r>
            <a:r>
              <a:rPr lang="ru-RU" sz="3700" b="1" dirty="0">
                <a:solidFill>
                  <a:srgbClr val="000000"/>
                </a:solidFill>
                <a:latin typeface="Times New Roman"/>
                <a:ea typeface="Times New Roman"/>
              </a:rPr>
              <a:t>е</a:t>
            </a:r>
            <a:r>
              <a:rPr lang="en-US" sz="3700" b="1" dirty="0" err="1">
                <a:solidFill>
                  <a:srgbClr val="000000"/>
                </a:solidFill>
                <a:latin typeface="Times New Roman"/>
                <a:ea typeface="Times New Roman"/>
              </a:rPr>
              <a:t>ntda</a:t>
            </a:r>
            <a:r>
              <a:rPr lang="en-US" sz="3700" b="1" dirty="0">
                <a:solidFill>
                  <a:srgbClr val="000000"/>
                </a:solidFill>
                <a:latin typeface="Times New Roman"/>
                <a:ea typeface="Times New Roman"/>
              </a:rPr>
              <a:t> </a:t>
            </a:r>
            <a:r>
              <a:rPr lang="en-US" sz="3700" b="1" i="1" dirty="0" err="1" smtClean="0">
                <a:solidFill>
                  <a:srgbClr val="0000FF"/>
                </a:solidFill>
                <a:latin typeface="Times New Roman"/>
                <a:ea typeface="Times New Roman"/>
              </a:rPr>
              <a:t>Sharqshunoslik</a:t>
            </a:r>
            <a:r>
              <a:rPr lang="en-US" sz="3700" b="1" i="1" dirty="0" smtClean="0">
                <a:solidFill>
                  <a:srgbClr val="0000FF"/>
                </a:solidFill>
                <a:latin typeface="Times New Roman"/>
                <a:ea typeface="Times New Roman"/>
              </a:rPr>
              <a:t>  </a:t>
            </a:r>
            <a:r>
              <a:rPr lang="en-US" sz="3700" b="1" i="1" dirty="0" err="1">
                <a:solidFill>
                  <a:srgbClr val="0000FF"/>
                </a:solidFill>
                <a:latin typeface="Times New Roman"/>
                <a:ea typeface="Times New Roman"/>
              </a:rPr>
              <a:t>ilmiy</a:t>
            </a:r>
            <a:r>
              <a:rPr lang="en-US" sz="3700" b="1" i="1" dirty="0">
                <a:solidFill>
                  <a:srgbClr val="0000FF"/>
                </a:solidFill>
                <a:latin typeface="Times New Roman"/>
                <a:ea typeface="Times New Roman"/>
              </a:rPr>
              <a:t>  </a:t>
            </a:r>
            <a:r>
              <a:rPr lang="en-US" sz="3700" b="1" i="1" dirty="0" err="1">
                <a:solidFill>
                  <a:srgbClr val="0000FF"/>
                </a:solidFill>
                <a:latin typeface="Times New Roman"/>
                <a:ea typeface="Times New Roman"/>
              </a:rPr>
              <a:t>tadqiqot</a:t>
            </a:r>
            <a:r>
              <a:rPr lang="en-US" sz="3700" b="1" i="1" dirty="0">
                <a:solidFill>
                  <a:srgbClr val="0000FF"/>
                </a:solidFill>
                <a:latin typeface="Times New Roman"/>
                <a:ea typeface="Times New Roman"/>
              </a:rPr>
              <a:t>  </a:t>
            </a:r>
            <a:r>
              <a:rPr lang="en-US" sz="3700" b="1" i="1" dirty="0" err="1">
                <a:solidFill>
                  <a:srgbClr val="0000FF"/>
                </a:solidFill>
                <a:latin typeface="Times New Roman"/>
                <a:ea typeface="Times New Roman"/>
              </a:rPr>
              <a:t>institutining</a:t>
            </a:r>
            <a:r>
              <a:rPr lang="en-US" sz="3700" b="1" i="1" dirty="0">
                <a:solidFill>
                  <a:srgbClr val="0000FF"/>
                </a:solidFill>
                <a:latin typeface="Times New Roman"/>
                <a:ea typeface="Times New Roman"/>
              </a:rPr>
              <a:t>  </a:t>
            </a:r>
            <a:r>
              <a:rPr lang="en-US" sz="3700" b="1" i="1" dirty="0" err="1">
                <a:solidFill>
                  <a:srgbClr val="0000FF"/>
                </a:solidFill>
                <a:latin typeface="Times New Roman"/>
                <a:ea typeface="Times New Roman"/>
              </a:rPr>
              <a:t>hujjatxonasida</a:t>
            </a:r>
            <a:r>
              <a:rPr lang="en-US" sz="3700" dirty="0">
                <a:solidFill>
                  <a:srgbClr val="000000"/>
                </a:solidFill>
                <a:latin typeface="Times New Roman"/>
                <a:ea typeface="Times New Roman"/>
              </a:rPr>
              <a:t>  </a:t>
            </a:r>
            <a:r>
              <a:rPr lang="en-US" sz="3700" dirty="0" err="1" smtClean="0">
                <a:solidFill>
                  <a:srgbClr val="000000"/>
                </a:solidFill>
                <a:latin typeface="Times New Roman"/>
                <a:ea typeface="Times New Roman"/>
              </a:rPr>
              <a:t>saqlanmoqda</a:t>
            </a:r>
            <a:r>
              <a:rPr lang="en-US" sz="3700" dirty="0">
                <a:solidFill>
                  <a:srgbClr val="000000"/>
                </a:solidFill>
                <a:latin typeface="Times New Roman"/>
                <a:ea typeface="Times New Roman"/>
              </a:rPr>
              <a:t>.</a:t>
            </a:r>
          </a:p>
        </p:txBody>
      </p:sp>
    </p:spTree>
    <p:extLst>
      <p:ext uri="{BB962C8B-B14F-4D97-AF65-F5344CB8AC3E}">
        <p14:creationId xmlns:p14="http://schemas.microsoft.com/office/powerpoint/2010/main" val="19685617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588233"/>
            <a:ext cx="8856984" cy="5509200"/>
          </a:xfrm>
          <a:prstGeom prst="rect">
            <a:avLst/>
          </a:prstGeom>
        </p:spPr>
        <p:txBody>
          <a:bodyPr wrap="square">
            <a:spAutoFit/>
          </a:bodyPr>
          <a:lstStyle/>
          <a:p>
            <a:pPr algn="just"/>
            <a:r>
              <a:rPr lang="en-US" sz="3200" dirty="0" smtClean="0">
                <a:solidFill>
                  <a:srgbClr val="000000"/>
                </a:solidFill>
                <a:latin typeface="Times New Roman"/>
                <a:ea typeface="Times New Roman"/>
              </a:rPr>
              <a:t>	</a:t>
            </a:r>
            <a:r>
              <a:rPr lang="en-US" sz="3200" dirty="0" err="1" smtClean="0">
                <a:solidFill>
                  <a:srgbClr val="000000"/>
                </a:solidFill>
                <a:latin typeface="Times New Roman"/>
                <a:ea typeface="Times New Roman"/>
              </a:rPr>
              <a:t>Buyuk</a:t>
            </a:r>
            <a:r>
              <a:rPr lang="en-US" sz="3200" dirty="0" smtClean="0">
                <a:solidFill>
                  <a:srgbClr val="000000"/>
                </a:solidFill>
                <a:latin typeface="Times New Roman"/>
                <a:ea typeface="Times New Roman"/>
              </a:rPr>
              <a:t> </a:t>
            </a:r>
            <a:r>
              <a:rPr lang="en-US" sz="3200" dirty="0" err="1">
                <a:solidFill>
                  <a:srgbClr val="000000"/>
                </a:solidFill>
                <a:latin typeface="Times New Roman"/>
                <a:ea typeface="Times New Roman"/>
              </a:rPr>
              <a:t>arabshunos</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olimning</a:t>
            </a:r>
            <a:r>
              <a:rPr lang="en-US" sz="3200" dirty="0">
                <a:solidFill>
                  <a:srgbClr val="000000"/>
                </a:solidFill>
                <a:latin typeface="Times New Roman"/>
                <a:ea typeface="Times New Roman"/>
              </a:rPr>
              <a:t> </a:t>
            </a:r>
            <a:r>
              <a:rPr lang="en-US" sz="3200" b="1" i="1" dirty="0">
                <a:solidFill>
                  <a:srgbClr val="0000FF"/>
                </a:solidFill>
                <a:latin typeface="Times New Roman"/>
                <a:ea typeface="Times New Roman"/>
              </a:rPr>
              <a:t>«</a:t>
            </a:r>
            <a:r>
              <a:rPr lang="en-US" sz="3200" b="1" i="1" dirty="0" err="1">
                <a:solidFill>
                  <a:srgbClr val="0000FF"/>
                </a:solidFill>
                <a:latin typeface="Times New Roman"/>
                <a:ea typeface="Times New Roman"/>
              </a:rPr>
              <a:t>Asos</a:t>
            </a:r>
            <a:r>
              <a:rPr lang="en-US" sz="3200" b="1" i="1" dirty="0">
                <a:solidFill>
                  <a:srgbClr val="0000FF"/>
                </a:solidFill>
                <a:latin typeface="Times New Roman"/>
                <a:ea typeface="Times New Roman"/>
              </a:rPr>
              <a:t> al-</a:t>
            </a:r>
            <a:r>
              <a:rPr lang="en-US" sz="3200" b="1" i="1" dirty="0" err="1">
                <a:solidFill>
                  <a:srgbClr val="0000FF"/>
                </a:solidFill>
                <a:latin typeface="Times New Roman"/>
                <a:ea typeface="Times New Roman"/>
              </a:rPr>
              <a:t>balog‘a</a:t>
            </a:r>
            <a:r>
              <a:rPr lang="en-US" sz="3200" b="1" i="1" dirty="0">
                <a:solidFill>
                  <a:srgbClr val="0000FF"/>
                </a:solidFill>
                <a:latin typeface="Times New Roman"/>
                <a:ea typeface="Times New Roman"/>
              </a:rPr>
              <a:t>» </a:t>
            </a:r>
            <a:r>
              <a:rPr lang="en-US" sz="3200" b="1" i="1" dirty="0">
                <a:solidFill>
                  <a:srgbClr val="000000"/>
                </a:solidFill>
                <a:latin typeface="Times New Roman"/>
                <a:ea typeface="Times New Roman"/>
              </a:rPr>
              <a:t>(«</a:t>
            </a:r>
            <a:r>
              <a:rPr lang="en-US" sz="3200" b="1" i="1" dirty="0" err="1">
                <a:solidFill>
                  <a:srgbClr val="000000"/>
                </a:solidFill>
                <a:latin typeface="Times New Roman"/>
                <a:ea typeface="Times New Roman"/>
              </a:rPr>
              <a:t>Notiqlik</a:t>
            </a:r>
            <a:r>
              <a:rPr lang="en-US" sz="3200" b="1" i="1" dirty="0">
                <a:solidFill>
                  <a:srgbClr val="000000"/>
                </a:solidFill>
                <a:latin typeface="Times New Roman"/>
                <a:ea typeface="Times New Roman"/>
              </a:rPr>
              <a:t> </a:t>
            </a:r>
            <a:r>
              <a:rPr lang="en-US" sz="3200" b="1" i="1" dirty="0" err="1" smtClean="0">
                <a:solidFill>
                  <a:srgbClr val="000000"/>
                </a:solidFill>
                <a:latin typeface="Times New Roman"/>
                <a:ea typeface="Times New Roman"/>
              </a:rPr>
              <a:t>asoslari</a:t>
            </a:r>
            <a:r>
              <a:rPr lang="en-US" sz="3200" b="1" i="1" dirty="0">
                <a:solidFill>
                  <a:srgbClr val="000000"/>
                </a:solidFill>
                <a:latin typeface="Times New Roman"/>
                <a:ea typeface="Times New Roman"/>
              </a:rPr>
              <a:t>») </a:t>
            </a:r>
            <a:r>
              <a:rPr lang="en-US" sz="3200" dirty="0" err="1">
                <a:solidFill>
                  <a:srgbClr val="000000"/>
                </a:solidFill>
                <a:latin typeface="Times New Roman"/>
                <a:ea typeface="Times New Roman"/>
              </a:rPr>
              <a:t>kitobi</a:t>
            </a:r>
            <a:r>
              <a:rPr lang="en-US" sz="3200" dirty="0">
                <a:solidFill>
                  <a:srgbClr val="000000"/>
                </a:solidFill>
                <a:latin typeface="Times New Roman"/>
                <a:ea typeface="Times New Roman"/>
              </a:rPr>
              <a:t> </a:t>
            </a:r>
            <a:r>
              <a:rPr lang="en-US" sz="3200" b="1" i="1" dirty="0" err="1">
                <a:solidFill>
                  <a:srgbClr val="0000FF"/>
                </a:solidFill>
                <a:latin typeface="Times New Roman"/>
                <a:ea typeface="Times New Roman"/>
              </a:rPr>
              <a:t>arab</a:t>
            </a:r>
            <a:r>
              <a:rPr lang="en-US" sz="3200" b="1" i="1" dirty="0">
                <a:solidFill>
                  <a:srgbClr val="0000FF"/>
                </a:solidFill>
                <a:latin typeface="Times New Roman"/>
                <a:ea typeface="Times New Roman"/>
              </a:rPr>
              <a:t> </a:t>
            </a:r>
            <a:r>
              <a:rPr lang="en-US" sz="3200" b="1" i="1" dirty="0" err="1">
                <a:solidFill>
                  <a:srgbClr val="0000FF"/>
                </a:solidFill>
                <a:latin typeface="Times New Roman"/>
                <a:ea typeface="Times New Roman"/>
              </a:rPr>
              <a:t>tilining</a:t>
            </a:r>
            <a:r>
              <a:rPr lang="en-US" sz="3200" b="1" i="1" dirty="0">
                <a:solidFill>
                  <a:srgbClr val="0000FF"/>
                </a:solidFill>
                <a:latin typeface="Times New Roman"/>
                <a:ea typeface="Times New Roman"/>
              </a:rPr>
              <a:t> </a:t>
            </a:r>
            <a:r>
              <a:rPr lang="en-US" sz="3200" b="1" i="1" dirty="0" err="1">
                <a:solidFill>
                  <a:srgbClr val="0000FF"/>
                </a:solidFill>
                <a:latin typeface="Times New Roman"/>
                <a:ea typeface="Times New Roman"/>
              </a:rPr>
              <a:t>izohli</a:t>
            </a:r>
            <a:r>
              <a:rPr lang="en-US" sz="3200" b="1" i="1" dirty="0">
                <a:solidFill>
                  <a:srgbClr val="0000FF"/>
                </a:solidFill>
                <a:latin typeface="Times New Roman"/>
                <a:ea typeface="Times New Roman"/>
              </a:rPr>
              <a:t> </a:t>
            </a:r>
            <a:r>
              <a:rPr lang="en-US" sz="3200" b="1" i="1" dirty="0" err="1">
                <a:solidFill>
                  <a:srgbClr val="0000FF"/>
                </a:solidFill>
                <a:latin typeface="Times New Roman"/>
                <a:ea typeface="Times New Roman"/>
              </a:rPr>
              <a:t>lug‘ati</a:t>
            </a:r>
            <a:r>
              <a:rPr lang="en-US" sz="3200" b="1" i="1" dirty="0">
                <a:solidFill>
                  <a:srgbClr val="0000FF"/>
                </a:solidFill>
                <a:latin typeface="Times New Roman"/>
                <a:ea typeface="Times New Roman"/>
              </a:rPr>
              <a:t> </a:t>
            </a:r>
            <a:r>
              <a:rPr lang="en-US" sz="3200" dirty="0" err="1">
                <a:solidFill>
                  <a:srgbClr val="000000"/>
                </a:solidFill>
                <a:latin typeface="Times New Roman"/>
                <a:ea typeface="Times New Roman"/>
              </a:rPr>
              <a:t>bo‘lib</a:t>
            </a:r>
            <a:r>
              <a:rPr lang="en-US" sz="3200" dirty="0">
                <a:solidFill>
                  <a:srgbClr val="000000"/>
                </a:solidFill>
                <a:latin typeface="Times New Roman"/>
                <a:ea typeface="Times New Roman"/>
              </a:rPr>
              <a:t>, </a:t>
            </a:r>
            <a:r>
              <a:rPr lang="en-US" sz="3200" b="1" dirty="0" err="1">
                <a:solidFill>
                  <a:srgbClr val="000000"/>
                </a:solidFill>
                <a:latin typeface="Times New Roman"/>
                <a:ea typeface="Times New Roman"/>
              </a:rPr>
              <a:t>arab</a:t>
            </a:r>
            <a:r>
              <a:rPr lang="en-US" sz="3200" b="1" dirty="0">
                <a:solidFill>
                  <a:srgbClr val="000000"/>
                </a:solidFill>
                <a:latin typeface="Times New Roman"/>
                <a:ea typeface="Times New Roman"/>
              </a:rPr>
              <a:t> </a:t>
            </a:r>
            <a:r>
              <a:rPr lang="en-US" sz="3200" b="1" dirty="0" err="1" smtClean="0">
                <a:solidFill>
                  <a:srgbClr val="000000"/>
                </a:solidFill>
                <a:latin typeface="Times New Roman"/>
                <a:ea typeface="Times New Roman"/>
              </a:rPr>
              <a:t>lug‘atshunosligini</a:t>
            </a:r>
            <a:r>
              <a:rPr lang="en-US" sz="3200" b="1" dirty="0" smtClean="0">
                <a:solidFill>
                  <a:srgbClr val="000000"/>
                </a:solidFill>
                <a:latin typeface="Times New Roman"/>
                <a:ea typeface="Times New Roman"/>
              </a:rPr>
              <a:t> </a:t>
            </a:r>
            <a:r>
              <a:rPr lang="en-US" sz="3200" dirty="0" err="1" smtClean="0">
                <a:solidFill>
                  <a:srgbClr val="000000"/>
                </a:solidFill>
                <a:latin typeface="Times New Roman"/>
                <a:ea typeface="Times New Roman"/>
              </a:rPr>
              <a:t>yuqori</a:t>
            </a:r>
            <a:r>
              <a:rPr lang="en-US" sz="3200" dirty="0" smtClean="0">
                <a:solidFill>
                  <a:srgbClr val="000000"/>
                </a:solidFill>
                <a:latin typeface="Times New Roman"/>
                <a:ea typeface="Times New Roman"/>
              </a:rPr>
              <a:t>  </a:t>
            </a:r>
            <a:r>
              <a:rPr lang="en-US" sz="3200" dirty="0" err="1">
                <a:solidFill>
                  <a:srgbClr val="000000"/>
                </a:solidFill>
                <a:latin typeface="Times New Roman"/>
                <a:ea typeface="Times New Roman"/>
              </a:rPr>
              <a:t>pog‘onaga</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ko‘tardi</a:t>
            </a:r>
            <a:r>
              <a:rPr lang="en-US" sz="3200" dirty="0">
                <a:solidFill>
                  <a:srgbClr val="000000"/>
                </a:solidFill>
                <a:latin typeface="Times New Roman"/>
                <a:ea typeface="Times New Roman"/>
              </a:rPr>
              <a:t>.  Bu  </a:t>
            </a:r>
            <a:r>
              <a:rPr lang="en-US" sz="3200" dirty="0" err="1">
                <a:solidFill>
                  <a:srgbClr val="000000"/>
                </a:solidFill>
                <a:latin typeface="Times New Roman"/>
                <a:ea typeface="Times New Roman"/>
              </a:rPr>
              <a:t>asar</a:t>
            </a:r>
            <a:r>
              <a:rPr lang="en-US" sz="3200" dirty="0">
                <a:solidFill>
                  <a:srgbClr val="000000"/>
                </a:solidFill>
                <a:latin typeface="Times New Roman"/>
                <a:ea typeface="Times New Roman"/>
              </a:rPr>
              <a:t>  </a:t>
            </a:r>
            <a:r>
              <a:rPr lang="en-US" sz="3200" b="1" dirty="0" err="1">
                <a:solidFill>
                  <a:srgbClr val="000000"/>
                </a:solidFill>
                <a:latin typeface="Times New Roman"/>
                <a:ea typeface="Times New Roman"/>
              </a:rPr>
              <a:t>Qohirada</a:t>
            </a:r>
            <a:r>
              <a:rPr lang="en-US" sz="3200" dirty="0">
                <a:solidFill>
                  <a:srgbClr val="000000"/>
                </a:solidFill>
                <a:latin typeface="Times New Roman"/>
                <a:ea typeface="Times New Roman"/>
              </a:rPr>
              <a:t>  </a:t>
            </a:r>
            <a:r>
              <a:rPr lang="en-US" sz="3200" b="1" dirty="0" err="1">
                <a:solidFill>
                  <a:srgbClr val="000000"/>
                </a:solidFill>
                <a:latin typeface="Times New Roman"/>
                <a:ea typeface="Times New Roman"/>
              </a:rPr>
              <a:t>ikki</a:t>
            </a:r>
            <a:r>
              <a:rPr lang="en-US" sz="3200" b="1" dirty="0">
                <a:solidFill>
                  <a:srgbClr val="000000"/>
                </a:solidFill>
                <a:latin typeface="Times New Roman"/>
                <a:ea typeface="Times New Roman"/>
              </a:rPr>
              <a:t>  </a:t>
            </a:r>
            <a:r>
              <a:rPr lang="en-US" sz="3200" b="1" dirty="0" err="1">
                <a:solidFill>
                  <a:srgbClr val="000000"/>
                </a:solidFill>
                <a:latin typeface="Times New Roman"/>
                <a:ea typeface="Times New Roman"/>
              </a:rPr>
              <a:t>jildda</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nashr</a:t>
            </a:r>
            <a:r>
              <a:rPr lang="en-US" sz="3200" dirty="0">
                <a:solidFill>
                  <a:srgbClr val="000000"/>
                </a:solidFill>
                <a:latin typeface="Times New Roman"/>
                <a:ea typeface="Times New Roman"/>
              </a:rPr>
              <a:t> </a:t>
            </a:r>
            <a:r>
              <a:rPr lang="en-US" sz="3200" dirty="0" err="1" smtClean="0">
                <a:solidFill>
                  <a:srgbClr val="000000"/>
                </a:solidFill>
                <a:latin typeface="Times New Roman"/>
                <a:ea typeface="Times New Roman"/>
              </a:rPr>
              <a:t>qilingan</a:t>
            </a:r>
            <a:r>
              <a:rPr lang="en-US" sz="3200" dirty="0" smtClean="0">
                <a:solidFill>
                  <a:srgbClr val="000000"/>
                </a:solidFill>
                <a:latin typeface="Times New Roman"/>
                <a:ea typeface="Times New Roman"/>
              </a:rPr>
              <a:t>.</a:t>
            </a:r>
          </a:p>
          <a:p>
            <a:pPr algn="just"/>
            <a:r>
              <a:rPr lang="en-US" sz="3200" dirty="0">
                <a:solidFill>
                  <a:srgbClr val="000000"/>
                </a:solidFill>
                <a:latin typeface="Times New Roman"/>
                <a:ea typeface="Times New Roman"/>
              </a:rPr>
              <a:t>	</a:t>
            </a:r>
            <a:r>
              <a:rPr lang="en-US" sz="3200" b="1" dirty="0" err="1" smtClean="0">
                <a:solidFill>
                  <a:srgbClr val="000000"/>
                </a:solidFill>
                <a:latin typeface="Times New Roman"/>
                <a:ea typeface="Times New Roman"/>
              </a:rPr>
              <a:t>Zamahshariyning</a:t>
            </a:r>
            <a:r>
              <a:rPr lang="en-US" sz="3200" dirty="0" smtClean="0">
                <a:solidFill>
                  <a:srgbClr val="000000"/>
                </a:solidFill>
                <a:latin typeface="Times New Roman"/>
                <a:ea typeface="Times New Roman"/>
              </a:rPr>
              <a:t>  </a:t>
            </a:r>
            <a:r>
              <a:rPr lang="en-US" sz="3200" b="1" i="1" dirty="0">
                <a:solidFill>
                  <a:srgbClr val="0000FF"/>
                </a:solidFill>
                <a:latin typeface="Times New Roman"/>
                <a:ea typeface="Times New Roman"/>
              </a:rPr>
              <a:t>«Al-</a:t>
            </a:r>
            <a:r>
              <a:rPr lang="en-US" sz="3200" b="1" i="1" dirty="0" err="1">
                <a:solidFill>
                  <a:srgbClr val="0000FF"/>
                </a:solidFill>
                <a:latin typeface="Times New Roman"/>
                <a:ea typeface="Times New Roman"/>
              </a:rPr>
              <a:t>foiq</a:t>
            </a:r>
            <a:r>
              <a:rPr lang="en-US" sz="3200" b="1" i="1" dirty="0">
                <a:solidFill>
                  <a:srgbClr val="0000FF"/>
                </a:solidFill>
                <a:latin typeface="Times New Roman"/>
                <a:ea typeface="Times New Roman"/>
              </a:rPr>
              <a:t>  </a:t>
            </a:r>
            <a:r>
              <a:rPr lang="en-US" sz="3200" b="1" i="1" dirty="0" smtClean="0">
                <a:solidFill>
                  <a:srgbClr val="0000FF"/>
                </a:solidFill>
                <a:latin typeface="Times New Roman"/>
                <a:ea typeface="Times New Roman"/>
              </a:rPr>
              <a:t>fi  </a:t>
            </a:r>
            <a:r>
              <a:rPr lang="en-US" sz="3200" b="1" i="1" dirty="0" err="1">
                <a:solidFill>
                  <a:srgbClr val="0000FF"/>
                </a:solidFill>
                <a:latin typeface="Times New Roman"/>
                <a:ea typeface="Times New Roman"/>
              </a:rPr>
              <a:t>g‘arib</a:t>
            </a:r>
            <a:r>
              <a:rPr lang="en-US" sz="3200" b="1" i="1" dirty="0">
                <a:solidFill>
                  <a:srgbClr val="0000FF"/>
                </a:solidFill>
                <a:latin typeface="Times New Roman"/>
                <a:ea typeface="Times New Roman"/>
              </a:rPr>
              <a:t>  </a:t>
            </a:r>
            <a:r>
              <a:rPr lang="en-US" sz="3200" b="1" i="1" dirty="0" err="1">
                <a:solidFill>
                  <a:srgbClr val="0000FF"/>
                </a:solidFill>
                <a:latin typeface="Times New Roman"/>
                <a:ea typeface="Times New Roman"/>
              </a:rPr>
              <a:t>il-hadis</a:t>
            </a:r>
            <a:r>
              <a:rPr lang="en-US" sz="3200" b="1" i="1" dirty="0">
                <a:solidFill>
                  <a:srgbClr val="0000FF"/>
                </a:solidFill>
                <a:latin typeface="Times New Roman"/>
                <a:ea typeface="Times New Roman"/>
              </a:rPr>
              <a:t>»  («</a:t>
            </a:r>
            <a:r>
              <a:rPr lang="en-US" sz="3200" b="1" i="1" dirty="0" err="1">
                <a:solidFill>
                  <a:srgbClr val="0000FF"/>
                </a:solidFill>
                <a:latin typeface="Times New Roman"/>
                <a:ea typeface="Times New Roman"/>
              </a:rPr>
              <a:t>Hadislardagi</a:t>
            </a:r>
            <a:r>
              <a:rPr lang="en-US" sz="3200" b="1" i="1" dirty="0">
                <a:solidFill>
                  <a:srgbClr val="0000FF"/>
                </a:solidFill>
                <a:latin typeface="Times New Roman"/>
                <a:ea typeface="Times New Roman"/>
              </a:rPr>
              <a:t> </a:t>
            </a:r>
            <a:r>
              <a:rPr lang="en-US" sz="3200" b="1" i="1" dirty="0" err="1" smtClean="0">
                <a:solidFill>
                  <a:srgbClr val="0000FF"/>
                </a:solidFill>
                <a:latin typeface="Times New Roman"/>
                <a:ea typeface="Times New Roman"/>
              </a:rPr>
              <a:t>notanish</a:t>
            </a:r>
            <a:r>
              <a:rPr lang="en-US" sz="3200" b="1" i="1" dirty="0" smtClean="0">
                <a:solidFill>
                  <a:srgbClr val="0000FF"/>
                </a:solidFill>
                <a:latin typeface="Times New Roman"/>
                <a:ea typeface="Times New Roman"/>
              </a:rPr>
              <a:t>  </a:t>
            </a:r>
            <a:r>
              <a:rPr lang="en-US" sz="3200" b="1" i="1" dirty="0" err="1">
                <a:solidFill>
                  <a:srgbClr val="0000FF"/>
                </a:solidFill>
                <a:latin typeface="Times New Roman"/>
                <a:ea typeface="Times New Roman"/>
              </a:rPr>
              <a:t>so‘zlarni</a:t>
            </a:r>
            <a:r>
              <a:rPr lang="en-US" sz="3200" b="1" i="1" dirty="0">
                <a:solidFill>
                  <a:srgbClr val="0000FF"/>
                </a:solidFill>
                <a:latin typeface="Times New Roman"/>
                <a:ea typeface="Times New Roman"/>
              </a:rPr>
              <a:t>  </a:t>
            </a:r>
            <a:r>
              <a:rPr lang="en-US" sz="3200" b="1" i="1" dirty="0" err="1">
                <a:solidFill>
                  <a:srgbClr val="0000FF"/>
                </a:solidFill>
                <a:latin typeface="Times New Roman"/>
                <a:ea typeface="Times New Roman"/>
              </a:rPr>
              <a:t>o‘zlashtiruvchi</a:t>
            </a:r>
            <a:r>
              <a:rPr lang="en-US" sz="3200" b="1" i="1" dirty="0">
                <a:solidFill>
                  <a:srgbClr val="0000FF"/>
                </a:solidFill>
                <a:latin typeface="Times New Roman"/>
                <a:ea typeface="Times New Roman"/>
              </a:rPr>
              <a:t>»)</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asari</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Payg‘ambar</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hadislarida</a:t>
            </a:r>
            <a:r>
              <a:rPr lang="en-US" sz="3200" dirty="0">
                <a:solidFill>
                  <a:srgbClr val="000000"/>
                </a:solidFill>
                <a:latin typeface="Times New Roman"/>
                <a:ea typeface="Times New Roman"/>
              </a:rPr>
              <a:t> </a:t>
            </a:r>
            <a:r>
              <a:rPr lang="en-US" sz="3200" dirty="0" err="1" smtClean="0">
                <a:solidFill>
                  <a:srgbClr val="000000"/>
                </a:solidFill>
                <a:latin typeface="Times New Roman"/>
                <a:ea typeface="Times New Roman"/>
              </a:rPr>
              <a:t>uchraydigan</a:t>
            </a:r>
            <a:r>
              <a:rPr lang="en-US" sz="3200" dirty="0">
                <a:solidFill>
                  <a:srgbClr val="000000"/>
                </a:solidFill>
                <a:latin typeface="Times New Roman"/>
                <a:ea typeface="Times New Roman"/>
              </a:rPr>
              <a:t>, </a:t>
            </a:r>
            <a:r>
              <a:rPr lang="en-US" sz="3200" b="1" i="1" u="sng" dirty="0" err="1">
                <a:solidFill>
                  <a:srgbClr val="0000FF"/>
                </a:solidFill>
                <a:latin typeface="Times New Roman"/>
                <a:ea typeface="Times New Roman"/>
              </a:rPr>
              <a:t>kam</a:t>
            </a:r>
            <a:r>
              <a:rPr lang="en-US" sz="3200" b="1" i="1" u="sng" dirty="0">
                <a:solidFill>
                  <a:srgbClr val="0000FF"/>
                </a:solidFill>
                <a:latin typeface="Times New Roman"/>
                <a:ea typeface="Times New Roman"/>
              </a:rPr>
              <a:t> </a:t>
            </a:r>
            <a:r>
              <a:rPr lang="en-US" sz="3200" b="1" i="1" u="sng" dirty="0" err="1">
                <a:solidFill>
                  <a:srgbClr val="0000FF"/>
                </a:solidFill>
                <a:latin typeface="Times New Roman"/>
                <a:ea typeface="Times New Roman"/>
              </a:rPr>
              <a:t>ishlatilib</a:t>
            </a:r>
            <a:r>
              <a:rPr lang="en-US" sz="3200" b="1" i="1" u="sng" dirty="0">
                <a:solidFill>
                  <a:srgbClr val="0000FF"/>
                </a:solidFill>
                <a:latin typeface="Times New Roman"/>
                <a:ea typeface="Times New Roman"/>
              </a:rPr>
              <a:t>, </a:t>
            </a:r>
            <a:r>
              <a:rPr lang="en-US" sz="3200" b="1" i="1" u="sng" dirty="0" err="1">
                <a:solidFill>
                  <a:srgbClr val="0000FF"/>
                </a:solidFill>
                <a:latin typeface="Times New Roman"/>
                <a:ea typeface="Times New Roman"/>
              </a:rPr>
              <a:t>ko‘chma</a:t>
            </a:r>
            <a:r>
              <a:rPr lang="en-US" sz="3200" b="1" i="1" u="sng" dirty="0">
                <a:solidFill>
                  <a:srgbClr val="0000FF"/>
                </a:solidFill>
                <a:latin typeface="Times New Roman"/>
                <a:ea typeface="Times New Roman"/>
              </a:rPr>
              <a:t> </a:t>
            </a:r>
            <a:r>
              <a:rPr lang="en-US" sz="3200" b="1" i="1" u="sng" dirty="0" err="1">
                <a:solidFill>
                  <a:srgbClr val="0000FF"/>
                </a:solidFill>
                <a:latin typeface="Times New Roman"/>
                <a:ea typeface="Times New Roman"/>
              </a:rPr>
              <a:t>ma’noda</a:t>
            </a:r>
            <a:r>
              <a:rPr lang="en-US" sz="3200" b="1" i="1" u="sng" dirty="0">
                <a:solidFill>
                  <a:srgbClr val="0000FF"/>
                </a:solidFill>
                <a:latin typeface="Times New Roman"/>
                <a:ea typeface="Times New Roman"/>
              </a:rPr>
              <a:t> </a:t>
            </a:r>
            <a:r>
              <a:rPr lang="en-US" sz="3200" b="1" i="1" u="sng" dirty="0" err="1">
                <a:solidFill>
                  <a:srgbClr val="0000FF"/>
                </a:solidFill>
                <a:latin typeface="Times New Roman"/>
                <a:ea typeface="Times New Roman"/>
              </a:rPr>
              <a:t>qo‘llaniladigan</a:t>
            </a:r>
            <a:r>
              <a:rPr lang="en-US" sz="3200" b="1" i="1" u="sng" dirty="0">
                <a:solidFill>
                  <a:srgbClr val="0000FF"/>
                </a:solidFill>
                <a:latin typeface="Times New Roman"/>
                <a:ea typeface="Times New Roman"/>
              </a:rPr>
              <a:t> </a:t>
            </a:r>
            <a:r>
              <a:rPr lang="en-US" sz="3200" b="1" i="1" u="sng" dirty="0" err="1" smtClean="0">
                <a:solidFill>
                  <a:srgbClr val="0000FF"/>
                </a:solidFill>
                <a:latin typeface="Times New Roman"/>
                <a:ea typeface="Times New Roman"/>
              </a:rPr>
              <a:t>so‘zlarning</a:t>
            </a:r>
            <a:r>
              <a:rPr lang="en-US" sz="3200" b="1" i="1" dirty="0" smtClean="0">
                <a:solidFill>
                  <a:srgbClr val="0000FF"/>
                </a:solidFill>
                <a:latin typeface="Times New Roman"/>
                <a:ea typeface="Times New Roman"/>
              </a:rPr>
              <a:t> </a:t>
            </a:r>
            <a:r>
              <a:rPr lang="en-US" sz="3200" dirty="0" err="1">
                <a:solidFill>
                  <a:srgbClr val="000000"/>
                </a:solidFill>
                <a:latin typeface="Times New Roman"/>
                <a:ea typeface="Times New Roman"/>
              </a:rPr>
              <a:t>izohli</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lug‘ati</a:t>
            </a:r>
            <a:r>
              <a:rPr lang="en-US" sz="3200" dirty="0">
                <a:solidFill>
                  <a:srgbClr val="000000"/>
                </a:solidFill>
                <a:latin typeface="Times New Roman"/>
                <a:ea typeface="Times New Roman"/>
              </a:rPr>
              <a:t> </a:t>
            </a:r>
            <a:r>
              <a:rPr lang="en-US" sz="3200" dirty="0" err="1">
                <a:solidFill>
                  <a:srgbClr val="000000"/>
                </a:solidFill>
                <a:latin typeface="Times New Roman"/>
                <a:ea typeface="Times New Roman"/>
              </a:rPr>
              <a:t>hisoblanadi</a:t>
            </a:r>
            <a:r>
              <a:rPr lang="en-US" sz="3200" dirty="0">
                <a:solidFill>
                  <a:srgbClr val="000000"/>
                </a:solidFill>
                <a:latin typeface="Times New Roman"/>
                <a:ea typeface="Times New Roman"/>
              </a:rPr>
              <a:t>.</a:t>
            </a:r>
          </a:p>
        </p:txBody>
      </p:sp>
    </p:spTree>
    <p:extLst>
      <p:ext uri="{BB962C8B-B14F-4D97-AF65-F5344CB8AC3E}">
        <p14:creationId xmlns:p14="http://schemas.microsoft.com/office/powerpoint/2010/main" val="735310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588233"/>
            <a:ext cx="8856984" cy="5632311"/>
          </a:xfrm>
          <a:prstGeom prst="rect">
            <a:avLst/>
          </a:prstGeom>
        </p:spPr>
        <p:txBody>
          <a:bodyPr wrap="square">
            <a:spAutoFit/>
          </a:bodyPr>
          <a:lstStyle/>
          <a:p>
            <a:pPr algn="just"/>
            <a:r>
              <a:rPr lang="en-US" sz="3000" dirty="0" smtClean="0">
                <a:solidFill>
                  <a:srgbClr val="000000"/>
                </a:solidFill>
                <a:latin typeface="Times New Roman"/>
                <a:ea typeface="Times New Roman"/>
              </a:rPr>
              <a:t>	</a:t>
            </a:r>
            <a:r>
              <a:rPr lang="en-US" sz="3000" b="1" i="1" dirty="0" smtClean="0">
                <a:solidFill>
                  <a:srgbClr val="0000FF"/>
                </a:solidFill>
                <a:latin typeface="Times New Roman"/>
                <a:ea typeface="Times New Roman"/>
              </a:rPr>
              <a:t>Al-</a:t>
            </a:r>
            <a:r>
              <a:rPr lang="en-US" sz="3000" b="1" i="1" dirty="0" err="1" smtClean="0">
                <a:solidFill>
                  <a:srgbClr val="0000FF"/>
                </a:solidFill>
                <a:latin typeface="Times New Roman"/>
                <a:ea typeface="Times New Roman"/>
              </a:rPr>
              <a:t>jibol</a:t>
            </a:r>
            <a:r>
              <a:rPr lang="en-US" sz="3000" b="1" i="1" dirty="0" smtClean="0">
                <a:solidFill>
                  <a:srgbClr val="0000FF"/>
                </a:solidFill>
                <a:latin typeface="Times New Roman"/>
                <a:ea typeface="Times New Roman"/>
              </a:rPr>
              <a:t>  </a:t>
            </a:r>
            <a:r>
              <a:rPr lang="en-US" sz="3000" b="1" i="1" dirty="0" err="1">
                <a:solidFill>
                  <a:srgbClr val="0000FF"/>
                </a:solidFill>
                <a:latin typeface="Times New Roman"/>
                <a:ea typeface="Times New Roman"/>
              </a:rPr>
              <a:t>va</a:t>
            </a:r>
            <a:r>
              <a:rPr lang="en-US" sz="3000" b="1" i="1" dirty="0">
                <a:solidFill>
                  <a:srgbClr val="0000FF"/>
                </a:solidFill>
                <a:latin typeface="Times New Roman"/>
                <a:ea typeface="Times New Roman"/>
              </a:rPr>
              <a:t>-l-</a:t>
            </a:r>
            <a:r>
              <a:rPr lang="en-US" sz="3000" b="1" i="1" dirty="0" err="1">
                <a:solidFill>
                  <a:srgbClr val="0000FF"/>
                </a:solidFill>
                <a:latin typeface="Times New Roman"/>
                <a:ea typeface="Times New Roman"/>
              </a:rPr>
              <a:t>amkina</a:t>
            </a:r>
            <a:r>
              <a:rPr lang="en-US" sz="3000" b="1" i="1" dirty="0">
                <a:solidFill>
                  <a:srgbClr val="0000FF"/>
                </a:solidFill>
                <a:latin typeface="Times New Roman"/>
                <a:ea typeface="Times New Roman"/>
              </a:rPr>
              <a:t>  </a:t>
            </a:r>
            <a:r>
              <a:rPr lang="en-US" sz="3000" b="1" i="1" dirty="0" err="1">
                <a:solidFill>
                  <a:srgbClr val="0000FF"/>
                </a:solidFill>
                <a:latin typeface="Times New Roman"/>
                <a:ea typeface="Times New Roman"/>
              </a:rPr>
              <a:t>va</a:t>
            </a:r>
            <a:r>
              <a:rPr lang="en-US" sz="3000" b="1" i="1" dirty="0">
                <a:solidFill>
                  <a:srgbClr val="0000FF"/>
                </a:solidFill>
                <a:latin typeface="Times New Roman"/>
                <a:ea typeface="Times New Roman"/>
              </a:rPr>
              <a:t>-l-</a:t>
            </a:r>
            <a:r>
              <a:rPr lang="en-US" sz="3000" b="1" i="1" dirty="0" err="1">
                <a:solidFill>
                  <a:srgbClr val="0000FF"/>
                </a:solidFill>
                <a:latin typeface="Times New Roman"/>
                <a:ea typeface="Times New Roman"/>
              </a:rPr>
              <a:t>miyoh</a:t>
            </a:r>
            <a:r>
              <a:rPr lang="en-US" sz="3000" b="1" i="1" dirty="0">
                <a:solidFill>
                  <a:srgbClr val="0000FF"/>
                </a:solidFill>
                <a:latin typeface="Times New Roman"/>
                <a:ea typeface="Times New Roman"/>
              </a:rPr>
              <a:t>»  </a:t>
            </a:r>
            <a:r>
              <a:rPr lang="en-US" sz="3000" b="1" i="1" dirty="0">
                <a:solidFill>
                  <a:srgbClr val="000000"/>
                </a:solidFill>
                <a:latin typeface="Times New Roman"/>
                <a:ea typeface="Times New Roman"/>
              </a:rPr>
              <a:t>(«</a:t>
            </a:r>
            <a:r>
              <a:rPr lang="en-US" sz="3000" b="1" i="1" dirty="0" err="1">
                <a:solidFill>
                  <a:srgbClr val="000000"/>
                </a:solidFill>
                <a:latin typeface="Times New Roman"/>
                <a:ea typeface="Times New Roman"/>
              </a:rPr>
              <a:t>Tog‘lar</a:t>
            </a:r>
            <a:r>
              <a:rPr lang="en-US" sz="3000" b="1" i="1" dirty="0">
                <a:solidFill>
                  <a:srgbClr val="000000"/>
                </a:solidFill>
                <a:latin typeface="Times New Roman"/>
                <a:ea typeface="Times New Roman"/>
              </a:rPr>
              <a:t>,  </a:t>
            </a:r>
            <a:r>
              <a:rPr lang="en-US" sz="3000" b="1" i="1" dirty="0" err="1">
                <a:solidFill>
                  <a:srgbClr val="000000"/>
                </a:solidFill>
                <a:latin typeface="Times New Roman"/>
                <a:ea typeface="Times New Roman"/>
              </a:rPr>
              <a:t>manzillar</a:t>
            </a:r>
            <a:r>
              <a:rPr lang="en-US" sz="3000" b="1" i="1" dirty="0">
                <a:solidFill>
                  <a:srgbClr val="000000"/>
                </a:solidFill>
                <a:latin typeface="Times New Roman"/>
                <a:ea typeface="Times New Roman"/>
              </a:rPr>
              <a:t>  </a:t>
            </a:r>
            <a:r>
              <a:rPr lang="en-US" sz="3000" b="1" i="1" dirty="0" err="1">
                <a:solidFill>
                  <a:srgbClr val="000000"/>
                </a:solidFill>
                <a:latin typeface="Times New Roman"/>
                <a:ea typeface="Times New Roman"/>
              </a:rPr>
              <a:t>va</a:t>
            </a:r>
            <a:r>
              <a:rPr lang="en-US" sz="3000" b="1" i="1" dirty="0">
                <a:solidFill>
                  <a:srgbClr val="000000"/>
                </a:solidFill>
                <a:latin typeface="Times New Roman"/>
                <a:ea typeface="Times New Roman"/>
              </a:rPr>
              <a:t>  </a:t>
            </a:r>
            <a:r>
              <a:rPr lang="en-US" sz="3000" b="1" i="1" dirty="0" err="1" smtClean="0">
                <a:solidFill>
                  <a:srgbClr val="000000"/>
                </a:solidFill>
                <a:latin typeface="Times New Roman"/>
                <a:ea typeface="Times New Roman"/>
              </a:rPr>
              <a:t>suvlar</a:t>
            </a:r>
            <a:r>
              <a:rPr lang="en-US" sz="3000" b="1" i="1" dirty="0">
                <a:solidFill>
                  <a:srgbClr val="000000"/>
                </a:solidFill>
                <a:latin typeface="Times New Roman"/>
                <a:ea typeface="Times New Roman"/>
              </a:rPr>
              <a:t>») </a:t>
            </a:r>
            <a:r>
              <a:rPr lang="en-US" sz="3000" b="1" dirty="0">
                <a:solidFill>
                  <a:srgbClr val="FF0000"/>
                </a:solidFill>
                <a:latin typeface="Times New Roman"/>
                <a:ea typeface="Times New Roman"/>
              </a:rPr>
              <a:t>g</a:t>
            </a:r>
            <a:r>
              <a:rPr lang="ru-RU" sz="3000" b="1" dirty="0">
                <a:solidFill>
                  <a:srgbClr val="FF0000"/>
                </a:solidFill>
                <a:latin typeface="Times New Roman"/>
                <a:ea typeface="Times New Roman"/>
              </a:rPr>
              <a:t>е</a:t>
            </a:r>
            <a:r>
              <a:rPr lang="en-US" sz="3000" b="1" dirty="0" err="1" smtClean="0">
                <a:solidFill>
                  <a:srgbClr val="FF0000"/>
                </a:solidFill>
                <a:latin typeface="Times New Roman"/>
                <a:ea typeface="Times New Roman"/>
              </a:rPr>
              <a:t>ografiya</a:t>
            </a:r>
            <a:r>
              <a:rPr lang="en-US" sz="3000" b="1" dirty="0" smtClean="0">
                <a:solidFill>
                  <a:srgbClr val="FF0000"/>
                </a:solidFill>
                <a:latin typeface="Times New Roman"/>
                <a:ea typeface="Times New Roman"/>
              </a:rPr>
              <a:t> </a:t>
            </a:r>
            <a:r>
              <a:rPr lang="en-US" sz="3000" b="1" dirty="0" err="1">
                <a:solidFill>
                  <a:srgbClr val="FF0000"/>
                </a:solidFill>
                <a:latin typeface="Times New Roman"/>
                <a:ea typeface="Times New Roman"/>
              </a:rPr>
              <a:t>va</a:t>
            </a:r>
            <a:r>
              <a:rPr lang="en-US" sz="3000" b="1" dirty="0">
                <a:solidFill>
                  <a:srgbClr val="FF0000"/>
                </a:solidFill>
                <a:latin typeface="Times New Roman"/>
                <a:ea typeface="Times New Roman"/>
              </a:rPr>
              <a:t> </a:t>
            </a:r>
            <a:r>
              <a:rPr lang="en-US" sz="3000" b="1" dirty="0" err="1">
                <a:solidFill>
                  <a:srgbClr val="FF0000"/>
                </a:solidFill>
                <a:latin typeface="Times New Roman"/>
                <a:ea typeface="Times New Roman"/>
              </a:rPr>
              <a:t>toponimikaga</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oid</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asardir</a:t>
            </a:r>
            <a:r>
              <a:rPr lang="en-US" sz="3000" dirty="0">
                <a:solidFill>
                  <a:srgbClr val="000000"/>
                </a:solidFill>
                <a:latin typeface="Times New Roman"/>
                <a:ea typeface="Times New Roman"/>
              </a:rPr>
              <a:t>. </a:t>
            </a:r>
            <a:r>
              <a:rPr lang="en-US" sz="3000" b="1" i="1" dirty="0">
                <a:solidFill>
                  <a:srgbClr val="0000FF"/>
                </a:solidFill>
                <a:latin typeface="Times New Roman"/>
                <a:ea typeface="Times New Roman"/>
              </a:rPr>
              <a:t>«</a:t>
            </a:r>
            <a:r>
              <a:rPr lang="en-US" sz="3000" b="1" i="1" dirty="0" err="1">
                <a:solidFill>
                  <a:srgbClr val="0000FF"/>
                </a:solidFill>
                <a:latin typeface="Times New Roman"/>
                <a:ea typeface="Times New Roman"/>
              </a:rPr>
              <a:t>Muqaddimat</a:t>
            </a:r>
            <a:r>
              <a:rPr lang="en-US" sz="3000" b="1" i="1" dirty="0">
                <a:solidFill>
                  <a:srgbClr val="0000FF"/>
                </a:solidFill>
                <a:latin typeface="Times New Roman"/>
                <a:ea typeface="Times New Roman"/>
              </a:rPr>
              <a:t> al-</a:t>
            </a:r>
            <a:r>
              <a:rPr lang="en-US" sz="3000" b="1" i="1" dirty="0" err="1">
                <a:solidFill>
                  <a:srgbClr val="0000FF"/>
                </a:solidFill>
                <a:latin typeface="Times New Roman"/>
                <a:ea typeface="Times New Roman"/>
              </a:rPr>
              <a:t>adab</a:t>
            </a:r>
            <a:r>
              <a:rPr lang="en-US" sz="3000" b="1" i="1" dirty="0">
                <a:solidFill>
                  <a:srgbClr val="0000FF"/>
                </a:solidFill>
                <a:latin typeface="Times New Roman"/>
                <a:ea typeface="Times New Roman"/>
              </a:rPr>
              <a:t>»</a:t>
            </a:r>
            <a:r>
              <a:rPr lang="en-US" sz="3000" b="1" i="1" dirty="0">
                <a:solidFill>
                  <a:srgbClr val="000000"/>
                </a:solidFill>
                <a:latin typeface="Times New Roman"/>
                <a:ea typeface="Times New Roman"/>
              </a:rPr>
              <a:t> </a:t>
            </a:r>
            <a:r>
              <a:rPr lang="en-US" sz="3000" b="1" i="1" dirty="0" smtClean="0">
                <a:solidFill>
                  <a:srgbClr val="000000"/>
                </a:solidFill>
                <a:latin typeface="Times New Roman"/>
                <a:ea typeface="Times New Roman"/>
              </a:rPr>
              <a:t>(«</a:t>
            </a:r>
            <a:r>
              <a:rPr lang="en-US" sz="3000" b="1" i="1" dirty="0" err="1">
                <a:solidFill>
                  <a:srgbClr val="000000"/>
                </a:solidFill>
                <a:latin typeface="Times New Roman"/>
                <a:ea typeface="Times New Roman"/>
              </a:rPr>
              <a:t>Adabiyotga</a:t>
            </a:r>
            <a:r>
              <a:rPr lang="en-US" sz="3000" b="1" i="1" dirty="0">
                <a:solidFill>
                  <a:srgbClr val="000000"/>
                </a:solidFill>
                <a:latin typeface="Times New Roman"/>
                <a:ea typeface="Times New Roman"/>
              </a:rPr>
              <a:t> </a:t>
            </a:r>
            <a:r>
              <a:rPr lang="en-US" sz="3000" b="1" i="1" dirty="0" err="1">
                <a:solidFill>
                  <a:srgbClr val="000000"/>
                </a:solidFill>
                <a:latin typeface="Times New Roman"/>
                <a:ea typeface="Times New Roman"/>
              </a:rPr>
              <a:t>kirish</a:t>
            </a:r>
            <a:r>
              <a:rPr lang="en-US" sz="3000" b="1" i="1" dirty="0">
                <a:solidFill>
                  <a:srgbClr val="000000"/>
                </a:solidFill>
                <a:latin typeface="Times New Roman"/>
                <a:ea typeface="Times New Roman"/>
              </a:rPr>
              <a:t>»)</a:t>
            </a:r>
            <a:r>
              <a:rPr lang="en-US" sz="3000" dirty="0">
                <a:solidFill>
                  <a:srgbClr val="000000"/>
                </a:solidFill>
                <a:latin typeface="Times New Roman"/>
                <a:ea typeface="Times New Roman"/>
              </a:rPr>
              <a:t> </a:t>
            </a:r>
            <a:r>
              <a:rPr lang="en-US" sz="3000" b="1" dirty="0" err="1">
                <a:solidFill>
                  <a:srgbClr val="FF0000"/>
                </a:solidFill>
                <a:latin typeface="Times New Roman"/>
                <a:ea typeface="Times New Roman"/>
              </a:rPr>
              <a:t>arab</a:t>
            </a:r>
            <a:r>
              <a:rPr lang="en-US" sz="3000" b="1" dirty="0">
                <a:solidFill>
                  <a:srgbClr val="FF0000"/>
                </a:solidFill>
                <a:latin typeface="Times New Roman"/>
                <a:ea typeface="Times New Roman"/>
              </a:rPr>
              <a:t> </a:t>
            </a:r>
            <a:r>
              <a:rPr lang="en-US" sz="3000" b="1" dirty="0" err="1">
                <a:solidFill>
                  <a:srgbClr val="FF0000"/>
                </a:solidFill>
                <a:latin typeface="Times New Roman"/>
                <a:ea typeface="Times New Roman"/>
              </a:rPr>
              <a:t>tilining</a:t>
            </a:r>
            <a:r>
              <a:rPr lang="en-US" sz="3000" b="1" dirty="0">
                <a:solidFill>
                  <a:srgbClr val="FF0000"/>
                </a:solidFill>
                <a:latin typeface="Times New Roman"/>
                <a:ea typeface="Times New Roman"/>
              </a:rPr>
              <a:t> </a:t>
            </a:r>
            <a:r>
              <a:rPr lang="en-US" sz="3000" b="1" dirty="0" err="1">
                <a:solidFill>
                  <a:srgbClr val="FF0000"/>
                </a:solidFill>
                <a:latin typeface="Times New Roman"/>
                <a:ea typeface="Times New Roman"/>
              </a:rPr>
              <a:t>so‘z</a:t>
            </a:r>
            <a:r>
              <a:rPr lang="en-US" sz="3000" b="1" dirty="0">
                <a:solidFill>
                  <a:srgbClr val="FF0000"/>
                </a:solidFill>
                <a:latin typeface="Times New Roman"/>
                <a:ea typeface="Times New Roman"/>
              </a:rPr>
              <a:t> </a:t>
            </a:r>
            <a:r>
              <a:rPr lang="en-US" sz="3000" b="1" dirty="0" err="1">
                <a:solidFill>
                  <a:srgbClr val="FF0000"/>
                </a:solidFill>
                <a:latin typeface="Times New Roman"/>
                <a:ea typeface="Times New Roman"/>
              </a:rPr>
              <a:t>boyligiga</a:t>
            </a:r>
            <a:r>
              <a:rPr lang="en-US" sz="3000" b="1" dirty="0">
                <a:solidFill>
                  <a:srgbClr val="FF0000"/>
                </a:solidFill>
                <a:latin typeface="Times New Roman"/>
                <a:ea typeface="Times New Roman"/>
              </a:rPr>
              <a:t> </a:t>
            </a:r>
            <a:r>
              <a:rPr lang="en-US" sz="3000" dirty="0" err="1" smtClean="0">
                <a:solidFill>
                  <a:srgbClr val="000000"/>
                </a:solidFill>
                <a:latin typeface="Times New Roman"/>
                <a:ea typeface="Times New Roman"/>
              </a:rPr>
              <a:t>bag‘ishlangan</a:t>
            </a:r>
            <a:r>
              <a:rPr lang="en-US" sz="3000" dirty="0" smtClean="0">
                <a:solidFill>
                  <a:srgbClr val="000000"/>
                </a:solidFill>
                <a:latin typeface="Times New Roman"/>
                <a:ea typeface="Times New Roman"/>
              </a:rPr>
              <a:t>.</a:t>
            </a:r>
          </a:p>
          <a:p>
            <a:pPr algn="just"/>
            <a:r>
              <a:rPr lang="en-US" sz="3000" dirty="0">
                <a:solidFill>
                  <a:srgbClr val="000000"/>
                </a:solidFill>
                <a:latin typeface="Times New Roman"/>
                <a:ea typeface="Times New Roman"/>
              </a:rPr>
              <a:t>	</a:t>
            </a:r>
            <a:r>
              <a:rPr lang="en-US" sz="3000" dirty="0" err="1" smtClean="0">
                <a:solidFill>
                  <a:srgbClr val="000000"/>
                </a:solidFill>
                <a:latin typeface="Times New Roman"/>
                <a:ea typeface="Times New Roman"/>
              </a:rPr>
              <a:t>Vatandoshimizning</a:t>
            </a:r>
            <a:r>
              <a:rPr lang="en-US" sz="3000" dirty="0" smtClean="0">
                <a:solidFill>
                  <a:srgbClr val="000000"/>
                </a:solidFill>
                <a:latin typeface="Times New Roman"/>
                <a:ea typeface="Times New Roman"/>
              </a:rPr>
              <a:t>  </a:t>
            </a:r>
            <a:r>
              <a:rPr lang="en-US" sz="3000" b="1" i="1" dirty="0">
                <a:solidFill>
                  <a:srgbClr val="0000FF"/>
                </a:solidFill>
                <a:latin typeface="Times New Roman"/>
                <a:ea typeface="Times New Roman"/>
              </a:rPr>
              <a:t>«D</a:t>
            </a:r>
            <a:r>
              <a:rPr lang="ru-RU" sz="3000" b="1" i="1" dirty="0">
                <a:solidFill>
                  <a:srgbClr val="0000FF"/>
                </a:solidFill>
                <a:latin typeface="Times New Roman"/>
                <a:ea typeface="Times New Roman"/>
              </a:rPr>
              <a:t>е</a:t>
            </a:r>
            <a:r>
              <a:rPr lang="en-US" sz="3000" b="1" i="1" dirty="0">
                <a:solidFill>
                  <a:srgbClr val="0000FF"/>
                </a:solidFill>
                <a:latin typeface="Times New Roman"/>
                <a:ea typeface="Times New Roman"/>
              </a:rPr>
              <a:t>von  </a:t>
            </a:r>
            <a:r>
              <a:rPr lang="en-US" sz="3000" b="1" i="1" dirty="0" err="1">
                <a:solidFill>
                  <a:srgbClr val="0000FF"/>
                </a:solidFill>
                <a:latin typeface="Times New Roman"/>
                <a:ea typeface="Times New Roman"/>
              </a:rPr>
              <a:t>az-Zamahshariy</a:t>
            </a:r>
            <a:r>
              <a:rPr lang="en-US" sz="3000" b="1" i="1" dirty="0">
                <a:solidFill>
                  <a:srgbClr val="0000FF"/>
                </a:solidFill>
                <a:latin typeface="Times New Roman"/>
                <a:ea typeface="Times New Roman"/>
              </a:rPr>
              <a:t>»</a:t>
            </a:r>
            <a:r>
              <a:rPr lang="en-US" sz="3000" dirty="0">
                <a:solidFill>
                  <a:srgbClr val="000000"/>
                </a:solidFill>
                <a:latin typeface="Times New Roman"/>
                <a:ea typeface="Times New Roman"/>
              </a:rPr>
              <a:t>  </a:t>
            </a:r>
            <a:r>
              <a:rPr lang="en-US" sz="3000" b="1" i="1" dirty="0">
                <a:solidFill>
                  <a:srgbClr val="000000"/>
                </a:solidFill>
                <a:latin typeface="Times New Roman"/>
                <a:ea typeface="Times New Roman"/>
              </a:rPr>
              <a:t>(«</a:t>
            </a:r>
            <a:r>
              <a:rPr lang="en-US" sz="3000" b="1" i="1" dirty="0" err="1">
                <a:solidFill>
                  <a:srgbClr val="000000"/>
                </a:solidFill>
                <a:latin typeface="Times New Roman"/>
                <a:ea typeface="Times New Roman"/>
              </a:rPr>
              <a:t>Zamahshariy</a:t>
            </a:r>
            <a:r>
              <a:rPr lang="en-US" sz="3000" b="1" i="1" dirty="0">
                <a:solidFill>
                  <a:srgbClr val="000000"/>
                </a:solidFill>
                <a:latin typeface="Times New Roman"/>
                <a:ea typeface="Times New Roman"/>
              </a:rPr>
              <a:t> </a:t>
            </a:r>
            <a:r>
              <a:rPr lang="en-US" sz="3000" b="1" i="1" dirty="0" smtClean="0">
                <a:solidFill>
                  <a:srgbClr val="000000"/>
                </a:solidFill>
                <a:latin typeface="Times New Roman"/>
                <a:ea typeface="Times New Roman"/>
              </a:rPr>
              <a:t>d</a:t>
            </a:r>
            <a:r>
              <a:rPr lang="ru-RU" sz="3000" b="1" i="1" dirty="0">
                <a:solidFill>
                  <a:srgbClr val="000000"/>
                </a:solidFill>
                <a:latin typeface="Times New Roman"/>
                <a:ea typeface="Times New Roman"/>
              </a:rPr>
              <a:t>е</a:t>
            </a:r>
            <a:r>
              <a:rPr lang="en-US" sz="3000" b="1" i="1" dirty="0" err="1">
                <a:solidFill>
                  <a:srgbClr val="000000"/>
                </a:solidFill>
                <a:latin typeface="Times New Roman"/>
                <a:ea typeface="Times New Roman"/>
              </a:rPr>
              <a:t>voni</a:t>
            </a:r>
            <a:r>
              <a:rPr lang="en-US" sz="3000" b="1" i="1" dirty="0">
                <a:solidFill>
                  <a:srgbClr val="000000"/>
                </a:solidFill>
                <a:latin typeface="Times New Roman"/>
                <a:ea typeface="Times New Roman"/>
              </a:rPr>
              <a:t>»)  </a:t>
            </a:r>
            <a:r>
              <a:rPr lang="en-US" sz="3000" dirty="0" err="1">
                <a:solidFill>
                  <a:srgbClr val="000000"/>
                </a:solidFill>
                <a:latin typeface="Times New Roman"/>
                <a:ea typeface="Times New Roman"/>
              </a:rPr>
              <a:t>nomli</a:t>
            </a:r>
            <a:r>
              <a:rPr lang="en-US" sz="3000" dirty="0">
                <a:solidFill>
                  <a:srgbClr val="000000"/>
                </a:solidFill>
                <a:latin typeface="Times New Roman"/>
                <a:ea typeface="Times New Roman"/>
              </a:rPr>
              <a:t>  d</a:t>
            </a:r>
            <a:r>
              <a:rPr lang="ru-RU" sz="3000" dirty="0">
                <a:solidFill>
                  <a:srgbClr val="000000"/>
                </a:solidFill>
                <a:latin typeface="Times New Roman"/>
                <a:ea typeface="Times New Roman"/>
              </a:rPr>
              <a:t>е</a:t>
            </a:r>
            <a:r>
              <a:rPr lang="en-US" sz="3000" dirty="0" err="1">
                <a:solidFill>
                  <a:srgbClr val="000000"/>
                </a:solidFill>
                <a:latin typeface="Times New Roman"/>
                <a:ea typeface="Times New Roman"/>
              </a:rPr>
              <a:t>vonida</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olimning</a:t>
            </a:r>
            <a:r>
              <a:rPr lang="en-US" sz="3000" dirty="0">
                <a:solidFill>
                  <a:srgbClr val="000000"/>
                </a:solidFill>
                <a:latin typeface="Times New Roman"/>
                <a:ea typeface="Times New Roman"/>
              </a:rPr>
              <a:t>  </a:t>
            </a:r>
            <a:r>
              <a:rPr lang="en-US" sz="3000" b="1" i="1" dirty="0" err="1">
                <a:solidFill>
                  <a:srgbClr val="000000"/>
                </a:solidFill>
                <a:latin typeface="Times New Roman"/>
                <a:ea typeface="Times New Roman"/>
              </a:rPr>
              <a:t>qasida</a:t>
            </a:r>
            <a:r>
              <a:rPr lang="en-US" sz="3000" b="1" i="1" dirty="0">
                <a:solidFill>
                  <a:srgbClr val="000000"/>
                </a:solidFill>
                <a:latin typeface="Times New Roman"/>
                <a:ea typeface="Times New Roman"/>
              </a:rPr>
              <a:t>,  </a:t>
            </a:r>
            <a:r>
              <a:rPr lang="en-US" sz="3000" b="1" i="1" dirty="0" err="1">
                <a:solidFill>
                  <a:srgbClr val="000000"/>
                </a:solidFill>
                <a:latin typeface="Times New Roman"/>
                <a:ea typeface="Times New Roman"/>
              </a:rPr>
              <a:t>qit’a</a:t>
            </a:r>
            <a:r>
              <a:rPr lang="en-US" sz="3000" b="1" i="1" dirty="0">
                <a:solidFill>
                  <a:srgbClr val="000000"/>
                </a:solidFill>
                <a:latin typeface="Times New Roman"/>
                <a:ea typeface="Times New Roman"/>
              </a:rPr>
              <a:t>  </a:t>
            </a:r>
            <a:r>
              <a:rPr lang="en-US" sz="3000" b="1" i="1" dirty="0" err="1">
                <a:solidFill>
                  <a:srgbClr val="000000"/>
                </a:solidFill>
                <a:latin typeface="Times New Roman"/>
                <a:ea typeface="Times New Roman"/>
              </a:rPr>
              <a:t>va</a:t>
            </a:r>
            <a:r>
              <a:rPr lang="en-US" sz="3000" b="1" i="1" dirty="0">
                <a:solidFill>
                  <a:srgbClr val="000000"/>
                </a:solidFill>
                <a:latin typeface="Times New Roman"/>
                <a:ea typeface="Times New Roman"/>
              </a:rPr>
              <a:t>  </a:t>
            </a:r>
            <a:r>
              <a:rPr lang="en-US" sz="3000" b="1" i="1" dirty="0" err="1">
                <a:solidFill>
                  <a:srgbClr val="000000"/>
                </a:solidFill>
                <a:latin typeface="Times New Roman"/>
                <a:ea typeface="Times New Roman"/>
              </a:rPr>
              <a:t>nazmiy</a:t>
            </a:r>
            <a:r>
              <a:rPr lang="en-US" sz="3000" b="1" i="1" dirty="0">
                <a:solidFill>
                  <a:srgbClr val="000000"/>
                </a:solidFill>
                <a:latin typeface="Times New Roman"/>
                <a:ea typeface="Times New Roman"/>
              </a:rPr>
              <a:t>  </a:t>
            </a:r>
            <a:r>
              <a:rPr lang="en-US" sz="3000" b="1" i="1" dirty="0" err="1">
                <a:solidFill>
                  <a:srgbClr val="000000"/>
                </a:solidFill>
                <a:latin typeface="Times New Roman"/>
                <a:ea typeface="Times New Roman"/>
              </a:rPr>
              <a:t>xatlari</a:t>
            </a:r>
            <a:r>
              <a:rPr lang="en-US" sz="3000" dirty="0">
                <a:solidFill>
                  <a:srgbClr val="000000"/>
                </a:solidFill>
                <a:latin typeface="Times New Roman"/>
                <a:ea typeface="Times New Roman"/>
              </a:rPr>
              <a:t> </a:t>
            </a:r>
            <a:r>
              <a:rPr lang="en-US" sz="3000" dirty="0" err="1" smtClean="0">
                <a:solidFill>
                  <a:srgbClr val="000000"/>
                </a:solidFill>
                <a:latin typeface="Times New Roman"/>
                <a:ea typeface="Times New Roman"/>
              </a:rPr>
              <a:t>o‘rin</a:t>
            </a:r>
            <a:r>
              <a:rPr lang="en-US" sz="3000" dirty="0" smtClean="0">
                <a:solidFill>
                  <a:srgbClr val="000000"/>
                </a:solidFill>
                <a:latin typeface="Times New Roman"/>
                <a:ea typeface="Times New Roman"/>
              </a:rPr>
              <a:t> </a:t>
            </a:r>
            <a:r>
              <a:rPr lang="en-US" sz="3000" dirty="0" err="1">
                <a:solidFill>
                  <a:srgbClr val="000000"/>
                </a:solidFill>
                <a:latin typeface="Times New Roman"/>
                <a:ea typeface="Times New Roman"/>
              </a:rPr>
              <a:t>olgan</a:t>
            </a:r>
            <a:r>
              <a:rPr lang="en-US" sz="3000" dirty="0" smtClean="0">
                <a:solidFill>
                  <a:srgbClr val="000000"/>
                </a:solidFill>
                <a:latin typeface="Times New Roman"/>
                <a:ea typeface="Times New Roman"/>
              </a:rPr>
              <a:t>.</a:t>
            </a:r>
          </a:p>
          <a:p>
            <a:pPr algn="just"/>
            <a:r>
              <a:rPr lang="en-US" sz="3000" dirty="0" smtClean="0">
                <a:solidFill>
                  <a:srgbClr val="000000"/>
                </a:solidFill>
                <a:latin typeface="Times New Roman"/>
                <a:ea typeface="Times New Roman"/>
              </a:rPr>
              <a:t>	</a:t>
            </a:r>
            <a:r>
              <a:rPr lang="en-US" sz="3000" dirty="0" err="1" smtClean="0">
                <a:solidFill>
                  <a:srgbClr val="000000"/>
                </a:solidFill>
                <a:latin typeface="Times New Roman"/>
                <a:ea typeface="Times New Roman"/>
              </a:rPr>
              <a:t>Dunyo</a:t>
            </a:r>
            <a:r>
              <a:rPr lang="en-US" sz="3000" dirty="0" smtClean="0">
                <a:solidFill>
                  <a:srgbClr val="000000"/>
                </a:solidFill>
                <a:latin typeface="Times New Roman"/>
                <a:ea typeface="Times New Roman"/>
              </a:rPr>
              <a:t> </a:t>
            </a:r>
            <a:r>
              <a:rPr lang="en-US" sz="3000" dirty="0" err="1">
                <a:solidFill>
                  <a:srgbClr val="000000"/>
                </a:solidFill>
                <a:latin typeface="Times New Roman"/>
                <a:ea typeface="Times New Roman"/>
              </a:rPr>
              <a:t>olimlari</a:t>
            </a:r>
            <a:r>
              <a:rPr lang="en-US" sz="3000" dirty="0">
                <a:solidFill>
                  <a:srgbClr val="000000"/>
                </a:solidFill>
                <a:latin typeface="Times New Roman"/>
                <a:ea typeface="Times New Roman"/>
              </a:rPr>
              <a:t> </a:t>
            </a:r>
            <a:r>
              <a:rPr lang="en-US" sz="3000" b="1" dirty="0" err="1" smtClean="0">
                <a:solidFill>
                  <a:srgbClr val="0000FF"/>
                </a:solidFill>
                <a:latin typeface="Times New Roman"/>
                <a:ea typeface="Times New Roman"/>
              </a:rPr>
              <a:t>Zamahshariyni</a:t>
            </a:r>
            <a:r>
              <a:rPr lang="en-US" sz="3000" dirty="0" smtClean="0">
                <a:solidFill>
                  <a:srgbClr val="000000"/>
                </a:solidFill>
                <a:latin typeface="Times New Roman"/>
                <a:ea typeface="Times New Roman"/>
              </a:rPr>
              <a:t>  </a:t>
            </a:r>
            <a:r>
              <a:rPr lang="en-US" sz="3000" dirty="0" err="1">
                <a:solidFill>
                  <a:srgbClr val="000000"/>
                </a:solidFill>
                <a:latin typeface="Times New Roman"/>
                <a:ea typeface="Times New Roman"/>
              </a:rPr>
              <a:t>yuksak</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hurmat</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va</a:t>
            </a:r>
            <a:r>
              <a:rPr lang="en-US" sz="3000" dirty="0">
                <a:solidFill>
                  <a:srgbClr val="000000"/>
                </a:solidFill>
                <a:latin typeface="Times New Roman"/>
                <a:ea typeface="Times New Roman"/>
              </a:rPr>
              <a:t>  m</a:t>
            </a:r>
            <a:r>
              <a:rPr lang="ru-RU" sz="3000" dirty="0">
                <a:solidFill>
                  <a:srgbClr val="000000"/>
                </a:solidFill>
                <a:latin typeface="Times New Roman"/>
                <a:ea typeface="Times New Roman"/>
              </a:rPr>
              <a:t>е</a:t>
            </a:r>
            <a:r>
              <a:rPr lang="en-US" sz="3000" dirty="0" err="1">
                <a:solidFill>
                  <a:srgbClr val="000000"/>
                </a:solidFill>
                <a:latin typeface="Times New Roman"/>
                <a:ea typeface="Times New Roman"/>
              </a:rPr>
              <a:t>hr</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bilan</a:t>
            </a:r>
            <a:r>
              <a:rPr lang="en-US" sz="3000" dirty="0">
                <a:solidFill>
                  <a:srgbClr val="000000"/>
                </a:solidFill>
                <a:latin typeface="Times New Roman"/>
                <a:ea typeface="Times New Roman"/>
              </a:rPr>
              <a:t>  </a:t>
            </a:r>
            <a:r>
              <a:rPr lang="en-US" sz="3000" dirty="0" err="1">
                <a:solidFill>
                  <a:srgbClr val="000000"/>
                </a:solidFill>
                <a:latin typeface="Times New Roman"/>
                <a:ea typeface="Times New Roman"/>
              </a:rPr>
              <a:t>ulug‘lab</a:t>
            </a:r>
            <a:r>
              <a:rPr lang="en-US" sz="3000" dirty="0">
                <a:solidFill>
                  <a:srgbClr val="000000"/>
                </a:solidFill>
                <a:latin typeface="Times New Roman"/>
                <a:ea typeface="Times New Roman"/>
              </a:rPr>
              <a:t>  </a:t>
            </a:r>
            <a:r>
              <a:rPr lang="en-US" sz="3000" b="1" i="1" dirty="0">
                <a:solidFill>
                  <a:srgbClr val="0000FF"/>
                </a:solidFill>
                <a:latin typeface="Times New Roman"/>
                <a:ea typeface="Times New Roman"/>
              </a:rPr>
              <a:t>«</a:t>
            </a:r>
            <a:r>
              <a:rPr lang="en-US" sz="3000" b="1" i="1" dirty="0" err="1">
                <a:solidFill>
                  <a:srgbClr val="0000FF"/>
                </a:solidFill>
                <a:latin typeface="Times New Roman"/>
                <a:ea typeface="Times New Roman"/>
              </a:rPr>
              <a:t>Ustoz</a:t>
            </a:r>
            <a:r>
              <a:rPr lang="en-US" sz="3000" b="1" i="1" dirty="0">
                <a:solidFill>
                  <a:srgbClr val="0000FF"/>
                </a:solidFill>
                <a:latin typeface="Times New Roman"/>
                <a:ea typeface="Times New Roman"/>
              </a:rPr>
              <a:t>  </a:t>
            </a:r>
            <a:r>
              <a:rPr lang="en-US" sz="3000" b="1" i="1" dirty="0" err="1" smtClean="0">
                <a:solidFill>
                  <a:srgbClr val="0000FF"/>
                </a:solidFill>
                <a:latin typeface="Times New Roman"/>
                <a:ea typeface="Times New Roman"/>
              </a:rPr>
              <a:t>ul-arab</a:t>
            </a:r>
            <a:r>
              <a:rPr lang="en-US" sz="3000" b="1" i="1" dirty="0" smtClean="0">
                <a:solidFill>
                  <a:srgbClr val="0000FF"/>
                </a:solidFill>
                <a:latin typeface="Times New Roman"/>
                <a:ea typeface="Times New Roman"/>
              </a:rPr>
              <a:t>  </a:t>
            </a:r>
            <a:r>
              <a:rPr lang="en-US" sz="3000" b="1" i="1" dirty="0" err="1">
                <a:solidFill>
                  <a:srgbClr val="0000FF"/>
                </a:solidFill>
                <a:latin typeface="Times New Roman"/>
                <a:ea typeface="Times New Roman"/>
              </a:rPr>
              <a:t>va</a:t>
            </a:r>
            <a:r>
              <a:rPr lang="en-US" sz="3000" b="1" i="1" dirty="0">
                <a:solidFill>
                  <a:srgbClr val="0000FF"/>
                </a:solidFill>
                <a:latin typeface="Times New Roman"/>
                <a:ea typeface="Times New Roman"/>
              </a:rPr>
              <a:t>  l-</a:t>
            </a:r>
            <a:r>
              <a:rPr lang="en-US" sz="3000" b="1" i="1" dirty="0" err="1">
                <a:solidFill>
                  <a:srgbClr val="0000FF"/>
                </a:solidFill>
                <a:latin typeface="Times New Roman"/>
                <a:ea typeface="Times New Roman"/>
              </a:rPr>
              <a:t>ajam</a:t>
            </a:r>
            <a:r>
              <a:rPr lang="en-US" sz="3000" b="1" i="1" dirty="0">
                <a:solidFill>
                  <a:srgbClr val="0000FF"/>
                </a:solidFill>
                <a:latin typeface="Times New Roman"/>
                <a:ea typeface="Times New Roman"/>
              </a:rPr>
              <a:t>»</a:t>
            </a:r>
            <a:r>
              <a:rPr lang="en-US" sz="3000" b="1" i="1" dirty="0">
                <a:solidFill>
                  <a:srgbClr val="000000"/>
                </a:solidFill>
                <a:latin typeface="Times New Roman"/>
                <a:ea typeface="Times New Roman"/>
              </a:rPr>
              <a:t>  («</a:t>
            </a:r>
            <a:r>
              <a:rPr lang="en-US" sz="3000" b="1" i="1" dirty="0" err="1">
                <a:solidFill>
                  <a:srgbClr val="000000"/>
                </a:solidFill>
                <a:latin typeface="Times New Roman"/>
                <a:ea typeface="Times New Roman"/>
              </a:rPr>
              <a:t>Arablar</a:t>
            </a:r>
            <a:r>
              <a:rPr lang="en-US" sz="3000" b="1" i="1" dirty="0">
                <a:solidFill>
                  <a:srgbClr val="000000"/>
                </a:solidFill>
                <a:latin typeface="Times New Roman"/>
                <a:ea typeface="Times New Roman"/>
              </a:rPr>
              <a:t>  </a:t>
            </a:r>
            <a:r>
              <a:rPr lang="en-US" sz="3000" b="1" i="1" dirty="0" err="1">
                <a:solidFill>
                  <a:srgbClr val="000000"/>
                </a:solidFill>
                <a:latin typeface="Times New Roman"/>
                <a:ea typeface="Times New Roman"/>
              </a:rPr>
              <a:t>va</a:t>
            </a:r>
            <a:r>
              <a:rPr lang="en-US" sz="3000" b="1" i="1" dirty="0">
                <a:solidFill>
                  <a:srgbClr val="000000"/>
                </a:solidFill>
                <a:latin typeface="Times New Roman"/>
                <a:ea typeface="Times New Roman"/>
              </a:rPr>
              <a:t>  </a:t>
            </a:r>
            <a:r>
              <a:rPr lang="en-US" sz="3000" b="1" i="1" dirty="0" err="1">
                <a:solidFill>
                  <a:srgbClr val="000000"/>
                </a:solidFill>
                <a:latin typeface="Times New Roman"/>
                <a:ea typeface="Times New Roman"/>
              </a:rPr>
              <a:t>g‘ayri-arablar</a:t>
            </a:r>
            <a:r>
              <a:rPr lang="en-US" sz="3000" b="1" i="1" dirty="0">
                <a:solidFill>
                  <a:srgbClr val="000000"/>
                </a:solidFill>
                <a:latin typeface="Times New Roman"/>
                <a:ea typeface="Times New Roman"/>
              </a:rPr>
              <a:t>  </a:t>
            </a:r>
            <a:r>
              <a:rPr lang="en-US" sz="3000" b="1" i="1" dirty="0" err="1">
                <a:solidFill>
                  <a:srgbClr val="000000"/>
                </a:solidFill>
                <a:latin typeface="Times New Roman"/>
                <a:ea typeface="Times New Roman"/>
              </a:rPr>
              <a:t>ustozi</a:t>
            </a:r>
            <a:r>
              <a:rPr lang="en-US" sz="3000" b="1" i="1" dirty="0">
                <a:solidFill>
                  <a:srgbClr val="000000"/>
                </a:solidFill>
                <a:latin typeface="Times New Roman"/>
                <a:ea typeface="Times New Roman"/>
              </a:rPr>
              <a:t>»)</a:t>
            </a:r>
            <a:r>
              <a:rPr lang="en-US" sz="3000" dirty="0">
                <a:solidFill>
                  <a:srgbClr val="000000"/>
                </a:solidFill>
                <a:latin typeface="Times New Roman"/>
                <a:ea typeface="Times New Roman"/>
              </a:rPr>
              <a:t>,  </a:t>
            </a:r>
            <a:r>
              <a:rPr lang="en-US" sz="3000" b="1" i="1" dirty="0">
                <a:solidFill>
                  <a:srgbClr val="0000FF"/>
                </a:solidFill>
                <a:latin typeface="Times New Roman"/>
                <a:ea typeface="Times New Roman"/>
              </a:rPr>
              <a:t>«</a:t>
            </a:r>
            <a:r>
              <a:rPr lang="en-US" sz="3000" b="1" i="1" dirty="0" err="1">
                <a:solidFill>
                  <a:srgbClr val="0000FF"/>
                </a:solidFill>
                <a:latin typeface="Times New Roman"/>
                <a:ea typeface="Times New Roman"/>
              </a:rPr>
              <a:t>Jorulloh</a:t>
            </a:r>
            <a:r>
              <a:rPr lang="en-US" sz="3000" b="1" i="1" dirty="0">
                <a:solidFill>
                  <a:srgbClr val="0000FF"/>
                </a:solidFill>
                <a:latin typeface="Times New Roman"/>
                <a:ea typeface="Times New Roman"/>
              </a:rPr>
              <a:t>» </a:t>
            </a:r>
            <a:r>
              <a:rPr lang="en-US" sz="3000" b="1" i="1" dirty="0" smtClean="0">
                <a:solidFill>
                  <a:srgbClr val="000000"/>
                </a:solidFill>
                <a:latin typeface="Times New Roman"/>
                <a:ea typeface="Times New Roman"/>
              </a:rPr>
              <a:t>(«</a:t>
            </a:r>
            <a:r>
              <a:rPr lang="en-US" sz="3000" b="1" i="1" dirty="0" err="1">
                <a:solidFill>
                  <a:srgbClr val="000000"/>
                </a:solidFill>
                <a:latin typeface="Times New Roman"/>
                <a:ea typeface="Times New Roman"/>
              </a:rPr>
              <a:t>Allohning</a:t>
            </a:r>
            <a:r>
              <a:rPr lang="en-US" sz="3000" b="1" i="1" dirty="0">
                <a:solidFill>
                  <a:srgbClr val="000000"/>
                </a:solidFill>
                <a:latin typeface="Times New Roman"/>
                <a:ea typeface="Times New Roman"/>
              </a:rPr>
              <a:t>  </a:t>
            </a:r>
            <a:r>
              <a:rPr lang="en-US" sz="3000" b="1" i="1" dirty="0" err="1">
                <a:solidFill>
                  <a:srgbClr val="000000"/>
                </a:solidFill>
                <a:latin typeface="Times New Roman"/>
                <a:ea typeface="Times New Roman"/>
              </a:rPr>
              <a:t>qo‘shnisi</a:t>
            </a:r>
            <a:r>
              <a:rPr lang="en-US" sz="3000" b="1" i="1" dirty="0">
                <a:solidFill>
                  <a:srgbClr val="000000"/>
                </a:solidFill>
                <a:latin typeface="Times New Roman"/>
                <a:ea typeface="Times New Roman"/>
              </a:rPr>
              <a:t>»),  </a:t>
            </a:r>
            <a:r>
              <a:rPr lang="en-US" sz="3000" b="1" i="1" dirty="0">
                <a:solidFill>
                  <a:srgbClr val="0000FF"/>
                </a:solidFill>
                <a:latin typeface="Times New Roman"/>
                <a:ea typeface="Times New Roman"/>
              </a:rPr>
              <a:t>«</a:t>
            </a:r>
            <a:r>
              <a:rPr lang="en-US" sz="3000" b="1" i="1" dirty="0" err="1">
                <a:solidFill>
                  <a:srgbClr val="0000FF"/>
                </a:solidFill>
                <a:latin typeface="Times New Roman"/>
                <a:ea typeface="Times New Roman"/>
              </a:rPr>
              <a:t>Fahru</a:t>
            </a:r>
            <a:r>
              <a:rPr lang="en-US" sz="3000" b="1" i="1" dirty="0">
                <a:solidFill>
                  <a:srgbClr val="0000FF"/>
                </a:solidFill>
                <a:latin typeface="Times New Roman"/>
                <a:ea typeface="Times New Roman"/>
              </a:rPr>
              <a:t>  </a:t>
            </a:r>
            <a:r>
              <a:rPr lang="en-US" sz="3000" b="1" i="1" dirty="0" err="1">
                <a:solidFill>
                  <a:srgbClr val="0000FF"/>
                </a:solidFill>
                <a:latin typeface="Times New Roman"/>
                <a:ea typeface="Times New Roman"/>
              </a:rPr>
              <a:t>Xorazm</a:t>
            </a:r>
            <a:r>
              <a:rPr lang="en-US" sz="3000" b="1" i="1" dirty="0">
                <a:solidFill>
                  <a:srgbClr val="0000FF"/>
                </a:solidFill>
                <a:latin typeface="Times New Roman"/>
                <a:ea typeface="Times New Roman"/>
              </a:rPr>
              <a:t>»  </a:t>
            </a:r>
            <a:r>
              <a:rPr lang="en-US" sz="3000" b="1" i="1" dirty="0">
                <a:solidFill>
                  <a:srgbClr val="000000"/>
                </a:solidFill>
                <a:latin typeface="Times New Roman"/>
                <a:ea typeface="Times New Roman"/>
              </a:rPr>
              <a:t>(«</a:t>
            </a:r>
            <a:r>
              <a:rPr lang="en-US" sz="3000" b="1" i="1" dirty="0" err="1">
                <a:solidFill>
                  <a:srgbClr val="000000"/>
                </a:solidFill>
                <a:latin typeface="Times New Roman"/>
                <a:ea typeface="Times New Roman"/>
              </a:rPr>
              <a:t>Xorazm</a:t>
            </a:r>
            <a:r>
              <a:rPr lang="en-US" sz="3000" b="1" i="1" dirty="0">
                <a:solidFill>
                  <a:srgbClr val="000000"/>
                </a:solidFill>
                <a:latin typeface="Times New Roman"/>
                <a:ea typeface="Times New Roman"/>
              </a:rPr>
              <a:t>  </a:t>
            </a:r>
            <a:r>
              <a:rPr lang="en-US" sz="3000" b="1" i="1" dirty="0" err="1">
                <a:solidFill>
                  <a:srgbClr val="000000"/>
                </a:solidFill>
                <a:latin typeface="Times New Roman"/>
                <a:ea typeface="Times New Roman"/>
              </a:rPr>
              <a:t>fahri</a:t>
            </a:r>
            <a:r>
              <a:rPr lang="en-US" sz="3000" b="1" i="1" dirty="0">
                <a:solidFill>
                  <a:srgbClr val="000000"/>
                </a:solidFill>
                <a:latin typeface="Times New Roman"/>
                <a:ea typeface="Times New Roman"/>
              </a:rPr>
              <a:t>»)  </a:t>
            </a:r>
            <a:r>
              <a:rPr lang="en-US" sz="3000" dirty="0">
                <a:solidFill>
                  <a:srgbClr val="000000"/>
                </a:solidFill>
                <a:latin typeface="Times New Roman"/>
                <a:ea typeface="Times New Roman"/>
              </a:rPr>
              <a:t>d</a:t>
            </a:r>
            <a:r>
              <a:rPr lang="ru-RU" sz="3000" dirty="0">
                <a:solidFill>
                  <a:srgbClr val="000000"/>
                </a:solidFill>
                <a:latin typeface="Times New Roman"/>
                <a:ea typeface="Times New Roman"/>
              </a:rPr>
              <a:t>е</a:t>
            </a:r>
            <a:r>
              <a:rPr lang="en-US" sz="3000" dirty="0" err="1">
                <a:solidFill>
                  <a:srgbClr val="000000"/>
                </a:solidFill>
                <a:latin typeface="Times New Roman"/>
                <a:ea typeface="Times New Roman"/>
              </a:rPr>
              <a:t>ya</a:t>
            </a:r>
            <a:r>
              <a:rPr lang="en-US" sz="3000" dirty="0">
                <a:solidFill>
                  <a:srgbClr val="000000"/>
                </a:solidFill>
                <a:latin typeface="Times New Roman"/>
                <a:ea typeface="Times New Roman"/>
              </a:rPr>
              <a:t> </a:t>
            </a:r>
            <a:r>
              <a:rPr lang="en-US" sz="3000" dirty="0" err="1" smtClean="0">
                <a:solidFill>
                  <a:srgbClr val="000000"/>
                </a:solidFill>
                <a:latin typeface="Times New Roman"/>
                <a:ea typeface="Times New Roman"/>
              </a:rPr>
              <a:t>e’zozlaganlar</a:t>
            </a:r>
            <a:r>
              <a:rPr lang="en-US" sz="3000" dirty="0">
                <a:solidFill>
                  <a:srgbClr val="000000"/>
                </a:solidFill>
                <a:latin typeface="Times New Roman"/>
                <a:ea typeface="Times New Roman"/>
              </a:rPr>
              <a:t>. </a:t>
            </a:r>
          </a:p>
        </p:txBody>
      </p:sp>
    </p:spTree>
    <p:extLst>
      <p:ext uri="{BB962C8B-B14F-4D97-AF65-F5344CB8AC3E}">
        <p14:creationId xmlns:p14="http://schemas.microsoft.com/office/powerpoint/2010/main" val="16646764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1700808"/>
            <a:ext cx="8856984" cy="1107996"/>
          </a:xfrm>
          <a:prstGeom prst="rect">
            <a:avLst/>
          </a:prstGeom>
        </p:spPr>
        <p:txBody>
          <a:bodyPr wrap="square">
            <a:spAutoFit/>
          </a:bodyPr>
          <a:lstStyle/>
          <a:p>
            <a:pPr algn="ctr"/>
            <a:r>
              <a:rPr lang="en-US" sz="6600" b="1" spc="50" dirty="0" err="1">
                <a:ln w="11430"/>
                <a:solidFill>
                  <a:srgbClr val="0000FF"/>
                </a:solidFill>
                <a:latin typeface="Times New Roman" pitchFamily="18" charset="0"/>
                <a:cs typeface="Times New Roman" pitchFamily="18" charset="0"/>
              </a:rPr>
              <a:t>Diniy</a:t>
            </a:r>
            <a:r>
              <a:rPr lang="en-US" sz="6600" b="1" spc="50" dirty="0">
                <a:ln w="11430"/>
                <a:solidFill>
                  <a:srgbClr val="0000FF"/>
                </a:solidFill>
                <a:latin typeface="Times New Roman" pitchFamily="18" charset="0"/>
                <a:cs typeface="Times New Roman" pitchFamily="18" charset="0"/>
              </a:rPr>
              <a:t> </a:t>
            </a:r>
            <a:r>
              <a:rPr lang="en-US" sz="6600" b="1" spc="50" dirty="0" err="1">
                <a:ln w="11430"/>
                <a:solidFill>
                  <a:srgbClr val="0000FF"/>
                </a:solidFill>
                <a:latin typeface="Times New Roman" pitchFamily="18" charset="0"/>
                <a:cs typeface="Times New Roman" pitchFamily="18" charset="0"/>
              </a:rPr>
              <a:t>bilimlar</a:t>
            </a:r>
            <a:r>
              <a:rPr lang="en-US" sz="6600" b="1" spc="50" dirty="0">
                <a:ln w="11430"/>
                <a:solidFill>
                  <a:srgbClr val="0000FF"/>
                </a:solidFill>
                <a:latin typeface="Times New Roman" pitchFamily="18" charset="0"/>
                <a:cs typeface="Times New Roman" pitchFamily="18" charset="0"/>
              </a:rPr>
              <a:t> </a:t>
            </a:r>
            <a:r>
              <a:rPr lang="en-US" sz="6600" b="1" spc="50" dirty="0" err="1">
                <a:ln w="11430"/>
                <a:solidFill>
                  <a:srgbClr val="0000FF"/>
                </a:solidFill>
                <a:latin typeface="Times New Roman" pitchFamily="18" charset="0"/>
                <a:cs typeface="Times New Roman" pitchFamily="18" charset="0"/>
              </a:rPr>
              <a:t>rivoji</a:t>
            </a:r>
            <a:endParaRPr lang="ru-RU" sz="6000" b="1" dirty="0">
              <a:solidFill>
                <a:srgbClr val="0000FF"/>
              </a:solidFill>
            </a:endParaRPr>
          </a:p>
        </p:txBody>
      </p:sp>
    </p:spTree>
    <p:extLst>
      <p:ext uri="{BB962C8B-B14F-4D97-AF65-F5344CB8AC3E}">
        <p14:creationId xmlns:p14="http://schemas.microsoft.com/office/powerpoint/2010/main" val="39448917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908720"/>
            <a:ext cx="8640960" cy="5262979"/>
          </a:xfrm>
          <a:prstGeom prst="rect">
            <a:avLst/>
          </a:prstGeom>
        </p:spPr>
        <p:txBody>
          <a:bodyPr wrap="square">
            <a:spAutoFit/>
          </a:bodyPr>
          <a:lstStyle/>
          <a:p>
            <a:pPr algn="just"/>
            <a:r>
              <a:rPr lang="en-US" sz="2800" dirty="0" smtClean="0"/>
              <a:t>	</a:t>
            </a:r>
            <a:r>
              <a:rPr lang="en-US" sz="2800" b="1" dirty="0" smtClean="0"/>
              <a:t>IX–XII  </a:t>
            </a:r>
            <a:r>
              <a:rPr lang="en-US" sz="2800" b="1" dirty="0" err="1"/>
              <a:t>asrlarda</a:t>
            </a:r>
            <a:r>
              <a:rPr lang="en-US" sz="2800" b="1" dirty="0"/>
              <a:t>  </a:t>
            </a:r>
            <a:r>
              <a:rPr lang="en-US" sz="2800" b="1" dirty="0" err="1">
                <a:solidFill>
                  <a:srgbClr val="0000FF"/>
                </a:solidFill>
              </a:rPr>
              <a:t>Movarounnahr</a:t>
            </a:r>
            <a:r>
              <a:rPr lang="en-US" sz="2800" b="1" dirty="0">
                <a:solidFill>
                  <a:srgbClr val="0000FF"/>
                </a:solidFill>
              </a:rPr>
              <a:t>  </a:t>
            </a:r>
            <a:r>
              <a:rPr lang="en-US" sz="2800" b="1" dirty="0" err="1">
                <a:solidFill>
                  <a:srgbClr val="0000FF"/>
                </a:solidFill>
              </a:rPr>
              <a:t>va</a:t>
            </a:r>
            <a:r>
              <a:rPr lang="en-US" sz="2800" b="1" dirty="0">
                <a:solidFill>
                  <a:srgbClr val="0000FF"/>
                </a:solidFill>
              </a:rPr>
              <a:t>  </a:t>
            </a:r>
            <a:r>
              <a:rPr lang="en-US" sz="2800" b="1" dirty="0" err="1">
                <a:solidFill>
                  <a:srgbClr val="0000FF"/>
                </a:solidFill>
              </a:rPr>
              <a:t>Xorazmda</a:t>
            </a:r>
            <a:r>
              <a:rPr lang="en-US" sz="2800" b="1" dirty="0">
                <a:solidFill>
                  <a:srgbClr val="0000FF"/>
                </a:solidFill>
              </a:rPr>
              <a:t> </a:t>
            </a:r>
            <a:r>
              <a:rPr lang="en-US" sz="2800" dirty="0"/>
              <a:t> </a:t>
            </a:r>
            <a:r>
              <a:rPr lang="en-US" sz="2800" b="1" dirty="0" err="1">
                <a:solidFill>
                  <a:srgbClr val="FF0000"/>
                </a:solidFill>
              </a:rPr>
              <a:t>islom</a:t>
            </a:r>
            <a:r>
              <a:rPr lang="en-US" sz="2800" b="1" dirty="0">
                <a:solidFill>
                  <a:srgbClr val="FF0000"/>
                </a:solidFill>
              </a:rPr>
              <a:t>  </a:t>
            </a:r>
            <a:r>
              <a:rPr lang="en-US" sz="2800" b="1" dirty="0" err="1">
                <a:solidFill>
                  <a:srgbClr val="FF0000"/>
                </a:solidFill>
              </a:rPr>
              <a:t>huquqi</a:t>
            </a:r>
            <a:r>
              <a:rPr lang="en-US" sz="2800" b="1" dirty="0">
                <a:solidFill>
                  <a:srgbClr val="FF0000"/>
                </a:solidFill>
              </a:rPr>
              <a:t>  — </a:t>
            </a:r>
            <a:r>
              <a:rPr lang="en-US" sz="2800" b="1" dirty="0" err="1" smtClean="0">
                <a:solidFill>
                  <a:srgbClr val="FF0000"/>
                </a:solidFill>
              </a:rPr>
              <a:t>shariat</a:t>
            </a:r>
            <a:r>
              <a:rPr lang="en-US" sz="2800" b="1" dirty="0" smtClean="0">
                <a:solidFill>
                  <a:srgbClr val="FF0000"/>
                </a:solidFill>
              </a:rPr>
              <a:t>  </a:t>
            </a:r>
            <a:r>
              <a:rPr lang="en-US" sz="2800" dirty="0" err="1"/>
              <a:t>ancha</a:t>
            </a:r>
            <a:r>
              <a:rPr lang="en-US" sz="2800" dirty="0"/>
              <a:t>  </a:t>
            </a:r>
            <a:r>
              <a:rPr lang="en-US" sz="2800" dirty="0" err="1"/>
              <a:t>rivoj</a:t>
            </a:r>
            <a:r>
              <a:rPr lang="en-US" sz="2800" dirty="0"/>
              <a:t>  </a:t>
            </a:r>
            <a:r>
              <a:rPr lang="en-US" sz="2800" dirty="0" err="1"/>
              <a:t>topgan</a:t>
            </a:r>
            <a:r>
              <a:rPr lang="en-US" sz="2800" dirty="0"/>
              <a:t>  </a:t>
            </a:r>
            <a:r>
              <a:rPr lang="en-US" sz="2800" dirty="0" err="1"/>
              <a:t>edi</a:t>
            </a:r>
            <a:r>
              <a:rPr lang="en-US" sz="2800" dirty="0"/>
              <a:t>.  </a:t>
            </a:r>
            <a:r>
              <a:rPr lang="en-US" sz="2800" b="1" dirty="0" err="1"/>
              <a:t>Shariat</a:t>
            </a:r>
            <a:r>
              <a:rPr lang="en-US" sz="2800" dirty="0"/>
              <a:t>  </a:t>
            </a:r>
            <a:r>
              <a:rPr lang="en-US" sz="2800" dirty="0" err="1"/>
              <a:t>yangi</a:t>
            </a:r>
            <a:r>
              <a:rPr lang="en-US" sz="2800" dirty="0"/>
              <a:t>  </a:t>
            </a:r>
            <a:r>
              <a:rPr lang="en-US" sz="2800" dirty="0" err="1"/>
              <a:t>izchil</a:t>
            </a:r>
            <a:r>
              <a:rPr lang="en-US" sz="2800" dirty="0"/>
              <a:t>  </a:t>
            </a:r>
            <a:r>
              <a:rPr lang="en-US" sz="2800" b="1" dirty="0" err="1">
                <a:solidFill>
                  <a:srgbClr val="FF0000"/>
                </a:solidFill>
              </a:rPr>
              <a:t>huquqiy</a:t>
            </a:r>
            <a:r>
              <a:rPr lang="en-US" sz="2800" b="1" dirty="0">
                <a:solidFill>
                  <a:srgbClr val="FF0000"/>
                </a:solidFill>
              </a:rPr>
              <a:t>  </a:t>
            </a:r>
            <a:r>
              <a:rPr lang="en-US" sz="2800" b="1" dirty="0" err="1">
                <a:solidFill>
                  <a:srgbClr val="FF0000"/>
                </a:solidFill>
              </a:rPr>
              <a:t>tizim</a:t>
            </a:r>
            <a:r>
              <a:rPr lang="en-US" sz="2800" b="1" dirty="0">
                <a:solidFill>
                  <a:srgbClr val="FF0000"/>
                </a:solidFill>
              </a:rPr>
              <a:t> </a:t>
            </a:r>
            <a:r>
              <a:rPr lang="en-US" sz="2800" dirty="0" err="1" smtClean="0"/>
              <a:t>sifatida</a:t>
            </a:r>
            <a:r>
              <a:rPr lang="en-US" sz="2800" dirty="0" smtClean="0"/>
              <a:t>  </a:t>
            </a:r>
            <a:r>
              <a:rPr lang="en-US" sz="2800" dirty="0" err="1"/>
              <a:t>taxminan</a:t>
            </a:r>
            <a:r>
              <a:rPr lang="en-US" sz="2800" dirty="0"/>
              <a:t>  </a:t>
            </a:r>
            <a:r>
              <a:rPr lang="en-US" sz="2800" b="1" dirty="0"/>
              <a:t>XI  </a:t>
            </a:r>
            <a:r>
              <a:rPr lang="en-US" sz="2800" b="1" dirty="0" err="1"/>
              <a:t>asrda</a:t>
            </a:r>
            <a:r>
              <a:rPr lang="en-US" sz="2800" b="1" dirty="0"/>
              <a:t>  </a:t>
            </a:r>
            <a:r>
              <a:rPr lang="en-US" sz="2800" b="1" i="1" dirty="0">
                <a:solidFill>
                  <a:srgbClr val="0000FF"/>
                </a:solidFill>
              </a:rPr>
              <a:t>ash-</a:t>
            </a:r>
            <a:r>
              <a:rPr lang="en-US" sz="2800" b="1" i="1" dirty="0" err="1">
                <a:solidFill>
                  <a:srgbClr val="0000FF"/>
                </a:solidFill>
              </a:rPr>
              <a:t>Shariyada</a:t>
            </a:r>
            <a:r>
              <a:rPr lang="en-US" sz="2800" dirty="0"/>
              <a:t>  </a:t>
            </a:r>
            <a:r>
              <a:rPr lang="en-US" sz="2800" b="1" i="1" dirty="0"/>
              <a:t>(</a:t>
            </a:r>
            <a:r>
              <a:rPr lang="en-US" sz="2800" b="1" i="1" dirty="0" err="1"/>
              <a:t>arabcha</a:t>
            </a:r>
            <a:r>
              <a:rPr lang="en-US" sz="2800" b="1" i="1" dirty="0"/>
              <a:t>  «</a:t>
            </a:r>
            <a:r>
              <a:rPr lang="en-US" sz="2800" b="1" i="1" dirty="0" err="1"/>
              <a:t>to‘g‘ri</a:t>
            </a:r>
            <a:r>
              <a:rPr lang="en-US" sz="2800" b="1" i="1" dirty="0"/>
              <a:t>  </a:t>
            </a:r>
            <a:r>
              <a:rPr lang="en-US" sz="2800" b="1" i="1" dirty="0" err="1"/>
              <a:t>yo‘l</a:t>
            </a:r>
            <a:r>
              <a:rPr lang="en-US" sz="2800" b="1" i="1" dirty="0"/>
              <a:t>») </a:t>
            </a:r>
            <a:r>
              <a:rPr lang="en-US" sz="2800" dirty="0" err="1" smtClean="0"/>
              <a:t>barqaror</a:t>
            </a:r>
            <a:r>
              <a:rPr lang="en-US" sz="2800" dirty="0" smtClean="0"/>
              <a:t>  </a:t>
            </a:r>
            <a:r>
              <a:rPr lang="en-US" sz="2800" dirty="0" err="1"/>
              <a:t>shaklga</a:t>
            </a:r>
            <a:r>
              <a:rPr lang="en-US" sz="2800" dirty="0"/>
              <a:t>  </a:t>
            </a:r>
            <a:r>
              <a:rPr lang="en-US" sz="2800" dirty="0" err="1"/>
              <a:t>kirgan</a:t>
            </a:r>
            <a:r>
              <a:rPr lang="en-US" sz="2800" dirty="0"/>
              <a:t>.  </a:t>
            </a:r>
            <a:r>
              <a:rPr lang="en-US" sz="2800" b="1" dirty="0" err="1"/>
              <a:t>Shariat</a:t>
            </a:r>
            <a:r>
              <a:rPr lang="en-US" sz="2800" dirty="0"/>
              <a:t>  —  </a:t>
            </a:r>
            <a:r>
              <a:rPr lang="en-US" sz="2800" dirty="0" err="1"/>
              <a:t>bu</a:t>
            </a:r>
            <a:r>
              <a:rPr lang="en-US" sz="2800" dirty="0"/>
              <a:t>  </a:t>
            </a:r>
            <a:r>
              <a:rPr lang="en-US" sz="2800" b="1" i="1" u="sng" dirty="0" err="1">
                <a:solidFill>
                  <a:srgbClr val="0000FF"/>
                </a:solidFill>
              </a:rPr>
              <a:t>islom</a:t>
            </a:r>
            <a:r>
              <a:rPr lang="en-US" sz="2800" b="1" i="1" u="sng" dirty="0">
                <a:solidFill>
                  <a:srgbClr val="0000FF"/>
                </a:solidFill>
              </a:rPr>
              <a:t>  </a:t>
            </a:r>
            <a:r>
              <a:rPr lang="en-US" sz="2800" b="1" i="1" u="sng" dirty="0" err="1">
                <a:solidFill>
                  <a:srgbClr val="0000FF"/>
                </a:solidFill>
              </a:rPr>
              <a:t>axloqiy</a:t>
            </a:r>
            <a:r>
              <a:rPr lang="en-US" sz="2800" b="1" i="1" u="sng" dirty="0">
                <a:solidFill>
                  <a:srgbClr val="0000FF"/>
                </a:solidFill>
              </a:rPr>
              <a:t>  </a:t>
            </a:r>
            <a:r>
              <a:rPr lang="en-US" sz="2800" b="1" i="1" u="sng" dirty="0" err="1">
                <a:solidFill>
                  <a:srgbClr val="0000FF"/>
                </a:solidFill>
              </a:rPr>
              <a:t>qadriyatlari</a:t>
            </a:r>
            <a:r>
              <a:rPr lang="en-US" sz="2800" b="1" i="1" u="sng" dirty="0">
                <a:solidFill>
                  <a:srgbClr val="0000FF"/>
                </a:solidFill>
              </a:rPr>
              <a:t> </a:t>
            </a:r>
            <a:r>
              <a:rPr lang="en-US" sz="2800" b="1" i="1" u="sng" dirty="0" err="1" smtClean="0">
                <a:solidFill>
                  <a:srgbClr val="0000FF"/>
                </a:solidFill>
              </a:rPr>
              <a:t>va</a:t>
            </a:r>
            <a:r>
              <a:rPr lang="en-US" sz="2800" b="1" i="1" u="sng" dirty="0" smtClean="0">
                <a:solidFill>
                  <a:srgbClr val="0000FF"/>
                </a:solidFill>
              </a:rPr>
              <a:t> </a:t>
            </a:r>
            <a:r>
              <a:rPr lang="en-US" sz="2800" b="1" i="1" u="sng" dirty="0" err="1">
                <a:solidFill>
                  <a:srgbClr val="0000FF"/>
                </a:solidFill>
              </a:rPr>
              <a:t>musulmon</a:t>
            </a:r>
            <a:r>
              <a:rPr lang="en-US" sz="2800" b="1" i="1" u="sng" dirty="0">
                <a:solidFill>
                  <a:srgbClr val="0000FF"/>
                </a:solidFill>
              </a:rPr>
              <a:t> </a:t>
            </a:r>
            <a:r>
              <a:rPr lang="en-US" sz="2800" b="1" i="1" u="sng" dirty="0" err="1">
                <a:solidFill>
                  <a:srgbClr val="0000FF"/>
                </a:solidFill>
              </a:rPr>
              <a:t>huquqi</a:t>
            </a:r>
            <a:r>
              <a:rPr lang="en-US" sz="2800" b="1" i="1" u="sng" dirty="0">
                <a:solidFill>
                  <a:srgbClr val="0000FF"/>
                </a:solidFill>
              </a:rPr>
              <a:t> </a:t>
            </a:r>
            <a:r>
              <a:rPr lang="en-US" sz="2800" b="1" i="1" u="sng" dirty="0" err="1">
                <a:solidFill>
                  <a:srgbClr val="0000FF"/>
                </a:solidFill>
              </a:rPr>
              <a:t>falsafasidan</a:t>
            </a:r>
            <a:r>
              <a:rPr lang="en-US" sz="2800" b="1" i="1" u="sng" dirty="0">
                <a:solidFill>
                  <a:srgbClr val="0000FF"/>
                </a:solidFill>
              </a:rPr>
              <a:t> </a:t>
            </a:r>
            <a:r>
              <a:rPr lang="en-US" sz="2800" dirty="0" err="1"/>
              <a:t>iborat</a:t>
            </a:r>
            <a:r>
              <a:rPr lang="en-US" sz="2800" dirty="0"/>
              <a:t> </a:t>
            </a:r>
            <a:r>
              <a:rPr lang="en-US" sz="2800" dirty="0" err="1"/>
              <a:t>bo‘lib</a:t>
            </a:r>
            <a:r>
              <a:rPr lang="en-US" sz="2800" dirty="0"/>
              <a:t>, </a:t>
            </a:r>
            <a:r>
              <a:rPr lang="en-US" sz="2800" dirty="0" err="1"/>
              <a:t>uning</a:t>
            </a:r>
            <a:r>
              <a:rPr lang="en-US" sz="2800" dirty="0"/>
              <a:t> tub </a:t>
            </a:r>
            <a:r>
              <a:rPr lang="en-US" sz="2800" dirty="0" err="1"/>
              <a:t>mohiyati</a:t>
            </a:r>
            <a:r>
              <a:rPr lang="en-US" sz="2800" dirty="0"/>
              <a:t> </a:t>
            </a:r>
            <a:r>
              <a:rPr lang="en-US" sz="2800" b="1" u="sng" dirty="0" err="1" smtClean="0">
                <a:solidFill>
                  <a:srgbClr val="0000FF"/>
                </a:solidFill>
              </a:rPr>
              <a:t>fiqh</a:t>
            </a:r>
            <a:r>
              <a:rPr lang="en-US" sz="2800" dirty="0" smtClean="0"/>
              <a:t>  </a:t>
            </a:r>
            <a:r>
              <a:rPr lang="en-US" sz="2800" dirty="0"/>
              <a:t>d</a:t>
            </a:r>
            <a:r>
              <a:rPr lang="ru-RU" sz="2800" dirty="0"/>
              <a:t>е</a:t>
            </a:r>
            <a:r>
              <a:rPr lang="en-US" sz="2800" dirty="0"/>
              <a:t>b  </a:t>
            </a:r>
            <a:r>
              <a:rPr lang="en-US" sz="2800" dirty="0" err="1"/>
              <a:t>yuritiladi</a:t>
            </a:r>
            <a:r>
              <a:rPr lang="en-US" sz="2800" dirty="0"/>
              <a:t>.  </a:t>
            </a:r>
            <a:r>
              <a:rPr lang="en-US" sz="2800" b="1" u="sng" dirty="0" err="1" smtClean="0">
                <a:solidFill>
                  <a:srgbClr val="0000FF"/>
                </a:solidFill>
              </a:rPr>
              <a:t>Fiqh</a:t>
            </a:r>
            <a:r>
              <a:rPr lang="en-US" sz="2800" b="1" u="sng" dirty="0" smtClean="0">
                <a:solidFill>
                  <a:srgbClr val="0000FF"/>
                </a:solidFill>
              </a:rPr>
              <a:t>  </a:t>
            </a:r>
            <a:r>
              <a:rPr lang="en-US" sz="2800" b="1" u="sng" dirty="0" err="1">
                <a:solidFill>
                  <a:srgbClr val="0000FF"/>
                </a:solidFill>
              </a:rPr>
              <a:t>ilmi</a:t>
            </a:r>
            <a:r>
              <a:rPr lang="en-US" sz="2800" b="1" u="sng" dirty="0">
                <a:solidFill>
                  <a:srgbClr val="0000FF"/>
                </a:solidFill>
              </a:rPr>
              <a:t>  —  </a:t>
            </a:r>
            <a:r>
              <a:rPr lang="en-US" sz="2800" b="1" u="sng" dirty="0" err="1">
                <a:solidFill>
                  <a:srgbClr val="0000FF"/>
                </a:solidFill>
              </a:rPr>
              <a:t>musulmon</a:t>
            </a:r>
            <a:r>
              <a:rPr lang="en-US" sz="2800" b="1" u="sng" dirty="0">
                <a:solidFill>
                  <a:srgbClr val="0000FF"/>
                </a:solidFill>
              </a:rPr>
              <a:t>  </a:t>
            </a:r>
            <a:r>
              <a:rPr lang="en-US" sz="2800" b="1" u="sng" dirty="0" err="1">
                <a:solidFill>
                  <a:srgbClr val="0000FF"/>
                </a:solidFill>
              </a:rPr>
              <a:t>qonunshunosligi</a:t>
            </a:r>
            <a:r>
              <a:rPr lang="en-US" sz="2800" dirty="0"/>
              <a:t>  — </a:t>
            </a:r>
            <a:r>
              <a:rPr lang="en-US" sz="2800" dirty="0" err="1" smtClean="0"/>
              <a:t>Sharq</a:t>
            </a:r>
            <a:r>
              <a:rPr lang="en-US" sz="2800" dirty="0" smtClean="0"/>
              <a:t>  </a:t>
            </a:r>
            <a:r>
              <a:rPr lang="en-US" sz="2800" dirty="0" err="1"/>
              <a:t>xalqlari</a:t>
            </a:r>
            <a:r>
              <a:rPr lang="en-US" sz="2800" dirty="0"/>
              <a:t>  </a:t>
            </a:r>
            <a:r>
              <a:rPr lang="en-US" sz="2800" dirty="0" err="1"/>
              <a:t>va</a:t>
            </a:r>
            <a:r>
              <a:rPr lang="en-US" sz="2800" dirty="0"/>
              <a:t>  </a:t>
            </a:r>
            <a:r>
              <a:rPr lang="en-US" sz="2800" dirty="0" err="1"/>
              <a:t>islom</a:t>
            </a:r>
            <a:r>
              <a:rPr lang="en-US" sz="2800" dirty="0"/>
              <a:t>  </a:t>
            </a:r>
            <a:r>
              <a:rPr lang="en-US" sz="2800" dirty="0" err="1"/>
              <a:t>madaniyati</a:t>
            </a:r>
            <a:r>
              <a:rPr lang="en-US" sz="2800" dirty="0"/>
              <a:t>  </a:t>
            </a:r>
            <a:r>
              <a:rPr lang="en-US" sz="2800" dirty="0" err="1"/>
              <a:t>erishgan</a:t>
            </a:r>
            <a:r>
              <a:rPr lang="en-US" sz="2800" dirty="0"/>
              <a:t>  </a:t>
            </a:r>
            <a:r>
              <a:rPr lang="en-US" sz="2800" dirty="0" err="1"/>
              <a:t>buyuk</a:t>
            </a:r>
            <a:r>
              <a:rPr lang="en-US" sz="2800" dirty="0"/>
              <a:t>  </a:t>
            </a:r>
            <a:r>
              <a:rPr lang="en-US" sz="2800" dirty="0" err="1"/>
              <a:t>yutuq</a:t>
            </a:r>
            <a:r>
              <a:rPr lang="en-US" sz="2800" dirty="0"/>
              <a:t>  </a:t>
            </a:r>
            <a:r>
              <a:rPr lang="en-US" sz="2800" dirty="0" err="1"/>
              <a:t>bo‘lib</a:t>
            </a:r>
            <a:r>
              <a:rPr lang="en-US" sz="2800" dirty="0"/>
              <a:t>, </a:t>
            </a:r>
            <a:r>
              <a:rPr lang="en-US" sz="2800" dirty="0" err="1" smtClean="0"/>
              <a:t>bu</a:t>
            </a:r>
            <a:r>
              <a:rPr lang="en-US" sz="2800" dirty="0" smtClean="0"/>
              <a:t>  </a:t>
            </a:r>
            <a:r>
              <a:rPr lang="en-US" sz="2800" dirty="0" err="1"/>
              <a:t>borada</a:t>
            </a:r>
            <a:r>
              <a:rPr lang="en-US" sz="2800" dirty="0"/>
              <a:t>  </a:t>
            </a:r>
            <a:r>
              <a:rPr lang="en-US" sz="2800" dirty="0" err="1"/>
              <a:t>Movarounnahr</a:t>
            </a:r>
            <a:r>
              <a:rPr lang="en-US" sz="2800" dirty="0"/>
              <a:t>  </a:t>
            </a:r>
            <a:r>
              <a:rPr lang="en-US" sz="2800" dirty="0" err="1"/>
              <a:t>va</a:t>
            </a:r>
            <a:r>
              <a:rPr lang="en-US" sz="2800" dirty="0"/>
              <a:t>  </a:t>
            </a:r>
            <a:r>
              <a:rPr lang="en-US" sz="2800" dirty="0" err="1"/>
              <a:t>Xorazm</a:t>
            </a:r>
            <a:r>
              <a:rPr lang="en-US" sz="2800" dirty="0"/>
              <a:t>  </a:t>
            </a:r>
            <a:r>
              <a:rPr lang="en-US" sz="2800" dirty="0" err="1"/>
              <a:t>allomalari</a:t>
            </a:r>
            <a:r>
              <a:rPr lang="en-US" sz="2800" dirty="0"/>
              <a:t>  </a:t>
            </a:r>
            <a:r>
              <a:rPr lang="en-US" sz="2800" dirty="0" err="1"/>
              <a:t>juda</a:t>
            </a:r>
            <a:r>
              <a:rPr lang="en-US" sz="2800" dirty="0"/>
              <a:t>  boy  m</a:t>
            </a:r>
            <a:r>
              <a:rPr lang="ru-RU" sz="2800" dirty="0"/>
              <a:t>е</a:t>
            </a:r>
            <a:r>
              <a:rPr lang="en-US" sz="2800" dirty="0" err="1"/>
              <a:t>ros</a:t>
            </a:r>
            <a:r>
              <a:rPr lang="en-US" sz="2800" dirty="0"/>
              <a:t> </a:t>
            </a:r>
            <a:r>
              <a:rPr lang="en-US" sz="2800" dirty="0" err="1" smtClean="0"/>
              <a:t>qoldirganlar</a:t>
            </a:r>
            <a:r>
              <a:rPr lang="en-US" sz="2800" dirty="0"/>
              <a:t>. </a:t>
            </a:r>
            <a:endParaRPr lang="ru-RU" sz="2800" dirty="0"/>
          </a:p>
        </p:txBody>
      </p:sp>
    </p:spTree>
    <p:extLst>
      <p:ext uri="{BB962C8B-B14F-4D97-AF65-F5344CB8AC3E}">
        <p14:creationId xmlns:p14="http://schemas.microsoft.com/office/powerpoint/2010/main" val="18393402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908720"/>
            <a:ext cx="8640960" cy="5509200"/>
          </a:xfrm>
          <a:prstGeom prst="rect">
            <a:avLst/>
          </a:prstGeom>
        </p:spPr>
        <p:txBody>
          <a:bodyPr wrap="square">
            <a:spAutoFit/>
          </a:bodyPr>
          <a:lstStyle/>
          <a:p>
            <a:pPr algn="just"/>
            <a:r>
              <a:rPr lang="uz-Cyrl-UZ" sz="3200" dirty="0" smtClean="0"/>
              <a:t>	</a:t>
            </a:r>
            <a:r>
              <a:rPr lang="en-US" sz="3200" dirty="0" err="1" smtClean="0"/>
              <a:t>Vatandosh</a:t>
            </a:r>
            <a:r>
              <a:rPr lang="en-US" sz="3200" dirty="0" smtClean="0"/>
              <a:t>  </a:t>
            </a:r>
            <a:r>
              <a:rPr lang="en-US" sz="3200" b="1" dirty="0" err="1" smtClean="0">
                <a:solidFill>
                  <a:srgbClr val="0000FF"/>
                </a:solidFill>
              </a:rPr>
              <a:t>fiqhshunos</a:t>
            </a:r>
            <a:r>
              <a:rPr lang="en-US" sz="3200" dirty="0" smtClean="0"/>
              <a:t>  </a:t>
            </a:r>
            <a:r>
              <a:rPr lang="en-US" sz="3200" dirty="0" err="1"/>
              <a:t>olimlarimiz</a:t>
            </a:r>
            <a:r>
              <a:rPr lang="en-US" sz="3200" dirty="0"/>
              <a:t>:  </a:t>
            </a:r>
            <a:r>
              <a:rPr lang="en-US" sz="3200" b="1" i="1" u="sng" dirty="0">
                <a:solidFill>
                  <a:srgbClr val="0000FF"/>
                </a:solidFill>
              </a:rPr>
              <a:t>Abu  </a:t>
            </a:r>
            <a:r>
              <a:rPr lang="en-US" sz="3200" b="1" i="1" u="sng" dirty="0" err="1">
                <a:solidFill>
                  <a:srgbClr val="0000FF"/>
                </a:solidFill>
              </a:rPr>
              <a:t>Havs</a:t>
            </a:r>
            <a:r>
              <a:rPr lang="en-US" sz="3200" b="1" i="1" u="sng" dirty="0">
                <a:solidFill>
                  <a:srgbClr val="0000FF"/>
                </a:solidFill>
              </a:rPr>
              <a:t>  </a:t>
            </a:r>
            <a:r>
              <a:rPr lang="en-US" sz="3200" b="1" i="1" u="sng" dirty="0" smtClean="0">
                <a:solidFill>
                  <a:srgbClr val="0000FF"/>
                </a:solidFill>
              </a:rPr>
              <a:t>al-</a:t>
            </a:r>
            <a:r>
              <a:rPr lang="en-US" sz="3200" b="1" i="1" u="sng" dirty="0" err="1" smtClean="0">
                <a:solidFill>
                  <a:srgbClr val="0000FF"/>
                </a:solidFill>
              </a:rPr>
              <a:t>Buxoriy</a:t>
            </a:r>
            <a:r>
              <a:rPr lang="en-US" sz="3200" b="1" i="1" u="sng" dirty="0">
                <a:solidFill>
                  <a:srgbClr val="0000FF"/>
                </a:solidFill>
              </a:rPr>
              <a:t>,  Abu  Mansur  al-</a:t>
            </a:r>
            <a:r>
              <a:rPr lang="en-US" sz="3200" b="1" i="1" u="sng" dirty="0" err="1">
                <a:solidFill>
                  <a:srgbClr val="0000FF"/>
                </a:solidFill>
              </a:rPr>
              <a:t>Moturidiy</a:t>
            </a:r>
            <a:r>
              <a:rPr lang="en-US" sz="3200" b="1" i="1" u="sng" dirty="0">
                <a:solidFill>
                  <a:srgbClr val="0000FF"/>
                </a:solidFill>
              </a:rPr>
              <a:t>,  </a:t>
            </a:r>
            <a:r>
              <a:rPr lang="en-US" sz="3200" b="1" i="1" u="sng" dirty="0" err="1">
                <a:solidFill>
                  <a:srgbClr val="0000FF"/>
                </a:solidFill>
              </a:rPr>
              <a:t>Abul</a:t>
            </a:r>
            <a:r>
              <a:rPr lang="en-US" sz="3200" b="1" i="1" u="sng" dirty="0">
                <a:solidFill>
                  <a:srgbClr val="0000FF"/>
                </a:solidFill>
              </a:rPr>
              <a:t>-l-lays  as-</a:t>
            </a:r>
            <a:r>
              <a:rPr lang="en-US" sz="3200" b="1" i="1" u="sng" dirty="0" err="1">
                <a:solidFill>
                  <a:srgbClr val="0000FF"/>
                </a:solidFill>
              </a:rPr>
              <a:t>Samarqandiy</a:t>
            </a:r>
            <a:r>
              <a:rPr lang="en-US" sz="3200" b="1" i="1" u="sng" dirty="0">
                <a:solidFill>
                  <a:srgbClr val="0000FF"/>
                </a:solidFill>
              </a:rPr>
              <a:t>, </a:t>
            </a:r>
            <a:r>
              <a:rPr lang="en-US" sz="3200" b="1" i="1" u="sng" dirty="0" smtClean="0">
                <a:solidFill>
                  <a:srgbClr val="0000FF"/>
                </a:solidFill>
              </a:rPr>
              <a:t>Abu  </a:t>
            </a:r>
            <a:r>
              <a:rPr lang="en-US" sz="3200" b="1" i="1" u="sng" dirty="0" err="1">
                <a:solidFill>
                  <a:srgbClr val="0000FF"/>
                </a:solidFill>
              </a:rPr>
              <a:t>Bakr</a:t>
            </a:r>
            <a:r>
              <a:rPr lang="en-US" sz="3200" b="1" i="1" u="sng" dirty="0">
                <a:solidFill>
                  <a:srgbClr val="0000FF"/>
                </a:solidFill>
              </a:rPr>
              <a:t>  al-</a:t>
            </a:r>
            <a:r>
              <a:rPr lang="en-US" sz="3200" b="1" i="1" u="sng" dirty="0" err="1">
                <a:solidFill>
                  <a:srgbClr val="0000FF"/>
                </a:solidFill>
              </a:rPr>
              <a:t>Buxo</a:t>
            </a:r>
            <a:r>
              <a:rPr lang="en-US" sz="3200" b="1" i="1" u="sng" dirty="0">
                <a:solidFill>
                  <a:srgbClr val="0000FF"/>
                </a:solidFill>
              </a:rPr>
              <a:t> </a:t>
            </a:r>
            <a:r>
              <a:rPr lang="en-US" sz="3200" b="1" i="1" u="sng" dirty="0" err="1">
                <a:solidFill>
                  <a:srgbClr val="0000FF"/>
                </a:solidFill>
              </a:rPr>
              <a:t>riy</a:t>
            </a:r>
            <a:r>
              <a:rPr lang="en-US" sz="3200" b="1" i="1" u="sng" dirty="0">
                <a:solidFill>
                  <a:srgbClr val="0000FF"/>
                </a:solidFill>
              </a:rPr>
              <a:t>,  </a:t>
            </a:r>
            <a:r>
              <a:rPr lang="en-US" sz="3200" b="1" i="1" u="sng" dirty="0" err="1">
                <a:solidFill>
                  <a:srgbClr val="0000FF"/>
                </a:solidFill>
              </a:rPr>
              <a:t>Faxr</a:t>
            </a:r>
            <a:r>
              <a:rPr lang="en-US" sz="3200" b="1" i="1" u="sng" dirty="0">
                <a:solidFill>
                  <a:srgbClr val="0000FF"/>
                </a:solidFill>
              </a:rPr>
              <a:t>  </a:t>
            </a:r>
            <a:r>
              <a:rPr lang="en-US" sz="3200" b="1" i="1" u="sng" dirty="0" err="1">
                <a:solidFill>
                  <a:srgbClr val="0000FF"/>
                </a:solidFill>
              </a:rPr>
              <a:t>ud</a:t>
            </a:r>
            <a:r>
              <a:rPr lang="en-US" sz="3200" b="1" i="1" u="sng" dirty="0">
                <a:solidFill>
                  <a:srgbClr val="0000FF"/>
                </a:solidFill>
              </a:rPr>
              <a:t>-din  </a:t>
            </a:r>
            <a:r>
              <a:rPr lang="en-US" sz="3200" b="1" i="1" u="sng" dirty="0" err="1">
                <a:solidFill>
                  <a:srgbClr val="0000FF"/>
                </a:solidFill>
              </a:rPr>
              <a:t>Qozixon</a:t>
            </a:r>
            <a:r>
              <a:rPr lang="en-US" sz="3200" b="1" i="1" u="sng" dirty="0">
                <a:solidFill>
                  <a:srgbClr val="0000FF"/>
                </a:solidFill>
              </a:rPr>
              <a:t>,  Shams  </a:t>
            </a:r>
            <a:r>
              <a:rPr lang="en-US" sz="3200" b="1" i="1" u="sng" dirty="0" err="1">
                <a:solidFill>
                  <a:srgbClr val="0000FF"/>
                </a:solidFill>
              </a:rPr>
              <a:t>ul</a:t>
            </a:r>
            <a:r>
              <a:rPr lang="en-US" sz="3200" b="1" i="1" u="sng" dirty="0">
                <a:solidFill>
                  <a:srgbClr val="0000FF"/>
                </a:solidFill>
              </a:rPr>
              <a:t>-a  </a:t>
            </a:r>
            <a:r>
              <a:rPr lang="en-US" sz="3200" b="1" i="1" u="sng" dirty="0" err="1">
                <a:solidFill>
                  <a:srgbClr val="0000FF"/>
                </a:solidFill>
              </a:rPr>
              <a:t>imma</a:t>
            </a:r>
            <a:r>
              <a:rPr lang="en-US" sz="3200" b="1" i="1" u="sng" dirty="0">
                <a:solidFill>
                  <a:srgbClr val="0000FF"/>
                </a:solidFill>
              </a:rPr>
              <a:t> </a:t>
            </a:r>
            <a:r>
              <a:rPr lang="en-US" sz="3200" b="1" i="1" u="sng" dirty="0" smtClean="0">
                <a:solidFill>
                  <a:srgbClr val="0000FF"/>
                </a:solidFill>
              </a:rPr>
              <a:t>as-</a:t>
            </a:r>
            <a:r>
              <a:rPr lang="en-US" sz="3200" b="1" i="1" u="sng" dirty="0" err="1" smtClean="0">
                <a:solidFill>
                  <a:srgbClr val="0000FF"/>
                </a:solidFill>
              </a:rPr>
              <a:t>Saraxsiy</a:t>
            </a:r>
            <a:r>
              <a:rPr lang="en-US" sz="3200" dirty="0" smtClean="0"/>
              <a:t>  </a:t>
            </a:r>
            <a:r>
              <a:rPr lang="en-US" sz="3200" dirty="0" err="1"/>
              <a:t>va</a:t>
            </a:r>
            <a:r>
              <a:rPr lang="en-US" sz="3200" dirty="0"/>
              <a:t>  </a:t>
            </a:r>
            <a:r>
              <a:rPr lang="en-US" sz="3200" dirty="0" err="1"/>
              <a:t>boshqalar</a:t>
            </a:r>
            <a:r>
              <a:rPr lang="en-US" sz="3200" dirty="0"/>
              <a:t>  </a:t>
            </a:r>
            <a:r>
              <a:rPr lang="en-US" sz="3200" dirty="0" err="1"/>
              <a:t>o‘z</a:t>
            </a:r>
            <a:r>
              <a:rPr lang="en-US" sz="3200" dirty="0"/>
              <a:t>  </a:t>
            </a:r>
            <a:r>
              <a:rPr lang="en-US" sz="3200" dirty="0" err="1"/>
              <a:t>davrida</a:t>
            </a:r>
            <a:r>
              <a:rPr lang="en-US" sz="3200" dirty="0"/>
              <a:t>  </a:t>
            </a:r>
            <a:r>
              <a:rPr lang="en-US" sz="3200" dirty="0" err="1"/>
              <a:t>islom</a:t>
            </a:r>
            <a:r>
              <a:rPr lang="en-US" sz="3200" dirty="0"/>
              <a:t>  </a:t>
            </a:r>
            <a:r>
              <a:rPr lang="en-US" sz="3200" dirty="0" err="1"/>
              <a:t>dunyosida</a:t>
            </a:r>
            <a:r>
              <a:rPr lang="en-US" sz="3200" dirty="0"/>
              <a:t>  </a:t>
            </a:r>
            <a:r>
              <a:rPr lang="en-US" sz="3200" dirty="0" err="1"/>
              <a:t>ma’lum</a:t>
            </a:r>
            <a:r>
              <a:rPr lang="en-US" sz="3200" dirty="0"/>
              <a:t> </a:t>
            </a:r>
            <a:r>
              <a:rPr lang="en-US" sz="3200" dirty="0" err="1" smtClean="0"/>
              <a:t>va</a:t>
            </a:r>
            <a:r>
              <a:rPr lang="en-US" sz="3200" dirty="0" smtClean="0"/>
              <a:t>  </a:t>
            </a:r>
            <a:r>
              <a:rPr lang="en-US" sz="3200" dirty="0" err="1"/>
              <a:t>mashhur</a:t>
            </a:r>
            <a:r>
              <a:rPr lang="en-US" sz="3200" dirty="0"/>
              <a:t>  </a:t>
            </a:r>
            <a:r>
              <a:rPr lang="en-US" sz="3200" dirty="0" err="1"/>
              <a:t>bo‘lganlar</a:t>
            </a:r>
            <a:r>
              <a:rPr lang="en-US" sz="3200" dirty="0"/>
              <a:t>.  </a:t>
            </a:r>
            <a:r>
              <a:rPr lang="en-US" sz="3200" dirty="0" err="1"/>
              <a:t>Nomlari</a:t>
            </a:r>
            <a:r>
              <a:rPr lang="en-US" sz="3200" dirty="0"/>
              <a:t>  </a:t>
            </a:r>
            <a:r>
              <a:rPr lang="en-US" sz="3200" dirty="0" err="1"/>
              <a:t>yuqorida</a:t>
            </a:r>
            <a:r>
              <a:rPr lang="en-US" sz="3200" dirty="0"/>
              <a:t>  </a:t>
            </a:r>
            <a:r>
              <a:rPr lang="en-US" sz="3200" dirty="0" err="1"/>
              <a:t>tilga</a:t>
            </a:r>
            <a:r>
              <a:rPr lang="en-US" sz="3200" dirty="0"/>
              <a:t>  </a:t>
            </a:r>
            <a:r>
              <a:rPr lang="en-US" sz="3200" dirty="0" err="1"/>
              <a:t>olingan</a:t>
            </a:r>
            <a:r>
              <a:rPr lang="en-US" sz="3200" dirty="0"/>
              <a:t>  </a:t>
            </a:r>
            <a:r>
              <a:rPr lang="en-US" sz="3200" dirty="0" err="1"/>
              <a:t>olimlar</a:t>
            </a:r>
            <a:r>
              <a:rPr lang="en-US" sz="3200" dirty="0"/>
              <a:t> </a:t>
            </a:r>
            <a:r>
              <a:rPr lang="en-US" sz="3200" dirty="0" err="1" smtClean="0"/>
              <a:t>orasida</a:t>
            </a:r>
            <a:r>
              <a:rPr lang="en-US" sz="3200" dirty="0" smtClean="0"/>
              <a:t>  </a:t>
            </a:r>
            <a:r>
              <a:rPr lang="en-US" sz="3200" b="1" dirty="0">
                <a:solidFill>
                  <a:srgbClr val="0000FF"/>
                </a:solidFill>
              </a:rPr>
              <a:t>Ali  </a:t>
            </a:r>
            <a:r>
              <a:rPr lang="en-US" sz="3200" b="1" dirty="0" err="1">
                <a:solidFill>
                  <a:srgbClr val="0000FF"/>
                </a:solidFill>
              </a:rPr>
              <a:t>ibn</a:t>
            </a:r>
            <a:r>
              <a:rPr lang="en-US" sz="3200" b="1" dirty="0">
                <a:solidFill>
                  <a:srgbClr val="0000FF"/>
                </a:solidFill>
              </a:rPr>
              <a:t>  Abu  </a:t>
            </a:r>
            <a:r>
              <a:rPr lang="en-US" sz="3200" b="1" dirty="0" err="1">
                <a:solidFill>
                  <a:srgbClr val="0000FF"/>
                </a:solidFill>
              </a:rPr>
              <a:t>Bakr</a:t>
            </a:r>
            <a:r>
              <a:rPr lang="en-US" sz="3200" b="1" dirty="0">
                <a:solidFill>
                  <a:srgbClr val="0000FF"/>
                </a:solidFill>
              </a:rPr>
              <a:t>  </a:t>
            </a:r>
            <a:r>
              <a:rPr lang="en-US" sz="3200" b="1" dirty="0" err="1">
                <a:solidFill>
                  <a:srgbClr val="0000FF"/>
                </a:solidFill>
              </a:rPr>
              <a:t>ibn</a:t>
            </a:r>
            <a:r>
              <a:rPr lang="en-US" sz="3200" b="1" dirty="0">
                <a:solidFill>
                  <a:srgbClr val="0000FF"/>
                </a:solidFill>
              </a:rPr>
              <a:t>  Abdul  </a:t>
            </a:r>
            <a:r>
              <a:rPr lang="en-US" sz="3200" b="1" dirty="0" err="1">
                <a:solidFill>
                  <a:srgbClr val="0000FF"/>
                </a:solidFill>
              </a:rPr>
              <a:t>Jalil</a:t>
            </a:r>
            <a:r>
              <a:rPr lang="en-US" sz="3200" b="1" dirty="0">
                <a:solidFill>
                  <a:srgbClr val="0000FF"/>
                </a:solidFill>
              </a:rPr>
              <a:t>  Al-</a:t>
            </a:r>
            <a:r>
              <a:rPr lang="en-US" sz="3200" b="1" dirty="0" err="1">
                <a:solidFill>
                  <a:srgbClr val="0000FF"/>
                </a:solidFill>
              </a:rPr>
              <a:t>Farg‘oniy</a:t>
            </a:r>
            <a:r>
              <a:rPr lang="en-US" sz="3200" b="1" dirty="0">
                <a:solidFill>
                  <a:srgbClr val="0000FF"/>
                </a:solidFill>
              </a:rPr>
              <a:t>  </a:t>
            </a:r>
            <a:r>
              <a:rPr lang="en-US" sz="3200" b="1" dirty="0" err="1" smtClean="0">
                <a:solidFill>
                  <a:srgbClr val="0000FF"/>
                </a:solidFill>
              </a:rPr>
              <a:t>Ar-Rishtoniy</a:t>
            </a:r>
            <a:r>
              <a:rPr lang="en-US" sz="3200" b="1" dirty="0" smtClean="0">
                <a:solidFill>
                  <a:srgbClr val="0000FF"/>
                </a:solidFill>
              </a:rPr>
              <a:t>  </a:t>
            </a:r>
            <a:r>
              <a:rPr lang="en-US" sz="3200" b="1" dirty="0">
                <a:solidFill>
                  <a:srgbClr val="0000FF"/>
                </a:solidFill>
              </a:rPr>
              <a:t>al-</a:t>
            </a:r>
            <a:r>
              <a:rPr lang="en-US" sz="3200" b="1" dirty="0" err="1">
                <a:solidFill>
                  <a:srgbClr val="0000FF"/>
                </a:solidFill>
              </a:rPr>
              <a:t>Marg‘inoniy</a:t>
            </a:r>
            <a:r>
              <a:rPr lang="en-US" sz="3200" dirty="0"/>
              <a:t>  </a:t>
            </a:r>
            <a:r>
              <a:rPr lang="en-US" sz="3200" dirty="0" err="1"/>
              <a:t>alohida</a:t>
            </a:r>
            <a:r>
              <a:rPr lang="en-US" sz="3200" dirty="0"/>
              <a:t>  </a:t>
            </a:r>
            <a:r>
              <a:rPr lang="en-US" sz="3200" dirty="0" err="1"/>
              <a:t>o‘rin</a:t>
            </a:r>
            <a:r>
              <a:rPr lang="en-US" sz="3200" dirty="0"/>
              <a:t>  </a:t>
            </a:r>
            <a:r>
              <a:rPr lang="en-US" sz="3200" dirty="0" err="1"/>
              <a:t>tutadi</a:t>
            </a:r>
            <a:r>
              <a:rPr lang="en-US" sz="3200" dirty="0"/>
              <a:t>. </a:t>
            </a:r>
            <a:endParaRPr lang="ru-RU" sz="3200" dirty="0"/>
          </a:p>
        </p:txBody>
      </p:sp>
    </p:spTree>
    <p:extLst>
      <p:ext uri="{BB962C8B-B14F-4D97-AF65-F5344CB8AC3E}">
        <p14:creationId xmlns:p14="http://schemas.microsoft.com/office/powerpoint/2010/main" val="3925419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57145" y="119056"/>
            <a:ext cx="1628773" cy="2025837"/>
          </a:xfrm>
          <a:prstGeom prst="rect">
            <a:avLst/>
          </a:prstGeom>
          <a:ln>
            <a:noFill/>
          </a:ln>
          <a:effectLst>
            <a:softEdge rad="112500"/>
          </a:effectLst>
        </p:spPr>
      </p:pic>
      <p:pic>
        <p:nvPicPr>
          <p:cNvPr id="4099" name="Picture 3"/>
          <p:cNvPicPr>
            <a:picLocks noChangeAspect="1" noChangeArrowheads="1"/>
          </p:cNvPicPr>
          <p:nvPr/>
        </p:nvPicPr>
        <p:blipFill>
          <a:blip r:embed="rId3" cstate="print"/>
          <a:srcRect/>
          <a:stretch>
            <a:fillRect/>
          </a:stretch>
        </p:blipFill>
        <p:spPr bwMode="auto">
          <a:xfrm>
            <a:off x="214282" y="2214553"/>
            <a:ext cx="1714512" cy="2280031"/>
          </a:xfrm>
          <a:prstGeom prst="rect">
            <a:avLst/>
          </a:prstGeom>
          <a:ln>
            <a:noFill/>
          </a:ln>
          <a:effectLst>
            <a:softEdge rad="112500"/>
          </a:effectLst>
        </p:spPr>
      </p:pic>
      <p:pic>
        <p:nvPicPr>
          <p:cNvPr id="4100" name="Picture 4"/>
          <p:cNvPicPr>
            <a:picLocks noChangeAspect="1" noChangeArrowheads="1"/>
          </p:cNvPicPr>
          <p:nvPr/>
        </p:nvPicPr>
        <p:blipFill>
          <a:blip r:embed="rId4" cstate="print"/>
          <a:srcRect/>
          <a:stretch>
            <a:fillRect/>
          </a:stretch>
        </p:blipFill>
        <p:spPr bwMode="auto">
          <a:xfrm>
            <a:off x="285720" y="4572008"/>
            <a:ext cx="1629288" cy="1857388"/>
          </a:xfrm>
          <a:prstGeom prst="rect">
            <a:avLst/>
          </a:prstGeom>
          <a:ln>
            <a:noFill/>
          </a:ln>
          <a:effectLst>
            <a:softEdge rad="112500"/>
          </a:effectLst>
        </p:spPr>
      </p:pic>
      <p:sp>
        <p:nvSpPr>
          <p:cNvPr id="5" name="Прямоугольник 4"/>
          <p:cNvSpPr/>
          <p:nvPr/>
        </p:nvSpPr>
        <p:spPr>
          <a:xfrm>
            <a:off x="2857500" y="285750"/>
            <a:ext cx="5357813" cy="1169988"/>
          </a:xfrm>
          <a:prstGeom prst="rect">
            <a:avLst/>
          </a:prstGeom>
          <a:noFill/>
        </p:spPr>
        <p:txBody>
          <a:bodyPr>
            <a:spAutoFit/>
          </a:bodyPr>
          <a:lstStyle/>
          <a:p>
            <a:pPr algn="ctr" fontAlgn="auto">
              <a:spcBef>
                <a:spcPts val="0"/>
              </a:spcBef>
              <a:spcAft>
                <a:spcPts val="0"/>
              </a:spcAft>
              <a:defRPr/>
            </a:pPr>
            <a:r>
              <a:rPr lang="en-US" sz="3500" b="1" i="1" spc="-150" dirty="0" err="1">
                <a:ln w="1905"/>
                <a:solidFill>
                  <a:srgbClr val="0000FF"/>
                </a:solidFill>
                <a:latin typeface="+mn-lt"/>
              </a:rPr>
              <a:t>Abulqosim</a:t>
            </a:r>
            <a:r>
              <a:rPr lang="en-US" sz="3500" b="1" i="1" spc="-150" dirty="0">
                <a:ln w="1905"/>
                <a:solidFill>
                  <a:srgbClr val="0000FF"/>
                </a:solidFill>
                <a:latin typeface="+mn-lt"/>
              </a:rPr>
              <a:t> Mahmud </a:t>
            </a:r>
            <a:r>
              <a:rPr lang="en-US" sz="3500" b="1" i="1" spc="-150" dirty="0" err="1">
                <a:ln w="1905"/>
                <a:solidFill>
                  <a:srgbClr val="0000FF"/>
                </a:solidFill>
                <a:latin typeface="+mn-lt"/>
              </a:rPr>
              <a:t>az-Zamaxshariy</a:t>
            </a:r>
            <a:r>
              <a:rPr lang="en-US" sz="3500" b="1" i="1" spc="-150" dirty="0">
                <a:ln w="1905"/>
                <a:solidFill>
                  <a:srgbClr val="0000FF"/>
                </a:solidFill>
                <a:latin typeface="+mn-lt"/>
              </a:rPr>
              <a:t> (1075 - </a:t>
            </a:r>
            <a:r>
              <a:rPr lang="uz-Latn-UZ" sz="3500" b="1" i="1" spc="-150" dirty="0">
                <a:ln w="1905"/>
                <a:solidFill>
                  <a:srgbClr val="0000FF"/>
                </a:solidFill>
                <a:latin typeface="+mn-lt"/>
              </a:rPr>
              <a:t>1144</a:t>
            </a:r>
            <a:r>
              <a:rPr lang="en-US" sz="3500" b="1" i="1" spc="-150" dirty="0">
                <a:ln w="1905"/>
                <a:solidFill>
                  <a:srgbClr val="0000FF"/>
                </a:solidFill>
                <a:latin typeface="+mn-lt"/>
              </a:rPr>
              <a:t>)</a:t>
            </a:r>
            <a:endParaRPr lang="ru-RU" sz="3500" b="1" i="1" spc="-150" dirty="0">
              <a:ln w="1905"/>
              <a:solidFill>
                <a:srgbClr val="0000FF"/>
              </a:solidFill>
              <a:latin typeface="+mn-lt"/>
            </a:endParaRPr>
          </a:p>
        </p:txBody>
      </p:sp>
      <p:sp>
        <p:nvSpPr>
          <p:cNvPr id="6" name="Скругленный прямоугольник 5"/>
          <p:cNvSpPr/>
          <p:nvPr/>
        </p:nvSpPr>
        <p:spPr>
          <a:xfrm>
            <a:off x="2000264" y="1428736"/>
            <a:ext cx="7000892" cy="5143512"/>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just" fontAlgn="auto">
              <a:spcBef>
                <a:spcPts val="0"/>
              </a:spcBef>
              <a:spcAft>
                <a:spcPts val="0"/>
              </a:spcAft>
              <a:defRPr/>
            </a:pPr>
            <a:r>
              <a:rPr lang="en-US" dirty="0"/>
              <a:t>	</a:t>
            </a:r>
            <a:r>
              <a:rPr lang="en-US" dirty="0" err="1"/>
              <a:t>Abulqosim</a:t>
            </a:r>
            <a:r>
              <a:rPr lang="en-US" dirty="0"/>
              <a:t> Ma</a:t>
            </a:r>
            <a:r>
              <a:rPr lang="uz-Cyrl-UZ" dirty="0"/>
              <a:t>x</a:t>
            </a:r>
            <a:r>
              <a:rPr lang="en-US" dirty="0"/>
              <a:t>mud </a:t>
            </a:r>
            <a:r>
              <a:rPr lang="en-US" dirty="0" err="1"/>
              <a:t>az</a:t>
            </a:r>
            <a:r>
              <a:rPr lang="uz-Cyrl-UZ" dirty="0"/>
              <a:t>-</a:t>
            </a:r>
            <a:r>
              <a:rPr lang="en-US" dirty="0" err="1"/>
              <a:t>Zamax</a:t>
            </a:r>
            <a:r>
              <a:rPr lang="uz-Cyrl-UZ" dirty="0"/>
              <a:t>sh</a:t>
            </a:r>
            <a:r>
              <a:rPr lang="en-US" dirty="0" err="1"/>
              <a:t>ariy</a:t>
            </a:r>
            <a:r>
              <a:rPr lang="en-US" dirty="0"/>
              <a:t> 1075 </a:t>
            </a:r>
            <a:r>
              <a:rPr lang="en-US" dirty="0" err="1"/>
              <a:t>yilda</a:t>
            </a:r>
            <a:r>
              <a:rPr lang="en-US" dirty="0"/>
              <a:t> </a:t>
            </a:r>
            <a:r>
              <a:rPr lang="en-US" dirty="0" err="1"/>
              <a:t>Xorazmning</a:t>
            </a:r>
            <a:r>
              <a:rPr lang="en-US" dirty="0"/>
              <a:t> </a:t>
            </a:r>
            <a:r>
              <a:rPr lang="en-US" dirty="0" err="1"/>
              <a:t>Zamaxshar</a:t>
            </a:r>
            <a:r>
              <a:rPr lang="en-US" dirty="0"/>
              <a:t> </a:t>
            </a:r>
            <a:r>
              <a:rPr lang="en-US" dirty="0" err="1"/>
              <a:t>qishlog’ida</a:t>
            </a:r>
            <a:r>
              <a:rPr lang="en-US" dirty="0"/>
              <a:t> </a:t>
            </a:r>
            <a:r>
              <a:rPr lang="en-US" dirty="0" err="1"/>
              <a:t>dunyoga</a:t>
            </a:r>
            <a:r>
              <a:rPr lang="en-US" dirty="0"/>
              <a:t> </a:t>
            </a:r>
            <a:r>
              <a:rPr lang="en-US" dirty="0" err="1"/>
              <a:t>kelgan</a:t>
            </a:r>
            <a:r>
              <a:rPr lang="en-US" dirty="0"/>
              <a:t>. </a:t>
            </a:r>
            <a:r>
              <a:rPr lang="en-US" dirty="0" err="1"/>
              <a:t>Ilmga</a:t>
            </a:r>
            <a:r>
              <a:rPr lang="en-US" dirty="0"/>
              <a:t> </a:t>
            </a:r>
            <a:r>
              <a:rPr lang="en-US" dirty="0" err="1"/>
              <a:t>bo’lgan</a:t>
            </a:r>
            <a:r>
              <a:rPr lang="en-US" dirty="0"/>
              <a:t> </a:t>
            </a:r>
            <a:r>
              <a:rPr lang="en-US" dirty="0" err="1"/>
              <a:t>chanqoqlik</a:t>
            </a:r>
            <a:r>
              <a:rPr lang="en-US" dirty="0"/>
              <a:t> </a:t>
            </a:r>
            <a:r>
              <a:rPr lang="en-US" dirty="0" err="1"/>
              <a:t>uni</a:t>
            </a:r>
            <a:r>
              <a:rPr lang="en-US" dirty="0"/>
              <a:t> </a:t>
            </a:r>
            <a:r>
              <a:rPr lang="en-US" dirty="0" err="1"/>
              <a:t>Buxoro</a:t>
            </a:r>
            <a:r>
              <a:rPr lang="en-US" dirty="0"/>
              <a:t>, Marv, </a:t>
            </a:r>
            <a:r>
              <a:rPr lang="en-US" dirty="0" err="1"/>
              <a:t>Nishopur</a:t>
            </a:r>
            <a:r>
              <a:rPr lang="en-US" dirty="0"/>
              <a:t>, </a:t>
            </a:r>
            <a:r>
              <a:rPr lang="en-US" dirty="0" err="1"/>
              <a:t>Isfaxon</a:t>
            </a:r>
            <a:r>
              <a:rPr lang="en-US" dirty="0"/>
              <a:t>, </a:t>
            </a:r>
            <a:r>
              <a:rPr lang="en-US" dirty="0" err="1"/>
              <a:t>Sho</a:t>
            </a:r>
            <a:r>
              <a:rPr lang="uz-Cyrl-UZ" dirty="0"/>
              <a:t>m</a:t>
            </a:r>
            <a:r>
              <a:rPr lang="en-US" dirty="0"/>
              <a:t>, </a:t>
            </a:r>
            <a:r>
              <a:rPr lang="en-US" dirty="0" err="1"/>
              <a:t>Bag’dod</a:t>
            </a:r>
            <a:r>
              <a:rPr lang="en-US" dirty="0"/>
              <a:t>, </a:t>
            </a:r>
            <a:r>
              <a:rPr lang="en-US" dirty="0" err="1"/>
              <a:t>Hirot</a:t>
            </a:r>
            <a:r>
              <a:rPr lang="en-US" dirty="0"/>
              <a:t> </a:t>
            </a:r>
            <a:r>
              <a:rPr lang="en-US" dirty="0" err="1"/>
              <a:t>va</a:t>
            </a:r>
            <a:r>
              <a:rPr lang="en-US" dirty="0"/>
              <a:t> </a:t>
            </a:r>
            <a:r>
              <a:rPr lang="en-US" dirty="0" err="1"/>
              <a:t>Makkada</a:t>
            </a:r>
            <a:r>
              <a:rPr lang="en-US" dirty="0"/>
              <a:t> </a:t>
            </a:r>
            <a:r>
              <a:rPr lang="en-US" dirty="0" err="1"/>
              <a:t>hayot</a:t>
            </a:r>
            <a:r>
              <a:rPr lang="en-US" dirty="0"/>
              <a:t> </a:t>
            </a:r>
            <a:r>
              <a:rPr lang="en-US" dirty="0" err="1"/>
              <a:t>kechirib</a:t>
            </a:r>
            <a:r>
              <a:rPr lang="en-US" dirty="0"/>
              <a:t>, </a:t>
            </a:r>
            <a:r>
              <a:rPr lang="en-US" dirty="0" err="1"/>
              <a:t>arab</a:t>
            </a:r>
            <a:r>
              <a:rPr lang="en-US" dirty="0"/>
              <a:t> </a:t>
            </a:r>
            <a:r>
              <a:rPr lang="en-US" dirty="0" err="1"/>
              <a:t>tili</a:t>
            </a:r>
            <a:r>
              <a:rPr lang="en-US" dirty="0"/>
              <a:t> </a:t>
            </a:r>
            <a:r>
              <a:rPr lang="en-US" dirty="0" err="1"/>
              <a:t>va</a:t>
            </a:r>
            <a:r>
              <a:rPr lang="en-US" dirty="0"/>
              <a:t> </a:t>
            </a:r>
            <a:r>
              <a:rPr lang="en-US" dirty="0" err="1"/>
              <a:t>adabiyotini</a:t>
            </a:r>
            <a:r>
              <a:rPr lang="en-US" dirty="0"/>
              <a:t>, </a:t>
            </a:r>
            <a:r>
              <a:rPr lang="en-US" dirty="0" err="1"/>
              <a:t>diniy</a:t>
            </a:r>
            <a:r>
              <a:rPr lang="en-US" dirty="0"/>
              <a:t> </a:t>
            </a:r>
            <a:r>
              <a:rPr lang="en-US" dirty="0" err="1"/>
              <a:t>ilmla</a:t>
            </a:r>
            <a:r>
              <a:rPr lang="uz-Cyrl-UZ" dirty="0"/>
              <a:t>rn</a:t>
            </a:r>
            <a:r>
              <a:rPr lang="en-US" dirty="0" err="1"/>
              <a:t>i</a:t>
            </a:r>
            <a:r>
              <a:rPr lang="en-US" dirty="0"/>
              <a:t>, </a:t>
            </a:r>
            <a:r>
              <a:rPr lang="en-US" dirty="0" err="1"/>
              <a:t>xattotlik</a:t>
            </a:r>
            <a:r>
              <a:rPr lang="en-US" dirty="0"/>
              <a:t> </a:t>
            </a:r>
            <a:r>
              <a:rPr lang="en-US" dirty="0" err="1"/>
              <a:t>san’atini</a:t>
            </a:r>
            <a:r>
              <a:rPr lang="en-US" dirty="0"/>
              <a:t>, </a:t>
            </a:r>
            <a:r>
              <a:rPr lang="en-US" dirty="0" err="1"/>
              <a:t>arab</a:t>
            </a:r>
            <a:r>
              <a:rPr lang="en-US" dirty="0"/>
              <a:t> </a:t>
            </a:r>
            <a:r>
              <a:rPr lang="en-US" dirty="0" err="1"/>
              <a:t>maqollari</a:t>
            </a:r>
            <a:r>
              <a:rPr lang="en-US" dirty="0"/>
              <a:t> </a:t>
            </a:r>
            <a:r>
              <a:rPr lang="en-US" dirty="0" err="1"/>
              <a:t>va</a:t>
            </a:r>
            <a:r>
              <a:rPr lang="en-US" dirty="0"/>
              <a:t> </a:t>
            </a:r>
            <a:r>
              <a:rPr lang="en-US" dirty="0" err="1"/>
              <a:t>urf</a:t>
            </a:r>
            <a:r>
              <a:rPr lang="uz-Cyrl-UZ" dirty="0"/>
              <a:t>-</a:t>
            </a:r>
            <a:r>
              <a:rPr lang="en-US" dirty="0" err="1"/>
              <a:t>odatlarini</a:t>
            </a:r>
            <a:r>
              <a:rPr lang="en-US" dirty="0"/>
              <a:t> </a:t>
            </a:r>
            <a:r>
              <a:rPr lang="en-US" dirty="0" err="1"/>
              <a:t>chuqur</a:t>
            </a:r>
            <a:r>
              <a:rPr lang="en-US" dirty="0"/>
              <a:t> </a:t>
            </a:r>
            <a:r>
              <a:rPr lang="en-US" dirty="0" err="1"/>
              <a:t>o’rganishiga</a:t>
            </a:r>
            <a:r>
              <a:rPr lang="en-US" dirty="0"/>
              <a:t> </a:t>
            </a:r>
            <a:r>
              <a:rPr lang="en-US" dirty="0" err="1"/>
              <a:t>sabab</a:t>
            </a:r>
            <a:r>
              <a:rPr lang="en-US" dirty="0"/>
              <a:t> </a:t>
            </a:r>
            <a:r>
              <a:rPr lang="en-US" dirty="0" err="1"/>
              <a:t>bo’ldi</a:t>
            </a:r>
            <a:r>
              <a:rPr lang="en-US" dirty="0"/>
              <a:t>. U </a:t>
            </a:r>
            <a:r>
              <a:rPr lang="en-US" dirty="0" err="1"/>
              <a:t>mintaqa</a:t>
            </a:r>
            <a:r>
              <a:rPr lang="en-US" dirty="0"/>
              <a:t> </a:t>
            </a:r>
            <a:r>
              <a:rPr lang="en-US" dirty="0" err="1"/>
              <a:t>geografiyasiga</a:t>
            </a:r>
            <a:r>
              <a:rPr lang="en-US" dirty="0"/>
              <a:t> </a:t>
            </a:r>
            <a:r>
              <a:rPr lang="en-US" dirty="0" err="1"/>
              <a:t>doir</a:t>
            </a:r>
            <a:r>
              <a:rPr lang="en-US" dirty="0"/>
              <a:t> </a:t>
            </a:r>
            <a:r>
              <a:rPr lang="en-US" dirty="0" err="1"/>
              <a:t>ma’lumotlarni</a:t>
            </a:r>
            <a:r>
              <a:rPr lang="en-US" dirty="0"/>
              <a:t> </a:t>
            </a:r>
            <a:r>
              <a:rPr lang="en-US" dirty="0" err="1"/>
              <a:t>to’playdi</a:t>
            </a:r>
            <a:r>
              <a:rPr lang="en-US" dirty="0"/>
              <a:t>. </a:t>
            </a:r>
            <a:endParaRPr lang="ru-RU" dirty="0"/>
          </a:p>
          <a:p>
            <a:pPr algn="just" fontAlgn="auto">
              <a:spcBef>
                <a:spcPts val="0"/>
              </a:spcBef>
              <a:spcAft>
                <a:spcPts val="0"/>
              </a:spcAft>
              <a:defRPr/>
            </a:pPr>
            <a:r>
              <a:rPr lang="en-US" dirty="0"/>
              <a:t>	</a:t>
            </a:r>
            <a:r>
              <a:rPr lang="en-US" dirty="0" err="1"/>
              <a:t>Maxmud</a:t>
            </a:r>
            <a:r>
              <a:rPr lang="en-US" dirty="0"/>
              <a:t> </a:t>
            </a:r>
            <a:r>
              <a:rPr lang="en-US" dirty="0" err="1"/>
              <a:t>Zamaxshariy</a:t>
            </a:r>
            <a:r>
              <a:rPr lang="en-US" dirty="0"/>
              <a:t> </a:t>
            </a:r>
            <a:r>
              <a:rPr lang="en-US" dirty="0" err="1"/>
              <a:t>turli</a:t>
            </a:r>
            <a:r>
              <a:rPr lang="en-US" dirty="0"/>
              <a:t> </a:t>
            </a:r>
            <a:r>
              <a:rPr lang="en-US" dirty="0" err="1"/>
              <a:t>soha</a:t>
            </a:r>
            <a:r>
              <a:rPr lang="en-US" dirty="0"/>
              <a:t> </a:t>
            </a:r>
            <a:r>
              <a:rPr lang="en-US" dirty="0" err="1"/>
              <a:t>ilmlariga</a:t>
            </a:r>
            <a:r>
              <a:rPr lang="en-US" dirty="0"/>
              <a:t> </a:t>
            </a:r>
            <a:r>
              <a:rPr lang="en-US" dirty="0" err="1"/>
              <a:t>oid</a:t>
            </a:r>
            <a:r>
              <a:rPr lang="en-US" dirty="0"/>
              <a:t> 50 </a:t>
            </a:r>
            <a:r>
              <a:rPr lang="en-US" dirty="0" err="1"/>
              <a:t>dan</a:t>
            </a:r>
            <a:r>
              <a:rPr lang="en-US" dirty="0"/>
              <a:t> </a:t>
            </a:r>
            <a:r>
              <a:rPr lang="en-US" dirty="0" err="1"/>
              <a:t>ortiq</a:t>
            </a:r>
            <a:r>
              <a:rPr lang="en-US" dirty="0"/>
              <a:t> </a:t>
            </a:r>
            <a:r>
              <a:rPr lang="en-US" dirty="0" err="1"/>
              <a:t>asarlar</a:t>
            </a:r>
            <a:r>
              <a:rPr lang="en-US" dirty="0"/>
              <a:t> </a:t>
            </a:r>
            <a:r>
              <a:rPr lang="en-US" dirty="0" err="1"/>
              <a:t>yozib</a:t>
            </a:r>
            <a:r>
              <a:rPr lang="en-US" dirty="0"/>
              <a:t> </a:t>
            </a:r>
            <a:r>
              <a:rPr lang="en-US" dirty="0" err="1"/>
              <a:t>qoldirdi</a:t>
            </a:r>
            <a:r>
              <a:rPr lang="en-US" dirty="0"/>
              <a:t>. </a:t>
            </a:r>
            <a:r>
              <a:rPr lang="en-US" dirty="0" err="1"/>
              <a:t>Ayniqsa</a:t>
            </a:r>
            <a:r>
              <a:rPr lang="en-US" dirty="0"/>
              <a:t>, </a:t>
            </a:r>
            <a:r>
              <a:rPr lang="en-US" dirty="0" err="1"/>
              <a:t>uning</a:t>
            </a:r>
            <a:r>
              <a:rPr lang="en-US" dirty="0"/>
              <a:t> </a:t>
            </a:r>
            <a:r>
              <a:rPr lang="en-US" dirty="0" err="1"/>
              <a:t>arab</a:t>
            </a:r>
            <a:r>
              <a:rPr lang="en-US" dirty="0"/>
              <a:t> </a:t>
            </a:r>
            <a:r>
              <a:rPr lang="en-US" dirty="0" err="1"/>
              <a:t>tili</a:t>
            </a:r>
            <a:r>
              <a:rPr lang="en-US" dirty="0"/>
              <a:t> </a:t>
            </a:r>
            <a:r>
              <a:rPr lang="en-US" dirty="0" err="1"/>
              <a:t>fonetik</a:t>
            </a:r>
            <a:r>
              <a:rPr lang="en-US" dirty="0"/>
              <a:t> </a:t>
            </a:r>
            <a:r>
              <a:rPr lang="en-US" dirty="0" err="1"/>
              <a:t>va</a:t>
            </a:r>
            <a:r>
              <a:rPr lang="en-US" dirty="0"/>
              <a:t> </a:t>
            </a:r>
            <a:r>
              <a:rPr lang="en-US" dirty="0" err="1"/>
              <a:t>morfologiyasiga</a:t>
            </a:r>
            <a:r>
              <a:rPr lang="en-US" dirty="0"/>
              <a:t> </a:t>
            </a:r>
            <a:r>
              <a:rPr lang="en-US" dirty="0" err="1"/>
              <a:t>bag’ishlangan</a:t>
            </a:r>
            <a:r>
              <a:rPr lang="en-US" dirty="0"/>
              <a:t> «Al</a:t>
            </a:r>
            <a:r>
              <a:rPr lang="uz-Cyrl-UZ" dirty="0"/>
              <a:t>-</a:t>
            </a:r>
            <a:r>
              <a:rPr lang="en-US" dirty="0" err="1"/>
              <a:t>Mufassal</a:t>
            </a:r>
            <a:r>
              <a:rPr lang="en-US" dirty="0"/>
              <a:t>», </a:t>
            </a:r>
            <a:r>
              <a:rPr lang="en-US" dirty="0" err="1"/>
              <a:t>Qur’oni</a:t>
            </a:r>
            <a:r>
              <a:rPr lang="en-US" dirty="0"/>
              <a:t> </a:t>
            </a:r>
            <a:r>
              <a:rPr lang="en-US" dirty="0" err="1"/>
              <a:t>karim</a:t>
            </a:r>
            <a:r>
              <a:rPr lang="en-US" dirty="0"/>
              <a:t> </a:t>
            </a:r>
            <a:r>
              <a:rPr lang="en-US" dirty="0" err="1"/>
              <a:t>tafsiriga</a:t>
            </a:r>
            <a:r>
              <a:rPr lang="en-US" dirty="0"/>
              <a:t> </a:t>
            </a:r>
            <a:r>
              <a:rPr lang="en-US" dirty="0" err="1"/>
              <a:t>oid</a:t>
            </a:r>
            <a:r>
              <a:rPr lang="en-US" dirty="0"/>
              <a:t> «Al</a:t>
            </a:r>
            <a:r>
              <a:rPr lang="uz-Cyrl-UZ" dirty="0"/>
              <a:t>-</a:t>
            </a:r>
            <a:r>
              <a:rPr lang="en-US" dirty="0" err="1"/>
              <a:t>Kashshof</a:t>
            </a:r>
            <a:r>
              <a:rPr lang="en-US" dirty="0"/>
              <a:t>» </a:t>
            </a:r>
            <a:r>
              <a:rPr lang="en-US" dirty="0" err="1"/>
              <a:t>asari</a:t>
            </a:r>
            <a:r>
              <a:rPr lang="en-US" dirty="0"/>
              <a:t> </a:t>
            </a:r>
            <a:r>
              <a:rPr lang="en-US" dirty="0" err="1"/>
              <a:t>musulmon</a:t>
            </a:r>
            <a:r>
              <a:rPr lang="en-US" dirty="0"/>
              <a:t> </a:t>
            </a:r>
            <a:r>
              <a:rPr lang="en-US" dirty="0" err="1"/>
              <a:t>olamida</a:t>
            </a:r>
            <a:r>
              <a:rPr lang="en-US" dirty="0"/>
              <a:t> </a:t>
            </a:r>
            <a:r>
              <a:rPr lang="en-US" dirty="0" err="1"/>
              <a:t>mashhurdir</a:t>
            </a:r>
            <a:r>
              <a:rPr lang="en-US" dirty="0"/>
              <a:t>. </a:t>
            </a:r>
            <a:r>
              <a:rPr lang="en-US" dirty="0" err="1"/>
              <a:t>Zamaxshariy</a:t>
            </a:r>
            <a:r>
              <a:rPr lang="en-US" dirty="0"/>
              <a:t> «Arab </a:t>
            </a:r>
            <a:r>
              <a:rPr lang="en-US" dirty="0" err="1"/>
              <a:t>va</a:t>
            </a:r>
            <a:r>
              <a:rPr lang="en-US" dirty="0"/>
              <a:t> </a:t>
            </a:r>
            <a:r>
              <a:rPr lang="en-US" dirty="0" err="1"/>
              <a:t>g’ayri</a:t>
            </a:r>
            <a:r>
              <a:rPr lang="en-US" dirty="0"/>
              <a:t> </a:t>
            </a:r>
            <a:r>
              <a:rPr lang="en-US" dirty="0" err="1"/>
              <a:t>arablar</a:t>
            </a:r>
            <a:r>
              <a:rPr lang="en-US" dirty="0"/>
              <a:t> </a:t>
            </a:r>
            <a:r>
              <a:rPr lang="en-US" dirty="0" err="1"/>
              <a:t>ustozi</a:t>
            </a:r>
            <a:r>
              <a:rPr lang="en-US" dirty="0"/>
              <a:t>», «</a:t>
            </a:r>
            <a:r>
              <a:rPr lang="en-US" dirty="0" err="1"/>
              <a:t>Xorazm</a:t>
            </a:r>
            <a:r>
              <a:rPr lang="en-US" dirty="0"/>
              <a:t> </a:t>
            </a:r>
            <a:r>
              <a:rPr lang="en-US" dirty="0" err="1"/>
              <a:t>faxri</a:t>
            </a:r>
            <a:r>
              <a:rPr lang="en-US" dirty="0"/>
              <a:t>» </a:t>
            </a:r>
            <a:r>
              <a:rPr lang="en-US" dirty="0" err="1"/>
              <a:t>kabi</a:t>
            </a:r>
            <a:r>
              <a:rPr lang="en-US" dirty="0"/>
              <a:t> </a:t>
            </a:r>
            <a:r>
              <a:rPr lang="en-US" dirty="0" err="1"/>
              <a:t>sharafli</a:t>
            </a:r>
            <a:r>
              <a:rPr lang="en-US" dirty="0"/>
              <a:t> </a:t>
            </a:r>
            <a:r>
              <a:rPr lang="en-US" dirty="0" err="1"/>
              <a:t>nomlar</a:t>
            </a:r>
            <a:r>
              <a:rPr lang="en-US" dirty="0"/>
              <a:t> </a:t>
            </a:r>
            <a:r>
              <a:rPr lang="en-US" dirty="0" err="1"/>
              <a:t>bilan</a:t>
            </a:r>
            <a:r>
              <a:rPr lang="en-US" dirty="0"/>
              <a:t> </a:t>
            </a:r>
            <a:r>
              <a:rPr lang="en-US" dirty="0" err="1"/>
              <a:t>ulug’langan</a:t>
            </a:r>
            <a:r>
              <a:rPr lang="en-US" dirty="0"/>
              <a:t>. </a:t>
            </a:r>
            <a:r>
              <a:rPr lang="en-US" dirty="0" err="1"/>
              <a:t>Qohiradagi</a:t>
            </a:r>
            <a:r>
              <a:rPr lang="en-US" dirty="0"/>
              <a:t> </a:t>
            </a:r>
            <a:r>
              <a:rPr lang="en-US" dirty="0" err="1"/>
              <a:t>dunyoga</a:t>
            </a:r>
            <a:r>
              <a:rPr lang="en-US" dirty="0"/>
              <a:t> </a:t>
            </a:r>
            <a:r>
              <a:rPr lang="en-US" dirty="0" err="1"/>
              <a:t>dong’i</a:t>
            </a:r>
            <a:r>
              <a:rPr lang="en-US" dirty="0"/>
              <a:t> </a:t>
            </a:r>
            <a:r>
              <a:rPr lang="en-US" dirty="0" err="1"/>
              <a:t>ketgan</a:t>
            </a:r>
            <a:r>
              <a:rPr lang="en-US" dirty="0"/>
              <a:t> Al</a:t>
            </a:r>
            <a:r>
              <a:rPr lang="uz-Cyrl-UZ" dirty="0"/>
              <a:t>-</a:t>
            </a:r>
            <a:r>
              <a:rPr lang="en-US" dirty="0" err="1"/>
              <a:t>Azxar</a:t>
            </a:r>
            <a:r>
              <a:rPr lang="en-US" dirty="0"/>
              <a:t> </a:t>
            </a:r>
            <a:r>
              <a:rPr lang="en-US" dirty="0" err="1"/>
              <a:t>diniy</a:t>
            </a:r>
            <a:r>
              <a:rPr lang="en-US" dirty="0"/>
              <a:t> </a:t>
            </a:r>
            <a:r>
              <a:rPr lang="en-US" dirty="0" err="1"/>
              <a:t>dorilfununining</a:t>
            </a:r>
            <a:r>
              <a:rPr lang="en-US" dirty="0"/>
              <a:t> </a:t>
            </a:r>
            <a:r>
              <a:rPr lang="en-US" dirty="0" err="1"/>
              <a:t>talabalari</a:t>
            </a:r>
            <a:r>
              <a:rPr lang="en-US" dirty="0"/>
              <a:t> </a:t>
            </a:r>
            <a:r>
              <a:rPr lang="en-US" dirty="0" err="1"/>
              <a:t>hozir</a:t>
            </a:r>
            <a:r>
              <a:rPr lang="en-US" dirty="0"/>
              <a:t> ham «Al</a:t>
            </a:r>
            <a:r>
              <a:rPr lang="uz-Cyrl-UZ" dirty="0"/>
              <a:t>-</a:t>
            </a:r>
            <a:r>
              <a:rPr lang="en-US" dirty="0" err="1"/>
              <a:t>Kashshof</a:t>
            </a:r>
            <a:r>
              <a:rPr lang="en-US" dirty="0"/>
              <a:t>» </a:t>
            </a:r>
            <a:r>
              <a:rPr lang="en-US" dirty="0" err="1"/>
              <a:t>asosida</a:t>
            </a:r>
            <a:r>
              <a:rPr lang="en-US" dirty="0"/>
              <a:t> </a:t>
            </a:r>
            <a:r>
              <a:rPr lang="en-US" dirty="0" err="1"/>
              <a:t>Qur’oni</a:t>
            </a:r>
            <a:r>
              <a:rPr lang="en-US" dirty="0"/>
              <a:t> </a:t>
            </a:r>
            <a:r>
              <a:rPr lang="en-US" dirty="0" err="1"/>
              <a:t>karimni</a:t>
            </a:r>
            <a:r>
              <a:rPr lang="en-US" dirty="0"/>
              <a:t> </a:t>
            </a:r>
            <a:r>
              <a:rPr lang="en-US" dirty="0" err="1"/>
              <a:t>o’rganadilar</a:t>
            </a:r>
            <a:r>
              <a:rPr lang="en-US" dirty="0"/>
              <a:t>. </a:t>
            </a:r>
            <a:endParaRPr lang="ru-RU" b="1" dirty="0"/>
          </a:p>
        </p:txBody>
      </p:sp>
    </p:spTree>
    <p:extLst>
      <p:ext uri="{BB962C8B-B14F-4D97-AF65-F5344CB8AC3E}">
        <p14:creationId xmlns:p14="http://schemas.microsoft.com/office/powerpoint/2010/main" val="29868846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0723" y="1916832"/>
            <a:ext cx="8814298" cy="1323439"/>
          </a:xfrm>
          <a:prstGeom prst="rect">
            <a:avLst/>
          </a:prstGeom>
        </p:spPr>
        <p:txBody>
          <a:bodyPr wrap="square">
            <a:spAutoFit/>
          </a:bodyPr>
          <a:lstStyle/>
          <a:p>
            <a:pPr algn="ctr"/>
            <a:r>
              <a:rPr lang="en-US" sz="4000" b="1" dirty="0">
                <a:latin typeface="Times New Roman"/>
                <a:ea typeface="Times New Roman"/>
              </a:rPr>
              <a:t>BURHONIDDIN AL-MARG‘INONIY</a:t>
            </a:r>
          </a:p>
          <a:p>
            <a:pPr algn="ctr"/>
            <a:r>
              <a:rPr lang="en-US" sz="4000" b="1" dirty="0">
                <a:latin typeface="Times New Roman"/>
                <a:ea typeface="Times New Roman"/>
              </a:rPr>
              <a:t>(1123–1197)</a:t>
            </a:r>
          </a:p>
        </p:txBody>
      </p:sp>
    </p:spTree>
    <p:extLst>
      <p:ext uri="{BB962C8B-B14F-4D97-AF65-F5344CB8AC3E}">
        <p14:creationId xmlns:p14="http://schemas.microsoft.com/office/powerpoint/2010/main" val="37246582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04664"/>
            <a:ext cx="8640960" cy="5847755"/>
          </a:xfrm>
          <a:prstGeom prst="rect">
            <a:avLst/>
          </a:prstGeom>
        </p:spPr>
        <p:txBody>
          <a:bodyPr wrap="square">
            <a:spAutoFit/>
          </a:bodyPr>
          <a:lstStyle/>
          <a:p>
            <a:pPr algn="just"/>
            <a:r>
              <a:rPr lang="en-US" sz="3400" dirty="0" smtClean="0"/>
              <a:t>	</a:t>
            </a:r>
            <a:r>
              <a:rPr lang="en-US" sz="3400" dirty="0" err="1" smtClean="0"/>
              <a:t>Huquqshunos</a:t>
            </a:r>
            <a:r>
              <a:rPr lang="en-US" sz="3400" dirty="0" smtClean="0"/>
              <a:t> </a:t>
            </a:r>
            <a:r>
              <a:rPr lang="en-US" sz="3400" dirty="0" err="1" smtClean="0"/>
              <a:t>olim</a:t>
            </a:r>
            <a:r>
              <a:rPr lang="en-US" sz="3400" dirty="0" smtClean="0"/>
              <a:t>  </a:t>
            </a:r>
            <a:r>
              <a:rPr lang="en-US" sz="3400" b="1" dirty="0" err="1">
                <a:solidFill>
                  <a:srgbClr val="0000FF"/>
                </a:solidFill>
              </a:rPr>
              <a:t>Akmal</a:t>
            </a:r>
            <a:r>
              <a:rPr lang="en-US" sz="3400" b="1" dirty="0">
                <a:solidFill>
                  <a:srgbClr val="0000FF"/>
                </a:solidFill>
              </a:rPr>
              <a:t>  </a:t>
            </a:r>
            <a:r>
              <a:rPr lang="en-US" sz="3400" b="1" dirty="0" err="1">
                <a:solidFill>
                  <a:srgbClr val="0000FF"/>
                </a:solidFill>
              </a:rPr>
              <a:t>Saidovning</a:t>
            </a:r>
            <a:r>
              <a:rPr lang="en-US" sz="3400" b="1" dirty="0">
                <a:solidFill>
                  <a:srgbClr val="0000FF"/>
                </a:solidFill>
              </a:rPr>
              <a:t>  </a:t>
            </a:r>
            <a:r>
              <a:rPr lang="en-US" sz="3400" dirty="0" err="1"/>
              <a:t>ma’lumotlariga</a:t>
            </a:r>
            <a:r>
              <a:rPr lang="en-US" sz="3400" dirty="0"/>
              <a:t>  </a:t>
            </a:r>
            <a:r>
              <a:rPr lang="en-US" sz="3400" dirty="0" err="1"/>
              <a:t>qaraganda</a:t>
            </a:r>
            <a:r>
              <a:rPr lang="en-US" sz="3400" dirty="0"/>
              <a:t>,  </a:t>
            </a:r>
            <a:r>
              <a:rPr lang="en-US" sz="3400" dirty="0" err="1"/>
              <a:t>buyuk</a:t>
            </a:r>
            <a:r>
              <a:rPr lang="en-US" sz="3400" dirty="0"/>
              <a:t>  </a:t>
            </a:r>
            <a:r>
              <a:rPr lang="en-US" sz="3400" dirty="0" err="1"/>
              <a:t>olim</a:t>
            </a:r>
            <a:r>
              <a:rPr lang="en-US" sz="3400" dirty="0"/>
              <a:t> </a:t>
            </a:r>
            <a:r>
              <a:rPr lang="en-US" sz="3400" b="1" dirty="0" smtClean="0"/>
              <a:t>1123-yil  </a:t>
            </a:r>
            <a:r>
              <a:rPr lang="en-US" sz="3400" b="1" dirty="0"/>
              <a:t>23-s</a:t>
            </a:r>
            <a:r>
              <a:rPr lang="ru-RU" sz="3400" b="1" dirty="0"/>
              <a:t>е</a:t>
            </a:r>
            <a:r>
              <a:rPr lang="en-US" sz="3400" b="1" dirty="0" err="1"/>
              <a:t>ntabrda</a:t>
            </a:r>
            <a:r>
              <a:rPr lang="en-US" sz="3400" b="1" dirty="0"/>
              <a:t>  </a:t>
            </a:r>
            <a:r>
              <a:rPr lang="en-US" sz="3400" b="1" dirty="0" err="1">
                <a:solidFill>
                  <a:srgbClr val="0000FF"/>
                </a:solidFill>
              </a:rPr>
              <a:t>Marg‘ilonda</a:t>
            </a:r>
            <a:r>
              <a:rPr lang="en-US" sz="3400" dirty="0"/>
              <a:t>  </a:t>
            </a:r>
            <a:r>
              <a:rPr lang="en-US" sz="3400" dirty="0" err="1"/>
              <a:t>tavallud</a:t>
            </a:r>
            <a:r>
              <a:rPr lang="en-US" sz="3400" dirty="0"/>
              <a:t>  </a:t>
            </a:r>
            <a:r>
              <a:rPr lang="en-US" sz="3400" dirty="0" err="1"/>
              <a:t>topgan</a:t>
            </a:r>
            <a:r>
              <a:rPr lang="en-US" sz="3400" dirty="0"/>
              <a:t>  </a:t>
            </a:r>
            <a:r>
              <a:rPr lang="en-US" sz="3400" dirty="0" err="1"/>
              <a:t>va</a:t>
            </a:r>
            <a:r>
              <a:rPr lang="en-US" sz="3400" dirty="0"/>
              <a:t>  </a:t>
            </a:r>
            <a:r>
              <a:rPr lang="en-US" sz="3400" b="1" dirty="0"/>
              <a:t>1197-yil </a:t>
            </a:r>
            <a:r>
              <a:rPr lang="en-US" sz="3400" b="1" dirty="0" smtClean="0"/>
              <a:t>29-oktabrda  </a:t>
            </a:r>
            <a:r>
              <a:rPr lang="en-US" sz="3400" b="1" dirty="0">
                <a:solidFill>
                  <a:srgbClr val="0000FF"/>
                </a:solidFill>
              </a:rPr>
              <a:t>74  </a:t>
            </a:r>
            <a:r>
              <a:rPr lang="en-US" sz="3400" b="1" dirty="0" err="1">
                <a:solidFill>
                  <a:srgbClr val="0000FF"/>
                </a:solidFill>
              </a:rPr>
              <a:t>yoshida</a:t>
            </a:r>
            <a:r>
              <a:rPr lang="en-US" sz="3400" b="1" dirty="0">
                <a:solidFill>
                  <a:srgbClr val="0000FF"/>
                </a:solidFill>
              </a:rPr>
              <a:t>  </a:t>
            </a:r>
            <a:r>
              <a:rPr lang="en-US" sz="3400" dirty="0" err="1"/>
              <a:t>vafot</a:t>
            </a:r>
            <a:r>
              <a:rPr lang="en-US" sz="3400" dirty="0"/>
              <a:t>  </a:t>
            </a:r>
            <a:r>
              <a:rPr lang="en-US" sz="3400" dirty="0" err="1"/>
              <a:t>etgan</a:t>
            </a:r>
            <a:r>
              <a:rPr lang="en-US" sz="3400" dirty="0"/>
              <a:t>.  </a:t>
            </a:r>
            <a:r>
              <a:rPr lang="en-US" sz="3400" dirty="0" err="1"/>
              <a:t>Olim</a:t>
            </a:r>
            <a:r>
              <a:rPr lang="en-US" sz="3400" dirty="0"/>
              <a:t>  </a:t>
            </a:r>
            <a:r>
              <a:rPr lang="en-US" sz="3400" dirty="0" err="1"/>
              <a:t>o‘rta</a:t>
            </a:r>
            <a:r>
              <a:rPr lang="en-US" sz="3400" dirty="0"/>
              <a:t>  </a:t>
            </a:r>
            <a:r>
              <a:rPr lang="en-US" sz="3400" dirty="0" err="1"/>
              <a:t>asrlarda</a:t>
            </a:r>
            <a:r>
              <a:rPr lang="en-US" sz="3400" dirty="0"/>
              <a:t>  </a:t>
            </a:r>
            <a:r>
              <a:rPr lang="en-US" sz="3400" b="1" dirty="0" err="1"/>
              <a:t>Marg‘ilon</a:t>
            </a:r>
            <a:r>
              <a:rPr lang="en-US" sz="3400" dirty="0"/>
              <a:t> </a:t>
            </a:r>
            <a:r>
              <a:rPr lang="en-US" sz="3400" dirty="0" err="1" smtClean="0"/>
              <a:t>shahrini</a:t>
            </a:r>
            <a:r>
              <a:rPr lang="en-US" sz="3400" dirty="0" smtClean="0"/>
              <a:t> </a:t>
            </a:r>
            <a:r>
              <a:rPr lang="en-US" sz="3400" b="1" dirty="0" err="1"/>
              <a:t>arablar</a:t>
            </a:r>
            <a:r>
              <a:rPr lang="en-US" sz="3400" dirty="0"/>
              <a:t> </a:t>
            </a:r>
            <a:r>
              <a:rPr lang="en-US" sz="3400" b="1" dirty="0">
                <a:solidFill>
                  <a:srgbClr val="0000FF"/>
                </a:solidFill>
              </a:rPr>
              <a:t>«</a:t>
            </a:r>
            <a:r>
              <a:rPr lang="en-US" sz="3400" b="1" dirty="0" err="1">
                <a:solidFill>
                  <a:srgbClr val="0000FF"/>
                </a:solidFill>
              </a:rPr>
              <a:t>Marg‘inon</a:t>
            </a:r>
            <a:r>
              <a:rPr lang="en-US" sz="3400" b="1" dirty="0">
                <a:solidFill>
                  <a:srgbClr val="0000FF"/>
                </a:solidFill>
              </a:rPr>
              <a:t>»</a:t>
            </a:r>
            <a:r>
              <a:rPr lang="en-US" sz="3400" dirty="0"/>
              <a:t> </a:t>
            </a:r>
            <a:r>
              <a:rPr lang="en-US" sz="3400" dirty="0" err="1"/>
              <a:t>atamasi</a:t>
            </a:r>
            <a:r>
              <a:rPr lang="en-US" sz="3400" dirty="0"/>
              <a:t> </a:t>
            </a:r>
            <a:r>
              <a:rPr lang="en-US" sz="3400" dirty="0" err="1"/>
              <a:t>bilan</a:t>
            </a:r>
            <a:r>
              <a:rPr lang="en-US" sz="3400" dirty="0"/>
              <a:t> </a:t>
            </a:r>
            <a:r>
              <a:rPr lang="en-US" sz="3400" dirty="0" err="1" smtClean="0"/>
              <a:t>ataganliklarini</a:t>
            </a:r>
            <a:r>
              <a:rPr lang="en-US" sz="3400" dirty="0" smtClean="0"/>
              <a:t> </a:t>
            </a:r>
            <a:r>
              <a:rPr lang="en-US" sz="3400" dirty="0" err="1" smtClean="0"/>
              <a:t>alohida</a:t>
            </a:r>
            <a:r>
              <a:rPr lang="en-US" sz="3400" dirty="0" smtClean="0"/>
              <a:t> </a:t>
            </a:r>
            <a:r>
              <a:rPr lang="en-US" sz="3400" dirty="0" err="1" smtClean="0"/>
              <a:t>ta’kidlab</a:t>
            </a:r>
            <a:r>
              <a:rPr lang="en-US" sz="3400" dirty="0" smtClean="0"/>
              <a:t> </a:t>
            </a:r>
            <a:r>
              <a:rPr lang="en-US" sz="3400" dirty="0" err="1" smtClean="0"/>
              <a:t>o’tadi</a:t>
            </a:r>
            <a:r>
              <a:rPr lang="en-US" sz="3400" dirty="0" smtClean="0"/>
              <a:t>. </a:t>
            </a:r>
            <a:r>
              <a:rPr lang="en-US" sz="3400" dirty="0" err="1"/>
              <a:t>Fiqhshunos</a:t>
            </a:r>
            <a:r>
              <a:rPr lang="en-US" sz="3400" dirty="0"/>
              <a:t> </a:t>
            </a:r>
            <a:r>
              <a:rPr lang="en-US" sz="3400" dirty="0" err="1"/>
              <a:t>olimning</a:t>
            </a:r>
            <a:r>
              <a:rPr lang="en-US" sz="3400" dirty="0"/>
              <a:t> </a:t>
            </a:r>
            <a:r>
              <a:rPr lang="en-US" sz="3400" dirty="0" err="1"/>
              <a:t>qabri</a:t>
            </a:r>
            <a:r>
              <a:rPr lang="en-US" sz="3400" dirty="0"/>
              <a:t> </a:t>
            </a:r>
            <a:r>
              <a:rPr lang="en-US" sz="3400" b="1" dirty="0"/>
              <a:t>Samarqand </a:t>
            </a:r>
            <a:r>
              <a:rPr lang="en-US" sz="3400" b="1" dirty="0" err="1"/>
              <a:t>shahridagi</a:t>
            </a:r>
            <a:r>
              <a:rPr lang="en-US" sz="3400" b="1" dirty="0"/>
              <a:t> </a:t>
            </a:r>
            <a:r>
              <a:rPr lang="en-US" sz="3400" b="1" dirty="0" err="1" smtClean="0">
                <a:solidFill>
                  <a:srgbClr val="0000FF"/>
                </a:solidFill>
              </a:rPr>
              <a:t>Chokardiza</a:t>
            </a:r>
            <a:r>
              <a:rPr lang="en-US" sz="3400" b="1" dirty="0" smtClean="0"/>
              <a:t> </a:t>
            </a:r>
            <a:r>
              <a:rPr lang="en-US" sz="3400" b="1" dirty="0" err="1"/>
              <a:t>qabristonida</a:t>
            </a:r>
            <a:r>
              <a:rPr lang="en-US" sz="3400" dirty="0"/>
              <a:t> d</a:t>
            </a:r>
            <a:r>
              <a:rPr lang="ru-RU" sz="3400" dirty="0"/>
              <a:t>е</a:t>
            </a:r>
            <a:r>
              <a:rPr lang="en-US" sz="3400" dirty="0"/>
              <a:t>b </a:t>
            </a:r>
            <a:r>
              <a:rPr lang="en-US" sz="3400" dirty="0" err="1"/>
              <a:t>ko‘rsatadi</a:t>
            </a:r>
            <a:r>
              <a:rPr lang="en-US" sz="3400" dirty="0"/>
              <a:t>.</a:t>
            </a:r>
            <a:endParaRPr lang="ru-RU" sz="3400" dirty="0"/>
          </a:p>
        </p:txBody>
      </p:sp>
    </p:spTree>
    <p:extLst>
      <p:ext uri="{BB962C8B-B14F-4D97-AF65-F5344CB8AC3E}">
        <p14:creationId xmlns:p14="http://schemas.microsoft.com/office/powerpoint/2010/main" val="6881811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04664"/>
            <a:ext cx="8640960" cy="6555641"/>
          </a:xfrm>
          <a:prstGeom prst="rect">
            <a:avLst/>
          </a:prstGeom>
        </p:spPr>
        <p:txBody>
          <a:bodyPr wrap="square">
            <a:spAutoFit/>
          </a:bodyPr>
          <a:lstStyle/>
          <a:p>
            <a:pPr algn="just"/>
            <a:r>
              <a:rPr lang="en-US" sz="2900" dirty="0" smtClean="0"/>
              <a:t>	</a:t>
            </a:r>
            <a:r>
              <a:rPr lang="en-US" sz="2900" b="1" dirty="0" err="1" smtClean="0">
                <a:solidFill>
                  <a:srgbClr val="0000FF"/>
                </a:solidFill>
              </a:rPr>
              <a:t>Burhoniddin</a:t>
            </a:r>
            <a:r>
              <a:rPr lang="en-US" sz="2900" b="1" dirty="0" smtClean="0">
                <a:solidFill>
                  <a:srgbClr val="0000FF"/>
                </a:solidFill>
              </a:rPr>
              <a:t> </a:t>
            </a:r>
            <a:r>
              <a:rPr lang="en-US" sz="2900" b="1" dirty="0" err="1">
                <a:solidFill>
                  <a:srgbClr val="0000FF"/>
                </a:solidFill>
              </a:rPr>
              <a:t>Marg‘inoniy</a:t>
            </a:r>
            <a:r>
              <a:rPr lang="en-US" sz="2900" b="1" dirty="0">
                <a:solidFill>
                  <a:srgbClr val="0000FF"/>
                </a:solidFill>
              </a:rPr>
              <a:t> </a:t>
            </a:r>
            <a:r>
              <a:rPr lang="en-US" sz="2900" dirty="0" err="1"/>
              <a:t>ilmiy</a:t>
            </a:r>
            <a:r>
              <a:rPr lang="en-US" sz="2900" dirty="0"/>
              <a:t> </a:t>
            </a:r>
            <a:r>
              <a:rPr lang="en-US" sz="2900" dirty="0" err="1"/>
              <a:t>barkamollikka</a:t>
            </a:r>
            <a:r>
              <a:rPr lang="en-US" sz="2900" dirty="0"/>
              <a:t> </a:t>
            </a:r>
            <a:r>
              <a:rPr lang="en-US" sz="2900" b="1" i="1" dirty="0" err="1"/>
              <a:t>Rishton</a:t>
            </a:r>
            <a:r>
              <a:rPr lang="en-US" sz="2900" b="1" i="1" dirty="0"/>
              <a:t>, </a:t>
            </a:r>
            <a:r>
              <a:rPr lang="en-US" sz="2900" b="1" i="1" dirty="0" err="1" smtClean="0"/>
              <a:t>Marg‘ilon</a:t>
            </a:r>
            <a:r>
              <a:rPr lang="en-US" sz="2900" b="1" i="1" dirty="0"/>
              <a:t>, </a:t>
            </a:r>
            <a:r>
              <a:rPr lang="en-US" sz="2900" b="1" i="1" dirty="0" err="1"/>
              <a:t>Buxoro</a:t>
            </a:r>
            <a:r>
              <a:rPr lang="en-US" sz="2900" b="1" i="1" dirty="0"/>
              <a:t>, Samarqand </a:t>
            </a:r>
            <a:r>
              <a:rPr lang="en-US" sz="2900" dirty="0" err="1"/>
              <a:t>va</a:t>
            </a:r>
            <a:r>
              <a:rPr lang="en-US" sz="2900" dirty="0"/>
              <a:t> </a:t>
            </a:r>
            <a:r>
              <a:rPr lang="en-US" sz="2900" dirty="0" err="1"/>
              <a:t>Movarounnahrning</a:t>
            </a:r>
            <a:r>
              <a:rPr lang="en-US" sz="2900" dirty="0"/>
              <a:t> </a:t>
            </a:r>
            <a:r>
              <a:rPr lang="en-US" sz="2900" dirty="0" err="1"/>
              <a:t>boshqa</a:t>
            </a:r>
            <a:r>
              <a:rPr lang="en-US" sz="2900" dirty="0"/>
              <a:t> </a:t>
            </a:r>
            <a:r>
              <a:rPr lang="en-US" sz="2900" dirty="0" err="1"/>
              <a:t>shaharlardagi</a:t>
            </a:r>
            <a:r>
              <a:rPr lang="en-US" sz="2900" dirty="0"/>
              <a:t> </a:t>
            </a:r>
            <a:r>
              <a:rPr lang="en-US" sz="2900" dirty="0" err="1" smtClean="0"/>
              <a:t>ilm</a:t>
            </a:r>
            <a:r>
              <a:rPr lang="en-US" sz="2900" dirty="0" smtClean="0"/>
              <a:t>  </a:t>
            </a:r>
            <a:r>
              <a:rPr lang="en-US" sz="2900" dirty="0" err="1"/>
              <a:t>dargohlarida</a:t>
            </a:r>
            <a:r>
              <a:rPr lang="en-US" sz="2900" dirty="0"/>
              <a:t>  </a:t>
            </a:r>
            <a:r>
              <a:rPr lang="en-US" sz="2900" b="1" dirty="0" err="1"/>
              <a:t>musulmon</a:t>
            </a:r>
            <a:r>
              <a:rPr lang="en-US" sz="2900" b="1" dirty="0"/>
              <a:t>  </a:t>
            </a:r>
            <a:r>
              <a:rPr lang="en-US" sz="2900" b="1" dirty="0" err="1"/>
              <a:t>huquqi</a:t>
            </a:r>
            <a:r>
              <a:rPr lang="en-US" sz="2900" b="1" dirty="0"/>
              <a:t>  </a:t>
            </a:r>
            <a:r>
              <a:rPr lang="en-US" sz="2900" b="1" i="1" u="sng" dirty="0" err="1" smtClean="0">
                <a:solidFill>
                  <a:srgbClr val="0000FF"/>
                </a:solidFill>
              </a:rPr>
              <a:t>xanafiya</a:t>
            </a:r>
            <a:r>
              <a:rPr lang="en-US" sz="2900" b="1" dirty="0" smtClean="0"/>
              <a:t>  </a:t>
            </a:r>
            <a:r>
              <a:rPr lang="en-US" sz="2900" b="1" dirty="0" err="1"/>
              <a:t>mazhabining</a:t>
            </a:r>
            <a:r>
              <a:rPr lang="en-US" sz="2900" dirty="0"/>
              <a:t>  </a:t>
            </a:r>
            <a:r>
              <a:rPr lang="en-US" sz="2900" dirty="0" err="1"/>
              <a:t>buyuk</a:t>
            </a:r>
            <a:r>
              <a:rPr lang="en-US" sz="2900" dirty="0"/>
              <a:t> </a:t>
            </a:r>
            <a:r>
              <a:rPr lang="en-US" sz="2900" dirty="0" err="1" smtClean="0"/>
              <a:t>nazariyotchisi</a:t>
            </a:r>
            <a:r>
              <a:rPr lang="en-US" sz="2900" dirty="0" smtClean="0"/>
              <a:t>  </a:t>
            </a:r>
            <a:r>
              <a:rPr lang="en-US" sz="2900" dirty="0" err="1"/>
              <a:t>va</a:t>
            </a:r>
            <a:r>
              <a:rPr lang="en-US" sz="2900" dirty="0"/>
              <a:t>  </a:t>
            </a:r>
            <a:r>
              <a:rPr lang="en-US" sz="2900" dirty="0" err="1"/>
              <a:t>amaliyotchisi</a:t>
            </a:r>
            <a:r>
              <a:rPr lang="en-US" sz="2900" dirty="0"/>
              <a:t>  </a:t>
            </a:r>
            <a:r>
              <a:rPr lang="en-US" sz="2900" dirty="0" err="1"/>
              <a:t>bo‘lib</a:t>
            </a:r>
            <a:r>
              <a:rPr lang="en-US" sz="2900" dirty="0"/>
              <a:t>  y</a:t>
            </a:r>
            <a:r>
              <a:rPr lang="ru-RU" sz="2900" dirty="0"/>
              <a:t>е</a:t>
            </a:r>
            <a:r>
              <a:rPr lang="en-US" sz="2900" dirty="0" err="1" smtClean="0"/>
              <a:t>tishgan</a:t>
            </a:r>
            <a:r>
              <a:rPr lang="en-US" sz="2900" dirty="0"/>
              <a:t>. </a:t>
            </a:r>
            <a:r>
              <a:rPr lang="en-US" sz="2900" dirty="0" err="1"/>
              <a:t>Burhoniddin</a:t>
            </a:r>
            <a:r>
              <a:rPr lang="en-US" sz="2900" dirty="0"/>
              <a:t> </a:t>
            </a:r>
            <a:r>
              <a:rPr lang="en-US" sz="2900" dirty="0" err="1"/>
              <a:t>Marg‘inoniy</a:t>
            </a:r>
            <a:r>
              <a:rPr lang="en-US" sz="2900" dirty="0"/>
              <a:t> </a:t>
            </a:r>
            <a:r>
              <a:rPr lang="en-US" sz="2900" dirty="0" err="1"/>
              <a:t>musulmon</a:t>
            </a:r>
            <a:r>
              <a:rPr lang="en-US" sz="2900" dirty="0"/>
              <a:t> </a:t>
            </a:r>
            <a:r>
              <a:rPr lang="en-US" sz="2900" dirty="0" err="1"/>
              <a:t>olami</a:t>
            </a:r>
            <a:r>
              <a:rPr lang="en-US" sz="2900" dirty="0"/>
              <a:t> </a:t>
            </a:r>
            <a:r>
              <a:rPr lang="en-US" sz="2900" dirty="0" err="1"/>
              <a:t>fani</a:t>
            </a:r>
            <a:r>
              <a:rPr lang="en-US" sz="2900" dirty="0"/>
              <a:t> </a:t>
            </a:r>
            <a:r>
              <a:rPr lang="en-US" sz="2900" dirty="0" err="1"/>
              <a:t>erishgan</a:t>
            </a:r>
            <a:r>
              <a:rPr lang="en-US" sz="2900" dirty="0"/>
              <a:t> </a:t>
            </a:r>
            <a:r>
              <a:rPr lang="en-US" sz="2900" dirty="0" err="1"/>
              <a:t>barcha</a:t>
            </a:r>
            <a:r>
              <a:rPr lang="en-US" sz="2900" dirty="0"/>
              <a:t> </a:t>
            </a:r>
            <a:r>
              <a:rPr lang="en-US" sz="2900" dirty="0" err="1" smtClean="0"/>
              <a:t>bilimlarni</a:t>
            </a:r>
            <a:r>
              <a:rPr lang="en-US" sz="2900" dirty="0" smtClean="0"/>
              <a:t>  </a:t>
            </a:r>
            <a:r>
              <a:rPr lang="en-US" sz="2900" dirty="0" err="1"/>
              <a:t>egallagan</a:t>
            </a:r>
            <a:r>
              <a:rPr lang="en-US" sz="2900" dirty="0"/>
              <a:t>,  </a:t>
            </a:r>
            <a:r>
              <a:rPr lang="en-US" sz="2900" dirty="0" err="1"/>
              <a:t>ulug</a:t>
            </a:r>
            <a:r>
              <a:rPr lang="en-US" sz="2900" dirty="0"/>
              <a:t>‘  </a:t>
            </a:r>
            <a:r>
              <a:rPr lang="en-US" sz="2900" dirty="0" err="1"/>
              <a:t>allomalardan</a:t>
            </a:r>
            <a:r>
              <a:rPr lang="en-US" sz="2900" dirty="0"/>
              <a:t>  </a:t>
            </a:r>
            <a:r>
              <a:rPr lang="en-US" sz="2900" dirty="0" err="1"/>
              <a:t>saboqlar</a:t>
            </a:r>
            <a:r>
              <a:rPr lang="en-US" sz="2900" dirty="0"/>
              <a:t>  </a:t>
            </a:r>
            <a:r>
              <a:rPr lang="en-US" sz="2900" dirty="0" err="1"/>
              <a:t>olgan</a:t>
            </a:r>
            <a:r>
              <a:rPr lang="en-US" sz="2900" dirty="0"/>
              <a:t>,  </a:t>
            </a:r>
            <a:r>
              <a:rPr lang="en-US" sz="2900" dirty="0" err="1"/>
              <a:t>sunniy</a:t>
            </a:r>
            <a:r>
              <a:rPr lang="en-US" sz="2900" dirty="0"/>
              <a:t> </a:t>
            </a:r>
            <a:r>
              <a:rPr lang="en-US" sz="2900" dirty="0" err="1" smtClean="0"/>
              <a:t>shariatining</a:t>
            </a:r>
            <a:r>
              <a:rPr lang="en-US" sz="2900" dirty="0" smtClean="0"/>
              <a:t> </a:t>
            </a:r>
            <a:r>
              <a:rPr lang="en-US" sz="2900" b="1" i="1" u="sng" dirty="0" err="1">
                <a:solidFill>
                  <a:srgbClr val="0000FF"/>
                </a:solidFill>
              </a:rPr>
              <a:t>to‘rt</a:t>
            </a:r>
            <a:r>
              <a:rPr lang="en-US" sz="2900" b="1" i="1" u="sng" dirty="0">
                <a:solidFill>
                  <a:srgbClr val="0000FF"/>
                </a:solidFill>
              </a:rPr>
              <a:t> </a:t>
            </a:r>
            <a:r>
              <a:rPr lang="en-US" sz="2900" b="1" i="1" u="sng" dirty="0" err="1">
                <a:solidFill>
                  <a:srgbClr val="0000FF"/>
                </a:solidFill>
              </a:rPr>
              <a:t>asosiy</a:t>
            </a:r>
            <a:r>
              <a:rPr lang="en-US" sz="2900" b="1" i="1" u="sng" dirty="0">
                <a:solidFill>
                  <a:srgbClr val="0000FF"/>
                </a:solidFill>
              </a:rPr>
              <a:t> </a:t>
            </a:r>
            <a:r>
              <a:rPr lang="en-US" sz="2900" b="1" i="1" u="sng" dirty="0" err="1">
                <a:solidFill>
                  <a:srgbClr val="0000FF"/>
                </a:solidFill>
              </a:rPr>
              <a:t>mazhablari</a:t>
            </a:r>
            <a:r>
              <a:rPr lang="en-US" sz="2900" b="1" i="1" u="sng" dirty="0">
                <a:solidFill>
                  <a:srgbClr val="0000FF"/>
                </a:solidFill>
              </a:rPr>
              <a:t> </a:t>
            </a:r>
            <a:r>
              <a:rPr lang="en-US" sz="2900" b="1" i="1" u="sng" dirty="0" err="1"/>
              <a:t>asoschilari</a:t>
            </a:r>
            <a:r>
              <a:rPr lang="en-US" sz="2900" b="1" i="1" u="sng" dirty="0"/>
              <a:t> </a:t>
            </a:r>
            <a:r>
              <a:rPr lang="en-US" sz="2900" b="1" i="1" u="sng" dirty="0" err="1"/>
              <a:t>va</a:t>
            </a:r>
            <a:r>
              <a:rPr lang="en-US" sz="2900" b="1" i="1" u="sng" dirty="0"/>
              <a:t> </a:t>
            </a:r>
            <a:r>
              <a:rPr lang="en-US" sz="2900" b="1" i="1" u="sng" dirty="0" err="1"/>
              <a:t>ularning</a:t>
            </a:r>
            <a:r>
              <a:rPr lang="en-US" sz="2900" b="1" i="1" u="sng" dirty="0"/>
              <a:t> </a:t>
            </a:r>
            <a:r>
              <a:rPr lang="en-US" sz="2900" b="1" i="1" u="sng" dirty="0" err="1"/>
              <a:t>shogirdlari</a:t>
            </a:r>
            <a:r>
              <a:rPr lang="en-US" sz="2900" b="1" i="1" u="sng" dirty="0"/>
              <a:t> </a:t>
            </a:r>
            <a:r>
              <a:rPr lang="en-US" sz="2900" b="1" i="1" u="sng" dirty="0" err="1" smtClean="0"/>
              <a:t>asarlarini</a:t>
            </a:r>
            <a:r>
              <a:rPr lang="en-US" sz="2900" dirty="0" smtClean="0"/>
              <a:t>  </a:t>
            </a:r>
            <a:r>
              <a:rPr lang="en-US" sz="2900" dirty="0" err="1"/>
              <a:t>qunt</a:t>
            </a:r>
            <a:r>
              <a:rPr lang="en-US" sz="2900" dirty="0"/>
              <a:t>  </a:t>
            </a:r>
            <a:r>
              <a:rPr lang="en-US" sz="2900" dirty="0" err="1"/>
              <a:t>bilan</a:t>
            </a:r>
            <a:r>
              <a:rPr lang="en-US" sz="2900" dirty="0"/>
              <a:t>  </a:t>
            </a:r>
            <a:r>
              <a:rPr lang="en-US" sz="2900" dirty="0" err="1"/>
              <a:t>mutolaa</a:t>
            </a:r>
            <a:r>
              <a:rPr lang="en-US" sz="2900" dirty="0"/>
              <a:t>  </a:t>
            </a:r>
            <a:r>
              <a:rPr lang="en-US" sz="2900" dirty="0" err="1"/>
              <a:t>qilgan</a:t>
            </a:r>
            <a:r>
              <a:rPr lang="en-US" sz="2900" dirty="0"/>
              <a:t>.  Bu  </a:t>
            </a:r>
            <a:r>
              <a:rPr lang="en-US" sz="2900" dirty="0" err="1"/>
              <a:t>narsa</a:t>
            </a:r>
            <a:r>
              <a:rPr lang="en-US" sz="2900" dirty="0"/>
              <a:t>  </a:t>
            </a:r>
            <a:r>
              <a:rPr lang="en-US" sz="2900" dirty="0" err="1"/>
              <a:t>ulug</a:t>
            </a:r>
            <a:r>
              <a:rPr lang="en-US" sz="2900" dirty="0"/>
              <a:t>‘  </a:t>
            </a:r>
            <a:r>
              <a:rPr lang="en-US" sz="2900" dirty="0" err="1"/>
              <a:t>allomaga</a:t>
            </a:r>
            <a:r>
              <a:rPr lang="en-US" sz="2900" dirty="0"/>
              <a:t>  </a:t>
            </a:r>
            <a:r>
              <a:rPr lang="en-US" sz="2900" b="1" dirty="0" err="1" smtClean="0">
                <a:solidFill>
                  <a:srgbClr val="0000FF"/>
                </a:solidFill>
              </a:rPr>
              <a:t>fiqh</a:t>
            </a:r>
            <a:r>
              <a:rPr lang="en-US" sz="2900" b="1" dirty="0" smtClean="0">
                <a:solidFill>
                  <a:srgbClr val="0000FF"/>
                </a:solidFill>
              </a:rPr>
              <a:t> </a:t>
            </a:r>
            <a:r>
              <a:rPr lang="en-US" sz="2900" b="1" dirty="0" err="1" smtClean="0">
                <a:solidFill>
                  <a:srgbClr val="0000FF"/>
                </a:solidFill>
              </a:rPr>
              <a:t>ilmi</a:t>
            </a:r>
            <a:r>
              <a:rPr lang="en-US" sz="2900" b="1" dirty="0" smtClean="0">
                <a:solidFill>
                  <a:srgbClr val="0000FF"/>
                </a:solidFill>
              </a:rPr>
              <a:t>  </a:t>
            </a:r>
            <a:r>
              <a:rPr lang="en-US" sz="2900" dirty="0" err="1"/>
              <a:t>bo‘yicha</a:t>
            </a:r>
            <a:r>
              <a:rPr lang="en-US" sz="2900" dirty="0"/>
              <a:t>  t</a:t>
            </a:r>
            <a:r>
              <a:rPr lang="ru-RU" sz="2900" dirty="0"/>
              <a:t>е</a:t>
            </a:r>
            <a:r>
              <a:rPr lang="en-US" sz="2900" dirty="0" err="1"/>
              <a:t>ngsiz</a:t>
            </a:r>
            <a:r>
              <a:rPr lang="en-US" sz="2900" dirty="0"/>
              <a:t>  </a:t>
            </a:r>
            <a:r>
              <a:rPr lang="en-US" sz="2900" dirty="0" err="1"/>
              <a:t>asarlar</a:t>
            </a:r>
            <a:r>
              <a:rPr lang="en-US" sz="2900" dirty="0"/>
              <a:t>  </a:t>
            </a:r>
            <a:r>
              <a:rPr lang="en-US" sz="2900" dirty="0" err="1"/>
              <a:t>yozib</a:t>
            </a:r>
            <a:r>
              <a:rPr lang="en-US" sz="2900" dirty="0"/>
              <a:t>  </a:t>
            </a:r>
            <a:r>
              <a:rPr lang="en-US" sz="2900" dirty="0" err="1"/>
              <a:t>qoldirishiga</a:t>
            </a:r>
            <a:r>
              <a:rPr lang="en-US" sz="2900" dirty="0"/>
              <a:t>  </a:t>
            </a:r>
            <a:r>
              <a:rPr lang="en-US" sz="2900" dirty="0" err="1"/>
              <a:t>imkoniyat</a:t>
            </a:r>
            <a:r>
              <a:rPr lang="en-US" sz="2900" dirty="0"/>
              <a:t>  </a:t>
            </a:r>
            <a:r>
              <a:rPr lang="en-US" sz="2900" dirty="0" err="1"/>
              <a:t>yaratdi</a:t>
            </a:r>
            <a:endParaRPr lang="ru-RU" sz="2900" dirty="0"/>
          </a:p>
        </p:txBody>
      </p:sp>
    </p:spTree>
    <p:extLst>
      <p:ext uri="{BB962C8B-B14F-4D97-AF65-F5344CB8AC3E}">
        <p14:creationId xmlns:p14="http://schemas.microsoft.com/office/powerpoint/2010/main" val="4442858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04664"/>
            <a:ext cx="8640960" cy="6001643"/>
          </a:xfrm>
          <a:prstGeom prst="rect">
            <a:avLst/>
          </a:prstGeom>
        </p:spPr>
        <p:txBody>
          <a:bodyPr wrap="square">
            <a:spAutoFit/>
          </a:bodyPr>
          <a:lstStyle/>
          <a:p>
            <a:pPr algn="just"/>
            <a:r>
              <a:rPr lang="en-US" sz="3200" dirty="0" smtClean="0"/>
              <a:t>	</a:t>
            </a:r>
            <a:r>
              <a:rPr lang="en-US" sz="3200" dirty="0" err="1" smtClean="0"/>
              <a:t>Fiqhshunos</a:t>
            </a:r>
            <a:r>
              <a:rPr lang="en-US" sz="3200" dirty="0" smtClean="0"/>
              <a:t> </a:t>
            </a:r>
            <a:r>
              <a:rPr lang="en-US" sz="3200" dirty="0" err="1"/>
              <a:t>olimning</a:t>
            </a:r>
            <a:r>
              <a:rPr lang="en-US" sz="3200" dirty="0"/>
              <a:t> </a:t>
            </a:r>
            <a:r>
              <a:rPr lang="en-US" sz="3200" b="1" i="1" dirty="0">
                <a:solidFill>
                  <a:srgbClr val="0000FF"/>
                </a:solidFill>
              </a:rPr>
              <a:t>«</a:t>
            </a:r>
            <a:r>
              <a:rPr lang="en-US" sz="3200" b="1" i="1" dirty="0" err="1">
                <a:solidFill>
                  <a:srgbClr val="0000FF"/>
                </a:solidFill>
              </a:rPr>
              <a:t>Bidoyat</a:t>
            </a:r>
            <a:r>
              <a:rPr lang="en-US" sz="3200" b="1" i="1" dirty="0">
                <a:solidFill>
                  <a:srgbClr val="0000FF"/>
                </a:solidFill>
              </a:rPr>
              <a:t> al-</a:t>
            </a:r>
            <a:r>
              <a:rPr lang="en-US" sz="3200" b="1" i="1" dirty="0" err="1">
                <a:solidFill>
                  <a:srgbClr val="0000FF"/>
                </a:solidFill>
              </a:rPr>
              <a:t>mubtadiy</a:t>
            </a:r>
            <a:r>
              <a:rPr lang="en-US" sz="3200" b="1" i="1" dirty="0">
                <a:solidFill>
                  <a:srgbClr val="0000FF"/>
                </a:solidFill>
              </a:rPr>
              <a:t>»</a:t>
            </a:r>
            <a:r>
              <a:rPr lang="en-US" sz="3200" b="1" i="1" dirty="0"/>
              <a:t> («</a:t>
            </a:r>
            <a:r>
              <a:rPr lang="en-US" sz="3200" b="1" i="1" dirty="0" err="1"/>
              <a:t>Boshlovchilar</a:t>
            </a:r>
            <a:r>
              <a:rPr lang="en-US" sz="3200" b="1" i="1" dirty="0"/>
              <a:t> </a:t>
            </a:r>
            <a:r>
              <a:rPr lang="en-US" sz="3200" b="1" i="1" dirty="0" err="1"/>
              <a:t>uchun</a:t>
            </a:r>
            <a:r>
              <a:rPr lang="en-US" sz="3200" b="1" i="1" dirty="0"/>
              <a:t> </a:t>
            </a:r>
            <a:r>
              <a:rPr lang="en-US" sz="3200" b="1" i="1" dirty="0" err="1" smtClean="0"/>
              <a:t>dastlabki</a:t>
            </a:r>
            <a:r>
              <a:rPr lang="en-US" sz="3200" b="1" i="1" dirty="0" smtClean="0"/>
              <a:t>  </a:t>
            </a:r>
            <a:r>
              <a:rPr lang="en-US" sz="3200" b="1" i="1" dirty="0" err="1"/>
              <a:t>ta’lim</a:t>
            </a:r>
            <a:r>
              <a:rPr lang="en-US" sz="3200" b="1" i="1" dirty="0"/>
              <a:t>»), </a:t>
            </a:r>
            <a:r>
              <a:rPr lang="en-US" sz="3200" b="1" i="1" dirty="0" smtClean="0">
                <a:solidFill>
                  <a:srgbClr val="0000FF"/>
                </a:solidFill>
              </a:rPr>
              <a:t>«</a:t>
            </a:r>
            <a:r>
              <a:rPr lang="en-US" sz="3200" b="1" i="1" dirty="0" err="1">
                <a:solidFill>
                  <a:srgbClr val="0000FF"/>
                </a:solidFill>
              </a:rPr>
              <a:t>Kifoyat</a:t>
            </a:r>
            <a:r>
              <a:rPr lang="en-US" sz="3200" b="1" i="1" dirty="0">
                <a:solidFill>
                  <a:srgbClr val="0000FF"/>
                </a:solidFill>
              </a:rPr>
              <a:t> </a:t>
            </a:r>
            <a:r>
              <a:rPr lang="en-US" sz="3200" b="1" i="1" dirty="0" smtClean="0">
                <a:solidFill>
                  <a:srgbClr val="0000FF"/>
                </a:solidFill>
              </a:rPr>
              <a:t>al-</a:t>
            </a:r>
            <a:r>
              <a:rPr lang="en-US" sz="3200" b="1" i="1" dirty="0" err="1" smtClean="0">
                <a:solidFill>
                  <a:srgbClr val="0000FF"/>
                </a:solidFill>
              </a:rPr>
              <a:t>muntahiy</a:t>
            </a:r>
            <a:r>
              <a:rPr lang="en-US" sz="3200" b="1" i="1" dirty="0">
                <a:solidFill>
                  <a:srgbClr val="0000FF"/>
                </a:solidFill>
              </a:rPr>
              <a:t>»  </a:t>
            </a:r>
            <a:r>
              <a:rPr lang="en-US" sz="3200" b="1" i="1" dirty="0"/>
              <a:t>(«</a:t>
            </a:r>
            <a:r>
              <a:rPr lang="en-US" sz="3200" b="1" i="1" dirty="0" err="1"/>
              <a:t>Yakunlovchilar</a:t>
            </a:r>
            <a:r>
              <a:rPr lang="en-US" sz="3200" b="1" i="1" dirty="0"/>
              <a:t>  </a:t>
            </a:r>
            <a:r>
              <a:rPr lang="en-US" sz="3200" b="1" i="1" dirty="0" err="1"/>
              <a:t>uchun</a:t>
            </a:r>
            <a:r>
              <a:rPr lang="en-US" sz="3200" b="1" i="1" dirty="0"/>
              <a:t> </a:t>
            </a:r>
            <a:r>
              <a:rPr lang="en-US" sz="3200" b="1" i="1" dirty="0" err="1" smtClean="0"/>
              <a:t>tugal</a:t>
            </a:r>
            <a:r>
              <a:rPr lang="en-US" sz="3200" b="1" i="1" dirty="0" smtClean="0"/>
              <a:t>  </a:t>
            </a:r>
            <a:r>
              <a:rPr lang="en-US" sz="3200" b="1" i="1" dirty="0" err="1"/>
              <a:t>ta’lim</a:t>
            </a:r>
            <a:r>
              <a:rPr lang="en-US" sz="3200" b="1" i="1" dirty="0"/>
              <a:t>»),  </a:t>
            </a:r>
            <a:r>
              <a:rPr lang="en-US" sz="3200" b="1" i="1" dirty="0">
                <a:solidFill>
                  <a:srgbClr val="0000FF"/>
                </a:solidFill>
              </a:rPr>
              <a:t>«</a:t>
            </a:r>
            <a:r>
              <a:rPr lang="en-US" sz="3200" b="1" i="1" dirty="0" err="1">
                <a:solidFill>
                  <a:srgbClr val="0000FF"/>
                </a:solidFill>
              </a:rPr>
              <a:t>Nashr</a:t>
            </a:r>
            <a:r>
              <a:rPr lang="en-US" sz="3200" b="1" i="1" dirty="0">
                <a:solidFill>
                  <a:srgbClr val="0000FF"/>
                </a:solidFill>
              </a:rPr>
              <a:t>  </a:t>
            </a:r>
            <a:r>
              <a:rPr lang="en-US" sz="3200" b="1" i="1" dirty="0" err="1">
                <a:solidFill>
                  <a:srgbClr val="0000FF"/>
                </a:solidFill>
              </a:rPr>
              <a:t>ul-mazhab</a:t>
            </a:r>
            <a:r>
              <a:rPr lang="en-US" sz="3200" b="1" i="1" dirty="0">
                <a:solidFill>
                  <a:srgbClr val="0000FF"/>
                </a:solidFill>
              </a:rPr>
              <a:t>»  </a:t>
            </a:r>
            <a:r>
              <a:rPr lang="en-US" sz="3200" b="1" i="1" dirty="0"/>
              <a:t>(«</a:t>
            </a:r>
            <a:r>
              <a:rPr lang="en-US" sz="3200" b="1" i="1" dirty="0" err="1"/>
              <a:t>Mazhabning</a:t>
            </a:r>
            <a:r>
              <a:rPr lang="en-US" sz="3200" b="1" i="1" dirty="0"/>
              <a:t>  </a:t>
            </a:r>
            <a:r>
              <a:rPr lang="en-US" sz="3200" b="1" i="1" dirty="0" err="1"/>
              <a:t>yoyilishi</a:t>
            </a:r>
            <a:r>
              <a:rPr lang="en-US" sz="3200" b="1" i="1" dirty="0"/>
              <a:t>»), </a:t>
            </a:r>
            <a:r>
              <a:rPr lang="en-US" sz="3200" b="1" i="1" dirty="0" smtClean="0">
                <a:solidFill>
                  <a:srgbClr val="0000FF"/>
                </a:solidFill>
              </a:rPr>
              <a:t>«</a:t>
            </a:r>
            <a:r>
              <a:rPr lang="en-US" sz="3200" b="1" i="1" dirty="0" err="1">
                <a:solidFill>
                  <a:srgbClr val="0000FF"/>
                </a:solidFill>
              </a:rPr>
              <a:t>Kitob</a:t>
            </a:r>
            <a:r>
              <a:rPr lang="en-US" sz="3200" b="1" i="1" dirty="0">
                <a:solidFill>
                  <a:srgbClr val="0000FF"/>
                </a:solidFill>
              </a:rPr>
              <a:t> </a:t>
            </a:r>
            <a:r>
              <a:rPr lang="en-US" sz="3200" b="1" i="1" dirty="0" err="1">
                <a:solidFill>
                  <a:srgbClr val="0000FF"/>
                </a:solidFill>
              </a:rPr>
              <a:t>ul-mazid</a:t>
            </a:r>
            <a:r>
              <a:rPr lang="en-US" sz="3200" b="1" i="1" dirty="0">
                <a:solidFill>
                  <a:srgbClr val="0000FF"/>
                </a:solidFill>
              </a:rPr>
              <a:t>» </a:t>
            </a:r>
            <a:r>
              <a:rPr lang="en-US" sz="3200" b="1" i="1" dirty="0"/>
              <a:t>(«</a:t>
            </a:r>
            <a:r>
              <a:rPr lang="en-US" sz="3200" b="1" i="1" dirty="0" err="1"/>
              <a:t>Ilmni</a:t>
            </a:r>
            <a:r>
              <a:rPr lang="en-US" sz="3200" b="1" i="1" dirty="0"/>
              <a:t> </a:t>
            </a:r>
            <a:r>
              <a:rPr lang="en-US" sz="3200" b="1" i="1" dirty="0" err="1"/>
              <a:t>ziyoda</a:t>
            </a:r>
            <a:r>
              <a:rPr lang="en-US" sz="3200" b="1" i="1" dirty="0"/>
              <a:t> </a:t>
            </a:r>
            <a:r>
              <a:rPr lang="en-US" sz="3200" b="1" i="1" dirty="0" err="1"/>
              <a:t>qiluvchi</a:t>
            </a:r>
            <a:r>
              <a:rPr lang="en-US" sz="3200" b="1" i="1" dirty="0"/>
              <a:t> </a:t>
            </a:r>
            <a:r>
              <a:rPr lang="en-US" sz="3200" b="1" i="1" dirty="0" err="1"/>
              <a:t>kitob</a:t>
            </a:r>
            <a:r>
              <a:rPr lang="en-US" sz="3200" b="1" i="1" dirty="0"/>
              <a:t>»), </a:t>
            </a:r>
            <a:r>
              <a:rPr lang="en-US" sz="3200" b="1" i="1" dirty="0">
                <a:solidFill>
                  <a:srgbClr val="0000FF"/>
                </a:solidFill>
              </a:rPr>
              <a:t>«</a:t>
            </a:r>
            <a:r>
              <a:rPr lang="en-US" sz="3200" b="1" i="1" dirty="0" err="1">
                <a:solidFill>
                  <a:srgbClr val="0000FF"/>
                </a:solidFill>
              </a:rPr>
              <a:t>Kitob</a:t>
            </a:r>
            <a:r>
              <a:rPr lang="en-US" sz="3200" b="1" i="1" dirty="0">
                <a:solidFill>
                  <a:srgbClr val="0000FF"/>
                </a:solidFill>
              </a:rPr>
              <a:t> </a:t>
            </a:r>
            <a:r>
              <a:rPr lang="en-US" sz="3200" b="1" i="1" dirty="0" err="1">
                <a:solidFill>
                  <a:srgbClr val="0000FF"/>
                </a:solidFill>
              </a:rPr>
              <a:t>ul-faroiz</a:t>
            </a:r>
            <a:r>
              <a:rPr lang="en-US" sz="3200" b="1" i="1" dirty="0">
                <a:solidFill>
                  <a:srgbClr val="0000FF"/>
                </a:solidFill>
              </a:rPr>
              <a:t>» </a:t>
            </a:r>
            <a:r>
              <a:rPr lang="en-US" sz="3200" b="1" i="1" dirty="0" smtClean="0"/>
              <a:t>(«</a:t>
            </a:r>
            <a:r>
              <a:rPr lang="en-US" sz="3200" b="1" i="1" dirty="0" err="1"/>
              <a:t>Farzlar</a:t>
            </a:r>
            <a:r>
              <a:rPr lang="en-US" sz="3200" b="1" i="1" dirty="0"/>
              <a:t>  </a:t>
            </a:r>
            <a:r>
              <a:rPr lang="en-US" sz="3200" b="1" i="1" dirty="0" err="1"/>
              <a:t>kitobi</a:t>
            </a:r>
            <a:r>
              <a:rPr lang="en-US" sz="3200" b="1" i="1" dirty="0"/>
              <a:t>»),  </a:t>
            </a:r>
            <a:r>
              <a:rPr lang="en-US" sz="3200" b="1" i="1" dirty="0">
                <a:solidFill>
                  <a:srgbClr val="0000FF"/>
                </a:solidFill>
              </a:rPr>
              <a:t>«</a:t>
            </a:r>
            <a:r>
              <a:rPr lang="en-US" sz="3200" b="1" i="1" dirty="0" err="1">
                <a:solidFill>
                  <a:srgbClr val="0000FF"/>
                </a:solidFill>
              </a:rPr>
              <a:t>Majma</a:t>
            </a:r>
            <a:r>
              <a:rPr lang="en-US" sz="3200" b="1" i="1" dirty="0">
                <a:solidFill>
                  <a:srgbClr val="0000FF"/>
                </a:solidFill>
              </a:rPr>
              <a:t>  </a:t>
            </a:r>
            <a:r>
              <a:rPr lang="en-US" sz="3200" b="1" i="1" dirty="0" err="1">
                <a:solidFill>
                  <a:srgbClr val="0000FF"/>
                </a:solidFill>
              </a:rPr>
              <a:t>ul-navozil</a:t>
            </a:r>
            <a:r>
              <a:rPr lang="en-US" sz="3200" b="1" i="1" dirty="0">
                <a:solidFill>
                  <a:srgbClr val="0000FF"/>
                </a:solidFill>
              </a:rPr>
              <a:t>»  </a:t>
            </a:r>
            <a:r>
              <a:rPr lang="en-US" sz="3200" b="1" i="1" dirty="0"/>
              <a:t>(«</a:t>
            </a:r>
            <a:r>
              <a:rPr lang="en-US" sz="3200" b="1" i="1" dirty="0" err="1"/>
              <a:t>Nozil</a:t>
            </a:r>
            <a:r>
              <a:rPr lang="en-US" sz="3200" b="1" i="1" dirty="0"/>
              <a:t>  </a:t>
            </a:r>
            <a:r>
              <a:rPr lang="en-US" sz="3200" b="1" i="1" dirty="0" err="1"/>
              <a:t>bo‘lgan</a:t>
            </a:r>
            <a:r>
              <a:rPr lang="en-US" sz="3200" b="1" i="1" dirty="0"/>
              <a:t>  </a:t>
            </a:r>
            <a:r>
              <a:rPr lang="en-US" sz="3200" b="1" i="1" dirty="0" err="1"/>
              <a:t>narsalar</a:t>
            </a:r>
            <a:r>
              <a:rPr lang="en-US" sz="3200" b="1" i="1" dirty="0"/>
              <a:t> </a:t>
            </a:r>
            <a:r>
              <a:rPr lang="en-US" sz="3200" b="1" i="1" dirty="0" err="1" smtClean="0"/>
              <a:t>to‘plami</a:t>
            </a:r>
            <a:r>
              <a:rPr lang="en-US" sz="3200" b="1" i="1" dirty="0"/>
              <a:t>»)  </a:t>
            </a:r>
            <a:r>
              <a:rPr lang="en-US" sz="3200" b="1" i="1" dirty="0">
                <a:solidFill>
                  <a:srgbClr val="0000FF"/>
                </a:solidFill>
              </a:rPr>
              <a:t>«</a:t>
            </a:r>
            <a:r>
              <a:rPr lang="en-US" sz="3200" b="1" i="1" dirty="0" err="1">
                <a:solidFill>
                  <a:srgbClr val="0000FF"/>
                </a:solidFill>
              </a:rPr>
              <a:t>Manosik</a:t>
            </a:r>
            <a:r>
              <a:rPr lang="en-US" sz="3200" b="1" i="1" dirty="0">
                <a:solidFill>
                  <a:srgbClr val="0000FF"/>
                </a:solidFill>
              </a:rPr>
              <a:t>  </a:t>
            </a:r>
            <a:r>
              <a:rPr lang="en-US" sz="3200" b="1" i="1" dirty="0" err="1">
                <a:solidFill>
                  <a:srgbClr val="0000FF"/>
                </a:solidFill>
              </a:rPr>
              <a:t>ul</a:t>
            </a:r>
            <a:r>
              <a:rPr lang="en-US" sz="3200" b="1" i="1" dirty="0">
                <a:solidFill>
                  <a:srgbClr val="0000FF"/>
                </a:solidFill>
              </a:rPr>
              <a:t>-haj»</a:t>
            </a:r>
            <a:r>
              <a:rPr lang="en-US" sz="3200" b="1" i="1" dirty="0"/>
              <a:t>  («Haj  </a:t>
            </a:r>
            <a:r>
              <a:rPr lang="en-US" sz="3200" b="1" i="1" dirty="0" err="1"/>
              <a:t>marosimlari</a:t>
            </a:r>
            <a:r>
              <a:rPr lang="en-US" sz="3200" b="1" i="1" dirty="0"/>
              <a:t>»),  </a:t>
            </a:r>
            <a:r>
              <a:rPr lang="en-US" sz="3200" b="1" i="1" dirty="0">
                <a:solidFill>
                  <a:srgbClr val="0000FF"/>
                </a:solidFill>
              </a:rPr>
              <a:t>«</a:t>
            </a:r>
            <a:r>
              <a:rPr lang="en-US" sz="3200" b="1" i="1" dirty="0" err="1">
                <a:solidFill>
                  <a:srgbClr val="0000FF"/>
                </a:solidFill>
              </a:rPr>
              <a:t>Kitob</a:t>
            </a:r>
            <a:r>
              <a:rPr lang="en-US" sz="3200" b="1" i="1" dirty="0">
                <a:solidFill>
                  <a:srgbClr val="0000FF"/>
                </a:solidFill>
              </a:rPr>
              <a:t>  </a:t>
            </a:r>
            <a:r>
              <a:rPr lang="en-US" sz="3200" b="1" i="1" dirty="0" err="1" smtClean="0">
                <a:solidFill>
                  <a:srgbClr val="0000FF"/>
                </a:solidFill>
              </a:rPr>
              <a:t>ul-mashoyih</a:t>
            </a:r>
            <a:r>
              <a:rPr lang="en-US" sz="3200" b="1" i="1" dirty="0">
                <a:solidFill>
                  <a:srgbClr val="0000FF"/>
                </a:solidFill>
              </a:rPr>
              <a:t>»</a:t>
            </a:r>
            <a:r>
              <a:rPr lang="en-US" sz="3200" b="1" i="1" dirty="0"/>
              <a:t>  («</a:t>
            </a:r>
            <a:r>
              <a:rPr lang="en-US" sz="3200" b="1" i="1" dirty="0" err="1"/>
              <a:t>Shayxlar</a:t>
            </a:r>
            <a:r>
              <a:rPr lang="en-US" sz="3200" b="1" i="1" dirty="0"/>
              <a:t>  </a:t>
            </a:r>
            <a:r>
              <a:rPr lang="en-US" sz="3200" b="1" i="1" dirty="0" err="1"/>
              <a:t>haqidagi</a:t>
            </a:r>
            <a:r>
              <a:rPr lang="en-US" sz="3200" b="1" i="1" dirty="0"/>
              <a:t>  </a:t>
            </a:r>
            <a:r>
              <a:rPr lang="en-US" sz="3200" b="1" i="1" dirty="0" err="1"/>
              <a:t>kitob</a:t>
            </a:r>
            <a:r>
              <a:rPr lang="en-US" sz="3200" b="1" i="1" dirty="0"/>
              <a:t>»)  </a:t>
            </a:r>
            <a:r>
              <a:rPr lang="en-US" sz="3200" dirty="0" err="1"/>
              <a:t>kabi</a:t>
            </a:r>
            <a:r>
              <a:rPr lang="en-US" sz="3200" dirty="0"/>
              <a:t>  </a:t>
            </a:r>
            <a:r>
              <a:rPr lang="en-US" sz="3200" dirty="0" err="1"/>
              <a:t>buyuk</a:t>
            </a:r>
            <a:r>
              <a:rPr lang="en-US" sz="3200" dirty="0"/>
              <a:t>  </a:t>
            </a:r>
            <a:r>
              <a:rPr lang="en-US" sz="3200" dirty="0" err="1"/>
              <a:t>asarlar</a:t>
            </a:r>
            <a:r>
              <a:rPr lang="en-US" sz="3200" dirty="0"/>
              <a:t>  </a:t>
            </a:r>
            <a:r>
              <a:rPr lang="en-US" sz="3200" dirty="0" err="1"/>
              <a:t>shular</a:t>
            </a:r>
            <a:r>
              <a:rPr lang="en-US" sz="3200" dirty="0"/>
              <a:t> </a:t>
            </a:r>
            <a:r>
              <a:rPr lang="en-US" sz="3200" dirty="0" err="1" smtClean="0"/>
              <a:t>jumlasidandir</a:t>
            </a:r>
            <a:r>
              <a:rPr lang="en-US" sz="3200" dirty="0"/>
              <a:t>.</a:t>
            </a:r>
            <a:endParaRPr lang="ru-RU" sz="3200" dirty="0"/>
          </a:p>
        </p:txBody>
      </p:sp>
    </p:spTree>
    <p:extLst>
      <p:ext uri="{BB962C8B-B14F-4D97-AF65-F5344CB8AC3E}">
        <p14:creationId xmlns:p14="http://schemas.microsoft.com/office/powerpoint/2010/main" val="1541501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04664"/>
            <a:ext cx="8640960" cy="5847755"/>
          </a:xfrm>
          <a:prstGeom prst="rect">
            <a:avLst/>
          </a:prstGeom>
        </p:spPr>
        <p:txBody>
          <a:bodyPr wrap="square">
            <a:spAutoFit/>
          </a:bodyPr>
          <a:lstStyle/>
          <a:p>
            <a:pPr algn="just"/>
            <a:r>
              <a:rPr lang="en-US" sz="3400" dirty="0" smtClean="0"/>
              <a:t>	</a:t>
            </a:r>
            <a:r>
              <a:rPr lang="en-US" sz="3400" dirty="0" err="1" smtClean="0"/>
              <a:t>Albatta</a:t>
            </a:r>
            <a:r>
              <a:rPr lang="en-US" sz="3400" dirty="0"/>
              <a:t>,  </a:t>
            </a:r>
            <a:r>
              <a:rPr lang="en-US" sz="3400" dirty="0" err="1"/>
              <a:t>ulug</a:t>
            </a:r>
            <a:r>
              <a:rPr lang="en-US" sz="3400" dirty="0"/>
              <a:t>‘  </a:t>
            </a:r>
            <a:r>
              <a:rPr lang="en-US" sz="3400" dirty="0" err="1"/>
              <a:t>alloma</a:t>
            </a:r>
            <a:r>
              <a:rPr lang="en-US" sz="3400" dirty="0"/>
              <a:t>  </a:t>
            </a:r>
            <a:r>
              <a:rPr lang="en-US" sz="3400" dirty="0" err="1"/>
              <a:t>ijodida</a:t>
            </a:r>
            <a:r>
              <a:rPr lang="en-US" sz="3400" dirty="0"/>
              <a:t>  </a:t>
            </a:r>
            <a:r>
              <a:rPr lang="en-US" sz="3400" b="1" i="1" dirty="0">
                <a:solidFill>
                  <a:srgbClr val="0000FF"/>
                </a:solidFill>
              </a:rPr>
              <a:t>«</a:t>
            </a:r>
            <a:r>
              <a:rPr lang="en-US" sz="3400" b="1" i="1" dirty="0" err="1">
                <a:solidFill>
                  <a:srgbClr val="0000FF"/>
                </a:solidFill>
              </a:rPr>
              <a:t>Hidoya</a:t>
            </a:r>
            <a:r>
              <a:rPr lang="en-US" sz="3400" b="1" i="1" dirty="0">
                <a:solidFill>
                  <a:srgbClr val="0000FF"/>
                </a:solidFill>
              </a:rPr>
              <a:t>  </a:t>
            </a:r>
            <a:r>
              <a:rPr lang="en-US" sz="3400" b="1" i="1" dirty="0" smtClean="0">
                <a:solidFill>
                  <a:srgbClr val="0000FF"/>
                </a:solidFill>
              </a:rPr>
              <a:t>fi</a:t>
            </a:r>
            <a:r>
              <a:rPr lang="ru-RU" sz="3400" b="1" i="1" dirty="0" smtClean="0">
                <a:solidFill>
                  <a:srgbClr val="0000FF"/>
                </a:solidFill>
              </a:rPr>
              <a:t>  </a:t>
            </a:r>
            <a:r>
              <a:rPr lang="en-US" sz="3400" b="1" i="1" dirty="0" err="1" smtClean="0">
                <a:solidFill>
                  <a:srgbClr val="0000FF"/>
                </a:solidFill>
              </a:rPr>
              <a:t>furu</a:t>
            </a:r>
            <a:r>
              <a:rPr lang="en-US" sz="3400" b="1" i="1" dirty="0" smtClean="0">
                <a:solidFill>
                  <a:srgbClr val="0000FF"/>
                </a:solidFill>
              </a:rPr>
              <a:t>’ al </a:t>
            </a:r>
            <a:r>
              <a:rPr lang="en-US" sz="3400" b="1" i="1" dirty="0" err="1" smtClean="0">
                <a:solidFill>
                  <a:srgbClr val="0000FF"/>
                </a:solidFill>
              </a:rPr>
              <a:t>fiqh</a:t>
            </a:r>
            <a:r>
              <a:rPr lang="en-US" sz="3400" b="1" i="1" dirty="0">
                <a:solidFill>
                  <a:srgbClr val="0000FF"/>
                </a:solidFill>
              </a:rPr>
              <a:t>»</a:t>
            </a:r>
            <a:r>
              <a:rPr lang="en-US" sz="3400" b="1" i="1" dirty="0"/>
              <a:t> («</a:t>
            </a:r>
            <a:r>
              <a:rPr lang="en-US" sz="3400" b="1" i="1" dirty="0" err="1"/>
              <a:t>Fiqh</a:t>
            </a:r>
            <a:r>
              <a:rPr lang="en-US" sz="3400" b="1" i="1" dirty="0"/>
              <a:t> </a:t>
            </a:r>
            <a:r>
              <a:rPr lang="en-US" sz="3400" b="1" i="1" dirty="0" err="1"/>
              <a:t>sohalari</a:t>
            </a:r>
            <a:r>
              <a:rPr lang="en-US" sz="3400" b="1" i="1" dirty="0"/>
              <a:t> </a:t>
            </a:r>
            <a:r>
              <a:rPr lang="en-US" sz="3400" b="1" i="1" dirty="0" err="1"/>
              <a:t>bo‘yicha</a:t>
            </a:r>
            <a:r>
              <a:rPr lang="en-US" sz="3400" b="1" i="1" dirty="0"/>
              <a:t> </a:t>
            </a:r>
            <a:r>
              <a:rPr lang="en-US" sz="3400" b="1" i="1" dirty="0" err="1"/>
              <a:t>qo‘llanma</a:t>
            </a:r>
            <a:r>
              <a:rPr lang="en-US" sz="3400" b="1" i="1" dirty="0"/>
              <a:t>»)</a:t>
            </a:r>
            <a:r>
              <a:rPr lang="en-US" sz="3400" dirty="0"/>
              <a:t> t</a:t>
            </a:r>
            <a:r>
              <a:rPr lang="ru-RU" sz="3400" dirty="0"/>
              <a:t>е</a:t>
            </a:r>
            <a:r>
              <a:rPr lang="en-US" sz="3400" dirty="0" err="1"/>
              <a:t>ngi</a:t>
            </a:r>
            <a:r>
              <a:rPr lang="en-US" sz="3400" dirty="0"/>
              <a:t> </a:t>
            </a:r>
            <a:r>
              <a:rPr lang="en-US" sz="3400" dirty="0" err="1"/>
              <a:t>yo‘q</a:t>
            </a:r>
            <a:r>
              <a:rPr lang="en-US" sz="3400" dirty="0"/>
              <a:t> </a:t>
            </a:r>
            <a:r>
              <a:rPr lang="en-US" sz="3400" dirty="0" err="1"/>
              <a:t>shoh</a:t>
            </a:r>
            <a:r>
              <a:rPr lang="en-US" sz="3400" dirty="0"/>
              <a:t> </a:t>
            </a:r>
            <a:r>
              <a:rPr lang="en-US" sz="3400" dirty="0" err="1"/>
              <a:t>asardir</a:t>
            </a:r>
            <a:r>
              <a:rPr lang="en-US" sz="3400" dirty="0"/>
              <a:t>. </a:t>
            </a:r>
            <a:r>
              <a:rPr lang="en-US" sz="3400" dirty="0" smtClean="0"/>
              <a:t>Bu  </a:t>
            </a:r>
            <a:r>
              <a:rPr lang="en-US" sz="3400" dirty="0" err="1"/>
              <a:t>asarni</a:t>
            </a:r>
            <a:r>
              <a:rPr lang="en-US" sz="3400" dirty="0"/>
              <a:t>  </a:t>
            </a:r>
            <a:r>
              <a:rPr lang="en-US" sz="3400" dirty="0" err="1"/>
              <a:t>olim</a:t>
            </a:r>
            <a:r>
              <a:rPr lang="en-US" sz="3400" dirty="0"/>
              <a:t>  </a:t>
            </a:r>
            <a:r>
              <a:rPr lang="en-US" sz="3400" b="1" dirty="0"/>
              <a:t>1178-yilda</a:t>
            </a:r>
            <a:r>
              <a:rPr lang="en-US" sz="3400" dirty="0"/>
              <a:t>  </a:t>
            </a:r>
            <a:r>
              <a:rPr lang="en-US" sz="3400" b="1" dirty="0" err="1">
                <a:solidFill>
                  <a:srgbClr val="0000FF"/>
                </a:solidFill>
              </a:rPr>
              <a:t>Samarqandda</a:t>
            </a:r>
            <a:r>
              <a:rPr lang="en-US" sz="3400" dirty="0"/>
              <a:t>  </a:t>
            </a:r>
            <a:r>
              <a:rPr lang="en-US" sz="3400" dirty="0" err="1"/>
              <a:t>yozgan</a:t>
            </a:r>
            <a:r>
              <a:rPr lang="en-US" sz="3400" dirty="0"/>
              <a:t>.  </a:t>
            </a:r>
            <a:r>
              <a:rPr lang="en-US" sz="3400" dirty="0" err="1"/>
              <a:t>Burhoniddin</a:t>
            </a:r>
            <a:r>
              <a:rPr lang="en-US" sz="3400" dirty="0"/>
              <a:t> </a:t>
            </a:r>
            <a:r>
              <a:rPr lang="en-US" sz="3400" dirty="0" err="1" smtClean="0"/>
              <a:t>Marg‘inoniyning</a:t>
            </a:r>
            <a:r>
              <a:rPr lang="en-US" sz="3400" dirty="0" smtClean="0"/>
              <a:t>  «</a:t>
            </a:r>
            <a:r>
              <a:rPr lang="en-US" sz="3400" b="1" dirty="0" err="1" smtClean="0">
                <a:solidFill>
                  <a:srgbClr val="0000FF"/>
                </a:solidFill>
              </a:rPr>
              <a:t>Hidoya</a:t>
            </a:r>
            <a:r>
              <a:rPr lang="en-US" sz="3400" dirty="0"/>
              <a:t>»  </a:t>
            </a:r>
            <a:r>
              <a:rPr lang="en-US" sz="3400" dirty="0" err="1"/>
              <a:t>kitobi</a:t>
            </a:r>
            <a:r>
              <a:rPr lang="en-US" sz="3400" dirty="0"/>
              <a:t>  </a:t>
            </a:r>
            <a:r>
              <a:rPr lang="en-US" sz="3400" b="1" dirty="0" err="1">
                <a:solidFill>
                  <a:srgbClr val="0000FF"/>
                </a:solidFill>
              </a:rPr>
              <a:t>to‘rt</a:t>
            </a:r>
            <a:r>
              <a:rPr lang="en-US" sz="3400" b="1" dirty="0">
                <a:solidFill>
                  <a:srgbClr val="0000FF"/>
                </a:solidFill>
              </a:rPr>
              <a:t>  </a:t>
            </a:r>
            <a:r>
              <a:rPr lang="en-US" sz="3400" b="1" dirty="0" err="1">
                <a:solidFill>
                  <a:srgbClr val="0000FF"/>
                </a:solidFill>
              </a:rPr>
              <a:t>jilddan</a:t>
            </a:r>
            <a:r>
              <a:rPr lang="en-US" sz="3400" b="1" dirty="0">
                <a:solidFill>
                  <a:srgbClr val="0000FF"/>
                </a:solidFill>
              </a:rPr>
              <a:t>  </a:t>
            </a:r>
            <a:r>
              <a:rPr lang="en-US" sz="3400" dirty="0" err="1"/>
              <a:t>iborat</a:t>
            </a:r>
            <a:r>
              <a:rPr lang="en-US" sz="3400" dirty="0"/>
              <a:t>  </a:t>
            </a:r>
            <a:r>
              <a:rPr lang="en-US" sz="3400" dirty="0" err="1"/>
              <a:t>va</a:t>
            </a:r>
            <a:r>
              <a:rPr lang="en-US" sz="3400" dirty="0"/>
              <a:t>  </a:t>
            </a:r>
            <a:r>
              <a:rPr lang="en-US" sz="3400" b="1" dirty="0">
                <a:solidFill>
                  <a:srgbClr val="0000FF"/>
                </a:solidFill>
              </a:rPr>
              <a:t>56  </a:t>
            </a:r>
            <a:r>
              <a:rPr lang="en-US" sz="3400" b="1" dirty="0" err="1">
                <a:solidFill>
                  <a:srgbClr val="0000FF"/>
                </a:solidFill>
              </a:rPr>
              <a:t>bobni</a:t>
            </a:r>
            <a:r>
              <a:rPr lang="en-US" sz="3400" dirty="0"/>
              <a:t> </a:t>
            </a:r>
            <a:r>
              <a:rPr lang="en-US" sz="3400" dirty="0" err="1" smtClean="0"/>
              <a:t>tashkil</a:t>
            </a:r>
            <a:r>
              <a:rPr lang="en-US" sz="3400" dirty="0" smtClean="0"/>
              <a:t>  </a:t>
            </a:r>
            <a:r>
              <a:rPr lang="en-US" sz="3400" dirty="0" err="1"/>
              <a:t>etadi</a:t>
            </a:r>
            <a:r>
              <a:rPr lang="en-US" sz="3400" dirty="0"/>
              <a:t>.  Bu  </a:t>
            </a:r>
            <a:r>
              <a:rPr lang="en-US" sz="3400" dirty="0" err="1"/>
              <a:t>asar</a:t>
            </a:r>
            <a:r>
              <a:rPr lang="en-US" sz="3400" dirty="0"/>
              <a:t>  </a:t>
            </a:r>
            <a:r>
              <a:rPr lang="en-US" sz="3400" dirty="0" err="1"/>
              <a:t>o‘ziga</a:t>
            </a:r>
            <a:r>
              <a:rPr lang="en-US" sz="3400" dirty="0"/>
              <a:t>  </a:t>
            </a:r>
            <a:r>
              <a:rPr lang="en-US" sz="3400" dirty="0" err="1"/>
              <a:t>xos</a:t>
            </a:r>
            <a:r>
              <a:rPr lang="en-US" sz="3400" dirty="0"/>
              <a:t>  </a:t>
            </a:r>
            <a:r>
              <a:rPr lang="en-US" sz="3400" b="1" i="1" u="sng" dirty="0" err="1">
                <a:solidFill>
                  <a:srgbClr val="0000FF"/>
                </a:solidFill>
              </a:rPr>
              <a:t>shariat</a:t>
            </a:r>
            <a:r>
              <a:rPr lang="en-US" sz="3400" b="1" i="1" u="sng" dirty="0">
                <a:solidFill>
                  <a:srgbClr val="0000FF"/>
                </a:solidFill>
              </a:rPr>
              <a:t>  </a:t>
            </a:r>
            <a:r>
              <a:rPr lang="en-US" sz="3400" b="1" i="1" u="sng" dirty="0" err="1">
                <a:solidFill>
                  <a:srgbClr val="0000FF"/>
                </a:solidFill>
              </a:rPr>
              <a:t>kod</a:t>
            </a:r>
            <a:r>
              <a:rPr lang="ru-RU" sz="3400" b="1" i="1" u="sng" dirty="0">
                <a:solidFill>
                  <a:srgbClr val="0000FF"/>
                </a:solidFill>
              </a:rPr>
              <a:t>е</a:t>
            </a:r>
            <a:r>
              <a:rPr lang="en-US" sz="3400" b="1" i="1" u="sng" dirty="0" err="1">
                <a:solidFill>
                  <a:srgbClr val="0000FF"/>
                </a:solidFill>
              </a:rPr>
              <a:t>ksi</a:t>
            </a:r>
            <a:r>
              <a:rPr lang="en-US" sz="3400" b="1" i="1" u="sng" dirty="0">
                <a:solidFill>
                  <a:srgbClr val="0000FF"/>
                </a:solidFill>
              </a:rPr>
              <a:t>  </a:t>
            </a:r>
            <a:r>
              <a:rPr lang="en-US" sz="3400" dirty="0" err="1"/>
              <a:t>bo‘lib</a:t>
            </a:r>
            <a:r>
              <a:rPr lang="en-US" sz="3400" dirty="0"/>
              <a:t>,  </a:t>
            </a:r>
            <a:r>
              <a:rPr lang="en-US" sz="3400" dirty="0" err="1"/>
              <a:t>hozirgi</a:t>
            </a:r>
            <a:r>
              <a:rPr lang="en-US" sz="3400" dirty="0"/>
              <a:t> </a:t>
            </a:r>
            <a:r>
              <a:rPr lang="en-US" sz="3400" dirty="0" err="1" smtClean="0"/>
              <a:t>kunda</a:t>
            </a:r>
            <a:r>
              <a:rPr lang="en-US" sz="3400" dirty="0" smtClean="0"/>
              <a:t> </a:t>
            </a:r>
            <a:r>
              <a:rPr lang="en-US" sz="3400" dirty="0"/>
              <a:t>ham </a:t>
            </a:r>
            <a:r>
              <a:rPr lang="en-US" sz="3400" b="1" i="1" dirty="0" err="1"/>
              <a:t>islom</a:t>
            </a:r>
            <a:r>
              <a:rPr lang="en-US" sz="3400" b="1" i="1" dirty="0"/>
              <a:t> </a:t>
            </a:r>
            <a:r>
              <a:rPr lang="en-US" sz="3400" b="1" i="1" dirty="0" err="1"/>
              <a:t>dunyosi</a:t>
            </a:r>
            <a:r>
              <a:rPr lang="en-US" sz="3400" b="1" i="1" dirty="0"/>
              <a:t> </a:t>
            </a:r>
            <a:r>
              <a:rPr lang="en-US" sz="3400" b="1" i="1" dirty="0" err="1"/>
              <a:t>qonunshunoslari</a:t>
            </a:r>
            <a:r>
              <a:rPr lang="en-US" sz="3400" b="1" i="1" dirty="0"/>
              <a:t> </a:t>
            </a:r>
            <a:r>
              <a:rPr lang="en-US" sz="3400" dirty="0" err="1"/>
              <a:t>uchun</a:t>
            </a:r>
            <a:r>
              <a:rPr lang="en-US" sz="3400" dirty="0"/>
              <a:t> </a:t>
            </a:r>
            <a:r>
              <a:rPr lang="en-US" sz="3400" dirty="0" err="1"/>
              <a:t>asosiy</a:t>
            </a:r>
            <a:r>
              <a:rPr lang="en-US" sz="3400" dirty="0"/>
              <a:t> </a:t>
            </a:r>
            <a:r>
              <a:rPr lang="en-US" sz="3400" dirty="0" err="1"/>
              <a:t>qo‘llanma</a:t>
            </a:r>
            <a:r>
              <a:rPr lang="en-US" sz="3400" dirty="0"/>
              <a:t> </a:t>
            </a:r>
            <a:r>
              <a:rPr lang="en-US" sz="3400" dirty="0" err="1" smtClean="0"/>
              <a:t>sifatida</a:t>
            </a:r>
            <a:r>
              <a:rPr lang="en-US" sz="3400" dirty="0" smtClean="0"/>
              <a:t>  </a:t>
            </a:r>
            <a:r>
              <a:rPr lang="en-US" sz="3400" dirty="0" err="1"/>
              <a:t>xizmat</a:t>
            </a:r>
            <a:r>
              <a:rPr lang="en-US" sz="3400" dirty="0"/>
              <a:t>  </a:t>
            </a:r>
            <a:r>
              <a:rPr lang="en-US" sz="3400" dirty="0" err="1"/>
              <a:t>qiladi</a:t>
            </a:r>
            <a:r>
              <a:rPr lang="en-US" sz="3400" dirty="0"/>
              <a:t>.</a:t>
            </a:r>
            <a:endParaRPr lang="ru-RU" sz="3400" dirty="0"/>
          </a:p>
        </p:txBody>
      </p:sp>
    </p:spTree>
    <p:extLst>
      <p:ext uri="{BB962C8B-B14F-4D97-AF65-F5344CB8AC3E}">
        <p14:creationId xmlns:p14="http://schemas.microsoft.com/office/powerpoint/2010/main" val="19149438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04664"/>
            <a:ext cx="8640960" cy="6093976"/>
          </a:xfrm>
          <a:prstGeom prst="rect">
            <a:avLst/>
          </a:prstGeom>
        </p:spPr>
        <p:txBody>
          <a:bodyPr wrap="square">
            <a:spAutoFit/>
          </a:bodyPr>
          <a:lstStyle/>
          <a:p>
            <a:pPr algn="just"/>
            <a:r>
              <a:rPr lang="en-US" sz="2600" dirty="0" smtClean="0"/>
              <a:t>	</a:t>
            </a:r>
            <a:r>
              <a:rPr lang="en-US" sz="2600" dirty="0" err="1" smtClean="0"/>
              <a:t>Unda</a:t>
            </a:r>
            <a:r>
              <a:rPr lang="en-US" sz="2600" dirty="0" smtClean="0"/>
              <a:t>  </a:t>
            </a:r>
            <a:r>
              <a:rPr lang="en-US" sz="2600" b="1" dirty="0" err="1">
                <a:solidFill>
                  <a:srgbClr val="0000FF"/>
                </a:solidFill>
              </a:rPr>
              <a:t>shariat</a:t>
            </a:r>
            <a:r>
              <a:rPr lang="en-US" sz="2600" b="1" dirty="0">
                <a:solidFill>
                  <a:srgbClr val="0000FF"/>
                </a:solidFill>
              </a:rPr>
              <a:t>  </a:t>
            </a:r>
            <a:r>
              <a:rPr lang="en-US" sz="2600" b="1" dirty="0" err="1">
                <a:solidFill>
                  <a:srgbClr val="0000FF"/>
                </a:solidFill>
              </a:rPr>
              <a:t>masalalarida</a:t>
            </a:r>
            <a:r>
              <a:rPr lang="en-US" sz="2600" dirty="0"/>
              <a:t>  </a:t>
            </a:r>
            <a:r>
              <a:rPr lang="en-US" sz="2600" dirty="0" err="1"/>
              <a:t>muallifning</a:t>
            </a:r>
            <a:r>
              <a:rPr lang="en-US" sz="2600" dirty="0"/>
              <a:t>  </a:t>
            </a:r>
            <a:r>
              <a:rPr lang="en-US" sz="2600" dirty="0" err="1" smtClean="0"/>
              <a:t>fikr-xulosalari</a:t>
            </a:r>
            <a:r>
              <a:rPr lang="en-US" sz="2600" dirty="0" smtClean="0"/>
              <a:t> </a:t>
            </a:r>
            <a:r>
              <a:rPr lang="en-US" sz="2600" dirty="0" err="1"/>
              <a:t>bilan</a:t>
            </a:r>
            <a:r>
              <a:rPr lang="en-US" sz="2600" dirty="0"/>
              <a:t> </a:t>
            </a:r>
            <a:r>
              <a:rPr lang="en-US" sz="2600" dirty="0" err="1"/>
              <a:t>bir</a:t>
            </a:r>
            <a:r>
              <a:rPr lang="en-US" sz="2600" dirty="0"/>
              <a:t> </a:t>
            </a:r>
            <a:r>
              <a:rPr lang="en-US" sz="2600" dirty="0" err="1"/>
              <a:t>qatorda</a:t>
            </a:r>
            <a:r>
              <a:rPr lang="en-US" sz="2600" dirty="0"/>
              <a:t> </a:t>
            </a:r>
            <a:r>
              <a:rPr lang="en-US" sz="2600" b="1" dirty="0" err="1" smtClean="0"/>
              <a:t>xanafiylar</a:t>
            </a:r>
            <a:r>
              <a:rPr lang="en-US" sz="2600" b="1" dirty="0" smtClean="0"/>
              <a:t> </a:t>
            </a:r>
            <a:r>
              <a:rPr lang="en-US" sz="2600" b="1" dirty="0" err="1"/>
              <a:t>mazhabining</a:t>
            </a:r>
            <a:r>
              <a:rPr lang="en-US" sz="2600" b="1" dirty="0"/>
              <a:t> </a:t>
            </a:r>
            <a:r>
              <a:rPr lang="en-US" sz="2600" dirty="0" err="1"/>
              <a:t>barcha</a:t>
            </a:r>
            <a:r>
              <a:rPr lang="en-US" sz="2600" dirty="0"/>
              <a:t> </a:t>
            </a:r>
            <a:r>
              <a:rPr lang="en-US" sz="2600" dirty="0" err="1"/>
              <a:t>imomlari</a:t>
            </a:r>
            <a:r>
              <a:rPr lang="en-US" sz="2600" dirty="0"/>
              <a:t>, </a:t>
            </a:r>
            <a:r>
              <a:rPr lang="en-US" sz="2600" dirty="0" err="1" smtClean="0"/>
              <a:t>shuningd</a:t>
            </a:r>
            <a:r>
              <a:rPr lang="ru-RU" sz="2600" dirty="0"/>
              <a:t>е</a:t>
            </a:r>
            <a:r>
              <a:rPr lang="en-US" sz="2600" dirty="0"/>
              <a:t>k,  </a:t>
            </a:r>
            <a:r>
              <a:rPr lang="en-US" sz="2600" b="1" dirty="0" err="1"/>
              <a:t>boshqa</a:t>
            </a:r>
            <a:r>
              <a:rPr lang="en-US" sz="2600" b="1" dirty="0"/>
              <a:t>  </a:t>
            </a:r>
            <a:r>
              <a:rPr lang="en-US" sz="2600" b="1" dirty="0" err="1"/>
              <a:t>mazhab</a:t>
            </a:r>
            <a:r>
              <a:rPr lang="en-US" sz="2600" b="1" dirty="0"/>
              <a:t>  </a:t>
            </a:r>
            <a:r>
              <a:rPr lang="en-US" sz="2600" b="1" dirty="0" err="1"/>
              <a:t>vakillarining</a:t>
            </a:r>
            <a:r>
              <a:rPr lang="en-US" sz="2600" b="1" dirty="0"/>
              <a:t>  </a:t>
            </a:r>
            <a:r>
              <a:rPr lang="en-US" sz="2600" dirty="0" err="1"/>
              <a:t>mulohazalari</a:t>
            </a:r>
            <a:r>
              <a:rPr lang="en-US" sz="2600" dirty="0"/>
              <a:t>  ham  </a:t>
            </a:r>
            <a:r>
              <a:rPr lang="en-US" sz="2600" dirty="0" err="1"/>
              <a:t>o‘rin</a:t>
            </a:r>
            <a:r>
              <a:rPr lang="en-US" sz="2600" dirty="0"/>
              <a:t> </a:t>
            </a:r>
            <a:r>
              <a:rPr lang="en-US" sz="2600" dirty="0" err="1" smtClean="0"/>
              <a:t>olgan</a:t>
            </a:r>
            <a:r>
              <a:rPr lang="en-US" sz="2600" dirty="0"/>
              <a:t>. </a:t>
            </a:r>
            <a:r>
              <a:rPr lang="en-US" sz="2600" dirty="0" err="1"/>
              <a:t>Asarda</a:t>
            </a:r>
            <a:r>
              <a:rPr lang="en-US" sz="2600" dirty="0"/>
              <a:t> </a:t>
            </a:r>
            <a:r>
              <a:rPr lang="en-US" sz="2600" b="1" dirty="0" err="1">
                <a:solidFill>
                  <a:srgbClr val="0000FF"/>
                </a:solidFill>
              </a:rPr>
              <a:t>islomning</a:t>
            </a:r>
            <a:r>
              <a:rPr lang="en-US" sz="2600" b="1" dirty="0">
                <a:solidFill>
                  <a:srgbClr val="0000FF"/>
                </a:solidFill>
              </a:rPr>
              <a:t> </a:t>
            </a:r>
            <a:r>
              <a:rPr lang="en-US" sz="2600" b="1" dirty="0" err="1">
                <a:solidFill>
                  <a:srgbClr val="0000FF"/>
                </a:solidFill>
              </a:rPr>
              <a:t>asosiy</a:t>
            </a:r>
            <a:r>
              <a:rPr lang="en-US" sz="2600" b="1" dirty="0">
                <a:solidFill>
                  <a:srgbClr val="0000FF"/>
                </a:solidFill>
              </a:rPr>
              <a:t> </a:t>
            </a:r>
            <a:r>
              <a:rPr lang="en-US" sz="2600" b="1" dirty="0" err="1">
                <a:solidFill>
                  <a:srgbClr val="0000FF"/>
                </a:solidFill>
              </a:rPr>
              <a:t>marosim</a:t>
            </a:r>
            <a:r>
              <a:rPr lang="en-US" sz="2600" b="1" dirty="0">
                <a:solidFill>
                  <a:srgbClr val="0000FF"/>
                </a:solidFill>
              </a:rPr>
              <a:t> </a:t>
            </a:r>
            <a:r>
              <a:rPr lang="en-US" sz="2600" b="1" dirty="0" err="1">
                <a:solidFill>
                  <a:srgbClr val="0000FF"/>
                </a:solidFill>
              </a:rPr>
              <a:t>talablari</a:t>
            </a:r>
            <a:r>
              <a:rPr lang="en-US" sz="2600" b="1" dirty="0">
                <a:solidFill>
                  <a:srgbClr val="0000FF"/>
                </a:solidFill>
              </a:rPr>
              <a:t>, </a:t>
            </a:r>
            <a:r>
              <a:rPr lang="en-US" sz="2600" b="1" dirty="0" err="1">
                <a:solidFill>
                  <a:srgbClr val="0000FF"/>
                </a:solidFill>
              </a:rPr>
              <a:t>huquqiy</a:t>
            </a:r>
            <a:r>
              <a:rPr lang="en-US" sz="2600" b="1" dirty="0">
                <a:solidFill>
                  <a:srgbClr val="0000FF"/>
                </a:solidFill>
              </a:rPr>
              <a:t> </a:t>
            </a:r>
            <a:r>
              <a:rPr lang="en-US" sz="2600" b="1" dirty="0" err="1">
                <a:solidFill>
                  <a:srgbClr val="0000FF"/>
                </a:solidFill>
              </a:rPr>
              <a:t>va</a:t>
            </a:r>
            <a:r>
              <a:rPr lang="en-US" sz="2600" b="1" dirty="0">
                <a:solidFill>
                  <a:srgbClr val="0000FF"/>
                </a:solidFill>
              </a:rPr>
              <a:t> </a:t>
            </a:r>
            <a:r>
              <a:rPr lang="en-US" sz="2600" b="1" dirty="0" err="1">
                <a:solidFill>
                  <a:srgbClr val="0000FF"/>
                </a:solidFill>
              </a:rPr>
              <a:t>axloqiy</a:t>
            </a:r>
            <a:r>
              <a:rPr lang="en-US" sz="2600" b="1" dirty="0">
                <a:solidFill>
                  <a:srgbClr val="0000FF"/>
                </a:solidFill>
              </a:rPr>
              <a:t> </a:t>
            </a:r>
            <a:r>
              <a:rPr lang="en-US" sz="2600" b="1" dirty="0" err="1" smtClean="0">
                <a:solidFill>
                  <a:srgbClr val="0000FF"/>
                </a:solidFill>
              </a:rPr>
              <a:t>qoidalari</a:t>
            </a:r>
            <a:r>
              <a:rPr lang="en-US" sz="2600" dirty="0"/>
              <a:t>,  </a:t>
            </a:r>
            <a:r>
              <a:rPr lang="en-US" sz="2600" dirty="0" err="1"/>
              <a:t>xususan</a:t>
            </a:r>
            <a:r>
              <a:rPr lang="en-US" sz="2600" dirty="0"/>
              <a:t>  </a:t>
            </a:r>
            <a:r>
              <a:rPr lang="en-US" sz="2600" b="1" i="1" u="sng" dirty="0" err="1">
                <a:solidFill>
                  <a:srgbClr val="7030A0"/>
                </a:solidFill>
              </a:rPr>
              <a:t>tahopat</a:t>
            </a:r>
            <a:r>
              <a:rPr lang="en-US" sz="2600" b="1" i="1" u="sng" dirty="0">
                <a:solidFill>
                  <a:srgbClr val="7030A0"/>
                </a:solidFill>
              </a:rPr>
              <a:t>,  </a:t>
            </a:r>
            <a:r>
              <a:rPr lang="en-US" sz="2600" b="1" i="1" u="sng" dirty="0" err="1">
                <a:solidFill>
                  <a:srgbClr val="7030A0"/>
                </a:solidFill>
              </a:rPr>
              <a:t>namoz</a:t>
            </a:r>
            <a:r>
              <a:rPr lang="en-US" sz="2600" b="1" i="1" u="sng" dirty="0">
                <a:solidFill>
                  <a:srgbClr val="7030A0"/>
                </a:solidFill>
              </a:rPr>
              <a:t>,  </a:t>
            </a:r>
            <a:r>
              <a:rPr lang="en-US" sz="2600" b="1" i="1" u="sng" dirty="0" err="1">
                <a:solidFill>
                  <a:srgbClr val="7030A0"/>
                </a:solidFill>
              </a:rPr>
              <a:t>zakot</a:t>
            </a:r>
            <a:r>
              <a:rPr lang="en-US" sz="2600" b="1" i="1" u="sng" dirty="0">
                <a:solidFill>
                  <a:srgbClr val="7030A0"/>
                </a:solidFill>
              </a:rPr>
              <a:t>,  </a:t>
            </a:r>
            <a:r>
              <a:rPr lang="en-US" sz="2600" b="1" i="1" u="sng" dirty="0" err="1">
                <a:solidFill>
                  <a:srgbClr val="7030A0"/>
                </a:solidFill>
              </a:rPr>
              <a:t>ro‘za</a:t>
            </a:r>
            <a:r>
              <a:rPr lang="en-US" sz="2600" b="1" i="1" u="sng" dirty="0">
                <a:solidFill>
                  <a:srgbClr val="7030A0"/>
                </a:solidFill>
              </a:rPr>
              <a:t>,  </a:t>
            </a:r>
            <a:r>
              <a:rPr lang="en-US" sz="2600" b="1" i="1" u="sng" dirty="0" err="1">
                <a:solidFill>
                  <a:srgbClr val="7030A0"/>
                </a:solidFill>
              </a:rPr>
              <a:t>xaj</a:t>
            </a:r>
            <a:r>
              <a:rPr lang="en-US" sz="2600" b="1" i="1" u="sng" dirty="0">
                <a:solidFill>
                  <a:srgbClr val="7030A0"/>
                </a:solidFill>
              </a:rPr>
              <a:t>,  </a:t>
            </a:r>
            <a:r>
              <a:rPr lang="en-US" sz="2600" b="1" i="1" u="sng" dirty="0" err="1">
                <a:solidFill>
                  <a:srgbClr val="7030A0"/>
                </a:solidFill>
              </a:rPr>
              <a:t>qurbonlik</a:t>
            </a:r>
            <a:r>
              <a:rPr lang="en-US" sz="2600" b="1" i="1" u="sng" dirty="0">
                <a:solidFill>
                  <a:srgbClr val="7030A0"/>
                </a:solidFill>
              </a:rPr>
              <a:t>; </a:t>
            </a:r>
            <a:r>
              <a:rPr lang="en-US" sz="2600" b="1" i="1" u="sng" dirty="0" err="1">
                <a:solidFill>
                  <a:srgbClr val="7030A0"/>
                </a:solidFill>
              </a:rPr>
              <a:t>oila-nikoh</a:t>
            </a:r>
            <a:r>
              <a:rPr lang="en-US" sz="2600" dirty="0"/>
              <a:t>  </a:t>
            </a:r>
            <a:r>
              <a:rPr lang="en-US" sz="2600" dirty="0" err="1"/>
              <a:t>bilan</a:t>
            </a:r>
            <a:r>
              <a:rPr lang="en-US" sz="2600" dirty="0"/>
              <a:t>  </a:t>
            </a:r>
            <a:r>
              <a:rPr lang="en-US" sz="2600" dirty="0" err="1"/>
              <a:t>bog‘liq</a:t>
            </a:r>
            <a:r>
              <a:rPr lang="en-US" sz="2600" dirty="0"/>
              <a:t>  </a:t>
            </a:r>
            <a:r>
              <a:rPr lang="en-US" sz="2600" dirty="0" err="1"/>
              <a:t>bo‘lgan</a:t>
            </a:r>
            <a:r>
              <a:rPr lang="en-US" sz="2600" dirty="0"/>
              <a:t>  </a:t>
            </a:r>
            <a:r>
              <a:rPr lang="en-US" sz="2600" dirty="0" err="1"/>
              <a:t>masalalar</a:t>
            </a:r>
            <a:r>
              <a:rPr lang="en-US" sz="2600" dirty="0"/>
              <a:t>,  </a:t>
            </a:r>
            <a:r>
              <a:rPr lang="en-US" sz="2600" b="1" i="1" u="sng" dirty="0" err="1">
                <a:solidFill>
                  <a:srgbClr val="7030A0"/>
                </a:solidFill>
              </a:rPr>
              <a:t>huquqiy</a:t>
            </a:r>
            <a:r>
              <a:rPr lang="en-US" sz="2600" b="1" i="1" u="sng" dirty="0">
                <a:solidFill>
                  <a:srgbClr val="7030A0"/>
                </a:solidFill>
              </a:rPr>
              <a:t>  </a:t>
            </a:r>
            <a:r>
              <a:rPr lang="en-US" sz="2600" b="1" i="1" u="sng" dirty="0" err="1">
                <a:solidFill>
                  <a:srgbClr val="7030A0"/>
                </a:solidFill>
              </a:rPr>
              <a:t>qoidalarni</a:t>
            </a:r>
            <a:r>
              <a:rPr lang="en-US" sz="2600" b="1" i="1" u="sng" dirty="0">
                <a:solidFill>
                  <a:srgbClr val="7030A0"/>
                </a:solidFill>
              </a:rPr>
              <a:t> </a:t>
            </a:r>
            <a:r>
              <a:rPr lang="en-US" sz="2600" b="1" i="1" u="sng" dirty="0" err="1" smtClean="0">
                <a:solidFill>
                  <a:srgbClr val="7030A0"/>
                </a:solidFill>
              </a:rPr>
              <a:t>bajarmaganlik</a:t>
            </a:r>
            <a:r>
              <a:rPr lang="en-US" sz="2600" b="1" i="1" u="sng" dirty="0" smtClean="0">
                <a:solidFill>
                  <a:srgbClr val="7030A0"/>
                </a:solidFill>
              </a:rPr>
              <a:t> </a:t>
            </a:r>
            <a:r>
              <a:rPr lang="en-US" sz="2600" b="1" i="1" u="sng" dirty="0" err="1">
                <a:solidFill>
                  <a:srgbClr val="7030A0"/>
                </a:solidFill>
              </a:rPr>
              <a:t>uchun</a:t>
            </a:r>
            <a:r>
              <a:rPr lang="en-US" sz="2600" b="1" i="1" u="sng" dirty="0">
                <a:solidFill>
                  <a:srgbClr val="7030A0"/>
                </a:solidFill>
              </a:rPr>
              <a:t> </a:t>
            </a:r>
            <a:r>
              <a:rPr lang="en-US" sz="2600" b="1" i="1" u="sng" dirty="0" err="1">
                <a:solidFill>
                  <a:srgbClr val="7030A0"/>
                </a:solidFill>
              </a:rPr>
              <a:t>jazo</a:t>
            </a:r>
            <a:r>
              <a:rPr lang="en-US" sz="2600" b="1" i="1" u="sng" dirty="0">
                <a:solidFill>
                  <a:srgbClr val="7030A0"/>
                </a:solidFill>
              </a:rPr>
              <a:t> </a:t>
            </a:r>
            <a:r>
              <a:rPr lang="en-US" sz="2600" b="1" i="1" u="sng" dirty="0" err="1">
                <a:solidFill>
                  <a:srgbClr val="7030A0"/>
                </a:solidFill>
              </a:rPr>
              <a:t>choralari</a:t>
            </a:r>
            <a:r>
              <a:rPr lang="en-US" sz="2600" dirty="0"/>
              <a:t> b</a:t>
            </a:r>
            <a:r>
              <a:rPr lang="ru-RU" sz="2600" dirty="0"/>
              <a:t>е</a:t>
            </a:r>
            <a:r>
              <a:rPr lang="en-US" sz="2600" dirty="0" err="1"/>
              <a:t>lgilangan</a:t>
            </a:r>
            <a:r>
              <a:rPr lang="en-US" sz="2600" dirty="0"/>
              <a:t>. </a:t>
            </a:r>
            <a:r>
              <a:rPr lang="en-US" sz="2600" b="1" dirty="0" smtClean="0">
                <a:solidFill>
                  <a:srgbClr val="0000FF"/>
                </a:solidFill>
              </a:rPr>
              <a:t>«</a:t>
            </a:r>
            <a:r>
              <a:rPr lang="en-US" sz="2600" b="1" dirty="0" err="1" smtClean="0">
                <a:solidFill>
                  <a:srgbClr val="0000FF"/>
                </a:solidFill>
              </a:rPr>
              <a:t>Hidoya»da</a:t>
            </a:r>
            <a:r>
              <a:rPr lang="en-US" sz="2600" b="1" dirty="0" smtClean="0">
                <a:solidFill>
                  <a:srgbClr val="0000FF"/>
                </a:solidFill>
              </a:rPr>
              <a:t> </a:t>
            </a:r>
            <a:r>
              <a:rPr lang="en-US" sz="2600" b="1" i="1" u="sng" dirty="0" err="1">
                <a:solidFill>
                  <a:srgbClr val="7030A0"/>
                </a:solidFill>
              </a:rPr>
              <a:t>mulkiy</a:t>
            </a:r>
            <a:r>
              <a:rPr lang="en-US" sz="2600" b="1" i="1" u="sng" dirty="0">
                <a:solidFill>
                  <a:srgbClr val="7030A0"/>
                </a:solidFill>
              </a:rPr>
              <a:t> </a:t>
            </a:r>
            <a:r>
              <a:rPr lang="en-US" sz="2600" b="1" i="1" u="sng" dirty="0" err="1" smtClean="0">
                <a:solidFill>
                  <a:srgbClr val="7030A0"/>
                </a:solidFill>
              </a:rPr>
              <a:t>va</a:t>
            </a:r>
            <a:r>
              <a:rPr lang="en-US" sz="2600" b="1" i="1" u="sng" dirty="0" smtClean="0">
                <a:solidFill>
                  <a:srgbClr val="7030A0"/>
                </a:solidFill>
              </a:rPr>
              <a:t>  </a:t>
            </a:r>
            <a:r>
              <a:rPr lang="en-US" sz="2600" b="1" i="1" u="sng" dirty="0" err="1">
                <a:solidFill>
                  <a:srgbClr val="7030A0"/>
                </a:solidFill>
              </a:rPr>
              <a:t>moliyaviy</a:t>
            </a:r>
            <a:r>
              <a:rPr lang="en-US" sz="2600" b="1" i="1" u="sng" dirty="0">
                <a:solidFill>
                  <a:srgbClr val="7030A0"/>
                </a:solidFill>
              </a:rPr>
              <a:t>  </a:t>
            </a:r>
            <a:r>
              <a:rPr lang="en-US" sz="2600" b="1" i="1" u="sng" dirty="0" err="1">
                <a:solidFill>
                  <a:srgbClr val="7030A0"/>
                </a:solidFill>
              </a:rPr>
              <a:t>munosabatlarga</a:t>
            </a:r>
            <a:r>
              <a:rPr lang="en-US" sz="2600" b="1" i="1" u="sng" dirty="0">
                <a:solidFill>
                  <a:srgbClr val="7030A0"/>
                </a:solidFill>
              </a:rPr>
              <a:t>,  </a:t>
            </a:r>
            <a:r>
              <a:rPr lang="en-US" sz="2600" b="1" i="1" u="sng" dirty="0" err="1">
                <a:solidFill>
                  <a:srgbClr val="7030A0"/>
                </a:solidFill>
              </a:rPr>
              <a:t>jinoyat</a:t>
            </a:r>
            <a:r>
              <a:rPr lang="en-US" sz="2600" b="1" i="1" u="sng" dirty="0">
                <a:solidFill>
                  <a:srgbClr val="7030A0"/>
                </a:solidFill>
              </a:rPr>
              <a:t>  </a:t>
            </a:r>
            <a:r>
              <a:rPr lang="en-US" sz="2600" b="1" i="1" u="sng" dirty="0" err="1">
                <a:solidFill>
                  <a:srgbClr val="7030A0"/>
                </a:solidFill>
              </a:rPr>
              <a:t>va</a:t>
            </a:r>
            <a:r>
              <a:rPr lang="en-US" sz="2600" b="1" i="1" u="sng" dirty="0">
                <a:solidFill>
                  <a:srgbClr val="7030A0"/>
                </a:solidFill>
              </a:rPr>
              <a:t>  </a:t>
            </a:r>
            <a:r>
              <a:rPr lang="en-US" sz="2600" b="1" i="1" u="sng" dirty="0" err="1">
                <a:solidFill>
                  <a:srgbClr val="7030A0"/>
                </a:solidFill>
              </a:rPr>
              <a:t>jazo</a:t>
            </a:r>
            <a:r>
              <a:rPr lang="en-US" sz="2600" b="1" i="1" u="sng" dirty="0">
                <a:solidFill>
                  <a:srgbClr val="7030A0"/>
                </a:solidFill>
              </a:rPr>
              <a:t>,  </a:t>
            </a:r>
            <a:r>
              <a:rPr lang="en-US" sz="2600" b="1" i="1" u="sng" dirty="0" err="1">
                <a:solidFill>
                  <a:srgbClr val="7030A0"/>
                </a:solidFill>
              </a:rPr>
              <a:t>fuqarolik</a:t>
            </a:r>
            <a:r>
              <a:rPr lang="en-US" sz="2600" b="1" i="1" u="sng" dirty="0">
                <a:solidFill>
                  <a:srgbClr val="7030A0"/>
                </a:solidFill>
              </a:rPr>
              <a:t>  </a:t>
            </a:r>
            <a:r>
              <a:rPr lang="en-US" sz="2600" b="1" i="1" u="sng" dirty="0" err="1">
                <a:solidFill>
                  <a:srgbClr val="7030A0"/>
                </a:solidFill>
              </a:rPr>
              <a:t>huquqlari</a:t>
            </a:r>
            <a:r>
              <a:rPr lang="en-US" sz="2600" b="1" i="1" u="sng" dirty="0">
                <a:solidFill>
                  <a:srgbClr val="7030A0"/>
                </a:solidFill>
              </a:rPr>
              <a:t>, </a:t>
            </a:r>
            <a:r>
              <a:rPr lang="en-US" sz="2600" b="1" i="1" u="sng" dirty="0" err="1" smtClean="0">
                <a:solidFill>
                  <a:srgbClr val="7030A0"/>
                </a:solidFill>
              </a:rPr>
              <a:t>sud</a:t>
            </a:r>
            <a:r>
              <a:rPr lang="en-US" sz="2600" b="1" i="1" u="sng" dirty="0" smtClean="0">
                <a:solidFill>
                  <a:srgbClr val="7030A0"/>
                </a:solidFill>
              </a:rPr>
              <a:t> </a:t>
            </a:r>
            <a:r>
              <a:rPr lang="en-US" sz="2600" b="1" i="1" u="sng" dirty="0" err="1">
                <a:solidFill>
                  <a:srgbClr val="7030A0"/>
                </a:solidFill>
              </a:rPr>
              <a:t>va</a:t>
            </a:r>
            <a:r>
              <a:rPr lang="en-US" sz="2600" b="1" i="1" u="sng" dirty="0">
                <a:solidFill>
                  <a:srgbClr val="7030A0"/>
                </a:solidFill>
              </a:rPr>
              <a:t> </a:t>
            </a:r>
            <a:r>
              <a:rPr lang="en-US" sz="2600" b="1" i="1" u="sng" dirty="0" err="1">
                <a:solidFill>
                  <a:srgbClr val="7030A0"/>
                </a:solidFill>
              </a:rPr>
              <a:t>prots</a:t>
            </a:r>
            <a:r>
              <a:rPr lang="ru-RU" sz="2600" b="1" i="1" u="sng" dirty="0">
                <a:solidFill>
                  <a:srgbClr val="7030A0"/>
                </a:solidFill>
              </a:rPr>
              <a:t>е</a:t>
            </a:r>
            <a:r>
              <a:rPr lang="en-US" sz="2600" b="1" i="1" u="sng" dirty="0" err="1">
                <a:solidFill>
                  <a:srgbClr val="7030A0"/>
                </a:solidFill>
              </a:rPr>
              <a:t>ssual</a:t>
            </a:r>
            <a:r>
              <a:rPr lang="en-US" sz="2600" b="1" i="1" u="sng" dirty="0">
                <a:solidFill>
                  <a:srgbClr val="7030A0"/>
                </a:solidFill>
              </a:rPr>
              <a:t> </a:t>
            </a:r>
            <a:r>
              <a:rPr lang="en-US" sz="2600" b="1" i="1" u="sng" dirty="0" err="1">
                <a:solidFill>
                  <a:srgbClr val="7030A0"/>
                </a:solidFill>
              </a:rPr>
              <a:t>masalalar</a:t>
            </a:r>
            <a:r>
              <a:rPr lang="en-US" sz="2600" b="1" i="1" u="sng" dirty="0">
                <a:solidFill>
                  <a:srgbClr val="7030A0"/>
                </a:solidFill>
              </a:rPr>
              <a:t> </a:t>
            </a:r>
            <a:r>
              <a:rPr lang="en-US" sz="2600" dirty="0"/>
              <a:t>k</a:t>
            </a:r>
            <a:r>
              <a:rPr lang="ru-RU" sz="2600" dirty="0"/>
              <a:t>е</a:t>
            </a:r>
            <a:r>
              <a:rPr lang="en-US" sz="2600" dirty="0" err="1"/>
              <a:t>ng</a:t>
            </a:r>
            <a:r>
              <a:rPr lang="en-US" sz="2600" dirty="0"/>
              <a:t> </a:t>
            </a:r>
            <a:r>
              <a:rPr lang="en-US" sz="2600" dirty="0" err="1"/>
              <a:t>o‘rin</a:t>
            </a:r>
            <a:r>
              <a:rPr lang="en-US" sz="2600" dirty="0"/>
              <a:t> </a:t>
            </a:r>
            <a:r>
              <a:rPr lang="en-US" sz="2600" dirty="0" err="1"/>
              <a:t>olgan</a:t>
            </a:r>
            <a:r>
              <a:rPr lang="en-US" sz="2600" dirty="0"/>
              <a:t>. Yana </a:t>
            </a:r>
            <a:r>
              <a:rPr lang="en-US" sz="2600" dirty="0" err="1"/>
              <a:t>unda</a:t>
            </a:r>
            <a:r>
              <a:rPr lang="en-US" sz="2600" dirty="0"/>
              <a:t> </a:t>
            </a:r>
            <a:r>
              <a:rPr lang="en-US" sz="2600" b="1" i="1" u="sng" dirty="0" err="1">
                <a:solidFill>
                  <a:srgbClr val="7030A0"/>
                </a:solidFill>
              </a:rPr>
              <a:t>urushlar</a:t>
            </a:r>
            <a:r>
              <a:rPr lang="en-US" sz="2600" b="1" i="1" u="sng" dirty="0">
                <a:solidFill>
                  <a:srgbClr val="7030A0"/>
                </a:solidFill>
              </a:rPr>
              <a:t>, </a:t>
            </a:r>
            <a:r>
              <a:rPr lang="en-US" sz="2600" b="1" i="1" u="sng" dirty="0" err="1" smtClean="0">
                <a:solidFill>
                  <a:srgbClr val="7030A0"/>
                </a:solidFill>
              </a:rPr>
              <a:t>o‘lja</a:t>
            </a:r>
            <a:r>
              <a:rPr lang="en-US" sz="2600" b="1" i="1" u="sng" dirty="0" smtClean="0">
                <a:solidFill>
                  <a:srgbClr val="7030A0"/>
                </a:solidFill>
              </a:rPr>
              <a:t>  </a:t>
            </a:r>
            <a:r>
              <a:rPr lang="en-US" sz="2600" b="1" i="1" u="sng" dirty="0" err="1">
                <a:solidFill>
                  <a:srgbClr val="7030A0"/>
                </a:solidFill>
              </a:rPr>
              <a:t>olish</a:t>
            </a:r>
            <a:r>
              <a:rPr lang="en-US" sz="2600" b="1" i="1" u="sng" dirty="0">
                <a:solidFill>
                  <a:srgbClr val="7030A0"/>
                </a:solidFill>
              </a:rPr>
              <a:t>  </a:t>
            </a:r>
            <a:r>
              <a:rPr lang="en-US" sz="2600" b="1" i="1" u="sng" dirty="0" err="1">
                <a:solidFill>
                  <a:srgbClr val="7030A0"/>
                </a:solidFill>
              </a:rPr>
              <a:t>va</a:t>
            </a:r>
            <a:r>
              <a:rPr lang="en-US" sz="2600" b="1" i="1" u="sng" dirty="0">
                <a:solidFill>
                  <a:srgbClr val="7030A0"/>
                </a:solidFill>
              </a:rPr>
              <a:t>  </a:t>
            </a:r>
            <a:r>
              <a:rPr lang="en-US" sz="2600" b="1" i="1" u="sng" dirty="0" err="1">
                <a:solidFill>
                  <a:srgbClr val="7030A0"/>
                </a:solidFill>
              </a:rPr>
              <a:t>uni</a:t>
            </a:r>
            <a:r>
              <a:rPr lang="en-US" sz="2600" b="1" i="1" u="sng" dirty="0">
                <a:solidFill>
                  <a:srgbClr val="7030A0"/>
                </a:solidFill>
              </a:rPr>
              <a:t>  </a:t>
            </a:r>
            <a:r>
              <a:rPr lang="en-US" sz="2600" b="1" i="1" u="sng" dirty="0" err="1">
                <a:solidFill>
                  <a:srgbClr val="7030A0"/>
                </a:solidFill>
              </a:rPr>
              <a:t>taqsimlash</a:t>
            </a:r>
            <a:r>
              <a:rPr lang="en-US" sz="2600" b="1" i="1" u="sng" dirty="0">
                <a:solidFill>
                  <a:srgbClr val="7030A0"/>
                </a:solidFill>
              </a:rPr>
              <a:t>,  </a:t>
            </a:r>
            <a:r>
              <a:rPr lang="en-US" sz="2600" b="1" i="1" u="sng" dirty="0" err="1">
                <a:solidFill>
                  <a:srgbClr val="7030A0"/>
                </a:solidFill>
              </a:rPr>
              <a:t>turmush</a:t>
            </a:r>
            <a:r>
              <a:rPr lang="en-US" sz="2600" b="1" i="1" u="sng" dirty="0">
                <a:solidFill>
                  <a:srgbClr val="7030A0"/>
                </a:solidFill>
              </a:rPr>
              <a:t>  </a:t>
            </a:r>
            <a:r>
              <a:rPr lang="en-US" sz="2600" b="1" i="1" u="sng" dirty="0" err="1">
                <a:solidFill>
                  <a:srgbClr val="7030A0"/>
                </a:solidFill>
              </a:rPr>
              <a:t>va</a:t>
            </a:r>
            <a:r>
              <a:rPr lang="en-US" sz="2600" b="1" i="1" u="sng" dirty="0">
                <a:solidFill>
                  <a:srgbClr val="7030A0"/>
                </a:solidFill>
              </a:rPr>
              <a:t>  </a:t>
            </a:r>
            <a:r>
              <a:rPr lang="en-US" sz="2600" b="1" i="1" u="sng" dirty="0" err="1">
                <a:solidFill>
                  <a:srgbClr val="7030A0"/>
                </a:solidFill>
              </a:rPr>
              <a:t>faoliyatdagi</a:t>
            </a:r>
            <a:r>
              <a:rPr lang="en-US" sz="2600" b="1" i="1" u="sng" dirty="0">
                <a:solidFill>
                  <a:srgbClr val="7030A0"/>
                </a:solidFill>
              </a:rPr>
              <a:t>  </a:t>
            </a:r>
            <a:r>
              <a:rPr lang="en-US" sz="2600" b="1" i="1" u="sng" dirty="0" err="1">
                <a:solidFill>
                  <a:srgbClr val="7030A0"/>
                </a:solidFill>
              </a:rPr>
              <a:t>taqiqlashlar</a:t>
            </a:r>
            <a:r>
              <a:rPr lang="en-US" sz="2600" b="1" i="1" u="sng" dirty="0">
                <a:solidFill>
                  <a:srgbClr val="7030A0"/>
                </a:solidFill>
              </a:rPr>
              <a:t>, </a:t>
            </a:r>
            <a:r>
              <a:rPr lang="en-US" sz="2600" b="1" i="1" u="sng" dirty="0" err="1" smtClean="0">
                <a:solidFill>
                  <a:srgbClr val="7030A0"/>
                </a:solidFill>
              </a:rPr>
              <a:t>ijozatlar</a:t>
            </a:r>
            <a:r>
              <a:rPr lang="en-US" sz="2600" b="1" i="1" u="sng" dirty="0" smtClean="0">
                <a:solidFill>
                  <a:srgbClr val="7030A0"/>
                </a:solidFill>
              </a:rPr>
              <a:t> </a:t>
            </a:r>
            <a:r>
              <a:rPr lang="en-US" sz="2600" b="1" i="1" u="sng" dirty="0" err="1">
                <a:solidFill>
                  <a:srgbClr val="7030A0"/>
                </a:solidFill>
              </a:rPr>
              <a:t>haqida</a:t>
            </a:r>
            <a:r>
              <a:rPr lang="en-US" sz="2600" b="1" i="1" u="sng" dirty="0">
                <a:solidFill>
                  <a:srgbClr val="7030A0"/>
                </a:solidFill>
              </a:rPr>
              <a:t> </a:t>
            </a:r>
            <a:r>
              <a:rPr lang="en-US" sz="2600" dirty="0"/>
              <a:t>ham </a:t>
            </a:r>
            <a:r>
              <a:rPr lang="en-US" sz="2600" dirty="0" err="1"/>
              <a:t>huquqiy</a:t>
            </a:r>
            <a:r>
              <a:rPr lang="en-US" sz="2600" dirty="0"/>
              <a:t> </a:t>
            </a:r>
            <a:r>
              <a:rPr lang="en-US" sz="2600" dirty="0" err="1"/>
              <a:t>yo‘l-yo‘riqlar</a:t>
            </a:r>
            <a:r>
              <a:rPr lang="en-US" sz="2600" dirty="0"/>
              <a:t> b</a:t>
            </a:r>
            <a:r>
              <a:rPr lang="ru-RU" sz="2600" dirty="0"/>
              <a:t>е</a:t>
            </a:r>
            <a:r>
              <a:rPr lang="en-US" sz="2600" dirty="0" err="1"/>
              <a:t>riladi</a:t>
            </a:r>
            <a:r>
              <a:rPr lang="en-US" sz="2600" dirty="0"/>
              <a:t>.</a:t>
            </a:r>
            <a:endParaRPr lang="ru-RU" sz="2600" dirty="0"/>
          </a:p>
        </p:txBody>
      </p:sp>
    </p:spTree>
    <p:extLst>
      <p:ext uri="{BB962C8B-B14F-4D97-AF65-F5344CB8AC3E}">
        <p14:creationId xmlns:p14="http://schemas.microsoft.com/office/powerpoint/2010/main" val="1200161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66394" y="2276872"/>
            <a:ext cx="8640960" cy="1938992"/>
          </a:xfrm>
          <a:prstGeom prst="rect">
            <a:avLst/>
          </a:prstGeom>
        </p:spPr>
        <p:txBody>
          <a:bodyPr wrap="square">
            <a:spAutoFit/>
          </a:bodyPr>
          <a:lstStyle/>
          <a:p>
            <a:pPr algn="ctr"/>
            <a:r>
              <a:rPr lang="en-US" sz="6000" b="1" dirty="0"/>
              <a:t>ISLOM MADANIYATI. HADISLAR</a:t>
            </a:r>
          </a:p>
        </p:txBody>
      </p:sp>
    </p:spTree>
    <p:extLst>
      <p:ext uri="{BB962C8B-B14F-4D97-AF65-F5344CB8AC3E}">
        <p14:creationId xmlns:p14="http://schemas.microsoft.com/office/powerpoint/2010/main" val="13022553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04664"/>
            <a:ext cx="8640960" cy="6124754"/>
          </a:xfrm>
          <a:prstGeom prst="rect">
            <a:avLst/>
          </a:prstGeom>
        </p:spPr>
        <p:txBody>
          <a:bodyPr wrap="square">
            <a:spAutoFit/>
          </a:bodyPr>
          <a:lstStyle/>
          <a:p>
            <a:pPr algn="just"/>
            <a:r>
              <a:rPr lang="en-US" sz="2800" dirty="0" smtClean="0"/>
              <a:t>	</a:t>
            </a:r>
            <a:r>
              <a:rPr lang="en-US" sz="2800" b="1" dirty="0" smtClean="0">
                <a:solidFill>
                  <a:srgbClr val="0000FF"/>
                </a:solidFill>
              </a:rPr>
              <a:t>IX–XII  </a:t>
            </a:r>
            <a:r>
              <a:rPr lang="en-US" sz="2800" b="1" dirty="0" err="1">
                <a:solidFill>
                  <a:srgbClr val="0000FF"/>
                </a:solidFill>
              </a:rPr>
              <a:t>asrlarda</a:t>
            </a:r>
            <a:r>
              <a:rPr lang="en-US" sz="2800" b="1" dirty="0">
                <a:solidFill>
                  <a:srgbClr val="0000FF"/>
                </a:solidFill>
              </a:rPr>
              <a:t>  </a:t>
            </a:r>
            <a:r>
              <a:rPr lang="en-US" sz="2800" dirty="0" err="1"/>
              <a:t>O‘rta</a:t>
            </a:r>
            <a:r>
              <a:rPr lang="en-US" sz="2800" dirty="0"/>
              <a:t>  </a:t>
            </a:r>
            <a:r>
              <a:rPr lang="en-US" sz="2800" dirty="0" err="1"/>
              <a:t>Osiyo</a:t>
            </a:r>
            <a:r>
              <a:rPr lang="en-US" sz="2800" dirty="0"/>
              <a:t>  </a:t>
            </a:r>
            <a:r>
              <a:rPr lang="en-US" sz="2800" dirty="0" err="1"/>
              <a:t>hududida</a:t>
            </a:r>
            <a:r>
              <a:rPr lang="en-US" sz="2800" dirty="0"/>
              <a:t>  </a:t>
            </a:r>
            <a:r>
              <a:rPr lang="en-US" sz="2800" dirty="0" err="1"/>
              <a:t>dunyoviy</a:t>
            </a:r>
            <a:r>
              <a:rPr lang="en-US" sz="2800" dirty="0"/>
              <a:t>  fan  </a:t>
            </a:r>
            <a:r>
              <a:rPr lang="en-US" sz="2800" dirty="0" err="1"/>
              <a:t>va</a:t>
            </a:r>
            <a:r>
              <a:rPr lang="en-US" sz="2800" dirty="0"/>
              <a:t> </a:t>
            </a:r>
            <a:r>
              <a:rPr lang="en-US" sz="2800" dirty="0" err="1" smtClean="0"/>
              <a:t>madaniyat</a:t>
            </a:r>
            <a:r>
              <a:rPr lang="en-US" sz="2800" dirty="0" smtClean="0"/>
              <a:t>  </a:t>
            </a:r>
            <a:r>
              <a:rPr lang="en-US" sz="2800" dirty="0" err="1"/>
              <a:t>bilan</a:t>
            </a:r>
            <a:r>
              <a:rPr lang="en-US" sz="2800" dirty="0"/>
              <a:t>  </a:t>
            </a:r>
            <a:r>
              <a:rPr lang="en-US" sz="2800" dirty="0" err="1"/>
              <a:t>bir</a:t>
            </a:r>
            <a:r>
              <a:rPr lang="en-US" sz="2800" dirty="0"/>
              <a:t>  </a:t>
            </a:r>
            <a:r>
              <a:rPr lang="en-US" sz="2800" dirty="0" err="1"/>
              <a:t>qatorda</a:t>
            </a:r>
            <a:r>
              <a:rPr lang="en-US" sz="2800" dirty="0"/>
              <a:t>  </a:t>
            </a:r>
            <a:r>
              <a:rPr lang="en-US" sz="2800" b="1" dirty="0" err="1">
                <a:solidFill>
                  <a:srgbClr val="0000FF"/>
                </a:solidFill>
              </a:rPr>
              <a:t>islom</a:t>
            </a:r>
            <a:r>
              <a:rPr lang="en-US" sz="2800" b="1" dirty="0">
                <a:solidFill>
                  <a:srgbClr val="0000FF"/>
                </a:solidFill>
              </a:rPr>
              <a:t>  </a:t>
            </a:r>
            <a:r>
              <a:rPr lang="en-US" sz="2800" b="1" dirty="0" err="1">
                <a:solidFill>
                  <a:srgbClr val="0000FF"/>
                </a:solidFill>
              </a:rPr>
              <a:t>madaniyati</a:t>
            </a:r>
            <a:r>
              <a:rPr lang="en-US" sz="2800" b="1" dirty="0">
                <a:solidFill>
                  <a:srgbClr val="0000FF"/>
                </a:solidFill>
              </a:rPr>
              <a:t>  </a:t>
            </a:r>
            <a:r>
              <a:rPr lang="en-US" sz="2800" dirty="0"/>
              <a:t>ham  </a:t>
            </a:r>
            <a:r>
              <a:rPr lang="en-US" sz="2800" dirty="0" err="1"/>
              <a:t>rivojlandi</a:t>
            </a:r>
            <a:r>
              <a:rPr lang="en-US" sz="2800" dirty="0"/>
              <a:t>  </a:t>
            </a:r>
            <a:r>
              <a:rPr lang="en-US" sz="2800" dirty="0" err="1"/>
              <a:t>va</a:t>
            </a:r>
            <a:r>
              <a:rPr lang="en-US" sz="2800" dirty="0"/>
              <a:t> </a:t>
            </a:r>
            <a:r>
              <a:rPr lang="en-US" sz="2800" dirty="0" err="1" smtClean="0"/>
              <a:t>taraqqiy</a:t>
            </a:r>
            <a:r>
              <a:rPr lang="en-US" sz="2800" dirty="0" smtClean="0"/>
              <a:t>  </a:t>
            </a:r>
            <a:r>
              <a:rPr lang="en-US" sz="2800" dirty="0" err="1"/>
              <a:t>etdi</a:t>
            </a:r>
            <a:r>
              <a:rPr lang="en-US" sz="2800" dirty="0"/>
              <a:t>.  </a:t>
            </a:r>
            <a:r>
              <a:rPr lang="en-US" sz="2800" dirty="0" err="1"/>
              <a:t>Jamiyatda</a:t>
            </a:r>
            <a:r>
              <a:rPr lang="en-US" sz="2800" dirty="0"/>
              <a:t>  </a:t>
            </a:r>
            <a:r>
              <a:rPr lang="en-US" sz="2800" b="1" i="1" u="sng" dirty="0" err="1">
                <a:solidFill>
                  <a:srgbClr val="0000FF"/>
                </a:solidFill>
              </a:rPr>
              <a:t>mahalliy</a:t>
            </a:r>
            <a:r>
              <a:rPr lang="en-US" sz="2800" b="1" i="1" u="sng" dirty="0">
                <a:solidFill>
                  <a:srgbClr val="0000FF"/>
                </a:solidFill>
              </a:rPr>
              <a:t>  </a:t>
            </a:r>
            <a:r>
              <a:rPr lang="en-US" sz="2800" b="1" i="1" u="sng" dirty="0" err="1">
                <a:solidFill>
                  <a:srgbClr val="0000FF"/>
                </a:solidFill>
              </a:rPr>
              <a:t>dinlar</a:t>
            </a:r>
            <a:r>
              <a:rPr lang="en-US" sz="2800" b="1" i="1" u="sng" dirty="0">
                <a:solidFill>
                  <a:srgbClr val="0000FF"/>
                </a:solidFill>
              </a:rPr>
              <a:t>,  </a:t>
            </a:r>
            <a:r>
              <a:rPr lang="en-US" sz="2800" b="1" i="1" u="sng" dirty="0" err="1">
                <a:solidFill>
                  <a:srgbClr val="0000FF"/>
                </a:solidFill>
              </a:rPr>
              <a:t>zardushtiylik</a:t>
            </a:r>
            <a:r>
              <a:rPr lang="en-US" sz="2800" b="1" i="1" u="sng" dirty="0">
                <a:solidFill>
                  <a:srgbClr val="0000FF"/>
                </a:solidFill>
              </a:rPr>
              <a:t>,  </a:t>
            </a:r>
            <a:r>
              <a:rPr lang="en-US" sz="2800" b="1" i="1" u="sng" dirty="0" err="1">
                <a:solidFill>
                  <a:srgbClr val="0000FF"/>
                </a:solidFill>
              </a:rPr>
              <a:t>buddizm</a:t>
            </a:r>
            <a:r>
              <a:rPr lang="en-US" sz="2800" b="1" i="1" u="sng" dirty="0">
                <a:solidFill>
                  <a:srgbClr val="0000FF"/>
                </a:solidFill>
              </a:rPr>
              <a:t> </a:t>
            </a:r>
            <a:r>
              <a:rPr lang="en-US" sz="2800" dirty="0"/>
              <a:t> </a:t>
            </a:r>
            <a:r>
              <a:rPr lang="en-US" sz="2800" dirty="0" err="1"/>
              <a:t>va</a:t>
            </a:r>
            <a:r>
              <a:rPr lang="en-US" sz="2800" dirty="0"/>
              <a:t> </a:t>
            </a:r>
            <a:r>
              <a:rPr lang="en-US" sz="2800" dirty="0" err="1" smtClean="0"/>
              <a:t>boshqalar</a:t>
            </a:r>
            <a:r>
              <a:rPr lang="en-US" sz="2800" dirty="0" smtClean="0"/>
              <a:t> </a:t>
            </a:r>
            <a:r>
              <a:rPr lang="en-US" sz="2800" dirty="0" err="1"/>
              <a:t>surib</a:t>
            </a:r>
            <a:r>
              <a:rPr lang="en-US" sz="2800" dirty="0"/>
              <a:t> </a:t>
            </a:r>
            <a:r>
              <a:rPr lang="en-US" sz="2800" dirty="0" err="1"/>
              <a:t>chiqarildi</a:t>
            </a:r>
            <a:r>
              <a:rPr lang="en-US" sz="2800" dirty="0"/>
              <a:t>. </a:t>
            </a:r>
            <a:r>
              <a:rPr lang="en-US" sz="2800" b="1" dirty="0"/>
              <a:t>Arab </a:t>
            </a:r>
            <a:r>
              <a:rPr lang="en-US" sz="2800" b="1" dirty="0" err="1"/>
              <a:t>tili</a:t>
            </a:r>
            <a:r>
              <a:rPr lang="en-US" sz="2800" b="1" dirty="0"/>
              <a:t> </a:t>
            </a:r>
            <a:r>
              <a:rPr lang="en-US" sz="2800" b="1" dirty="0" err="1"/>
              <a:t>va</a:t>
            </a:r>
            <a:r>
              <a:rPr lang="en-US" sz="2800" b="1" dirty="0"/>
              <a:t> </a:t>
            </a:r>
            <a:r>
              <a:rPr lang="en-US" sz="2800" b="1" dirty="0" err="1"/>
              <a:t>arab</a:t>
            </a:r>
            <a:r>
              <a:rPr lang="en-US" sz="2800" b="1" dirty="0"/>
              <a:t> </a:t>
            </a:r>
            <a:r>
              <a:rPr lang="en-US" sz="2800" b="1" dirty="0" err="1"/>
              <a:t>yozuvi</a:t>
            </a:r>
            <a:r>
              <a:rPr lang="en-US" sz="2800" b="1" dirty="0"/>
              <a:t> </a:t>
            </a:r>
            <a:r>
              <a:rPr lang="en-US" sz="2800" dirty="0" err="1"/>
              <a:t>davlat</a:t>
            </a:r>
            <a:r>
              <a:rPr lang="en-US" sz="2800" dirty="0"/>
              <a:t> </a:t>
            </a:r>
            <a:r>
              <a:rPr lang="en-US" sz="2800" dirty="0" err="1"/>
              <a:t>ahamiyatiga</a:t>
            </a:r>
            <a:r>
              <a:rPr lang="en-US" sz="2800" dirty="0"/>
              <a:t> </a:t>
            </a:r>
            <a:r>
              <a:rPr lang="en-US" sz="2800" dirty="0" err="1" smtClean="0"/>
              <a:t>ega</a:t>
            </a:r>
            <a:r>
              <a:rPr lang="en-US" sz="2800" dirty="0" smtClean="0"/>
              <a:t>  </a:t>
            </a:r>
            <a:r>
              <a:rPr lang="en-US" sz="2800" dirty="0" err="1"/>
              <a:t>bo‘lgan</a:t>
            </a:r>
            <a:r>
              <a:rPr lang="en-US" sz="2800" dirty="0"/>
              <a:t>  </a:t>
            </a:r>
            <a:r>
              <a:rPr lang="en-US" sz="2800" dirty="0" err="1"/>
              <a:t>til</a:t>
            </a:r>
            <a:r>
              <a:rPr lang="en-US" sz="2800" dirty="0"/>
              <a:t>  </a:t>
            </a:r>
            <a:r>
              <a:rPr lang="en-US" sz="2800" dirty="0" err="1"/>
              <a:t>va</a:t>
            </a:r>
            <a:r>
              <a:rPr lang="en-US" sz="2800" dirty="0"/>
              <a:t>  </a:t>
            </a:r>
            <a:r>
              <a:rPr lang="en-US" sz="2800" dirty="0" err="1"/>
              <a:t>yozuv</a:t>
            </a:r>
            <a:r>
              <a:rPr lang="en-US" sz="2800" dirty="0"/>
              <a:t>  </a:t>
            </a:r>
            <a:r>
              <a:rPr lang="en-US" sz="2800" dirty="0" err="1"/>
              <a:t>darajasiga</a:t>
            </a:r>
            <a:r>
              <a:rPr lang="en-US" sz="2800" dirty="0"/>
              <a:t>  </a:t>
            </a:r>
            <a:r>
              <a:rPr lang="en-US" sz="2800" dirty="0" err="1"/>
              <a:t>ko‘tarildi</a:t>
            </a:r>
            <a:r>
              <a:rPr lang="en-US" sz="2800" dirty="0"/>
              <a:t>.  </a:t>
            </a:r>
            <a:r>
              <a:rPr lang="en-US" sz="2800" b="1" i="1" u="sng" dirty="0" err="1"/>
              <a:t>Kishi</a:t>
            </a:r>
            <a:r>
              <a:rPr lang="en-US" sz="2800" b="1" i="1" u="sng" dirty="0"/>
              <a:t>  </a:t>
            </a:r>
            <a:r>
              <a:rPr lang="en-US" sz="2800" b="1" i="1" u="sng" dirty="0" err="1"/>
              <a:t>nomlari</a:t>
            </a:r>
            <a:r>
              <a:rPr lang="en-US" sz="2800" b="1" i="1" u="sng" dirty="0"/>
              <a:t>,  joy </a:t>
            </a:r>
            <a:r>
              <a:rPr lang="en-US" sz="2800" b="1" i="1" u="sng" dirty="0" err="1" smtClean="0"/>
              <a:t>nomlari</a:t>
            </a:r>
            <a:r>
              <a:rPr lang="en-US" sz="2800" b="1" i="1" u="sng" dirty="0"/>
              <a:t>, </a:t>
            </a:r>
            <a:r>
              <a:rPr lang="en-US" sz="2800" b="1" i="1" u="sng" dirty="0" err="1"/>
              <a:t>sanalar</a:t>
            </a:r>
            <a:r>
              <a:rPr lang="en-US" sz="2800" b="1" i="1" u="sng" dirty="0"/>
              <a:t>, </a:t>
            </a:r>
            <a:r>
              <a:rPr lang="en-US" sz="2800" b="1" i="1" u="sng" dirty="0" err="1"/>
              <a:t>o‘lchov</a:t>
            </a:r>
            <a:r>
              <a:rPr lang="en-US" sz="2800" b="1" i="1" u="sng" dirty="0"/>
              <a:t> </a:t>
            </a:r>
            <a:r>
              <a:rPr lang="en-US" sz="2800" b="1" i="1" u="sng" dirty="0" err="1"/>
              <a:t>birliklari</a:t>
            </a:r>
            <a:r>
              <a:rPr lang="en-US" sz="2800" b="1" i="1" u="sng" dirty="0"/>
              <a:t> </a:t>
            </a:r>
            <a:r>
              <a:rPr lang="en-US" sz="2800" b="1" dirty="0" err="1">
                <a:solidFill>
                  <a:srgbClr val="0000FF"/>
                </a:solidFill>
              </a:rPr>
              <a:t>arabchaga</a:t>
            </a:r>
            <a:r>
              <a:rPr lang="en-US" sz="2800" dirty="0"/>
              <a:t> </a:t>
            </a:r>
            <a:r>
              <a:rPr lang="en-US" sz="2800" dirty="0" err="1"/>
              <a:t>o‘zgartirildi</a:t>
            </a:r>
            <a:r>
              <a:rPr lang="en-US" sz="2800" dirty="0"/>
              <a:t>. </a:t>
            </a:r>
            <a:r>
              <a:rPr lang="en-US" sz="2800" dirty="0" err="1"/>
              <a:t>Hatto</a:t>
            </a:r>
            <a:r>
              <a:rPr lang="en-US" sz="2800" dirty="0"/>
              <a:t> </a:t>
            </a:r>
            <a:r>
              <a:rPr lang="en-US" sz="2800" dirty="0" err="1"/>
              <a:t>ona</a:t>
            </a:r>
            <a:r>
              <a:rPr lang="en-US" sz="2800" dirty="0"/>
              <a:t> </a:t>
            </a:r>
            <a:r>
              <a:rPr lang="en-US" sz="2800" dirty="0" smtClean="0"/>
              <a:t>y</a:t>
            </a:r>
            <a:r>
              <a:rPr lang="ru-RU" sz="2800" dirty="0"/>
              <a:t>е</a:t>
            </a:r>
            <a:r>
              <a:rPr lang="en-US" sz="2800" dirty="0" err="1"/>
              <a:t>rimiz</a:t>
            </a:r>
            <a:r>
              <a:rPr lang="en-US" sz="2800" dirty="0"/>
              <a:t>  </a:t>
            </a:r>
            <a:r>
              <a:rPr lang="en-US" sz="2800" b="1" dirty="0" err="1">
                <a:solidFill>
                  <a:srgbClr val="0000FF"/>
                </a:solidFill>
              </a:rPr>
              <a:t>Movarounnahr</a:t>
            </a:r>
            <a:r>
              <a:rPr lang="en-US" sz="2800" dirty="0"/>
              <a:t>  (</a:t>
            </a:r>
            <a:r>
              <a:rPr lang="en-US" sz="2800" dirty="0" err="1"/>
              <a:t>ikki</a:t>
            </a:r>
            <a:r>
              <a:rPr lang="en-US" sz="2800" dirty="0"/>
              <a:t>  </a:t>
            </a:r>
            <a:r>
              <a:rPr lang="en-US" sz="2800" dirty="0" err="1"/>
              <a:t>daryo</a:t>
            </a:r>
            <a:r>
              <a:rPr lang="en-US" sz="2800" dirty="0"/>
              <a:t>  </a:t>
            </a:r>
            <a:r>
              <a:rPr lang="en-US" sz="2800" dirty="0" err="1"/>
              <a:t>oralig‘idagi</a:t>
            </a:r>
            <a:r>
              <a:rPr lang="en-US" sz="2800" dirty="0"/>
              <a:t>  joy)  </a:t>
            </a:r>
            <a:r>
              <a:rPr lang="en-US" sz="2800" dirty="0" err="1"/>
              <a:t>nomini</a:t>
            </a:r>
            <a:r>
              <a:rPr lang="en-US" sz="2800" dirty="0"/>
              <a:t>  </a:t>
            </a:r>
            <a:r>
              <a:rPr lang="en-US" sz="2800" dirty="0" err="1"/>
              <a:t>oldi</a:t>
            </a:r>
            <a:r>
              <a:rPr lang="en-US" sz="2800" dirty="0"/>
              <a:t>. </a:t>
            </a:r>
            <a:r>
              <a:rPr lang="en-US" sz="2800" b="1" i="1" dirty="0" err="1">
                <a:solidFill>
                  <a:srgbClr val="0000FF"/>
                </a:solidFill>
              </a:rPr>
              <a:t>Islom</a:t>
            </a:r>
            <a:r>
              <a:rPr lang="en-US" sz="2800" b="1" i="1" dirty="0">
                <a:solidFill>
                  <a:srgbClr val="0000FF"/>
                </a:solidFill>
              </a:rPr>
              <a:t>  </a:t>
            </a:r>
            <a:r>
              <a:rPr lang="en-US" sz="2800" b="1" i="1" dirty="0" err="1">
                <a:solidFill>
                  <a:srgbClr val="0000FF"/>
                </a:solidFill>
              </a:rPr>
              <a:t>mafkurasi</a:t>
            </a:r>
            <a:r>
              <a:rPr lang="en-US" sz="2800" b="1" i="1" dirty="0">
                <a:solidFill>
                  <a:srgbClr val="0000FF"/>
                </a:solidFill>
              </a:rPr>
              <a:t>  </a:t>
            </a:r>
            <a:r>
              <a:rPr lang="en-US" sz="2800" b="1" i="1" dirty="0" err="1">
                <a:solidFill>
                  <a:srgbClr val="7030A0"/>
                </a:solidFill>
              </a:rPr>
              <a:t>somoniylar</a:t>
            </a:r>
            <a:r>
              <a:rPr lang="en-US" sz="2800" b="1" i="1" dirty="0">
                <a:solidFill>
                  <a:srgbClr val="7030A0"/>
                </a:solidFill>
              </a:rPr>
              <a:t>,  </a:t>
            </a:r>
            <a:r>
              <a:rPr lang="en-US" sz="2800" b="1" i="1" dirty="0" err="1">
                <a:solidFill>
                  <a:srgbClr val="7030A0"/>
                </a:solidFill>
              </a:rPr>
              <a:t>qoraxoniylar</a:t>
            </a:r>
            <a:r>
              <a:rPr lang="en-US" sz="2800" b="1" i="1" dirty="0">
                <a:solidFill>
                  <a:srgbClr val="7030A0"/>
                </a:solidFill>
              </a:rPr>
              <a:t>,  </a:t>
            </a:r>
            <a:r>
              <a:rPr lang="en-US" sz="2800" b="1" i="1" dirty="0" err="1">
                <a:solidFill>
                  <a:srgbClr val="7030A0"/>
                </a:solidFill>
              </a:rPr>
              <a:t>g‘aznaviylar</a:t>
            </a:r>
            <a:r>
              <a:rPr lang="en-US" sz="2800" b="1" i="1" dirty="0">
                <a:solidFill>
                  <a:srgbClr val="7030A0"/>
                </a:solidFill>
              </a:rPr>
              <a:t>,  </a:t>
            </a:r>
            <a:r>
              <a:rPr lang="en-US" sz="2800" b="1" i="1" dirty="0" err="1">
                <a:solidFill>
                  <a:srgbClr val="7030A0"/>
                </a:solidFill>
              </a:rPr>
              <a:t>saljuqiylar</a:t>
            </a:r>
            <a:r>
              <a:rPr lang="en-US" sz="2800" b="1" i="1" dirty="0">
                <a:solidFill>
                  <a:srgbClr val="7030A0"/>
                </a:solidFill>
              </a:rPr>
              <a:t> </a:t>
            </a:r>
            <a:r>
              <a:rPr lang="en-US" sz="2800" b="1" i="1" dirty="0" err="1" smtClean="0">
                <a:solidFill>
                  <a:srgbClr val="7030A0"/>
                </a:solidFill>
              </a:rPr>
              <a:t>va</a:t>
            </a:r>
            <a:r>
              <a:rPr lang="en-US" sz="2800" b="1" i="1" dirty="0" smtClean="0">
                <a:solidFill>
                  <a:srgbClr val="7030A0"/>
                </a:solidFill>
              </a:rPr>
              <a:t>  </a:t>
            </a:r>
            <a:r>
              <a:rPr lang="en-US" sz="2800" b="1" i="1" dirty="0" err="1">
                <a:solidFill>
                  <a:srgbClr val="7030A0"/>
                </a:solidFill>
              </a:rPr>
              <a:t>xorazmshohlar</a:t>
            </a:r>
            <a:r>
              <a:rPr lang="en-US" sz="2800" b="1" i="1" dirty="0">
                <a:solidFill>
                  <a:srgbClr val="7030A0"/>
                </a:solidFill>
              </a:rPr>
              <a:t>  </a:t>
            </a:r>
            <a:r>
              <a:rPr lang="en-US" sz="2800" dirty="0" err="1"/>
              <a:t>hukmdorlarining</a:t>
            </a:r>
            <a:r>
              <a:rPr lang="en-US" sz="2800" dirty="0"/>
              <a:t>  </a:t>
            </a:r>
            <a:r>
              <a:rPr lang="en-US" sz="2800" dirty="0" err="1"/>
              <a:t>ichki</a:t>
            </a:r>
            <a:r>
              <a:rPr lang="en-US" sz="2800" dirty="0"/>
              <a:t>  </a:t>
            </a:r>
            <a:r>
              <a:rPr lang="en-US" sz="2800" dirty="0" err="1"/>
              <a:t>va</a:t>
            </a:r>
            <a:r>
              <a:rPr lang="en-US" sz="2800" dirty="0"/>
              <a:t>  </a:t>
            </a:r>
            <a:r>
              <a:rPr lang="en-US" sz="2800" dirty="0" err="1"/>
              <a:t>tashqi</a:t>
            </a:r>
            <a:r>
              <a:rPr lang="en-US" sz="2800" dirty="0"/>
              <a:t>  </a:t>
            </a:r>
            <a:r>
              <a:rPr lang="en-US" sz="2800" dirty="0" err="1"/>
              <a:t>siyosatida</a:t>
            </a:r>
            <a:r>
              <a:rPr lang="en-US" sz="2800" dirty="0"/>
              <a:t>  </a:t>
            </a:r>
            <a:r>
              <a:rPr lang="en-US" sz="2800" b="1" u="sng" dirty="0">
                <a:solidFill>
                  <a:srgbClr val="0000FF"/>
                </a:solidFill>
              </a:rPr>
              <a:t>bosh </a:t>
            </a:r>
            <a:r>
              <a:rPr lang="en-US" sz="2800" b="1" u="sng" dirty="0" err="1" smtClean="0">
                <a:solidFill>
                  <a:srgbClr val="0000FF"/>
                </a:solidFill>
              </a:rPr>
              <a:t>yo‘naltiruvchi</a:t>
            </a:r>
            <a:r>
              <a:rPr lang="en-US" sz="2800" b="1" u="sng" dirty="0" smtClean="0">
                <a:solidFill>
                  <a:srgbClr val="0000FF"/>
                </a:solidFill>
              </a:rPr>
              <a:t>  </a:t>
            </a:r>
            <a:r>
              <a:rPr lang="en-US" sz="2800" b="1" u="sng" dirty="0" err="1">
                <a:solidFill>
                  <a:srgbClr val="0000FF"/>
                </a:solidFill>
              </a:rPr>
              <a:t>g‘oyaviy</a:t>
            </a:r>
            <a:r>
              <a:rPr lang="en-US" sz="2800" b="1" u="sng" dirty="0">
                <a:solidFill>
                  <a:srgbClr val="0000FF"/>
                </a:solidFill>
              </a:rPr>
              <a:t>  </a:t>
            </a:r>
            <a:r>
              <a:rPr lang="en-US" sz="2800" b="1" u="sng" dirty="0" err="1">
                <a:solidFill>
                  <a:srgbClr val="0000FF"/>
                </a:solidFill>
              </a:rPr>
              <a:t>kuch</a:t>
            </a:r>
            <a:r>
              <a:rPr lang="en-US" sz="2800" dirty="0"/>
              <a:t>  </a:t>
            </a:r>
            <a:r>
              <a:rPr lang="en-US" sz="2800" dirty="0" err="1"/>
              <a:t>bo‘lib</a:t>
            </a:r>
            <a:r>
              <a:rPr lang="en-US" sz="2800" dirty="0"/>
              <a:t>  </a:t>
            </a:r>
            <a:r>
              <a:rPr lang="en-US" sz="2800" dirty="0" err="1"/>
              <a:t>xizmat</a:t>
            </a:r>
            <a:r>
              <a:rPr lang="en-US" sz="2800" dirty="0"/>
              <a:t>  </a:t>
            </a:r>
            <a:r>
              <a:rPr lang="en-US" sz="2800" dirty="0" err="1"/>
              <a:t>qildi</a:t>
            </a:r>
            <a:r>
              <a:rPr lang="en-US" sz="2800" dirty="0"/>
              <a:t>.</a:t>
            </a:r>
            <a:endParaRPr lang="ru-RU" sz="2800" dirty="0"/>
          </a:p>
        </p:txBody>
      </p:sp>
    </p:spTree>
    <p:extLst>
      <p:ext uri="{BB962C8B-B14F-4D97-AF65-F5344CB8AC3E}">
        <p14:creationId xmlns:p14="http://schemas.microsoft.com/office/powerpoint/2010/main" val="39285331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04664"/>
            <a:ext cx="8640960" cy="6494085"/>
          </a:xfrm>
          <a:prstGeom prst="rect">
            <a:avLst/>
          </a:prstGeom>
        </p:spPr>
        <p:txBody>
          <a:bodyPr wrap="square">
            <a:spAutoFit/>
          </a:bodyPr>
          <a:lstStyle/>
          <a:p>
            <a:pPr algn="just"/>
            <a:r>
              <a:rPr lang="en-US" sz="3100" dirty="0" smtClean="0"/>
              <a:t>	</a:t>
            </a:r>
            <a:r>
              <a:rPr lang="en-US" sz="3100" dirty="0" err="1" smtClean="0"/>
              <a:t>Jamiyat</a:t>
            </a:r>
            <a:r>
              <a:rPr lang="en-US" sz="3100" dirty="0" smtClean="0"/>
              <a:t>  </a:t>
            </a:r>
            <a:r>
              <a:rPr lang="en-US" sz="3100" dirty="0" err="1"/>
              <a:t>a’zolari</a:t>
            </a:r>
            <a:r>
              <a:rPr lang="en-US" sz="3100" dirty="0"/>
              <a:t>  </a:t>
            </a:r>
            <a:r>
              <a:rPr lang="en-US" sz="3100" dirty="0" err="1"/>
              <a:t>o‘rtasida</a:t>
            </a:r>
            <a:r>
              <a:rPr lang="en-US" sz="3100" dirty="0"/>
              <a:t>  </a:t>
            </a:r>
            <a:r>
              <a:rPr lang="en-US" sz="3100" b="1" i="1" dirty="0" err="1">
                <a:solidFill>
                  <a:srgbClr val="0000FF"/>
                </a:solidFill>
              </a:rPr>
              <a:t>islom</a:t>
            </a:r>
            <a:r>
              <a:rPr lang="en-US" sz="3100" b="1" i="1" dirty="0">
                <a:solidFill>
                  <a:srgbClr val="0000FF"/>
                </a:solidFill>
              </a:rPr>
              <a:t>  </a:t>
            </a:r>
            <a:r>
              <a:rPr lang="en-US" sz="3100" b="1" i="1" dirty="0" err="1">
                <a:solidFill>
                  <a:srgbClr val="0000FF"/>
                </a:solidFill>
              </a:rPr>
              <a:t>diniga</a:t>
            </a:r>
            <a:r>
              <a:rPr lang="en-US" sz="3100" b="1" i="1" dirty="0">
                <a:solidFill>
                  <a:srgbClr val="0000FF"/>
                </a:solidFill>
              </a:rPr>
              <a:t>,  </a:t>
            </a:r>
            <a:r>
              <a:rPr lang="en-US" sz="3100" b="1" i="1" dirty="0" err="1">
                <a:solidFill>
                  <a:srgbClr val="0000FF"/>
                </a:solidFill>
              </a:rPr>
              <a:t>Qur’oni</a:t>
            </a:r>
            <a:r>
              <a:rPr lang="en-US" sz="3100" b="1" i="1" dirty="0">
                <a:solidFill>
                  <a:srgbClr val="0000FF"/>
                </a:solidFill>
              </a:rPr>
              <a:t>  </a:t>
            </a:r>
            <a:r>
              <a:rPr lang="en-US" sz="3100" b="1" i="1" dirty="0" err="1">
                <a:solidFill>
                  <a:srgbClr val="0000FF"/>
                </a:solidFill>
              </a:rPr>
              <a:t>Karimga</a:t>
            </a:r>
            <a:r>
              <a:rPr lang="en-US" sz="3100" b="1" i="1" dirty="0">
                <a:solidFill>
                  <a:srgbClr val="0000FF"/>
                </a:solidFill>
              </a:rPr>
              <a:t> </a:t>
            </a:r>
            <a:r>
              <a:rPr lang="en-US" sz="3100" dirty="0"/>
              <a:t> </a:t>
            </a:r>
            <a:r>
              <a:rPr lang="en-US" sz="3100" dirty="0" err="1"/>
              <a:t>ehtiyoj</a:t>
            </a:r>
            <a:r>
              <a:rPr lang="en-US" sz="3100" dirty="0"/>
              <a:t> </a:t>
            </a:r>
            <a:r>
              <a:rPr lang="en-US" sz="3100" dirty="0" err="1" smtClean="0"/>
              <a:t>kuchaydi</a:t>
            </a:r>
            <a:r>
              <a:rPr lang="en-US" sz="3100" dirty="0"/>
              <a:t>,  ammo  </a:t>
            </a:r>
            <a:r>
              <a:rPr lang="en-US" sz="3100" dirty="0" err="1"/>
              <a:t>hamma</a:t>
            </a:r>
            <a:r>
              <a:rPr lang="en-US" sz="3100" dirty="0"/>
              <a:t>  ham  </a:t>
            </a:r>
            <a:r>
              <a:rPr lang="en-US" sz="3100" b="1" dirty="0" err="1">
                <a:solidFill>
                  <a:srgbClr val="0000FF"/>
                </a:solidFill>
              </a:rPr>
              <a:t>qur’oni</a:t>
            </a:r>
            <a:r>
              <a:rPr lang="en-US" sz="3100" b="1" dirty="0">
                <a:solidFill>
                  <a:srgbClr val="0000FF"/>
                </a:solidFill>
              </a:rPr>
              <a:t>  </a:t>
            </a:r>
            <a:r>
              <a:rPr lang="en-US" sz="3100" b="1" dirty="0" err="1">
                <a:solidFill>
                  <a:srgbClr val="0000FF"/>
                </a:solidFill>
              </a:rPr>
              <a:t>Karimni</a:t>
            </a:r>
            <a:r>
              <a:rPr lang="en-US" sz="3100" b="1" dirty="0">
                <a:solidFill>
                  <a:srgbClr val="0000FF"/>
                </a:solidFill>
              </a:rPr>
              <a:t>  </a:t>
            </a:r>
            <a:r>
              <a:rPr lang="en-US" sz="3100" dirty="0" err="1"/>
              <a:t>o‘qiy</a:t>
            </a:r>
            <a:r>
              <a:rPr lang="en-US" sz="3100" dirty="0"/>
              <a:t>  </a:t>
            </a:r>
            <a:r>
              <a:rPr lang="en-US" sz="3100" dirty="0" err="1"/>
              <a:t>olmas</a:t>
            </a:r>
            <a:r>
              <a:rPr lang="en-US" sz="3100" dirty="0"/>
              <a:t>,  </a:t>
            </a:r>
            <a:r>
              <a:rPr lang="en-US" sz="3100" dirty="0" err="1"/>
              <a:t>uning</a:t>
            </a:r>
            <a:r>
              <a:rPr lang="en-US" sz="3100" dirty="0"/>
              <a:t> </a:t>
            </a:r>
            <a:r>
              <a:rPr lang="en-US" sz="3100" dirty="0" err="1" smtClean="0"/>
              <a:t>mazmunini</a:t>
            </a:r>
            <a:r>
              <a:rPr lang="en-US" sz="3100" dirty="0" smtClean="0"/>
              <a:t>  </a:t>
            </a:r>
            <a:r>
              <a:rPr lang="en-US" sz="3100" dirty="0" err="1"/>
              <a:t>chaqa</a:t>
            </a:r>
            <a:r>
              <a:rPr lang="en-US" sz="3100" dirty="0"/>
              <a:t>  </a:t>
            </a:r>
            <a:r>
              <a:rPr lang="en-US" sz="3100" dirty="0" err="1"/>
              <a:t>olmas</a:t>
            </a:r>
            <a:r>
              <a:rPr lang="en-US" sz="3100" dirty="0"/>
              <a:t>  </a:t>
            </a:r>
            <a:r>
              <a:rPr lang="en-US" sz="3100" dirty="0" err="1"/>
              <a:t>edi</a:t>
            </a:r>
            <a:r>
              <a:rPr lang="en-US" sz="3100" dirty="0"/>
              <a:t>.  Bu  </a:t>
            </a:r>
            <a:r>
              <a:rPr lang="en-US" sz="3100" b="1" i="1" dirty="0" err="1">
                <a:solidFill>
                  <a:srgbClr val="0000FF"/>
                </a:solidFill>
              </a:rPr>
              <a:t>Qur’onning</a:t>
            </a:r>
            <a:r>
              <a:rPr lang="en-US" sz="3100" b="1" i="1" dirty="0">
                <a:solidFill>
                  <a:srgbClr val="0000FF"/>
                </a:solidFill>
              </a:rPr>
              <a:t>  </a:t>
            </a:r>
            <a:r>
              <a:rPr lang="en-US" sz="3100" b="1" i="1" dirty="0" err="1">
                <a:solidFill>
                  <a:srgbClr val="0000FF"/>
                </a:solidFill>
              </a:rPr>
              <a:t>mazmunini</a:t>
            </a:r>
            <a:r>
              <a:rPr lang="en-US" sz="3100" b="1" i="1" dirty="0">
                <a:solidFill>
                  <a:srgbClr val="0000FF"/>
                </a:solidFill>
              </a:rPr>
              <a:t>  </a:t>
            </a:r>
            <a:r>
              <a:rPr lang="en-US" sz="3100" b="1" i="1" dirty="0" err="1">
                <a:solidFill>
                  <a:srgbClr val="0000FF"/>
                </a:solidFill>
              </a:rPr>
              <a:t>sharhlash</a:t>
            </a:r>
            <a:r>
              <a:rPr lang="en-US" sz="3100" b="1" i="1" dirty="0">
                <a:solidFill>
                  <a:srgbClr val="0000FF"/>
                </a:solidFill>
              </a:rPr>
              <a:t> </a:t>
            </a:r>
            <a:r>
              <a:rPr lang="en-US" sz="3100" b="1" i="1" dirty="0" err="1" smtClean="0">
                <a:solidFill>
                  <a:srgbClr val="0000FF"/>
                </a:solidFill>
              </a:rPr>
              <a:t>va</a:t>
            </a:r>
            <a:r>
              <a:rPr lang="en-US" sz="3100" b="1" i="1" dirty="0" smtClean="0">
                <a:solidFill>
                  <a:srgbClr val="0000FF"/>
                </a:solidFill>
              </a:rPr>
              <a:t>  </a:t>
            </a:r>
            <a:r>
              <a:rPr lang="en-US" sz="3100" b="1" i="1" dirty="0" err="1">
                <a:solidFill>
                  <a:srgbClr val="0000FF"/>
                </a:solidFill>
              </a:rPr>
              <a:t>tafsiriga</a:t>
            </a:r>
            <a:r>
              <a:rPr lang="en-US" sz="3100" dirty="0"/>
              <a:t>  </a:t>
            </a:r>
            <a:r>
              <a:rPr lang="en-US" sz="3100" dirty="0" err="1"/>
              <a:t>talabni</a:t>
            </a:r>
            <a:r>
              <a:rPr lang="en-US" sz="3100" dirty="0"/>
              <a:t>  </a:t>
            </a:r>
            <a:r>
              <a:rPr lang="en-US" sz="3100" dirty="0" err="1"/>
              <a:t>oshirdi</a:t>
            </a:r>
            <a:r>
              <a:rPr lang="en-US" sz="3100" dirty="0"/>
              <a:t>.  </a:t>
            </a:r>
            <a:r>
              <a:rPr lang="en-US" sz="3100" dirty="0" err="1"/>
              <a:t>Natijada</a:t>
            </a:r>
            <a:r>
              <a:rPr lang="en-US" sz="3100" dirty="0"/>
              <a:t>  </a:t>
            </a:r>
            <a:r>
              <a:rPr lang="en-US" sz="3100" dirty="0" err="1"/>
              <a:t>o‘lkamizda</a:t>
            </a:r>
            <a:r>
              <a:rPr lang="en-US" sz="3100" dirty="0"/>
              <a:t>  </a:t>
            </a:r>
            <a:r>
              <a:rPr lang="en-US" sz="3100" dirty="0" err="1"/>
              <a:t>Qur’oni</a:t>
            </a:r>
            <a:r>
              <a:rPr lang="en-US" sz="3100" dirty="0"/>
              <a:t>  </a:t>
            </a:r>
            <a:r>
              <a:rPr lang="en-US" sz="3100" dirty="0" err="1"/>
              <a:t>Karimni</a:t>
            </a:r>
            <a:r>
              <a:rPr lang="en-US" sz="3100" dirty="0"/>
              <a:t> </a:t>
            </a:r>
            <a:r>
              <a:rPr lang="en-US" sz="3100" dirty="0" err="1" smtClean="0"/>
              <a:t>sharhlovchi</a:t>
            </a:r>
            <a:r>
              <a:rPr lang="en-US" sz="3100" dirty="0" smtClean="0"/>
              <a:t>  </a:t>
            </a:r>
            <a:r>
              <a:rPr lang="en-US" sz="3100" dirty="0" err="1"/>
              <a:t>va</a:t>
            </a:r>
            <a:r>
              <a:rPr lang="en-US" sz="3100" dirty="0"/>
              <a:t>  </a:t>
            </a:r>
            <a:r>
              <a:rPr lang="en-US" sz="3100" dirty="0" err="1"/>
              <a:t>uning</a:t>
            </a:r>
            <a:r>
              <a:rPr lang="en-US" sz="3100" dirty="0"/>
              <a:t>  </a:t>
            </a:r>
            <a:r>
              <a:rPr lang="en-US" sz="3100" dirty="0" err="1"/>
              <a:t>tafsirini</a:t>
            </a:r>
            <a:r>
              <a:rPr lang="en-US" sz="3100" dirty="0"/>
              <a:t>  </a:t>
            </a:r>
            <a:r>
              <a:rPr lang="en-US" sz="3100" dirty="0" err="1"/>
              <a:t>bayon</a:t>
            </a:r>
            <a:r>
              <a:rPr lang="en-US" sz="3100" dirty="0"/>
              <a:t>  </a:t>
            </a:r>
            <a:r>
              <a:rPr lang="en-US" sz="3100" dirty="0" err="1"/>
              <a:t>qiluvchi</a:t>
            </a:r>
            <a:r>
              <a:rPr lang="en-US" sz="3100" dirty="0"/>
              <a:t>  </a:t>
            </a:r>
            <a:r>
              <a:rPr lang="en-US" sz="3100" dirty="0" err="1"/>
              <a:t>asarlar</a:t>
            </a:r>
            <a:r>
              <a:rPr lang="en-US" sz="3100" dirty="0"/>
              <a:t>  </a:t>
            </a:r>
            <a:r>
              <a:rPr lang="en-US" sz="3100" dirty="0" err="1"/>
              <a:t>yozgan</a:t>
            </a:r>
            <a:r>
              <a:rPr lang="en-US" sz="3100" dirty="0"/>
              <a:t> </a:t>
            </a:r>
            <a:r>
              <a:rPr lang="en-US" sz="3100" dirty="0" err="1" smtClean="0"/>
              <a:t>ulug</a:t>
            </a:r>
            <a:r>
              <a:rPr lang="en-US" sz="3100" dirty="0"/>
              <a:t>‘  </a:t>
            </a:r>
            <a:r>
              <a:rPr lang="en-US" sz="3100" dirty="0" err="1"/>
              <a:t>islomshunos</a:t>
            </a:r>
            <a:r>
              <a:rPr lang="en-US" sz="3100" dirty="0"/>
              <a:t>  </a:t>
            </a:r>
            <a:r>
              <a:rPr lang="en-US" sz="3100" dirty="0" err="1"/>
              <a:t>allomalar</a:t>
            </a:r>
            <a:r>
              <a:rPr lang="en-US" sz="3100" dirty="0"/>
              <a:t>  y</a:t>
            </a:r>
            <a:r>
              <a:rPr lang="ru-RU" sz="3100" dirty="0"/>
              <a:t>е</a:t>
            </a:r>
            <a:r>
              <a:rPr lang="en-US" sz="3100" dirty="0" err="1"/>
              <a:t>tishib</a:t>
            </a:r>
            <a:r>
              <a:rPr lang="en-US" sz="3100" dirty="0"/>
              <a:t>  </a:t>
            </a:r>
            <a:r>
              <a:rPr lang="en-US" sz="3100" dirty="0" err="1"/>
              <a:t>chiqdi</a:t>
            </a:r>
            <a:r>
              <a:rPr lang="en-US" sz="3100" dirty="0"/>
              <a:t>.  </a:t>
            </a:r>
            <a:r>
              <a:rPr lang="en-US" sz="3100" b="1" u="sng" dirty="0" err="1">
                <a:solidFill>
                  <a:srgbClr val="0000FF"/>
                </a:solidFill>
              </a:rPr>
              <a:t>Imom</a:t>
            </a:r>
            <a:r>
              <a:rPr lang="en-US" sz="3100" b="1" u="sng" dirty="0">
                <a:solidFill>
                  <a:srgbClr val="0000FF"/>
                </a:solidFill>
              </a:rPr>
              <a:t>  Abu  Mansur </a:t>
            </a:r>
            <a:r>
              <a:rPr lang="en-US" sz="3100" b="1" u="sng" dirty="0" err="1" smtClean="0">
                <a:solidFill>
                  <a:srgbClr val="0000FF"/>
                </a:solidFill>
              </a:rPr>
              <a:t>Moturidiy</a:t>
            </a:r>
            <a:r>
              <a:rPr lang="en-US" sz="3100" b="1" u="sng" dirty="0">
                <a:solidFill>
                  <a:srgbClr val="0000FF"/>
                </a:solidFill>
              </a:rPr>
              <a:t>,  </a:t>
            </a:r>
            <a:r>
              <a:rPr lang="en-US" sz="3100" b="1" u="sng" dirty="0" err="1">
                <a:solidFill>
                  <a:srgbClr val="0000FF"/>
                </a:solidFill>
              </a:rPr>
              <a:t>Imom</a:t>
            </a:r>
            <a:r>
              <a:rPr lang="en-US" sz="3100" b="1" u="sng" dirty="0">
                <a:solidFill>
                  <a:srgbClr val="0000FF"/>
                </a:solidFill>
              </a:rPr>
              <a:t>  Abu  Lays  </a:t>
            </a:r>
            <a:r>
              <a:rPr lang="en-US" sz="3100" b="1" u="sng" dirty="0" err="1">
                <a:solidFill>
                  <a:srgbClr val="0000FF"/>
                </a:solidFill>
              </a:rPr>
              <a:t>ibn</a:t>
            </a:r>
            <a:r>
              <a:rPr lang="en-US" sz="3100" b="1" u="sng" dirty="0">
                <a:solidFill>
                  <a:srgbClr val="0000FF"/>
                </a:solidFill>
              </a:rPr>
              <a:t>  Muhammad  </a:t>
            </a:r>
            <a:r>
              <a:rPr lang="en-US" sz="3100" b="1" u="sng" dirty="0" err="1">
                <a:solidFill>
                  <a:srgbClr val="0000FF"/>
                </a:solidFill>
              </a:rPr>
              <a:t>Samarqandiy</a:t>
            </a:r>
            <a:r>
              <a:rPr lang="en-US" sz="3100" b="1" u="sng" dirty="0">
                <a:solidFill>
                  <a:srgbClr val="0000FF"/>
                </a:solidFill>
              </a:rPr>
              <a:t>,  </a:t>
            </a:r>
            <a:r>
              <a:rPr lang="en-US" sz="3100" b="1" u="sng" dirty="0" err="1">
                <a:solidFill>
                  <a:srgbClr val="0000FF"/>
                </a:solidFill>
              </a:rPr>
              <a:t>Imom</a:t>
            </a:r>
            <a:r>
              <a:rPr lang="en-US" sz="3100" b="1" u="sng" dirty="0">
                <a:solidFill>
                  <a:srgbClr val="0000FF"/>
                </a:solidFill>
              </a:rPr>
              <a:t> </a:t>
            </a:r>
            <a:r>
              <a:rPr lang="en-US" sz="3100" b="1" u="sng" dirty="0" err="1" smtClean="0">
                <a:solidFill>
                  <a:srgbClr val="0000FF"/>
                </a:solidFill>
              </a:rPr>
              <a:t>Zamahshariy</a:t>
            </a:r>
            <a:r>
              <a:rPr lang="en-US" sz="3100" b="1" u="sng" dirty="0">
                <a:solidFill>
                  <a:srgbClr val="0000FF"/>
                </a:solidFill>
              </a:rPr>
              <a:t>,  </a:t>
            </a:r>
            <a:r>
              <a:rPr lang="en-US" sz="3100" b="1" u="sng" dirty="0" err="1">
                <a:solidFill>
                  <a:srgbClr val="0000FF"/>
                </a:solidFill>
              </a:rPr>
              <a:t>Imom</a:t>
            </a:r>
            <a:r>
              <a:rPr lang="en-US" sz="3100" b="1" u="sng" dirty="0">
                <a:solidFill>
                  <a:srgbClr val="0000FF"/>
                </a:solidFill>
              </a:rPr>
              <a:t>  </a:t>
            </a:r>
            <a:r>
              <a:rPr lang="en-US" sz="3100" b="1" u="sng" dirty="0" err="1" smtClean="0">
                <a:solidFill>
                  <a:srgbClr val="0000FF"/>
                </a:solidFill>
              </a:rPr>
              <a:t>Nasafiylar</a:t>
            </a:r>
            <a:r>
              <a:rPr lang="en-US" sz="3100" b="1" u="sng" dirty="0" smtClean="0">
                <a:solidFill>
                  <a:srgbClr val="0000FF"/>
                </a:solidFill>
              </a:rPr>
              <a:t>  </a:t>
            </a:r>
            <a:r>
              <a:rPr lang="en-US" sz="3100" dirty="0" err="1"/>
              <a:t>ana</a:t>
            </a:r>
            <a:r>
              <a:rPr lang="en-US" sz="3100" dirty="0"/>
              <a:t>  </a:t>
            </a:r>
            <a:r>
              <a:rPr lang="en-US" sz="3100" dirty="0" err="1"/>
              <a:t>shular</a:t>
            </a:r>
            <a:r>
              <a:rPr lang="en-US" sz="3100" dirty="0"/>
              <a:t>  </a:t>
            </a:r>
            <a:r>
              <a:rPr lang="en-US" sz="3100" dirty="0" err="1"/>
              <a:t>jumlasidandir</a:t>
            </a:r>
            <a:endParaRPr lang="ru-RU" sz="3100" dirty="0"/>
          </a:p>
        </p:txBody>
      </p:sp>
    </p:spTree>
    <p:extLst>
      <p:ext uri="{BB962C8B-B14F-4D97-AF65-F5344CB8AC3E}">
        <p14:creationId xmlns:p14="http://schemas.microsoft.com/office/powerpoint/2010/main" val="18265014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04664"/>
            <a:ext cx="8640960" cy="6494085"/>
          </a:xfrm>
          <a:prstGeom prst="rect">
            <a:avLst/>
          </a:prstGeom>
        </p:spPr>
        <p:txBody>
          <a:bodyPr wrap="square">
            <a:spAutoFit/>
          </a:bodyPr>
          <a:lstStyle/>
          <a:p>
            <a:pPr algn="just"/>
            <a:r>
              <a:rPr lang="en-US" sz="3200" dirty="0" smtClean="0"/>
              <a:t>	 </a:t>
            </a:r>
            <a:r>
              <a:rPr lang="en-US" sz="3200" dirty="0" err="1"/>
              <a:t>Islom</a:t>
            </a:r>
            <a:r>
              <a:rPr lang="en-US" sz="3200" dirty="0"/>
              <a:t> </a:t>
            </a:r>
            <a:r>
              <a:rPr lang="en-US" sz="3200" dirty="0" err="1" smtClean="0"/>
              <a:t>madaniyatining</a:t>
            </a:r>
            <a:r>
              <a:rPr lang="en-US" sz="3200" dirty="0" smtClean="0"/>
              <a:t> </a:t>
            </a:r>
            <a:r>
              <a:rPr lang="en-US" sz="3200" b="1" dirty="0" err="1"/>
              <a:t>Qur’oni</a:t>
            </a:r>
            <a:r>
              <a:rPr lang="en-US" sz="3200" b="1" dirty="0"/>
              <a:t> </a:t>
            </a:r>
            <a:r>
              <a:rPr lang="en-US" sz="3200" b="1" dirty="0" err="1"/>
              <a:t>Karimdan</a:t>
            </a:r>
            <a:r>
              <a:rPr lang="en-US" sz="3200" b="1" dirty="0"/>
              <a:t> </a:t>
            </a:r>
            <a:r>
              <a:rPr lang="en-US" sz="3200" dirty="0"/>
              <a:t>k</a:t>
            </a:r>
            <a:r>
              <a:rPr lang="ru-RU" sz="3200" dirty="0"/>
              <a:t>е</a:t>
            </a:r>
            <a:r>
              <a:rPr lang="en-US" sz="3200" dirty="0"/>
              <a:t>yin </a:t>
            </a:r>
            <a:r>
              <a:rPr lang="en-US" sz="3200" b="1" dirty="0" err="1">
                <a:solidFill>
                  <a:srgbClr val="0000FF"/>
                </a:solidFill>
              </a:rPr>
              <a:t>ikkinchi</a:t>
            </a:r>
            <a:r>
              <a:rPr lang="en-US" sz="3200" dirty="0"/>
              <a:t> </a:t>
            </a:r>
            <a:r>
              <a:rPr lang="en-US" sz="3200" dirty="0" err="1"/>
              <a:t>o‘rinda</a:t>
            </a:r>
            <a:r>
              <a:rPr lang="en-US" sz="3200" dirty="0"/>
              <a:t> </a:t>
            </a:r>
            <a:r>
              <a:rPr lang="en-US" sz="3200" dirty="0" err="1"/>
              <a:t>turadigan</a:t>
            </a:r>
            <a:r>
              <a:rPr lang="en-US" sz="3200" dirty="0"/>
              <a:t> </a:t>
            </a:r>
            <a:r>
              <a:rPr lang="en-US" sz="3200" dirty="0" err="1" smtClean="0"/>
              <a:t>nodir</a:t>
            </a:r>
            <a:r>
              <a:rPr lang="en-US" sz="3200" dirty="0" smtClean="0"/>
              <a:t> </a:t>
            </a:r>
            <a:r>
              <a:rPr lang="en-US" sz="3200" dirty="0" err="1"/>
              <a:t>manbalaridan</a:t>
            </a:r>
            <a:r>
              <a:rPr lang="en-US" sz="3200" dirty="0"/>
              <a:t> </a:t>
            </a:r>
            <a:r>
              <a:rPr lang="en-US" sz="3200" dirty="0" err="1"/>
              <a:t>biri</a:t>
            </a:r>
            <a:r>
              <a:rPr lang="en-US" sz="3200" dirty="0"/>
              <a:t> </a:t>
            </a:r>
            <a:r>
              <a:rPr lang="en-US" sz="3200" b="1" u="sng" dirty="0" err="1">
                <a:solidFill>
                  <a:srgbClr val="0000FF"/>
                </a:solidFill>
              </a:rPr>
              <a:t>hadislar</a:t>
            </a:r>
            <a:r>
              <a:rPr lang="en-US" sz="3200" dirty="0"/>
              <a:t>, </a:t>
            </a:r>
            <a:r>
              <a:rPr lang="en-US" sz="3200" dirty="0" err="1"/>
              <a:t>ya’ni</a:t>
            </a:r>
            <a:r>
              <a:rPr lang="en-US" sz="3200" dirty="0"/>
              <a:t> </a:t>
            </a:r>
            <a:r>
              <a:rPr lang="en-US" sz="3200" b="1" i="1" u="sng" dirty="0">
                <a:solidFill>
                  <a:srgbClr val="0000FF"/>
                </a:solidFill>
              </a:rPr>
              <a:t>Muhammad </a:t>
            </a:r>
            <a:r>
              <a:rPr lang="en-US" sz="3200" b="1" i="1" u="sng" dirty="0" err="1">
                <a:solidFill>
                  <a:srgbClr val="0000FF"/>
                </a:solidFill>
              </a:rPr>
              <a:t>alayhissalomning</a:t>
            </a:r>
            <a:r>
              <a:rPr lang="en-US" sz="3200" b="1" i="1" u="sng" dirty="0">
                <a:solidFill>
                  <a:srgbClr val="0000FF"/>
                </a:solidFill>
              </a:rPr>
              <a:t> </a:t>
            </a:r>
            <a:r>
              <a:rPr lang="en-US" sz="3200" b="1" i="1" u="sng" dirty="0" err="1" smtClean="0">
                <a:solidFill>
                  <a:srgbClr val="0000FF"/>
                </a:solidFill>
              </a:rPr>
              <a:t>diniy</a:t>
            </a:r>
            <a:r>
              <a:rPr lang="en-US" sz="3200" b="1" i="1" u="sng" dirty="0" smtClean="0">
                <a:solidFill>
                  <a:srgbClr val="0000FF"/>
                </a:solidFill>
              </a:rPr>
              <a:t>  </a:t>
            </a:r>
            <a:r>
              <a:rPr lang="en-US" sz="3200" b="1" i="1" u="sng" dirty="0" err="1">
                <a:solidFill>
                  <a:srgbClr val="0000FF"/>
                </a:solidFill>
              </a:rPr>
              <a:t>va</a:t>
            </a:r>
            <a:r>
              <a:rPr lang="en-US" sz="3200" b="1" i="1" u="sng" dirty="0">
                <a:solidFill>
                  <a:srgbClr val="0000FF"/>
                </a:solidFill>
              </a:rPr>
              <a:t>  </a:t>
            </a:r>
            <a:r>
              <a:rPr lang="en-US" sz="3200" b="1" i="1" u="sng" dirty="0" err="1">
                <a:solidFill>
                  <a:srgbClr val="0000FF"/>
                </a:solidFill>
              </a:rPr>
              <a:t>axloqiy</a:t>
            </a:r>
            <a:r>
              <a:rPr lang="en-US" sz="3200" b="1" i="1" u="sng" dirty="0">
                <a:solidFill>
                  <a:srgbClr val="0000FF"/>
                </a:solidFill>
              </a:rPr>
              <a:t>  </a:t>
            </a:r>
            <a:r>
              <a:rPr lang="en-US" sz="3200" b="1" i="1" u="sng" dirty="0" err="1">
                <a:solidFill>
                  <a:srgbClr val="0000FF"/>
                </a:solidFill>
              </a:rPr>
              <a:t>ko‘rsatmalari</a:t>
            </a:r>
            <a:r>
              <a:rPr lang="en-US" sz="3200" b="1" i="1" u="sng" dirty="0">
                <a:solidFill>
                  <a:srgbClr val="0000FF"/>
                </a:solidFill>
              </a:rPr>
              <a:t>,  </a:t>
            </a:r>
            <a:r>
              <a:rPr lang="en-US" sz="3200" b="1" i="1" u="sng" dirty="0" err="1">
                <a:solidFill>
                  <a:srgbClr val="0000FF"/>
                </a:solidFill>
              </a:rPr>
              <a:t>hikmatli</a:t>
            </a:r>
            <a:r>
              <a:rPr lang="en-US" sz="3200" b="1" i="1" u="sng" dirty="0">
                <a:solidFill>
                  <a:srgbClr val="0000FF"/>
                </a:solidFill>
              </a:rPr>
              <a:t>  </a:t>
            </a:r>
            <a:r>
              <a:rPr lang="en-US" sz="3200" b="1" i="1" u="sng" dirty="0" err="1">
                <a:solidFill>
                  <a:srgbClr val="0000FF"/>
                </a:solidFill>
              </a:rPr>
              <a:t>so‘zlaridir</a:t>
            </a:r>
            <a:r>
              <a:rPr lang="en-US" sz="3200" dirty="0"/>
              <a:t>.  </a:t>
            </a:r>
            <a:r>
              <a:rPr lang="en-US" sz="3200" dirty="0" err="1"/>
              <a:t>Chunki</a:t>
            </a:r>
            <a:r>
              <a:rPr lang="en-US" sz="3200" dirty="0"/>
              <a:t> </a:t>
            </a:r>
            <a:r>
              <a:rPr lang="en-US" sz="3200" dirty="0" err="1" smtClean="0"/>
              <a:t>Payg‘ambar</a:t>
            </a:r>
            <a:r>
              <a:rPr lang="en-US" sz="3200" dirty="0" smtClean="0"/>
              <a:t>  </a:t>
            </a:r>
            <a:r>
              <a:rPr lang="en-US" sz="3200" dirty="0"/>
              <a:t>Muhammad  </a:t>
            </a:r>
            <a:r>
              <a:rPr lang="en-US" sz="3200" dirty="0" err="1"/>
              <a:t>alayhissalomning</a:t>
            </a:r>
            <a:r>
              <a:rPr lang="en-US" sz="3200" dirty="0"/>
              <a:t>  </a:t>
            </a:r>
            <a:r>
              <a:rPr lang="en-US" sz="3200" dirty="0" err="1"/>
              <a:t>o‘zlari</a:t>
            </a:r>
            <a:r>
              <a:rPr lang="en-US" sz="3200" dirty="0"/>
              <a:t>  ham  </a:t>
            </a:r>
            <a:r>
              <a:rPr lang="en-US" sz="3200" dirty="0" err="1"/>
              <a:t>bu</a:t>
            </a:r>
            <a:r>
              <a:rPr lang="en-US" sz="3200" dirty="0"/>
              <a:t>  </a:t>
            </a:r>
            <a:r>
              <a:rPr lang="en-US" sz="3200" dirty="0" err="1"/>
              <a:t>haqda</a:t>
            </a:r>
            <a:r>
              <a:rPr lang="en-US" sz="3200" dirty="0"/>
              <a:t> </a:t>
            </a:r>
            <a:r>
              <a:rPr lang="en-US" sz="3200" dirty="0" err="1" smtClean="0"/>
              <a:t>shunday</a:t>
            </a:r>
            <a:r>
              <a:rPr lang="en-US" sz="3200" dirty="0" smtClean="0"/>
              <a:t>  </a:t>
            </a:r>
            <a:r>
              <a:rPr lang="en-US" sz="3200" dirty="0"/>
              <a:t>d</a:t>
            </a:r>
            <a:r>
              <a:rPr lang="ru-RU" sz="3200" dirty="0"/>
              <a:t>е</a:t>
            </a:r>
            <a:r>
              <a:rPr lang="en-US" sz="3200" dirty="0" err="1"/>
              <a:t>ganlar</a:t>
            </a:r>
            <a:r>
              <a:rPr lang="en-US" sz="3200" dirty="0"/>
              <a:t>:  </a:t>
            </a:r>
            <a:r>
              <a:rPr lang="en-US" sz="3200" b="1" i="1" dirty="0">
                <a:solidFill>
                  <a:srgbClr val="7030A0"/>
                </a:solidFill>
              </a:rPr>
              <a:t>«</a:t>
            </a:r>
            <a:r>
              <a:rPr lang="en-US" sz="3200" b="1" i="1" dirty="0" err="1">
                <a:solidFill>
                  <a:srgbClr val="7030A0"/>
                </a:solidFill>
              </a:rPr>
              <a:t>Ey</a:t>
            </a:r>
            <a:r>
              <a:rPr lang="en-US" sz="3200" b="1" i="1" dirty="0">
                <a:solidFill>
                  <a:srgbClr val="7030A0"/>
                </a:solidFill>
              </a:rPr>
              <a:t>  </a:t>
            </a:r>
            <a:r>
              <a:rPr lang="en-US" sz="3200" b="1" i="1" dirty="0" err="1">
                <a:solidFill>
                  <a:srgbClr val="7030A0"/>
                </a:solidFill>
              </a:rPr>
              <a:t>ummatlarim</a:t>
            </a:r>
            <a:r>
              <a:rPr lang="en-US" sz="3200" b="1" i="1" dirty="0">
                <a:solidFill>
                  <a:srgbClr val="7030A0"/>
                </a:solidFill>
              </a:rPr>
              <a:t>!  M</a:t>
            </a:r>
            <a:r>
              <a:rPr lang="ru-RU" sz="3200" b="1" i="1" dirty="0">
                <a:solidFill>
                  <a:srgbClr val="7030A0"/>
                </a:solidFill>
              </a:rPr>
              <a:t>е</a:t>
            </a:r>
            <a:r>
              <a:rPr lang="en-US" sz="3200" b="1" i="1" dirty="0">
                <a:solidFill>
                  <a:srgbClr val="7030A0"/>
                </a:solidFill>
              </a:rPr>
              <a:t>n  </a:t>
            </a:r>
            <a:r>
              <a:rPr lang="en-US" sz="3200" b="1" i="1" dirty="0" err="1">
                <a:solidFill>
                  <a:srgbClr val="7030A0"/>
                </a:solidFill>
              </a:rPr>
              <a:t>sizlar</a:t>
            </a:r>
            <a:r>
              <a:rPr lang="en-US" sz="3200" b="1" i="1" dirty="0">
                <a:solidFill>
                  <a:srgbClr val="7030A0"/>
                </a:solidFill>
              </a:rPr>
              <a:t>  </a:t>
            </a:r>
            <a:r>
              <a:rPr lang="en-US" sz="3200" b="1" i="1" dirty="0" err="1">
                <a:solidFill>
                  <a:srgbClr val="7030A0"/>
                </a:solidFill>
              </a:rPr>
              <a:t>uchun</a:t>
            </a:r>
            <a:r>
              <a:rPr lang="en-US" sz="3200" b="1" i="1" dirty="0">
                <a:solidFill>
                  <a:srgbClr val="7030A0"/>
                </a:solidFill>
              </a:rPr>
              <a:t>  </a:t>
            </a:r>
            <a:r>
              <a:rPr lang="en-US" sz="3200" b="1" i="1" dirty="0" err="1">
                <a:solidFill>
                  <a:srgbClr val="7030A0"/>
                </a:solidFill>
              </a:rPr>
              <a:t>Qur’oni</a:t>
            </a:r>
            <a:r>
              <a:rPr lang="en-US" sz="3200" b="1" i="1" dirty="0">
                <a:solidFill>
                  <a:srgbClr val="7030A0"/>
                </a:solidFill>
              </a:rPr>
              <a:t> </a:t>
            </a:r>
            <a:r>
              <a:rPr lang="en-US" sz="3200" b="1" i="1" dirty="0" err="1" smtClean="0">
                <a:solidFill>
                  <a:srgbClr val="7030A0"/>
                </a:solidFill>
              </a:rPr>
              <a:t>Karim</a:t>
            </a:r>
            <a:r>
              <a:rPr lang="en-US" sz="3200" b="1" i="1" dirty="0" smtClean="0">
                <a:solidFill>
                  <a:srgbClr val="7030A0"/>
                </a:solidFill>
              </a:rPr>
              <a:t> </a:t>
            </a:r>
            <a:r>
              <a:rPr lang="en-US" sz="3200" b="1" i="1" dirty="0" err="1">
                <a:solidFill>
                  <a:srgbClr val="7030A0"/>
                </a:solidFill>
              </a:rPr>
              <a:t>bilan</a:t>
            </a:r>
            <a:r>
              <a:rPr lang="en-US" sz="3200" b="1" i="1" dirty="0">
                <a:solidFill>
                  <a:srgbClr val="7030A0"/>
                </a:solidFill>
              </a:rPr>
              <a:t> </a:t>
            </a:r>
            <a:r>
              <a:rPr lang="en-US" sz="3200" b="1" i="1" dirty="0" err="1">
                <a:solidFill>
                  <a:srgbClr val="7030A0"/>
                </a:solidFill>
              </a:rPr>
              <a:t>o‘zimning</a:t>
            </a:r>
            <a:r>
              <a:rPr lang="en-US" sz="3200" b="1" i="1" dirty="0">
                <a:solidFill>
                  <a:srgbClr val="7030A0"/>
                </a:solidFill>
              </a:rPr>
              <a:t> </a:t>
            </a:r>
            <a:r>
              <a:rPr lang="en-US" sz="3200" b="1" i="1" dirty="0" err="1">
                <a:solidFill>
                  <a:srgbClr val="7030A0"/>
                </a:solidFill>
              </a:rPr>
              <a:t>sunnatim</a:t>
            </a:r>
            <a:r>
              <a:rPr lang="en-US" sz="3200" b="1" i="1" dirty="0">
                <a:solidFill>
                  <a:srgbClr val="7030A0"/>
                </a:solidFill>
              </a:rPr>
              <a:t> — </a:t>
            </a:r>
            <a:r>
              <a:rPr lang="en-US" sz="3200" b="1" i="1" dirty="0" err="1">
                <a:solidFill>
                  <a:srgbClr val="7030A0"/>
                </a:solidFill>
              </a:rPr>
              <a:t>yo‘l-yo‘riqlarimni</a:t>
            </a:r>
            <a:r>
              <a:rPr lang="en-US" sz="3200" b="1" i="1" dirty="0">
                <a:solidFill>
                  <a:srgbClr val="7030A0"/>
                </a:solidFill>
              </a:rPr>
              <a:t> </a:t>
            </a:r>
            <a:r>
              <a:rPr lang="en-US" sz="3200" b="1" i="1" dirty="0" err="1">
                <a:solidFill>
                  <a:srgbClr val="7030A0"/>
                </a:solidFill>
              </a:rPr>
              <a:t>qoldirdim</a:t>
            </a:r>
            <a:r>
              <a:rPr lang="en-US" sz="3200" b="1" i="1" dirty="0">
                <a:solidFill>
                  <a:srgbClr val="7030A0"/>
                </a:solidFill>
              </a:rPr>
              <a:t>. </a:t>
            </a:r>
            <a:r>
              <a:rPr lang="en-US" sz="3200" b="1" i="1" dirty="0" err="1">
                <a:solidFill>
                  <a:srgbClr val="7030A0"/>
                </a:solidFill>
              </a:rPr>
              <a:t>Siz</a:t>
            </a:r>
            <a:r>
              <a:rPr lang="en-US" sz="3200" b="1" i="1" dirty="0">
                <a:solidFill>
                  <a:srgbClr val="7030A0"/>
                </a:solidFill>
              </a:rPr>
              <a:t> </a:t>
            </a:r>
            <a:r>
              <a:rPr lang="en-US" sz="3200" b="1" i="1" dirty="0" err="1" smtClean="0">
                <a:solidFill>
                  <a:srgbClr val="7030A0"/>
                </a:solidFill>
              </a:rPr>
              <a:t>bu</a:t>
            </a:r>
            <a:r>
              <a:rPr lang="en-US" sz="3200" b="1" i="1" dirty="0" smtClean="0">
                <a:solidFill>
                  <a:srgbClr val="7030A0"/>
                </a:solidFill>
              </a:rPr>
              <a:t>  </a:t>
            </a:r>
            <a:r>
              <a:rPr lang="en-US" sz="3200" b="1" i="1" dirty="0" err="1">
                <a:solidFill>
                  <a:srgbClr val="7030A0"/>
                </a:solidFill>
              </a:rPr>
              <a:t>ikkalasini</a:t>
            </a:r>
            <a:r>
              <a:rPr lang="en-US" sz="3200" b="1" i="1" dirty="0">
                <a:solidFill>
                  <a:srgbClr val="7030A0"/>
                </a:solidFill>
              </a:rPr>
              <a:t>  </a:t>
            </a:r>
            <a:r>
              <a:rPr lang="en-US" sz="3200" b="1" i="1" dirty="0" err="1">
                <a:solidFill>
                  <a:srgbClr val="7030A0"/>
                </a:solidFill>
              </a:rPr>
              <a:t>qattiq</a:t>
            </a:r>
            <a:r>
              <a:rPr lang="en-US" sz="3200" b="1" i="1" dirty="0">
                <a:solidFill>
                  <a:srgbClr val="7030A0"/>
                </a:solidFill>
              </a:rPr>
              <a:t>  </a:t>
            </a:r>
            <a:r>
              <a:rPr lang="en-US" sz="3200" b="1" i="1" dirty="0" err="1">
                <a:solidFill>
                  <a:srgbClr val="7030A0"/>
                </a:solidFill>
              </a:rPr>
              <a:t>ushlab</a:t>
            </a:r>
            <a:r>
              <a:rPr lang="en-US" sz="3200" b="1" i="1" dirty="0">
                <a:solidFill>
                  <a:srgbClr val="7030A0"/>
                </a:solidFill>
              </a:rPr>
              <a:t>,  </a:t>
            </a:r>
            <a:r>
              <a:rPr lang="en-US" sz="3200" b="1" i="1" dirty="0" err="1">
                <a:solidFill>
                  <a:srgbClr val="7030A0"/>
                </a:solidFill>
              </a:rPr>
              <a:t>ularga</a:t>
            </a:r>
            <a:r>
              <a:rPr lang="en-US" sz="3200" b="1" i="1" dirty="0">
                <a:solidFill>
                  <a:srgbClr val="7030A0"/>
                </a:solidFill>
              </a:rPr>
              <a:t>  </a:t>
            </a:r>
            <a:r>
              <a:rPr lang="en-US" sz="3200" b="1" i="1" dirty="0" err="1">
                <a:solidFill>
                  <a:srgbClr val="7030A0"/>
                </a:solidFill>
              </a:rPr>
              <a:t>amal</a:t>
            </a:r>
            <a:r>
              <a:rPr lang="en-US" sz="3200" b="1" i="1" dirty="0">
                <a:solidFill>
                  <a:srgbClr val="7030A0"/>
                </a:solidFill>
              </a:rPr>
              <a:t>  </a:t>
            </a:r>
            <a:r>
              <a:rPr lang="en-US" sz="3200" b="1" i="1" dirty="0" err="1">
                <a:solidFill>
                  <a:srgbClr val="7030A0"/>
                </a:solidFill>
              </a:rPr>
              <a:t>qilsangiz</a:t>
            </a:r>
            <a:r>
              <a:rPr lang="en-US" sz="3200" b="1" i="1" dirty="0">
                <a:solidFill>
                  <a:srgbClr val="7030A0"/>
                </a:solidFill>
              </a:rPr>
              <a:t>,  </a:t>
            </a:r>
            <a:r>
              <a:rPr lang="en-US" sz="3200" b="1" i="1" dirty="0" err="1">
                <a:solidFill>
                  <a:srgbClr val="7030A0"/>
                </a:solidFill>
              </a:rPr>
              <a:t>to‘g‘ri</a:t>
            </a:r>
            <a:r>
              <a:rPr lang="en-US" sz="3200" b="1" i="1" dirty="0">
                <a:solidFill>
                  <a:srgbClr val="7030A0"/>
                </a:solidFill>
              </a:rPr>
              <a:t>  </a:t>
            </a:r>
            <a:r>
              <a:rPr lang="en-US" sz="3200" b="1" i="1" dirty="0" err="1">
                <a:solidFill>
                  <a:srgbClr val="7030A0"/>
                </a:solidFill>
              </a:rPr>
              <a:t>yo‘ldan</a:t>
            </a:r>
            <a:r>
              <a:rPr lang="en-US" sz="3200" b="1" i="1" dirty="0">
                <a:solidFill>
                  <a:srgbClr val="7030A0"/>
                </a:solidFill>
              </a:rPr>
              <a:t> </a:t>
            </a:r>
            <a:r>
              <a:rPr lang="en-US" sz="3200" b="1" i="1" dirty="0" err="1" smtClean="0">
                <a:solidFill>
                  <a:srgbClr val="7030A0"/>
                </a:solidFill>
              </a:rPr>
              <a:t>aslo</a:t>
            </a:r>
            <a:r>
              <a:rPr lang="en-US" sz="3200" b="1" i="1" dirty="0" smtClean="0">
                <a:solidFill>
                  <a:srgbClr val="7030A0"/>
                </a:solidFill>
              </a:rPr>
              <a:t> </a:t>
            </a:r>
            <a:r>
              <a:rPr lang="en-US" sz="3200" b="1" i="1" dirty="0" err="1">
                <a:solidFill>
                  <a:srgbClr val="7030A0"/>
                </a:solidFill>
              </a:rPr>
              <a:t>adashmaysiz</a:t>
            </a:r>
            <a:r>
              <a:rPr lang="en-US" sz="3200" dirty="0" smtClean="0"/>
              <a:t>»</a:t>
            </a:r>
            <a:endParaRPr lang="ru-RU" sz="3200" dirty="0"/>
          </a:p>
        </p:txBody>
      </p:sp>
    </p:spTree>
    <p:extLst>
      <p:ext uri="{BB962C8B-B14F-4D97-AF65-F5344CB8AC3E}">
        <p14:creationId xmlns:p14="http://schemas.microsoft.com/office/powerpoint/2010/main" val="455491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57145" y="119056"/>
            <a:ext cx="1628773" cy="2025837"/>
          </a:xfrm>
          <a:prstGeom prst="rect">
            <a:avLst/>
          </a:prstGeom>
          <a:ln>
            <a:noFill/>
          </a:ln>
          <a:effectLst>
            <a:softEdge rad="112500"/>
          </a:effectLst>
        </p:spPr>
      </p:pic>
      <p:pic>
        <p:nvPicPr>
          <p:cNvPr id="4099" name="Picture 3"/>
          <p:cNvPicPr>
            <a:picLocks noChangeAspect="1" noChangeArrowheads="1"/>
          </p:cNvPicPr>
          <p:nvPr/>
        </p:nvPicPr>
        <p:blipFill>
          <a:blip r:embed="rId3" cstate="print"/>
          <a:srcRect/>
          <a:stretch>
            <a:fillRect/>
          </a:stretch>
        </p:blipFill>
        <p:spPr bwMode="auto">
          <a:xfrm>
            <a:off x="214282" y="2214553"/>
            <a:ext cx="1714512" cy="2280031"/>
          </a:xfrm>
          <a:prstGeom prst="rect">
            <a:avLst/>
          </a:prstGeom>
          <a:ln>
            <a:noFill/>
          </a:ln>
          <a:effectLst>
            <a:softEdge rad="112500"/>
          </a:effectLst>
        </p:spPr>
      </p:pic>
      <p:pic>
        <p:nvPicPr>
          <p:cNvPr id="4100" name="Picture 4"/>
          <p:cNvPicPr>
            <a:picLocks noChangeAspect="1" noChangeArrowheads="1"/>
          </p:cNvPicPr>
          <p:nvPr/>
        </p:nvPicPr>
        <p:blipFill>
          <a:blip r:embed="rId4" cstate="print"/>
          <a:srcRect/>
          <a:stretch>
            <a:fillRect/>
          </a:stretch>
        </p:blipFill>
        <p:spPr bwMode="auto">
          <a:xfrm>
            <a:off x="285720" y="4572008"/>
            <a:ext cx="1629288" cy="1857388"/>
          </a:xfrm>
          <a:prstGeom prst="rect">
            <a:avLst/>
          </a:prstGeom>
          <a:ln>
            <a:noFill/>
          </a:ln>
          <a:effectLst>
            <a:softEdge rad="112500"/>
          </a:effectLst>
        </p:spPr>
      </p:pic>
      <p:sp>
        <p:nvSpPr>
          <p:cNvPr id="5" name="Прямоугольник 4"/>
          <p:cNvSpPr/>
          <p:nvPr/>
        </p:nvSpPr>
        <p:spPr>
          <a:xfrm>
            <a:off x="2857500" y="285750"/>
            <a:ext cx="5357813" cy="1169988"/>
          </a:xfrm>
          <a:prstGeom prst="rect">
            <a:avLst/>
          </a:prstGeom>
          <a:noFill/>
        </p:spPr>
        <p:txBody>
          <a:bodyPr>
            <a:spAutoFit/>
          </a:bodyPr>
          <a:lstStyle/>
          <a:p>
            <a:pPr algn="ctr" fontAlgn="auto">
              <a:spcBef>
                <a:spcPts val="0"/>
              </a:spcBef>
              <a:spcAft>
                <a:spcPts val="0"/>
              </a:spcAft>
              <a:defRPr/>
            </a:pPr>
            <a:r>
              <a:rPr lang="en-US" sz="3500" b="1" i="1" spc="-150" dirty="0" err="1">
                <a:ln w="1905"/>
                <a:solidFill>
                  <a:srgbClr val="0000FF"/>
                </a:solidFill>
                <a:latin typeface="+mn-lt"/>
              </a:rPr>
              <a:t>Burhonuddin</a:t>
            </a:r>
            <a:r>
              <a:rPr lang="en-US" sz="3500" b="1" i="1" spc="-150" dirty="0">
                <a:ln w="1905"/>
                <a:solidFill>
                  <a:srgbClr val="0000FF"/>
                </a:solidFill>
                <a:latin typeface="+mn-lt"/>
              </a:rPr>
              <a:t> al-</a:t>
            </a:r>
            <a:r>
              <a:rPr lang="en-US" sz="3500" b="1" i="1" spc="-150" dirty="0" err="1">
                <a:ln w="1905"/>
                <a:solidFill>
                  <a:srgbClr val="0000FF"/>
                </a:solidFill>
                <a:latin typeface="+mn-lt"/>
              </a:rPr>
              <a:t>Marg’inoniy</a:t>
            </a:r>
            <a:r>
              <a:rPr lang="en-US" sz="3500" b="1" i="1" spc="-150" dirty="0">
                <a:ln w="1905"/>
                <a:solidFill>
                  <a:srgbClr val="0000FF"/>
                </a:solidFill>
                <a:latin typeface="+mn-lt"/>
              </a:rPr>
              <a:t> (1123-….)</a:t>
            </a:r>
            <a:endParaRPr lang="ru-RU" sz="3500" b="1" i="1" spc="-150" dirty="0">
              <a:ln w="1905"/>
              <a:solidFill>
                <a:srgbClr val="0000FF"/>
              </a:solidFill>
              <a:latin typeface="+mn-lt"/>
            </a:endParaRPr>
          </a:p>
        </p:txBody>
      </p:sp>
      <p:sp>
        <p:nvSpPr>
          <p:cNvPr id="6" name="Скругленный прямоугольник 5"/>
          <p:cNvSpPr/>
          <p:nvPr/>
        </p:nvSpPr>
        <p:spPr>
          <a:xfrm>
            <a:off x="2000264" y="1428736"/>
            <a:ext cx="7000892" cy="5143512"/>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just" fontAlgn="auto">
              <a:spcBef>
                <a:spcPts val="0"/>
              </a:spcBef>
              <a:spcAft>
                <a:spcPts val="0"/>
              </a:spcAft>
              <a:defRPr/>
            </a:pPr>
            <a:r>
              <a:rPr lang="en-US" sz="2500" dirty="0"/>
              <a:t>	</a:t>
            </a:r>
            <a:r>
              <a:rPr lang="en-US" sz="2500" dirty="0" err="1"/>
              <a:t>Mashhur</a:t>
            </a:r>
            <a:r>
              <a:rPr lang="en-US" sz="2500" dirty="0"/>
              <a:t> </a:t>
            </a:r>
            <a:r>
              <a:rPr lang="en-US" sz="2500" dirty="0" err="1"/>
              <a:t>fiqh</a:t>
            </a:r>
            <a:r>
              <a:rPr lang="en-US" sz="2500" dirty="0"/>
              <a:t> (</a:t>
            </a:r>
            <a:r>
              <a:rPr lang="en-US" sz="2500" dirty="0" err="1"/>
              <a:t>huquqshunos</a:t>
            </a:r>
            <a:r>
              <a:rPr lang="en-US" sz="2500" dirty="0"/>
              <a:t>) </a:t>
            </a:r>
            <a:r>
              <a:rPr lang="en-US" sz="2500" dirty="0" err="1"/>
              <a:t>olimi</a:t>
            </a:r>
            <a:r>
              <a:rPr lang="en-US" sz="2500" dirty="0"/>
              <a:t> </a:t>
            </a:r>
            <a:r>
              <a:rPr lang="en-US" sz="2500" dirty="0" err="1"/>
              <a:t>Burhonuddin</a:t>
            </a:r>
            <a:r>
              <a:rPr lang="en-US" sz="2500" dirty="0"/>
              <a:t>    al</a:t>
            </a:r>
            <a:r>
              <a:rPr lang="uz-Cyrl-UZ" sz="2500" dirty="0"/>
              <a:t>-</a:t>
            </a:r>
            <a:r>
              <a:rPr lang="en-US" sz="2500" dirty="0" err="1"/>
              <a:t>Marg’inoniy</a:t>
            </a:r>
            <a:r>
              <a:rPr lang="en-US" sz="2500" dirty="0"/>
              <a:t> 1123-yilda </a:t>
            </a:r>
            <a:r>
              <a:rPr lang="en-US" sz="2500" dirty="0" err="1"/>
              <a:t>Rishtonda</a:t>
            </a:r>
            <a:r>
              <a:rPr lang="en-US" sz="2500" dirty="0"/>
              <a:t> (</a:t>
            </a:r>
            <a:r>
              <a:rPr lang="en-US" sz="2500" dirty="0" err="1"/>
              <a:t>Farg’ona</a:t>
            </a:r>
            <a:r>
              <a:rPr lang="en-US" sz="2500" dirty="0"/>
              <a:t> </a:t>
            </a:r>
            <a:r>
              <a:rPr lang="en-US" sz="2500" dirty="0" err="1"/>
              <a:t>vodiysi</a:t>
            </a:r>
            <a:r>
              <a:rPr lang="en-US" sz="2500" dirty="0"/>
              <a:t>) </a:t>
            </a:r>
            <a:r>
              <a:rPr lang="en-US" sz="2500" dirty="0" err="1"/>
              <a:t>tavallud</a:t>
            </a:r>
            <a:r>
              <a:rPr lang="en-US" sz="2500" dirty="0"/>
              <a:t> </a:t>
            </a:r>
            <a:r>
              <a:rPr lang="en-US" sz="2500" dirty="0" err="1"/>
              <a:t>topgan</a:t>
            </a:r>
            <a:r>
              <a:rPr lang="en-US" sz="2500" dirty="0"/>
              <a:t>.</a:t>
            </a:r>
          </a:p>
          <a:p>
            <a:pPr algn="just" fontAlgn="auto">
              <a:spcBef>
                <a:spcPts val="0"/>
              </a:spcBef>
              <a:spcAft>
                <a:spcPts val="0"/>
              </a:spcAft>
              <a:defRPr/>
            </a:pPr>
            <a:r>
              <a:rPr lang="en-US" sz="2500" dirty="0"/>
              <a:t>	</a:t>
            </a:r>
            <a:r>
              <a:rPr lang="en-US" sz="2500" dirty="0" err="1"/>
              <a:t>Marg’inoniyning</a:t>
            </a:r>
            <a:r>
              <a:rPr lang="en-US" sz="2500" dirty="0"/>
              <a:t> eng </a:t>
            </a:r>
            <a:r>
              <a:rPr lang="en-US" sz="2500" dirty="0" err="1"/>
              <a:t>nodir</a:t>
            </a:r>
            <a:r>
              <a:rPr lang="en-US" sz="2500" dirty="0"/>
              <a:t> </a:t>
            </a:r>
            <a:r>
              <a:rPr lang="en-US" sz="2500" dirty="0" err="1"/>
              <a:t>asari</a:t>
            </a:r>
            <a:r>
              <a:rPr lang="en-US" sz="2500" dirty="0"/>
              <a:t> </a:t>
            </a:r>
            <a:r>
              <a:rPr lang="en-US" sz="2500" dirty="0" err="1"/>
              <a:t>to’rt</a:t>
            </a:r>
            <a:r>
              <a:rPr lang="en-US" sz="2500" dirty="0"/>
              <a:t> </a:t>
            </a:r>
            <a:r>
              <a:rPr lang="en-US" sz="2500" dirty="0" err="1"/>
              <a:t>jildlik</a:t>
            </a:r>
            <a:r>
              <a:rPr lang="en-US" sz="2500" dirty="0"/>
              <a:t> «</a:t>
            </a:r>
            <a:r>
              <a:rPr lang="en-US" sz="2500" dirty="0" err="1"/>
              <a:t>Hidoya</a:t>
            </a:r>
            <a:r>
              <a:rPr lang="en-US" sz="2500" dirty="0"/>
              <a:t>» </a:t>
            </a:r>
            <a:r>
              <a:rPr lang="en-US" sz="2500" dirty="0" err="1"/>
              <a:t>asaridir</a:t>
            </a:r>
            <a:r>
              <a:rPr lang="en-US" sz="2500" dirty="0"/>
              <a:t>. «</a:t>
            </a:r>
            <a:r>
              <a:rPr lang="en-US" sz="2500" dirty="0" err="1"/>
              <a:t>Hidoya</a:t>
            </a:r>
            <a:r>
              <a:rPr lang="en-US" sz="2500" dirty="0"/>
              <a:t>» </a:t>
            </a:r>
            <a:r>
              <a:rPr lang="en-US" sz="2500" dirty="0" err="1"/>
              <a:t>islom</a:t>
            </a:r>
            <a:r>
              <a:rPr lang="en-US" sz="2500" dirty="0"/>
              <a:t> </a:t>
            </a:r>
            <a:r>
              <a:rPr lang="en-US" sz="2500" dirty="0" err="1"/>
              <a:t>huquqshunosligi</a:t>
            </a:r>
            <a:r>
              <a:rPr lang="en-US" sz="2500" dirty="0"/>
              <a:t> </a:t>
            </a:r>
            <a:r>
              <a:rPr lang="en-US" sz="2500" dirty="0" err="1"/>
              <a:t>bo’yicha</a:t>
            </a:r>
            <a:r>
              <a:rPr lang="en-US" sz="2500" dirty="0"/>
              <a:t> </a:t>
            </a:r>
            <a:r>
              <a:rPr lang="en-US" sz="2500" dirty="0" err="1"/>
              <a:t>mukammal</a:t>
            </a:r>
            <a:r>
              <a:rPr lang="en-US" sz="2500" dirty="0"/>
              <a:t> </a:t>
            </a:r>
            <a:r>
              <a:rPr lang="en-US" sz="2500" dirty="0" err="1"/>
              <a:t>asar</a:t>
            </a:r>
            <a:r>
              <a:rPr lang="en-US" sz="2500" dirty="0"/>
              <a:t> </a:t>
            </a:r>
            <a:r>
              <a:rPr lang="en-US" sz="2500" dirty="0" err="1"/>
              <a:t>bo’lib</a:t>
            </a:r>
            <a:r>
              <a:rPr lang="en-US" sz="2500" dirty="0"/>
              <a:t>, </a:t>
            </a:r>
            <a:r>
              <a:rPr lang="en-US" sz="2500" dirty="0" err="1"/>
              <a:t>bir</a:t>
            </a:r>
            <a:r>
              <a:rPr lang="en-US" sz="2500" dirty="0"/>
              <a:t> </a:t>
            </a:r>
            <a:r>
              <a:rPr lang="en-US" sz="2500" dirty="0" err="1"/>
              <a:t>necha</a:t>
            </a:r>
            <a:r>
              <a:rPr lang="en-US" sz="2500" dirty="0"/>
              <a:t> </a:t>
            </a:r>
            <a:r>
              <a:rPr lang="en-US" sz="2500" dirty="0" err="1"/>
              <a:t>asrlar</a:t>
            </a:r>
            <a:r>
              <a:rPr lang="en-US" sz="2500" dirty="0"/>
              <a:t> </a:t>
            </a:r>
            <a:r>
              <a:rPr lang="en-US" sz="2500" dirty="0" err="1"/>
              <a:t>davomida</a:t>
            </a:r>
            <a:r>
              <a:rPr lang="en-US" sz="2500" dirty="0"/>
              <a:t> </a:t>
            </a:r>
            <a:r>
              <a:rPr lang="en-US" sz="2500" dirty="0" err="1"/>
              <a:t>musulmon</a:t>
            </a:r>
            <a:r>
              <a:rPr lang="en-US" sz="2500" dirty="0"/>
              <a:t> </a:t>
            </a:r>
            <a:r>
              <a:rPr lang="en-US" sz="2500" dirty="0" err="1"/>
              <a:t>mamlakatlaridagi</a:t>
            </a:r>
            <a:r>
              <a:rPr lang="en-US" sz="2500" dirty="0"/>
              <a:t> </a:t>
            </a:r>
            <a:r>
              <a:rPr lang="en-US" sz="2500" dirty="0" err="1"/>
              <a:t>huquqshunoslar</a:t>
            </a:r>
            <a:r>
              <a:rPr lang="en-US" sz="2500" dirty="0"/>
              <a:t> </a:t>
            </a:r>
            <a:r>
              <a:rPr lang="en-US" sz="2500" dirty="0" err="1"/>
              <a:t>uchun</a:t>
            </a:r>
            <a:r>
              <a:rPr lang="en-US" sz="2500" dirty="0"/>
              <a:t> ham </a:t>
            </a:r>
            <a:r>
              <a:rPr lang="en-US" sz="2500" dirty="0" err="1"/>
              <a:t>nazariy</a:t>
            </a:r>
            <a:r>
              <a:rPr lang="en-US" sz="2500" dirty="0"/>
              <a:t>, ham </a:t>
            </a:r>
            <a:r>
              <a:rPr lang="en-US" sz="2500" dirty="0" err="1"/>
              <a:t>amaliy</a:t>
            </a:r>
            <a:r>
              <a:rPr lang="en-US" sz="2500" dirty="0"/>
              <a:t> </a:t>
            </a:r>
            <a:r>
              <a:rPr lang="en-US" sz="2500" dirty="0" err="1"/>
              <a:t>qo’llanma</a:t>
            </a:r>
            <a:r>
              <a:rPr lang="en-US" sz="2500" dirty="0"/>
              <a:t> </a:t>
            </a:r>
            <a:r>
              <a:rPr lang="en-US" sz="2500" dirty="0" err="1"/>
              <a:t>vazifasini</a:t>
            </a:r>
            <a:r>
              <a:rPr lang="en-US" sz="2500" dirty="0"/>
              <a:t> </a:t>
            </a:r>
            <a:r>
              <a:rPr lang="en-US" sz="2500" dirty="0" err="1"/>
              <a:t>o’tab</a:t>
            </a:r>
            <a:r>
              <a:rPr lang="en-US" sz="2500" dirty="0"/>
              <a:t> </a:t>
            </a:r>
            <a:r>
              <a:rPr lang="en-US" sz="2500" dirty="0" err="1"/>
              <a:t>kelgan</a:t>
            </a:r>
            <a:r>
              <a:rPr lang="en-US" sz="2500" dirty="0"/>
              <a:t>. </a:t>
            </a:r>
            <a:r>
              <a:rPr lang="en-US" sz="2500" dirty="0" err="1"/>
              <a:t>Kitob</a:t>
            </a:r>
            <a:r>
              <a:rPr lang="en-US" sz="2500" dirty="0"/>
              <a:t> </a:t>
            </a:r>
            <a:r>
              <a:rPr lang="en-US" sz="2500" dirty="0" err="1"/>
              <a:t>bir</a:t>
            </a:r>
            <a:r>
              <a:rPr lang="en-US" sz="2500" dirty="0"/>
              <a:t> </a:t>
            </a:r>
            <a:r>
              <a:rPr lang="en-US" sz="2500" dirty="0" err="1"/>
              <a:t>qancha</a:t>
            </a:r>
            <a:r>
              <a:rPr lang="en-US" sz="2500" dirty="0"/>
              <a:t> </a:t>
            </a:r>
            <a:r>
              <a:rPr lang="en-US" sz="2500" dirty="0" err="1"/>
              <a:t>tillarga</a:t>
            </a:r>
            <a:r>
              <a:rPr lang="en-US" sz="2500" dirty="0"/>
              <a:t> </a:t>
            </a:r>
            <a:r>
              <a:rPr lang="en-US" sz="2500" dirty="0" err="1"/>
              <a:t>tarjima</a:t>
            </a:r>
            <a:r>
              <a:rPr lang="en-US" sz="2500" dirty="0"/>
              <a:t> </a:t>
            </a:r>
            <a:r>
              <a:rPr lang="en-US" sz="2500" dirty="0" err="1"/>
              <a:t>qilingan</a:t>
            </a:r>
            <a:r>
              <a:rPr lang="en-US" sz="2500" dirty="0"/>
              <a:t>. </a:t>
            </a:r>
            <a:r>
              <a:rPr lang="en-US" sz="2500" dirty="0" err="1"/>
              <a:t>Hozirgi</a:t>
            </a:r>
            <a:r>
              <a:rPr lang="en-US" sz="2500" dirty="0"/>
              <a:t> </a:t>
            </a:r>
            <a:r>
              <a:rPr lang="en-US" sz="2500" dirty="0" err="1"/>
              <a:t>kunda</a:t>
            </a:r>
            <a:r>
              <a:rPr lang="en-US" sz="2500" dirty="0"/>
              <a:t> ham </a:t>
            </a:r>
            <a:r>
              <a:rPr lang="en-US" sz="2500" dirty="0" err="1"/>
              <a:t>muhim</a:t>
            </a:r>
            <a:r>
              <a:rPr lang="en-US" sz="2500" dirty="0"/>
              <a:t> </a:t>
            </a:r>
            <a:r>
              <a:rPr lang="en-US" sz="2500" dirty="0" err="1"/>
              <a:t>manba</a:t>
            </a:r>
            <a:r>
              <a:rPr lang="en-US" sz="2500" dirty="0"/>
              <a:t> </a:t>
            </a:r>
            <a:r>
              <a:rPr lang="en-US" sz="2500" dirty="0" err="1"/>
              <a:t>sifatida</a:t>
            </a:r>
            <a:r>
              <a:rPr lang="en-US" sz="2500" dirty="0"/>
              <a:t> </a:t>
            </a:r>
            <a:r>
              <a:rPr lang="en-US" sz="2500" dirty="0" err="1"/>
              <a:t>foydalanib</a:t>
            </a:r>
            <a:r>
              <a:rPr lang="en-US" sz="2500" dirty="0"/>
              <a:t> </a:t>
            </a:r>
            <a:r>
              <a:rPr lang="en-US" sz="2500" dirty="0" err="1"/>
              <a:t>kelinmoqda</a:t>
            </a:r>
            <a:r>
              <a:rPr lang="en-US" sz="2500" dirty="0"/>
              <a:t>.</a:t>
            </a:r>
            <a:endParaRPr lang="ru-RU" b="1" dirty="0"/>
          </a:p>
        </p:txBody>
      </p:sp>
    </p:spTree>
    <p:extLst>
      <p:ext uri="{BB962C8B-B14F-4D97-AF65-F5344CB8AC3E}">
        <p14:creationId xmlns:p14="http://schemas.microsoft.com/office/powerpoint/2010/main" val="320637094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04664"/>
            <a:ext cx="8640960" cy="5693866"/>
          </a:xfrm>
          <a:prstGeom prst="rect">
            <a:avLst/>
          </a:prstGeom>
        </p:spPr>
        <p:txBody>
          <a:bodyPr wrap="square">
            <a:spAutoFit/>
          </a:bodyPr>
          <a:lstStyle/>
          <a:p>
            <a:pPr algn="just"/>
            <a:r>
              <a:rPr lang="en-US" sz="2600" dirty="0" smtClean="0"/>
              <a:t>	</a:t>
            </a:r>
            <a:r>
              <a:rPr lang="en-US" sz="2600" dirty="0" err="1" smtClean="0"/>
              <a:t>Uch</a:t>
            </a:r>
            <a:r>
              <a:rPr lang="en-US" sz="2600" dirty="0" smtClean="0"/>
              <a:t>  </a:t>
            </a:r>
            <a:r>
              <a:rPr lang="en-US" sz="2600" dirty="0" err="1"/>
              <a:t>xil</a:t>
            </a:r>
            <a:r>
              <a:rPr lang="en-US" sz="2600" dirty="0"/>
              <a:t> </a:t>
            </a:r>
            <a:r>
              <a:rPr lang="en-US" sz="2600" dirty="0" err="1" smtClean="0"/>
              <a:t>yo‘nalishdagi</a:t>
            </a:r>
            <a:r>
              <a:rPr lang="en-US" sz="2600" dirty="0" smtClean="0"/>
              <a:t>  </a:t>
            </a:r>
            <a:r>
              <a:rPr lang="en-US" sz="2600" dirty="0" err="1"/>
              <a:t>hadislar</a:t>
            </a:r>
            <a:r>
              <a:rPr lang="en-US" sz="2600" dirty="0"/>
              <a:t>  </a:t>
            </a:r>
            <a:r>
              <a:rPr lang="en-US" sz="2600" dirty="0" err="1"/>
              <a:t>to‘g‘risida</a:t>
            </a:r>
            <a:r>
              <a:rPr lang="en-US" sz="2600" dirty="0"/>
              <a:t>  </a:t>
            </a:r>
            <a:r>
              <a:rPr lang="en-US" sz="2600" dirty="0" err="1" smtClean="0"/>
              <a:t>fikr</a:t>
            </a:r>
            <a:r>
              <a:rPr lang="en-US" sz="2600" dirty="0" smtClean="0"/>
              <a:t>  </a:t>
            </a:r>
            <a:r>
              <a:rPr lang="en-US" sz="2600" dirty="0" err="1"/>
              <a:t>yuritishadi</a:t>
            </a:r>
            <a:r>
              <a:rPr lang="en-US" sz="2600" dirty="0"/>
              <a:t>:  </a:t>
            </a:r>
            <a:r>
              <a:rPr lang="en-US" sz="2600" dirty="0" err="1"/>
              <a:t>bu</a:t>
            </a:r>
            <a:r>
              <a:rPr lang="en-US" sz="2600" dirty="0"/>
              <a:t>  </a:t>
            </a:r>
            <a:r>
              <a:rPr lang="en-US" sz="2600" b="1" dirty="0">
                <a:solidFill>
                  <a:srgbClr val="0000FF"/>
                </a:solidFill>
              </a:rPr>
              <a:t>«</a:t>
            </a:r>
            <a:r>
              <a:rPr lang="en-US" sz="2600" b="1" dirty="0" err="1">
                <a:solidFill>
                  <a:srgbClr val="0000FF"/>
                </a:solidFill>
              </a:rPr>
              <a:t>Musnad</a:t>
            </a:r>
            <a:r>
              <a:rPr lang="en-US" sz="2600" b="1" dirty="0">
                <a:solidFill>
                  <a:srgbClr val="0000FF"/>
                </a:solidFill>
              </a:rPr>
              <a:t>», </a:t>
            </a:r>
            <a:r>
              <a:rPr lang="en-US" sz="2600" b="1" dirty="0" smtClean="0">
                <a:solidFill>
                  <a:srgbClr val="0000FF"/>
                </a:solidFill>
              </a:rPr>
              <a:t>«</a:t>
            </a:r>
            <a:r>
              <a:rPr lang="en-US" sz="2600" b="1" dirty="0" err="1">
                <a:solidFill>
                  <a:srgbClr val="0000FF"/>
                </a:solidFill>
              </a:rPr>
              <a:t>Sahiyh</a:t>
            </a:r>
            <a:r>
              <a:rPr lang="en-US" sz="2600" b="1" dirty="0">
                <a:solidFill>
                  <a:srgbClr val="0000FF"/>
                </a:solidFill>
              </a:rPr>
              <a:t>»  </a:t>
            </a:r>
            <a:r>
              <a:rPr lang="en-US" sz="2600" b="1" dirty="0" err="1">
                <a:solidFill>
                  <a:srgbClr val="0000FF"/>
                </a:solidFill>
              </a:rPr>
              <a:t>va</a:t>
            </a:r>
            <a:r>
              <a:rPr lang="en-US" sz="2600" b="1" dirty="0">
                <a:solidFill>
                  <a:srgbClr val="0000FF"/>
                </a:solidFill>
              </a:rPr>
              <a:t>  «</a:t>
            </a:r>
            <a:r>
              <a:rPr lang="en-US" sz="2600" b="1" dirty="0" err="1">
                <a:solidFill>
                  <a:srgbClr val="0000FF"/>
                </a:solidFill>
              </a:rPr>
              <a:t>Sunan»dir</a:t>
            </a:r>
            <a:r>
              <a:rPr lang="en-US" sz="2600" dirty="0"/>
              <a:t>.  </a:t>
            </a:r>
            <a:endParaRPr lang="en-US" sz="2600" dirty="0" smtClean="0"/>
          </a:p>
          <a:p>
            <a:pPr marL="514350" indent="-514350" algn="just">
              <a:buAutoNum type="arabicPeriod"/>
            </a:pPr>
            <a:r>
              <a:rPr lang="en-US" sz="2600" b="1" dirty="0" smtClean="0">
                <a:solidFill>
                  <a:srgbClr val="0000FF"/>
                </a:solidFill>
              </a:rPr>
              <a:t>«</a:t>
            </a:r>
            <a:r>
              <a:rPr lang="en-US" sz="2600" b="1" dirty="0" err="1">
                <a:solidFill>
                  <a:srgbClr val="0000FF"/>
                </a:solidFill>
              </a:rPr>
              <a:t>Musnad</a:t>
            </a:r>
            <a:r>
              <a:rPr lang="en-US" sz="2600" b="1" dirty="0">
                <a:solidFill>
                  <a:srgbClr val="0000FF"/>
                </a:solidFill>
              </a:rPr>
              <a:t>» </a:t>
            </a:r>
            <a:r>
              <a:rPr lang="en-US" sz="2600" dirty="0" err="1" smtClean="0"/>
              <a:t>yo‘nalishida</a:t>
            </a:r>
            <a:r>
              <a:rPr lang="en-US" sz="2600" dirty="0" smtClean="0"/>
              <a:t>  </a:t>
            </a:r>
            <a:r>
              <a:rPr lang="en-US" sz="2600" b="1" i="1" dirty="0" err="1">
                <a:solidFill>
                  <a:srgbClr val="7030A0"/>
                </a:solidFill>
              </a:rPr>
              <a:t>tasnif</a:t>
            </a:r>
            <a:r>
              <a:rPr lang="en-US" sz="2600" b="1" i="1" dirty="0">
                <a:solidFill>
                  <a:srgbClr val="7030A0"/>
                </a:solidFill>
              </a:rPr>
              <a:t>  </a:t>
            </a:r>
            <a:r>
              <a:rPr lang="en-US" sz="2600" b="1" i="1" dirty="0" err="1">
                <a:solidFill>
                  <a:srgbClr val="7030A0"/>
                </a:solidFill>
              </a:rPr>
              <a:t>etilgan</a:t>
            </a:r>
            <a:r>
              <a:rPr lang="en-US" sz="2600" b="1" i="1" dirty="0">
                <a:solidFill>
                  <a:srgbClr val="7030A0"/>
                </a:solidFill>
              </a:rPr>
              <a:t> </a:t>
            </a:r>
            <a:r>
              <a:rPr lang="en-US" sz="2600" b="1" i="1" dirty="0" err="1" smtClean="0">
                <a:solidFill>
                  <a:srgbClr val="7030A0"/>
                </a:solidFill>
              </a:rPr>
              <a:t>to‘plamlarda</a:t>
            </a:r>
            <a:r>
              <a:rPr lang="en-US" sz="2600" b="1" i="1" dirty="0" smtClean="0">
                <a:solidFill>
                  <a:srgbClr val="7030A0"/>
                </a:solidFill>
              </a:rPr>
              <a:t>  </a:t>
            </a:r>
            <a:r>
              <a:rPr lang="en-US" sz="2600" b="1" i="1" dirty="0" err="1">
                <a:solidFill>
                  <a:srgbClr val="7030A0"/>
                </a:solidFill>
              </a:rPr>
              <a:t>turli</a:t>
            </a:r>
            <a:r>
              <a:rPr lang="en-US" sz="2600" b="1" i="1" dirty="0">
                <a:solidFill>
                  <a:srgbClr val="7030A0"/>
                </a:solidFill>
              </a:rPr>
              <a:t>  </a:t>
            </a:r>
            <a:r>
              <a:rPr lang="en-US" sz="2600" b="1" i="1" dirty="0" err="1">
                <a:solidFill>
                  <a:srgbClr val="7030A0"/>
                </a:solidFill>
              </a:rPr>
              <a:t>mavzulardagi</a:t>
            </a:r>
            <a:r>
              <a:rPr lang="en-US" sz="2600" b="1" i="1" dirty="0">
                <a:solidFill>
                  <a:srgbClr val="7030A0"/>
                </a:solidFill>
              </a:rPr>
              <a:t>  </a:t>
            </a:r>
            <a:r>
              <a:rPr lang="en-US" sz="2600" b="1" i="1" dirty="0" err="1">
                <a:solidFill>
                  <a:srgbClr val="7030A0"/>
                </a:solidFill>
              </a:rPr>
              <a:t>hadislar</a:t>
            </a:r>
            <a:r>
              <a:rPr lang="en-US" sz="2600" b="1" i="1" dirty="0">
                <a:solidFill>
                  <a:srgbClr val="7030A0"/>
                </a:solidFill>
              </a:rPr>
              <a:t>  </a:t>
            </a:r>
            <a:r>
              <a:rPr lang="en-US" sz="2600" b="1" i="1" dirty="0" err="1">
                <a:solidFill>
                  <a:srgbClr val="7030A0"/>
                </a:solidFill>
              </a:rPr>
              <a:t>bir</a:t>
            </a:r>
            <a:r>
              <a:rPr lang="en-US" sz="2600" b="1" i="1" dirty="0">
                <a:solidFill>
                  <a:srgbClr val="7030A0"/>
                </a:solidFill>
              </a:rPr>
              <a:t>  </a:t>
            </a:r>
            <a:r>
              <a:rPr lang="en-US" sz="2600" b="1" i="1" dirty="0" err="1">
                <a:solidFill>
                  <a:srgbClr val="7030A0"/>
                </a:solidFill>
              </a:rPr>
              <a:t>joyda</a:t>
            </a:r>
            <a:r>
              <a:rPr lang="en-US" sz="2600" b="1" i="1" dirty="0">
                <a:solidFill>
                  <a:srgbClr val="7030A0"/>
                </a:solidFill>
              </a:rPr>
              <a:t>  k</a:t>
            </a:r>
            <a:r>
              <a:rPr lang="ru-RU" sz="2600" b="1" i="1" dirty="0">
                <a:solidFill>
                  <a:srgbClr val="7030A0"/>
                </a:solidFill>
              </a:rPr>
              <a:t>е</a:t>
            </a:r>
            <a:r>
              <a:rPr lang="en-US" sz="2600" b="1" i="1" dirty="0" err="1">
                <a:solidFill>
                  <a:srgbClr val="7030A0"/>
                </a:solidFill>
              </a:rPr>
              <a:t>ltirilib</a:t>
            </a:r>
            <a:r>
              <a:rPr lang="en-US" sz="2600" dirty="0"/>
              <a:t>,  </a:t>
            </a:r>
            <a:r>
              <a:rPr lang="en-US" sz="2600" dirty="0" err="1"/>
              <a:t>ular</a:t>
            </a:r>
            <a:r>
              <a:rPr lang="en-US" sz="2600" dirty="0"/>
              <a:t> </a:t>
            </a:r>
            <a:r>
              <a:rPr lang="en-US" sz="2600" b="1" i="1" u="sng" dirty="0" err="1" smtClean="0">
                <a:solidFill>
                  <a:srgbClr val="7030A0"/>
                </a:solidFill>
              </a:rPr>
              <a:t>hadis</a:t>
            </a:r>
            <a:r>
              <a:rPr lang="en-US" sz="2600" b="1" i="1" u="sng" dirty="0" smtClean="0">
                <a:solidFill>
                  <a:srgbClr val="7030A0"/>
                </a:solidFill>
              </a:rPr>
              <a:t> </a:t>
            </a:r>
            <a:r>
              <a:rPr lang="en-US" sz="2600" b="1" i="1" u="sng" dirty="0" err="1">
                <a:solidFill>
                  <a:srgbClr val="7030A0"/>
                </a:solidFill>
              </a:rPr>
              <a:t>rivoyat</a:t>
            </a:r>
            <a:r>
              <a:rPr lang="en-US" sz="2600" b="1" i="1" u="sng" dirty="0">
                <a:solidFill>
                  <a:srgbClr val="7030A0"/>
                </a:solidFill>
              </a:rPr>
              <a:t> </a:t>
            </a:r>
            <a:r>
              <a:rPr lang="en-US" sz="2600" b="1" i="1" u="sng" dirty="0" err="1">
                <a:solidFill>
                  <a:srgbClr val="7030A0"/>
                </a:solidFill>
              </a:rPr>
              <a:t>qiluvchi</a:t>
            </a:r>
            <a:r>
              <a:rPr lang="en-US" sz="2600" b="1" i="1" u="sng" dirty="0">
                <a:solidFill>
                  <a:srgbClr val="7030A0"/>
                </a:solidFill>
              </a:rPr>
              <a:t> </a:t>
            </a:r>
            <a:r>
              <a:rPr lang="en-US" sz="2600" b="1" i="1" u="sng" dirty="0" err="1">
                <a:solidFill>
                  <a:srgbClr val="7030A0"/>
                </a:solidFill>
              </a:rPr>
              <a:t>sahobalarning</a:t>
            </a:r>
            <a:r>
              <a:rPr lang="en-US" sz="2600" b="1" i="1" u="sng" dirty="0">
                <a:solidFill>
                  <a:srgbClr val="7030A0"/>
                </a:solidFill>
              </a:rPr>
              <a:t> </a:t>
            </a:r>
            <a:r>
              <a:rPr lang="en-US" sz="2600" b="1" i="1" u="sng" dirty="0" err="1">
                <a:solidFill>
                  <a:srgbClr val="7030A0"/>
                </a:solidFill>
              </a:rPr>
              <a:t>islom</a:t>
            </a:r>
            <a:r>
              <a:rPr lang="en-US" sz="2600" b="1" i="1" u="sng" dirty="0">
                <a:solidFill>
                  <a:srgbClr val="7030A0"/>
                </a:solidFill>
              </a:rPr>
              <a:t> </a:t>
            </a:r>
            <a:r>
              <a:rPr lang="en-US" sz="2600" b="1" i="1" u="sng" dirty="0" err="1">
                <a:solidFill>
                  <a:srgbClr val="7030A0"/>
                </a:solidFill>
              </a:rPr>
              <a:t>dinini</a:t>
            </a:r>
            <a:r>
              <a:rPr lang="en-US" sz="2600" b="1" i="1" u="sng" dirty="0">
                <a:solidFill>
                  <a:srgbClr val="7030A0"/>
                </a:solidFill>
              </a:rPr>
              <a:t> </a:t>
            </a:r>
            <a:r>
              <a:rPr lang="en-US" sz="2600" b="1" i="1" u="sng" dirty="0" err="1">
                <a:solidFill>
                  <a:srgbClr val="7030A0"/>
                </a:solidFill>
              </a:rPr>
              <a:t>qabul</a:t>
            </a:r>
            <a:r>
              <a:rPr lang="en-US" sz="2600" b="1" i="1" u="sng" dirty="0">
                <a:solidFill>
                  <a:srgbClr val="7030A0"/>
                </a:solidFill>
              </a:rPr>
              <a:t> </a:t>
            </a:r>
            <a:r>
              <a:rPr lang="en-US" sz="2600" b="1" i="1" u="sng" dirty="0" err="1">
                <a:solidFill>
                  <a:srgbClr val="7030A0"/>
                </a:solidFill>
              </a:rPr>
              <a:t>qilgan</a:t>
            </a:r>
            <a:r>
              <a:rPr lang="en-US" sz="2600" b="1" i="1" u="sng" dirty="0">
                <a:solidFill>
                  <a:srgbClr val="7030A0"/>
                </a:solidFill>
              </a:rPr>
              <a:t> </a:t>
            </a:r>
            <a:r>
              <a:rPr lang="en-US" sz="2600" b="1" i="1" u="sng" dirty="0" err="1">
                <a:solidFill>
                  <a:srgbClr val="7030A0"/>
                </a:solidFill>
              </a:rPr>
              <a:t>vaqtiga</a:t>
            </a:r>
            <a:r>
              <a:rPr lang="en-US" sz="2600" b="1" i="1" u="sng" dirty="0">
                <a:solidFill>
                  <a:srgbClr val="7030A0"/>
                </a:solidFill>
              </a:rPr>
              <a:t> </a:t>
            </a:r>
            <a:r>
              <a:rPr lang="en-US" sz="2600" b="1" i="1" u="sng" dirty="0" err="1" smtClean="0">
                <a:solidFill>
                  <a:srgbClr val="7030A0"/>
                </a:solidFill>
              </a:rPr>
              <a:t>ko‘ra</a:t>
            </a:r>
            <a:r>
              <a:rPr lang="en-US" sz="2600" dirty="0" smtClean="0"/>
              <a:t> </a:t>
            </a:r>
            <a:r>
              <a:rPr lang="en-US" sz="2600" dirty="0" err="1"/>
              <a:t>yoki</a:t>
            </a:r>
            <a:r>
              <a:rPr lang="en-US" sz="2600" dirty="0"/>
              <a:t> </a:t>
            </a:r>
            <a:r>
              <a:rPr lang="en-US" sz="2600" b="1" i="1" u="sng" dirty="0" err="1">
                <a:solidFill>
                  <a:srgbClr val="7030A0"/>
                </a:solidFill>
              </a:rPr>
              <a:t>alifbo</a:t>
            </a:r>
            <a:r>
              <a:rPr lang="en-US" sz="2600" b="1" i="1" u="sng" dirty="0">
                <a:solidFill>
                  <a:srgbClr val="7030A0"/>
                </a:solidFill>
              </a:rPr>
              <a:t> </a:t>
            </a:r>
            <a:r>
              <a:rPr lang="en-US" sz="2600" b="1" i="1" u="sng" dirty="0" err="1">
                <a:solidFill>
                  <a:srgbClr val="7030A0"/>
                </a:solidFill>
              </a:rPr>
              <a:t>tartibida</a:t>
            </a:r>
            <a:r>
              <a:rPr lang="en-US" sz="2600" b="1" i="1" u="sng" dirty="0">
                <a:solidFill>
                  <a:srgbClr val="7030A0"/>
                </a:solidFill>
              </a:rPr>
              <a:t> </a:t>
            </a:r>
            <a:r>
              <a:rPr lang="en-US" sz="2600" dirty="0" err="1"/>
              <a:t>joylashtiriladi</a:t>
            </a:r>
            <a:r>
              <a:rPr lang="en-US" sz="2600" dirty="0"/>
              <a:t>. </a:t>
            </a:r>
            <a:endParaRPr lang="en-US" sz="2600" dirty="0" smtClean="0"/>
          </a:p>
          <a:p>
            <a:pPr marL="514350" indent="-514350" algn="just">
              <a:buAutoNum type="arabicPeriod"/>
            </a:pPr>
            <a:r>
              <a:rPr lang="en-US" sz="2600" b="1" u="sng" dirty="0" smtClean="0">
                <a:solidFill>
                  <a:srgbClr val="0000FF"/>
                </a:solidFill>
              </a:rPr>
              <a:t>«</a:t>
            </a:r>
            <a:r>
              <a:rPr lang="en-US" sz="2600" b="1" u="sng" dirty="0" err="1">
                <a:solidFill>
                  <a:srgbClr val="0000FF"/>
                </a:solidFill>
              </a:rPr>
              <a:t>Sahiyh</a:t>
            </a:r>
            <a:r>
              <a:rPr lang="en-US" sz="2600" b="1" u="sng" dirty="0">
                <a:solidFill>
                  <a:srgbClr val="0000FF"/>
                </a:solidFill>
              </a:rPr>
              <a:t>» </a:t>
            </a:r>
            <a:r>
              <a:rPr lang="en-US" sz="2600" dirty="0" err="1"/>
              <a:t>yo‘nalishidagi</a:t>
            </a:r>
            <a:r>
              <a:rPr lang="en-US" sz="2600" dirty="0"/>
              <a:t> </a:t>
            </a:r>
            <a:r>
              <a:rPr lang="en-US" sz="2600" dirty="0" err="1" smtClean="0"/>
              <a:t>hadislar</a:t>
            </a:r>
            <a:r>
              <a:rPr lang="en-US" sz="2600" dirty="0" smtClean="0"/>
              <a:t> </a:t>
            </a:r>
            <a:r>
              <a:rPr lang="en-US" sz="2600" dirty="0" err="1"/>
              <a:t>to‘plamiga</a:t>
            </a:r>
            <a:r>
              <a:rPr lang="en-US" sz="2600" dirty="0"/>
              <a:t> </a:t>
            </a:r>
            <a:r>
              <a:rPr lang="en-US" sz="2600" dirty="0" err="1"/>
              <a:t>buyuk</a:t>
            </a:r>
            <a:r>
              <a:rPr lang="en-US" sz="2600" dirty="0"/>
              <a:t> </a:t>
            </a:r>
            <a:r>
              <a:rPr lang="en-US" sz="2600" dirty="0" err="1"/>
              <a:t>muhaddis</a:t>
            </a:r>
            <a:r>
              <a:rPr lang="en-US" sz="2600" dirty="0"/>
              <a:t>, </a:t>
            </a:r>
            <a:r>
              <a:rPr lang="en-US" sz="2600" dirty="0" err="1"/>
              <a:t>vatandoshimiz</a:t>
            </a:r>
            <a:r>
              <a:rPr lang="en-US" sz="2600" dirty="0"/>
              <a:t> </a:t>
            </a:r>
            <a:r>
              <a:rPr lang="en-US" sz="2600" b="1" dirty="0" err="1"/>
              <a:t>imom</a:t>
            </a:r>
            <a:r>
              <a:rPr lang="en-US" sz="2600" b="1" dirty="0"/>
              <a:t> </a:t>
            </a:r>
            <a:r>
              <a:rPr lang="en-US" sz="2600" b="1" dirty="0" err="1"/>
              <a:t>Byxoriy</a:t>
            </a:r>
            <a:r>
              <a:rPr lang="en-US" sz="2600" b="1" dirty="0"/>
              <a:t> </a:t>
            </a:r>
            <a:r>
              <a:rPr lang="en-US" sz="2600" dirty="0" err="1" smtClean="0"/>
              <a:t>asos</a:t>
            </a:r>
            <a:r>
              <a:rPr lang="en-US" sz="2600" dirty="0" smtClean="0"/>
              <a:t>  </a:t>
            </a:r>
            <a:r>
              <a:rPr lang="en-US" sz="2600" dirty="0" err="1"/>
              <a:t>solganlar</a:t>
            </a:r>
            <a:r>
              <a:rPr lang="en-US" sz="2600" dirty="0"/>
              <a:t>.  Bu  </a:t>
            </a:r>
            <a:r>
              <a:rPr lang="en-US" sz="2600" dirty="0" err="1"/>
              <a:t>yo‘nalishda</a:t>
            </a:r>
            <a:r>
              <a:rPr lang="en-US" sz="2600" dirty="0"/>
              <a:t>  </a:t>
            </a:r>
            <a:r>
              <a:rPr lang="en-US" sz="2600" dirty="0" err="1"/>
              <a:t>ta’rif</a:t>
            </a:r>
            <a:r>
              <a:rPr lang="en-US" sz="2600" dirty="0"/>
              <a:t>  </a:t>
            </a:r>
            <a:r>
              <a:rPr lang="en-US" sz="2600" dirty="0" err="1"/>
              <a:t>etilgan</a:t>
            </a:r>
            <a:r>
              <a:rPr lang="en-US" sz="2600" dirty="0"/>
              <a:t>  </a:t>
            </a:r>
            <a:r>
              <a:rPr lang="en-US" sz="2600" dirty="0" err="1"/>
              <a:t>to‘plamlarga</a:t>
            </a:r>
            <a:r>
              <a:rPr lang="en-US" sz="2600" dirty="0"/>
              <a:t>  </a:t>
            </a:r>
            <a:r>
              <a:rPr lang="en-US" sz="2600" b="1" dirty="0" err="1"/>
              <a:t>faqat</a:t>
            </a:r>
            <a:r>
              <a:rPr lang="en-US" sz="2600" b="1" dirty="0"/>
              <a:t> </a:t>
            </a:r>
            <a:r>
              <a:rPr lang="en-US" sz="2600" b="1" dirty="0" err="1" smtClean="0"/>
              <a:t>to‘g‘ri</a:t>
            </a:r>
            <a:r>
              <a:rPr lang="en-US" sz="2600" b="1" dirty="0"/>
              <a:t>, </a:t>
            </a:r>
            <a:r>
              <a:rPr lang="en-US" sz="2600" b="1" dirty="0" err="1"/>
              <a:t>ishonarli</a:t>
            </a:r>
            <a:r>
              <a:rPr lang="en-US" sz="2600" b="1" dirty="0"/>
              <a:t> </a:t>
            </a:r>
            <a:r>
              <a:rPr lang="en-US" sz="2600" dirty="0" err="1"/>
              <a:t>hadislar</a:t>
            </a:r>
            <a:r>
              <a:rPr lang="en-US" sz="2600" dirty="0"/>
              <a:t> </a:t>
            </a:r>
            <a:r>
              <a:rPr lang="en-US" sz="2600" dirty="0" err="1"/>
              <a:t>kiritilgan</a:t>
            </a:r>
            <a:r>
              <a:rPr lang="en-US" sz="2600" dirty="0"/>
              <a:t>. </a:t>
            </a:r>
            <a:endParaRPr lang="en-US" sz="2600" dirty="0" smtClean="0"/>
          </a:p>
          <a:p>
            <a:pPr marL="514350" indent="-514350" algn="just">
              <a:buAutoNum type="arabicPeriod"/>
            </a:pPr>
            <a:r>
              <a:rPr lang="en-US" sz="2600" b="1" dirty="0" smtClean="0">
                <a:solidFill>
                  <a:srgbClr val="0000FF"/>
                </a:solidFill>
              </a:rPr>
              <a:t>«</a:t>
            </a:r>
            <a:r>
              <a:rPr lang="en-US" sz="2600" b="1" dirty="0" err="1">
                <a:solidFill>
                  <a:srgbClr val="0000FF"/>
                </a:solidFill>
              </a:rPr>
              <a:t>Sunan</a:t>
            </a:r>
            <a:r>
              <a:rPr lang="en-US" sz="2600" b="1" dirty="0">
                <a:solidFill>
                  <a:srgbClr val="0000FF"/>
                </a:solidFill>
              </a:rPr>
              <a:t>» </a:t>
            </a:r>
            <a:r>
              <a:rPr lang="en-US" sz="2600" dirty="0" err="1"/>
              <a:t>yo‘nalishidagi</a:t>
            </a:r>
            <a:r>
              <a:rPr lang="en-US" sz="2600" dirty="0"/>
              <a:t> </a:t>
            </a:r>
            <a:r>
              <a:rPr lang="en-US" sz="2600" dirty="0" err="1" smtClean="0"/>
              <a:t>to‘plamlarda</a:t>
            </a:r>
            <a:r>
              <a:rPr lang="en-US" sz="2600" dirty="0" smtClean="0"/>
              <a:t>  </a:t>
            </a:r>
            <a:r>
              <a:rPr lang="en-US" sz="2600" b="1" dirty="0" err="1"/>
              <a:t>to‘g‘ri</a:t>
            </a:r>
            <a:r>
              <a:rPr lang="en-US" sz="2600" b="1" dirty="0"/>
              <a:t>,  </a:t>
            </a:r>
            <a:r>
              <a:rPr lang="en-US" sz="2600" b="1" dirty="0" err="1"/>
              <a:t>ishonarli</a:t>
            </a:r>
            <a:r>
              <a:rPr lang="en-US" sz="2600" b="1" dirty="0"/>
              <a:t>  </a:t>
            </a:r>
            <a:r>
              <a:rPr lang="en-US" sz="2600" b="1" dirty="0" err="1"/>
              <a:t>hadislar</a:t>
            </a:r>
            <a:r>
              <a:rPr lang="en-US" sz="2600" b="1" dirty="0"/>
              <a:t> </a:t>
            </a:r>
            <a:r>
              <a:rPr lang="en-US" sz="2600" dirty="0"/>
              <a:t> </a:t>
            </a:r>
            <a:r>
              <a:rPr lang="en-US" sz="2600" dirty="0" err="1"/>
              <a:t>bilan</a:t>
            </a:r>
            <a:r>
              <a:rPr lang="en-US" sz="2600" dirty="0"/>
              <a:t>  </a:t>
            </a:r>
            <a:r>
              <a:rPr lang="en-US" sz="2600" dirty="0" err="1"/>
              <a:t>bir</a:t>
            </a:r>
            <a:r>
              <a:rPr lang="en-US" sz="2600" dirty="0"/>
              <a:t>  </a:t>
            </a:r>
            <a:r>
              <a:rPr lang="en-US" sz="2600" dirty="0" err="1"/>
              <a:t>qatorda</a:t>
            </a:r>
            <a:r>
              <a:rPr lang="en-US" sz="2600" dirty="0"/>
              <a:t>  </a:t>
            </a:r>
            <a:r>
              <a:rPr lang="en-US" sz="2600" b="1" dirty="0">
                <a:solidFill>
                  <a:srgbClr val="0000FF"/>
                </a:solidFill>
              </a:rPr>
              <a:t>«</a:t>
            </a:r>
            <a:r>
              <a:rPr lang="en-US" sz="2600" b="1" dirty="0" err="1">
                <a:solidFill>
                  <a:srgbClr val="0000FF"/>
                </a:solidFill>
              </a:rPr>
              <a:t>zaif</a:t>
            </a:r>
            <a:r>
              <a:rPr lang="en-US" sz="2600" b="1" dirty="0">
                <a:solidFill>
                  <a:srgbClr val="0000FF"/>
                </a:solidFill>
              </a:rPr>
              <a:t>»  </a:t>
            </a:r>
            <a:r>
              <a:rPr lang="en-US" sz="2600" dirty="0" err="1"/>
              <a:t>hadislar</a:t>
            </a:r>
            <a:r>
              <a:rPr lang="en-US" sz="2600" dirty="0"/>
              <a:t> </a:t>
            </a:r>
            <a:r>
              <a:rPr lang="en-US" sz="2600" dirty="0" smtClean="0"/>
              <a:t>ham  </a:t>
            </a:r>
            <a:r>
              <a:rPr lang="en-US" sz="2600" dirty="0"/>
              <a:t>k</a:t>
            </a:r>
            <a:r>
              <a:rPr lang="ru-RU" sz="2600" dirty="0"/>
              <a:t>е</a:t>
            </a:r>
            <a:r>
              <a:rPr lang="en-US" sz="2600" dirty="0" err="1"/>
              <a:t>ltirilgan</a:t>
            </a:r>
            <a:endParaRPr lang="ru-RU" sz="2600" dirty="0"/>
          </a:p>
        </p:txBody>
      </p:sp>
    </p:spTree>
    <p:extLst>
      <p:ext uri="{BB962C8B-B14F-4D97-AF65-F5344CB8AC3E}">
        <p14:creationId xmlns:p14="http://schemas.microsoft.com/office/powerpoint/2010/main" val="238899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04664"/>
            <a:ext cx="8640960" cy="5693866"/>
          </a:xfrm>
          <a:prstGeom prst="rect">
            <a:avLst/>
          </a:prstGeom>
        </p:spPr>
        <p:txBody>
          <a:bodyPr wrap="square">
            <a:spAutoFit/>
          </a:bodyPr>
          <a:lstStyle/>
          <a:p>
            <a:pPr algn="just"/>
            <a:r>
              <a:rPr lang="en-US" sz="2800" dirty="0" smtClean="0"/>
              <a:t>	</a:t>
            </a:r>
            <a:r>
              <a:rPr lang="en-US" sz="2800" b="1" dirty="0" err="1" smtClean="0"/>
              <a:t>Hadischilikning</a:t>
            </a:r>
            <a:r>
              <a:rPr lang="en-US" sz="2800" dirty="0" smtClean="0"/>
              <a:t>  </a:t>
            </a:r>
            <a:r>
              <a:rPr lang="en-US" sz="2800" dirty="0" err="1"/>
              <a:t>rivojlanishida</a:t>
            </a:r>
            <a:r>
              <a:rPr lang="en-US" sz="2800" dirty="0"/>
              <a:t>  </a:t>
            </a:r>
            <a:r>
              <a:rPr lang="en-US" sz="2800" b="1" dirty="0">
                <a:solidFill>
                  <a:srgbClr val="0000FF"/>
                </a:solidFill>
              </a:rPr>
              <a:t>IX  </a:t>
            </a:r>
            <a:r>
              <a:rPr lang="en-US" sz="2800" b="1" dirty="0" err="1">
                <a:solidFill>
                  <a:srgbClr val="0000FF"/>
                </a:solidFill>
              </a:rPr>
              <a:t>asr</a:t>
            </a:r>
            <a:r>
              <a:rPr lang="en-US" sz="2800" b="1" dirty="0">
                <a:solidFill>
                  <a:srgbClr val="0000FF"/>
                </a:solidFill>
              </a:rPr>
              <a:t>  </a:t>
            </a:r>
            <a:r>
              <a:rPr lang="en-US" sz="2800" b="1" u="sng" dirty="0" err="1">
                <a:solidFill>
                  <a:srgbClr val="0000FF"/>
                </a:solidFill>
              </a:rPr>
              <a:t>oltin</a:t>
            </a:r>
            <a:r>
              <a:rPr lang="en-US" sz="2800" b="1" u="sng" dirty="0">
                <a:solidFill>
                  <a:srgbClr val="0000FF"/>
                </a:solidFill>
              </a:rPr>
              <a:t>  </a:t>
            </a:r>
            <a:r>
              <a:rPr lang="en-US" sz="2800" b="1" u="sng" dirty="0" err="1">
                <a:solidFill>
                  <a:srgbClr val="0000FF"/>
                </a:solidFill>
              </a:rPr>
              <a:t>davr</a:t>
            </a:r>
            <a:r>
              <a:rPr lang="en-US" sz="2800" dirty="0"/>
              <a:t> </a:t>
            </a:r>
            <a:r>
              <a:rPr lang="en-US" sz="2800" dirty="0" err="1" smtClean="0"/>
              <a:t>hisoblanadi</a:t>
            </a:r>
            <a:r>
              <a:rPr lang="en-US" sz="2800" dirty="0"/>
              <a:t>.  </a:t>
            </a:r>
            <a:r>
              <a:rPr lang="en-US" sz="2800" dirty="0" err="1"/>
              <a:t>Buning</a:t>
            </a:r>
            <a:r>
              <a:rPr lang="en-US" sz="2800" dirty="0"/>
              <a:t>  </a:t>
            </a:r>
            <a:r>
              <a:rPr lang="en-US" sz="2800" dirty="0" err="1"/>
              <a:t>sababi</a:t>
            </a:r>
            <a:r>
              <a:rPr lang="en-US" sz="2800" dirty="0"/>
              <a:t>  </a:t>
            </a:r>
            <a:r>
              <a:rPr lang="en-US" sz="2800" dirty="0" err="1"/>
              <a:t>butun</a:t>
            </a:r>
            <a:r>
              <a:rPr lang="en-US" sz="2800" dirty="0"/>
              <a:t>  </a:t>
            </a:r>
            <a:r>
              <a:rPr lang="en-US" sz="2800" dirty="0" err="1"/>
              <a:t>islom</a:t>
            </a:r>
            <a:r>
              <a:rPr lang="en-US" sz="2800" dirty="0"/>
              <a:t>  </a:t>
            </a:r>
            <a:r>
              <a:rPr lang="en-US" sz="2800" dirty="0" err="1"/>
              <a:t>dunyosida</a:t>
            </a:r>
            <a:r>
              <a:rPr lang="en-US" sz="2800" dirty="0"/>
              <a:t>  </a:t>
            </a:r>
            <a:r>
              <a:rPr lang="en-US" sz="2800" dirty="0" err="1"/>
              <a:t>eng</a:t>
            </a:r>
            <a:r>
              <a:rPr lang="en-US" sz="2800" dirty="0"/>
              <a:t>  </a:t>
            </a:r>
            <a:r>
              <a:rPr lang="en-US" sz="2800" dirty="0" err="1"/>
              <a:t>nufuzli</a:t>
            </a:r>
            <a:r>
              <a:rPr lang="en-US" sz="2800" dirty="0"/>
              <a:t>  d</a:t>
            </a:r>
            <a:r>
              <a:rPr lang="ru-RU" sz="2800" dirty="0"/>
              <a:t>е</a:t>
            </a:r>
            <a:r>
              <a:rPr lang="en-US" sz="2800" dirty="0"/>
              <a:t>b </a:t>
            </a:r>
            <a:r>
              <a:rPr lang="en-US" sz="2800" dirty="0" smtClean="0"/>
              <a:t>tan  </a:t>
            </a:r>
            <a:r>
              <a:rPr lang="en-US" sz="2800" dirty="0" err="1"/>
              <a:t>olingan</a:t>
            </a:r>
            <a:r>
              <a:rPr lang="en-US" sz="2800" dirty="0"/>
              <a:t>  </a:t>
            </a:r>
            <a:r>
              <a:rPr lang="en-US" sz="2800" b="1" i="1" u="sng" dirty="0" err="1">
                <a:solidFill>
                  <a:srgbClr val="0000FF"/>
                </a:solidFill>
              </a:rPr>
              <a:t>oltita</a:t>
            </a:r>
            <a:r>
              <a:rPr lang="en-US" sz="2800" b="1" i="1" u="sng" dirty="0">
                <a:solidFill>
                  <a:srgbClr val="0000FF"/>
                </a:solidFill>
              </a:rPr>
              <a:t>  </a:t>
            </a:r>
            <a:r>
              <a:rPr lang="en-US" sz="2800" b="1" i="1" u="sng" dirty="0" err="1">
                <a:solidFill>
                  <a:srgbClr val="0000FF"/>
                </a:solidFill>
              </a:rPr>
              <a:t>ishonchli</a:t>
            </a:r>
            <a:r>
              <a:rPr lang="en-US" sz="2800" b="1" i="1" u="sng" dirty="0">
                <a:solidFill>
                  <a:srgbClr val="0000FF"/>
                </a:solidFill>
              </a:rPr>
              <a:t>  </a:t>
            </a:r>
            <a:r>
              <a:rPr lang="en-US" sz="2800" b="1" i="1" u="sng" dirty="0" err="1">
                <a:solidFill>
                  <a:srgbClr val="0000FF"/>
                </a:solidFill>
              </a:rPr>
              <a:t>hadislar</a:t>
            </a:r>
            <a:r>
              <a:rPr lang="en-US" sz="2800" b="1" i="1" u="sng" dirty="0">
                <a:solidFill>
                  <a:srgbClr val="0000FF"/>
                </a:solidFill>
              </a:rPr>
              <a:t>  </a:t>
            </a:r>
            <a:r>
              <a:rPr lang="en-US" sz="2800" b="1" i="1" u="sng" dirty="0" err="1">
                <a:solidFill>
                  <a:srgbClr val="0000FF"/>
                </a:solidFill>
              </a:rPr>
              <a:t>to‘plamining</a:t>
            </a:r>
            <a:r>
              <a:rPr lang="en-US" sz="2800" b="1" i="1" u="sng" dirty="0">
                <a:solidFill>
                  <a:srgbClr val="0000FF"/>
                </a:solidFill>
              </a:rPr>
              <a:t>  </a:t>
            </a:r>
            <a:r>
              <a:rPr lang="en-US" sz="2800" b="1" i="1" u="sng" dirty="0" err="1" smtClean="0">
                <a:solidFill>
                  <a:srgbClr val="0000FF"/>
                </a:solidFill>
              </a:rPr>
              <a:t>mualliflari</a:t>
            </a:r>
            <a:r>
              <a:rPr lang="en-US" sz="2800" dirty="0"/>
              <a:t> ham </a:t>
            </a:r>
            <a:r>
              <a:rPr lang="en-US" sz="2800" dirty="0" err="1" smtClean="0"/>
              <a:t>xuddi</a:t>
            </a:r>
            <a:r>
              <a:rPr lang="en-US" sz="2800" dirty="0" smtClean="0"/>
              <a:t>  </a:t>
            </a:r>
            <a:r>
              <a:rPr lang="en-US" sz="2800" dirty="0" err="1"/>
              <a:t>shu</a:t>
            </a:r>
            <a:r>
              <a:rPr lang="en-US" sz="2800" dirty="0"/>
              <a:t>  </a:t>
            </a:r>
            <a:r>
              <a:rPr lang="en-US" sz="2800" dirty="0" err="1"/>
              <a:t>asrda</a:t>
            </a:r>
            <a:r>
              <a:rPr lang="en-US" sz="2800" dirty="0"/>
              <a:t>  </a:t>
            </a:r>
            <a:r>
              <a:rPr lang="en-US" sz="2800" dirty="0" err="1"/>
              <a:t>yashab</a:t>
            </a:r>
            <a:r>
              <a:rPr lang="en-US" sz="2800" dirty="0"/>
              <a:t>  </a:t>
            </a:r>
            <a:r>
              <a:rPr lang="en-US" sz="2800" dirty="0" err="1"/>
              <a:t>ijod</a:t>
            </a:r>
            <a:r>
              <a:rPr lang="en-US" sz="2800" dirty="0"/>
              <a:t>  </a:t>
            </a:r>
            <a:r>
              <a:rPr lang="en-US" sz="2800" dirty="0" err="1"/>
              <a:t>qilganlar</a:t>
            </a:r>
            <a:r>
              <a:rPr lang="en-US" sz="2800" dirty="0"/>
              <a:t>.  Yana  </a:t>
            </a:r>
            <a:r>
              <a:rPr lang="en-US" sz="2800" dirty="0" err="1"/>
              <a:t>shu</a:t>
            </a:r>
            <a:r>
              <a:rPr lang="en-US" sz="2800" dirty="0"/>
              <a:t>  </a:t>
            </a:r>
            <a:r>
              <a:rPr lang="en-US" sz="2800" dirty="0" err="1"/>
              <a:t>narsa</a:t>
            </a:r>
            <a:r>
              <a:rPr lang="en-US" sz="2800" dirty="0"/>
              <a:t>  </a:t>
            </a:r>
            <a:r>
              <a:rPr lang="en-US" sz="2800" dirty="0" err="1"/>
              <a:t>diqqatga</a:t>
            </a:r>
            <a:r>
              <a:rPr lang="en-US" sz="2800" dirty="0"/>
              <a:t> </a:t>
            </a:r>
            <a:r>
              <a:rPr lang="en-US" sz="2800" dirty="0" err="1" smtClean="0"/>
              <a:t>loyiqki</a:t>
            </a:r>
            <a:r>
              <a:rPr lang="en-US" sz="2800" dirty="0"/>
              <a:t>, </a:t>
            </a:r>
            <a:r>
              <a:rPr lang="en-US" sz="2800" dirty="0" err="1"/>
              <a:t>mazkur</a:t>
            </a:r>
            <a:r>
              <a:rPr lang="en-US" sz="2800" dirty="0"/>
              <a:t> </a:t>
            </a:r>
            <a:r>
              <a:rPr lang="en-US" sz="2800" dirty="0" err="1"/>
              <a:t>olti</a:t>
            </a:r>
            <a:r>
              <a:rPr lang="en-US" sz="2800" dirty="0"/>
              <a:t> </a:t>
            </a:r>
            <a:r>
              <a:rPr lang="en-US" sz="2800" dirty="0" err="1"/>
              <a:t>muhaddisning</a:t>
            </a:r>
            <a:r>
              <a:rPr lang="en-US" sz="2800" dirty="0"/>
              <a:t> ham d</a:t>
            </a:r>
            <a:r>
              <a:rPr lang="ru-RU" sz="2800" dirty="0"/>
              <a:t>е</a:t>
            </a:r>
            <a:r>
              <a:rPr lang="en-US" sz="2800" dirty="0" err="1"/>
              <a:t>yarli</a:t>
            </a:r>
            <a:r>
              <a:rPr lang="en-US" sz="2800" dirty="0"/>
              <a:t> </a:t>
            </a:r>
            <a:r>
              <a:rPr lang="en-US" sz="2800" dirty="0" err="1"/>
              <a:t>hammasi</a:t>
            </a:r>
            <a:r>
              <a:rPr lang="en-US" sz="2800" dirty="0"/>
              <a:t> </a:t>
            </a:r>
            <a:r>
              <a:rPr lang="en-US" sz="2800" b="1" dirty="0" err="1">
                <a:solidFill>
                  <a:srgbClr val="0000FF"/>
                </a:solidFill>
              </a:rPr>
              <a:t>O‘rta</a:t>
            </a:r>
            <a:r>
              <a:rPr lang="en-US" sz="2800" b="1" dirty="0">
                <a:solidFill>
                  <a:srgbClr val="0000FF"/>
                </a:solidFill>
              </a:rPr>
              <a:t> </a:t>
            </a:r>
            <a:r>
              <a:rPr lang="en-US" sz="2800" b="1" dirty="0" err="1">
                <a:solidFill>
                  <a:srgbClr val="0000FF"/>
                </a:solidFill>
              </a:rPr>
              <a:t>Osiyo</a:t>
            </a:r>
            <a:r>
              <a:rPr lang="en-US" sz="2800" b="1" dirty="0">
                <a:solidFill>
                  <a:srgbClr val="0000FF"/>
                </a:solidFill>
              </a:rPr>
              <a:t> </a:t>
            </a:r>
            <a:r>
              <a:rPr lang="en-US" sz="2800" dirty="0" err="1" smtClean="0"/>
              <a:t>tuprog‘ida</a:t>
            </a:r>
            <a:r>
              <a:rPr lang="en-US" sz="2800" dirty="0" smtClean="0"/>
              <a:t> </a:t>
            </a:r>
            <a:r>
              <a:rPr lang="en-US" sz="2800" dirty="0"/>
              <a:t>y</a:t>
            </a:r>
            <a:r>
              <a:rPr lang="ru-RU" sz="2800" dirty="0"/>
              <a:t>е</a:t>
            </a:r>
            <a:r>
              <a:rPr lang="en-US" sz="2800" dirty="0" err="1"/>
              <a:t>tishib</a:t>
            </a:r>
            <a:r>
              <a:rPr lang="en-US" sz="2800" dirty="0"/>
              <a:t> </a:t>
            </a:r>
            <a:r>
              <a:rPr lang="en-US" sz="2800" dirty="0" err="1"/>
              <a:t>chiqqanlar</a:t>
            </a:r>
            <a:r>
              <a:rPr lang="en-US" sz="2800" dirty="0"/>
              <a:t>. </a:t>
            </a:r>
            <a:r>
              <a:rPr lang="en-US" sz="2800" dirty="0" err="1"/>
              <a:t>Ular</a:t>
            </a:r>
            <a:r>
              <a:rPr lang="en-US" sz="2800" dirty="0"/>
              <a:t> </a:t>
            </a:r>
            <a:r>
              <a:rPr lang="en-US" sz="2800" b="1" i="1" dirty="0">
                <a:solidFill>
                  <a:srgbClr val="C00000"/>
                </a:solidFill>
              </a:rPr>
              <a:t>Abu </a:t>
            </a:r>
            <a:r>
              <a:rPr lang="en-US" sz="2800" b="1" i="1" dirty="0" err="1">
                <a:solidFill>
                  <a:srgbClr val="C00000"/>
                </a:solidFill>
              </a:rPr>
              <a:t>Abdulloh</a:t>
            </a:r>
            <a:r>
              <a:rPr lang="en-US" sz="2800" b="1" i="1" dirty="0">
                <a:solidFill>
                  <a:srgbClr val="C00000"/>
                </a:solidFill>
              </a:rPr>
              <a:t> Muhammad </a:t>
            </a:r>
            <a:r>
              <a:rPr lang="en-US" sz="2800" b="1" i="1" dirty="0" err="1">
                <a:solidFill>
                  <a:srgbClr val="C00000"/>
                </a:solidFill>
              </a:rPr>
              <a:t>ibn</a:t>
            </a:r>
            <a:r>
              <a:rPr lang="en-US" sz="2800" b="1" i="1" dirty="0">
                <a:solidFill>
                  <a:srgbClr val="C00000"/>
                </a:solidFill>
              </a:rPr>
              <a:t> </a:t>
            </a:r>
            <a:r>
              <a:rPr lang="en-US" sz="2800" b="1" i="1" dirty="0" err="1" smtClean="0">
                <a:solidFill>
                  <a:srgbClr val="C00000"/>
                </a:solidFill>
              </a:rPr>
              <a:t>Ismoil</a:t>
            </a:r>
            <a:r>
              <a:rPr lang="en-US" sz="2800" b="1" i="1" dirty="0" smtClean="0">
                <a:solidFill>
                  <a:srgbClr val="C00000"/>
                </a:solidFill>
              </a:rPr>
              <a:t> </a:t>
            </a:r>
            <a:r>
              <a:rPr lang="en-US" sz="2800" b="1" i="1" dirty="0">
                <a:solidFill>
                  <a:srgbClr val="C00000"/>
                </a:solidFill>
              </a:rPr>
              <a:t>al-</a:t>
            </a:r>
            <a:r>
              <a:rPr lang="en-US" sz="2800" b="1" i="1" dirty="0" err="1">
                <a:solidFill>
                  <a:srgbClr val="C00000"/>
                </a:solidFill>
              </a:rPr>
              <a:t>Buxoriy</a:t>
            </a:r>
            <a:r>
              <a:rPr lang="en-US" sz="2800" b="1" i="1" dirty="0">
                <a:solidFill>
                  <a:srgbClr val="C00000"/>
                </a:solidFill>
              </a:rPr>
              <a:t>, </a:t>
            </a:r>
            <a:r>
              <a:rPr lang="en-US" sz="2800" b="1" i="1" dirty="0" err="1">
                <a:solidFill>
                  <a:srgbClr val="C00000"/>
                </a:solidFill>
              </a:rPr>
              <a:t>Imom</a:t>
            </a:r>
            <a:r>
              <a:rPr lang="en-US" sz="2800" b="1" i="1" dirty="0">
                <a:solidFill>
                  <a:srgbClr val="C00000"/>
                </a:solidFill>
              </a:rPr>
              <a:t> </a:t>
            </a:r>
            <a:r>
              <a:rPr lang="en-US" sz="2800" b="1" i="1" dirty="0" smtClean="0">
                <a:solidFill>
                  <a:srgbClr val="C00000"/>
                </a:solidFill>
              </a:rPr>
              <a:t>Muslim </a:t>
            </a:r>
            <a:r>
              <a:rPr lang="en-US" sz="2800" b="1" i="1" dirty="0" err="1">
                <a:solidFill>
                  <a:srgbClr val="C00000"/>
                </a:solidFill>
              </a:rPr>
              <a:t>ibn</a:t>
            </a:r>
            <a:r>
              <a:rPr lang="en-US" sz="2800" b="1" i="1" dirty="0">
                <a:solidFill>
                  <a:srgbClr val="C00000"/>
                </a:solidFill>
              </a:rPr>
              <a:t> al-</a:t>
            </a:r>
            <a:r>
              <a:rPr lang="en-US" sz="2800" b="1" i="1" dirty="0" err="1">
                <a:solidFill>
                  <a:srgbClr val="C00000"/>
                </a:solidFill>
              </a:rPr>
              <a:t>Hajjoj</a:t>
            </a:r>
            <a:r>
              <a:rPr lang="en-US" sz="2800" b="1" i="1" dirty="0">
                <a:solidFill>
                  <a:srgbClr val="C00000"/>
                </a:solidFill>
              </a:rPr>
              <a:t>, Abu </a:t>
            </a:r>
            <a:r>
              <a:rPr lang="en-US" sz="2800" b="1" i="1" dirty="0" err="1">
                <a:solidFill>
                  <a:srgbClr val="C00000"/>
                </a:solidFill>
              </a:rPr>
              <a:t>Iso</a:t>
            </a:r>
            <a:r>
              <a:rPr lang="en-US" sz="2800" b="1" i="1" dirty="0">
                <a:solidFill>
                  <a:srgbClr val="C00000"/>
                </a:solidFill>
              </a:rPr>
              <a:t> Muhammad </a:t>
            </a:r>
            <a:r>
              <a:rPr lang="en-US" sz="2800" b="1" i="1" dirty="0" err="1" smtClean="0">
                <a:solidFill>
                  <a:srgbClr val="C00000"/>
                </a:solidFill>
              </a:rPr>
              <a:t>ibn</a:t>
            </a:r>
            <a:r>
              <a:rPr lang="en-US" sz="2800" b="1" i="1" dirty="0" smtClean="0">
                <a:solidFill>
                  <a:srgbClr val="C00000"/>
                </a:solidFill>
              </a:rPr>
              <a:t> </a:t>
            </a:r>
            <a:r>
              <a:rPr lang="en-US" sz="2800" b="1" i="1" dirty="0" err="1">
                <a:solidFill>
                  <a:srgbClr val="C00000"/>
                </a:solidFill>
              </a:rPr>
              <a:t>Iso</a:t>
            </a:r>
            <a:r>
              <a:rPr lang="en-US" sz="2800" b="1" i="1" dirty="0">
                <a:solidFill>
                  <a:srgbClr val="C00000"/>
                </a:solidFill>
              </a:rPr>
              <a:t> at-T</a:t>
            </a:r>
            <a:r>
              <a:rPr lang="ru-RU" sz="2800" b="1" i="1" dirty="0">
                <a:solidFill>
                  <a:srgbClr val="C00000"/>
                </a:solidFill>
              </a:rPr>
              <a:t>е</a:t>
            </a:r>
            <a:r>
              <a:rPr lang="en-US" sz="2800" b="1" i="1" dirty="0" err="1">
                <a:solidFill>
                  <a:srgbClr val="C00000"/>
                </a:solidFill>
              </a:rPr>
              <a:t>rmiziy</a:t>
            </a:r>
            <a:r>
              <a:rPr lang="en-US" sz="2800" b="1" i="1" dirty="0">
                <a:solidFill>
                  <a:srgbClr val="C00000"/>
                </a:solidFill>
              </a:rPr>
              <a:t>, </a:t>
            </a:r>
            <a:r>
              <a:rPr lang="en-US" sz="2800" b="1" i="1" dirty="0" err="1">
                <a:solidFill>
                  <a:srgbClr val="C00000"/>
                </a:solidFill>
              </a:rPr>
              <a:t>Imom</a:t>
            </a:r>
            <a:r>
              <a:rPr lang="en-US" sz="2800" b="1" i="1" dirty="0">
                <a:solidFill>
                  <a:srgbClr val="C00000"/>
                </a:solidFill>
              </a:rPr>
              <a:t> Abu </a:t>
            </a:r>
            <a:r>
              <a:rPr lang="en-US" sz="2800" b="1" i="1" dirty="0" err="1">
                <a:solidFill>
                  <a:srgbClr val="C00000"/>
                </a:solidFill>
              </a:rPr>
              <a:t>Dovud</a:t>
            </a:r>
            <a:r>
              <a:rPr lang="en-US" sz="2800" b="1" i="1" dirty="0">
                <a:solidFill>
                  <a:srgbClr val="C00000"/>
                </a:solidFill>
              </a:rPr>
              <a:t> </a:t>
            </a:r>
            <a:r>
              <a:rPr lang="en-US" sz="2800" b="1" i="1" dirty="0" err="1">
                <a:solidFill>
                  <a:srgbClr val="C00000"/>
                </a:solidFill>
              </a:rPr>
              <a:t>Sulaymon</a:t>
            </a:r>
            <a:r>
              <a:rPr lang="en-US" sz="2800" b="1" i="1" dirty="0">
                <a:solidFill>
                  <a:srgbClr val="C00000"/>
                </a:solidFill>
              </a:rPr>
              <a:t> </a:t>
            </a:r>
            <a:r>
              <a:rPr lang="en-US" sz="2800" b="1" i="1" dirty="0" err="1">
                <a:solidFill>
                  <a:srgbClr val="C00000"/>
                </a:solidFill>
              </a:rPr>
              <a:t>Sijistoniy</a:t>
            </a:r>
            <a:r>
              <a:rPr lang="en-US" sz="2800" b="1" i="1" dirty="0">
                <a:solidFill>
                  <a:srgbClr val="C00000"/>
                </a:solidFill>
              </a:rPr>
              <a:t>, </a:t>
            </a:r>
            <a:r>
              <a:rPr lang="en-US" sz="2800" b="1" i="1" dirty="0" err="1">
                <a:solidFill>
                  <a:srgbClr val="C00000"/>
                </a:solidFill>
              </a:rPr>
              <a:t>Imom</a:t>
            </a:r>
            <a:r>
              <a:rPr lang="en-US" sz="2800" b="1" i="1" dirty="0">
                <a:solidFill>
                  <a:srgbClr val="C00000"/>
                </a:solidFill>
              </a:rPr>
              <a:t> </a:t>
            </a:r>
            <a:r>
              <a:rPr lang="en-US" sz="2800" b="1" i="1" dirty="0" smtClean="0">
                <a:solidFill>
                  <a:srgbClr val="C00000"/>
                </a:solidFill>
              </a:rPr>
              <a:t>Ahmad </a:t>
            </a:r>
            <a:r>
              <a:rPr lang="en-US" sz="2800" b="1" i="1" dirty="0">
                <a:solidFill>
                  <a:srgbClr val="C00000"/>
                </a:solidFill>
              </a:rPr>
              <a:t>An-</a:t>
            </a:r>
            <a:r>
              <a:rPr lang="en-US" sz="2800" b="1" i="1" dirty="0" err="1">
                <a:solidFill>
                  <a:srgbClr val="C00000"/>
                </a:solidFill>
              </a:rPr>
              <a:t>Nasoiy</a:t>
            </a:r>
            <a:r>
              <a:rPr lang="en-US" sz="2800" b="1" i="1" dirty="0">
                <a:solidFill>
                  <a:srgbClr val="C00000"/>
                </a:solidFill>
              </a:rPr>
              <a:t>, </a:t>
            </a:r>
            <a:r>
              <a:rPr lang="en-US" sz="2800" b="1" i="1" dirty="0" err="1">
                <a:solidFill>
                  <a:srgbClr val="C00000"/>
                </a:solidFill>
              </a:rPr>
              <a:t>Imom</a:t>
            </a:r>
            <a:r>
              <a:rPr lang="en-US" sz="2800" b="1" i="1" dirty="0">
                <a:solidFill>
                  <a:srgbClr val="C00000"/>
                </a:solidFill>
              </a:rPr>
              <a:t> Abu </a:t>
            </a:r>
            <a:r>
              <a:rPr lang="en-US" sz="2800" b="1" i="1" dirty="0" err="1">
                <a:solidFill>
                  <a:srgbClr val="C00000"/>
                </a:solidFill>
              </a:rPr>
              <a:t>Abdulloh</a:t>
            </a:r>
            <a:r>
              <a:rPr lang="en-US" sz="2800" b="1" i="1" dirty="0">
                <a:solidFill>
                  <a:srgbClr val="C00000"/>
                </a:solidFill>
              </a:rPr>
              <a:t> Muhammad </a:t>
            </a:r>
            <a:r>
              <a:rPr lang="en-US" sz="2800" b="1" i="1" dirty="0" err="1">
                <a:solidFill>
                  <a:srgbClr val="C00000"/>
                </a:solidFill>
              </a:rPr>
              <a:t>ibn</a:t>
            </a:r>
            <a:r>
              <a:rPr lang="en-US" sz="2800" b="1" i="1" dirty="0">
                <a:solidFill>
                  <a:srgbClr val="C00000"/>
                </a:solidFill>
              </a:rPr>
              <a:t> </a:t>
            </a:r>
            <a:r>
              <a:rPr lang="en-US" sz="2800" b="1" i="1" dirty="0" err="1">
                <a:solidFill>
                  <a:srgbClr val="C00000"/>
                </a:solidFill>
              </a:rPr>
              <a:t>Yazit</a:t>
            </a:r>
            <a:r>
              <a:rPr lang="en-US" sz="2800" b="1" i="1" dirty="0">
                <a:solidFill>
                  <a:srgbClr val="C00000"/>
                </a:solidFill>
              </a:rPr>
              <a:t> </a:t>
            </a:r>
            <a:r>
              <a:rPr lang="en-US" sz="2800" b="1" i="1" dirty="0" err="1">
                <a:solidFill>
                  <a:srgbClr val="C00000"/>
                </a:solidFill>
              </a:rPr>
              <a:t>ibn</a:t>
            </a:r>
            <a:r>
              <a:rPr lang="en-US" sz="2800" b="1" i="1" dirty="0">
                <a:solidFill>
                  <a:srgbClr val="C00000"/>
                </a:solidFill>
              </a:rPr>
              <a:t> </a:t>
            </a:r>
            <a:r>
              <a:rPr lang="en-US" sz="2800" b="1" i="1" dirty="0" err="1" smtClean="0">
                <a:solidFill>
                  <a:srgbClr val="C00000"/>
                </a:solidFill>
              </a:rPr>
              <a:t>Mojja</a:t>
            </a:r>
            <a:r>
              <a:rPr lang="en-US" sz="2800" b="1" i="1" dirty="0" smtClean="0">
                <a:solidFill>
                  <a:srgbClr val="C00000"/>
                </a:solidFill>
              </a:rPr>
              <a:t>  </a:t>
            </a:r>
            <a:r>
              <a:rPr lang="en-US" sz="2800" dirty="0" err="1"/>
              <a:t>kabi</a:t>
            </a:r>
            <a:r>
              <a:rPr lang="en-US" sz="2800" dirty="0"/>
              <a:t>  </a:t>
            </a:r>
            <a:r>
              <a:rPr lang="en-US" sz="2800" dirty="0" err="1"/>
              <a:t>zotlardir</a:t>
            </a:r>
            <a:r>
              <a:rPr lang="en-US" sz="2800" dirty="0"/>
              <a:t>.</a:t>
            </a:r>
            <a:endParaRPr lang="ru-RU" sz="2800" dirty="0"/>
          </a:p>
        </p:txBody>
      </p:sp>
    </p:spTree>
    <p:extLst>
      <p:ext uri="{BB962C8B-B14F-4D97-AF65-F5344CB8AC3E}">
        <p14:creationId xmlns:p14="http://schemas.microsoft.com/office/powerpoint/2010/main" val="15008473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564904"/>
            <a:ext cx="8640960" cy="1200329"/>
          </a:xfrm>
          <a:prstGeom prst="rect">
            <a:avLst/>
          </a:prstGeom>
        </p:spPr>
        <p:txBody>
          <a:bodyPr wrap="square">
            <a:spAutoFit/>
          </a:bodyPr>
          <a:lstStyle/>
          <a:p>
            <a:pPr algn="ctr"/>
            <a:r>
              <a:rPr lang="es-ES" sz="3600" b="1" dirty="0"/>
              <a:t>MUHAMMAD IBN ISMOIL AL-BUXORIY</a:t>
            </a:r>
          </a:p>
          <a:p>
            <a:pPr algn="ctr"/>
            <a:r>
              <a:rPr lang="es-ES" sz="3600" b="1" dirty="0"/>
              <a:t>(810—870)</a:t>
            </a:r>
          </a:p>
        </p:txBody>
      </p:sp>
    </p:spTree>
    <p:extLst>
      <p:ext uri="{BB962C8B-B14F-4D97-AF65-F5344CB8AC3E}">
        <p14:creationId xmlns:p14="http://schemas.microsoft.com/office/powerpoint/2010/main" val="33875296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04664"/>
            <a:ext cx="8640960" cy="6001643"/>
          </a:xfrm>
          <a:prstGeom prst="rect">
            <a:avLst/>
          </a:prstGeom>
        </p:spPr>
        <p:txBody>
          <a:bodyPr wrap="square">
            <a:spAutoFit/>
          </a:bodyPr>
          <a:lstStyle/>
          <a:p>
            <a:pPr algn="just"/>
            <a:r>
              <a:rPr lang="en-US" sz="3200" dirty="0" smtClean="0"/>
              <a:t>	</a:t>
            </a:r>
            <a:r>
              <a:rPr lang="en-US" sz="3200" b="1" dirty="0" err="1" smtClean="0"/>
              <a:t>Hadis</a:t>
            </a:r>
            <a:r>
              <a:rPr lang="en-US" sz="3200" b="1" dirty="0" smtClean="0"/>
              <a:t>  </a:t>
            </a:r>
            <a:r>
              <a:rPr lang="en-US" sz="3200" b="1" dirty="0" err="1"/>
              <a:t>ilmidagi</a:t>
            </a:r>
            <a:r>
              <a:rPr lang="en-US" sz="3200" b="1" dirty="0"/>
              <a:t>  </a:t>
            </a:r>
            <a:r>
              <a:rPr lang="en-US" sz="3200" b="1" dirty="0">
                <a:solidFill>
                  <a:srgbClr val="0000FF"/>
                </a:solidFill>
              </a:rPr>
              <a:t>«</a:t>
            </a:r>
            <a:r>
              <a:rPr lang="en-US" sz="3200" b="1" dirty="0" smtClean="0">
                <a:solidFill>
                  <a:srgbClr val="0000FF"/>
                </a:solidFill>
              </a:rPr>
              <a:t>Amir-</a:t>
            </a:r>
            <a:r>
              <a:rPr lang="en-US" sz="3200" b="1" dirty="0" err="1" smtClean="0">
                <a:solidFill>
                  <a:srgbClr val="0000FF"/>
                </a:solidFill>
              </a:rPr>
              <a:t>ul</a:t>
            </a:r>
            <a:r>
              <a:rPr lang="en-US" sz="3200" b="1" dirty="0" smtClean="0">
                <a:solidFill>
                  <a:srgbClr val="0000FF"/>
                </a:solidFill>
              </a:rPr>
              <a:t>  </a:t>
            </a:r>
            <a:r>
              <a:rPr lang="en-US" sz="3200" b="1" dirty="0" err="1">
                <a:solidFill>
                  <a:srgbClr val="0000FF"/>
                </a:solidFill>
              </a:rPr>
              <a:t>mu’miniyn</a:t>
            </a:r>
            <a:r>
              <a:rPr lang="en-US" sz="3200" b="1" dirty="0">
                <a:solidFill>
                  <a:srgbClr val="0000FF"/>
                </a:solidFill>
              </a:rPr>
              <a:t>»  </a:t>
            </a:r>
            <a:r>
              <a:rPr lang="en-US" sz="3200" dirty="0"/>
              <a:t>d</a:t>
            </a:r>
            <a:r>
              <a:rPr lang="ru-RU" sz="3200" dirty="0"/>
              <a:t>е</a:t>
            </a:r>
            <a:r>
              <a:rPr lang="en-US" sz="3200" dirty="0" err="1"/>
              <a:t>gan</a:t>
            </a:r>
            <a:r>
              <a:rPr lang="en-US" sz="3200" dirty="0"/>
              <a:t>  </a:t>
            </a:r>
            <a:r>
              <a:rPr lang="en-US" sz="3200" dirty="0" err="1" smtClean="0"/>
              <a:t>sharafli</a:t>
            </a:r>
            <a:r>
              <a:rPr lang="en-US" sz="3200" dirty="0" smtClean="0"/>
              <a:t>  </a:t>
            </a:r>
            <a:r>
              <a:rPr lang="en-US" sz="3200" dirty="0" err="1"/>
              <a:t>nomga</a:t>
            </a:r>
            <a:r>
              <a:rPr lang="en-US" sz="3200" dirty="0"/>
              <a:t> </a:t>
            </a:r>
            <a:r>
              <a:rPr lang="en-US" sz="3200" dirty="0" err="1" smtClean="0"/>
              <a:t>sazovor</a:t>
            </a:r>
            <a:r>
              <a:rPr lang="en-US" sz="3200" dirty="0" smtClean="0"/>
              <a:t>  </a:t>
            </a:r>
            <a:r>
              <a:rPr lang="en-US" sz="3200" dirty="0" err="1"/>
              <a:t>bo‘lgan</a:t>
            </a:r>
            <a:r>
              <a:rPr lang="en-US" sz="3200" dirty="0"/>
              <a:t>  </a:t>
            </a:r>
            <a:r>
              <a:rPr lang="en-US" sz="3200" b="1" dirty="0" err="1"/>
              <a:t>muhaddis</a:t>
            </a:r>
            <a:r>
              <a:rPr lang="en-US" sz="3200" dirty="0"/>
              <a:t>  </a:t>
            </a:r>
            <a:r>
              <a:rPr lang="en-US" sz="3200" dirty="0" err="1"/>
              <a:t>olim</a:t>
            </a:r>
            <a:r>
              <a:rPr lang="en-US" sz="3200" dirty="0"/>
              <a:t>  </a:t>
            </a:r>
            <a:r>
              <a:rPr lang="en-US" sz="3200" b="1" dirty="0">
                <a:solidFill>
                  <a:srgbClr val="0000FF"/>
                </a:solidFill>
              </a:rPr>
              <a:t>Abu  </a:t>
            </a:r>
            <a:r>
              <a:rPr lang="en-US" sz="3200" b="1" dirty="0" err="1">
                <a:solidFill>
                  <a:srgbClr val="0000FF"/>
                </a:solidFill>
              </a:rPr>
              <a:t>Abdulloh</a:t>
            </a:r>
            <a:r>
              <a:rPr lang="en-US" sz="3200" b="1" dirty="0">
                <a:solidFill>
                  <a:srgbClr val="0000FF"/>
                </a:solidFill>
              </a:rPr>
              <a:t>  Muhammad  </a:t>
            </a:r>
            <a:r>
              <a:rPr lang="en-US" sz="3200" b="1" dirty="0" err="1">
                <a:solidFill>
                  <a:srgbClr val="0000FF"/>
                </a:solidFill>
              </a:rPr>
              <a:t>ibn</a:t>
            </a:r>
            <a:r>
              <a:rPr lang="en-US" sz="3200" b="1" dirty="0">
                <a:solidFill>
                  <a:srgbClr val="0000FF"/>
                </a:solidFill>
              </a:rPr>
              <a:t> </a:t>
            </a:r>
            <a:r>
              <a:rPr lang="en-US" sz="3200" b="1" dirty="0" err="1" smtClean="0">
                <a:solidFill>
                  <a:srgbClr val="0000FF"/>
                </a:solidFill>
              </a:rPr>
              <a:t>ismoil</a:t>
            </a:r>
            <a:r>
              <a:rPr lang="en-US" sz="3200" b="1" dirty="0" smtClean="0">
                <a:solidFill>
                  <a:srgbClr val="0000FF"/>
                </a:solidFill>
              </a:rPr>
              <a:t> </a:t>
            </a:r>
            <a:r>
              <a:rPr lang="en-US" sz="3200" b="1" dirty="0" err="1">
                <a:solidFill>
                  <a:srgbClr val="0000FF"/>
                </a:solidFill>
              </a:rPr>
              <a:t>ibn</a:t>
            </a:r>
            <a:r>
              <a:rPr lang="en-US" sz="3200" b="1" dirty="0">
                <a:solidFill>
                  <a:srgbClr val="0000FF"/>
                </a:solidFill>
              </a:rPr>
              <a:t> </a:t>
            </a:r>
            <a:r>
              <a:rPr lang="en-US" sz="3200" b="1" dirty="0" err="1">
                <a:solidFill>
                  <a:srgbClr val="0000FF"/>
                </a:solidFill>
              </a:rPr>
              <a:t>ibrohim</a:t>
            </a:r>
            <a:r>
              <a:rPr lang="en-US" sz="3200" b="1" dirty="0">
                <a:solidFill>
                  <a:srgbClr val="0000FF"/>
                </a:solidFill>
              </a:rPr>
              <a:t> al-</a:t>
            </a:r>
            <a:r>
              <a:rPr lang="en-US" sz="3200" b="1" dirty="0" err="1">
                <a:solidFill>
                  <a:srgbClr val="0000FF"/>
                </a:solidFill>
              </a:rPr>
              <a:t>mugira</a:t>
            </a:r>
            <a:r>
              <a:rPr lang="en-US" sz="3200" b="1" dirty="0">
                <a:solidFill>
                  <a:srgbClr val="0000FF"/>
                </a:solidFill>
              </a:rPr>
              <a:t> </a:t>
            </a:r>
            <a:r>
              <a:rPr lang="en-US" sz="3200" b="1" dirty="0" smtClean="0">
                <a:solidFill>
                  <a:srgbClr val="0000FF"/>
                </a:solidFill>
              </a:rPr>
              <a:t>al-</a:t>
            </a:r>
            <a:r>
              <a:rPr lang="en-US" sz="3200" b="1" dirty="0" err="1" smtClean="0">
                <a:solidFill>
                  <a:srgbClr val="0000FF"/>
                </a:solidFill>
              </a:rPr>
              <a:t>Buxoriy</a:t>
            </a:r>
            <a:r>
              <a:rPr lang="en-US" sz="3200" b="1" dirty="0" smtClean="0">
                <a:solidFill>
                  <a:srgbClr val="0000FF"/>
                </a:solidFill>
              </a:rPr>
              <a:t> al-</a:t>
            </a:r>
            <a:r>
              <a:rPr lang="en-US" sz="3200" b="1" dirty="0" err="1" smtClean="0">
                <a:solidFill>
                  <a:srgbClr val="0000FF"/>
                </a:solidFill>
              </a:rPr>
              <a:t>Jubfiy</a:t>
            </a:r>
            <a:r>
              <a:rPr lang="en-US" sz="3200" b="1" dirty="0" smtClean="0">
                <a:solidFill>
                  <a:srgbClr val="0000FF"/>
                </a:solidFill>
              </a:rPr>
              <a:t> </a:t>
            </a:r>
            <a:r>
              <a:rPr lang="en-US" sz="3200" b="1" dirty="0" err="1"/>
              <a:t>hijriy</a:t>
            </a:r>
            <a:r>
              <a:rPr lang="en-US" sz="3200" b="1" dirty="0"/>
              <a:t> 194-yil </a:t>
            </a:r>
            <a:r>
              <a:rPr lang="en-US" sz="3200" b="1" dirty="0" err="1" smtClean="0"/>
              <a:t>shavvol</a:t>
            </a:r>
            <a:r>
              <a:rPr lang="en-US" sz="3200" b="1" dirty="0" smtClean="0"/>
              <a:t> </a:t>
            </a:r>
            <a:r>
              <a:rPr lang="en-US" sz="3200" b="1" dirty="0" err="1"/>
              <a:t>oyining</a:t>
            </a:r>
            <a:r>
              <a:rPr lang="en-US" sz="3200" b="1" dirty="0"/>
              <a:t> 13-kuni</a:t>
            </a:r>
            <a:r>
              <a:rPr lang="en-US" sz="3200" dirty="0"/>
              <a:t>, </a:t>
            </a:r>
            <a:r>
              <a:rPr lang="en-US" sz="3200" dirty="0" err="1"/>
              <a:t>hozirgi</a:t>
            </a:r>
            <a:r>
              <a:rPr lang="en-US" sz="3200" dirty="0"/>
              <a:t> </a:t>
            </a:r>
            <a:r>
              <a:rPr lang="en-US" sz="3200" dirty="0" err="1"/>
              <a:t>hisobda</a:t>
            </a:r>
            <a:r>
              <a:rPr lang="en-US" sz="3200" dirty="0"/>
              <a:t> </a:t>
            </a:r>
            <a:r>
              <a:rPr lang="en-US" sz="3200" b="1" dirty="0">
                <a:solidFill>
                  <a:srgbClr val="0000FF"/>
                </a:solidFill>
              </a:rPr>
              <a:t>810-yil 20-iyulda</a:t>
            </a:r>
            <a:r>
              <a:rPr lang="en-US" sz="3200" dirty="0"/>
              <a:t> </a:t>
            </a:r>
            <a:r>
              <a:rPr lang="en-US" sz="3200" b="1" dirty="0" err="1"/>
              <a:t>Buxoroda</a:t>
            </a:r>
            <a:r>
              <a:rPr lang="en-US" sz="3200" dirty="0"/>
              <a:t> </a:t>
            </a:r>
            <a:r>
              <a:rPr lang="en-US" sz="3200" dirty="0" err="1" smtClean="0"/>
              <a:t>tavallud</a:t>
            </a:r>
            <a:r>
              <a:rPr lang="en-US" sz="3200" dirty="0" smtClean="0"/>
              <a:t>  </a:t>
            </a:r>
            <a:r>
              <a:rPr lang="en-US" sz="3200" dirty="0" err="1"/>
              <a:t>topgan</a:t>
            </a:r>
            <a:r>
              <a:rPr lang="en-US" sz="3200" dirty="0"/>
              <a:t>.  </a:t>
            </a:r>
            <a:r>
              <a:rPr lang="en-US" sz="3200" b="1" dirty="0" smtClean="0">
                <a:solidFill>
                  <a:srgbClr val="0000FF"/>
                </a:solidFill>
              </a:rPr>
              <a:t>10  </a:t>
            </a:r>
            <a:r>
              <a:rPr lang="en-US" sz="3200" b="1" dirty="0" err="1">
                <a:solidFill>
                  <a:srgbClr val="0000FF"/>
                </a:solidFill>
              </a:rPr>
              <a:t>yoshga</a:t>
            </a:r>
            <a:r>
              <a:rPr lang="en-US" sz="3200" b="1" dirty="0">
                <a:solidFill>
                  <a:srgbClr val="0000FF"/>
                </a:solidFill>
              </a:rPr>
              <a:t>  </a:t>
            </a:r>
            <a:r>
              <a:rPr lang="en-US" sz="3200" dirty="0"/>
              <a:t>y</a:t>
            </a:r>
            <a:r>
              <a:rPr lang="ru-RU" sz="3200" dirty="0"/>
              <a:t>е</a:t>
            </a:r>
            <a:r>
              <a:rPr lang="en-US" sz="3200" dirty="0" err="1"/>
              <a:t>tmasdan</a:t>
            </a:r>
            <a:r>
              <a:rPr lang="en-US" sz="3200" dirty="0"/>
              <a:t>  </a:t>
            </a:r>
            <a:r>
              <a:rPr lang="en-US" sz="3200" dirty="0" err="1"/>
              <a:t>ilmi</a:t>
            </a:r>
            <a:r>
              <a:rPr lang="en-US" sz="3200" dirty="0"/>
              <a:t>  </a:t>
            </a:r>
            <a:r>
              <a:rPr lang="en-US" sz="3200" dirty="0" err="1"/>
              <a:t>hadisni</a:t>
            </a:r>
            <a:r>
              <a:rPr lang="en-US" sz="3200" dirty="0"/>
              <a:t>  </a:t>
            </a:r>
            <a:r>
              <a:rPr lang="en-US" sz="3200" dirty="0" err="1"/>
              <a:t>o‘rganmoqqa</a:t>
            </a:r>
            <a:r>
              <a:rPr lang="en-US" sz="3200" dirty="0"/>
              <a:t> </a:t>
            </a:r>
            <a:r>
              <a:rPr lang="en-US" sz="3200" dirty="0" err="1" smtClean="0"/>
              <a:t>kirishgan</a:t>
            </a:r>
            <a:r>
              <a:rPr lang="en-US" sz="3200" dirty="0" smtClean="0"/>
              <a:t>  </a:t>
            </a:r>
            <a:r>
              <a:rPr lang="en-US" sz="3200" dirty="0" err="1"/>
              <a:t>imom</a:t>
            </a:r>
            <a:r>
              <a:rPr lang="en-US" sz="3200" dirty="0"/>
              <a:t>  </a:t>
            </a:r>
            <a:r>
              <a:rPr lang="en-US" sz="3200" dirty="0" err="1"/>
              <a:t>Buxoriy</a:t>
            </a:r>
            <a:r>
              <a:rPr lang="en-US" sz="3200" dirty="0"/>
              <a:t>  </a:t>
            </a:r>
            <a:r>
              <a:rPr lang="en-US" sz="3200" b="1" dirty="0">
                <a:solidFill>
                  <a:srgbClr val="0000FF"/>
                </a:solidFill>
              </a:rPr>
              <a:t>11  </a:t>
            </a:r>
            <a:r>
              <a:rPr lang="en-US" sz="3200" b="1" dirty="0" err="1">
                <a:solidFill>
                  <a:srgbClr val="0000FF"/>
                </a:solidFill>
              </a:rPr>
              <a:t>yoshida</a:t>
            </a:r>
            <a:r>
              <a:rPr lang="en-US" sz="3200" b="1" dirty="0">
                <a:solidFill>
                  <a:srgbClr val="0000FF"/>
                </a:solidFill>
              </a:rPr>
              <a:t>  </a:t>
            </a:r>
            <a:r>
              <a:rPr lang="en-US" sz="3200" dirty="0" err="1"/>
              <a:t>ba’zi</a:t>
            </a:r>
            <a:r>
              <a:rPr lang="en-US" sz="3200" dirty="0"/>
              <a:t>  </a:t>
            </a:r>
            <a:r>
              <a:rPr lang="en-US" sz="3200" b="1" i="1" u="sng" dirty="0" err="1">
                <a:solidFill>
                  <a:srgbClr val="0000FF"/>
                </a:solidFill>
              </a:rPr>
              <a:t>ustozlarining</a:t>
            </a:r>
            <a:r>
              <a:rPr lang="en-US" sz="3200" b="1" i="1" u="sng" dirty="0">
                <a:solidFill>
                  <a:srgbClr val="0000FF"/>
                </a:solidFill>
              </a:rPr>
              <a:t>  </a:t>
            </a:r>
            <a:r>
              <a:rPr lang="en-US" sz="3200" b="1" i="1" u="sng" dirty="0" err="1">
                <a:solidFill>
                  <a:srgbClr val="0000FF"/>
                </a:solidFill>
              </a:rPr>
              <a:t>xatolarini</a:t>
            </a:r>
            <a:r>
              <a:rPr lang="en-US" sz="3200" dirty="0"/>
              <a:t> </a:t>
            </a:r>
            <a:r>
              <a:rPr lang="en-US" sz="3200" dirty="0" err="1" smtClean="0"/>
              <a:t>topa</a:t>
            </a:r>
            <a:r>
              <a:rPr lang="en-US" sz="3200" dirty="0" smtClean="0"/>
              <a:t> </a:t>
            </a:r>
            <a:r>
              <a:rPr lang="en-US" sz="3200" dirty="0" err="1"/>
              <a:t>boshlagan</a:t>
            </a:r>
            <a:r>
              <a:rPr lang="en-US" sz="3200" dirty="0"/>
              <a:t>. </a:t>
            </a:r>
            <a:r>
              <a:rPr lang="en-US" sz="3200" b="1" dirty="0" smtClean="0">
                <a:solidFill>
                  <a:srgbClr val="0000FF"/>
                </a:solidFill>
              </a:rPr>
              <a:t>16 </a:t>
            </a:r>
            <a:r>
              <a:rPr lang="en-US" sz="3200" b="1" dirty="0" err="1" smtClean="0">
                <a:solidFill>
                  <a:srgbClr val="0000FF"/>
                </a:solidFill>
              </a:rPr>
              <a:t>yoshga</a:t>
            </a:r>
            <a:r>
              <a:rPr lang="en-US" sz="3200" b="1" dirty="0" smtClean="0">
                <a:solidFill>
                  <a:srgbClr val="0000FF"/>
                </a:solidFill>
              </a:rPr>
              <a:t> </a:t>
            </a:r>
            <a:r>
              <a:rPr lang="en-US" sz="3200" dirty="0"/>
              <a:t>y</a:t>
            </a:r>
            <a:r>
              <a:rPr lang="ru-RU" sz="3200" dirty="0"/>
              <a:t>е</a:t>
            </a:r>
            <a:r>
              <a:rPr lang="en-US" sz="3200" dirty="0" err="1"/>
              <a:t>tganida</a:t>
            </a:r>
            <a:r>
              <a:rPr lang="en-US" sz="3200" dirty="0"/>
              <a:t> </a:t>
            </a:r>
            <a:r>
              <a:rPr lang="en-US" sz="3200" b="1" dirty="0"/>
              <a:t>825–826-yillarda </a:t>
            </a:r>
            <a:r>
              <a:rPr lang="en-US" sz="3200" dirty="0" err="1" smtClean="0"/>
              <a:t>onasi</a:t>
            </a:r>
            <a:r>
              <a:rPr lang="en-US" sz="3200" dirty="0" smtClean="0"/>
              <a:t> </a:t>
            </a:r>
            <a:r>
              <a:rPr lang="en-US" sz="3200" dirty="0" err="1" smtClean="0"/>
              <a:t>va</a:t>
            </a:r>
            <a:r>
              <a:rPr lang="en-US" sz="3200" dirty="0" smtClean="0"/>
              <a:t> </a:t>
            </a:r>
            <a:r>
              <a:rPr lang="en-US" sz="3200" dirty="0" err="1"/>
              <a:t>akalari</a:t>
            </a:r>
            <a:r>
              <a:rPr lang="en-US" sz="3200" dirty="0"/>
              <a:t> </a:t>
            </a:r>
            <a:r>
              <a:rPr lang="en-US" sz="3200" dirty="0" err="1"/>
              <a:t>bilan</a:t>
            </a:r>
            <a:r>
              <a:rPr lang="en-US" sz="3200" dirty="0"/>
              <a:t> haj </a:t>
            </a:r>
            <a:r>
              <a:rPr lang="en-US" sz="3200" dirty="0" err="1"/>
              <a:t>safariga</a:t>
            </a:r>
            <a:r>
              <a:rPr lang="en-US" sz="3200" dirty="0"/>
              <a:t> </a:t>
            </a:r>
            <a:r>
              <a:rPr lang="en-US" sz="3200" dirty="0" err="1"/>
              <a:t>ravona</a:t>
            </a:r>
            <a:r>
              <a:rPr lang="en-US" sz="3200" dirty="0"/>
              <a:t> </a:t>
            </a:r>
            <a:r>
              <a:rPr lang="en-US" sz="3200" dirty="0" err="1"/>
              <a:t>bo‘ladilar</a:t>
            </a:r>
            <a:r>
              <a:rPr lang="en-US" sz="3200" dirty="0"/>
              <a:t>.</a:t>
            </a:r>
            <a:endParaRPr lang="ru-RU" sz="3200" dirty="0"/>
          </a:p>
        </p:txBody>
      </p:sp>
    </p:spTree>
    <p:extLst>
      <p:ext uri="{BB962C8B-B14F-4D97-AF65-F5344CB8AC3E}">
        <p14:creationId xmlns:p14="http://schemas.microsoft.com/office/powerpoint/2010/main" val="427611877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04664"/>
            <a:ext cx="8640960" cy="5632311"/>
          </a:xfrm>
          <a:prstGeom prst="rect">
            <a:avLst/>
          </a:prstGeom>
        </p:spPr>
        <p:txBody>
          <a:bodyPr wrap="square">
            <a:spAutoFit/>
          </a:bodyPr>
          <a:lstStyle/>
          <a:p>
            <a:pPr algn="just"/>
            <a:r>
              <a:rPr lang="en-US" sz="3600" dirty="0" smtClean="0"/>
              <a:t>	</a:t>
            </a:r>
            <a:r>
              <a:rPr lang="en-US" sz="3600" b="1" dirty="0" err="1" smtClean="0"/>
              <a:t>Makka</a:t>
            </a:r>
            <a:r>
              <a:rPr lang="en-US" sz="3600" b="1" dirty="0" smtClean="0"/>
              <a:t> </a:t>
            </a:r>
            <a:r>
              <a:rPr lang="en-US" sz="3600" b="1" dirty="0" err="1"/>
              <a:t>va</a:t>
            </a:r>
            <a:r>
              <a:rPr lang="en-US" sz="3600" b="1" dirty="0"/>
              <a:t> </a:t>
            </a:r>
            <a:r>
              <a:rPr lang="en-US" sz="3600" b="1" dirty="0" err="1"/>
              <a:t>Madinani</a:t>
            </a:r>
            <a:r>
              <a:rPr lang="en-US" sz="3600" b="1" dirty="0"/>
              <a:t> </a:t>
            </a:r>
            <a:r>
              <a:rPr lang="en-US" sz="3600" dirty="0" err="1" smtClean="0"/>
              <a:t>ziyorat</a:t>
            </a:r>
            <a:r>
              <a:rPr lang="en-US" sz="3600" dirty="0" smtClean="0"/>
              <a:t> </a:t>
            </a:r>
            <a:r>
              <a:rPr lang="en-US" sz="3600" dirty="0" err="1"/>
              <a:t>qilib</a:t>
            </a:r>
            <a:r>
              <a:rPr lang="en-US" sz="3600" dirty="0"/>
              <a:t>, </a:t>
            </a:r>
            <a:r>
              <a:rPr lang="en-US" sz="3600" b="1" dirty="0" smtClean="0">
                <a:solidFill>
                  <a:srgbClr val="0000FF"/>
                </a:solidFill>
              </a:rPr>
              <a:t>6 </a:t>
            </a:r>
            <a:r>
              <a:rPr lang="en-US" sz="3600" b="1" dirty="0" err="1">
                <a:solidFill>
                  <a:srgbClr val="0000FF"/>
                </a:solidFill>
              </a:rPr>
              <a:t>yil</a:t>
            </a:r>
            <a:r>
              <a:rPr lang="en-US" sz="3600" b="1" dirty="0">
                <a:solidFill>
                  <a:srgbClr val="0000FF"/>
                </a:solidFill>
              </a:rPr>
              <a:t> </a:t>
            </a:r>
            <a:r>
              <a:rPr lang="en-US" sz="3600" b="1" dirty="0" err="1">
                <a:solidFill>
                  <a:srgbClr val="0000FF"/>
                </a:solidFill>
              </a:rPr>
              <a:t>Hijozda</a:t>
            </a:r>
            <a:r>
              <a:rPr lang="en-US" sz="3600" dirty="0"/>
              <a:t> </a:t>
            </a:r>
            <a:r>
              <a:rPr lang="en-US" sz="3600" dirty="0" err="1"/>
              <a:t>yashab</a:t>
            </a:r>
            <a:r>
              <a:rPr lang="en-US" sz="3600" dirty="0"/>
              <a:t> </a:t>
            </a:r>
            <a:r>
              <a:rPr lang="en-US" sz="3600" dirty="0" err="1"/>
              <a:t>hadis</a:t>
            </a:r>
            <a:r>
              <a:rPr lang="en-US" sz="3600" dirty="0"/>
              <a:t> </a:t>
            </a:r>
            <a:r>
              <a:rPr lang="en-US" sz="3600" dirty="0" err="1"/>
              <a:t>ilmini</a:t>
            </a:r>
            <a:r>
              <a:rPr lang="en-US" sz="3600" dirty="0"/>
              <a:t> </a:t>
            </a:r>
            <a:r>
              <a:rPr lang="en-US" sz="3600" dirty="0" err="1"/>
              <a:t>astoydil</a:t>
            </a:r>
            <a:r>
              <a:rPr lang="en-US" sz="3600" dirty="0"/>
              <a:t> </a:t>
            </a:r>
            <a:r>
              <a:rPr lang="en-US" sz="3600" dirty="0" err="1"/>
              <a:t>o‘rganadi</a:t>
            </a:r>
            <a:r>
              <a:rPr lang="en-US" sz="3600" dirty="0"/>
              <a:t>. </a:t>
            </a:r>
            <a:r>
              <a:rPr lang="en-US" sz="3600" dirty="0" err="1" smtClean="0"/>
              <a:t>Shundan</a:t>
            </a:r>
            <a:r>
              <a:rPr lang="en-US" sz="3600" dirty="0" smtClean="0"/>
              <a:t> </a:t>
            </a:r>
            <a:r>
              <a:rPr lang="en-US" sz="3600" dirty="0" err="1"/>
              <a:t>so‘ng</a:t>
            </a:r>
            <a:r>
              <a:rPr lang="en-US" sz="3600" dirty="0"/>
              <a:t> </a:t>
            </a:r>
            <a:r>
              <a:rPr lang="en-US" sz="3600" dirty="0" err="1"/>
              <a:t>imom</a:t>
            </a:r>
            <a:r>
              <a:rPr lang="en-US" sz="3600" dirty="0"/>
              <a:t> </a:t>
            </a:r>
            <a:r>
              <a:rPr lang="en-US" sz="3600" dirty="0" err="1"/>
              <a:t>Buxoriy</a:t>
            </a:r>
            <a:r>
              <a:rPr lang="en-US" sz="3600" dirty="0"/>
              <a:t> Muhammad </a:t>
            </a:r>
            <a:r>
              <a:rPr lang="en-US" sz="3600" dirty="0" err="1"/>
              <a:t>alayhissalomning</a:t>
            </a:r>
            <a:r>
              <a:rPr lang="en-US" sz="3600" dirty="0"/>
              <a:t> </a:t>
            </a:r>
            <a:r>
              <a:rPr lang="en-US" sz="3600" dirty="0" err="1"/>
              <a:t>hadisi</a:t>
            </a:r>
            <a:r>
              <a:rPr lang="en-US" sz="3600" dirty="0"/>
              <a:t> </a:t>
            </a:r>
            <a:r>
              <a:rPr lang="en-US" sz="3600" dirty="0" err="1" smtClean="0"/>
              <a:t>shariflarini</a:t>
            </a:r>
            <a:r>
              <a:rPr lang="en-US" sz="3600" dirty="0" smtClean="0"/>
              <a:t>  </a:t>
            </a:r>
            <a:r>
              <a:rPr lang="en-US" sz="3600" dirty="0" err="1"/>
              <a:t>yanada</a:t>
            </a:r>
            <a:r>
              <a:rPr lang="en-US" sz="3600" dirty="0"/>
              <a:t>  </a:t>
            </a:r>
            <a:r>
              <a:rPr lang="en-US" sz="3600" dirty="0" err="1"/>
              <a:t>chuqurroq</a:t>
            </a:r>
            <a:r>
              <a:rPr lang="en-US" sz="3600" dirty="0"/>
              <a:t>  </a:t>
            </a:r>
            <a:r>
              <a:rPr lang="en-US" sz="3600" dirty="0" err="1"/>
              <a:t>o‘rganish</a:t>
            </a:r>
            <a:r>
              <a:rPr lang="en-US" sz="3600" dirty="0"/>
              <a:t>  </a:t>
            </a:r>
            <a:r>
              <a:rPr lang="en-US" sz="3600" dirty="0" err="1"/>
              <a:t>va</a:t>
            </a:r>
            <a:r>
              <a:rPr lang="en-US" sz="3600" dirty="0"/>
              <a:t>  </a:t>
            </a:r>
            <a:r>
              <a:rPr lang="en-US" sz="3600" dirty="0" err="1"/>
              <a:t>ularni</a:t>
            </a:r>
            <a:r>
              <a:rPr lang="en-US" sz="3600" dirty="0"/>
              <a:t>  </a:t>
            </a:r>
            <a:r>
              <a:rPr lang="en-US" sz="3600" dirty="0" err="1"/>
              <a:t>to‘plab</a:t>
            </a:r>
            <a:r>
              <a:rPr lang="en-US" sz="3600" dirty="0"/>
              <a:t>  </a:t>
            </a:r>
            <a:r>
              <a:rPr lang="en-US" sz="3600" dirty="0" err="1"/>
              <a:t>tartibga</a:t>
            </a:r>
            <a:r>
              <a:rPr lang="en-US" sz="3600" dirty="0"/>
              <a:t> </a:t>
            </a:r>
            <a:r>
              <a:rPr lang="en-US" sz="3600" dirty="0" err="1" smtClean="0"/>
              <a:t>solmoq</a:t>
            </a:r>
            <a:r>
              <a:rPr lang="en-US" sz="3600" dirty="0" smtClean="0"/>
              <a:t> </a:t>
            </a:r>
            <a:r>
              <a:rPr lang="en-US" sz="3600" dirty="0" err="1"/>
              <a:t>niyatida</a:t>
            </a:r>
            <a:r>
              <a:rPr lang="en-US" sz="3600" dirty="0"/>
              <a:t> </a:t>
            </a:r>
            <a:r>
              <a:rPr lang="en-US" sz="3600" dirty="0" err="1"/>
              <a:t>o‘sha</a:t>
            </a:r>
            <a:r>
              <a:rPr lang="en-US" sz="3600" dirty="0"/>
              <a:t> </a:t>
            </a:r>
            <a:r>
              <a:rPr lang="en-US" sz="3600" dirty="0" err="1"/>
              <a:t>davrda</a:t>
            </a:r>
            <a:r>
              <a:rPr lang="en-US" sz="3600" dirty="0"/>
              <a:t> </a:t>
            </a:r>
            <a:r>
              <a:rPr lang="en-US" sz="3600" dirty="0" err="1"/>
              <a:t>islom</a:t>
            </a:r>
            <a:r>
              <a:rPr lang="en-US" sz="3600" dirty="0"/>
              <a:t> </a:t>
            </a:r>
            <a:r>
              <a:rPr lang="en-US" sz="3600" dirty="0" err="1"/>
              <a:t>fani</a:t>
            </a:r>
            <a:r>
              <a:rPr lang="en-US" sz="3600" dirty="0"/>
              <a:t> </a:t>
            </a:r>
            <a:r>
              <a:rPr lang="en-US" sz="3600" dirty="0" err="1"/>
              <a:t>olamining</a:t>
            </a:r>
            <a:r>
              <a:rPr lang="en-US" sz="3600" dirty="0"/>
              <a:t> </a:t>
            </a:r>
            <a:r>
              <a:rPr lang="en-US" sz="3600" dirty="0" err="1"/>
              <a:t>yirik</a:t>
            </a:r>
            <a:r>
              <a:rPr lang="en-US" sz="3600" dirty="0"/>
              <a:t> </a:t>
            </a:r>
            <a:r>
              <a:rPr lang="en-US" sz="3600" dirty="0" err="1"/>
              <a:t>markazlari</a:t>
            </a:r>
            <a:r>
              <a:rPr lang="en-US" sz="3600" dirty="0"/>
              <a:t> </a:t>
            </a:r>
            <a:r>
              <a:rPr lang="en-US" sz="3600" dirty="0" err="1" smtClean="0"/>
              <a:t>bo‘lmish</a:t>
            </a:r>
            <a:r>
              <a:rPr lang="en-US" sz="3600" dirty="0" smtClean="0"/>
              <a:t>  </a:t>
            </a:r>
            <a:r>
              <a:rPr lang="en-US" sz="3600" b="1" u="sng" dirty="0" err="1">
                <a:solidFill>
                  <a:srgbClr val="0000FF"/>
                </a:solidFill>
              </a:rPr>
              <a:t>Damashq</a:t>
            </a:r>
            <a:r>
              <a:rPr lang="en-US" sz="3600" b="1" u="sng" dirty="0">
                <a:solidFill>
                  <a:srgbClr val="0000FF"/>
                </a:solidFill>
              </a:rPr>
              <a:t>,  </a:t>
            </a:r>
            <a:r>
              <a:rPr lang="en-US" sz="3600" b="1" u="sng" dirty="0" err="1">
                <a:solidFill>
                  <a:srgbClr val="0000FF"/>
                </a:solidFill>
              </a:rPr>
              <a:t>Qohira</a:t>
            </a:r>
            <a:r>
              <a:rPr lang="en-US" sz="3600" b="1" u="sng" dirty="0">
                <a:solidFill>
                  <a:srgbClr val="0000FF"/>
                </a:solidFill>
              </a:rPr>
              <a:t>,  Basra,  </a:t>
            </a:r>
            <a:r>
              <a:rPr lang="en-US" sz="3600" b="1" u="sng" dirty="0" err="1">
                <a:solidFill>
                  <a:srgbClr val="0000FF"/>
                </a:solidFill>
              </a:rPr>
              <a:t>Kufa</a:t>
            </a:r>
            <a:r>
              <a:rPr lang="en-US" sz="3600" b="1" u="sng" dirty="0">
                <a:solidFill>
                  <a:srgbClr val="0000FF"/>
                </a:solidFill>
              </a:rPr>
              <a:t>,  </a:t>
            </a:r>
            <a:r>
              <a:rPr lang="en-US" sz="3600" b="1" u="sng" dirty="0" err="1">
                <a:solidFill>
                  <a:srgbClr val="0000FF"/>
                </a:solidFill>
              </a:rPr>
              <a:t>Bag‘dod</a:t>
            </a:r>
            <a:r>
              <a:rPr lang="en-US" sz="3600" b="1" u="sng" dirty="0">
                <a:solidFill>
                  <a:srgbClr val="0000FF"/>
                </a:solidFill>
              </a:rPr>
              <a:t>  </a:t>
            </a:r>
            <a:r>
              <a:rPr lang="en-US" sz="3600" dirty="0" err="1"/>
              <a:t>kabi</a:t>
            </a:r>
            <a:r>
              <a:rPr lang="en-US" sz="3600" dirty="0"/>
              <a:t>  </a:t>
            </a:r>
            <a:r>
              <a:rPr lang="en-US" sz="3600" dirty="0" err="1"/>
              <a:t>shaharlarni</a:t>
            </a:r>
            <a:r>
              <a:rPr lang="en-US" sz="3600" dirty="0"/>
              <a:t> </a:t>
            </a:r>
            <a:r>
              <a:rPr lang="en-US" sz="3600" dirty="0" smtClean="0"/>
              <a:t>k</a:t>
            </a:r>
            <a:r>
              <a:rPr lang="ru-RU" sz="3600" dirty="0"/>
              <a:t>е</a:t>
            </a:r>
            <a:r>
              <a:rPr lang="en-US" sz="3600" dirty="0" err="1"/>
              <a:t>zib</a:t>
            </a:r>
            <a:r>
              <a:rPr lang="en-US" sz="3600" dirty="0"/>
              <a:t> </a:t>
            </a:r>
            <a:r>
              <a:rPr lang="en-US" sz="3600" dirty="0" err="1"/>
              <a:t>chiqadi</a:t>
            </a:r>
            <a:r>
              <a:rPr lang="en-US" sz="3600" dirty="0"/>
              <a:t>.</a:t>
            </a:r>
            <a:endParaRPr lang="ru-RU" sz="3600" dirty="0"/>
          </a:p>
        </p:txBody>
      </p:sp>
    </p:spTree>
    <p:extLst>
      <p:ext uri="{BB962C8B-B14F-4D97-AF65-F5344CB8AC3E}">
        <p14:creationId xmlns:p14="http://schemas.microsoft.com/office/powerpoint/2010/main" val="11392173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04664"/>
            <a:ext cx="8640960" cy="6186309"/>
          </a:xfrm>
          <a:prstGeom prst="rect">
            <a:avLst/>
          </a:prstGeom>
        </p:spPr>
        <p:txBody>
          <a:bodyPr wrap="square">
            <a:spAutoFit/>
          </a:bodyPr>
          <a:lstStyle/>
          <a:p>
            <a:pPr algn="just"/>
            <a:r>
              <a:rPr lang="en-US" sz="3600" dirty="0" smtClean="0"/>
              <a:t>	</a:t>
            </a:r>
            <a:r>
              <a:rPr lang="en-US" sz="3600" dirty="0" err="1" smtClean="0"/>
              <a:t>Nishopurlik</a:t>
            </a:r>
            <a:r>
              <a:rPr lang="en-US" sz="3600" dirty="0" smtClean="0"/>
              <a:t>  </a:t>
            </a:r>
            <a:r>
              <a:rPr lang="en-US" sz="3600" b="1" dirty="0" smtClean="0">
                <a:solidFill>
                  <a:srgbClr val="0000FF"/>
                </a:solidFill>
              </a:rPr>
              <a:t>al-</a:t>
            </a:r>
            <a:r>
              <a:rPr lang="en-US" sz="3600" b="1" dirty="0" err="1" smtClean="0">
                <a:solidFill>
                  <a:srgbClr val="0000FF"/>
                </a:solidFill>
              </a:rPr>
              <a:t>Hakimning</a:t>
            </a:r>
            <a:r>
              <a:rPr lang="en-US" sz="3600" dirty="0" smtClean="0"/>
              <a:t>  </a:t>
            </a:r>
            <a:r>
              <a:rPr lang="en-US" sz="3600" dirty="0"/>
              <a:t>(1025-yilda  </a:t>
            </a:r>
            <a:r>
              <a:rPr lang="en-US" sz="3600" dirty="0" err="1"/>
              <a:t>vafot</a:t>
            </a:r>
            <a:r>
              <a:rPr lang="en-US" sz="3600" dirty="0"/>
              <a:t>  </a:t>
            </a:r>
            <a:r>
              <a:rPr lang="en-US" sz="3600" dirty="0" err="1"/>
              <a:t>etgan</a:t>
            </a:r>
            <a:r>
              <a:rPr lang="en-US" sz="3600" dirty="0"/>
              <a:t>)  </a:t>
            </a:r>
            <a:r>
              <a:rPr lang="en-US" sz="3600" dirty="0" err="1"/>
              <a:t>ma’lumotlariga</a:t>
            </a:r>
            <a:r>
              <a:rPr lang="en-US" sz="3600" dirty="0"/>
              <a:t>  </a:t>
            </a:r>
            <a:r>
              <a:rPr lang="en-US" sz="3600" dirty="0" err="1" smtClean="0"/>
              <a:t>qaraganda</a:t>
            </a:r>
            <a:r>
              <a:rPr lang="en-US" sz="3600" dirty="0" smtClean="0"/>
              <a:t>, </a:t>
            </a:r>
            <a:r>
              <a:rPr lang="en-US" sz="3600" b="1" dirty="0" err="1" smtClean="0"/>
              <a:t>imom</a:t>
            </a:r>
            <a:r>
              <a:rPr lang="en-US" sz="3600" b="1" dirty="0" smtClean="0"/>
              <a:t> </a:t>
            </a:r>
            <a:r>
              <a:rPr lang="en-US" sz="3600" b="1" dirty="0" err="1"/>
              <a:t>Buxoriy</a:t>
            </a:r>
            <a:r>
              <a:rPr lang="en-US" sz="3600" b="1" dirty="0"/>
              <a:t> </a:t>
            </a:r>
            <a:r>
              <a:rPr lang="en-US" sz="3600" b="1" dirty="0" err="1"/>
              <a:t>ustozlarining</a:t>
            </a:r>
            <a:r>
              <a:rPr lang="en-US" sz="3600" b="1" dirty="0"/>
              <a:t> </a:t>
            </a:r>
            <a:r>
              <a:rPr lang="en-US" sz="3600" b="1" dirty="0" err="1"/>
              <a:t>soni</a:t>
            </a:r>
            <a:r>
              <a:rPr lang="en-US" sz="3600" dirty="0"/>
              <a:t> </a:t>
            </a:r>
            <a:r>
              <a:rPr lang="en-US" sz="3600" b="1" dirty="0" smtClean="0">
                <a:solidFill>
                  <a:srgbClr val="0000FF"/>
                </a:solidFill>
              </a:rPr>
              <a:t>90 </a:t>
            </a:r>
            <a:r>
              <a:rPr lang="en-US" sz="3600" b="1" dirty="0" err="1">
                <a:solidFill>
                  <a:srgbClr val="0000FF"/>
                </a:solidFill>
              </a:rPr>
              <a:t>kishi</a:t>
            </a:r>
            <a:r>
              <a:rPr lang="en-US" sz="3600" b="1" dirty="0">
                <a:solidFill>
                  <a:srgbClr val="0000FF"/>
                </a:solidFill>
              </a:rPr>
              <a:t> </a:t>
            </a:r>
            <a:r>
              <a:rPr lang="en-US" sz="3600" dirty="0" err="1" smtClean="0"/>
              <a:t>atrofida</a:t>
            </a:r>
            <a:r>
              <a:rPr lang="en-US" sz="3600" dirty="0" smtClean="0"/>
              <a:t> </a:t>
            </a:r>
            <a:r>
              <a:rPr lang="en-US" sz="3600" dirty="0" err="1"/>
              <a:t>bo‘lgan</a:t>
            </a:r>
            <a:r>
              <a:rPr lang="en-US" sz="3600" dirty="0"/>
              <a:t>. </a:t>
            </a:r>
            <a:r>
              <a:rPr lang="en-US" sz="3600" dirty="0" err="1"/>
              <a:t>Ayni</a:t>
            </a:r>
            <a:r>
              <a:rPr lang="en-US" sz="3600" dirty="0"/>
              <a:t> </a:t>
            </a:r>
            <a:r>
              <a:rPr lang="en-US" sz="3600" dirty="0" err="1" smtClean="0"/>
              <a:t>zamonda</a:t>
            </a:r>
            <a:r>
              <a:rPr lang="en-US" sz="3600" dirty="0" smtClean="0"/>
              <a:t>  </a:t>
            </a:r>
            <a:r>
              <a:rPr lang="en-US" sz="3600" dirty="0" err="1"/>
              <a:t>o‘zlari</a:t>
            </a:r>
            <a:r>
              <a:rPr lang="en-US" sz="3600" dirty="0"/>
              <a:t>  ham  «</a:t>
            </a:r>
            <a:r>
              <a:rPr lang="en-US" sz="3600" dirty="0" err="1"/>
              <a:t>Minglab</a:t>
            </a:r>
            <a:r>
              <a:rPr lang="en-US" sz="3600" dirty="0"/>
              <a:t>  </a:t>
            </a:r>
            <a:r>
              <a:rPr lang="en-US" sz="3600" b="1" dirty="0" err="1">
                <a:solidFill>
                  <a:srgbClr val="0000FF"/>
                </a:solidFill>
              </a:rPr>
              <a:t>shogirdlar</a:t>
            </a:r>
            <a:r>
              <a:rPr lang="en-US" sz="3600" dirty="0"/>
              <a:t>  y</a:t>
            </a:r>
            <a:r>
              <a:rPr lang="ru-RU" sz="3600" dirty="0"/>
              <a:t>е</a:t>
            </a:r>
            <a:r>
              <a:rPr lang="en-US" sz="3600" dirty="0" err="1"/>
              <a:t>tishtirganlar</a:t>
            </a:r>
            <a:r>
              <a:rPr lang="en-US" sz="3600" dirty="0"/>
              <a:t>  —  </a:t>
            </a:r>
            <a:r>
              <a:rPr lang="en-US" sz="3600" b="1" i="1" u="sng" dirty="0" err="1" smtClean="0">
                <a:solidFill>
                  <a:srgbClr val="0000FF"/>
                </a:solidFill>
              </a:rPr>
              <a:t>Mus-lim</a:t>
            </a:r>
            <a:r>
              <a:rPr lang="en-US" sz="3600" b="1" i="1" u="sng" dirty="0" smtClean="0">
                <a:solidFill>
                  <a:srgbClr val="0000FF"/>
                </a:solidFill>
              </a:rPr>
              <a:t>  </a:t>
            </a:r>
            <a:r>
              <a:rPr lang="en-US" sz="3600" b="1" i="1" u="sng" dirty="0" err="1">
                <a:solidFill>
                  <a:srgbClr val="0000FF"/>
                </a:solidFill>
              </a:rPr>
              <a:t>ibn</a:t>
            </a:r>
            <a:r>
              <a:rPr lang="en-US" sz="3600" b="1" i="1" u="sng" dirty="0">
                <a:solidFill>
                  <a:srgbClr val="0000FF"/>
                </a:solidFill>
              </a:rPr>
              <a:t>  </a:t>
            </a:r>
            <a:r>
              <a:rPr lang="en-US" sz="3600" b="1" i="1" u="sng" dirty="0" err="1">
                <a:solidFill>
                  <a:srgbClr val="0000FF"/>
                </a:solidFill>
              </a:rPr>
              <a:t>Hajjoj</a:t>
            </a:r>
            <a:r>
              <a:rPr lang="en-US" sz="3600" b="1" i="1" u="sng" dirty="0">
                <a:solidFill>
                  <a:srgbClr val="0000FF"/>
                </a:solidFill>
              </a:rPr>
              <a:t>,  </a:t>
            </a:r>
            <a:r>
              <a:rPr lang="en-US" sz="3600" b="1" i="1" u="sng" dirty="0" err="1">
                <a:solidFill>
                  <a:srgbClr val="0000FF"/>
                </a:solidFill>
              </a:rPr>
              <a:t>Iso</a:t>
            </a:r>
            <a:r>
              <a:rPr lang="en-US" sz="3600" b="1" i="1" u="sng" dirty="0">
                <a:solidFill>
                  <a:srgbClr val="0000FF"/>
                </a:solidFill>
              </a:rPr>
              <a:t>  at-T</a:t>
            </a:r>
            <a:r>
              <a:rPr lang="ru-RU" sz="3600" b="1" i="1" u="sng" dirty="0">
                <a:solidFill>
                  <a:srgbClr val="0000FF"/>
                </a:solidFill>
              </a:rPr>
              <a:t>е</a:t>
            </a:r>
            <a:r>
              <a:rPr lang="en-US" sz="3600" b="1" i="1" u="sng" dirty="0" err="1">
                <a:solidFill>
                  <a:srgbClr val="0000FF"/>
                </a:solidFill>
              </a:rPr>
              <a:t>rmiziy</a:t>
            </a:r>
            <a:r>
              <a:rPr lang="en-US" sz="3600" b="1" i="1" u="sng" dirty="0">
                <a:solidFill>
                  <a:srgbClr val="0000FF"/>
                </a:solidFill>
              </a:rPr>
              <a:t>,  An-</a:t>
            </a:r>
            <a:r>
              <a:rPr lang="en-US" sz="3600" b="1" i="1" u="sng" dirty="0" err="1">
                <a:solidFill>
                  <a:srgbClr val="0000FF"/>
                </a:solidFill>
              </a:rPr>
              <a:t>Nasoriy</a:t>
            </a:r>
            <a:r>
              <a:rPr lang="en-US" sz="3600" b="1" i="1" u="sng" dirty="0">
                <a:solidFill>
                  <a:srgbClr val="0000FF"/>
                </a:solidFill>
              </a:rPr>
              <a:t>,  Abu  </a:t>
            </a:r>
            <a:r>
              <a:rPr lang="en-US" sz="3600" b="1" i="1" u="sng" dirty="0" err="1">
                <a:solidFill>
                  <a:srgbClr val="0000FF"/>
                </a:solidFill>
              </a:rPr>
              <a:t>Zur’a</a:t>
            </a:r>
            <a:r>
              <a:rPr lang="en-US" sz="3600" b="1" i="1" u="sng" dirty="0">
                <a:solidFill>
                  <a:srgbClr val="0000FF"/>
                </a:solidFill>
              </a:rPr>
              <a:t>,  Yusuf  </a:t>
            </a:r>
            <a:r>
              <a:rPr lang="en-US" sz="3600" b="1" i="1" u="sng" dirty="0" smtClean="0">
                <a:solidFill>
                  <a:srgbClr val="0000FF"/>
                </a:solidFill>
              </a:rPr>
              <a:t>al-</a:t>
            </a:r>
            <a:r>
              <a:rPr lang="en-US" sz="3600" b="1" i="1" u="sng" dirty="0" err="1" smtClean="0">
                <a:solidFill>
                  <a:srgbClr val="0000FF"/>
                </a:solidFill>
              </a:rPr>
              <a:t>Forobiy</a:t>
            </a:r>
            <a:r>
              <a:rPr lang="en-US" sz="3600" b="1" i="1" u="sng" dirty="0">
                <a:solidFill>
                  <a:srgbClr val="0000FF"/>
                </a:solidFill>
              </a:rPr>
              <a:t>, Abu </a:t>
            </a:r>
            <a:r>
              <a:rPr lang="en-US" sz="3600" b="1" i="1" u="sng" dirty="0" err="1">
                <a:solidFill>
                  <a:srgbClr val="0000FF"/>
                </a:solidFill>
              </a:rPr>
              <a:t>Bakr</a:t>
            </a:r>
            <a:r>
              <a:rPr lang="en-US" sz="3600" b="1" i="1" u="sng" dirty="0">
                <a:solidFill>
                  <a:srgbClr val="0000FF"/>
                </a:solidFill>
              </a:rPr>
              <a:t> </a:t>
            </a:r>
            <a:r>
              <a:rPr lang="en-US" sz="3600" b="1" i="1" u="sng" dirty="0" err="1">
                <a:solidFill>
                  <a:srgbClr val="0000FF"/>
                </a:solidFill>
              </a:rPr>
              <a:t>ibn</a:t>
            </a:r>
            <a:r>
              <a:rPr lang="en-US" sz="3600" b="1" i="1" u="sng" dirty="0">
                <a:solidFill>
                  <a:srgbClr val="0000FF"/>
                </a:solidFill>
              </a:rPr>
              <a:t> </a:t>
            </a:r>
            <a:r>
              <a:rPr lang="en-US" sz="3600" b="1" i="1" u="sng" dirty="0" err="1">
                <a:solidFill>
                  <a:srgbClr val="0000FF"/>
                </a:solidFill>
              </a:rPr>
              <a:t>Xuzayma</a:t>
            </a:r>
            <a:r>
              <a:rPr lang="en-US" sz="3600" b="1" i="1" u="sng" dirty="0">
                <a:solidFill>
                  <a:srgbClr val="0000FF"/>
                </a:solidFill>
              </a:rPr>
              <a:t> </a:t>
            </a:r>
            <a:r>
              <a:rPr lang="en-US" sz="3600" dirty="0" err="1"/>
              <a:t>kabi</a:t>
            </a:r>
            <a:r>
              <a:rPr lang="en-US" sz="3600" dirty="0"/>
              <a:t> </a:t>
            </a:r>
            <a:r>
              <a:rPr lang="en-US" sz="3600" dirty="0" err="1"/>
              <a:t>mashhur</a:t>
            </a:r>
            <a:r>
              <a:rPr lang="en-US" sz="3600" dirty="0"/>
              <a:t> </a:t>
            </a:r>
            <a:r>
              <a:rPr lang="en-US" sz="3600" dirty="0" err="1"/>
              <a:t>muhaddislar</a:t>
            </a:r>
            <a:r>
              <a:rPr lang="en-US" sz="3600" dirty="0"/>
              <a:t>, </a:t>
            </a:r>
            <a:r>
              <a:rPr lang="en-US" sz="3600" dirty="0" err="1"/>
              <a:t>shular</a:t>
            </a:r>
            <a:r>
              <a:rPr lang="en-US" sz="3600" dirty="0"/>
              <a:t> </a:t>
            </a:r>
            <a:r>
              <a:rPr lang="en-US" sz="3600" dirty="0" err="1" smtClean="0"/>
              <a:t>jumlasidandir</a:t>
            </a:r>
            <a:r>
              <a:rPr lang="en-US" sz="3600" dirty="0"/>
              <a:t>»</a:t>
            </a:r>
            <a:endParaRPr lang="ru-RU" sz="3600" dirty="0"/>
          </a:p>
        </p:txBody>
      </p:sp>
    </p:spTree>
    <p:extLst>
      <p:ext uri="{BB962C8B-B14F-4D97-AF65-F5344CB8AC3E}">
        <p14:creationId xmlns:p14="http://schemas.microsoft.com/office/powerpoint/2010/main" val="215473060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04664"/>
            <a:ext cx="8640960" cy="5632311"/>
          </a:xfrm>
          <a:prstGeom prst="rect">
            <a:avLst/>
          </a:prstGeom>
        </p:spPr>
        <p:txBody>
          <a:bodyPr wrap="square">
            <a:spAutoFit/>
          </a:bodyPr>
          <a:lstStyle/>
          <a:p>
            <a:pPr algn="just"/>
            <a:r>
              <a:rPr lang="en-US" sz="3600" dirty="0" smtClean="0"/>
              <a:t>	</a:t>
            </a:r>
            <a:r>
              <a:rPr lang="en-US" sz="3600" dirty="0" err="1" smtClean="0"/>
              <a:t>Imom</a:t>
            </a:r>
            <a:r>
              <a:rPr lang="en-US" sz="3600" dirty="0" smtClean="0"/>
              <a:t> </a:t>
            </a:r>
            <a:r>
              <a:rPr lang="en-US" sz="3600" dirty="0" err="1"/>
              <a:t>Buxoriy</a:t>
            </a:r>
            <a:r>
              <a:rPr lang="en-US" sz="3600" dirty="0"/>
              <a:t> </a:t>
            </a:r>
            <a:r>
              <a:rPr lang="en-US" sz="3600" dirty="0" err="1"/>
              <a:t>jami</a:t>
            </a:r>
            <a:r>
              <a:rPr lang="en-US" sz="3600" dirty="0"/>
              <a:t> </a:t>
            </a:r>
            <a:r>
              <a:rPr lang="en-US" sz="3600" b="1" dirty="0">
                <a:solidFill>
                  <a:srgbClr val="0000FF"/>
                </a:solidFill>
              </a:rPr>
              <a:t>600 </a:t>
            </a:r>
            <a:r>
              <a:rPr lang="en-US" sz="3600" b="1" dirty="0" err="1">
                <a:solidFill>
                  <a:srgbClr val="0000FF"/>
                </a:solidFill>
              </a:rPr>
              <a:t>ming</a:t>
            </a:r>
            <a:r>
              <a:rPr lang="en-US" sz="3600" dirty="0"/>
              <a:t> </a:t>
            </a:r>
            <a:r>
              <a:rPr lang="en-US" sz="3600" dirty="0" err="1"/>
              <a:t>hadislarni</a:t>
            </a:r>
            <a:r>
              <a:rPr lang="en-US" sz="3600" dirty="0"/>
              <a:t> </a:t>
            </a:r>
            <a:r>
              <a:rPr lang="en-US" sz="3600" dirty="0" err="1"/>
              <a:t>to‘plaganlar</a:t>
            </a:r>
            <a:r>
              <a:rPr lang="en-US" sz="3600" dirty="0"/>
              <a:t>. </a:t>
            </a:r>
            <a:r>
              <a:rPr lang="en-US" sz="3600" dirty="0" err="1"/>
              <a:t>Shulardan</a:t>
            </a:r>
            <a:r>
              <a:rPr lang="en-US" sz="3600" dirty="0"/>
              <a:t> </a:t>
            </a:r>
            <a:r>
              <a:rPr lang="en-US" sz="3600" b="1" dirty="0" smtClean="0"/>
              <a:t>100 </a:t>
            </a:r>
            <a:r>
              <a:rPr lang="en-US" sz="3600" b="1" dirty="0" err="1"/>
              <a:t>ming</a:t>
            </a:r>
            <a:r>
              <a:rPr lang="en-US" sz="3600" b="1" dirty="0"/>
              <a:t> «</a:t>
            </a:r>
            <a:r>
              <a:rPr lang="en-US" sz="3600" b="1" dirty="0" err="1">
                <a:solidFill>
                  <a:srgbClr val="0000FF"/>
                </a:solidFill>
              </a:rPr>
              <a:t>sahiyh</a:t>
            </a:r>
            <a:r>
              <a:rPr lang="en-US" sz="3600" b="1" dirty="0"/>
              <a:t>» </a:t>
            </a:r>
            <a:r>
              <a:rPr lang="en-US" sz="3600" dirty="0" err="1"/>
              <a:t>hadislarni</a:t>
            </a:r>
            <a:r>
              <a:rPr lang="en-US" sz="3600" dirty="0"/>
              <a:t> </a:t>
            </a:r>
            <a:r>
              <a:rPr lang="en-US" sz="3600" dirty="0" err="1"/>
              <a:t>va</a:t>
            </a:r>
            <a:r>
              <a:rPr lang="en-US" sz="3600" dirty="0"/>
              <a:t> </a:t>
            </a:r>
            <a:r>
              <a:rPr lang="en-US" sz="3600" b="1" dirty="0"/>
              <a:t>200 </a:t>
            </a:r>
            <a:r>
              <a:rPr lang="en-US" sz="3600" b="1" dirty="0" err="1"/>
              <a:t>ming</a:t>
            </a:r>
            <a:r>
              <a:rPr lang="en-US" sz="3600" b="1" dirty="0"/>
              <a:t> </a:t>
            </a:r>
            <a:r>
              <a:rPr lang="en-US" sz="3600" b="1" dirty="0">
                <a:solidFill>
                  <a:srgbClr val="0000FF"/>
                </a:solidFill>
              </a:rPr>
              <a:t>«</a:t>
            </a:r>
            <a:r>
              <a:rPr lang="en-US" sz="3600" b="1" dirty="0" err="1">
                <a:solidFill>
                  <a:srgbClr val="0000FF"/>
                </a:solidFill>
              </a:rPr>
              <a:t>g‘ayri</a:t>
            </a:r>
            <a:r>
              <a:rPr lang="en-US" sz="3600" b="1" dirty="0">
                <a:solidFill>
                  <a:srgbClr val="0000FF"/>
                </a:solidFill>
              </a:rPr>
              <a:t> </a:t>
            </a:r>
            <a:r>
              <a:rPr lang="en-US" sz="3600" b="1" dirty="0" err="1">
                <a:solidFill>
                  <a:srgbClr val="0000FF"/>
                </a:solidFill>
              </a:rPr>
              <a:t>sahiyh</a:t>
            </a:r>
            <a:r>
              <a:rPr lang="en-US" sz="3600" b="1" dirty="0">
                <a:solidFill>
                  <a:srgbClr val="0000FF"/>
                </a:solidFill>
              </a:rPr>
              <a:t>»</a:t>
            </a:r>
            <a:r>
              <a:rPr lang="en-US" sz="3600" dirty="0">
                <a:solidFill>
                  <a:srgbClr val="0000FF"/>
                </a:solidFill>
              </a:rPr>
              <a:t> </a:t>
            </a:r>
            <a:r>
              <a:rPr lang="en-US" sz="3600" dirty="0" err="1"/>
              <a:t>hadislarni</a:t>
            </a:r>
            <a:r>
              <a:rPr lang="en-US" sz="3600" dirty="0"/>
              <a:t> </a:t>
            </a:r>
            <a:r>
              <a:rPr lang="en-US" sz="3600" b="1" dirty="0" err="1" smtClean="0">
                <a:solidFill>
                  <a:srgbClr val="0000FF"/>
                </a:solidFill>
              </a:rPr>
              <a:t>yoddan</a:t>
            </a:r>
            <a:r>
              <a:rPr lang="en-US" sz="3600" dirty="0" smtClean="0"/>
              <a:t> </a:t>
            </a:r>
            <a:r>
              <a:rPr lang="en-US" sz="3600" dirty="0" err="1"/>
              <a:t>bilganlar</a:t>
            </a:r>
            <a:r>
              <a:rPr lang="en-US" sz="3600" dirty="0"/>
              <a:t>. </a:t>
            </a:r>
            <a:r>
              <a:rPr lang="en-US" sz="3600" dirty="0" err="1"/>
              <a:t>Hadis</a:t>
            </a:r>
            <a:r>
              <a:rPr lang="en-US" sz="3600" dirty="0"/>
              <a:t> </a:t>
            </a:r>
            <a:r>
              <a:rPr lang="en-US" sz="3600" dirty="0" err="1"/>
              <a:t>ilmi</a:t>
            </a:r>
            <a:r>
              <a:rPr lang="en-US" sz="3600" dirty="0"/>
              <a:t> </a:t>
            </a:r>
            <a:r>
              <a:rPr lang="en-US" sz="3600" dirty="0" err="1"/>
              <a:t>bobida</a:t>
            </a:r>
            <a:r>
              <a:rPr lang="en-US" sz="3600" dirty="0"/>
              <a:t> </a:t>
            </a:r>
            <a:r>
              <a:rPr lang="en-US" sz="3600" dirty="0" err="1"/>
              <a:t>imom</a:t>
            </a:r>
            <a:r>
              <a:rPr lang="en-US" sz="3600" dirty="0"/>
              <a:t> </a:t>
            </a:r>
            <a:r>
              <a:rPr lang="en-US" sz="3600" dirty="0" err="1"/>
              <a:t>Buxoriyga</a:t>
            </a:r>
            <a:r>
              <a:rPr lang="en-US" sz="3600" dirty="0"/>
              <a:t> t</a:t>
            </a:r>
            <a:r>
              <a:rPr lang="ru-RU" sz="3600" dirty="0"/>
              <a:t>е</a:t>
            </a:r>
            <a:r>
              <a:rPr lang="en-US" sz="3600" dirty="0" err="1"/>
              <a:t>ng</a:t>
            </a:r>
            <a:r>
              <a:rPr lang="en-US" sz="3600" dirty="0"/>
              <a:t> k</a:t>
            </a:r>
            <a:r>
              <a:rPr lang="ru-RU" sz="3600" dirty="0"/>
              <a:t>е</a:t>
            </a:r>
            <a:r>
              <a:rPr lang="en-US" sz="3600" dirty="0" err="1"/>
              <a:t>ladigan</a:t>
            </a:r>
            <a:r>
              <a:rPr lang="en-US" sz="3600" dirty="0"/>
              <a:t> </a:t>
            </a:r>
            <a:r>
              <a:rPr lang="en-US" sz="3600" dirty="0" err="1" smtClean="0"/>
              <a:t>biror</a:t>
            </a:r>
            <a:r>
              <a:rPr lang="en-US" sz="3600" dirty="0" smtClean="0"/>
              <a:t> </a:t>
            </a:r>
            <a:r>
              <a:rPr lang="en-US" sz="3600" dirty="0" err="1"/>
              <a:t>kimsa</a:t>
            </a:r>
            <a:r>
              <a:rPr lang="en-US" sz="3600" dirty="0"/>
              <a:t> </a:t>
            </a:r>
            <a:r>
              <a:rPr lang="en-US" sz="3600" dirty="0" err="1"/>
              <a:t>musulmon</a:t>
            </a:r>
            <a:r>
              <a:rPr lang="en-US" sz="3600" dirty="0"/>
              <a:t> </a:t>
            </a:r>
            <a:r>
              <a:rPr lang="en-US" sz="3600" dirty="0" err="1"/>
              <a:t>olamida</a:t>
            </a:r>
            <a:r>
              <a:rPr lang="en-US" sz="3600" dirty="0"/>
              <a:t> </a:t>
            </a:r>
            <a:r>
              <a:rPr lang="en-US" sz="3600" dirty="0" err="1"/>
              <a:t>bo‘lmagan</a:t>
            </a:r>
            <a:r>
              <a:rPr lang="en-US" sz="3600" dirty="0"/>
              <a:t>. </a:t>
            </a:r>
            <a:r>
              <a:rPr lang="en-US" sz="3600" dirty="0" err="1"/>
              <a:t>Imom</a:t>
            </a:r>
            <a:r>
              <a:rPr lang="en-US" sz="3600" dirty="0"/>
              <a:t> </a:t>
            </a:r>
            <a:r>
              <a:rPr lang="en-US" sz="3600" dirty="0" err="1"/>
              <a:t>Buxoriy</a:t>
            </a:r>
            <a:r>
              <a:rPr lang="en-US" sz="3600" dirty="0"/>
              <a:t> </a:t>
            </a:r>
            <a:r>
              <a:rPr lang="en-US" sz="3600" dirty="0" err="1"/>
              <a:t>horijdan</a:t>
            </a:r>
            <a:r>
              <a:rPr lang="en-US" sz="3600" dirty="0"/>
              <a:t> </a:t>
            </a:r>
            <a:r>
              <a:rPr lang="en-US" sz="3600" dirty="0" err="1" smtClean="0"/>
              <a:t>qaytgach</a:t>
            </a:r>
            <a:r>
              <a:rPr lang="en-US" sz="3600" dirty="0"/>
              <a:t>,  </a:t>
            </a:r>
            <a:r>
              <a:rPr lang="en-US" sz="3600" dirty="0" err="1"/>
              <a:t>hadis</a:t>
            </a:r>
            <a:r>
              <a:rPr lang="en-US" sz="3600" dirty="0"/>
              <a:t>  </a:t>
            </a:r>
            <a:r>
              <a:rPr lang="en-US" sz="3600" dirty="0" err="1"/>
              <a:t>ilmini</a:t>
            </a:r>
            <a:r>
              <a:rPr lang="en-US" sz="3600" dirty="0"/>
              <a:t>  </a:t>
            </a:r>
            <a:r>
              <a:rPr lang="en-US" sz="3600" dirty="0" err="1"/>
              <a:t>targ‘ib</a:t>
            </a:r>
            <a:r>
              <a:rPr lang="en-US" sz="3600" dirty="0"/>
              <a:t>  </a:t>
            </a:r>
            <a:r>
              <a:rPr lang="en-US" sz="3600" dirty="0" err="1"/>
              <a:t>qilishga</a:t>
            </a:r>
            <a:r>
              <a:rPr lang="en-US" sz="3600" dirty="0"/>
              <a:t>  </a:t>
            </a:r>
            <a:r>
              <a:rPr lang="en-US" sz="3600" dirty="0" err="1"/>
              <a:t>kirishadi</a:t>
            </a:r>
            <a:r>
              <a:rPr lang="en-US" sz="3600" dirty="0"/>
              <a:t>.  </a:t>
            </a:r>
            <a:r>
              <a:rPr lang="en-US" sz="3600" dirty="0" err="1"/>
              <a:t>Ko‘pchilik</a:t>
            </a:r>
            <a:r>
              <a:rPr lang="en-US" sz="3600" dirty="0"/>
              <a:t>  </a:t>
            </a:r>
            <a:r>
              <a:rPr lang="en-US" sz="3600" dirty="0" err="1"/>
              <a:t>uni</a:t>
            </a:r>
            <a:r>
              <a:rPr lang="en-US" sz="3600" dirty="0"/>
              <a:t> </a:t>
            </a:r>
            <a:r>
              <a:rPr lang="en-US" sz="3600" dirty="0" err="1" smtClean="0"/>
              <a:t>hurmatlagan</a:t>
            </a:r>
            <a:r>
              <a:rPr lang="en-US" sz="3600" dirty="0" smtClean="0"/>
              <a:t> </a:t>
            </a:r>
            <a:r>
              <a:rPr lang="en-US" sz="3600" dirty="0" err="1"/>
              <a:t>va</a:t>
            </a:r>
            <a:r>
              <a:rPr lang="en-US" sz="3600" dirty="0"/>
              <a:t> </a:t>
            </a:r>
            <a:r>
              <a:rPr lang="en-US" sz="3600" dirty="0" err="1" smtClean="0"/>
              <a:t>e’zozlagan</a:t>
            </a:r>
            <a:r>
              <a:rPr lang="en-US" sz="3600" dirty="0" smtClean="0"/>
              <a:t>.</a:t>
            </a:r>
            <a:endParaRPr lang="ru-RU" sz="3600" dirty="0"/>
          </a:p>
        </p:txBody>
      </p:sp>
    </p:spTree>
    <p:extLst>
      <p:ext uri="{BB962C8B-B14F-4D97-AF65-F5344CB8AC3E}">
        <p14:creationId xmlns:p14="http://schemas.microsoft.com/office/powerpoint/2010/main" val="258943874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04664"/>
            <a:ext cx="8640960" cy="6124754"/>
          </a:xfrm>
          <a:prstGeom prst="rect">
            <a:avLst/>
          </a:prstGeom>
        </p:spPr>
        <p:txBody>
          <a:bodyPr wrap="square">
            <a:spAutoFit/>
          </a:bodyPr>
          <a:lstStyle/>
          <a:p>
            <a:pPr algn="just"/>
            <a:r>
              <a:rPr lang="en-US" sz="2800" dirty="0" smtClean="0"/>
              <a:t>	Ammo </a:t>
            </a:r>
            <a:r>
              <a:rPr lang="en-US" sz="2800" dirty="0" err="1"/>
              <a:t>ba’zi</a:t>
            </a:r>
            <a:r>
              <a:rPr lang="en-US" sz="2800" dirty="0"/>
              <a:t> </a:t>
            </a:r>
            <a:r>
              <a:rPr lang="en-US" sz="2800" b="1" dirty="0" err="1"/>
              <a:t>g‘arazgo‘y</a:t>
            </a:r>
            <a:r>
              <a:rPr lang="en-US" sz="2800" b="1" dirty="0"/>
              <a:t> </a:t>
            </a:r>
            <a:r>
              <a:rPr lang="en-US" sz="2800" b="1" dirty="0" err="1"/>
              <a:t>va</a:t>
            </a:r>
            <a:r>
              <a:rPr lang="en-US" sz="2800" b="1" dirty="0"/>
              <a:t> </a:t>
            </a:r>
            <a:r>
              <a:rPr lang="en-US" sz="2800" b="1" dirty="0" err="1"/>
              <a:t>qora</a:t>
            </a:r>
            <a:r>
              <a:rPr lang="en-US" sz="2800" b="1" dirty="0"/>
              <a:t> </a:t>
            </a:r>
            <a:r>
              <a:rPr lang="en-US" sz="2800" b="1" dirty="0" err="1"/>
              <a:t>niyatli</a:t>
            </a:r>
            <a:r>
              <a:rPr lang="en-US" sz="2800" b="1" dirty="0"/>
              <a:t> </a:t>
            </a:r>
            <a:r>
              <a:rPr lang="en-US" sz="2800" dirty="0" err="1" smtClean="0"/>
              <a:t>kishilar</a:t>
            </a:r>
            <a:r>
              <a:rPr lang="en-US" sz="2800" dirty="0" smtClean="0"/>
              <a:t>  </a:t>
            </a:r>
            <a:r>
              <a:rPr lang="en-US" sz="2800" b="1" dirty="0">
                <a:solidFill>
                  <a:srgbClr val="0000FF"/>
                </a:solidFill>
              </a:rPr>
              <a:t>al-</a:t>
            </a:r>
            <a:r>
              <a:rPr lang="en-US" sz="2800" b="1" dirty="0" err="1">
                <a:solidFill>
                  <a:srgbClr val="0000FF"/>
                </a:solidFill>
              </a:rPr>
              <a:t>Buxoriyga</a:t>
            </a:r>
            <a:r>
              <a:rPr lang="en-US" sz="2800" b="1" dirty="0">
                <a:solidFill>
                  <a:srgbClr val="0000FF"/>
                </a:solidFill>
              </a:rPr>
              <a:t> </a:t>
            </a:r>
            <a:r>
              <a:rPr lang="en-US" sz="2800" dirty="0"/>
              <a:t> </a:t>
            </a:r>
            <a:r>
              <a:rPr lang="en-US" sz="2800" b="1" dirty="0" err="1"/>
              <a:t>hasad</a:t>
            </a:r>
            <a:r>
              <a:rPr lang="en-US" sz="2800" dirty="0"/>
              <a:t>  </a:t>
            </a:r>
            <a:r>
              <a:rPr lang="en-US" sz="2800" dirty="0" err="1"/>
              <a:t>qilar</a:t>
            </a:r>
            <a:r>
              <a:rPr lang="en-US" sz="2800" dirty="0"/>
              <a:t>  </a:t>
            </a:r>
            <a:r>
              <a:rPr lang="en-US" sz="2800" dirty="0" err="1"/>
              <a:t>edilar</a:t>
            </a:r>
            <a:r>
              <a:rPr lang="en-US" sz="2800" dirty="0"/>
              <a:t>.  </a:t>
            </a:r>
            <a:r>
              <a:rPr lang="en-US" sz="2800" dirty="0" err="1"/>
              <a:t>Ularning</a:t>
            </a:r>
            <a:r>
              <a:rPr lang="en-US" sz="2800" dirty="0"/>
              <a:t>  </a:t>
            </a:r>
            <a:r>
              <a:rPr lang="en-US" sz="2800" b="1" dirty="0" err="1"/>
              <a:t>hasadgo‘yligi</a:t>
            </a:r>
            <a:r>
              <a:rPr lang="en-US" sz="2800" b="1" dirty="0"/>
              <a:t>  </a:t>
            </a:r>
            <a:r>
              <a:rPr lang="en-US" sz="2800" b="1" dirty="0" err="1"/>
              <a:t>va</a:t>
            </a:r>
            <a:r>
              <a:rPr lang="en-US" sz="2800" b="1" dirty="0"/>
              <a:t> </a:t>
            </a:r>
            <a:r>
              <a:rPr lang="en-US" sz="2800" b="1" dirty="0" err="1" smtClean="0"/>
              <a:t>qutqusi</a:t>
            </a:r>
            <a:r>
              <a:rPr lang="en-US" sz="2800" dirty="0" smtClean="0"/>
              <a:t> </a:t>
            </a:r>
            <a:r>
              <a:rPr lang="en-US" sz="2800" dirty="0" err="1"/>
              <a:t>oqibatida</a:t>
            </a:r>
            <a:r>
              <a:rPr lang="en-US" sz="2800" dirty="0"/>
              <a:t> </a:t>
            </a:r>
            <a:r>
              <a:rPr lang="en-US" sz="2800" dirty="0" err="1"/>
              <a:t>imom</a:t>
            </a:r>
            <a:r>
              <a:rPr lang="en-US" sz="2800" dirty="0"/>
              <a:t> </a:t>
            </a:r>
            <a:r>
              <a:rPr lang="en-US" sz="2800" dirty="0" err="1"/>
              <a:t>Buxoriy</a:t>
            </a:r>
            <a:r>
              <a:rPr lang="en-US" sz="2800" dirty="0"/>
              <a:t> </a:t>
            </a:r>
            <a:r>
              <a:rPr lang="en-US" sz="2800" dirty="0" err="1"/>
              <a:t>bilan</a:t>
            </a:r>
            <a:r>
              <a:rPr lang="en-US" sz="2800" dirty="0"/>
              <a:t> </a:t>
            </a:r>
            <a:r>
              <a:rPr lang="en-US" sz="2800" b="1" dirty="0" err="1"/>
              <a:t>Buxoro</a:t>
            </a:r>
            <a:r>
              <a:rPr lang="en-US" sz="2800" b="1" dirty="0"/>
              <a:t> </a:t>
            </a:r>
            <a:r>
              <a:rPr lang="en-US" sz="2800" b="1" dirty="0" err="1"/>
              <a:t>hukmdori</a:t>
            </a:r>
            <a:r>
              <a:rPr lang="en-US" sz="2800" b="1" dirty="0"/>
              <a:t> </a:t>
            </a:r>
            <a:r>
              <a:rPr lang="en-US" sz="2800" b="1" i="1" dirty="0" err="1">
                <a:solidFill>
                  <a:srgbClr val="0000FF"/>
                </a:solidFill>
              </a:rPr>
              <a:t>Holid</a:t>
            </a:r>
            <a:r>
              <a:rPr lang="en-US" sz="2800" b="1" i="1" dirty="0">
                <a:solidFill>
                  <a:srgbClr val="0000FF"/>
                </a:solidFill>
              </a:rPr>
              <a:t> </a:t>
            </a:r>
            <a:r>
              <a:rPr lang="en-US" sz="2800" b="1" i="1" dirty="0" err="1">
                <a:solidFill>
                  <a:srgbClr val="0000FF"/>
                </a:solidFill>
              </a:rPr>
              <a:t>ibn</a:t>
            </a:r>
            <a:r>
              <a:rPr lang="en-US" sz="2800" b="1" i="1" dirty="0">
                <a:solidFill>
                  <a:srgbClr val="0000FF"/>
                </a:solidFill>
              </a:rPr>
              <a:t> </a:t>
            </a:r>
            <a:r>
              <a:rPr lang="en-US" sz="2800" b="1" i="1" dirty="0" smtClean="0">
                <a:solidFill>
                  <a:srgbClr val="0000FF"/>
                </a:solidFill>
              </a:rPr>
              <a:t>Ahmad  </a:t>
            </a:r>
            <a:r>
              <a:rPr lang="en-US" sz="2800" b="1" i="1" dirty="0" err="1">
                <a:solidFill>
                  <a:srgbClr val="0000FF"/>
                </a:solidFill>
              </a:rPr>
              <a:t>az-Zuhaliy</a:t>
            </a:r>
            <a:r>
              <a:rPr lang="en-US" sz="2800" b="1" dirty="0"/>
              <a:t>  </a:t>
            </a:r>
            <a:r>
              <a:rPr lang="en-US" sz="2800" dirty="0" err="1"/>
              <a:t>o‘rtasida</a:t>
            </a:r>
            <a:r>
              <a:rPr lang="en-US" sz="2800" dirty="0"/>
              <a:t>  </a:t>
            </a:r>
            <a:r>
              <a:rPr lang="en-US" sz="2800" dirty="0" err="1"/>
              <a:t>adovat</a:t>
            </a:r>
            <a:r>
              <a:rPr lang="en-US" sz="2800" dirty="0"/>
              <a:t>  </a:t>
            </a:r>
            <a:r>
              <a:rPr lang="en-US" sz="2800" dirty="0" err="1"/>
              <a:t>paydo</a:t>
            </a:r>
            <a:r>
              <a:rPr lang="en-US" sz="2800" dirty="0"/>
              <a:t>  </a:t>
            </a:r>
            <a:r>
              <a:rPr lang="en-US" sz="2800" dirty="0" err="1"/>
              <a:t>bo‘ladi</a:t>
            </a:r>
            <a:r>
              <a:rPr lang="en-US" sz="2800" dirty="0"/>
              <a:t>.  </a:t>
            </a:r>
            <a:r>
              <a:rPr lang="en-US" sz="2800" dirty="0" err="1"/>
              <a:t>Buning</a:t>
            </a:r>
            <a:r>
              <a:rPr lang="en-US" sz="2800" dirty="0"/>
              <a:t>  </a:t>
            </a:r>
            <a:r>
              <a:rPr lang="en-US" sz="2800" dirty="0" err="1"/>
              <a:t>sababi</a:t>
            </a:r>
            <a:r>
              <a:rPr lang="en-US" sz="2800" dirty="0"/>
              <a:t> </a:t>
            </a:r>
            <a:r>
              <a:rPr lang="en-US" sz="2800" dirty="0" err="1" smtClean="0"/>
              <a:t>shundaki</a:t>
            </a:r>
            <a:r>
              <a:rPr lang="en-US" sz="2800" dirty="0"/>
              <a:t>, </a:t>
            </a:r>
            <a:r>
              <a:rPr lang="en-US" sz="2800" dirty="0" err="1"/>
              <a:t>hukmdor</a:t>
            </a:r>
            <a:r>
              <a:rPr lang="en-US" sz="2800" dirty="0"/>
              <a:t> </a:t>
            </a:r>
            <a:r>
              <a:rPr lang="en-US" sz="2800" dirty="0" err="1"/>
              <a:t>allomadan</a:t>
            </a:r>
            <a:r>
              <a:rPr lang="en-US" sz="2800" dirty="0"/>
              <a:t> </a:t>
            </a:r>
            <a:r>
              <a:rPr lang="en-US" sz="2800" dirty="0" err="1"/>
              <a:t>huzuriga</a:t>
            </a:r>
            <a:r>
              <a:rPr lang="en-US" sz="2800" dirty="0"/>
              <a:t> k</a:t>
            </a:r>
            <a:r>
              <a:rPr lang="ru-RU" sz="2800" dirty="0"/>
              <a:t>е</a:t>
            </a:r>
            <a:r>
              <a:rPr lang="en-US" sz="2800" dirty="0"/>
              <a:t>lib </a:t>
            </a:r>
            <a:r>
              <a:rPr lang="en-US" sz="2800" b="1" i="1" dirty="0">
                <a:solidFill>
                  <a:srgbClr val="0000FF"/>
                </a:solidFill>
              </a:rPr>
              <a:t>«Al-</a:t>
            </a:r>
            <a:r>
              <a:rPr lang="en-US" sz="2800" b="1" i="1" dirty="0" err="1">
                <a:solidFill>
                  <a:srgbClr val="0000FF"/>
                </a:solidFill>
              </a:rPr>
              <a:t>Jome</a:t>
            </a:r>
            <a:r>
              <a:rPr lang="en-US" sz="2800" b="1" i="1" dirty="0">
                <a:solidFill>
                  <a:srgbClr val="0000FF"/>
                </a:solidFill>
              </a:rPr>
              <a:t>’ as-</a:t>
            </a:r>
            <a:r>
              <a:rPr lang="en-US" sz="2800" b="1" i="1" dirty="0" err="1">
                <a:solidFill>
                  <a:srgbClr val="0000FF"/>
                </a:solidFill>
              </a:rPr>
              <a:t>sahiyh</a:t>
            </a:r>
            <a:r>
              <a:rPr lang="en-US" sz="2800" b="1" i="1" dirty="0">
                <a:solidFill>
                  <a:srgbClr val="0000FF"/>
                </a:solidFill>
              </a:rPr>
              <a:t>», </a:t>
            </a:r>
            <a:r>
              <a:rPr lang="en-US" sz="2800" b="1" i="1" dirty="0" smtClean="0">
                <a:solidFill>
                  <a:srgbClr val="0000FF"/>
                </a:solidFill>
              </a:rPr>
              <a:t>«</a:t>
            </a:r>
            <a:r>
              <a:rPr lang="en-US" sz="2800" b="1" i="1" dirty="0">
                <a:solidFill>
                  <a:srgbClr val="0000FF"/>
                </a:solidFill>
              </a:rPr>
              <a:t>At-</a:t>
            </a:r>
            <a:r>
              <a:rPr lang="en-US" sz="2800" b="1" i="1" dirty="0" err="1">
                <a:solidFill>
                  <a:srgbClr val="0000FF"/>
                </a:solidFill>
              </a:rPr>
              <a:t>Ta’rix</a:t>
            </a:r>
            <a:r>
              <a:rPr lang="en-US" sz="2800" b="1" i="1" dirty="0">
                <a:solidFill>
                  <a:srgbClr val="0000FF"/>
                </a:solidFill>
              </a:rPr>
              <a:t>»  </a:t>
            </a:r>
            <a:r>
              <a:rPr lang="en-US" sz="2800" dirty="0" err="1"/>
              <a:t>kitoblarini</a:t>
            </a:r>
            <a:r>
              <a:rPr lang="en-US" sz="2800" dirty="0"/>
              <a:t>  </a:t>
            </a:r>
            <a:r>
              <a:rPr lang="en-US" sz="2800" b="1" dirty="0" err="1"/>
              <a:t>farzandlariga</a:t>
            </a:r>
            <a:r>
              <a:rPr lang="en-US" sz="2800" dirty="0"/>
              <a:t>  </a:t>
            </a:r>
            <a:r>
              <a:rPr lang="en-US" sz="2800" dirty="0" err="1"/>
              <a:t>o‘qib</a:t>
            </a:r>
            <a:r>
              <a:rPr lang="en-US" sz="2800" dirty="0"/>
              <a:t>  </a:t>
            </a:r>
            <a:r>
              <a:rPr lang="en-US" sz="2800" dirty="0" err="1"/>
              <a:t>dars</a:t>
            </a:r>
            <a:r>
              <a:rPr lang="en-US" sz="2800" dirty="0"/>
              <a:t>  b</a:t>
            </a:r>
            <a:r>
              <a:rPr lang="ru-RU" sz="2800" dirty="0"/>
              <a:t>е</a:t>
            </a:r>
            <a:r>
              <a:rPr lang="en-US" sz="2800" dirty="0" err="1"/>
              <a:t>rishni</a:t>
            </a:r>
            <a:r>
              <a:rPr lang="en-US" sz="2800" dirty="0"/>
              <a:t>  </a:t>
            </a:r>
            <a:r>
              <a:rPr lang="en-US" sz="2800" dirty="0" err="1"/>
              <a:t>talab</a:t>
            </a:r>
            <a:r>
              <a:rPr lang="en-US" sz="2800" dirty="0"/>
              <a:t> </a:t>
            </a:r>
            <a:r>
              <a:rPr lang="en-US" sz="2800" dirty="0" err="1" smtClean="0"/>
              <a:t>qiladi</a:t>
            </a:r>
            <a:r>
              <a:rPr lang="en-US" sz="2800" dirty="0"/>
              <a:t>.  </a:t>
            </a:r>
            <a:r>
              <a:rPr lang="en-US" sz="2800" b="1" dirty="0" err="1">
                <a:solidFill>
                  <a:srgbClr val="0000FF"/>
                </a:solidFill>
              </a:rPr>
              <a:t>Imom</a:t>
            </a:r>
            <a:r>
              <a:rPr lang="en-US" sz="2800" b="1" dirty="0">
                <a:solidFill>
                  <a:srgbClr val="0000FF"/>
                </a:solidFill>
              </a:rPr>
              <a:t>  </a:t>
            </a:r>
            <a:r>
              <a:rPr lang="en-US" sz="2800" b="1" dirty="0" err="1">
                <a:solidFill>
                  <a:srgbClr val="0000FF"/>
                </a:solidFill>
              </a:rPr>
              <a:t>Buxoriy</a:t>
            </a:r>
            <a:r>
              <a:rPr lang="en-US" sz="2800" b="1" dirty="0">
                <a:solidFill>
                  <a:srgbClr val="0000FF"/>
                </a:solidFill>
              </a:rPr>
              <a:t>  </a:t>
            </a:r>
            <a:r>
              <a:rPr lang="en-US" sz="2800" dirty="0" err="1"/>
              <a:t>bu</a:t>
            </a:r>
            <a:r>
              <a:rPr lang="en-US" sz="2800" dirty="0"/>
              <a:t>  </a:t>
            </a:r>
            <a:r>
              <a:rPr lang="en-US" sz="2800" dirty="0" err="1"/>
              <a:t>talabni</a:t>
            </a:r>
            <a:r>
              <a:rPr lang="en-US" sz="2800" dirty="0"/>
              <a:t>  rad  </a:t>
            </a:r>
            <a:r>
              <a:rPr lang="en-US" sz="2800" dirty="0" err="1"/>
              <a:t>etadi</a:t>
            </a:r>
            <a:r>
              <a:rPr lang="en-US" sz="2800" dirty="0"/>
              <a:t>:  </a:t>
            </a:r>
            <a:r>
              <a:rPr lang="en-US" sz="2800" b="1" i="1" u="sng" dirty="0">
                <a:solidFill>
                  <a:srgbClr val="0000FF"/>
                </a:solidFill>
              </a:rPr>
              <a:t>«M</a:t>
            </a:r>
            <a:r>
              <a:rPr lang="ru-RU" sz="2800" b="1" i="1" u="sng" dirty="0">
                <a:solidFill>
                  <a:srgbClr val="0000FF"/>
                </a:solidFill>
              </a:rPr>
              <a:t>е</a:t>
            </a:r>
            <a:r>
              <a:rPr lang="en-US" sz="2800" b="1" i="1" u="sng" dirty="0">
                <a:solidFill>
                  <a:srgbClr val="0000FF"/>
                </a:solidFill>
              </a:rPr>
              <a:t>n  </a:t>
            </a:r>
            <a:r>
              <a:rPr lang="en-US" sz="2800" b="1" i="1" u="sng" dirty="0" err="1">
                <a:solidFill>
                  <a:srgbClr val="0000FF"/>
                </a:solidFill>
              </a:rPr>
              <a:t>ilmni</a:t>
            </a:r>
            <a:r>
              <a:rPr lang="en-US" sz="2800" b="1" i="1" u="sng" dirty="0">
                <a:solidFill>
                  <a:srgbClr val="0000FF"/>
                </a:solidFill>
              </a:rPr>
              <a:t>  </a:t>
            </a:r>
            <a:r>
              <a:rPr lang="en-US" sz="2800" b="1" i="1" u="sng" dirty="0" err="1">
                <a:solidFill>
                  <a:srgbClr val="0000FF"/>
                </a:solidFill>
              </a:rPr>
              <a:t>xor</a:t>
            </a:r>
            <a:r>
              <a:rPr lang="en-US" sz="2800" b="1" i="1" u="sng" dirty="0">
                <a:solidFill>
                  <a:srgbClr val="0000FF"/>
                </a:solidFill>
              </a:rPr>
              <a:t>  </a:t>
            </a:r>
            <a:r>
              <a:rPr lang="en-US" sz="2800" b="1" i="1" u="sng" dirty="0" err="1">
                <a:solidFill>
                  <a:srgbClr val="0000FF"/>
                </a:solidFill>
              </a:rPr>
              <a:t>qilib</a:t>
            </a:r>
            <a:r>
              <a:rPr lang="en-US" sz="2800" b="1" i="1" u="sng" dirty="0">
                <a:solidFill>
                  <a:srgbClr val="0000FF"/>
                </a:solidFill>
              </a:rPr>
              <a:t>, </a:t>
            </a:r>
            <a:r>
              <a:rPr lang="en-US" sz="2800" b="1" i="1" u="sng" dirty="0" err="1" smtClean="0">
                <a:solidFill>
                  <a:srgbClr val="0000FF"/>
                </a:solidFill>
              </a:rPr>
              <a:t>uni</a:t>
            </a:r>
            <a:r>
              <a:rPr lang="en-US" sz="2800" b="1" i="1" u="sng" dirty="0" smtClean="0">
                <a:solidFill>
                  <a:srgbClr val="0000FF"/>
                </a:solidFill>
              </a:rPr>
              <a:t> </a:t>
            </a:r>
            <a:r>
              <a:rPr lang="en-US" sz="2800" b="1" i="1" u="sng" dirty="0" err="1">
                <a:solidFill>
                  <a:srgbClr val="0000FF"/>
                </a:solidFill>
              </a:rPr>
              <a:t>hokimlar</a:t>
            </a:r>
            <a:r>
              <a:rPr lang="en-US" sz="2800" b="1" i="1" u="sng" dirty="0">
                <a:solidFill>
                  <a:srgbClr val="0000FF"/>
                </a:solidFill>
              </a:rPr>
              <a:t> </a:t>
            </a:r>
            <a:r>
              <a:rPr lang="en-US" sz="2800" b="1" i="1" u="sng" dirty="0" err="1">
                <a:solidFill>
                  <a:srgbClr val="0000FF"/>
                </a:solidFill>
              </a:rPr>
              <a:t>eshigi</a:t>
            </a:r>
            <a:r>
              <a:rPr lang="en-US" sz="2800" b="1" i="1" u="sng" dirty="0">
                <a:solidFill>
                  <a:srgbClr val="0000FF"/>
                </a:solidFill>
              </a:rPr>
              <a:t> </a:t>
            </a:r>
            <a:r>
              <a:rPr lang="en-US" sz="2800" b="1" i="1" u="sng" dirty="0" err="1">
                <a:solidFill>
                  <a:srgbClr val="0000FF"/>
                </a:solidFill>
              </a:rPr>
              <a:t>oldiga</a:t>
            </a:r>
            <a:r>
              <a:rPr lang="en-US" sz="2800" b="1" i="1" u="sng" dirty="0">
                <a:solidFill>
                  <a:srgbClr val="0000FF"/>
                </a:solidFill>
              </a:rPr>
              <a:t> </a:t>
            </a:r>
            <a:r>
              <a:rPr lang="en-US" sz="2800" b="1" i="1" u="sng" dirty="0" err="1">
                <a:solidFill>
                  <a:srgbClr val="0000FF"/>
                </a:solidFill>
              </a:rPr>
              <a:t>olib</a:t>
            </a:r>
            <a:r>
              <a:rPr lang="en-US" sz="2800" b="1" i="1" u="sng" dirty="0">
                <a:solidFill>
                  <a:srgbClr val="0000FF"/>
                </a:solidFill>
              </a:rPr>
              <a:t> </a:t>
            </a:r>
            <a:r>
              <a:rPr lang="en-US" sz="2800" b="1" i="1" u="sng" dirty="0" err="1">
                <a:solidFill>
                  <a:srgbClr val="0000FF"/>
                </a:solidFill>
              </a:rPr>
              <a:t>bormayman</a:t>
            </a:r>
            <a:r>
              <a:rPr lang="en-US" sz="2800" b="1" i="1" u="sng" dirty="0">
                <a:solidFill>
                  <a:srgbClr val="0000FF"/>
                </a:solidFill>
              </a:rPr>
              <a:t>, </a:t>
            </a:r>
            <a:r>
              <a:rPr lang="en-US" sz="2800" b="1" i="1" u="sng" dirty="0" err="1">
                <a:solidFill>
                  <a:srgbClr val="0000FF"/>
                </a:solidFill>
              </a:rPr>
              <a:t>kimga</a:t>
            </a:r>
            <a:r>
              <a:rPr lang="en-US" sz="2800" b="1" i="1" u="sng" dirty="0">
                <a:solidFill>
                  <a:srgbClr val="0000FF"/>
                </a:solidFill>
              </a:rPr>
              <a:t> </a:t>
            </a:r>
            <a:r>
              <a:rPr lang="en-US" sz="2800" b="1" i="1" u="sng" dirty="0" err="1">
                <a:solidFill>
                  <a:srgbClr val="0000FF"/>
                </a:solidFill>
              </a:rPr>
              <a:t>ilm</a:t>
            </a:r>
            <a:r>
              <a:rPr lang="en-US" sz="2800" b="1" i="1" u="sng" dirty="0">
                <a:solidFill>
                  <a:srgbClr val="0000FF"/>
                </a:solidFill>
              </a:rPr>
              <a:t> </a:t>
            </a:r>
            <a:r>
              <a:rPr lang="en-US" sz="2800" b="1" i="1" u="sng" dirty="0" err="1">
                <a:solidFill>
                  <a:srgbClr val="0000FF"/>
                </a:solidFill>
              </a:rPr>
              <a:t>kerak</a:t>
            </a:r>
            <a:r>
              <a:rPr lang="en-US" sz="2800" b="1" i="1" u="sng" dirty="0">
                <a:solidFill>
                  <a:srgbClr val="0000FF"/>
                </a:solidFill>
              </a:rPr>
              <a:t> </a:t>
            </a:r>
            <a:r>
              <a:rPr lang="en-US" sz="2800" b="1" i="1" u="sng" dirty="0" err="1">
                <a:solidFill>
                  <a:srgbClr val="0000FF"/>
                </a:solidFill>
              </a:rPr>
              <a:t>bo‘lsa</a:t>
            </a:r>
            <a:r>
              <a:rPr lang="en-US" sz="2800" b="1" i="1" u="sng" dirty="0">
                <a:solidFill>
                  <a:srgbClr val="0000FF"/>
                </a:solidFill>
              </a:rPr>
              <a:t>, </a:t>
            </a:r>
            <a:r>
              <a:rPr lang="en-US" sz="2800" b="1" i="1" u="sng" dirty="0" err="1" smtClean="0">
                <a:solidFill>
                  <a:srgbClr val="0000FF"/>
                </a:solidFill>
              </a:rPr>
              <a:t>o‘zi</a:t>
            </a:r>
            <a:r>
              <a:rPr lang="en-US" sz="2800" b="1" i="1" u="sng" dirty="0" smtClean="0">
                <a:solidFill>
                  <a:srgbClr val="0000FF"/>
                </a:solidFill>
              </a:rPr>
              <a:t> </a:t>
            </a:r>
            <a:r>
              <a:rPr lang="en-US" sz="2800" b="1" i="1" u="sng" dirty="0">
                <a:solidFill>
                  <a:srgbClr val="0000FF"/>
                </a:solidFill>
              </a:rPr>
              <a:t>k</a:t>
            </a:r>
            <a:r>
              <a:rPr lang="ru-RU" sz="2800" b="1" i="1" u="sng" dirty="0">
                <a:solidFill>
                  <a:srgbClr val="0000FF"/>
                </a:solidFill>
              </a:rPr>
              <a:t>е</a:t>
            </a:r>
            <a:r>
              <a:rPr lang="en-US" sz="2800" b="1" i="1" u="sng" dirty="0" err="1">
                <a:solidFill>
                  <a:srgbClr val="0000FF"/>
                </a:solidFill>
              </a:rPr>
              <a:t>lsin</a:t>
            </a:r>
            <a:r>
              <a:rPr lang="en-US" sz="2800" b="1" i="1" u="sng" dirty="0">
                <a:solidFill>
                  <a:srgbClr val="0000FF"/>
                </a:solidFill>
              </a:rPr>
              <a:t>. L</a:t>
            </a:r>
            <a:r>
              <a:rPr lang="ru-RU" sz="2800" b="1" i="1" u="sng" dirty="0">
                <a:solidFill>
                  <a:srgbClr val="0000FF"/>
                </a:solidFill>
              </a:rPr>
              <a:t>е</a:t>
            </a:r>
            <a:r>
              <a:rPr lang="en-US" sz="2800" b="1" i="1" u="sng" dirty="0">
                <a:solidFill>
                  <a:srgbClr val="0000FF"/>
                </a:solidFill>
              </a:rPr>
              <a:t>kin </a:t>
            </a:r>
            <a:r>
              <a:rPr lang="en-US" sz="2800" b="1" i="1" u="sng" dirty="0" err="1">
                <a:solidFill>
                  <a:srgbClr val="0000FF"/>
                </a:solidFill>
              </a:rPr>
              <a:t>Alloh</a:t>
            </a:r>
            <a:r>
              <a:rPr lang="en-US" sz="2800" b="1" i="1" u="sng" dirty="0">
                <a:solidFill>
                  <a:srgbClr val="0000FF"/>
                </a:solidFill>
              </a:rPr>
              <a:t> </a:t>
            </a:r>
            <a:r>
              <a:rPr lang="en-US" sz="2800" b="1" i="1" u="sng" dirty="0" err="1">
                <a:solidFill>
                  <a:srgbClr val="0000FF"/>
                </a:solidFill>
              </a:rPr>
              <a:t>oxirat</a:t>
            </a:r>
            <a:r>
              <a:rPr lang="en-US" sz="2800" b="1" i="1" u="sng" dirty="0">
                <a:solidFill>
                  <a:srgbClr val="0000FF"/>
                </a:solidFill>
              </a:rPr>
              <a:t> </a:t>
            </a:r>
            <a:r>
              <a:rPr lang="en-US" sz="2800" b="1" i="1" u="sng" dirty="0" err="1">
                <a:solidFill>
                  <a:srgbClr val="0000FF"/>
                </a:solidFill>
              </a:rPr>
              <a:t>kuni</a:t>
            </a:r>
            <a:r>
              <a:rPr lang="en-US" sz="2800" b="1" i="1" u="sng" dirty="0">
                <a:solidFill>
                  <a:srgbClr val="0000FF"/>
                </a:solidFill>
              </a:rPr>
              <a:t> </a:t>
            </a:r>
            <a:r>
              <a:rPr lang="en-US" sz="2800" b="1" i="1" u="sng" dirty="0" err="1" smtClean="0">
                <a:solidFill>
                  <a:srgbClr val="0000FF"/>
                </a:solidFill>
              </a:rPr>
              <a:t>ilmni</a:t>
            </a:r>
            <a:r>
              <a:rPr lang="en-US" sz="2800" b="1" i="1" u="sng" dirty="0" smtClean="0">
                <a:solidFill>
                  <a:srgbClr val="0000FF"/>
                </a:solidFill>
              </a:rPr>
              <a:t> </a:t>
            </a:r>
            <a:r>
              <a:rPr lang="en-US" sz="2800" b="1" i="1" u="sng" dirty="0" err="1">
                <a:solidFill>
                  <a:srgbClr val="0000FF"/>
                </a:solidFill>
              </a:rPr>
              <a:t>yashirmay</a:t>
            </a:r>
            <a:r>
              <a:rPr lang="en-US" sz="2800" b="1" i="1" u="sng" dirty="0">
                <a:solidFill>
                  <a:srgbClr val="0000FF"/>
                </a:solidFill>
              </a:rPr>
              <a:t>, </a:t>
            </a:r>
            <a:r>
              <a:rPr lang="en-US" sz="2800" b="1" i="1" u="sng" dirty="0" err="1">
                <a:solidFill>
                  <a:srgbClr val="0000FF"/>
                </a:solidFill>
              </a:rPr>
              <a:t>uni</a:t>
            </a:r>
            <a:r>
              <a:rPr lang="en-US" sz="2800" b="1" i="1" u="sng" dirty="0">
                <a:solidFill>
                  <a:srgbClr val="0000FF"/>
                </a:solidFill>
              </a:rPr>
              <a:t> </a:t>
            </a:r>
            <a:r>
              <a:rPr lang="en-US" sz="2800" b="1" i="1" u="sng" dirty="0" err="1">
                <a:solidFill>
                  <a:srgbClr val="0000FF"/>
                </a:solidFill>
              </a:rPr>
              <a:t>toliblarga</a:t>
            </a:r>
            <a:r>
              <a:rPr lang="en-US" sz="2800" b="1" i="1" u="sng" dirty="0">
                <a:solidFill>
                  <a:srgbClr val="0000FF"/>
                </a:solidFill>
              </a:rPr>
              <a:t> </a:t>
            </a:r>
            <a:r>
              <a:rPr lang="en-US" sz="2800" b="1" i="1" u="sng" dirty="0" err="1" smtClean="0">
                <a:solidFill>
                  <a:srgbClr val="0000FF"/>
                </a:solidFill>
              </a:rPr>
              <a:t>sarf</a:t>
            </a:r>
            <a:r>
              <a:rPr lang="en-US" sz="2800" b="1" i="1" u="sng" dirty="0" smtClean="0">
                <a:solidFill>
                  <a:srgbClr val="0000FF"/>
                </a:solidFill>
              </a:rPr>
              <a:t> </a:t>
            </a:r>
            <a:r>
              <a:rPr lang="en-US" sz="2800" b="1" i="1" u="sng" dirty="0" err="1">
                <a:solidFill>
                  <a:srgbClr val="0000FF"/>
                </a:solidFill>
              </a:rPr>
              <a:t>qilganim</a:t>
            </a:r>
            <a:r>
              <a:rPr lang="en-US" sz="2800" b="1" i="1" u="sng" dirty="0">
                <a:solidFill>
                  <a:srgbClr val="0000FF"/>
                </a:solidFill>
              </a:rPr>
              <a:t> </a:t>
            </a:r>
            <a:r>
              <a:rPr lang="en-US" sz="2800" b="1" i="1" u="sng" dirty="0" err="1">
                <a:solidFill>
                  <a:srgbClr val="0000FF"/>
                </a:solidFill>
              </a:rPr>
              <a:t>uchun</a:t>
            </a:r>
            <a:r>
              <a:rPr lang="en-US" sz="2800" b="1" i="1" u="sng" dirty="0">
                <a:solidFill>
                  <a:srgbClr val="0000FF"/>
                </a:solidFill>
              </a:rPr>
              <a:t> m</a:t>
            </a:r>
            <a:r>
              <a:rPr lang="ru-RU" sz="2800" b="1" i="1" u="sng" dirty="0">
                <a:solidFill>
                  <a:srgbClr val="0000FF"/>
                </a:solidFill>
              </a:rPr>
              <a:t>е</a:t>
            </a:r>
            <a:r>
              <a:rPr lang="en-US" sz="2800" b="1" i="1" u="sng" dirty="0" err="1">
                <a:solidFill>
                  <a:srgbClr val="0000FF"/>
                </a:solidFill>
              </a:rPr>
              <a:t>ni</a:t>
            </a:r>
            <a:r>
              <a:rPr lang="en-US" sz="2800" b="1" i="1" u="sng" dirty="0">
                <a:solidFill>
                  <a:srgbClr val="0000FF"/>
                </a:solidFill>
              </a:rPr>
              <a:t> k</a:t>
            </a:r>
            <a:r>
              <a:rPr lang="ru-RU" sz="2800" b="1" i="1" u="sng" dirty="0">
                <a:solidFill>
                  <a:srgbClr val="0000FF"/>
                </a:solidFill>
              </a:rPr>
              <a:t>е</a:t>
            </a:r>
            <a:r>
              <a:rPr lang="en-US" sz="2800" b="1" i="1" u="sng" dirty="0" err="1">
                <a:solidFill>
                  <a:srgbClr val="0000FF"/>
                </a:solidFill>
              </a:rPr>
              <a:t>chiradi</a:t>
            </a:r>
            <a:r>
              <a:rPr lang="en-US" sz="2800" b="1" i="1" u="sng" dirty="0">
                <a:solidFill>
                  <a:srgbClr val="0000FF"/>
                </a:solidFill>
              </a:rPr>
              <a:t>»</a:t>
            </a:r>
            <a:r>
              <a:rPr lang="en-US" sz="2800" dirty="0"/>
              <a:t>, — d</a:t>
            </a:r>
            <a:r>
              <a:rPr lang="ru-RU" sz="2800" dirty="0"/>
              <a:t>е</a:t>
            </a:r>
            <a:r>
              <a:rPr lang="en-US" sz="2800" dirty="0"/>
              <a:t>b </a:t>
            </a:r>
            <a:r>
              <a:rPr lang="en-US" sz="2800" dirty="0" err="1"/>
              <a:t>javob</a:t>
            </a:r>
            <a:r>
              <a:rPr lang="en-US" sz="2800" dirty="0"/>
              <a:t> b</a:t>
            </a:r>
            <a:r>
              <a:rPr lang="ru-RU" sz="2800" dirty="0"/>
              <a:t>е</a:t>
            </a:r>
            <a:r>
              <a:rPr lang="en-US" sz="2800" dirty="0" err="1"/>
              <a:t>radi</a:t>
            </a:r>
            <a:r>
              <a:rPr lang="en-US" sz="2800" dirty="0"/>
              <a:t>.</a:t>
            </a:r>
            <a:endParaRPr lang="ru-RU" sz="2800" dirty="0"/>
          </a:p>
        </p:txBody>
      </p:sp>
    </p:spTree>
    <p:extLst>
      <p:ext uri="{BB962C8B-B14F-4D97-AF65-F5344CB8AC3E}">
        <p14:creationId xmlns:p14="http://schemas.microsoft.com/office/powerpoint/2010/main" val="32174770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04664"/>
            <a:ext cx="8640960" cy="6124754"/>
          </a:xfrm>
          <a:prstGeom prst="rect">
            <a:avLst/>
          </a:prstGeom>
        </p:spPr>
        <p:txBody>
          <a:bodyPr wrap="square">
            <a:spAutoFit/>
          </a:bodyPr>
          <a:lstStyle/>
          <a:p>
            <a:pPr algn="just"/>
            <a:r>
              <a:rPr lang="en-US" sz="2800" dirty="0" smtClean="0"/>
              <a:t>	</a:t>
            </a:r>
            <a:r>
              <a:rPr lang="en-US" sz="2800" dirty="0" err="1" smtClean="0"/>
              <a:t>Buxoro</a:t>
            </a:r>
            <a:r>
              <a:rPr lang="en-US" sz="2800" dirty="0" smtClean="0"/>
              <a:t> </a:t>
            </a:r>
            <a:r>
              <a:rPr lang="en-US" sz="2800" dirty="0" err="1" smtClean="0"/>
              <a:t>hokimi</a:t>
            </a:r>
            <a:r>
              <a:rPr lang="en-US" sz="2800" dirty="0" smtClean="0"/>
              <a:t> </a:t>
            </a:r>
            <a:r>
              <a:rPr lang="en-US" sz="2800" dirty="0" err="1"/>
              <a:t>ig‘vogarlarning</a:t>
            </a:r>
            <a:r>
              <a:rPr lang="en-US" sz="2800" dirty="0"/>
              <a:t> </a:t>
            </a:r>
            <a:r>
              <a:rPr lang="en-US" sz="2800" dirty="0" err="1"/>
              <a:t>maslahatlariga</a:t>
            </a:r>
            <a:r>
              <a:rPr lang="en-US" sz="2800" dirty="0"/>
              <a:t> </a:t>
            </a:r>
            <a:r>
              <a:rPr lang="en-US" sz="2800" dirty="0" err="1"/>
              <a:t>quloq</a:t>
            </a:r>
            <a:r>
              <a:rPr lang="en-US" sz="2800" dirty="0"/>
              <a:t> </a:t>
            </a:r>
            <a:r>
              <a:rPr lang="en-US" sz="2800" dirty="0" err="1"/>
              <a:t>solib</a:t>
            </a:r>
            <a:r>
              <a:rPr lang="en-US" sz="2800" dirty="0"/>
              <a:t>, </a:t>
            </a:r>
            <a:r>
              <a:rPr lang="en-US" sz="2800" b="1" dirty="0" err="1">
                <a:solidFill>
                  <a:srgbClr val="0000FF"/>
                </a:solidFill>
              </a:rPr>
              <a:t>imom</a:t>
            </a:r>
            <a:r>
              <a:rPr lang="en-US" sz="2800" b="1" dirty="0">
                <a:solidFill>
                  <a:srgbClr val="0000FF"/>
                </a:solidFill>
              </a:rPr>
              <a:t> </a:t>
            </a:r>
            <a:r>
              <a:rPr lang="en-US" sz="2800" b="1" dirty="0" err="1">
                <a:solidFill>
                  <a:srgbClr val="0000FF"/>
                </a:solidFill>
              </a:rPr>
              <a:t>Buxoriydan</a:t>
            </a:r>
            <a:r>
              <a:rPr lang="en-US" sz="2800" b="1" dirty="0">
                <a:solidFill>
                  <a:srgbClr val="0000FF"/>
                </a:solidFill>
              </a:rPr>
              <a:t> </a:t>
            </a:r>
            <a:r>
              <a:rPr lang="en-US" sz="2800" dirty="0" err="1" smtClean="0"/>
              <a:t>shaharni</a:t>
            </a:r>
            <a:r>
              <a:rPr lang="en-US" sz="2800" dirty="0" smtClean="0"/>
              <a:t> </a:t>
            </a:r>
            <a:r>
              <a:rPr lang="en-US" sz="2800" dirty="0" err="1"/>
              <a:t>tark</a:t>
            </a:r>
            <a:r>
              <a:rPr lang="en-US" sz="2800" dirty="0"/>
              <a:t> </a:t>
            </a:r>
            <a:r>
              <a:rPr lang="en-US" sz="2800" dirty="0" err="1"/>
              <a:t>etishni</a:t>
            </a:r>
            <a:r>
              <a:rPr lang="en-US" sz="2800" dirty="0"/>
              <a:t> </a:t>
            </a:r>
            <a:r>
              <a:rPr lang="en-US" sz="2800" dirty="0" err="1"/>
              <a:t>talab</a:t>
            </a:r>
            <a:r>
              <a:rPr lang="en-US" sz="2800" dirty="0"/>
              <a:t> </a:t>
            </a:r>
            <a:r>
              <a:rPr lang="en-US" sz="2800" dirty="0" err="1"/>
              <a:t>qiladi</a:t>
            </a:r>
            <a:r>
              <a:rPr lang="en-US" sz="2800" dirty="0"/>
              <a:t>. </a:t>
            </a:r>
            <a:r>
              <a:rPr lang="en-US" sz="2800" dirty="0" err="1"/>
              <a:t>Olim</a:t>
            </a:r>
            <a:r>
              <a:rPr lang="en-US" sz="2800" dirty="0"/>
              <a:t> </a:t>
            </a:r>
            <a:r>
              <a:rPr lang="en-US" sz="2800" b="1" u="sng" dirty="0">
                <a:solidFill>
                  <a:srgbClr val="0000FF"/>
                </a:solidFill>
              </a:rPr>
              <a:t>Samarqand </a:t>
            </a:r>
            <a:r>
              <a:rPr lang="en-US" sz="2800" b="1" u="sng" dirty="0" err="1">
                <a:solidFill>
                  <a:srgbClr val="0000FF"/>
                </a:solidFill>
              </a:rPr>
              <a:t>ulamolari</a:t>
            </a:r>
            <a:r>
              <a:rPr lang="en-US" sz="2800" b="1" u="sng" dirty="0">
                <a:solidFill>
                  <a:srgbClr val="0000FF"/>
                </a:solidFill>
              </a:rPr>
              <a:t> </a:t>
            </a:r>
            <a:r>
              <a:rPr lang="en-US" sz="2800" dirty="0" err="1" smtClean="0"/>
              <a:t>taklifi</a:t>
            </a:r>
            <a:r>
              <a:rPr lang="en-US" sz="2800" dirty="0" smtClean="0"/>
              <a:t> </a:t>
            </a:r>
            <a:r>
              <a:rPr lang="en-US" sz="2800" dirty="0" err="1" smtClean="0"/>
              <a:t>bilan</a:t>
            </a:r>
            <a:r>
              <a:rPr lang="en-US" sz="2800" dirty="0" smtClean="0"/>
              <a:t>  </a:t>
            </a:r>
            <a:r>
              <a:rPr lang="en-US" sz="2800" dirty="0" err="1"/>
              <a:t>yo‘lga</a:t>
            </a:r>
            <a:r>
              <a:rPr lang="en-US" sz="2800" dirty="0"/>
              <a:t>  </a:t>
            </a:r>
            <a:r>
              <a:rPr lang="en-US" sz="2800" dirty="0" err="1"/>
              <a:t>chiqadi</a:t>
            </a:r>
            <a:r>
              <a:rPr lang="en-US" sz="2800" dirty="0"/>
              <a:t>.  </a:t>
            </a:r>
            <a:r>
              <a:rPr lang="en-US" sz="2800" dirty="0" err="1"/>
              <a:t>Yo‘lda</a:t>
            </a:r>
            <a:r>
              <a:rPr lang="en-US" sz="2800" dirty="0"/>
              <a:t>  </a:t>
            </a:r>
            <a:r>
              <a:rPr lang="en-US" sz="2800" b="1" dirty="0" err="1"/>
              <a:t>Samarqandga</a:t>
            </a:r>
            <a:r>
              <a:rPr lang="en-US" sz="2800" dirty="0"/>
              <a:t>  </a:t>
            </a:r>
            <a:r>
              <a:rPr lang="en-US" sz="2800" dirty="0" err="1"/>
              <a:t>yaqin</a:t>
            </a:r>
            <a:r>
              <a:rPr lang="en-US" sz="2800" dirty="0"/>
              <a:t>  </a:t>
            </a:r>
            <a:r>
              <a:rPr lang="en-US" sz="2800" b="1" dirty="0" err="1">
                <a:solidFill>
                  <a:srgbClr val="0000FF"/>
                </a:solidFill>
              </a:rPr>
              <a:t>Xartang</a:t>
            </a:r>
            <a:r>
              <a:rPr lang="en-US" sz="2800" dirty="0"/>
              <a:t>  </a:t>
            </a:r>
            <a:r>
              <a:rPr lang="en-US" sz="2800" b="1" i="1" dirty="0"/>
              <a:t>(</a:t>
            </a:r>
            <a:r>
              <a:rPr lang="en-US" sz="2800" b="1" i="1" dirty="0" err="1"/>
              <a:t>hozirgi</a:t>
            </a:r>
            <a:r>
              <a:rPr lang="en-US" sz="2800" b="1" i="1" dirty="0"/>
              <a:t> </a:t>
            </a:r>
            <a:r>
              <a:rPr lang="en-US" sz="2800" b="1" i="1" dirty="0" err="1" smtClean="0"/>
              <a:t>Poyariq</a:t>
            </a:r>
            <a:r>
              <a:rPr lang="en-US" sz="2800" b="1" i="1" dirty="0" smtClean="0"/>
              <a:t> </a:t>
            </a:r>
            <a:r>
              <a:rPr lang="en-US" sz="2800" b="1" i="1" dirty="0" err="1"/>
              <a:t>tumani</a:t>
            </a:r>
            <a:r>
              <a:rPr lang="en-US" sz="2800" b="1" i="1" dirty="0"/>
              <a:t>) </a:t>
            </a:r>
            <a:r>
              <a:rPr lang="en-US" sz="2800" dirty="0" err="1"/>
              <a:t>qishlog‘ida</a:t>
            </a:r>
            <a:r>
              <a:rPr lang="en-US" sz="2800" dirty="0"/>
              <a:t> </a:t>
            </a:r>
            <a:r>
              <a:rPr lang="en-US" sz="2800" dirty="0" err="1"/>
              <a:t>qarindoshlaridan</a:t>
            </a:r>
            <a:r>
              <a:rPr lang="en-US" sz="2800" dirty="0"/>
              <a:t> </a:t>
            </a:r>
            <a:r>
              <a:rPr lang="en-US" sz="2800" dirty="0" err="1"/>
              <a:t>bo‘lmish</a:t>
            </a:r>
            <a:r>
              <a:rPr lang="en-US" sz="2800" dirty="0"/>
              <a:t> </a:t>
            </a:r>
            <a:r>
              <a:rPr lang="en-US" sz="2800" b="1" i="1" dirty="0">
                <a:solidFill>
                  <a:srgbClr val="0000FF"/>
                </a:solidFill>
              </a:rPr>
              <a:t>Abu Mansur </a:t>
            </a:r>
            <a:r>
              <a:rPr lang="en-US" sz="2800" b="1" i="1" dirty="0" err="1" smtClean="0">
                <a:solidFill>
                  <a:srgbClr val="0000FF"/>
                </a:solidFill>
              </a:rPr>
              <a:t>G‘olib</a:t>
            </a:r>
            <a:r>
              <a:rPr lang="en-US" sz="2800" b="1" i="1" dirty="0" smtClean="0">
                <a:solidFill>
                  <a:srgbClr val="0000FF"/>
                </a:solidFill>
              </a:rPr>
              <a:t> </a:t>
            </a:r>
            <a:r>
              <a:rPr lang="en-US" sz="2800" b="1" i="1" dirty="0" err="1">
                <a:solidFill>
                  <a:srgbClr val="0000FF"/>
                </a:solidFill>
              </a:rPr>
              <a:t>ibn</a:t>
            </a:r>
            <a:r>
              <a:rPr lang="en-US" sz="2800" b="1" i="1" dirty="0">
                <a:solidFill>
                  <a:srgbClr val="0000FF"/>
                </a:solidFill>
              </a:rPr>
              <a:t> </a:t>
            </a:r>
            <a:r>
              <a:rPr lang="en-US" sz="2800" b="1" i="1" dirty="0" err="1">
                <a:solidFill>
                  <a:srgbClr val="0000FF"/>
                </a:solidFill>
              </a:rPr>
              <a:t>Jabril</a:t>
            </a:r>
            <a:r>
              <a:rPr lang="en-US" sz="2800" b="1" i="1" dirty="0">
                <a:solidFill>
                  <a:srgbClr val="0000FF"/>
                </a:solidFill>
              </a:rPr>
              <a:t> </a:t>
            </a:r>
            <a:r>
              <a:rPr lang="en-US" sz="2800" dirty="0"/>
              <a:t>d</a:t>
            </a:r>
            <a:r>
              <a:rPr lang="ru-RU" sz="2800" dirty="0"/>
              <a:t>е</a:t>
            </a:r>
            <a:r>
              <a:rPr lang="en-US" sz="2800" dirty="0" err="1"/>
              <a:t>gan</a:t>
            </a:r>
            <a:r>
              <a:rPr lang="en-US" sz="2800" dirty="0"/>
              <a:t> </a:t>
            </a:r>
            <a:r>
              <a:rPr lang="en-US" sz="2800" dirty="0" err="1"/>
              <a:t>kishining</a:t>
            </a:r>
            <a:r>
              <a:rPr lang="en-US" sz="2800" dirty="0"/>
              <a:t> </a:t>
            </a:r>
            <a:r>
              <a:rPr lang="en-US" sz="2800" dirty="0" err="1"/>
              <a:t>uyida</a:t>
            </a:r>
            <a:r>
              <a:rPr lang="en-US" sz="2800" dirty="0"/>
              <a:t> </a:t>
            </a:r>
            <a:r>
              <a:rPr lang="en-US" sz="2800" dirty="0" err="1"/>
              <a:t>tunaydi</a:t>
            </a:r>
            <a:r>
              <a:rPr lang="en-US" sz="2800" dirty="0"/>
              <a:t> </a:t>
            </a:r>
            <a:r>
              <a:rPr lang="en-US" sz="2800" dirty="0" err="1"/>
              <a:t>va</a:t>
            </a:r>
            <a:r>
              <a:rPr lang="en-US" sz="2800" dirty="0"/>
              <a:t> </a:t>
            </a:r>
            <a:r>
              <a:rPr lang="en-US" sz="2800" dirty="0" err="1"/>
              <a:t>bir</a:t>
            </a:r>
            <a:r>
              <a:rPr lang="en-US" sz="2800" dirty="0"/>
              <a:t> n</a:t>
            </a:r>
            <a:r>
              <a:rPr lang="ru-RU" sz="2800" dirty="0"/>
              <a:t>е</a:t>
            </a:r>
            <a:r>
              <a:rPr lang="en-US" sz="2800" dirty="0"/>
              <a:t>cha kun </a:t>
            </a:r>
            <a:r>
              <a:rPr lang="en-US" sz="2800" dirty="0" err="1"/>
              <a:t>bu</a:t>
            </a:r>
            <a:r>
              <a:rPr lang="en-US" sz="2800" dirty="0"/>
              <a:t> </a:t>
            </a:r>
            <a:r>
              <a:rPr lang="en-US" sz="2800" dirty="0" err="1" smtClean="0"/>
              <a:t>yerda</a:t>
            </a:r>
            <a:r>
              <a:rPr lang="en-US" sz="2800" dirty="0" smtClean="0"/>
              <a:t> </a:t>
            </a:r>
            <a:r>
              <a:rPr lang="en-US" sz="2800" dirty="0"/>
              <a:t>b</a:t>
            </a:r>
            <a:r>
              <a:rPr lang="ru-RU" sz="2800" dirty="0"/>
              <a:t>е</a:t>
            </a:r>
            <a:r>
              <a:rPr lang="en-US" sz="2800" dirty="0" err="1"/>
              <a:t>tob</a:t>
            </a:r>
            <a:r>
              <a:rPr lang="en-US" sz="2800" dirty="0"/>
              <a:t> </a:t>
            </a:r>
            <a:r>
              <a:rPr lang="en-US" sz="2800" dirty="0" err="1"/>
              <a:t>bo‘lib</a:t>
            </a:r>
            <a:r>
              <a:rPr lang="en-US" sz="2800" dirty="0"/>
              <a:t> </a:t>
            </a:r>
            <a:r>
              <a:rPr lang="en-US" sz="2800" dirty="0" err="1"/>
              <a:t>yotib</a:t>
            </a:r>
            <a:r>
              <a:rPr lang="en-US" sz="2800" dirty="0"/>
              <a:t> </a:t>
            </a:r>
            <a:r>
              <a:rPr lang="en-US" sz="2800" dirty="0" err="1"/>
              <a:t>qoladi</a:t>
            </a:r>
            <a:r>
              <a:rPr lang="en-US" sz="2800" dirty="0"/>
              <a:t>. </a:t>
            </a:r>
            <a:r>
              <a:rPr lang="en-US" sz="2800" dirty="0" err="1"/>
              <a:t>Imom</a:t>
            </a:r>
            <a:r>
              <a:rPr lang="en-US" sz="2800" dirty="0"/>
              <a:t> </a:t>
            </a:r>
            <a:r>
              <a:rPr lang="en-US" sz="2800" dirty="0" err="1"/>
              <a:t>Buxoriy</a:t>
            </a:r>
            <a:r>
              <a:rPr lang="en-US" sz="2800" dirty="0"/>
              <a:t> </a:t>
            </a:r>
            <a:r>
              <a:rPr lang="en-US" sz="2800" dirty="0" err="1"/>
              <a:t>ko‘p</a:t>
            </a:r>
            <a:r>
              <a:rPr lang="en-US" sz="2800" dirty="0"/>
              <a:t> </a:t>
            </a:r>
            <a:r>
              <a:rPr lang="en-US" sz="2800" dirty="0" err="1"/>
              <a:t>vaqt</a:t>
            </a:r>
            <a:r>
              <a:rPr lang="en-US" sz="2800" dirty="0"/>
              <a:t> </a:t>
            </a:r>
            <a:r>
              <a:rPr lang="en-US" sz="2800" dirty="0" err="1"/>
              <a:t>o‘tmay</a:t>
            </a:r>
            <a:r>
              <a:rPr lang="en-US" sz="2800" dirty="0"/>
              <a:t> </a:t>
            </a:r>
            <a:r>
              <a:rPr lang="en-US" sz="2800" dirty="0" err="1"/>
              <a:t>shu</a:t>
            </a:r>
            <a:r>
              <a:rPr lang="en-US" sz="2800" dirty="0"/>
              <a:t> </a:t>
            </a:r>
            <a:r>
              <a:rPr lang="en-US" sz="2800" dirty="0" err="1" smtClean="0"/>
              <a:t>yerda</a:t>
            </a:r>
            <a:r>
              <a:rPr lang="en-US" sz="2800" dirty="0"/>
              <a:t>, </a:t>
            </a:r>
            <a:r>
              <a:rPr lang="en-US" sz="2800" b="1" i="1" dirty="0" err="1">
                <a:solidFill>
                  <a:srgbClr val="0000FF"/>
                </a:solidFill>
              </a:rPr>
              <a:t>hijriy</a:t>
            </a:r>
            <a:r>
              <a:rPr lang="en-US" sz="2800" b="1" i="1" dirty="0">
                <a:solidFill>
                  <a:srgbClr val="0000FF"/>
                </a:solidFill>
              </a:rPr>
              <a:t> 256-(</a:t>
            </a:r>
            <a:r>
              <a:rPr lang="en-US" sz="2800" b="1" i="1" dirty="0" err="1">
                <a:solidFill>
                  <a:srgbClr val="0000FF"/>
                </a:solidFill>
              </a:rPr>
              <a:t>milodiy</a:t>
            </a:r>
            <a:r>
              <a:rPr lang="en-US" sz="2800" b="1" i="1" dirty="0">
                <a:solidFill>
                  <a:srgbClr val="0000FF"/>
                </a:solidFill>
              </a:rPr>
              <a:t> 870-yil 1-s</a:t>
            </a:r>
            <a:r>
              <a:rPr lang="ru-RU" sz="2800" b="1" i="1" dirty="0">
                <a:solidFill>
                  <a:srgbClr val="0000FF"/>
                </a:solidFill>
              </a:rPr>
              <a:t>е</a:t>
            </a:r>
            <a:r>
              <a:rPr lang="en-US" sz="2800" b="1" i="1" dirty="0" err="1">
                <a:solidFill>
                  <a:srgbClr val="0000FF"/>
                </a:solidFill>
              </a:rPr>
              <a:t>ntabrda</a:t>
            </a:r>
            <a:r>
              <a:rPr lang="en-US" sz="2800" b="1" i="1" dirty="0">
                <a:solidFill>
                  <a:srgbClr val="0000FF"/>
                </a:solidFill>
              </a:rPr>
              <a:t>) </a:t>
            </a:r>
            <a:r>
              <a:rPr lang="en-US" sz="2800" b="1" i="1" dirty="0" err="1">
                <a:solidFill>
                  <a:srgbClr val="0000FF"/>
                </a:solidFill>
              </a:rPr>
              <a:t>yili</a:t>
            </a:r>
            <a:r>
              <a:rPr lang="en-US" sz="2800" b="1" i="1" dirty="0">
                <a:solidFill>
                  <a:srgbClr val="0000FF"/>
                </a:solidFill>
              </a:rPr>
              <a:t> 62 </a:t>
            </a:r>
            <a:r>
              <a:rPr lang="en-US" sz="2800" b="1" i="1" dirty="0" err="1">
                <a:solidFill>
                  <a:srgbClr val="0000FF"/>
                </a:solidFill>
              </a:rPr>
              <a:t>yoshida</a:t>
            </a:r>
            <a:r>
              <a:rPr lang="en-US" sz="2800" dirty="0"/>
              <a:t> </a:t>
            </a:r>
            <a:r>
              <a:rPr lang="en-US" sz="2800" dirty="0" err="1"/>
              <a:t>vafot</a:t>
            </a:r>
            <a:r>
              <a:rPr lang="en-US" sz="2800" dirty="0"/>
              <a:t> </a:t>
            </a:r>
            <a:r>
              <a:rPr lang="en-US" sz="2800" dirty="0" err="1" smtClean="0"/>
              <a:t>etadi</a:t>
            </a:r>
            <a:r>
              <a:rPr lang="en-US" sz="2800" dirty="0" smtClean="0"/>
              <a:t> </a:t>
            </a:r>
            <a:r>
              <a:rPr lang="en-US" sz="2800" dirty="0" err="1"/>
              <a:t>va</a:t>
            </a:r>
            <a:r>
              <a:rPr lang="en-US" sz="2800" dirty="0"/>
              <a:t> </a:t>
            </a:r>
            <a:r>
              <a:rPr lang="en-US" sz="2800" dirty="0" err="1"/>
              <a:t>shu</a:t>
            </a:r>
            <a:r>
              <a:rPr lang="en-US" sz="2800" dirty="0"/>
              <a:t> </a:t>
            </a:r>
            <a:r>
              <a:rPr lang="en-US" sz="2800" dirty="0" err="1"/>
              <a:t>yerda</a:t>
            </a:r>
            <a:r>
              <a:rPr lang="en-US" sz="2800" dirty="0"/>
              <a:t> </a:t>
            </a:r>
            <a:r>
              <a:rPr lang="en-US" sz="2800" dirty="0" err="1"/>
              <a:t>dafn</a:t>
            </a:r>
            <a:r>
              <a:rPr lang="en-US" sz="2800" dirty="0"/>
              <a:t> </a:t>
            </a:r>
            <a:r>
              <a:rPr lang="en-US" sz="2800" dirty="0" err="1"/>
              <a:t>qilinadi</a:t>
            </a:r>
            <a:r>
              <a:rPr lang="en-US" sz="2800" dirty="0"/>
              <a:t>. </a:t>
            </a:r>
            <a:r>
              <a:rPr lang="en-US" sz="2800" dirty="0" err="1"/>
              <a:t>Endilikda</a:t>
            </a:r>
            <a:r>
              <a:rPr lang="en-US" sz="2800" dirty="0"/>
              <a:t> </a:t>
            </a:r>
            <a:r>
              <a:rPr lang="en-US" sz="2800" dirty="0" err="1"/>
              <a:t>uning</a:t>
            </a:r>
            <a:r>
              <a:rPr lang="en-US" sz="2800" dirty="0"/>
              <a:t> </a:t>
            </a:r>
            <a:r>
              <a:rPr lang="en-US" sz="2800" dirty="0" err="1"/>
              <a:t>qabri</a:t>
            </a:r>
            <a:r>
              <a:rPr lang="en-US" sz="2800" dirty="0"/>
              <a:t> </a:t>
            </a:r>
            <a:r>
              <a:rPr lang="en-US" sz="2800" b="1" dirty="0" err="1">
                <a:solidFill>
                  <a:srgbClr val="0000FF"/>
                </a:solidFill>
              </a:rPr>
              <a:t>Movarounnahr</a:t>
            </a:r>
            <a:r>
              <a:rPr lang="en-US" sz="2800" b="1" dirty="0">
                <a:solidFill>
                  <a:srgbClr val="0000FF"/>
                </a:solidFill>
              </a:rPr>
              <a:t> </a:t>
            </a:r>
            <a:r>
              <a:rPr lang="en-US" sz="2800" b="1" dirty="0" err="1" smtClean="0">
                <a:solidFill>
                  <a:srgbClr val="0000FF"/>
                </a:solidFill>
              </a:rPr>
              <a:t>diniy</a:t>
            </a:r>
            <a:r>
              <a:rPr lang="en-US" sz="2800" b="1" dirty="0" smtClean="0">
                <a:solidFill>
                  <a:srgbClr val="0000FF"/>
                </a:solidFill>
              </a:rPr>
              <a:t> </a:t>
            </a:r>
            <a:r>
              <a:rPr lang="en-US" sz="2800" b="1" dirty="0" err="1">
                <a:solidFill>
                  <a:srgbClr val="0000FF"/>
                </a:solidFill>
              </a:rPr>
              <a:t>boshqarmasi</a:t>
            </a:r>
            <a:r>
              <a:rPr lang="en-US" sz="2800" b="1" dirty="0">
                <a:solidFill>
                  <a:srgbClr val="0000FF"/>
                </a:solidFill>
              </a:rPr>
              <a:t> </a:t>
            </a:r>
            <a:r>
              <a:rPr lang="en-US" sz="2800" dirty="0" err="1"/>
              <a:t>ixtiyorida</a:t>
            </a:r>
            <a:r>
              <a:rPr lang="en-US" sz="2800" dirty="0"/>
              <a:t> </a:t>
            </a:r>
            <a:r>
              <a:rPr lang="en-US" sz="2800" dirty="0" err="1"/>
              <a:t>bo‘lib</a:t>
            </a:r>
            <a:r>
              <a:rPr lang="en-US" sz="2800" dirty="0"/>
              <a:t>, </a:t>
            </a:r>
            <a:r>
              <a:rPr lang="en-US" sz="2800" dirty="0" err="1"/>
              <a:t>tabarruk</a:t>
            </a:r>
            <a:r>
              <a:rPr lang="en-US" sz="2800" dirty="0"/>
              <a:t> </a:t>
            </a:r>
            <a:r>
              <a:rPr lang="en-US" sz="2800" dirty="0" err="1"/>
              <a:t>va</a:t>
            </a:r>
            <a:r>
              <a:rPr lang="en-US" sz="2800" dirty="0"/>
              <a:t> </a:t>
            </a:r>
            <a:r>
              <a:rPr lang="en-US" sz="2800" dirty="0" err="1"/>
              <a:t>ziyoratgoh</a:t>
            </a:r>
            <a:r>
              <a:rPr lang="en-US" sz="2800" dirty="0"/>
              <a:t> </a:t>
            </a:r>
            <a:r>
              <a:rPr lang="en-US" sz="2800" dirty="0" err="1"/>
              <a:t>joylardan</a:t>
            </a:r>
            <a:r>
              <a:rPr lang="en-US" sz="2800" dirty="0"/>
              <a:t> </a:t>
            </a:r>
            <a:r>
              <a:rPr lang="en-US" sz="2800" dirty="0" err="1" smtClean="0"/>
              <a:t>biri</a:t>
            </a:r>
            <a:r>
              <a:rPr lang="en-US" sz="2800" dirty="0" smtClean="0"/>
              <a:t> </a:t>
            </a:r>
            <a:r>
              <a:rPr lang="en-US" sz="2800" dirty="0" err="1"/>
              <a:t>sifatida</a:t>
            </a:r>
            <a:r>
              <a:rPr lang="en-US" sz="2800" dirty="0"/>
              <a:t> </a:t>
            </a:r>
            <a:r>
              <a:rPr lang="en-US" sz="2800" dirty="0" err="1"/>
              <a:t>davlat</a:t>
            </a:r>
            <a:r>
              <a:rPr lang="en-US" sz="2800" dirty="0"/>
              <a:t> </a:t>
            </a:r>
            <a:r>
              <a:rPr lang="en-US" sz="2800" dirty="0" err="1"/>
              <a:t>muhofazasidadir</a:t>
            </a:r>
            <a:endParaRPr lang="ru-RU" sz="2800" dirty="0"/>
          </a:p>
        </p:txBody>
      </p:sp>
    </p:spTree>
    <p:extLst>
      <p:ext uri="{BB962C8B-B14F-4D97-AF65-F5344CB8AC3E}">
        <p14:creationId xmlns:p14="http://schemas.microsoft.com/office/powerpoint/2010/main" val="17819195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04664"/>
            <a:ext cx="8640960" cy="5893921"/>
          </a:xfrm>
          <a:prstGeom prst="rect">
            <a:avLst/>
          </a:prstGeom>
        </p:spPr>
        <p:txBody>
          <a:bodyPr wrap="square">
            <a:spAutoFit/>
          </a:bodyPr>
          <a:lstStyle/>
          <a:p>
            <a:pPr algn="just"/>
            <a:r>
              <a:rPr lang="en-US" sz="2900" dirty="0" smtClean="0"/>
              <a:t>	</a:t>
            </a:r>
            <a:r>
              <a:rPr lang="en-US" sz="2900" dirty="0" err="1" smtClean="0"/>
              <a:t>Imom</a:t>
            </a:r>
            <a:r>
              <a:rPr lang="en-US" sz="2900" dirty="0" smtClean="0"/>
              <a:t>  </a:t>
            </a:r>
            <a:r>
              <a:rPr lang="en-US" sz="2900" dirty="0" err="1"/>
              <a:t>Buxoriydan</a:t>
            </a:r>
            <a:r>
              <a:rPr lang="en-US" sz="2900" dirty="0"/>
              <a:t>  </a:t>
            </a:r>
            <a:r>
              <a:rPr lang="en-US" sz="2900" dirty="0" err="1"/>
              <a:t>ulkan</a:t>
            </a:r>
            <a:r>
              <a:rPr lang="en-US" sz="2900" dirty="0"/>
              <a:t>  </a:t>
            </a:r>
            <a:r>
              <a:rPr lang="en-US" sz="2900" dirty="0" err="1"/>
              <a:t>va</a:t>
            </a:r>
            <a:r>
              <a:rPr lang="en-US" sz="2900" dirty="0"/>
              <a:t>  boy  m</a:t>
            </a:r>
            <a:r>
              <a:rPr lang="ru-RU" sz="2900" dirty="0"/>
              <a:t>е</a:t>
            </a:r>
            <a:r>
              <a:rPr lang="en-US" sz="2900" dirty="0" err="1"/>
              <a:t>ros</a:t>
            </a:r>
            <a:r>
              <a:rPr lang="en-US" sz="2900" dirty="0"/>
              <a:t>  </a:t>
            </a:r>
            <a:r>
              <a:rPr lang="en-US" sz="2900" dirty="0" err="1"/>
              <a:t>qolgan</a:t>
            </a:r>
            <a:r>
              <a:rPr lang="en-US" sz="2900" dirty="0"/>
              <a:t>.  U  </a:t>
            </a:r>
            <a:r>
              <a:rPr lang="en-US" sz="2900" dirty="0" err="1"/>
              <a:t>yozgan</a:t>
            </a:r>
            <a:r>
              <a:rPr lang="en-US" sz="2900" dirty="0"/>
              <a:t> </a:t>
            </a:r>
            <a:r>
              <a:rPr lang="en-US" sz="2900" dirty="0" err="1" smtClean="0"/>
              <a:t>asarlarning</a:t>
            </a:r>
            <a:r>
              <a:rPr lang="en-US" sz="2900" dirty="0" smtClean="0"/>
              <a:t> </a:t>
            </a:r>
            <a:r>
              <a:rPr lang="en-US" sz="2900" dirty="0" err="1"/>
              <a:t>soni</a:t>
            </a:r>
            <a:r>
              <a:rPr lang="en-US" sz="2900" dirty="0"/>
              <a:t> </a:t>
            </a:r>
            <a:r>
              <a:rPr lang="en-US" sz="2900" b="1" dirty="0" err="1">
                <a:solidFill>
                  <a:srgbClr val="0000FF"/>
                </a:solidFill>
              </a:rPr>
              <a:t>yigirmadan</a:t>
            </a:r>
            <a:r>
              <a:rPr lang="en-US" sz="2900" dirty="0"/>
              <a:t> </a:t>
            </a:r>
            <a:r>
              <a:rPr lang="en-US" sz="2900" dirty="0" err="1"/>
              <a:t>ortiqdir</a:t>
            </a:r>
            <a:r>
              <a:rPr lang="en-US" sz="2900" dirty="0"/>
              <a:t>. </a:t>
            </a:r>
            <a:r>
              <a:rPr lang="en-US" sz="2900" dirty="0" err="1"/>
              <a:t>Olimning</a:t>
            </a:r>
            <a:r>
              <a:rPr lang="en-US" sz="2900" dirty="0"/>
              <a:t> </a:t>
            </a:r>
            <a:r>
              <a:rPr lang="en-US" sz="2900" b="1" i="1" u="sng" dirty="0">
                <a:solidFill>
                  <a:srgbClr val="0000FF"/>
                </a:solidFill>
              </a:rPr>
              <a:t>«Al-</a:t>
            </a:r>
            <a:r>
              <a:rPr lang="en-US" sz="2900" b="1" i="1" u="sng" dirty="0" err="1">
                <a:solidFill>
                  <a:srgbClr val="0000FF"/>
                </a:solidFill>
              </a:rPr>
              <a:t>adab</a:t>
            </a:r>
            <a:r>
              <a:rPr lang="en-US" sz="2900" b="1" i="1" u="sng" dirty="0">
                <a:solidFill>
                  <a:srgbClr val="0000FF"/>
                </a:solidFill>
              </a:rPr>
              <a:t> al-</a:t>
            </a:r>
            <a:r>
              <a:rPr lang="en-US" sz="2900" b="1" i="1" u="sng" dirty="0" err="1">
                <a:solidFill>
                  <a:srgbClr val="0000FF"/>
                </a:solidFill>
              </a:rPr>
              <a:t>Mufrad</a:t>
            </a:r>
            <a:r>
              <a:rPr lang="en-US" sz="2900" b="1" i="1" u="sng" dirty="0">
                <a:solidFill>
                  <a:srgbClr val="0000FF"/>
                </a:solidFill>
              </a:rPr>
              <a:t>», </a:t>
            </a:r>
            <a:r>
              <a:rPr lang="en-US" sz="2900" b="1" i="1" u="sng" dirty="0" smtClean="0">
                <a:solidFill>
                  <a:srgbClr val="0000FF"/>
                </a:solidFill>
              </a:rPr>
              <a:t>«</a:t>
            </a:r>
            <a:r>
              <a:rPr lang="en-US" sz="2900" b="1" i="1" u="sng" dirty="0">
                <a:solidFill>
                  <a:srgbClr val="0000FF"/>
                </a:solidFill>
              </a:rPr>
              <a:t>At-</a:t>
            </a:r>
            <a:r>
              <a:rPr lang="en-US" sz="2900" b="1" i="1" u="sng" dirty="0" err="1">
                <a:solidFill>
                  <a:srgbClr val="0000FF"/>
                </a:solidFill>
              </a:rPr>
              <a:t>Ta’rix</a:t>
            </a:r>
            <a:r>
              <a:rPr lang="en-US" sz="2900" b="1" i="1" u="sng" dirty="0">
                <a:solidFill>
                  <a:srgbClr val="0000FF"/>
                </a:solidFill>
              </a:rPr>
              <a:t> as-</a:t>
            </a:r>
            <a:r>
              <a:rPr lang="en-US" sz="2900" b="1" i="1" u="sng" dirty="0" err="1">
                <a:solidFill>
                  <a:srgbClr val="0000FF"/>
                </a:solidFill>
              </a:rPr>
              <a:t>Sagir</a:t>
            </a:r>
            <a:r>
              <a:rPr lang="en-US" sz="2900" b="1" i="1" u="sng" dirty="0">
                <a:solidFill>
                  <a:srgbClr val="0000FF"/>
                </a:solidFill>
              </a:rPr>
              <a:t>», «At-</a:t>
            </a:r>
            <a:r>
              <a:rPr lang="en-US" sz="2900" b="1" i="1" u="sng" dirty="0" err="1">
                <a:solidFill>
                  <a:srgbClr val="0000FF"/>
                </a:solidFill>
              </a:rPr>
              <a:t>Ta’rix</a:t>
            </a:r>
            <a:r>
              <a:rPr lang="en-US" sz="2900" b="1" i="1" u="sng" dirty="0">
                <a:solidFill>
                  <a:srgbClr val="0000FF"/>
                </a:solidFill>
              </a:rPr>
              <a:t> al-</a:t>
            </a:r>
            <a:r>
              <a:rPr lang="en-US" sz="2900" b="1" i="1" u="sng" dirty="0" err="1">
                <a:solidFill>
                  <a:srgbClr val="0000FF"/>
                </a:solidFill>
              </a:rPr>
              <a:t>Kabiyr</a:t>
            </a:r>
            <a:r>
              <a:rPr lang="en-US" sz="2900" b="1" i="1" u="sng" dirty="0">
                <a:solidFill>
                  <a:srgbClr val="0000FF"/>
                </a:solidFill>
              </a:rPr>
              <a:t>», «</a:t>
            </a:r>
            <a:r>
              <a:rPr lang="en-US" sz="2900" b="1" i="1" u="sng" dirty="0" err="1">
                <a:solidFill>
                  <a:srgbClr val="0000FF"/>
                </a:solidFill>
              </a:rPr>
              <a:t>Kitob</a:t>
            </a:r>
            <a:r>
              <a:rPr lang="en-US" sz="2900" b="1" i="1" u="sng" dirty="0">
                <a:solidFill>
                  <a:srgbClr val="0000FF"/>
                </a:solidFill>
              </a:rPr>
              <a:t> al-</a:t>
            </a:r>
            <a:r>
              <a:rPr lang="en-US" sz="2900" b="1" i="1" u="sng" dirty="0" err="1">
                <a:solidFill>
                  <a:srgbClr val="0000FF"/>
                </a:solidFill>
              </a:rPr>
              <a:t>Ilal</a:t>
            </a:r>
            <a:r>
              <a:rPr lang="en-US" sz="2900" b="1" i="1" u="sng" dirty="0">
                <a:solidFill>
                  <a:srgbClr val="0000FF"/>
                </a:solidFill>
              </a:rPr>
              <a:t>», «</a:t>
            </a:r>
            <a:r>
              <a:rPr lang="en-US" sz="2900" b="1" i="1" u="sng" dirty="0" err="1">
                <a:solidFill>
                  <a:srgbClr val="0000FF"/>
                </a:solidFill>
              </a:rPr>
              <a:t>Asomi</a:t>
            </a:r>
            <a:r>
              <a:rPr lang="en-US" sz="2900" b="1" i="1" u="sng" dirty="0">
                <a:solidFill>
                  <a:srgbClr val="0000FF"/>
                </a:solidFill>
              </a:rPr>
              <a:t> </a:t>
            </a:r>
            <a:r>
              <a:rPr lang="en-US" sz="2900" b="1" i="1" u="sng" dirty="0" smtClean="0">
                <a:solidFill>
                  <a:srgbClr val="0000FF"/>
                </a:solidFill>
              </a:rPr>
              <a:t>us-</a:t>
            </a:r>
            <a:r>
              <a:rPr lang="en-US" sz="2900" b="1" i="1" u="sng" dirty="0" err="1" smtClean="0">
                <a:solidFill>
                  <a:srgbClr val="0000FF"/>
                </a:solidFill>
              </a:rPr>
              <a:t>Sahoba</a:t>
            </a:r>
            <a:r>
              <a:rPr lang="en-US" sz="2900" b="1" i="1" u="sng" dirty="0">
                <a:solidFill>
                  <a:srgbClr val="0000FF"/>
                </a:solidFill>
              </a:rPr>
              <a:t>»,  «</a:t>
            </a:r>
            <a:r>
              <a:rPr lang="en-US" sz="2900" b="1" i="1" u="sng" dirty="0" err="1">
                <a:solidFill>
                  <a:srgbClr val="0000FF"/>
                </a:solidFill>
              </a:rPr>
              <a:t>Kitob</a:t>
            </a:r>
            <a:r>
              <a:rPr lang="en-US" sz="2900" b="1" i="1" u="sng" dirty="0">
                <a:solidFill>
                  <a:srgbClr val="0000FF"/>
                </a:solidFill>
              </a:rPr>
              <a:t>  al-Kuna»</a:t>
            </a:r>
            <a:r>
              <a:rPr lang="en-US" sz="2900" dirty="0"/>
              <a:t>  </a:t>
            </a:r>
            <a:r>
              <a:rPr lang="en-US" sz="2900" dirty="0" err="1"/>
              <a:t>va</a:t>
            </a:r>
            <a:r>
              <a:rPr lang="en-US" sz="2900" dirty="0"/>
              <a:t>  </a:t>
            </a:r>
            <a:r>
              <a:rPr lang="en-US" sz="2900" dirty="0" err="1"/>
              <a:t>boshqa</a:t>
            </a:r>
            <a:r>
              <a:rPr lang="en-US" sz="2900" dirty="0"/>
              <a:t>  </a:t>
            </a:r>
            <a:r>
              <a:rPr lang="en-US" sz="2900" dirty="0" err="1"/>
              <a:t>asarlari</a:t>
            </a:r>
            <a:r>
              <a:rPr lang="en-US" sz="2900" dirty="0"/>
              <a:t>  </a:t>
            </a:r>
            <a:r>
              <a:rPr lang="en-US" sz="2900" dirty="0" err="1"/>
              <a:t>orasida</a:t>
            </a:r>
            <a:r>
              <a:rPr lang="en-US" sz="2900" dirty="0"/>
              <a:t>  </a:t>
            </a:r>
            <a:r>
              <a:rPr lang="en-US" sz="2900" b="1" dirty="0" err="1"/>
              <a:t>shoh</a:t>
            </a:r>
            <a:r>
              <a:rPr lang="en-US" sz="2900" b="1" dirty="0"/>
              <a:t>  </a:t>
            </a:r>
            <a:r>
              <a:rPr lang="en-US" sz="2900" b="1" dirty="0" err="1"/>
              <a:t>asar</a:t>
            </a:r>
            <a:r>
              <a:rPr lang="en-US" sz="2900" b="1" dirty="0"/>
              <a:t> </a:t>
            </a:r>
            <a:r>
              <a:rPr lang="en-US" sz="2900" dirty="0" err="1" smtClean="0"/>
              <a:t>hisoblanmish</a:t>
            </a:r>
            <a:r>
              <a:rPr lang="en-US" sz="2900" dirty="0" smtClean="0"/>
              <a:t> </a:t>
            </a:r>
            <a:r>
              <a:rPr lang="en-US" sz="2900" b="1" dirty="0">
                <a:solidFill>
                  <a:srgbClr val="0000FF"/>
                </a:solidFill>
              </a:rPr>
              <a:t>«Al-</a:t>
            </a:r>
            <a:r>
              <a:rPr lang="en-US" sz="2900" b="1" dirty="0" err="1">
                <a:solidFill>
                  <a:srgbClr val="0000FF"/>
                </a:solidFill>
              </a:rPr>
              <a:t>Jome</a:t>
            </a:r>
            <a:r>
              <a:rPr lang="en-US" sz="2900" b="1" dirty="0">
                <a:solidFill>
                  <a:srgbClr val="0000FF"/>
                </a:solidFill>
              </a:rPr>
              <a:t>’ as-</a:t>
            </a:r>
            <a:r>
              <a:rPr lang="en-US" sz="2900" b="1" dirty="0" err="1">
                <a:solidFill>
                  <a:srgbClr val="0000FF"/>
                </a:solidFill>
              </a:rPr>
              <a:t>sahiyh</a:t>
            </a:r>
            <a:r>
              <a:rPr lang="en-US" sz="2900" b="1" dirty="0">
                <a:solidFill>
                  <a:srgbClr val="0000FF"/>
                </a:solidFill>
              </a:rPr>
              <a:t>» («</a:t>
            </a:r>
            <a:r>
              <a:rPr lang="en-US" sz="2900" b="1" dirty="0" err="1">
                <a:solidFill>
                  <a:srgbClr val="0000FF"/>
                </a:solidFill>
              </a:rPr>
              <a:t>Ishonarli</a:t>
            </a:r>
            <a:r>
              <a:rPr lang="en-US" sz="2900" b="1" dirty="0">
                <a:solidFill>
                  <a:srgbClr val="0000FF"/>
                </a:solidFill>
              </a:rPr>
              <a:t> </a:t>
            </a:r>
            <a:r>
              <a:rPr lang="en-US" sz="2900" b="1" dirty="0" err="1">
                <a:solidFill>
                  <a:srgbClr val="0000FF"/>
                </a:solidFill>
              </a:rPr>
              <a:t>to‘plam</a:t>
            </a:r>
            <a:r>
              <a:rPr lang="en-US" sz="2900" b="1" dirty="0">
                <a:solidFill>
                  <a:srgbClr val="0000FF"/>
                </a:solidFill>
              </a:rPr>
              <a:t>»)</a:t>
            </a:r>
            <a:r>
              <a:rPr lang="en-US" sz="2900" dirty="0"/>
              <a:t> </a:t>
            </a:r>
            <a:r>
              <a:rPr lang="en-US" sz="2900" dirty="0" err="1"/>
              <a:t>asari</a:t>
            </a:r>
            <a:r>
              <a:rPr lang="en-US" sz="2900" dirty="0"/>
              <a:t> </a:t>
            </a:r>
            <a:r>
              <a:rPr lang="en-US" sz="2900" b="1" dirty="0" err="1"/>
              <a:t>to‘rt</a:t>
            </a:r>
            <a:r>
              <a:rPr lang="en-US" sz="2900" b="1" dirty="0"/>
              <a:t> </a:t>
            </a:r>
            <a:r>
              <a:rPr lang="en-US" sz="2900" b="1" dirty="0" err="1" smtClean="0"/>
              <a:t>jilddan</a:t>
            </a:r>
            <a:r>
              <a:rPr lang="en-US" sz="2900" b="1" dirty="0" smtClean="0"/>
              <a:t>  </a:t>
            </a:r>
            <a:r>
              <a:rPr lang="en-US" sz="2900" dirty="0" err="1"/>
              <a:t>iborat</a:t>
            </a:r>
            <a:r>
              <a:rPr lang="en-US" sz="2900" dirty="0"/>
              <a:t>  </a:t>
            </a:r>
            <a:r>
              <a:rPr lang="en-US" sz="2900" dirty="0" err="1"/>
              <a:t>bo‘lib</a:t>
            </a:r>
            <a:r>
              <a:rPr lang="en-US" sz="2900" dirty="0"/>
              <a:t>,  </a:t>
            </a:r>
            <a:r>
              <a:rPr lang="en-US" sz="2900" dirty="0" err="1"/>
              <a:t>islom</a:t>
            </a:r>
            <a:r>
              <a:rPr lang="en-US" sz="2900" dirty="0"/>
              <a:t>  </a:t>
            </a:r>
            <a:r>
              <a:rPr lang="en-US" sz="2900" dirty="0" err="1"/>
              <a:t>olamidagi</a:t>
            </a:r>
            <a:r>
              <a:rPr lang="en-US" sz="2900" dirty="0"/>
              <a:t>  </a:t>
            </a:r>
            <a:r>
              <a:rPr lang="en-US" sz="2900" dirty="0" err="1"/>
              <a:t>boshqa</a:t>
            </a:r>
            <a:r>
              <a:rPr lang="en-US" sz="2900" dirty="0"/>
              <a:t>  </a:t>
            </a:r>
            <a:r>
              <a:rPr lang="en-US" sz="2900" dirty="0" err="1"/>
              <a:t>muhaddislar</a:t>
            </a:r>
            <a:r>
              <a:rPr lang="en-US" sz="2900" dirty="0"/>
              <a:t>  </a:t>
            </a:r>
            <a:r>
              <a:rPr lang="en-US" sz="2900" dirty="0" err="1"/>
              <a:t>tuzgan</a:t>
            </a:r>
            <a:r>
              <a:rPr lang="en-US" sz="2900" dirty="0"/>
              <a:t> </a:t>
            </a:r>
            <a:r>
              <a:rPr lang="en-US" sz="2900" dirty="0" err="1" smtClean="0"/>
              <a:t>hadislar</a:t>
            </a:r>
            <a:r>
              <a:rPr lang="en-US" sz="2900" dirty="0" smtClean="0"/>
              <a:t>  </a:t>
            </a:r>
            <a:r>
              <a:rPr lang="en-US" sz="2900" dirty="0" err="1"/>
              <a:t>to‘plamlari</a:t>
            </a:r>
            <a:r>
              <a:rPr lang="en-US" sz="2900" dirty="0"/>
              <a:t>  </a:t>
            </a:r>
            <a:r>
              <a:rPr lang="en-US" sz="2900" dirty="0" err="1"/>
              <a:t>orasida</a:t>
            </a:r>
            <a:r>
              <a:rPr lang="en-US" sz="2900" dirty="0"/>
              <a:t>  </a:t>
            </a:r>
            <a:r>
              <a:rPr lang="en-US" sz="2900" b="1" dirty="0" err="1">
                <a:solidFill>
                  <a:srgbClr val="0000FF"/>
                </a:solidFill>
              </a:rPr>
              <a:t>eng</a:t>
            </a:r>
            <a:r>
              <a:rPr lang="en-US" sz="2900" b="1" dirty="0">
                <a:solidFill>
                  <a:srgbClr val="0000FF"/>
                </a:solidFill>
              </a:rPr>
              <a:t>  </a:t>
            </a:r>
            <a:r>
              <a:rPr lang="en-US" sz="2900" b="1" dirty="0" err="1">
                <a:solidFill>
                  <a:srgbClr val="0000FF"/>
                </a:solidFill>
              </a:rPr>
              <a:t>ishonarlisi</a:t>
            </a:r>
            <a:r>
              <a:rPr lang="en-US" sz="2900" b="1" dirty="0">
                <a:solidFill>
                  <a:srgbClr val="0000FF"/>
                </a:solidFill>
              </a:rPr>
              <a:t>  </a:t>
            </a:r>
            <a:r>
              <a:rPr lang="en-US" sz="2900" b="1" dirty="0" err="1">
                <a:solidFill>
                  <a:srgbClr val="0000FF"/>
                </a:solidFill>
              </a:rPr>
              <a:t>va</a:t>
            </a:r>
            <a:r>
              <a:rPr lang="en-US" sz="2900" b="1" dirty="0">
                <a:solidFill>
                  <a:srgbClr val="0000FF"/>
                </a:solidFill>
              </a:rPr>
              <a:t>  </a:t>
            </a:r>
            <a:r>
              <a:rPr lang="en-US" sz="2900" b="1" dirty="0" err="1">
                <a:solidFill>
                  <a:srgbClr val="0000FF"/>
                </a:solidFill>
              </a:rPr>
              <a:t>mukammalidir</a:t>
            </a:r>
            <a:r>
              <a:rPr lang="en-US" sz="2900" b="1" dirty="0">
                <a:solidFill>
                  <a:srgbClr val="0000FF"/>
                </a:solidFill>
              </a:rPr>
              <a:t>. </a:t>
            </a:r>
            <a:r>
              <a:rPr lang="en-US" sz="2900" dirty="0"/>
              <a:t>Bu </a:t>
            </a:r>
            <a:r>
              <a:rPr lang="en-US" sz="2900" dirty="0" err="1"/>
              <a:t>to‘plamga</a:t>
            </a:r>
            <a:r>
              <a:rPr lang="en-US" sz="2900" dirty="0"/>
              <a:t> </a:t>
            </a:r>
            <a:r>
              <a:rPr lang="en-US" sz="2900" dirty="0" err="1" smtClean="0"/>
              <a:t>olimning</a:t>
            </a:r>
            <a:r>
              <a:rPr lang="en-US" sz="2900" dirty="0" smtClean="0"/>
              <a:t>  </a:t>
            </a:r>
            <a:r>
              <a:rPr lang="en-US" sz="2900" dirty="0" err="1"/>
              <a:t>butun</a:t>
            </a:r>
            <a:r>
              <a:rPr lang="en-US" sz="2900" dirty="0"/>
              <a:t>  </a:t>
            </a:r>
            <a:r>
              <a:rPr lang="en-US" sz="2900" dirty="0" err="1"/>
              <a:t>umri</a:t>
            </a:r>
            <a:r>
              <a:rPr lang="en-US" sz="2900" dirty="0"/>
              <a:t>  </a:t>
            </a:r>
            <a:r>
              <a:rPr lang="en-US" sz="2900" dirty="0" err="1"/>
              <a:t>davomida</a:t>
            </a:r>
            <a:r>
              <a:rPr lang="en-US" sz="2900" dirty="0"/>
              <a:t>  </a:t>
            </a:r>
            <a:r>
              <a:rPr lang="en-US" sz="2900" dirty="0" err="1"/>
              <a:t>to‘plagan</a:t>
            </a:r>
            <a:r>
              <a:rPr lang="en-US" sz="2900" dirty="0"/>
              <a:t>  </a:t>
            </a:r>
            <a:r>
              <a:rPr lang="en-US" sz="2900" b="1" dirty="0"/>
              <a:t>600  </a:t>
            </a:r>
            <a:r>
              <a:rPr lang="en-US" sz="2900" b="1" dirty="0" err="1"/>
              <a:t>ming</a:t>
            </a:r>
            <a:r>
              <a:rPr lang="en-US" sz="2900" b="1" dirty="0"/>
              <a:t>  </a:t>
            </a:r>
            <a:r>
              <a:rPr lang="en-US" sz="2900" b="1" dirty="0" err="1"/>
              <a:t>hadisdan</a:t>
            </a:r>
            <a:r>
              <a:rPr lang="en-US" sz="2900" b="1" dirty="0"/>
              <a:t>  </a:t>
            </a:r>
            <a:r>
              <a:rPr lang="en-US" sz="2900" dirty="0" err="1"/>
              <a:t>faqat</a:t>
            </a:r>
            <a:r>
              <a:rPr lang="en-US" sz="2900" dirty="0"/>
              <a:t> </a:t>
            </a:r>
            <a:r>
              <a:rPr lang="en-US" sz="2900" b="1" dirty="0" smtClean="0">
                <a:solidFill>
                  <a:srgbClr val="0000FF"/>
                </a:solidFill>
              </a:rPr>
              <a:t>7275 </a:t>
            </a:r>
            <a:r>
              <a:rPr lang="en-US" sz="2900" b="1" dirty="0">
                <a:solidFill>
                  <a:srgbClr val="0000FF"/>
                </a:solidFill>
              </a:rPr>
              <a:t>ta </a:t>
            </a:r>
            <a:r>
              <a:rPr lang="en-US" sz="2900" dirty="0" err="1"/>
              <a:t>eng</a:t>
            </a:r>
            <a:r>
              <a:rPr lang="en-US" sz="2900" dirty="0"/>
              <a:t> «</a:t>
            </a:r>
            <a:r>
              <a:rPr lang="en-US" sz="2900" dirty="0" err="1"/>
              <a:t>sahiyh</a:t>
            </a:r>
            <a:r>
              <a:rPr lang="en-US" sz="2900" dirty="0"/>
              <a:t>» </a:t>
            </a:r>
            <a:r>
              <a:rPr lang="en-US" sz="2900" dirty="0" err="1"/>
              <a:t>hadislar</a:t>
            </a:r>
            <a:r>
              <a:rPr lang="en-US" sz="2900" dirty="0"/>
              <a:t> </a:t>
            </a:r>
            <a:r>
              <a:rPr lang="en-US" sz="2900" dirty="0" err="1"/>
              <a:t>kirgan</a:t>
            </a:r>
            <a:r>
              <a:rPr lang="en-US" sz="2900" dirty="0"/>
              <a:t>.</a:t>
            </a:r>
            <a:endParaRPr lang="ru-RU" sz="2900" dirty="0"/>
          </a:p>
        </p:txBody>
      </p:sp>
    </p:spTree>
    <p:extLst>
      <p:ext uri="{BB962C8B-B14F-4D97-AF65-F5344CB8AC3E}">
        <p14:creationId xmlns:p14="http://schemas.microsoft.com/office/powerpoint/2010/main" val="270775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285984" y="357166"/>
            <a:ext cx="5357850" cy="630942"/>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lgn="ctr" fontAlgn="auto">
              <a:spcBef>
                <a:spcPts val="0"/>
              </a:spcBef>
              <a:spcAft>
                <a:spcPts val="0"/>
              </a:spcAft>
              <a:defRPr/>
            </a:pPr>
            <a:r>
              <a:rPr lang="en-US" sz="3500" b="1" i="1" spc="-150" dirty="0">
                <a:ln w="1905"/>
                <a:solidFill>
                  <a:srgbClr val="0000FF"/>
                </a:solidFill>
              </a:rPr>
              <a:t> </a:t>
            </a:r>
            <a:r>
              <a:rPr lang="en-US" sz="3500" b="1" i="1" spc="-150" dirty="0" err="1">
                <a:ln w="1905"/>
                <a:solidFill>
                  <a:srgbClr val="0000FF"/>
                </a:solidFill>
              </a:rPr>
              <a:t>Turkiy</a:t>
            </a:r>
            <a:r>
              <a:rPr lang="en-US" sz="3500" b="1" i="1" spc="-150" dirty="0">
                <a:ln w="1905"/>
                <a:solidFill>
                  <a:srgbClr val="0000FF"/>
                </a:solidFill>
              </a:rPr>
              <a:t> </a:t>
            </a:r>
            <a:r>
              <a:rPr lang="en-US" sz="3500" b="1" i="1" spc="-150" dirty="0" err="1">
                <a:ln w="1905"/>
                <a:solidFill>
                  <a:srgbClr val="0000FF"/>
                </a:solidFill>
              </a:rPr>
              <a:t>yozma</a:t>
            </a:r>
            <a:r>
              <a:rPr lang="en-US" sz="3500" b="1" i="1" spc="-150" dirty="0">
                <a:ln w="1905"/>
                <a:solidFill>
                  <a:srgbClr val="0000FF"/>
                </a:solidFill>
              </a:rPr>
              <a:t> </a:t>
            </a:r>
            <a:r>
              <a:rPr lang="en-US" sz="3500" b="1" i="1" spc="-150" dirty="0" err="1">
                <a:ln w="1905"/>
                <a:solidFill>
                  <a:srgbClr val="0000FF"/>
                </a:solidFill>
              </a:rPr>
              <a:t>adabiyot</a:t>
            </a:r>
            <a:endParaRPr lang="ru-RU" sz="3500" b="1" i="1" spc="-150" dirty="0">
              <a:ln w="1905"/>
              <a:solidFill>
                <a:srgbClr val="0000FF"/>
              </a:solidFill>
            </a:endParaRPr>
          </a:p>
        </p:txBody>
      </p:sp>
      <p:sp>
        <p:nvSpPr>
          <p:cNvPr id="7" name="Скругленный прямоугольник 6"/>
          <p:cNvSpPr/>
          <p:nvPr/>
        </p:nvSpPr>
        <p:spPr>
          <a:xfrm>
            <a:off x="357188" y="1428750"/>
            <a:ext cx="4000500" cy="785813"/>
          </a:xfrm>
          <a:prstGeom prst="roundRect">
            <a:avLst/>
          </a:prstGeom>
          <a:gradFill flip="none" rotWithShape="1">
            <a:gsLst>
              <a:gs pos="0">
                <a:schemeClr val="accent4">
                  <a:tint val="70000"/>
                  <a:satMod val="130000"/>
                </a:schemeClr>
              </a:gs>
              <a:gs pos="43000">
                <a:schemeClr val="accent4">
                  <a:tint val="44000"/>
                  <a:satMod val="165000"/>
                </a:schemeClr>
              </a:gs>
              <a:gs pos="93000">
                <a:schemeClr val="accent4">
                  <a:tint val="15000"/>
                  <a:satMod val="165000"/>
                </a:schemeClr>
              </a:gs>
              <a:gs pos="100000">
                <a:schemeClr val="accent4">
                  <a:tint val="5000"/>
                  <a:satMod val="250000"/>
                </a:schemeClr>
              </a:gs>
            </a:gsLst>
            <a:lin ang="0" scaled="1"/>
            <a:tileRect/>
          </a:gradFill>
          <a:ln w="19050">
            <a:solidFill>
              <a:srgbClr val="006600"/>
            </a:solidFill>
          </a:ln>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sz="3000" b="1" i="1" dirty="0">
                <a:latin typeface="Times New Roman" pitchFamily="18" charset="0"/>
                <a:cs typeface="Times New Roman" pitchFamily="18" charset="0"/>
              </a:rPr>
              <a:t>Yusuf </a:t>
            </a:r>
            <a:r>
              <a:rPr lang="en-US" sz="3000" b="1" i="1" dirty="0" err="1">
                <a:latin typeface="Times New Roman" pitchFamily="18" charset="0"/>
                <a:cs typeface="Times New Roman" pitchFamily="18" charset="0"/>
              </a:rPr>
              <a:t>Xos</a:t>
            </a:r>
            <a:r>
              <a:rPr lang="en-US" sz="3000" b="1" i="1" dirty="0">
                <a:latin typeface="Times New Roman" pitchFamily="18" charset="0"/>
                <a:cs typeface="Times New Roman" pitchFamily="18" charset="0"/>
              </a:rPr>
              <a:t> </a:t>
            </a:r>
            <a:r>
              <a:rPr lang="en-US" sz="3000" b="1" i="1" dirty="0" err="1">
                <a:latin typeface="Times New Roman" pitchFamily="18" charset="0"/>
                <a:cs typeface="Times New Roman" pitchFamily="18" charset="0"/>
              </a:rPr>
              <a:t>Hojib</a:t>
            </a:r>
            <a:endParaRPr lang="ru-RU" sz="3000" b="1" i="1" dirty="0">
              <a:latin typeface="Times New Roman" pitchFamily="18" charset="0"/>
              <a:cs typeface="Times New Roman" pitchFamily="18" charset="0"/>
            </a:endParaRPr>
          </a:p>
        </p:txBody>
      </p:sp>
      <p:sp>
        <p:nvSpPr>
          <p:cNvPr id="8" name="Скругленный прямоугольник 7"/>
          <p:cNvSpPr/>
          <p:nvPr/>
        </p:nvSpPr>
        <p:spPr>
          <a:xfrm>
            <a:off x="357188" y="2643188"/>
            <a:ext cx="4000500" cy="785812"/>
          </a:xfrm>
          <a:prstGeom prst="roundRect">
            <a:avLst/>
          </a:prstGeom>
          <a:gradFill flip="none" rotWithShape="1">
            <a:gsLst>
              <a:gs pos="0">
                <a:schemeClr val="accent4">
                  <a:tint val="70000"/>
                  <a:satMod val="130000"/>
                </a:schemeClr>
              </a:gs>
              <a:gs pos="43000">
                <a:schemeClr val="accent4">
                  <a:tint val="44000"/>
                  <a:satMod val="165000"/>
                </a:schemeClr>
              </a:gs>
              <a:gs pos="93000">
                <a:schemeClr val="accent4">
                  <a:tint val="15000"/>
                  <a:satMod val="165000"/>
                </a:schemeClr>
              </a:gs>
              <a:gs pos="100000">
                <a:schemeClr val="accent4">
                  <a:tint val="5000"/>
                  <a:satMod val="250000"/>
                </a:schemeClr>
              </a:gs>
            </a:gsLst>
            <a:lin ang="0" scaled="1"/>
            <a:tileRect/>
          </a:gradFill>
          <a:ln w="19050">
            <a:solidFill>
              <a:srgbClr val="006600"/>
            </a:solidFill>
          </a:ln>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sz="3000" b="1" i="1" dirty="0">
                <a:latin typeface="Times New Roman" pitchFamily="18" charset="0"/>
                <a:cs typeface="Times New Roman" pitchFamily="18" charset="0"/>
              </a:rPr>
              <a:t>Mahmud </a:t>
            </a:r>
            <a:r>
              <a:rPr lang="en-US" sz="3000" b="1" i="1" dirty="0" err="1">
                <a:latin typeface="Times New Roman" pitchFamily="18" charset="0"/>
                <a:cs typeface="Times New Roman" pitchFamily="18" charset="0"/>
              </a:rPr>
              <a:t>Qoshg’ariy</a:t>
            </a:r>
            <a:endParaRPr lang="ru-RU" sz="3000" b="1" i="1" dirty="0">
              <a:latin typeface="Times New Roman" pitchFamily="18" charset="0"/>
              <a:cs typeface="Times New Roman" pitchFamily="18" charset="0"/>
            </a:endParaRPr>
          </a:p>
        </p:txBody>
      </p:sp>
      <p:sp>
        <p:nvSpPr>
          <p:cNvPr id="9" name="Скругленный прямоугольник 8"/>
          <p:cNvSpPr/>
          <p:nvPr/>
        </p:nvSpPr>
        <p:spPr>
          <a:xfrm>
            <a:off x="357188" y="3857625"/>
            <a:ext cx="4000500" cy="785813"/>
          </a:xfrm>
          <a:prstGeom prst="roundRect">
            <a:avLst/>
          </a:prstGeom>
          <a:gradFill flip="none" rotWithShape="1">
            <a:gsLst>
              <a:gs pos="0">
                <a:schemeClr val="accent4">
                  <a:tint val="70000"/>
                  <a:satMod val="130000"/>
                </a:schemeClr>
              </a:gs>
              <a:gs pos="43000">
                <a:schemeClr val="accent4">
                  <a:tint val="44000"/>
                  <a:satMod val="165000"/>
                </a:schemeClr>
              </a:gs>
              <a:gs pos="93000">
                <a:schemeClr val="accent4">
                  <a:tint val="15000"/>
                  <a:satMod val="165000"/>
                </a:schemeClr>
              </a:gs>
              <a:gs pos="100000">
                <a:schemeClr val="accent4">
                  <a:tint val="5000"/>
                  <a:satMod val="250000"/>
                </a:schemeClr>
              </a:gs>
            </a:gsLst>
            <a:lin ang="0" scaled="1"/>
            <a:tileRect/>
          </a:gradFill>
          <a:ln w="19050">
            <a:solidFill>
              <a:srgbClr val="006600"/>
            </a:solidFill>
          </a:ln>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sz="3000" b="1" i="1" dirty="0">
                <a:latin typeface="Times New Roman" pitchFamily="18" charset="0"/>
                <a:cs typeface="Times New Roman" pitchFamily="18" charset="0"/>
              </a:rPr>
              <a:t>Ahmad </a:t>
            </a:r>
            <a:r>
              <a:rPr lang="en-US" sz="3000" b="1" i="1" dirty="0" err="1">
                <a:latin typeface="Times New Roman" pitchFamily="18" charset="0"/>
                <a:cs typeface="Times New Roman" pitchFamily="18" charset="0"/>
              </a:rPr>
              <a:t>Yugnakiy</a:t>
            </a:r>
            <a:endParaRPr lang="ru-RU" sz="3000" b="1" i="1" dirty="0">
              <a:latin typeface="Times New Roman" pitchFamily="18" charset="0"/>
              <a:cs typeface="Times New Roman" pitchFamily="18" charset="0"/>
            </a:endParaRPr>
          </a:p>
        </p:txBody>
      </p:sp>
      <p:sp>
        <p:nvSpPr>
          <p:cNvPr id="10" name="Скругленный прямоугольник 9"/>
          <p:cNvSpPr/>
          <p:nvPr/>
        </p:nvSpPr>
        <p:spPr>
          <a:xfrm>
            <a:off x="357188" y="5072063"/>
            <a:ext cx="4000500" cy="785812"/>
          </a:xfrm>
          <a:prstGeom prst="roundRect">
            <a:avLst/>
          </a:prstGeom>
          <a:gradFill flip="none" rotWithShape="1">
            <a:gsLst>
              <a:gs pos="0">
                <a:schemeClr val="accent4">
                  <a:tint val="70000"/>
                  <a:satMod val="130000"/>
                </a:schemeClr>
              </a:gs>
              <a:gs pos="43000">
                <a:schemeClr val="accent4">
                  <a:tint val="44000"/>
                  <a:satMod val="165000"/>
                </a:schemeClr>
              </a:gs>
              <a:gs pos="93000">
                <a:schemeClr val="accent4">
                  <a:tint val="15000"/>
                  <a:satMod val="165000"/>
                </a:schemeClr>
              </a:gs>
              <a:gs pos="100000">
                <a:schemeClr val="accent4">
                  <a:tint val="5000"/>
                  <a:satMod val="250000"/>
                </a:schemeClr>
              </a:gs>
            </a:gsLst>
            <a:lin ang="0" scaled="1"/>
            <a:tileRect/>
          </a:gradFill>
          <a:ln w="19050">
            <a:solidFill>
              <a:srgbClr val="006600"/>
            </a:solidFill>
          </a:ln>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sz="3000" b="1" i="1" dirty="0">
                <a:latin typeface="Times New Roman" pitchFamily="18" charset="0"/>
                <a:cs typeface="Times New Roman" pitchFamily="18" charset="0"/>
              </a:rPr>
              <a:t>Ahmad </a:t>
            </a:r>
            <a:r>
              <a:rPr lang="en-US" sz="3000" b="1" i="1" dirty="0" err="1">
                <a:latin typeface="Times New Roman" pitchFamily="18" charset="0"/>
                <a:cs typeface="Times New Roman" pitchFamily="18" charset="0"/>
              </a:rPr>
              <a:t>Yassaviy</a:t>
            </a:r>
            <a:endParaRPr lang="ru-RU" sz="3000" b="1" i="1" dirty="0">
              <a:latin typeface="Times New Roman" pitchFamily="18" charset="0"/>
              <a:cs typeface="Times New Roman" pitchFamily="18" charset="0"/>
            </a:endParaRPr>
          </a:p>
        </p:txBody>
      </p:sp>
      <p:sp>
        <p:nvSpPr>
          <p:cNvPr id="11" name="Скругленный прямоугольник 10"/>
          <p:cNvSpPr/>
          <p:nvPr/>
        </p:nvSpPr>
        <p:spPr>
          <a:xfrm>
            <a:off x="4786313" y="1357313"/>
            <a:ext cx="4000500" cy="785812"/>
          </a:xfrm>
          <a:prstGeom prst="roundRect">
            <a:avLst/>
          </a:prstGeom>
          <a:gradFill flip="none" rotWithShape="1">
            <a:gsLst>
              <a:gs pos="0">
                <a:schemeClr val="accent4">
                  <a:tint val="70000"/>
                  <a:satMod val="130000"/>
                </a:schemeClr>
              </a:gs>
              <a:gs pos="43000">
                <a:schemeClr val="accent4">
                  <a:tint val="44000"/>
                  <a:satMod val="165000"/>
                </a:schemeClr>
              </a:gs>
              <a:gs pos="93000">
                <a:schemeClr val="accent4">
                  <a:tint val="15000"/>
                  <a:satMod val="165000"/>
                </a:schemeClr>
              </a:gs>
              <a:gs pos="100000">
                <a:schemeClr val="accent4">
                  <a:tint val="5000"/>
                  <a:satMod val="250000"/>
                </a:schemeClr>
              </a:gs>
            </a:gsLst>
            <a:lin ang="0" scaled="1"/>
            <a:tileRect/>
          </a:gradFill>
          <a:ln w="19050">
            <a:solidFill>
              <a:srgbClr val="006600"/>
            </a:solidFill>
          </a:ln>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ru-RU" sz="2500" b="1" dirty="0">
                <a:latin typeface="Times New Roman" pitchFamily="18" charset="0"/>
                <a:cs typeface="Times New Roman" pitchFamily="18" charset="0"/>
              </a:rPr>
              <a:t>«</a:t>
            </a:r>
            <a:r>
              <a:rPr lang="en-US" sz="2500" b="1" dirty="0" err="1">
                <a:latin typeface="Times New Roman" pitchFamily="18" charset="0"/>
                <a:cs typeface="Times New Roman" pitchFamily="18" charset="0"/>
              </a:rPr>
              <a:t>Qutadg’u</a:t>
            </a:r>
            <a:r>
              <a:rPr lang="en-US" sz="2500" b="1" dirty="0">
                <a:latin typeface="Times New Roman" pitchFamily="18" charset="0"/>
                <a:cs typeface="Times New Roman" pitchFamily="18" charset="0"/>
              </a:rPr>
              <a:t> </a:t>
            </a:r>
            <a:r>
              <a:rPr lang="en-US" sz="2500" b="1" dirty="0" err="1">
                <a:latin typeface="Times New Roman" pitchFamily="18" charset="0"/>
                <a:cs typeface="Times New Roman" pitchFamily="18" charset="0"/>
              </a:rPr>
              <a:t>bilig</a:t>
            </a:r>
            <a:r>
              <a:rPr lang="ru-RU" sz="2500" b="1" dirty="0">
                <a:latin typeface="Times New Roman" pitchFamily="18" charset="0"/>
                <a:cs typeface="Times New Roman" pitchFamily="18" charset="0"/>
              </a:rPr>
              <a:t>»</a:t>
            </a:r>
          </a:p>
        </p:txBody>
      </p:sp>
      <p:sp>
        <p:nvSpPr>
          <p:cNvPr id="12" name="Скругленный прямоугольник 11"/>
          <p:cNvSpPr/>
          <p:nvPr/>
        </p:nvSpPr>
        <p:spPr>
          <a:xfrm>
            <a:off x="4786313" y="2571750"/>
            <a:ext cx="4000500" cy="785813"/>
          </a:xfrm>
          <a:prstGeom prst="roundRect">
            <a:avLst/>
          </a:prstGeom>
          <a:gradFill flip="none" rotWithShape="1">
            <a:gsLst>
              <a:gs pos="0">
                <a:schemeClr val="accent4">
                  <a:tint val="70000"/>
                  <a:satMod val="130000"/>
                </a:schemeClr>
              </a:gs>
              <a:gs pos="43000">
                <a:schemeClr val="accent4">
                  <a:tint val="44000"/>
                  <a:satMod val="165000"/>
                </a:schemeClr>
              </a:gs>
              <a:gs pos="93000">
                <a:schemeClr val="accent4">
                  <a:tint val="15000"/>
                  <a:satMod val="165000"/>
                </a:schemeClr>
              </a:gs>
              <a:gs pos="100000">
                <a:schemeClr val="accent4">
                  <a:tint val="5000"/>
                  <a:satMod val="250000"/>
                </a:schemeClr>
              </a:gs>
            </a:gsLst>
            <a:lin ang="0" scaled="1"/>
            <a:tileRect/>
          </a:gradFill>
          <a:ln w="19050">
            <a:solidFill>
              <a:srgbClr val="006600"/>
            </a:solidFill>
          </a:ln>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ru-RU" sz="2500" b="1" dirty="0">
                <a:latin typeface="Times New Roman" pitchFamily="18" charset="0"/>
                <a:cs typeface="Times New Roman" pitchFamily="18" charset="0"/>
              </a:rPr>
              <a:t>«</a:t>
            </a:r>
            <a:r>
              <a:rPr lang="en-US" sz="2500" b="1" dirty="0" err="1">
                <a:latin typeface="Times New Roman" pitchFamily="18" charset="0"/>
                <a:cs typeface="Times New Roman" pitchFamily="18" charset="0"/>
              </a:rPr>
              <a:t>Devonu</a:t>
            </a:r>
            <a:r>
              <a:rPr lang="en-US" sz="2500" b="1" dirty="0">
                <a:latin typeface="Times New Roman" pitchFamily="18" charset="0"/>
                <a:cs typeface="Times New Roman" pitchFamily="18" charset="0"/>
              </a:rPr>
              <a:t> </a:t>
            </a:r>
            <a:r>
              <a:rPr lang="en-US" sz="2500" b="1" dirty="0" err="1">
                <a:latin typeface="Times New Roman" pitchFamily="18" charset="0"/>
                <a:cs typeface="Times New Roman" pitchFamily="18" charset="0"/>
              </a:rPr>
              <a:t>lug’atit-turk</a:t>
            </a:r>
            <a:r>
              <a:rPr lang="ru-RU" sz="2500" b="1" dirty="0">
                <a:latin typeface="Times New Roman" pitchFamily="18" charset="0"/>
                <a:cs typeface="Times New Roman" pitchFamily="18" charset="0"/>
              </a:rPr>
              <a:t>»</a:t>
            </a:r>
          </a:p>
        </p:txBody>
      </p:sp>
      <p:sp>
        <p:nvSpPr>
          <p:cNvPr id="13" name="Скругленный прямоугольник 12"/>
          <p:cNvSpPr/>
          <p:nvPr/>
        </p:nvSpPr>
        <p:spPr>
          <a:xfrm>
            <a:off x="4786313" y="3786188"/>
            <a:ext cx="4000500" cy="785812"/>
          </a:xfrm>
          <a:prstGeom prst="roundRect">
            <a:avLst/>
          </a:prstGeom>
          <a:gradFill flip="none" rotWithShape="1">
            <a:gsLst>
              <a:gs pos="0">
                <a:schemeClr val="accent4">
                  <a:tint val="70000"/>
                  <a:satMod val="130000"/>
                </a:schemeClr>
              </a:gs>
              <a:gs pos="43000">
                <a:schemeClr val="accent4">
                  <a:tint val="44000"/>
                  <a:satMod val="165000"/>
                </a:schemeClr>
              </a:gs>
              <a:gs pos="93000">
                <a:schemeClr val="accent4">
                  <a:tint val="15000"/>
                  <a:satMod val="165000"/>
                </a:schemeClr>
              </a:gs>
              <a:gs pos="100000">
                <a:schemeClr val="accent4">
                  <a:tint val="5000"/>
                  <a:satMod val="250000"/>
                </a:schemeClr>
              </a:gs>
            </a:gsLst>
            <a:lin ang="0" scaled="1"/>
            <a:tileRect/>
          </a:gradFill>
          <a:ln w="19050">
            <a:solidFill>
              <a:srgbClr val="006600"/>
            </a:solidFill>
          </a:ln>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ru-RU" sz="2500" b="1" dirty="0">
                <a:latin typeface="Times New Roman" pitchFamily="18" charset="0"/>
                <a:cs typeface="Times New Roman" pitchFamily="18" charset="0"/>
              </a:rPr>
              <a:t>«</a:t>
            </a:r>
            <a:r>
              <a:rPr lang="en-US" sz="2500" b="1" dirty="0" err="1">
                <a:latin typeface="Times New Roman" pitchFamily="18" charset="0"/>
                <a:cs typeface="Times New Roman" pitchFamily="18" charset="0"/>
              </a:rPr>
              <a:t>Hibat</a:t>
            </a:r>
            <a:r>
              <a:rPr lang="en-US" sz="2500" b="1" dirty="0">
                <a:latin typeface="Times New Roman" pitchFamily="18" charset="0"/>
                <a:cs typeface="Times New Roman" pitchFamily="18" charset="0"/>
              </a:rPr>
              <a:t> </a:t>
            </a:r>
            <a:r>
              <a:rPr lang="en-US" sz="2500" b="1" dirty="0" err="1">
                <a:latin typeface="Times New Roman" pitchFamily="18" charset="0"/>
                <a:cs typeface="Times New Roman" pitchFamily="18" charset="0"/>
              </a:rPr>
              <a:t>ul-haqoyiq</a:t>
            </a:r>
            <a:r>
              <a:rPr lang="ru-RU" sz="2500" b="1" dirty="0">
                <a:latin typeface="Times New Roman" pitchFamily="18" charset="0"/>
                <a:cs typeface="Times New Roman" pitchFamily="18" charset="0"/>
              </a:rPr>
              <a:t>»</a:t>
            </a:r>
          </a:p>
        </p:txBody>
      </p:sp>
      <p:sp>
        <p:nvSpPr>
          <p:cNvPr id="14" name="Скругленный прямоугольник 13"/>
          <p:cNvSpPr/>
          <p:nvPr/>
        </p:nvSpPr>
        <p:spPr>
          <a:xfrm>
            <a:off x="4786313" y="5000625"/>
            <a:ext cx="4000500" cy="785813"/>
          </a:xfrm>
          <a:prstGeom prst="roundRect">
            <a:avLst/>
          </a:prstGeom>
          <a:gradFill flip="none" rotWithShape="1">
            <a:gsLst>
              <a:gs pos="0">
                <a:schemeClr val="accent4">
                  <a:tint val="70000"/>
                  <a:satMod val="130000"/>
                </a:schemeClr>
              </a:gs>
              <a:gs pos="43000">
                <a:schemeClr val="accent4">
                  <a:tint val="44000"/>
                  <a:satMod val="165000"/>
                </a:schemeClr>
              </a:gs>
              <a:gs pos="93000">
                <a:schemeClr val="accent4">
                  <a:tint val="15000"/>
                  <a:satMod val="165000"/>
                </a:schemeClr>
              </a:gs>
              <a:gs pos="100000">
                <a:schemeClr val="accent4">
                  <a:tint val="5000"/>
                  <a:satMod val="250000"/>
                </a:schemeClr>
              </a:gs>
            </a:gsLst>
            <a:lin ang="0" scaled="1"/>
            <a:tileRect/>
          </a:gradFill>
          <a:ln w="19050">
            <a:solidFill>
              <a:srgbClr val="006600"/>
            </a:solidFill>
          </a:ln>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ru-RU" sz="2500" b="1" dirty="0">
                <a:latin typeface="Times New Roman" pitchFamily="18" charset="0"/>
                <a:cs typeface="Times New Roman" pitchFamily="18" charset="0"/>
              </a:rPr>
              <a:t>«</a:t>
            </a:r>
            <a:r>
              <a:rPr lang="en-US" sz="2500" b="1" dirty="0" err="1">
                <a:latin typeface="Times New Roman" pitchFamily="18" charset="0"/>
                <a:cs typeface="Times New Roman" pitchFamily="18" charset="0"/>
              </a:rPr>
              <a:t>Hikmat</a:t>
            </a:r>
            <a:r>
              <a:rPr lang="ru-RU" sz="2500" b="1" dirty="0">
                <a:latin typeface="Times New Roman" pitchFamily="18" charset="0"/>
                <a:cs typeface="Times New Roman" pitchFamily="18" charset="0"/>
              </a:rPr>
              <a:t>»</a:t>
            </a:r>
          </a:p>
        </p:txBody>
      </p:sp>
      <p:sp>
        <p:nvSpPr>
          <p:cNvPr id="15" name="Стрелка вправо 14"/>
          <p:cNvSpPr/>
          <p:nvPr/>
        </p:nvSpPr>
        <p:spPr>
          <a:xfrm>
            <a:off x="4000496" y="1571612"/>
            <a:ext cx="1214446" cy="428628"/>
          </a:xfrm>
          <a:prstGeom prst="rightArrow">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endParaRPr lang="ru-RU"/>
          </a:p>
        </p:txBody>
      </p:sp>
      <p:sp>
        <p:nvSpPr>
          <p:cNvPr id="16" name="Стрелка вправо 15"/>
          <p:cNvSpPr/>
          <p:nvPr/>
        </p:nvSpPr>
        <p:spPr>
          <a:xfrm>
            <a:off x="4000496" y="2786058"/>
            <a:ext cx="1214446" cy="428628"/>
          </a:xfrm>
          <a:prstGeom prst="rightArrow">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endParaRPr lang="ru-RU"/>
          </a:p>
        </p:txBody>
      </p:sp>
      <p:sp>
        <p:nvSpPr>
          <p:cNvPr id="17" name="Стрелка вправо 16"/>
          <p:cNvSpPr/>
          <p:nvPr/>
        </p:nvSpPr>
        <p:spPr>
          <a:xfrm>
            <a:off x="4000496" y="4000504"/>
            <a:ext cx="1214446" cy="428628"/>
          </a:xfrm>
          <a:prstGeom prst="rightArrow">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endParaRPr lang="ru-RU"/>
          </a:p>
        </p:txBody>
      </p:sp>
      <p:sp>
        <p:nvSpPr>
          <p:cNvPr id="18" name="Стрелка вправо 17"/>
          <p:cNvSpPr/>
          <p:nvPr/>
        </p:nvSpPr>
        <p:spPr>
          <a:xfrm>
            <a:off x="4000496" y="5214950"/>
            <a:ext cx="1214446" cy="428628"/>
          </a:xfrm>
          <a:prstGeom prst="rightArrow">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endParaRPr lang="ru-RU"/>
          </a:p>
        </p:txBody>
      </p:sp>
    </p:spTree>
    <p:extLst>
      <p:ext uri="{BB962C8B-B14F-4D97-AF65-F5344CB8AC3E}">
        <p14:creationId xmlns:p14="http://schemas.microsoft.com/office/powerpoint/2010/main" val="161433304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04664"/>
            <a:ext cx="8640960" cy="6001643"/>
          </a:xfrm>
          <a:prstGeom prst="rect">
            <a:avLst/>
          </a:prstGeom>
        </p:spPr>
        <p:txBody>
          <a:bodyPr wrap="square">
            <a:spAutoFit/>
          </a:bodyPr>
          <a:lstStyle/>
          <a:p>
            <a:pPr algn="just"/>
            <a:r>
              <a:rPr lang="en-US" sz="3200" dirty="0"/>
              <a:t> </a:t>
            </a:r>
            <a:r>
              <a:rPr lang="en-US" sz="3200" dirty="0" smtClean="0"/>
              <a:t>	</a:t>
            </a:r>
            <a:r>
              <a:rPr lang="en-US" sz="3200" dirty="0" err="1" smtClean="0"/>
              <a:t>O‘zbekiston</a:t>
            </a:r>
            <a:r>
              <a:rPr lang="en-US" sz="3200" dirty="0" smtClean="0"/>
              <a:t>  </a:t>
            </a:r>
            <a:r>
              <a:rPr lang="en-US" sz="3200" dirty="0" err="1"/>
              <a:t>Respublikasi</a:t>
            </a:r>
            <a:r>
              <a:rPr lang="en-US" sz="3200" dirty="0"/>
              <a:t>  </a:t>
            </a:r>
            <a:r>
              <a:rPr lang="en-US" sz="3200" dirty="0" err="1"/>
              <a:t>Vazirlar</a:t>
            </a:r>
            <a:r>
              <a:rPr lang="en-US" sz="3200" dirty="0"/>
              <a:t>  </a:t>
            </a:r>
            <a:r>
              <a:rPr lang="en-US" sz="3200" dirty="0" err="1"/>
              <a:t>Mahkamasining</a:t>
            </a:r>
            <a:r>
              <a:rPr lang="en-US" sz="3200" dirty="0"/>
              <a:t> </a:t>
            </a:r>
            <a:r>
              <a:rPr lang="en-US" sz="3200" b="1" i="1" dirty="0" smtClean="0">
                <a:solidFill>
                  <a:srgbClr val="0000FF"/>
                </a:solidFill>
              </a:rPr>
              <a:t>«</a:t>
            </a:r>
            <a:r>
              <a:rPr lang="en-US" sz="3200" b="1" i="1" dirty="0" err="1">
                <a:solidFill>
                  <a:srgbClr val="0000FF"/>
                </a:solidFill>
              </a:rPr>
              <a:t>Imom</a:t>
            </a:r>
            <a:r>
              <a:rPr lang="en-US" sz="3200" b="1" i="1" dirty="0">
                <a:solidFill>
                  <a:srgbClr val="0000FF"/>
                </a:solidFill>
              </a:rPr>
              <a:t>  al-</a:t>
            </a:r>
            <a:r>
              <a:rPr lang="en-US" sz="3200" b="1" i="1" dirty="0" err="1">
                <a:solidFill>
                  <a:srgbClr val="0000FF"/>
                </a:solidFill>
              </a:rPr>
              <a:t>Buxoriy</a:t>
            </a:r>
            <a:r>
              <a:rPr lang="en-US" sz="3200" b="1" i="1" dirty="0">
                <a:solidFill>
                  <a:srgbClr val="0000FF"/>
                </a:solidFill>
              </a:rPr>
              <a:t>  </a:t>
            </a:r>
            <a:r>
              <a:rPr lang="en-US" sz="3200" b="1" i="1" dirty="0" err="1">
                <a:solidFill>
                  <a:srgbClr val="0000FF"/>
                </a:solidFill>
              </a:rPr>
              <a:t>tavalludining</a:t>
            </a:r>
            <a:r>
              <a:rPr lang="en-US" sz="3200" b="1" i="1" dirty="0">
                <a:solidFill>
                  <a:srgbClr val="0000FF"/>
                </a:solidFill>
              </a:rPr>
              <a:t>  </a:t>
            </a:r>
            <a:r>
              <a:rPr lang="en-US" sz="3200" b="1" i="1" dirty="0" err="1">
                <a:solidFill>
                  <a:srgbClr val="0000FF"/>
                </a:solidFill>
              </a:rPr>
              <a:t>hijriy-qamariy</a:t>
            </a:r>
            <a:r>
              <a:rPr lang="en-US" sz="3200" b="1" i="1" dirty="0">
                <a:solidFill>
                  <a:srgbClr val="0000FF"/>
                </a:solidFill>
              </a:rPr>
              <a:t>  </a:t>
            </a:r>
            <a:r>
              <a:rPr lang="en-US" sz="3200" b="1" i="1" dirty="0" err="1">
                <a:solidFill>
                  <a:srgbClr val="0000FF"/>
                </a:solidFill>
              </a:rPr>
              <a:t>taqvim</a:t>
            </a:r>
            <a:r>
              <a:rPr lang="en-US" sz="3200" b="1" i="1" dirty="0">
                <a:solidFill>
                  <a:srgbClr val="0000FF"/>
                </a:solidFill>
              </a:rPr>
              <a:t>  </a:t>
            </a:r>
            <a:r>
              <a:rPr lang="en-US" sz="3200" b="1" i="1" dirty="0" err="1">
                <a:solidFill>
                  <a:srgbClr val="0000FF"/>
                </a:solidFill>
              </a:rPr>
              <a:t>bo‘icha</a:t>
            </a:r>
            <a:r>
              <a:rPr lang="en-US" sz="3200" b="1" i="1" dirty="0">
                <a:solidFill>
                  <a:srgbClr val="0000FF"/>
                </a:solidFill>
              </a:rPr>
              <a:t> </a:t>
            </a:r>
            <a:r>
              <a:rPr lang="en-US" sz="3200" b="1" i="1" dirty="0" smtClean="0">
                <a:solidFill>
                  <a:srgbClr val="0000FF"/>
                </a:solidFill>
              </a:rPr>
              <a:t>1225-yilligini  </a:t>
            </a:r>
            <a:r>
              <a:rPr lang="en-US" sz="3200" b="1" i="1" dirty="0" err="1">
                <a:solidFill>
                  <a:srgbClr val="0000FF"/>
                </a:solidFill>
              </a:rPr>
              <a:t>nishonlash</a:t>
            </a:r>
            <a:r>
              <a:rPr lang="en-US" sz="3200" b="1" i="1" dirty="0">
                <a:solidFill>
                  <a:srgbClr val="0000FF"/>
                </a:solidFill>
              </a:rPr>
              <a:t>  </a:t>
            </a:r>
            <a:r>
              <a:rPr lang="en-US" sz="3200" b="1" i="1" dirty="0" err="1">
                <a:solidFill>
                  <a:srgbClr val="0000FF"/>
                </a:solidFill>
              </a:rPr>
              <a:t>to‘g‘risida»gi</a:t>
            </a:r>
            <a:r>
              <a:rPr lang="en-US" sz="3200" b="1" i="1" dirty="0">
                <a:solidFill>
                  <a:srgbClr val="0000FF"/>
                </a:solidFill>
              </a:rPr>
              <a:t>  </a:t>
            </a:r>
            <a:r>
              <a:rPr lang="en-US" sz="3200" dirty="0" err="1"/>
              <a:t>qarori</a:t>
            </a:r>
            <a:r>
              <a:rPr lang="en-US" sz="3200" dirty="0"/>
              <a:t>  </a:t>
            </a:r>
            <a:r>
              <a:rPr lang="en-US" sz="3200" b="1" dirty="0"/>
              <a:t>(1997-yil  29-aprel) </a:t>
            </a:r>
            <a:r>
              <a:rPr lang="en-US" sz="3200" dirty="0" err="1" smtClean="0"/>
              <a:t>asosida</a:t>
            </a:r>
            <a:r>
              <a:rPr lang="en-US" sz="3200" dirty="0" smtClean="0"/>
              <a:t>  </a:t>
            </a:r>
            <a:r>
              <a:rPr lang="en-US" sz="3200" dirty="0" err="1"/>
              <a:t>Buxoriyning</a:t>
            </a:r>
            <a:r>
              <a:rPr lang="en-US" sz="3200" dirty="0"/>
              <a:t>  </a:t>
            </a:r>
            <a:r>
              <a:rPr lang="en-US" sz="3200" dirty="0" err="1"/>
              <a:t>ilmiy</a:t>
            </a:r>
            <a:r>
              <a:rPr lang="en-US" sz="3200" dirty="0"/>
              <a:t>  </a:t>
            </a:r>
            <a:r>
              <a:rPr lang="en-US" sz="3200" dirty="0" err="1"/>
              <a:t>merosini</a:t>
            </a:r>
            <a:r>
              <a:rPr lang="en-US" sz="3200" dirty="0"/>
              <a:t>  </a:t>
            </a:r>
            <a:r>
              <a:rPr lang="en-US" sz="3200" dirty="0" err="1"/>
              <a:t>o‘rganish</a:t>
            </a:r>
            <a:r>
              <a:rPr lang="en-US" sz="3200" dirty="0"/>
              <a:t>  </a:t>
            </a:r>
            <a:r>
              <a:rPr lang="en-US" sz="3200" dirty="0" err="1"/>
              <a:t>va</a:t>
            </a:r>
            <a:r>
              <a:rPr lang="en-US" sz="3200" dirty="0"/>
              <a:t>  </a:t>
            </a:r>
            <a:r>
              <a:rPr lang="en-US" sz="3200" dirty="0" err="1"/>
              <a:t>targ‘ib</a:t>
            </a:r>
            <a:r>
              <a:rPr lang="en-US" sz="3200" dirty="0"/>
              <a:t>  </a:t>
            </a:r>
            <a:r>
              <a:rPr lang="en-US" sz="3200" dirty="0" err="1"/>
              <a:t>qilish</a:t>
            </a:r>
            <a:r>
              <a:rPr lang="en-US" sz="3200" dirty="0"/>
              <a:t>, </a:t>
            </a:r>
            <a:r>
              <a:rPr lang="en-US" sz="3200" dirty="0" err="1" smtClean="0"/>
              <a:t>xotirasini</a:t>
            </a:r>
            <a:r>
              <a:rPr lang="en-US" sz="3200" dirty="0" smtClean="0"/>
              <a:t>  </a:t>
            </a:r>
            <a:r>
              <a:rPr lang="en-US" sz="3200" dirty="0" err="1"/>
              <a:t>abadiylashtirish</a:t>
            </a:r>
            <a:r>
              <a:rPr lang="en-US" sz="3200" dirty="0"/>
              <a:t>  </a:t>
            </a:r>
            <a:r>
              <a:rPr lang="en-US" sz="3200" dirty="0" err="1"/>
              <a:t>borasida</a:t>
            </a:r>
            <a:r>
              <a:rPr lang="en-US" sz="3200" dirty="0"/>
              <a:t>  </a:t>
            </a:r>
            <a:r>
              <a:rPr lang="en-US" sz="3200" dirty="0" err="1"/>
              <a:t>katta</a:t>
            </a:r>
            <a:r>
              <a:rPr lang="en-US" sz="3200" dirty="0"/>
              <a:t>  </a:t>
            </a:r>
            <a:r>
              <a:rPr lang="en-US" sz="3200" dirty="0" err="1"/>
              <a:t>ishlar</a:t>
            </a:r>
            <a:r>
              <a:rPr lang="en-US" sz="3200" dirty="0"/>
              <a:t>  </a:t>
            </a:r>
            <a:r>
              <a:rPr lang="en-US" sz="3200" dirty="0" err="1"/>
              <a:t>qilindi</a:t>
            </a:r>
            <a:r>
              <a:rPr lang="en-US" sz="3200" dirty="0"/>
              <a:t>.  </a:t>
            </a:r>
            <a:r>
              <a:rPr lang="en-US" sz="3200" b="1" dirty="0">
                <a:solidFill>
                  <a:srgbClr val="0000FF"/>
                </a:solidFill>
              </a:rPr>
              <a:t>1998-yil </a:t>
            </a:r>
            <a:r>
              <a:rPr lang="en-US" sz="3200" b="1" dirty="0" smtClean="0">
                <a:solidFill>
                  <a:srgbClr val="0000FF"/>
                </a:solidFill>
              </a:rPr>
              <a:t>23-oktabrda  </a:t>
            </a:r>
            <a:r>
              <a:rPr lang="en-US" sz="3200" b="1" dirty="0" err="1">
                <a:solidFill>
                  <a:srgbClr val="0000FF"/>
                </a:solidFill>
              </a:rPr>
              <a:t>Samarqandda</a:t>
            </a:r>
            <a:r>
              <a:rPr lang="en-US" sz="3200" b="1" dirty="0">
                <a:solidFill>
                  <a:srgbClr val="0000FF"/>
                </a:solidFill>
              </a:rPr>
              <a:t>  </a:t>
            </a:r>
            <a:r>
              <a:rPr lang="en-US" sz="3200" dirty="0" err="1"/>
              <a:t>yubiley</a:t>
            </a:r>
            <a:r>
              <a:rPr lang="en-US" sz="3200" dirty="0"/>
              <a:t>  </a:t>
            </a:r>
            <a:r>
              <a:rPr lang="en-US" sz="3200" dirty="0" err="1"/>
              <a:t>tantanalari</a:t>
            </a:r>
            <a:r>
              <a:rPr lang="en-US" sz="3200" dirty="0"/>
              <a:t>  </a:t>
            </a:r>
            <a:r>
              <a:rPr lang="en-US" sz="3200" dirty="0" err="1"/>
              <a:t>bo‘lib</a:t>
            </a:r>
            <a:r>
              <a:rPr lang="en-US" sz="3200" dirty="0"/>
              <a:t>  </a:t>
            </a:r>
            <a:r>
              <a:rPr lang="en-US" sz="3200" dirty="0" err="1"/>
              <a:t>o‘tdi</a:t>
            </a:r>
            <a:r>
              <a:rPr lang="en-US" sz="3200" dirty="0"/>
              <a:t>.  </a:t>
            </a:r>
            <a:r>
              <a:rPr lang="en-US" sz="3200" dirty="0" err="1"/>
              <a:t>Alloma</a:t>
            </a:r>
            <a:r>
              <a:rPr lang="en-US" sz="3200" dirty="0"/>
              <a:t> </a:t>
            </a:r>
            <a:r>
              <a:rPr lang="en-US" sz="3200" dirty="0" err="1" smtClean="0"/>
              <a:t>abadiy</a:t>
            </a:r>
            <a:r>
              <a:rPr lang="en-US" sz="3200" dirty="0" smtClean="0"/>
              <a:t> </a:t>
            </a:r>
            <a:r>
              <a:rPr lang="en-US" sz="3200" dirty="0" err="1"/>
              <a:t>qo‘nim</a:t>
            </a:r>
            <a:r>
              <a:rPr lang="en-US" sz="3200" dirty="0"/>
              <a:t> </a:t>
            </a:r>
            <a:r>
              <a:rPr lang="en-US" sz="3200" dirty="0" err="1"/>
              <a:t>topgan</a:t>
            </a:r>
            <a:r>
              <a:rPr lang="en-US" sz="3200" dirty="0"/>
              <a:t> </a:t>
            </a:r>
            <a:r>
              <a:rPr lang="en-US" sz="3200" dirty="0" err="1"/>
              <a:t>Chelak</a:t>
            </a:r>
            <a:r>
              <a:rPr lang="en-US" sz="3200" dirty="0"/>
              <a:t> </a:t>
            </a:r>
            <a:r>
              <a:rPr lang="en-US" sz="3200" dirty="0" err="1"/>
              <a:t>tumanidagi</a:t>
            </a:r>
            <a:r>
              <a:rPr lang="en-US" sz="3200" dirty="0"/>
              <a:t> </a:t>
            </a:r>
            <a:r>
              <a:rPr lang="en-US" sz="3200" dirty="0" err="1"/>
              <a:t>Xartang</a:t>
            </a:r>
            <a:r>
              <a:rPr lang="en-US" sz="3200" dirty="0"/>
              <a:t> </a:t>
            </a:r>
            <a:r>
              <a:rPr lang="en-US" sz="3200" dirty="0" err="1"/>
              <a:t>qishlog‘ida</a:t>
            </a:r>
            <a:r>
              <a:rPr lang="en-US" sz="3200" dirty="0"/>
              <a:t> </a:t>
            </a:r>
            <a:r>
              <a:rPr lang="en-US" sz="3200" dirty="0" err="1"/>
              <a:t>ulkan</a:t>
            </a:r>
            <a:r>
              <a:rPr lang="en-US" sz="3200" dirty="0"/>
              <a:t> </a:t>
            </a:r>
            <a:r>
              <a:rPr lang="en-US" sz="3200" dirty="0" err="1" smtClean="0"/>
              <a:t>yodgorlik</a:t>
            </a:r>
            <a:r>
              <a:rPr lang="en-US" sz="3200" dirty="0" smtClean="0"/>
              <a:t> </a:t>
            </a:r>
            <a:r>
              <a:rPr lang="en-US" sz="3200" dirty="0" err="1"/>
              <a:t>majmui</a:t>
            </a:r>
            <a:r>
              <a:rPr lang="en-US" sz="3200" dirty="0"/>
              <a:t> </a:t>
            </a:r>
            <a:r>
              <a:rPr lang="en-US" sz="3200" dirty="0" err="1"/>
              <a:t>ochildi</a:t>
            </a:r>
            <a:r>
              <a:rPr lang="en-US" sz="3200" dirty="0"/>
              <a:t>. </a:t>
            </a:r>
          </a:p>
        </p:txBody>
      </p:sp>
    </p:spTree>
    <p:extLst>
      <p:ext uri="{BB962C8B-B14F-4D97-AF65-F5344CB8AC3E}">
        <p14:creationId xmlns:p14="http://schemas.microsoft.com/office/powerpoint/2010/main" val="8693878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0338" y="1988840"/>
            <a:ext cx="8640960" cy="1323439"/>
          </a:xfrm>
          <a:prstGeom prst="rect">
            <a:avLst/>
          </a:prstGeom>
        </p:spPr>
        <p:txBody>
          <a:bodyPr wrap="square">
            <a:spAutoFit/>
          </a:bodyPr>
          <a:lstStyle/>
          <a:p>
            <a:pPr algn="ctr"/>
            <a:r>
              <a:rPr lang="en-US" sz="4000" b="1" dirty="0" smtClean="0"/>
              <a:t>Abu </a:t>
            </a:r>
            <a:r>
              <a:rPr lang="en-US" sz="4000" b="1" dirty="0" err="1" smtClean="0"/>
              <a:t>Iso</a:t>
            </a:r>
            <a:r>
              <a:rPr lang="en-US" sz="4000" b="1" dirty="0" smtClean="0"/>
              <a:t> Muhammad at-T</a:t>
            </a:r>
            <a:r>
              <a:rPr lang="ru-RU" sz="4000" b="1" dirty="0"/>
              <a:t>е</a:t>
            </a:r>
            <a:r>
              <a:rPr lang="en-US" sz="4000" b="1" dirty="0" err="1" smtClean="0"/>
              <a:t>rmiziy</a:t>
            </a:r>
            <a:endParaRPr lang="en-US" sz="4000" b="1" dirty="0"/>
          </a:p>
          <a:p>
            <a:pPr algn="ctr"/>
            <a:r>
              <a:rPr lang="en-US" sz="4000" b="1" dirty="0"/>
              <a:t> (824—894)</a:t>
            </a:r>
          </a:p>
        </p:txBody>
      </p:sp>
    </p:spTree>
    <p:extLst>
      <p:ext uri="{BB962C8B-B14F-4D97-AF65-F5344CB8AC3E}">
        <p14:creationId xmlns:p14="http://schemas.microsoft.com/office/powerpoint/2010/main" val="124066148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04664"/>
            <a:ext cx="8640960" cy="6093976"/>
          </a:xfrm>
          <a:prstGeom prst="rect">
            <a:avLst/>
          </a:prstGeom>
        </p:spPr>
        <p:txBody>
          <a:bodyPr wrap="square">
            <a:spAutoFit/>
          </a:bodyPr>
          <a:lstStyle/>
          <a:p>
            <a:pPr algn="just"/>
            <a:r>
              <a:rPr lang="en-US" sz="2600" dirty="0" smtClean="0"/>
              <a:t>	</a:t>
            </a:r>
            <a:r>
              <a:rPr lang="en-US" sz="2600" dirty="0" err="1" smtClean="0"/>
              <a:t>Islom</a:t>
            </a:r>
            <a:r>
              <a:rPr lang="en-US" sz="2600" dirty="0" smtClean="0"/>
              <a:t> </a:t>
            </a:r>
            <a:r>
              <a:rPr lang="en-US" sz="2600" dirty="0" err="1"/>
              <a:t>dunyosida</a:t>
            </a:r>
            <a:r>
              <a:rPr lang="en-US" sz="2600" dirty="0"/>
              <a:t> nom </a:t>
            </a:r>
            <a:r>
              <a:rPr lang="en-US" sz="2600" dirty="0" err="1"/>
              <a:t>qozongan</a:t>
            </a:r>
            <a:r>
              <a:rPr lang="en-US" sz="2600" dirty="0"/>
              <a:t> </a:t>
            </a:r>
            <a:r>
              <a:rPr lang="en-US" sz="2600" dirty="0" err="1"/>
              <a:t>buyuk</a:t>
            </a:r>
            <a:r>
              <a:rPr lang="en-US" sz="2600" dirty="0"/>
              <a:t> </a:t>
            </a:r>
            <a:r>
              <a:rPr lang="en-US" sz="2600" dirty="0" err="1"/>
              <a:t>muhaddis</a:t>
            </a:r>
            <a:r>
              <a:rPr lang="en-US" sz="2600" dirty="0"/>
              <a:t> </a:t>
            </a:r>
            <a:r>
              <a:rPr lang="en-US" sz="2600" dirty="0" err="1"/>
              <a:t>olimlardan</a:t>
            </a:r>
            <a:r>
              <a:rPr lang="en-US" sz="2600" dirty="0"/>
              <a:t> </a:t>
            </a:r>
            <a:r>
              <a:rPr lang="en-US" sz="2600" dirty="0" err="1"/>
              <a:t>biri</a:t>
            </a:r>
            <a:r>
              <a:rPr lang="en-US" sz="2600" dirty="0"/>
              <a:t> </a:t>
            </a:r>
            <a:r>
              <a:rPr lang="en-US" sz="2600" b="1" dirty="0" smtClean="0">
                <a:solidFill>
                  <a:srgbClr val="0000FF"/>
                </a:solidFill>
              </a:rPr>
              <a:t>Muhammad </a:t>
            </a:r>
            <a:r>
              <a:rPr lang="en-US" sz="2600" b="1" dirty="0" err="1">
                <a:solidFill>
                  <a:srgbClr val="0000FF"/>
                </a:solidFill>
              </a:rPr>
              <a:t>ibn</a:t>
            </a:r>
            <a:r>
              <a:rPr lang="en-US" sz="2600" b="1" dirty="0">
                <a:solidFill>
                  <a:srgbClr val="0000FF"/>
                </a:solidFill>
              </a:rPr>
              <a:t> </a:t>
            </a:r>
            <a:r>
              <a:rPr lang="en-US" sz="2600" b="1" dirty="0" err="1">
                <a:solidFill>
                  <a:srgbClr val="0000FF"/>
                </a:solidFill>
              </a:rPr>
              <a:t>Iso</a:t>
            </a:r>
            <a:r>
              <a:rPr lang="en-US" sz="2600" b="1" dirty="0">
                <a:solidFill>
                  <a:srgbClr val="0000FF"/>
                </a:solidFill>
              </a:rPr>
              <a:t> </a:t>
            </a:r>
            <a:r>
              <a:rPr lang="en-US" sz="2600" b="1" dirty="0" err="1">
                <a:solidFill>
                  <a:srgbClr val="0000FF"/>
                </a:solidFill>
              </a:rPr>
              <a:t>ibn</a:t>
            </a:r>
            <a:r>
              <a:rPr lang="en-US" sz="2600" b="1" dirty="0">
                <a:solidFill>
                  <a:srgbClr val="0000FF"/>
                </a:solidFill>
              </a:rPr>
              <a:t> </a:t>
            </a:r>
            <a:r>
              <a:rPr lang="en-US" sz="2600" b="1" dirty="0" err="1">
                <a:solidFill>
                  <a:srgbClr val="0000FF"/>
                </a:solidFill>
              </a:rPr>
              <a:t>Savra</a:t>
            </a:r>
            <a:r>
              <a:rPr lang="en-US" sz="2600" b="1" dirty="0">
                <a:solidFill>
                  <a:srgbClr val="0000FF"/>
                </a:solidFill>
              </a:rPr>
              <a:t> </a:t>
            </a:r>
            <a:r>
              <a:rPr lang="en-US" sz="2600" b="1" dirty="0" err="1">
                <a:solidFill>
                  <a:srgbClr val="0000FF"/>
                </a:solidFill>
              </a:rPr>
              <a:t>ibn</a:t>
            </a:r>
            <a:r>
              <a:rPr lang="en-US" sz="2600" b="1" dirty="0">
                <a:solidFill>
                  <a:srgbClr val="0000FF"/>
                </a:solidFill>
              </a:rPr>
              <a:t> </a:t>
            </a:r>
            <a:r>
              <a:rPr lang="en-US" sz="2600" b="1" dirty="0" err="1">
                <a:solidFill>
                  <a:srgbClr val="0000FF"/>
                </a:solidFill>
              </a:rPr>
              <a:t>Muso</a:t>
            </a:r>
            <a:r>
              <a:rPr lang="en-US" sz="2600" b="1" dirty="0">
                <a:solidFill>
                  <a:srgbClr val="0000FF"/>
                </a:solidFill>
              </a:rPr>
              <a:t> </a:t>
            </a:r>
            <a:r>
              <a:rPr lang="en-US" sz="2600" b="1" dirty="0" err="1">
                <a:solidFill>
                  <a:srgbClr val="0000FF"/>
                </a:solidFill>
              </a:rPr>
              <a:t>ibn</a:t>
            </a:r>
            <a:r>
              <a:rPr lang="en-US" sz="2600" b="1" dirty="0">
                <a:solidFill>
                  <a:srgbClr val="0000FF"/>
                </a:solidFill>
              </a:rPr>
              <a:t> </a:t>
            </a:r>
            <a:r>
              <a:rPr lang="en-US" sz="2600" b="1" dirty="0" err="1">
                <a:solidFill>
                  <a:srgbClr val="0000FF"/>
                </a:solidFill>
              </a:rPr>
              <a:t>az-Zahhoq</a:t>
            </a:r>
            <a:r>
              <a:rPr lang="en-US" sz="2600" b="1" dirty="0">
                <a:solidFill>
                  <a:srgbClr val="0000FF"/>
                </a:solidFill>
              </a:rPr>
              <a:t> Abu </a:t>
            </a:r>
            <a:r>
              <a:rPr lang="en-US" sz="2600" b="1" dirty="0" err="1">
                <a:solidFill>
                  <a:srgbClr val="0000FF"/>
                </a:solidFill>
              </a:rPr>
              <a:t>Iso</a:t>
            </a:r>
            <a:r>
              <a:rPr lang="en-US" sz="2600" b="1" dirty="0">
                <a:solidFill>
                  <a:srgbClr val="0000FF"/>
                </a:solidFill>
              </a:rPr>
              <a:t> </a:t>
            </a:r>
            <a:r>
              <a:rPr lang="en-US" sz="2600" b="1" dirty="0" smtClean="0">
                <a:solidFill>
                  <a:srgbClr val="0000FF"/>
                </a:solidFill>
              </a:rPr>
              <a:t>as-</a:t>
            </a:r>
            <a:r>
              <a:rPr lang="en-US" sz="2600" b="1" dirty="0" err="1" smtClean="0">
                <a:solidFill>
                  <a:srgbClr val="0000FF"/>
                </a:solidFill>
              </a:rPr>
              <a:t>Sullamiy</a:t>
            </a:r>
            <a:r>
              <a:rPr lang="en-US" sz="2600" b="1" dirty="0" smtClean="0">
                <a:solidFill>
                  <a:srgbClr val="0000FF"/>
                </a:solidFill>
              </a:rPr>
              <a:t> </a:t>
            </a:r>
            <a:r>
              <a:rPr lang="en-US" sz="2600" b="1" dirty="0" err="1">
                <a:solidFill>
                  <a:srgbClr val="0000FF"/>
                </a:solidFill>
              </a:rPr>
              <a:t>az-Zariyr</a:t>
            </a:r>
            <a:r>
              <a:rPr lang="en-US" sz="2600" b="1" dirty="0">
                <a:solidFill>
                  <a:srgbClr val="0000FF"/>
                </a:solidFill>
              </a:rPr>
              <a:t> al-</a:t>
            </a:r>
            <a:r>
              <a:rPr lang="en-US" sz="2600" b="1" dirty="0" err="1">
                <a:solidFill>
                  <a:srgbClr val="0000FF"/>
                </a:solidFill>
              </a:rPr>
              <a:t>Bug‘iy</a:t>
            </a:r>
            <a:r>
              <a:rPr lang="en-US" sz="2600" b="1" dirty="0">
                <a:solidFill>
                  <a:srgbClr val="0000FF"/>
                </a:solidFill>
              </a:rPr>
              <a:t> at-T</a:t>
            </a:r>
            <a:r>
              <a:rPr lang="ru-RU" sz="2600" b="1" dirty="0">
                <a:solidFill>
                  <a:srgbClr val="0000FF"/>
                </a:solidFill>
              </a:rPr>
              <a:t>е</a:t>
            </a:r>
            <a:r>
              <a:rPr lang="en-US" sz="2600" b="1" dirty="0" err="1">
                <a:solidFill>
                  <a:srgbClr val="0000FF"/>
                </a:solidFill>
              </a:rPr>
              <a:t>rmiziydir</a:t>
            </a:r>
            <a:r>
              <a:rPr lang="en-US" sz="2600" dirty="0"/>
              <a:t>. U </a:t>
            </a:r>
            <a:r>
              <a:rPr lang="en-US" sz="2600" b="1" dirty="0">
                <a:solidFill>
                  <a:srgbClr val="0000FF"/>
                </a:solidFill>
              </a:rPr>
              <a:t>T</a:t>
            </a:r>
            <a:r>
              <a:rPr lang="ru-RU" sz="2600" b="1" dirty="0">
                <a:solidFill>
                  <a:srgbClr val="0000FF"/>
                </a:solidFill>
              </a:rPr>
              <a:t>е</a:t>
            </a:r>
            <a:r>
              <a:rPr lang="en-US" sz="2600" b="1" dirty="0" err="1">
                <a:solidFill>
                  <a:srgbClr val="0000FF"/>
                </a:solidFill>
              </a:rPr>
              <a:t>rmiz</a:t>
            </a:r>
            <a:r>
              <a:rPr lang="en-US" sz="2600" b="1" dirty="0">
                <a:solidFill>
                  <a:srgbClr val="0000FF"/>
                </a:solidFill>
              </a:rPr>
              <a:t> </a:t>
            </a:r>
            <a:r>
              <a:rPr lang="en-US" sz="2600" b="1" dirty="0" err="1">
                <a:solidFill>
                  <a:srgbClr val="0000FF"/>
                </a:solidFill>
              </a:rPr>
              <a:t>shahri</a:t>
            </a:r>
            <a:r>
              <a:rPr lang="en-US" sz="2600" b="1" dirty="0">
                <a:solidFill>
                  <a:srgbClr val="0000FF"/>
                </a:solidFill>
              </a:rPr>
              <a:t> </a:t>
            </a:r>
            <a:r>
              <a:rPr lang="en-US" sz="2600" b="1" dirty="0" err="1" smtClean="0">
                <a:solidFill>
                  <a:srgbClr val="0000FF"/>
                </a:solidFill>
              </a:rPr>
              <a:t>yaqinidagi</a:t>
            </a:r>
            <a:r>
              <a:rPr lang="en-US" sz="2600" b="1" dirty="0" smtClean="0">
                <a:solidFill>
                  <a:srgbClr val="0000FF"/>
                </a:solidFill>
              </a:rPr>
              <a:t> </a:t>
            </a:r>
            <a:r>
              <a:rPr lang="en-US" sz="2600" b="1" dirty="0">
                <a:solidFill>
                  <a:srgbClr val="0000FF"/>
                </a:solidFill>
              </a:rPr>
              <a:t>Bug‘ </a:t>
            </a:r>
            <a:r>
              <a:rPr lang="en-US" sz="2600" dirty="0"/>
              <a:t>(</a:t>
            </a:r>
            <a:r>
              <a:rPr lang="en-US" sz="2600" dirty="0" err="1"/>
              <a:t>hozirgi</a:t>
            </a:r>
            <a:r>
              <a:rPr lang="en-US" sz="2600" dirty="0"/>
              <a:t> </a:t>
            </a:r>
            <a:r>
              <a:rPr lang="en-US" sz="2600" dirty="0" err="1"/>
              <a:t>Surxondaryo</a:t>
            </a:r>
            <a:r>
              <a:rPr lang="en-US" sz="2600" dirty="0"/>
              <a:t> </a:t>
            </a:r>
            <a:r>
              <a:rPr lang="en-US" sz="2600" dirty="0" err="1"/>
              <a:t>viloyatining</a:t>
            </a:r>
            <a:r>
              <a:rPr lang="en-US" sz="2600" dirty="0"/>
              <a:t> </a:t>
            </a:r>
            <a:r>
              <a:rPr lang="en-US" sz="2600" b="1" dirty="0" err="1">
                <a:solidFill>
                  <a:srgbClr val="0000FF"/>
                </a:solidFill>
              </a:rPr>
              <a:t>Sh</a:t>
            </a:r>
            <a:r>
              <a:rPr lang="ru-RU" sz="2600" b="1" dirty="0">
                <a:solidFill>
                  <a:srgbClr val="0000FF"/>
                </a:solidFill>
              </a:rPr>
              <a:t>е</a:t>
            </a:r>
            <a:r>
              <a:rPr lang="en-US" sz="2600" b="1" dirty="0" err="1">
                <a:solidFill>
                  <a:srgbClr val="0000FF"/>
                </a:solidFill>
              </a:rPr>
              <a:t>robod</a:t>
            </a:r>
            <a:r>
              <a:rPr lang="en-US" sz="2600" b="1" dirty="0">
                <a:solidFill>
                  <a:srgbClr val="0000FF"/>
                </a:solidFill>
              </a:rPr>
              <a:t> </a:t>
            </a:r>
            <a:r>
              <a:rPr lang="en-US" sz="2600" b="1" dirty="0" err="1">
                <a:solidFill>
                  <a:srgbClr val="0000FF"/>
                </a:solidFill>
              </a:rPr>
              <a:t>tumani</a:t>
            </a:r>
            <a:r>
              <a:rPr lang="en-US" sz="2600" dirty="0"/>
              <a:t>) </a:t>
            </a:r>
            <a:r>
              <a:rPr lang="en-US" sz="2600" dirty="0" err="1" smtClean="0"/>
              <a:t>qishlog‘ida</a:t>
            </a:r>
            <a:r>
              <a:rPr lang="en-US" sz="2600" dirty="0" smtClean="0"/>
              <a:t> </a:t>
            </a:r>
            <a:r>
              <a:rPr lang="en-US" sz="2600" dirty="0" err="1"/>
              <a:t>tavallud</a:t>
            </a:r>
            <a:r>
              <a:rPr lang="en-US" sz="2600" dirty="0"/>
              <a:t> </a:t>
            </a:r>
            <a:r>
              <a:rPr lang="en-US" sz="2600" dirty="0" err="1"/>
              <a:t>topgan</a:t>
            </a:r>
            <a:r>
              <a:rPr lang="en-US" sz="2600" dirty="0"/>
              <a:t>. </a:t>
            </a:r>
            <a:r>
              <a:rPr lang="en-US" sz="2600" dirty="0" err="1"/>
              <a:t>Yoshligidan</a:t>
            </a:r>
            <a:r>
              <a:rPr lang="en-US" sz="2600" dirty="0"/>
              <a:t> </a:t>
            </a:r>
            <a:r>
              <a:rPr lang="en-US" sz="2600" dirty="0" err="1"/>
              <a:t>ilm-fanga</a:t>
            </a:r>
            <a:r>
              <a:rPr lang="en-US" sz="2600" dirty="0"/>
              <a:t> </a:t>
            </a:r>
            <a:r>
              <a:rPr lang="en-US" sz="2600" dirty="0" err="1"/>
              <a:t>g‘oyatda</a:t>
            </a:r>
            <a:r>
              <a:rPr lang="en-US" sz="2600" dirty="0"/>
              <a:t> </a:t>
            </a:r>
            <a:r>
              <a:rPr lang="en-US" sz="2600" dirty="0" err="1"/>
              <a:t>chanqoq</a:t>
            </a:r>
            <a:r>
              <a:rPr lang="en-US" sz="2600" dirty="0"/>
              <a:t> </a:t>
            </a:r>
            <a:r>
              <a:rPr lang="en-US" sz="2600" dirty="0" err="1" smtClean="0"/>
              <a:t>bo‘lgan</a:t>
            </a:r>
            <a:r>
              <a:rPr lang="en-US" sz="2600" dirty="0" smtClean="0"/>
              <a:t>  </a:t>
            </a:r>
            <a:r>
              <a:rPr lang="en-US" sz="2600" dirty="0"/>
              <a:t>at-T</a:t>
            </a:r>
            <a:r>
              <a:rPr lang="ru-RU" sz="2600" dirty="0"/>
              <a:t>е</a:t>
            </a:r>
            <a:r>
              <a:rPr lang="en-US" sz="2600" dirty="0" err="1"/>
              <a:t>rmiziy</a:t>
            </a:r>
            <a:r>
              <a:rPr lang="en-US" sz="2600" dirty="0"/>
              <a:t>  </a:t>
            </a:r>
            <a:r>
              <a:rPr lang="en-US" sz="2600" b="1" u="sng" dirty="0">
                <a:solidFill>
                  <a:srgbClr val="0000FF"/>
                </a:solidFill>
              </a:rPr>
              <a:t>T</a:t>
            </a:r>
            <a:r>
              <a:rPr lang="ru-RU" sz="2600" b="1" u="sng" dirty="0">
                <a:solidFill>
                  <a:srgbClr val="0000FF"/>
                </a:solidFill>
              </a:rPr>
              <a:t>е</a:t>
            </a:r>
            <a:r>
              <a:rPr lang="en-US" sz="2600" b="1" u="sng" dirty="0" err="1">
                <a:solidFill>
                  <a:srgbClr val="0000FF"/>
                </a:solidFill>
              </a:rPr>
              <a:t>rmiz</a:t>
            </a:r>
            <a:r>
              <a:rPr lang="en-US" sz="2600" b="1" u="sng" dirty="0">
                <a:solidFill>
                  <a:srgbClr val="0000FF"/>
                </a:solidFill>
              </a:rPr>
              <a:t>,  Samarqand,  Marv  </a:t>
            </a:r>
            <a:r>
              <a:rPr lang="en-US" sz="2600" b="1" u="sng" dirty="0" err="1">
                <a:solidFill>
                  <a:srgbClr val="0000FF"/>
                </a:solidFill>
              </a:rPr>
              <a:t>va</a:t>
            </a:r>
            <a:r>
              <a:rPr lang="en-US" sz="2600" b="1" u="sng" dirty="0">
                <a:solidFill>
                  <a:srgbClr val="0000FF"/>
                </a:solidFill>
              </a:rPr>
              <a:t>  </a:t>
            </a:r>
            <a:r>
              <a:rPr lang="en-US" sz="2600" b="1" u="sng" dirty="0" err="1">
                <a:solidFill>
                  <a:srgbClr val="0000FF"/>
                </a:solidFill>
              </a:rPr>
              <a:t>O‘rta</a:t>
            </a:r>
            <a:r>
              <a:rPr lang="en-US" sz="2600" b="1" u="sng" dirty="0">
                <a:solidFill>
                  <a:srgbClr val="0000FF"/>
                </a:solidFill>
              </a:rPr>
              <a:t>  </a:t>
            </a:r>
            <a:r>
              <a:rPr lang="en-US" sz="2600" b="1" u="sng" dirty="0" err="1">
                <a:solidFill>
                  <a:srgbClr val="0000FF"/>
                </a:solidFill>
              </a:rPr>
              <a:t>Osiyoning</a:t>
            </a:r>
            <a:r>
              <a:rPr lang="en-US" sz="2600" b="1" u="sng" dirty="0">
                <a:solidFill>
                  <a:srgbClr val="0000FF"/>
                </a:solidFill>
              </a:rPr>
              <a:t> </a:t>
            </a:r>
            <a:r>
              <a:rPr lang="en-US" sz="2600" b="1" u="sng" dirty="0" err="1" smtClean="0">
                <a:solidFill>
                  <a:srgbClr val="0000FF"/>
                </a:solidFill>
              </a:rPr>
              <a:t>boshqa</a:t>
            </a:r>
            <a:r>
              <a:rPr lang="en-US" sz="2600" b="1" u="sng" dirty="0" smtClean="0">
                <a:solidFill>
                  <a:srgbClr val="0000FF"/>
                </a:solidFill>
              </a:rPr>
              <a:t>  </a:t>
            </a:r>
            <a:r>
              <a:rPr lang="en-US" sz="2600" b="1" u="sng" dirty="0" err="1">
                <a:solidFill>
                  <a:srgbClr val="0000FF"/>
                </a:solidFill>
              </a:rPr>
              <a:t>shaharlarida</a:t>
            </a:r>
            <a:r>
              <a:rPr lang="en-US" sz="2600" b="1" u="sng" dirty="0">
                <a:solidFill>
                  <a:srgbClr val="0000FF"/>
                </a:solidFill>
              </a:rPr>
              <a:t>  </a:t>
            </a:r>
            <a:r>
              <a:rPr lang="en-US" sz="2600" dirty="0" err="1"/>
              <a:t>yashab</a:t>
            </a:r>
            <a:r>
              <a:rPr lang="en-US" sz="2600" dirty="0"/>
              <a:t>,  </a:t>
            </a:r>
            <a:r>
              <a:rPr lang="en-US" sz="2600" dirty="0" err="1"/>
              <a:t>ijod</a:t>
            </a:r>
            <a:r>
              <a:rPr lang="en-US" sz="2600" dirty="0"/>
              <a:t>  </a:t>
            </a:r>
            <a:r>
              <a:rPr lang="en-US" sz="2600" dirty="0" err="1"/>
              <a:t>qilgan</a:t>
            </a:r>
            <a:r>
              <a:rPr lang="en-US" sz="2600" dirty="0"/>
              <a:t>,  </a:t>
            </a:r>
            <a:r>
              <a:rPr lang="en-US" sz="2600" dirty="0" err="1"/>
              <a:t>muhaddis</a:t>
            </a:r>
            <a:r>
              <a:rPr lang="en-US" sz="2600" dirty="0"/>
              <a:t>  </a:t>
            </a:r>
            <a:r>
              <a:rPr lang="en-US" sz="2600" dirty="0" err="1"/>
              <a:t>olimlarning</a:t>
            </a:r>
            <a:r>
              <a:rPr lang="en-US" sz="2600" dirty="0"/>
              <a:t> </a:t>
            </a:r>
            <a:r>
              <a:rPr lang="en-US" sz="2600" dirty="0" err="1" smtClean="0"/>
              <a:t>asarlarini</a:t>
            </a:r>
            <a:r>
              <a:rPr lang="en-US" sz="2600" dirty="0" smtClean="0"/>
              <a:t> </a:t>
            </a:r>
            <a:r>
              <a:rPr lang="en-US" sz="2600" dirty="0" err="1"/>
              <a:t>zo‘r</a:t>
            </a:r>
            <a:r>
              <a:rPr lang="en-US" sz="2600" dirty="0"/>
              <a:t> </a:t>
            </a:r>
            <a:r>
              <a:rPr lang="en-US" sz="2600" dirty="0" err="1"/>
              <a:t>qiziqish</a:t>
            </a:r>
            <a:r>
              <a:rPr lang="en-US" sz="2600" dirty="0"/>
              <a:t> </a:t>
            </a:r>
            <a:r>
              <a:rPr lang="en-US" sz="2600" dirty="0" err="1"/>
              <a:t>va</a:t>
            </a:r>
            <a:r>
              <a:rPr lang="en-US" sz="2600" dirty="0"/>
              <a:t> </a:t>
            </a:r>
            <a:r>
              <a:rPr lang="en-US" sz="2600" dirty="0" err="1"/>
              <a:t>havas</a:t>
            </a:r>
            <a:r>
              <a:rPr lang="en-US" sz="2600" dirty="0"/>
              <a:t> </a:t>
            </a:r>
            <a:r>
              <a:rPr lang="en-US" sz="2600" dirty="0" err="1"/>
              <a:t>bilan</a:t>
            </a:r>
            <a:r>
              <a:rPr lang="en-US" sz="2600" dirty="0"/>
              <a:t> </a:t>
            </a:r>
            <a:r>
              <a:rPr lang="en-US" sz="2600" dirty="0" err="1"/>
              <a:t>o‘rganadi</a:t>
            </a:r>
            <a:r>
              <a:rPr lang="en-US" sz="2600" dirty="0"/>
              <a:t>, </a:t>
            </a:r>
            <a:r>
              <a:rPr lang="en-US" sz="2600" dirty="0" err="1"/>
              <a:t>buyuk</a:t>
            </a:r>
            <a:r>
              <a:rPr lang="en-US" sz="2600" dirty="0"/>
              <a:t> </a:t>
            </a:r>
            <a:r>
              <a:rPr lang="en-US" sz="2600" dirty="0" err="1"/>
              <a:t>hadisshunos</a:t>
            </a:r>
            <a:r>
              <a:rPr lang="en-US" sz="2600" dirty="0"/>
              <a:t> </a:t>
            </a:r>
            <a:r>
              <a:rPr lang="en-US" sz="2600" dirty="0" err="1" smtClean="0"/>
              <a:t>allomalar</a:t>
            </a:r>
            <a:r>
              <a:rPr lang="en-US" sz="2600" dirty="0" smtClean="0"/>
              <a:t>  </a:t>
            </a:r>
            <a:r>
              <a:rPr lang="en-US" sz="2600" dirty="0" err="1"/>
              <a:t>bilan</a:t>
            </a:r>
            <a:r>
              <a:rPr lang="en-US" sz="2600" dirty="0"/>
              <a:t>  </a:t>
            </a:r>
            <a:r>
              <a:rPr lang="en-US" sz="2600" dirty="0" err="1"/>
              <a:t>uchrashadi</a:t>
            </a:r>
            <a:r>
              <a:rPr lang="en-US" sz="2600" dirty="0"/>
              <a:t>,  </a:t>
            </a:r>
            <a:r>
              <a:rPr lang="en-US" sz="2600" dirty="0" err="1"/>
              <a:t>ular</a:t>
            </a:r>
            <a:r>
              <a:rPr lang="en-US" sz="2600" dirty="0"/>
              <a:t>  </a:t>
            </a:r>
            <a:r>
              <a:rPr lang="en-US" sz="2600" dirty="0" err="1"/>
              <a:t>bilan</a:t>
            </a:r>
            <a:r>
              <a:rPr lang="en-US" sz="2600" dirty="0"/>
              <a:t>  </a:t>
            </a:r>
            <a:r>
              <a:rPr lang="en-US" sz="2600" dirty="0" err="1"/>
              <a:t>ijodiy</a:t>
            </a:r>
            <a:r>
              <a:rPr lang="en-US" sz="2600" dirty="0"/>
              <a:t>  </a:t>
            </a:r>
            <a:r>
              <a:rPr lang="en-US" sz="2600" dirty="0" err="1"/>
              <a:t>bahs-munozaralarda</a:t>
            </a:r>
            <a:r>
              <a:rPr lang="en-US" sz="2600" dirty="0"/>
              <a:t> </a:t>
            </a:r>
            <a:r>
              <a:rPr lang="en-US" sz="2600" dirty="0" err="1" smtClean="0"/>
              <a:t>qatnashadi</a:t>
            </a:r>
            <a:r>
              <a:rPr lang="en-US" sz="2600" dirty="0"/>
              <a:t>. </a:t>
            </a:r>
            <a:r>
              <a:rPr lang="en-US" sz="2600" dirty="0" err="1"/>
              <a:t>Xususan</a:t>
            </a:r>
            <a:r>
              <a:rPr lang="en-US" sz="2600" dirty="0"/>
              <a:t>, </a:t>
            </a:r>
            <a:r>
              <a:rPr lang="en-US" sz="2600" dirty="0" err="1"/>
              <a:t>bu</a:t>
            </a:r>
            <a:r>
              <a:rPr lang="en-US" sz="2600" dirty="0"/>
              <a:t> </a:t>
            </a:r>
            <a:r>
              <a:rPr lang="en-US" sz="2600" dirty="0" err="1"/>
              <a:t>borada</a:t>
            </a:r>
            <a:r>
              <a:rPr lang="en-US" sz="2600" dirty="0"/>
              <a:t> </a:t>
            </a:r>
            <a:r>
              <a:rPr lang="en-US" sz="2600" dirty="0" err="1"/>
              <a:t>olimning</a:t>
            </a:r>
            <a:r>
              <a:rPr lang="en-US" sz="2600" dirty="0"/>
              <a:t> </a:t>
            </a:r>
            <a:r>
              <a:rPr lang="en-US" sz="2600" b="1" dirty="0" err="1">
                <a:solidFill>
                  <a:srgbClr val="0000FF"/>
                </a:solidFill>
              </a:rPr>
              <a:t>Xijoz</a:t>
            </a:r>
            <a:r>
              <a:rPr lang="en-US" sz="2600" b="1" dirty="0">
                <a:solidFill>
                  <a:srgbClr val="0000FF"/>
                </a:solidFill>
              </a:rPr>
              <a:t>, </a:t>
            </a:r>
            <a:r>
              <a:rPr lang="en-US" sz="2600" b="1" dirty="0" err="1">
                <a:solidFill>
                  <a:srgbClr val="0000FF"/>
                </a:solidFill>
              </a:rPr>
              <a:t>Makka</a:t>
            </a:r>
            <a:r>
              <a:rPr lang="en-US" sz="2600" b="1" dirty="0">
                <a:solidFill>
                  <a:srgbClr val="0000FF"/>
                </a:solidFill>
              </a:rPr>
              <a:t> </a:t>
            </a:r>
            <a:r>
              <a:rPr lang="en-US" sz="2600" b="1" dirty="0" err="1">
                <a:solidFill>
                  <a:srgbClr val="0000FF"/>
                </a:solidFill>
              </a:rPr>
              <a:t>va</a:t>
            </a:r>
            <a:r>
              <a:rPr lang="en-US" sz="2600" b="1" dirty="0">
                <a:solidFill>
                  <a:srgbClr val="0000FF"/>
                </a:solidFill>
              </a:rPr>
              <a:t> </a:t>
            </a:r>
            <a:r>
              <a:rPr lang="en-US" sz="2600" b="1" dirty="0" err="1">
                <a:solidFill>
                  <a:srgbClr val="0000FF"/>
                </a:solidFill>
              </a:rPr>
              <a:t>Madina</a:t>
            </a:r>
            <a:r>
              <a:rPr lang="en-US" sz="2600" b="1" dirty="0">
                <a:solidFill>
                  <a:srgbClr val="0000FF"/>
                </a:solidFill>
              </a:rPr>
              <a:t>, </a:t>
            </a:r>
            <a:r>
              <a:rPr lang="en-US" sz="2600" b="1" dirty="0" err="1" smtClean="0">
                <a:solidFill>
                  <a:srgbClr val="0000FF"/>
                </a:solidFill>
              </a:rPr>
              <a:t>Iroq</a:t>
            </a:r>
            <a:r>
              <a:rPr lang="en-US" sz="2600" b="1" dirty="0">
                <a:solidFill>
                  <a:srgbClr val="0000FF"/>
                </a:solidFill>
              </a:rPr>
              <a:t>,  </a:t>
            </a:r>
            <a:r>
              <a:rPr lang="en-US" sz="2600" b="1" dirty="0" err="1">
                <a:solidFill>
                  <a:srgbClr val="0000FF"/>
                </a:solidFill>
              </a:rPr>
              <a:t>Xuroson</a:t>
            </a:r>
            <a:r>
              <a:rPr lang="en-US" sz="2600" b="1" dirty="0">
                <a:solidFill>
                  <a:srgbClr val="0000FF"/>
                </a:solidFill>
              </a:rPr>
              <a:t>  </a:t>
            </a:r>
            <a:r>
              <a:rPr lang="en-US" sz="2600" dirty="0" err="1"/>
              <a:t>safarlari</a:t>
            </a:r>
            <a:r>
              <a:rPr lang="en-US" sz="2600" dirty="0"/>
              <a:t>  </a:t>
            </a:r>
            <a:r>
              <a:rPr lang="en-US" sz="2600" dirty="0" err="1"/>
              <a:t>katta</a:t>
            </a:r>
            <a:r>
              <a:rPr lang="en-US" sz="2600" dirty="0"/>
              <a:t>  </a:t>
            </a:r>
            <a:r>
              <a:rPr lang="en-US" sz="2600" dirty="0" err="1"/>
              <a:t>ahamiyatga</a:t>
            </a:r>
            <a:r>
              <a:rPr lang="en-US" sz="2600" dirty="0"/>
              <a:t>  </a:t>
            </a:r>
            <a:r>
              <a:rPr lang="en-US" sz="2600" dirty="0" err="1"/>
              <a:t>ega</a:t>
            </a:r>
            <a:r>
              <a:rPr lang="en-US" sz="2600" dirty="0"/>
              <a:t>  </a:t>
            </a:r>
            <a:r>
              <a:rPr lang="en-US" sz="2600" dirty="0" err="1"/>
              <a:t>bo‘ldi</a:t>
            </a:r>
            <a:r>
              <a:rPr lang="en-US" sz="2600" dirty="0"/>
              <a:t>. </a:t>
            </a:r>
          </a:p>
        </p:txBody>
      </p:sp>
    </p:spTree>
    <p:extLst>
      <p:ext uri="{BB962C8B-B14F-4D97-AF65-F5344CB8AC3E}">
        <p14:creationId xmlns:p14="http://schemas.microsoft.com/office/powerpoint/2010/main" val="14948159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04664"/>
            <a:ext cx="8640960" cy="5632311"/>
          </a:xfrm>
          <a:prstGeom prst="rect">
            <a:avLst/>
          </a:prstGeom>
        </p:spPr>
        <p:txBody>
          <a:bodyPr wrap="square">
            <a:spAutoFit/>
          </a:bodyPr>
          <a:lstStyle/>
          <a:p>
            <a:pPr algn="just"/>
            <a:r>
              <a:rPr lang="en-US" sz="3600" dirty="0" smtClean="0"/>
              <a:t>	</a:t>
            </a:r>
            <a:r>
              <a:rPr lang="en-US" sz="3600" dirty="0" err="1" smtClean="0"/>
              <a:t>Ulug</a:t>
            </a:r>
            <a:r>
              <a:rPr lang="en-US" sz="3600" dirty="0"/>
              <a:t>‘  </a:t>
            </a:r>
            <a:r>
              <a:rPr lang="en-US" sz="3600" dirty="0" err="1"/>
              <a:t>muhaddis</a:t>
            </a:r>
            <a:r>
              <a:rPr lang="en-US" sz="3600" dirty="0"/>
              <a:t>  </a:t>
            </a:r>
            <a:r>
              <a:rPr lang="en-US" sz="3600" dirty="0" err="1"/>
              <a:t>olim</a:t>
            </a:r>
            <a:r>
              <a:rPr lang="en-US" sz="3600" dirty="0"/>
              <a:t>  </a:t>
            </a:r>
            <a:r>
              <a:rPr lang="en-US" sz="3600" b="1" dirty="0">
                <a:solidFill>
                  <a:srgbClr val="0000FF"/>
                </a:solidFill>
              </a:rPr>
              <a:t>at-T</a:t>
            </a:r>
            <a:r>
              <a:rPr lang="ru-RU" sz="3600" b="1" dirty="0">
                <a:solidFill>
                  <a:srgbClr val="0000FF"/>
                </a:solidFill>
              </a:rPr>
              <a:t>е</a:t>
            </a:r>
            <a:r>
              <a:rPr lang="en-US" sz="3600" b="1" dirty="0" err="1">
                <a:solidFill>
                  <a:srgbClr val="0000FF"/>
                </a:solidFill>
              </a:rPr>
              <a:t>rmiziydan</a:t>
            </a:r>
            <a:r>
              <a:rPr lang="en-US" sz="3600" b="1" dirty="0">
                <a:solidFill>
                  <a:srgbClr val="0000FF"/>
                </a:solidFill>
              </a:rPr>
              <a:t> </a:t>
            </a:r>
            <a:r>
              <a:rPr lang="en-US" sz="3600" dirty="0"/>
              <a:t> </a:t>
            </a:r>
            <a:r>
              <a:rPr lang="en-US" sz="3600" dirty="0" err="1"/>
              <a:t>katta</a:t>
            </a:r>
            <a:r>
              <a:rPr lang="en-US" sz="3600" dirty="0"/>
              <a:t>  </a:t>
            </a:r>
            <a:r>
              <a:rPr lang="en-US" sz="3600" dirty="0" err="1"/>
              <a:t>ilmiy-ma’naviy</a:t>
            </a:r>
            <a:r>
              <a:rPr lang="en-US" sz="3600" dirty="0"/>
              <a:t> </a:t>
            </a:r>
            <a:r>
              <a:rPr lang="en-US" sz="3600" dirty="0" smtClean="0"/>
              <a:t>m</a:t>
            </a:r>
            <a:r>
              <a:rPr lang="ru-RU" sz="3600" dirty="0"/>
              <a:t>е</a:t>
            </a:r>
            <a:r>
              <a:rPr lang="en-US" sz="3600" dirty="0" err="1"/>
              <a:t>ros</a:t>
            </a:r>
            <a:r>
              <a:rPr lang="en-US" sz="3600" dirty="0"/>
              <a:t>  </a:t>
            </a:r>
            <a:r>
              <a:rPr lang="en-US" sz="3600" dirty="0" err="1"/>
              <a:t>qolgan</a:t>
            </a:r>
            <a:r>
              <a:rPr lang="en-US" sz="3600" dirty="0"/>
              <a:t>.  </a:t>
            </a:r>
            <a:r>
              <a:rPr lang="en-US" sz="3600" dirty="0" err="1"/>
              <a:t>Olimning</a:t>
            </a:r>
            <a:r>
              <a:rPr lang="en-US" sz="3600" dirty="0"/>
              <a:t>  </a:t>
            </a:r>
            <a:r>
              <a:rPr lang="en-US" sz="3600" b="1" dirty="0" smtClean="0">
                <a:solidFill>
                  <a:srgbClr val="0000FF"/>
                </a:solidFill>
              </a:rPr>
              <a:t>10 </a:t>
            </a:r>
            <a:r>
              <a:rPr lang="en-US" sz="3600" b="1" dirty="0" err="1" smtClean="0">
                <a:solidFill>
                  <a:srgbClr val="0000FF"/>
                </a:solidFill>
              </a:rPr>
              <a:t>dan</a:t>
            </a:r>
            <a:r>
              <a:rPr lang="en-US" sz="3600" b="1" dirty="0" smtClean="0">
                <a:solidFill>
                  <a:srgbClr val="0000FF"/>
                </a:solidFill>
              </a:rPr>
              <a:t>  </a:t>
            </a:r>
            <a:r>
              <a:rPr lang="en-US" sz="3600" dirty="0" err="1"/>
              <a:t>ortiq</a:t>
            </a:r>
            <a:r>
              <a:rPr lang="en-US" sz="3600" dirty="0"/>
              <a:t>  </a:t>
            </a:r>
            <a:r>
              <a:rPr lang="en-US" sz="3600" dirty="0" err="1"/>
              <a:t>asari</a:t>
            </a:r>
            <a:r>
              <a:rPr lang="en-US" sz="3600" dirty="0"/>
              <a:t>  </a:t>
            </a:r>
            <a:r>
              <a:rPr lang="en-US" sz="3600" dirty="0" err="1"/>
              <a:t>bor</a:t>
            </a:r>
            <a:r>
              <a:rPr lang="en-US" sz="3600" dirty="0"/>
              <a:t>:  </a:t>
            </a:r>
            <a:r>
              <a:rPr lang="en-US" sz="3600" b="1" i="1" u="sng" dirty="0">
                <a:solidFill>
                  <a:srgbClr val="0000FF"/>
                </a:solidFill>
              </a:rPr>
              <a:t>«Al  </a:t>
            </a:r>
            <a:r>
              <a:rPr lang="en-US" sz="3600" b="1" i="1" u="sng" dirty="0" err="1">
                <a:solidFill>
                  <a:srgbClr val="0000FF"/>
                </a:solidFill>
              </a:rPr>
              <a:t>Jomi</a:t>
            </a:r>
            <a:r>
              <a:rPr lang="en-US" sz="3600" b="1" i="1" u="sng" dirty="0">
                <a:solidFill>
                  <a:srgbClr val="0000FF"/>
                </a:solidFill>
              </a:rPr>
              <a:t>’  </a:t>
            </a:r>
            <a:r>
              <a:rPr lang="en-US" sz="3600" b="1" i="1" u="sng" dirty="0" smtClean="0">
                <a:solidFill>
                  <a:srgbClr val="0000FF"/>
                </a:solidFill>
              </a:rPr>
              <a:t>as-</a:t>
            </a:r>
            <a:r>
              <a:rPr lang="en-US" sz="3600" b="1" i="1" u="sng" dirty="0" err="1" smtClean="0">
                <a:solidFill>
                  <a:srgbClr val="0000FF"/>
                </a:solidFill>
              </a:rPr>
              <a:t>sahiyh</a:t>
            </a:r>
            <a:r>
              <a:rPr lang="en-US" sz="3600" b="1" i="1" u="sng" dirty="0">
                <a:solidFill>
                  <a:srgbClr val="0000FF"/>
                </a:solidFill>
              </a:rPr>
              <a:t>» («</a:t>
            </a:r>
            <a:r>
              <a:rPr lang="en-US" sz="3600" b="1" i="1" u="sng" dirty="0" err="1">
                <a:solidFill>
                  <a:srgbClr val="0000FF"/>
                </a:solidFill>
              </a:rPr>
              <a:t>Ishonchli</a:t>
            </a:r>
            <a:r>
              <a:rPr lang="en-US" sz="3600" b="1" i="1" u="sng" dirty="0">
                <a:solidFill>
                  <a:srgbClr val="0000FF"/>
                </a:solidFill>
              </a:rPr>
              <a:t> </a:t>
            </a:r>
            <a:r>
              <a:rPr lang="en-US" sz="3600" b="1" i="1" u="sng" dirty="0" err="1">
                <a:solidFill>
                  <a:srgbClr val="0000FF"/>
                </a:solidFill>
              </a:rPr>
              <a:t>to‘plam</a:t>
            </a:r>
            <a:r>
              <a:rPr lang="en-US" sz="3600" b="1" i="1" u="sng" dirty="0">
                <a:solidFill>
                  <a:srgbClr val="0000FF"/>
                </a:solidFill>
              </a:rPr>
              <a:t>»), «Ash-</a:t>
            </a:r>
            <a:r>
              <a:rPr lang="en-US" sz="3600" b="1" i="1" u="sng" dirty="0" err="1">
                <a:solidFill>
                  <a:srgbClr val="0000FF"/>
                </a:solidFill>
              </a:rPr>
              <a:t>Sha</a:t>
            </a:r>
            <a:r>
              <a:rPr lang="en-US" sz="3600" b="1" i="1" u="sng" dirty="0">
                <a:solidFill>
                  <a:srgbClr val="0000FF"/>
                </a:solidFill>
              </a:rPr>
              <a:t> </a:t>
            </a:r>
            <a:r>
              <a:rPr lang="en-US" sz="3600" b="1" i="1" u="sng" dirty="0" err="1">
                <a:solidFill>
                  <a:srgbClr val="0000FF"/>
                </a:solidFill>
              </a:rPr>
              <a:t>moyil</a:t>
            </a:r>
            <a:r>
              <a:rPr lang="en-US" sz="3600" b="1" i="1" u="sng" dirty="0">
                <a:solidFill>
                  <a:srgbClr val="0000FF"/>
                </a:solidFill>
              </a:rPr>
              <a:t> an-</a:t>
            </a:r>
            <a:r>
              <a:rPr lang="en-US" sz="3600" b="1" i="1" u="sng" dirty="0" err="1">
                <a:solidFill>
                  <a:srgbClr val="0000FF"/>
                </a:solidFill>
              </a:rPr>
              <a:t>nabaviya</a:t>
            </a:r>
            <a:r>
              <a:rPr lang="en-US" sz="3600" b="1" i="1" u="sng" dirty="0">
                <a:solidFill>
                  <a:srgbClr val="0000FF"/>
                </a:solidFill>
              </a:rPr>
              <a:t>» («</a:t>
            </a:r>
            <a:r>
              <a:rPr lang="en-US" sz="3600" b="1" i="1" u="sng" dirty="0" err="1" smtClean="0">
                <a:solidFill>
                  <a:srgbClr val="0000FF"/>
                </a:solidFill>
              </a:rPr>
              <a:t>Payg‘ambarning</a:t>
            </a:r>
            <a:r>
              <a:rPr lang="en-US" sz="3600" b="1" i="1" u="sng" dirty="0" smtClean="0">
                <a:solidFill>
                  <a:srgbClr val="0000FF"/>
                </a:solidFill>
              </a:rPr>
              <a:t> </a:t>
            </a:r>
            <a:r>
              <a:rPr lang="en-US" sz="3600" b="1" i="1" u="sng" dirty="0" err="1">
                <a:solidFill>
                  <a:srgbClr val="0000FF"/>
                </a:solidFill>
              </a:rPr>
              <a:t>alohida</a:t>
            </a:r>
            <a:r>
              <a:rPr lang="en-US" sz="3600" b="1" i="1" u="sng" dirty="0">
                <a:solidFill>
                  <a:srgbClr val="0000FF"/>
                </a:solidFill>
              </a:rPr>
              <a:t> </a:t>
            </a:r>
            <a:r>
              <a:rPr lang="en-US" sz="3600" b="1" i="1" u="sng" dirty="0" err="1">
                <a:solidFill>
                  <a:srgbClr val="0000FF"/>
                </a:solidFill>
              </a:rPr>
              <a:t>fazilatlari</a:t>
            </a:r>
            <a:r>
              <a:rPr lang="en-US" sz="3600" b="1" i="1" u="sng" dirty="0">
                <a:solidFill>
                  <a:srgbClr val="0000FF"/>
                </a:solidFill>
              </a:rPr>
              <a:t>»)</a:t>
            </a:r>
            <a:r>
              <a:rPr lang="en-US" sz="3600" dirty="0"/>
              <a:t> </a:t>
            </a:r>
            <a:r>
              <a:rPr lang="en-US" sz="3600" dirty="0" err="1"/>
              <a:t>va</a:t>
            </a:r>
            <a:r>
              <a:rPr lang="en-US" sz="3600" dirty="0"/>
              <a:t> </a:t>
            </a:r>
            <a:r>
              <a:rPr lang="en-US" sz="3600" dirty="0" err="1"/>
              <a:t>boshqalar</a:t>
            </a:r>
            <a:r>
              <a:rPr lang="en-US" sz="3600" dirty="0"/>
              <a:t>, </a:t>
            </a:r>
            <a:r>
              <a:rPr lang="en-US" sz="3600" dirty="0" err="1"/>
              <a:t>shular</a:t>
            </a:r>
            <a:r>
              <a:rPr lang="en-US" sz="3600" dirty="0"/>
              <a:t> </a:t>
            </a:r>
            <a:r>
              <a:rPr lang="en-US" sz="3600" dirty="0" err="1"/>
              <a:t>jumlasidandir</a:t>
            </a:r>
            <a:r>
              <a:rPr lang="en-US" sz="3600" dirty="0"/>
              <a:t>. </a:t>
            </a:r>
            <a:endParaRPr lang="en-US" sz="3600" dirty="0" smtClean="0"/>
          </a:p>
          <a:p>
            <a:pPr algn="just"/>
            <a:r>
              <a:rPr lang="en-US" sz="3600" dirty="0"/>
              <a:t>	</a:t>
            </a:r>
            <a:r>
              <a:rPr lang="en-US" sz="3600" dirty="0" err="1" smtClean="0"/>
              <a:t>Imom</a:t>
            </a:r>
            <a:r>
              <a:rPr lang="en-US" sz="3600" dirty="0" smtClean="0"/>
              <a:t> </a:t>
            </a:r>
            <a:r>
              <a:rPr lang="en-US" sz="3600" dirty="0"/>
              <a:t>at-T</a:t>
            </a:r>
            <a:r>
              <a:rPr lang="ru-RU" sz="3600" dirty="0"/>
              <a:t>е</a:t>
            </a:r>
            <a:r>
              <a:rPr lang="en-US" sz="3600" dirty="0" err="1" smtClean="0"/>
              <a:t>rmiziy</a:t>
            </a:r>
            <a:r>
              <a:rPr lang="en-US" sz="3600" dirty="0" smtClean="0"/>
              <a:t> </a:t>
            </a:r>
            <a:r>
              <a:rPr lang="en-US" sz="3600" b="1" dirty="0"/>
              <a:t>894-yilda</a:t>
            </a:r>
            <a:r>
              <a:rPr lang="en-US" sz="3600" dirty="0"/>
              <a:t> </a:t>
            </a:r>
            <a:r>
              <a:rPr lang="en-US" sz="3600" b="1" dirty="0">
                <a:solidFill>
                  <a:srgbClr val="0000FF"/>
                </a:solidFill>
              </a:rPr>
              <a:t>70 </a:t>
            </a:r>
            <a:r>
              <a:rPr lang="en-US" sz="3600" b="1" dirty="0" err="1">
                <a:solidFill>
                  <a:srgbClr val="0000FF"/>
                </a:solidFill>
              </a:rPr>
              <a:t>yoshida</a:t>
            </a:r>
            <a:r>
              <a:rPr lang="en-US" sz="3600" dirty="0"/>
              <a:t> </a:t>
            </a:r>
            <a:r>
              <a:rPr lang="en-US" sz="3600" b="1" dirty="0"/>
              <a:t>T</a:t>
            </a:r>
            <a:r>
              <a:rPr lang="ru-RU" sz="3600" b="1" dirty="0"/>
              <a:t>е</a:t>
            </a:r>
            <a:r>
              <a:rPr lang="en-US" sz="3600" b="1" dirty="0" err="1"/>
              <a:t>rmizda</a:t>
            </a:r>
            <a:r>
              <a:rPr lang="en-US" sz="3600" dirty="0"/>
              <a:t> </a:t>
            </a:r>
            <a:r>
              <a:rPr lang="en-US" sz="3600" dirty="0" err="1"/>
              <a:t>vafot</a:t>
            </a:r>
            <a:r>
              <a:rPr lang="en-US" sz="3600" dirty="0"/>
              <a:t> </a:t>
            </a:r>
            <a:r>
              <a:rPr lang="en-US" sz="3600" dirty="0" err="1"/>
              <a:t>etgan</a:t>
            </a:r>
            <a:r>
              <a:rPr lang="en-US" sz="3600" dirty="0"/>
              <a:t>.</a:t>
            </a:r>
          </a:p>
        </p:txBody>
      </p:sp>
    </p:spTree>
    <p:extLst>
      <p:ext uri="{BB962C8B-B14F-4D97-AF65-F5344CB8AC3E}">
        <p14:creationId xmlns:p14="http://schemas.microsoft.com/office/powerpoint/2010/main" val="144815699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412776"/>
            <a:ext cx="8640960" cy="4524315"/>
          </a:xfrm>
          <a:prstGeom prst="rect">
            <a:avLst/>
          </a:prstGeom>
        </p:spPr>
        <p:txBody>
          <a:bodyPr wrap="square">
            <a:spAutoFit/>
          </a:bodyPr>
          <a:lstStyle/>
          <a:p>
            <a:pPr algn="just"/>
            <a:r>
              <a:rPr lang="en-US" sz="3600" dirty="0" smtClean="0"/>
              <a:t>	</a:t>
            </a:r>
            <a:r>
              <a:rPr lang="en-US" sz="3600" dirty="0" err="1" smtClean="0"/>
              <a:t>O‘zb</a:t>
            </a:r>
            <a:r>
              <a:rPr lang="ru-RU" sz="3600" dirty="0"/>
              <a:t>е</a:t>
            </a:r>
            <a:r>
              <a:rPr lang="en-US" sz="3600" dirty="0" err="1"/>
              <a:t>kiston</a:t>
            </a:r>
            <a:r>
              <a:rPr lang="en-US" sz="3600" dirty="0"/>
              <a:t> </a:t>
            </a:r>
            <a:r>
              <a:rPr lang="en-US" sz="3600" dirty="0" err="1" smtClean="0"/>
              <a:t>jamoatchiligi</a:t>
            </a:r>
            <a:r>
              <a:rPr lang="en-US" sz="3600" dirty="0" smtClean="0"/>
              <a:t>  </a:t>
            </a:r>
            <a:r>
              <a:rPr lang="en-US" sz="3600" b="1" dirty="0">
                <a:solidFill>
                  <a:srgbClr val="0000FF"/>
                </a:solidFill>
              </a:rPr>
              <a:t>1990-yil  s</a:t>
            </a:r>
            <a:r>
              <a:rPr lang="ru-RU" sz="3600" b="1" dirty="0">
                <a:solidFill>
                  <a:srgbClr val="0000FF"/>
                </a:solidFill>
              </a:rPr>
              <a:t>е</a:t>
            </a:r>
            <a:r>
              <a:rPr lang="en-US" sz="3600" b="1" dirty="0" err="1">
                <a:solidFill>
                  <a:srgbClr val="0000FF"/>
                </a:solidFill>
              </a:rPr>
              <a:t>ntabr</a:t>
            </a:r>
            <a:r>
              <a:rPr lang="en-US" sz="3600" b="1" dirty="0">
                <a:solidFill>
                  <a:srgbClr val="0000FF"/>
                </a:solidFill>
              </a:rPr>
              <a:t>  (14–17)  </a:t>
            </a:r>
            <a:r>
              <a:rPr lang="en-US" sz="3600" b="1" dirty="0" err="1">
                <a:solidFill>
                  <a:srgbClr val="0000FF"/>
                </a:solidFill>
              </a:rPr>
              <a:t>oyida</a:t>
            </a:r>
            <a:r>
              <a:rPr lang="en-US" sz="3600" dirty="0"/>
              <a:t>  </a:t>
            </a:r>
            <a:r>
              <a:rPr lang="en-US" sz="3600" b="1" dirty="0"/>
              <a:t>Muhammad  </a:t>
            </a:r>
            <a:r>
              <a:rPr lang="en-US" sz="3600" b="1" dirty="0" err="1"/>
              <a:t>ibn</a:t>
            </a:r>
            <a:r>
              <a:rPr lang="en-US" sz="3600" b="1" dirty="0"/>
              <a:t> </a:t>
            </a:r>
            <a:r>
              <a:rPr lang="en-US" sz="3600" b="1" dirty="0" err="1" smtClean="0"/>
              <a:t>Muso</a:t>
            </a:r>
            <a:r>
              <a:rPr lang="en-US" sz="3600" b="1" dirty="0" smtClean="0"/>
              <a:t>  </a:t>
            </a:r>
            <a:r>
              <a:rPr lang="en-US" sz="3600" b="1" dirty="0"/>
              <a:t>at-T</a:t>
            </a:r>
            <a:r>
              <a:rPr lang="ru-RU" sz="3600" b="1" dirty="0"/>
              <a:t>е</a:t>
            </a:r>
            <a:r>
              <a:rPr lang="en-US" sz="3600" b="1" dirty="0" err="1"/>
              <a:t>rmiziy</a:t>
            </a:r>
            <a:r>
              <a:rPr lang="en-US" sz="3600" dirty="0"/>
              <a:t>  </a:t>
            </a:r>
            <a:r>
              <a:rPr lang="en-US" sz="3600" dirty="0" err="1"/>
              <a:t>tavalludining</a:t>
            </a:r>
            <a:r>
              <a:rPr lang="en-US" sz="3600" dirty="0"/>
              <a:t>  </a:t>
            </a:r>
            <a:r>
              <a:rPr lang="en-US" sz="3600" b="1" dirty="0">
                <a:solidFill>
                  <a:srgbClr val="0000FF"/>
                </a:solidFill>
              </a:rPr>
              <a:t>1200-yilligini</a:t>
            </a:r>
            <a:r>
              <a:rPr lang="en-US" sz="3600" dirty="0"/>
              <a:t>  </a:t>
            </a:r>
            <a:r>
              <a:rPr lang="en-US" sz="3600" dirty="0" err="1"/>
              <a:t>tantanali</a:t>
            </a:r>
            <a:r>
              <a:rPr lang="en-US" sz="3600" dirty="0"/>
              <a:t>  </a:t>
            </a:r>
            <a:r>
              <a:rPr lang="en-US" sz="3600" dirty="0" err="1"/>
              <a:t>nishonladi</a:t>
            </a:r>
            <a:r>
              <a:rPr lang="en-US" sz="3600" dirty="0"/>
              <a:t>. </a:t>
            </a:r>
            <a:r>
              <a:rPr lang="en-US" sz="3600" dirty="0" smtClean="0"/>
              <a:t>Bu  </a:t>
            </a:r>
            <a:r>
              <a:rPr lang="en-US" sz="3600" dirty="0" err="1"/>
              <a:t>olimning</a:t>
            </a:r>
            <a:r>
              <a:rPr lang="en-US" sz="3600" dirty="0"/>
              <a:t>  </a:t>
            </a:r>
            <a:r>
              <a:rPr lang="en-US" sz="3600" dirty="0" err="1"/>
              <a:t>nomi</a:t>
            </a:r>
            <a:r>
              <a:rPr lang="en-US" sz="3600" dirty="0"/>
              <a:t>  </a:t>
            </a:r>
            <a:r>
              <a:rPr lang="en-US" sz="3600" dirty="0" err="1"/>
              <a:t>va</a:t>
            </a:r>
            <a:r>
              <a:rPr lang="en-US" sz="3600" dirty="0"/>
              <a:t>  </a:t>
            </a:r>
            <a:r>
              <a:rPr lang="en-US" sz="3600" dirty="0" err="1"/>
              <a:t>ruhini</a:t>
            </a:r>
            <a:r>
              <a:rPr lang="en-US" sz="3600" dirty="0"/>
              <a:t>  </a:t>
            </a:r>
            <a:r>
              <a:rPr lang="en-US" sz="3600" dirty="0" err="1"/>
              <a:t>abadiylashtirish</a:t>
            </a:r>
            <a:r>
              <a:rPr lang="en-US" sz="3600" dirty="0"/>
              <a:t>  </a:t>
            </a:r>
            <a:r>
              <a:rPr lang="en-US" sz="3600" dirty="0" err="1"/>
              <a:t>bobidagi</a:t>
            </a:r>
            <a:r>
              <a:rPr lang="en-US" sz="3600" dirty="0"/>
              <a:t>  </a:t>
            </a:r>
            <a:r>
              <a:rPr lang="en-US" sz="3600" dirty="0" err="1"/>
              <a:t>mustaqil</a:t>
            </a:r>
            <a:r>
              <a:rPr lang="en-US" sz="3600" dirty="0"/>
              <a:t> </a:t>
            </a:r>
            <a:r>
              <a:rPr lang="en-US" sz="3600" dirty="0" err="1" smtClean="0"/>
              <a:t>O‘zb</a:t>
            </a:r>
            <a:r>
              <a:rPr lang="ru-RU" sz="3600" dirty="0"/>
              <a:t>е</a:t>
            </a:r>
            <a:r>
              <a:rPr lang="en-US" sz="3600" dirty="0" err="1"/>
              <a:t>kistonning</a:t>
            </a:r>
            <a:r>
              <a:rPr lang="en-US" sz="3600" dirty="0"/>
              <a:t> </a:t>
            </a:r>
            <a:r>
              <a:rPr lang="en-US" sz="3600" dirty="0" err="1"/>
              <a:t>dastlabki</a:t>
            </a:r>
            <a:r>
              <a:rPr lang="en-US" sz="3600" dirty="0"/>
              <a:t> </a:t>
            </a:r>
            <a:r>
              <a:rPr lang="en-US" sz="3600" dirty="0" err="1"/>
              <a:t>va</a:t>
            </a:r>
            <a:r>
              <a:rPr lang="en-US" sz="3600" dirty="0"/>
              <a:t> </a:t>
            </a:r>
            <a:r>
              <a:rPr lang="en-US" sz="3600" dirty="0" err="1"/>
              <a:t>hal</a:t>
            </a:r>
            <a:r>
              <a:rPr lang="en-US" sz="3600" dirty="0"/>
              <a:t> </a:t>
            </a:r>
            <a:r>
              <a:rPr lang="en-US" sz="3600" dirty="0" err="1"/>
              <a:t>qiluvchi</a:t>
            </a:r>
            <a:r>
              <a:rPr lang="en-US" sz="3600" dirty="0"/>
              <a:t> </a:t>
            </a:r>
            <a:r>
              <a:rPr lang="en-US" sz="3600" dirty="0" err="1"/>
              <a:t>qada</a:t>
            </a:r>
            <a:r>
              <a:rPr lang="en-US" sz="3600" dirty="0"/>
              <a:t> </a:t>
            </a:r>
            <a:r>
              <a:rPr lang="en-US" sz="3600" dirty="0" err="1"/>
              <a:t>midir</a:t>
            </a:r>
            <a:endParaRPr lang="en-US" sz="3600" dirty="0"/>
          </a:p>
        </p:txBody>
      </p:sp>
    </p:spTree>
    <p:extLst>
      <p:ext uri="{BB962C8B-B14F-4D97-AF65-F5344CB8AC3E}">
        <p14:creationId xmlns:p14="http://schemas.microsoft.com/office/powerpoint/2010/main" val="167061464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81337" y="1916832"/>
            <a:ext cx="8640960" cy="1569660"/>
          </a:xfrm>
          <a:prstGeom prst="rect">
            <a:avLst/>
          </a:prstGeom>
        </p:spPr>
        <p:txBody>
          <a:bodyPr wrap="square">
            <a:spAutoFit/>
          </a:bodyPr>
          <a:lstStyle/>
          <a:p>
            <a:pPr algn="ctr"/>
            <a:r>
              <a:rPr lang="en-US" sz="4800" b="1" dirty="0"/>
              <a:t> </a:t>
            </a:r>
            <a:r>
              <a:rPr lang="en-US" sz="4800" b="1" dirty="0" smtClean="0"/>
              <a:t>M</a:t>
            </a:r>
            <a:r>
              <a:rPr lang="ru-RU" sz="4800" b="1" dirty="0" smtClean="0"/>
              <a:t>е’</a:t>
            </a:r>
            <a:r>
              <a:rPr lang="en-US" sz="4800" b="1" dirty="0" err="1" smtClean="0"/>
              <a:t>morchilik</a:t>
            </a:r>
            <a:r>
              <a:rPr lang="en-US" sz="4800" b="1" dirty="0"/>
              <a:t>,  </a:t>
            </a:r>
            <a:r>
              <a:rPr lang="en-US" sz="4800" b="1" dirty="0" err="1" smtClean="0"/>
              <a:t>san’at</a:t>
            </a:r>
            <a:r>
              <a:rPr lang="en-US" sz="4800" b="1" dirty="0" smtClean="0"/>
              <a:t>  </a:t>
            </a:r>
            <a:r>
              <a:rPr lang="en-US" sz="4800" b="1" dirty="0" err="1" smtClean="0"/>
              <a:t>va</a:t>
            </a:r>
            <a:r>
              <a:rPr lang="en-US" sz="4800" b="1" dirty="0" smtClean="0"/>
              <a:t>  </a:t>
            </a:r>
            <a:r>
              <a:rPr lang="en-US" sz="4800" b="1" dirty="0" err="1" smtClean="0"/>
              <a:t>musiqa</a:t>
            </a:r>
            <a:endParaRPr lang="en-US" sz="4800" b="1" dirty="0"/>
          </a:p>
        </p:txBody>
      </p:sp>
    </p:spTree>
    <p:extLst>
      <p:ext uri="{BB962C8B-B14F-4D97-AF65-F5344CB8AC3E}">
        <p14:creationId xmlns:p14="http://schemas.microsoft.com/office/powerpoint/2010/main" val="371625873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04664"/>
            <a:ext cx="8640960" cy="5509200"/>
          </a:xfrm>
          <a:prstGeom prst="rect">
            <a:avLst/>
          </a:prstGeom>
        </p:spPr>
        <p:txBody>
          <a:bodyPr wrap="square">
            <a:spAutoFit/>
          </a:bodyPr>
          <a:lstStyle/>
          <a:p>
            <a:pPr algn="just"/>
            <a:r>
              <a:rPr lang="en-US" sz="3200" dirty="0" smtClean="0"/>
              <a:t>	</a:t>
            </a:r>
            <a:r>
              <a:rPr lang="en-US" sz="3200" b="1" dirty="0" smtClean="0"/>
              <a:t>IX–XII  </a:t>
            </a:r>
            <a:r>
              <a:rPr lang="en-US" sz="3200" b="1" dirty="0" err="1"/>
              <a:t>asrlarda</a:t>
            </a:r>
            <a:r>
              <a:rPr lang="en-US" sz="3200" b="1" dirty="0"/>
              <a:t>  </a:t>
            </a:r>
            <a:r>
              <a:rPr lang="en-US" sz="3200" dirty="0" err="1"/>
              <a:t>O‘rta</a:t>
            </a:r>
            <a:r>
              <a:rPr lang="en-US" sz="3200" dirty="0"/>
              <a:t>  </a:t>
            </a:r>
            <a:r>
              <a:rPr lang="en-US" sz="3200" dirty="0" err="1"/>
              <a:t>Osiyo</a:t>
            </a:r>
            <a:r>
              <a:rPr lang="en-US" sz="3200" dirty="0"/>
              <a:t>  </a:t>
            </a:r>
            <a:r>
              <a:rPr lang="en-US" sz="3200" dirty="0" err="1"/>
              <a:t>hududlarida</a:t>
            </a:r>
            <a:r>
              <a:rPr lang="en-US" sz="3200" dirty="0"/>
              <a:t>  </a:t>
            </a:r>
            <a:r>
              <a:rPr lang="en-US" sz="3200" dirty="0" err="1"/>
              <a:t>madaniy</a:t>
            </a:r>
            <a:r>
              <a:rPr lang="en-US" sz="3200" dirty="0"/>
              <a:t>  </a:t>
            </a:r>
            <a:r>
              <a:rPr lang="en-US" sz="3200" dirty="0" err="1"/>
              <a:t>va</a:t>
            </a:r>
            <a:r>
              <a:rPr lang="en-US" sz="3200" dirty="0"/>
              <a:t>  </a:t>
            </a:r>
            <a:r>
              <a:rPr lang="en-US" sz="3200" dirty="0" err="1" smtClean="0"/>
              <a:t>savdo-sotiq</a:t>
            </a:r>
            <a:r>
              <a:rPr lang="en-US" sz="3200" dirty="0" smtClean="0"/>
              <a:t>  </a:t>
            </a:r>
            <a:r>
              <a:rPr lang="en-US" sz="3200" dirty="0" err="1"/>
              <a:t>aloqalari</a:t>
            </a:r>
            <a:r>
              <a:rPr lang="en-US" sz="3200" dirty="0"/>
              <a:t>  </a:t>
            </a:r>
            <a:r>
              <a:rPr lang="en-US" sz="3200" dirty="0" err="1"/>
              <a:t>rivojlanadi</a:t>
            </a:r>
            <a:r>
              <a:rPr lang="en-US" sz="3200" dirty="0"/>
              <a:t>.  Bu  </a:t>
            </a:r>
            <a:r>
              <a:rPr lang="en-US" sz="3200" dirty="0" err="1"/>
              <a:t>hol</a:t>
            </a:r>
            <a:r>
              <a:rPr lang="en-US" sz="3200" dirty="0"/>
              <a:t>  </a:t>
            </a:r>
            <a:r>
              <a:rPr lang="en-US" sz="3200" dirty="0" err="1"/>
              <a:t>esa</a:t>
            </a:r>
            <a:r>
              <a:rPr lang="en-US" sz="3200" dirty="0"/>
              <a:t>  </a:t>
            </a:r>
            <a:r>
              <a:rPr lang="en-US" sz="3200" dirty="0" err="1"/>
              <a:t>o‘z</a:t>
            </a:r>
            <a:r>
              <a:rPr lang="en-US" sz="3200" dirty="0"/>
              <a:t>  </a:t>
            </a:r>
            <a:r>
              <a:rPr lang="en-US" sz="3200" dirty="0" err="1"/>
              <a:t>navbatida</a:t>
            </a:r>
            <a:r>
              <a:rPr lang="en-US" sz="3200" dirty="0"/>
              <a:t> </a:t>
            </a:r>
            <a:r>
              <a:rPr lang="en-US" sz="3200" dirty="0" err="1" smtClean="0"/>
              <a:t>o‘lkada</a:t>
            </a:r>
            <a:r>
              <a:rPr lang="en-US" sz="3200" dirty="0" smtClean="0"/>
              <a:t> </a:t>
            </a:r>
            <a:r>
              <a:rPr lang="en-US" sz="3200" b="1" i="1" u="sng" dirty="0" err="1" smtClean="0">
                <a:solidFill>
                  <a:srgbClr val="0000FF"/>
                </a:solidFill>
              </a:rPr>
              <a:t>moddiy</a:t>
            </a:r>
            <a:r>
              <a:rPr lang="en-US" sz="3200" b="1" i="1" u="sng" dirty="0" smtClean="0">
                <a:solidFill>
                  <a:srgbClr val="0000FF"/>
                </a:solidFill>
              </a:rPr>
              <a:t>  </a:t>
            </a:r>
            <a:r>
              <a:rPr lang="en-US" sz="3200" b="1" i="1" u="sng" dirty="0" err="1">
                <a:solidFill>
                  <a:srgbClr val="0000FF"/>
                </a:solidFill>
              </a:rPr>
              <a:t>madaniyatning</a:t>
            </a:r>
            <a:r>
              <a:rPr lang="en-US" sz="3200" b="1" i="1" u="sng" dirty="0">
                <a:solidFill>
                  <a:srgbClr val="0000FF"/>
                </a:solidFill>
              </a:rPr>
              <a:t>,  </a:t>
            </a:r>
            <a:r>
              <a:rPr lang="en-US" sz="3200" b="1" i="1" u="sng" dirty="0" err="1">
                <a:solidFill>
                  <a:srgbClr val="0000FF"/>
                </a:solidFill>
              </a:rPr>
              <a:t>qurilish</a:t>
            </a:r>
            <a:r>
              <a:rPr lang="en-US" sz="3200" b="1" i="1" u="sng" dirty="0">
                <a:solidFill>
                  <a:srgbClr val="0000FF"/>
                </a:solidFill>
              </a:rPr>
              <a:t>-m</a:t>
            </a:r>
            <a:r>
              <a:rPr lang="ru-RU" sz="3200" b="1" i="1" u="sng" dirty="0">
                <a:solidFill>
                  <a:srgbClr val="0000FF"/>
                </a:solidFill>
              </a:rPr>
              <a:t>е’</a:t>
            </a:r>
            <a:r>
              <a:rPr lang="en-US" sz="3200" b="1" i="1" u="sng" dirty="0" err="1">
                <a:solidFill>
                  <a:srgbClr val="0000FF"/>
                </a:solidFill>
              </a:rPr>
              <a:t>morchilik</a:t>
            </a:r>
            <a:r>
              <a:rPr lang="en-US" sz="3200" b="1" i="1" u="sng" dirty="0">
                <a:solidFill>
                  <a:srgbClr val="0000FF"/>
                </a:solidFill>
              </a:rPr>
              <a:t>  </a:t>
            </a:r>
            <a:r>
              <a:rPr lang="en-US" sz="3200" dirty="0" err="1"/>
              <a:t>san’atining</a:t>
            </a:r>
            <a:r>
              <a:rPr lang="en-US" sz="3200" dirty="0"/>
              <a:t>  </a:t>
            </a:r>
            <a:r>
              <a:rPr lang="en-US" sz="3200" dirty="0" err="1"/>
              <a:t>ravnaq</a:t>
            </a:r>
            <a:r>
              <a:rPr lang="en-US" sz="3200" dirty="0"/>
              <a:t> </a:t>
            </a:r>
            <a:r>
              <a:rPr lang="en-US" sz="3200" dirty="0" err="1" smtClean="0"/>
              <a:t>topishiga</a:t>
            </a:r>
            <a:r>
              <a:rPr lang="en-US" sz="3200" dirty="0" smtClean="0"/>
              <a:t>  </a:t>
            </a:r>
            <a:r>
              <a:rPr lang="en-US" sz="3200" dirty="0" err="1"/>
              <a:t>sabab</a:t>
            </a:r>
            <a:r>
              <a:rPr lang="en-US" sz="3200" dirty="0"/>
              <a:t>  </a:t>
            </a:r>
            <a:r>
              <a:rPr lang="en-US" sz="3200" dirty="0" err="1"/>
              <a:t>bo‘ladi</a:t>
            </a:r>
            <a:r>
              <a:rPr lang="en-US" sz="3200" dirty="0"/>
              <a:t>.  </a:t>
            </a:r>
            <a:r>
              <a:rPr lang="en-US" sz="3200" dirty="0" err="1"/>
              <a:t>Arablar</a:t>
            </a:r>
            <a:r>
              <a:rPr lang="en-US" sz="3200" dirty="0"/>
              <a:t>  </a:t>
            </a:r>
            <a:r>
              <a:rPr lang="en-US" sz="3200" dirty="0" err="1"/>
              <a:t>bosqini</a:t>
            </a:r>
            <a:r>
              <a:rPr lang="en-US" sz="3200" dirty="0"/>
              <a:t>  </a:t>
            </a:r>
            <a:r>
              <a:rPr lang="en-US" sz="3200" dirty="0" err="1"/>
              <a:t>natijasida</a:t>
            </a:r>
            <a:r>
              <a:rPr lang="en-US" sz="3200" dirty="0"/>
              <a:t>  </a:t>
            </a:r>
            <a:r>
              <a:rPr lang="en-US" sz="3200" dirty="0" err="1"/>
              <a:t>vujudga</a:t>
            </a:r>
            <a:r>
              <a:rPr lang="en-US" sz="3200" dirty="0"/>
              <a:t>  k</a:t>
            </a:r>
            <a:r>
              <a:rPr lang="ru-RU" sz="3200" dirty="0"/>
              <a:t>е</a:t>
            </a:r>
            <a:r>
              <a:rPr lang="en-US" sz="3200" dirty="0" err="1"/>
              <a:t>lgan</a:t>
            </a:r>
            <a:r>
              <a:rPr lang="en-US" sz="3200" dirty="0"/>
              <a:t> </a:t>
            </a:r>
            <a:r>
              <a:rPr lang="en-US" sz="3200" b="1" dirty="0" err="1" smtClean="0"/>
              <a:t>tushkunlikdan</a:t>
            </a:r>
            <a:r>
              <a:rPr lang="en-US" sz="3200" dirty="0" smtClean="0"/>
              <a:t>  </a:t>
            </a:r>
            <a:r>
              <a:rPr lang="en-US" sz="3200" dirty="0" err="1"/>
              <a:t>so‘ng</a:t>
            </a:r>
            <a:r>
              <a:rPr lang="en-US" sz="3200" dirty="0"/>
              <a:t>  IX  </a:t>
            </a:r>
            <a:r>
              <a:rPr lang="en-US" sz="3200" dirty="0" err="1"/>
              <a:t>asrdan</a:t>
            </a:r>
            <a:r>
              <a:rPr lang="en-US" sz="3200" dirty="0"/>
              <a:t>  </a:t>
            </a:r>
            <a:r>
              <a:rPr lang="en-US" sz="3200" dirty="0" err="1"/>
              <a:t>e’tiboran</a:t>
            </a:r>
            <a:r>
              <a:rPr lang="en-US" sz="3200" dirty="0"/>
              <a:t>  </a:t>
            </a:r>
            <a:r>
              <a:rPr lang="en-US" sz="3200" b="1" dirty="0"/>
              <a:t>m</a:t>
            </a:r>
            <a:r>
              <a:rPr lang="ru-RU" sz="3200" b="1" dirty="0"/>
              <a:t>е’</a:t>
            </a:r>
            <a:r>
              <a:rPr lang="en-US" sz="3200" b="1" dirty="0" err="1"/>
              <a:t>morchilik</a:t>
            </a:r>
            <a:r>
              <a:rPr lang="en-US" sz="3200" b="1" dirty="0"/>
              <a:t>  </a:t>
            </a:r>
            <a:r>
              <a:rPr lang="en-US" sz="3200" b="1" dirty="0" err="1"/>
              <a:t>va</a:t>
            </a:r>
            <a:r>
              <a:rPr lang="en-US" sz="3200" b="1" dirty="0"/>
              <a:t>  </a:t>
            </a:r>
            <a:r>
              <a:rPr lang="en-US" sz="3200" b="1" dirty="0" err="1"/>
              <a:t>qurilish</a:t>
            </a:r>
            <a:r>
              <a:rPr lang="en-US" sz="3200" b="1" dirty="0"/>
              <a:t> </a:t>
            </a:r>
            <a:r>
              <a:rPr lang="en-US" sz="3200" b="1" dirty="0" err="1" smtClean="0"/>
              <a:t>sohasida</a:t>
            </a:r>
            <a:r>
              <a:rPr lang="en-US" sz="3200" b="1" dirty="0" smtClean="0"/>
              <a:t>  </a:t>
            </a:r>
            <a:r>
              <a:rPr lang="en-US" sz="3200" dirty="0" err="1"/>
              <a:t>yuksak</a:t>
            </a:r>
            <a:r>
              <a:rPr lang="en-US" sz="3200" dirty="0"/>
              <a:t>  </a:t>
            </a:r>
            <a:r>
              <a:rPr lang="en-US" sz="3200" dirty="0" err="1"/>
              <a:t>darajada</a:t>
            </a:r>
            <a:r>
              <a:rPr lang="en-US" sz="3200" dirty="0"/>
              <a:t>  </a:t>
            </a:r>
            <a:r>
              <a:rPr lang="en-US" sz="3200" dirty="0" err="1"/>
              <a:t>rivojlanish</a:t>
            </a:r>
            <a:r>
              <a:rPr lang="en-US" sz="3200" dirty="0"/>
              <a:t>  </a:t>
            </a:r>
            <a:r>
              <a:rPr lang="en-US" sz="3200" dirty="0" err="1"/>
              <a:t>boshlanadi</a:t>
            </a:r>
            <a:r>
              <a:rPr lang="en-US" sz="3200" dirty="0"/>
              <a:t>, </a:t>
            </a:r>
            <a:r>
              <a:rPr lang="en-US" sz="3200" dirty="0" err="1" smtClean="0"/>
              <a:t>shaharlarda</a:t>
            </a:r>
            <a:r>
              <a:rPr lang="en-US" sz="3200" dirty="0" smtClean="0"/>
              <a:t> </a:t>
            </a:r>
            <a:r>
              <a:rPr lang="en-US" sz="3200" dirty="0" err="1" smtClean="0"/>
              <a:t>hashamatli</a:t>
            </a:r>
            <a:r>
              <a:rPr lang="en-US" sz="3200" dirty="0" smtClean="0"/>
              <a:t> </a:t>
            </a:r>
            <a:r>
              <a:rPr lang="en-US" sz="3200" dirty="0" err="1"/>
              <a:t>va</a:t>
            </a:r>
            <a:r>
              <a:rPr lang="en-US" sz="3200" dirty="0"/>
              <a:t> </a:t>
            </a:r>
            <a:r>
              <a:rPr lang="en-US" sz="3200" dirty="0" err="1"/>
              <a:t>go‘zal</a:t>
            </a:r>
            <a:r>
              <a:rPr lang="en-US" sz="3200" dirty="0"/>
              <a:t> </a:t>
            </a:r>
            <a:r>
              <a:rPr lang="en-US" sz="3200" dirty="0" err="1"/>
              <a:t>binolar</a:t>
            </a:r>
            <a:r>
              <a:rPr lang="en-US" sz="3200" dirty="0"/>
              <a:t> </a:t>
            </a:r>
            <a:r>
              <a:rPr lang="en-US" sz="3200" dirty="0" err="1"/>
              <a:t>qad</a:t>
            </a:r>
            <a:r>
              <a:rPr lang="en-US" sz="3200" dirty="0"/>
              <a:t> </a:t>
            </a:r>
            <a:r>
              <a:rPr lang="en-US" sz="3200" dirty="0" err="1"/>
              <a:t>ko‘taradi</a:t>
            </a:r>
            <a:r>
              <a:rPr lang="en-US" sz="3200" dirty="0"/>
              <a:t>.</a:t>
            </a:r>
          </a:p>
        </p:txBody>
      </p:sp>
    </p:spTree>
    <p:extLst>
      <p:ext uri="{BB962C8B-B14F-4D97-AF65-F5344CB8AC3E}">
        <p14:creationId xmlns:p14="http://schemas.microsoft.com/office/powerpoint/2010/main" val="234140012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04664"/>
            <a:ext cx="8640960" cy="5847755"/>
          </a:xfrm>
          <a:prstGeom prst="rect">
            <a:avLst/>
          </a:prstGeom>
        </p:spPr>
        <p:txBody>
          <a:bodyPr wrap="square">
            <a:spAutoFit/>
          </a:bodyPr>
          <a:lstStyle/>
          <a:p>
            <a:pPr algn="just"/>
            <a:r>
              <a:rPr lang="en-US" sz="3400" dirty="0" smtClean="0"/>
              <a:t>	</a:t>
            </a:r>
            <a:r>
              <a:rPr lang="en-US" sz="3400" dirty="0" err="1" smtClean="0"/>
              <a:t>O‘lkaning</a:t>
            </a:r>
            <a:r>
              <a:rPr lang="en-US" sz="3400" dirty="0" smtClean="0"/>
              <a:t> </a:t>
            </a:r>
            <a:r>
              <a:rPr lang="en-US" sz="3400" dirty="0" err="1"/>
              <a:t>yirik</a:t>
            </a:r>
            <a:r>
              <a:rPr lang="en-US" sz="3400" dirty="0"/>
              <a:t> </a:t>
            </a:r>
            <a:r>
              <a:rPr lang="en-US" sz="3400" dirty="0" err="1"/>
              <a:t>ma’muriy</a:t>
            </a:r>
            <a:r>
              <a:rPr lang="en-US" sz="3400" dirty="0"/>
              <a:t> </a:t>
            </a:r>
            <a:r>
              <a:rPr lang="en-US" sz="3400" dirty="0" err="1" smtClean="0"/>
              <a:t>va</a:t>
            </a:r>
            <a:r>
              <a:rPr lang="en-US" sz="3400" dirty="0" smtClean="0"/>
              <a:t> </a:t>
            </a:r>
            <a:r>
              <a:rPr lang="en-US" sz="3400" dirty="0" err="1"/>
              <a:t>madaniy</a:t>
            </a:r>
            <a:r>
              <a:rPr lang="en-US" sz="3400" dirty="0"/>
              <a:t> </a:t>
            </a:r>
            <a:r>
              <a:rPr lang="en-US" sz="3400" dirty="0" err="1"/>
              <a:t>markazlari</a:t>
            </a:r>
            <a:r>
              <a:rPr lang="en-US" sz="3400" dirty="0"/>
              <a:t> </a:t>
            </a:r>
            <a:r>
              <a:rPr lang="en-US" sz="3400" b="1" i="1" u="sng" dirty="0">
                <a:solidFill>
                  <a:srgbClr val="0000FF"/>
                </a:solidFill>
              </a:rPr>
              <a:t>Samarqand, </a:t>
            </a:r>
            <a:r>
              <a:rPr lang="en-US" sz="3400" b="1" i="1" u="sng" dirty="0" err="1">
                <a:solidFill>
                  <a:srgbClr val="0000FF"/>
                </a:solidFill>
              </a:rPr>
              <a:t>Buxoro</a:t>
            </a:r>
            <a:r>
              <a:rPr lang="en-US" sz="3400" b="1" i="1" u="sng" dirty="0">
                <a:solidFill>
                  <a:srgbClr val="0000FF"/>
                </a:solidFill>
              </a:rPr>
              <a:t>, </a:t>
            </a:r>
            <a:r>
              <a:rPr lang="en-US" sz="3400" b="1" i="1" u="sng" dirty="0" err="1" smtClean="0">
                <a:solidFill>
                  <a:srgbClr val="0000FF"/>
                </a:solidFill>
              </a:rPr>
              <a:t>Urganch</a:t>
            </a:r>
            <a:r>
              <a:rPr lang="en-US" sz="3400" b="1" i="1" u="sng" dirty="0">
                <a:solidFill>
                  <a:srgbClr val="0000FF"/>
                </a:solidFill>
              </a:rPr>
              <a:t>, Marv, T</a:t>
            </a:r>
            <a:r>
              <a:rPr lang="ru-RU" sz="3400" b="1" i="1" u="sng" dirty="0">
                <a:solidFill>
                  <a:srgbClr val="0000FF"/>
                </a:solidFill>
              </a:rPr>
              <a:t>е</a:t>
            </a:r>
            <a:r>
              <a:rPr lang="en-US" sz="3400" b="1" i="1" u="sng" dirty="0" err="1">
                <a:solidFill>
                  <a:srgbClr val="0000FF"/>
                </a:solidFill>
              </a:rPr>
              <a:t>rmiz</a:t>
            </a:r>
            <a:r>
              <a:rPr lang="en-US" sz="3400" b="1" i="1" u="sng" dirty="0">
                <a:solidFill>
                  <a:srgbClr val="0000FF"/>
                </a:solidFill>
              </a:rPr>
              <a:t>, </a:t>
            </a:r>
            <a:r>
              <a:rPr lang="en-US" sz="3400" b="1" i="1" u="sng" dirty="0" err="1" smtClean="0">
                <a:solidFill>
                  <a:srgbClr val="0000FF"/>
                </a:solidFill>
              </a:rPr>
              <a:t>O‘zgan</a:t>
            </a:r>
            <a:r>
              <a:rPr lang="en-US" sz="3400" b="1" i="1" u="sng" dirty="0" smtClean="0">
                <a:solidFill>
                  <a:srgbClr val="0000FF"/>
                </a:solidFill>
              </a:rPr>
              <a:t> </a:t>
            </a:r>
            <a:r>
              <a:rPr lang="en-US" sz="3400" dirty="0" err="1"/>
              <a:t>va</a:t>
            </a:r>
            <a:r>
              <a:rPr lang="en-US" sz="3400" dirty="0"/>
              <a:t> </a:t>
            </a:r>
            <a:r>
              <a:rPr lang="en-US" sz="3400" dirty="0" err="1"/>
              <a:t>boshqa</a:t>
            </a:r>
            <a:r>
              <a:rPr lang="en-US" sz="3400" dirty="0"/>
              <a:t> </a:t>
            </a:r>
            <a:r>
              <a:rPr lang="en-US" sz="3400" dirty="0" err="1"/>
              <a:t>shaharlarda</a:t>
            </a:r>
            <a:r>
              <a:rPr lang="en-US" sz="3400" dirty="0"/>
              <a:t> </a:t>
            </a:r>
            <a:r>
              <a:rPr lang="en-US" sz="3400" dirty="0" err="1"/>
              <a:t>juda</a:t>
            </a:r>
            <a:r>
              <a:rPr lang="en-US" sz="3400" dirty="0"/>
              <a:t> </a:t>
            </a:r>
            <a:r>
              <a:rPr lang="en-US" sz="3400" dirty="0" err="1"/>
              <a:t>ko‘plab</a:t>
            </a:r>
            <a:r>
              <a:rPr lang="en-US" sz="3400" dirty="0"/>
              <a:t> </a:t>
            </a:r>
            <a:r>
              <a:rPr lang="en-US" sz="3400" dirty="0" err="1"/>
              <a:t>ko‘rkam</a:t>
            </a:r>
            <a:r>
              <a:rPr lang="en-US" sz="3400" dirty="0"/>
              <a:t> </a:t>
            </a:r>
            <a:r>
              <a:rPr lang="en-US" sz="3400" dirty="0" err="1"/>
              <a:t>va</a:t>
            </a:r>
            <a:r>
              <a:rPr lang="en-US" sz="3400" dirty="0"/>
              <a:t> </a:t>
            </a:r>
            <a:r>
              <a:rPr lang="en-US" sz="3400" dirty="0" err="1"/>
              <a:t>hashamatli</a:t>
            </a:r>
            <a:r>
              <a:rPr lang="en-US" sz="3400" dirty="0"/>
              <a:t> </a:t>
            </a:r>
            <a:r>
              <a:rPr lang="en-US" sz="3400" b="1" i="1" dirty="0" err="1" smtClean="0">
                <a:solidFill>
                  <a:srgbClr val="0000FF"/>
                </a:solidFill>
              </a:rPr>
              <a:t>saroylar</a:t>
            </a:r>
            <a:r>
              <a:rPr lang="en-US" sz="3400" b="1" i="1" dirty="0">
                <a:solidFill>
                  <a:srgbClr val="0000FF"/>
                </a:solidFill>
              </a:rPr>
              <a:t>,  masjid,  </a:t>
            </a:r>
            <a:r>
              <a:rPr lang="en-US" sz="3400" b="1" i="1" dirty="0" err="1">
                <a:solidFill>
                  <a:srgbClr val="0000FF"/>
                </a:solidFill>
              </a:rPr>
              <a:t>madrasalar</a:t>
            </a:r>
            <a:r>
              <a:rPr lang="en-US" sz="3400" b="1" i="1" dirty="0">
                <a:solidFill>
                  <a:srgbClr val="0000FF"/>
                </a:solidFill>
              </a:rPr>
              <a:t>, </a:t>
            </a:r>
            <a:r>
              <a:rPr lang="en-US" sz="3400" b="1" i="1" dirty="0" err="1" smtClean="0">
                <a:solidFill>
                  <a:srgbClr val="0000FF"/>
                </a:solidFill>
              </a:rPr>
              <a:t>minoralar</a:t>
            </a:r>
            <a:r>
              <a:rPr lang="en-US" sz="3400" b="1" i="1" dirty="0">
                <a:solidFill>
                  <a:srgbClr val="0000FF"/>
                </a:solidFill>
              </a:rPr>
              <a:t>,  </a:t>
            </a:r>
            <a:r>
              <a:rPr lang="en-US" sz="3400" b="1" i="1" dirty="0" err="1" smtClean="0">
                <a:solidFill>
                  <a:srgbClr val="0000FF"/>
                </a:solidFill>
              </a:rPr>
              <a:t>xonaqohlar</a:t>
            </a:r>
            <a:r>
              <a:rPr lang="en-US" sz="3400" b="1" i="1" dirty="0">
                <a:solidFill>
                  <a:srgbClr val="0000FF"/>
                </a:solidFill>
              </a:rPr>
              <a:t>,  </a:t>
            </a:r>
            <a:r>
              <a:rPr lang="en-US" sz="3400" b="1" i="1" dirty="0" err="1">
                <a:solidFill>
                  <a:srgbClr val="0000FF"/>
                </a:solidFill>
              </a:rPr>
              <a:t>maqbaralar</a:t>
            </a:r>
            <a:r>
              <a:rPr lang="en-US" sz="3400" b="1" i="1" dirty="0">
                <a:solidFill>
                  <a:srgbClr val="0000FF"/>
                </a:solidFill>
              </a:rPr>
              <a:t>, </a:t>
            </a:r>
            <a:r>
              <a:rPr lang="en-US" sz="3400" b="1" i="1" dirty="0" err="1" smtClean="0">
                <a:solidFill>
                  <a:srgbClr val="0000FF"/>
                </a:solidFill>
              </a:rPr>
              <a:t>tim</a:t>
            </a:r>
            <a:r>
              <a:rPr lang="en-US" sz="3400" b="1" i="1" dirty="0" smtClean="0">
                <a:solidFill>
                  <a:srgbClr val="0000FF"/>
                </a:solidFill>
              </a:rPr>
              <a:t> </a:t>
            </a:r>
            <a:r>
              <a:rPr lang="en-US" sz="3400" b="1" i="1" dirty="0" err="1">
                <a:solidFill>
                  <a:srgbClr val="0000FF"/>
                </a:solidFill>
              </a:rPr>
              <a:t>va</a:t>
            </a:r>
            <a:r>
              <a:rPr lang="en-US" sz="3400" b="1" i="1" dirty="0">
                <a:solidFill>
                  <a:srgbClr val="0000FF"/>
                </a:solidFill>
              </a:rPr>
              <a:t> </a:t>
            </a:r>
            <a:r>
              <a:rPr lang="en-US" sz="3400" b="1" i="1" dirty="0" err="1" smtClean="0">
                <a:solidFill>
                  <a:srgbClr val="0000FF"/>
                </a:solidFill>
              </a:rPr>
              <a:t>karvonsaroylar</a:t>
            </a:r>
            <a:r>
              <a:rPr lang="en-US" sz="3400" b="1" i="1" dirty="0" smtClean="0">
                <a:solidFill>
                  <a:srgbClr val="0000FF"/>
                </a:solidFill>
              </a:rPr>
              <a:t> </a:t>
            </a:r>
            <a:r>
              <a:rPr lang="en-US" sz="3400" dirty="0" err="1"/>
              <a:t>quriladi</a:t>
            </a:r>
            <a:r>
              <a:rPr lang="en-US" sz="3400" dirty="0"/>
              <a:t>. </a:t>
            </a:r>
            <a:r>
              <a:rPr lang="en-US" sz="3400" dirty="0" err="1"/>
              <a:t>Jum</a:t>
            </a:r>
            <a:r>
              <a:rPr lang="en-US" sz="3400" dirty="0"/>
              <a:t> </a:t>
            </a:r>
            <a:r>
              <a:rPr lang="en-US" sz="3400" dirty="0" err="1"/>
              <a:t>ladan</a:t>
            </a:r>
            <a:r>
              <a:rPr lang="en-US" sz="3400" dirty="0"/>
              <a:t>, </a:t>
            </a:r>
            <a:r>
              <a:rPr lang="en-US" sz="3400" dirty="0" err="1"/>
              <a:t>hali</a:t>
            </a:r>
            <a:r>
              <a:rPr lang="en-US" sz="3400" dirty="0"/>
              <a:t> </a:t>
            </a:r>
            <a:r>
              <a:rPr lang="en-US" sz="3400" b="1" dirty="0"/>
              <a:t>IX </a:t>
            </a:r>
            <a:r>
              <a:rPr lang="en-US" sz="3400" b="1" dirty="0" err="1"/>
              <a:t>asr</a:t>
            </a:r>
            <a:r>
              <a:rPr lang="en-US" sz="3400" b="1" dirty="0"/>
              <a:t> </a:t>
            </a:r>
            <a:r>
              <a:rPr lang="en-US" sz="3400" b="1" dirty="0" err="1"/>
              <a:t>o‘rtalaridayoq</a:t>
            </a:r>
            <a:r>
              <a:rPr lang="en-US" sz="3400" b="1" dirty="0"/>
              <a:t> </a:t>
            </a:r>
            <a:r>
              <a:rPr lang="en-US" sz="3400" dirty="0" err="1" smtClean="0"/>
              <a:t>Buxoro</a:t>
            </a:r>
            <a:r>
              <a:rPr lang="en-US" sz="3400" dirty="0" smtClean="0"/>
              <a:t>  </a:t>
            </a:r>
            <a:r>
              <a:rPr lang="en-US" sz="3400" dirty="0" err="1"/>
              <a:t>shahri</a:t>
            </a:r>
            <a:r>
              <a:rPr lang="en-US" sz="3400" dirty="0"/>
              <a:t>  </a:t>
            </a:r>
            <a:r>
              <a:rPr lang="en-US" sz="3400" dirty="0" err="1"/>
              <a:t>qalin</a:t>
            </a:r>
            <a:r>
              <a:rPr lang="en-US" sz="3400" dirty="0"/>
              <a:t>  d</a:t>
            </a:r>
            <a:r>
              <a:rPr lang="ru-RU" sz="3400" dirty="0"/>
              <a:t>е</a:t>
            </a:r>
            <a:r>
              <a:rPr lang="en-US" sz="3400" dirty="0" err="1"/>
              <a:t>vorlar</a:t>
            </a:r>
            <a:r>
              <a:rPr lang="en-US" sz="3400" dirty="0"/>
              <a:t>  </a:t>
            </a:r>
            <a:r>
              <a:rPr lang="en-US" sz="3400" dirty="0" err="1"/>
              <a:t>bilan</a:t>
            </a:r>
            <a:r>
              <a:rPr lang="en-US" sz="3400" dirty="0"/>
              <a:t>  </a:t>
            </a:r>
            <a:r>
              <a:rPr lang="en-US" sz="3400" dirty="0" err="1"/>
              <a:t>o‘ralgan</a:t>
            </a:r>
            <a:r>
              <a:rPr lang="en-US" sz="3400" dirty="0"/>
              <a:t>  </a:t>
            </a:r>
            <a:r>
              <a:rPr lang="en-US" sz="3400" dirty="0" err="1"/>
              <a:t>bo‘lib</a:t>
            </a:r>
            <a:r>
              <a:rPr lang="en-US" sz="3400" dirty="0"/>
              <a:t>,  </a:t>
            </a:r>
            <a:r>
              <a:rPr lang="en-US" sz="3400" dirty="0" err="1"/>
              <a:t>uning</a:t>
            </a:r>
            <a:r>
              <a:rPr lang="en-US" sz="3400" dirty="0"/>
              <a:t>  </a:t>
            </a:r>
            <a:r>
              <a:rPr lang="en-US" sz="3400" b="1" i="1" u="sng" dirty="0">
                <a:solidFill>
                  <a:srgbClr val="0000FF"/>
                </a:solidFill>
              </a:rPr>
              <a:t>11  ta </a:t>
            </a:r>
            <a:r>
              <a:rPr lang="en-US" sz="3400" b="1" i="1" u="sng" dirty="0" err="1" smtClean="0">
                <a:solidFill>
                  <a:srgbClr val="0000FF"/>
                </a:solidFill>
              </a:rPr>
              <a:t>salobatli</a:t>
            </a:r>
            <a:r>
              <a:rPr lang="en-US" sz="3400" b="1" i="1" u="sng" dirty="0" smtClean="0">
                <a:solidFill>
                  <a:srgbClr val="0000FF"/>
                </a:solidFill>
              </a:rPr>
              <a:t>  </a:t>
            </a:r>
            <a:r>
              <a:rPr lang="en-US" sz="3400" b="1" i="1" u="sng" dirty="0" err="1">
                <a:solidFill>
                  <a:srgbClr val="0000FF"/>
                </a:solidFill>
              </a:rPr>
              <a:t>naqshindor</a:t>
            </a:r>
            <a:r>
              <a:rPr lang="en-US" sz="3400" b="1" i="1" u="sng" dirty="0">
                <a:solidFill>
                  <a:srgbClr val="0000FF"/>
                </a:solidFill>
              </a:rPr>
              <a:t>  </a:t>
            </a:r>
            <a:r>
              <a:rPr lang="en-US" sz="3400" dirty="0" err="1"/>
              <a:t>darvozalari</a:t>
            </a:r>
            <a:r>
              <a:rPr lang="en-US" sz="3400" dirty="0"/>
              <a:t>  </a:t>
            </a:r>
            <a:r>
              <a:rPr lang="en-US" sz="3400" dirty="0" err="1"/>
              <a:t>bo‘lgan</a:t>
            </a:r>
            <a:r>
              <a:rPr lang="en-US" sz="3400" dirty="0"/>
              <a:t>.</a:t>
            </a:r>
          </a:p>
        </p:txBody>
      </p:sp>
    </p:spTree>
    <p:extLst>
      <p:ext uri="{BB962C8B-B14F-4D97-AF65-F5344CB8AC3E}">
        <p14:creationId xmlns:p14="http://schemas.microsoft.com/office/powerpoint/2010/main" val="275956937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04664"/>
            <a:ext cx="8640960" cy="5632311"/>
          </a:xfrm>
          <a:prstGeom prst="rect">
            <a:avLst/>
          </a:prstGeom>
        </p:spPr>
        <p:txBody>
          <a:bodyPr wrap="square">
            <a:spAutoFit/>
          </a:bodyPr>
          <a:lstStyle/>
          <a:p>
            <a:pPr algn="just"/>
            <a:r>
              <a:rPr lang="en-US" sz="3600" dirty="0"/>
              <a:t> </a:t>
            </a:r>
            <a:r>
              <a:rPr lang="en-US" sz="3600" dirty="0" smtClean="0"/>
              <a:t>	M</a:t>
            </a:r>
            <a:r>
              <a:rPr lang="ru-RU" sz="3600" dirty="0"/>
              <a:t>е’</a:t>
            </a:r>
            <a:r>
              <a:rPr lang="en-US" sz="3600" dirty="0" err="1"/>
              <a:t>morchilikda</a:t>
            </a:r>
            <a:r>
              <a:rPr lang="en-US" sz="3600" dirty="0"/>
              <a:t>  </a:t>
            </a:r>
            <a:r>
              <a:rPr lang="en-US" sz="3600" b="1" u="sng" dirty="0" err="1">
                <a:solidFill>
                  <a:srgbClr val="0000FF"/>
                </a:solidFill>
              </a:rPr>
              <a:t>paxsa</a:t>
            </a:r>
            <a:r>
              <a:rPr lang="en-US" sz="3600" b="1" u="sng" dirty="0">
                <a:solidFill>
                  <a:srgbClr val="0000FF"/>
                </a:solidFill>
              </a:rPr>
              <a:t>  </a:t>
            </a:r>
            <a:r>
              <a:rPr lang="en-US" sz="3600" b="1" u="sng" dirty="0" err="1">
                <a:solidFill>
                  <a:srgbClr val="0000FF"/>
                </a:solidFill>
              </a:rPr>
              <a:t>va</a:t>
            </a:r>
            <a:r>
              <a:rPr lang="en-US" sz="3600" b="1" u="sng" dirty="0">
                <a:solidFill>
                  <a:srgbClr val="0000FF"/>
                </a:solidFill>
              </a:rPr>
              <a:t> </a:t>
            </a:r>
            <a:r>
              <a:rPr lang="en-US" sz="3600" b="1" u="sng" dirty="0" err="1" smtClean="0">
                <a:solidFill>
                  <a:srgbClr val="0000FF"/>
                </a:solidFill>
              </a:rPr>
              <a:t>xom</a:t>
            </a:r>
            <a:r>
              <a:rPr lang="en-US" sz="3600" b="1" u="sng" dirty="0" smtClean="0">
                <a:solidFill>
                  <a:srgbClr val="0000FF"/>
                </a:solidFill>
              </a:rPr>
              <a:t> </a:t>
            </a:r>
            <a:r>
              <a:rPr lang="en-US" sz="3600" b="1" u="sng" dirty="0" err="1">
                <a:solidFill>
                  <a:srgbClr val="0000FF"/>
                </a:solidFill>
              </a:rPr>
              <a:t>g‘ishtdan</a:t>
            </a:r>
            <a:r>
              <a:rPr lang="en-US" sz="3600" dirty="0"/>
              <a:t> </a:t>
            </a:r>
            <a:r>
              <a:rPr lang="en-US" sz="3600" dirty="0" err="1"/>
              <a:t>imoratlar</a:t>
            </a:r>
            <a:r>
              <a:rPr lang="en-US" sz="3600" dirty="0"/>
              <a:t> </a:t>
            </a:r>
            <a:r>
              <a:rPr lang="en-US" sz="3600" dirty="0" err="1"/>
              <a:t>bilan</a:t>
            </a:r>
            <a:r>
              <a:rPr lang="en-US" sz="3600" dirty="0"/>
              <a:t> </a:t>
            </a:r>
            <a:r>
              <a:rPr lang="en-US" sz="3600" dirty="0" err="1"/>
              <a:t>bir</a:t>
            </a:r>
            <a:r>
              <a:rPr lang="en-US" sz="3600" dirty="0"/>
              <a:t> </a:t>
            </a:r>
            <a:r>
              <a:rPr lang="en-US" sz="3600" dirty="0" err="1"/>
              <a:t>qatorda</a:t>
            </a:r>
            <a:r>
              <a:rPr lang="en-US" sz="3600" dirty="0"/>
              <a:t> </a:t>
            </a:r>
            <a:r>
              <a:rPr lang="en-US" sz="3600" b="1" dirty="0" err="1">
                <a:solidFill>
                  <a:srgbClr val="0000FF"/>
                </a:solidFill>
              </a:rPr>
              <a:t>pishiq</a:t>
            </a:r>
            <a:r>
              <a:rPr lang="en-US" sz="3600" b="1" dirty="0">
                <a:solidFill>
                  <a:srgbClr val="0000FF"/>
                </a:solidFill>
              </a:rPr>
              <a:t> </a:t>
            </a:r>
            <a:r>
              <a:rPr lang="en-US" sz="3600" b="1" dirty="0" err="1">
                <a:solidFill>
                  <a:srgbClr val="0000FF"/>
                </a:solidFill>
              </a:rPr>
              <a:t>g‘ishtli</a:t>
            </a:r>
            <a:r>
              <a:rPr lang="en-US" sz="3600" b="1" dirty="0">
                <a:solidFill>
                  <a:srgbClr val="0000FF"/>
                </a:solidFill>
              </a:rPr>
              <a:t> </a:t>
            </a:r>
            <a:r>
              <a:rPr lang="en-US" sz="3600" b="1" dirty="0" err="1">
                <a:solidFill>
                  <a:srgbClr val="0000FF"/>
                </a:solidFill>
              </a:rPr>
              <a:t>va</a:t>
            </a:r>
            <a:r>
              <a:rPr lang="en-US" sz="3600" b="1" dirty="0">
                <a:solidFill>
                  <a:srgbClr val="0000FF"/>
                </a:solidFill>
              </a:rPr>
              <a:t> </a:t>
            </a:r>
            <a:r>
              <a:rPr lang="en-US" sz="3600" b="1" dirty="0" err="1">
                <a:solidFill>
                  <a:srgbClr val="0000FF"/>
                </a:solidFill>
              </a:rPr>
              <a:t>sinchkor</a:t>
            </a:r>
            <a:r>
              <a:rPr lang="en-US" sz="3600" b="1" dirty="0">
                <a:solidFill>
                  <a:srgbClr val="0000FF"/>
                </a:solidFill>
              </a:rPr>
              <a:t> </a:t>
            </a:r>
            <a:r>
              <a:rPr lang="en-US" sz="3600" b="1" dirty="0" err="1" smtClean="0">
                <a:solidFill>
                  <a:srgbClr val="0000FF"/>
                </a:solidFill>
              </a:rPr>
              <a:t>imoratlar</a:t>
            </a:r>
            <a:r>
              <a:rPr lang="en-US" sz="3600" b="1" dirty="0" smtClean="0">
                <a:solidFill>
                  <a:srgbClr val="0000FF"/>
                </a:solidFill>
              </a:rPr>
              <a:t>  </a:t>
            </a:r>
            <a:r>
              <a:rPr lang="en-US" sz="3600" dirty="0"/>
              <a:t>ham  </a:t>
            </a:r>
            <a:r>
              <a:rPr lang="en-US" sz="3600" dirty="0" err="1"/>
              <a:t>ko‘plab</a:t>
            </a:r>
            <a:r>
              <a:rPr lang="en-US" sz="3600" dirty="0"/>
              <a:t>  </a:t>
            </a:r>
            <a:r>
              <a:rPr lang="en-US" sz="3600" dirty="0" err="1"/>
              <a:t>quriladi</a:t>
            </a:r>
            <a:r>
              <a:rPr lang="en-US" sz="3600" dirty="0"/>
              <a:t>.  </a:t>
            </a:r>
            <a:r>
              <a:rPr lang="en-US" sz="3600" dirty="0" err="1"/>
              <a:t>Xalq</a:t>
            </a:r>
            <a:r>
              <a:rPr lang="en-US" sz="3600" dirty="0"/>
              <a:t>  </a:t>
            </a:r>
            <a:r>
              <a:rPr lang="en-US" sz="3600" dirty="0" err="1"/>
              <a:t>ichidan</a:t>
            </a:r>
            <a:r>
              <a:rPr lang="en-US" sz="3600" dirty="0"/>
              <a:t>  </a:t>
            </a:r>
            <a:r>
              <a:rPr lang="en-US" sz="3600" dirty="0" err="1"/>
              <a:t>chiqqan</a:t>
            </a:r>
            <a:r>
              <a:rPr lang="en-US" sz="3600" dirty="0"/>
              <a:t>  </a:t>
            </a:r>
            <a:r>
              <a:rPr lang="en-US" sz="3600" dirty="0" err="1"/>
              <a:t>mahalliy</a:t>
            </a:r>
            <a:r>
              <a:rPr lang="en-US" sz="3600" dirty="0"/>
              <a:t>  </a:t>
            </a:r>
            <a:r>
              <a:rPr lang="en-US" sz="3600" dirty="0" err="1" smtClean="0"/>
              <a:t>ustalar</a:t>
            </a:r>
            <a:r>
              <a:rPr lang="en-US" sz="3600" dirty="0"/>
              <a:t>,  m</a:t>
            </a:r>
            <a:r>
              <a:rPr lang="ru-RU" sz="3600" dirty="0"/>
              <a:t>е’</a:t>
            </a:r>
            <a:r>
              <a:rPr lang="en-US" sz="3600" dirty="0" err="1"/>
              <a:t>morlar</a:t>
            </a:r>
            <a:r>
              <a:rPr lang="en-US" sz="3600" dirty="0"/>
              <a:t>,  </a:t>
            </a:r>
            <a:r>
              <a:rPr lang="en-US" sz="3600" dirty="0" err="1"/>
              <a:t>naqqoshlar</a:t>
            </a:r>
            <a:r>
              <a:rPr lang="en-US" sz="3600" dirty="0"/>
              <a:t>,  </a:t>
            </a:r>
            <a:r>
              <a:rPr lang="en-US" sz="3600" dirty="0" err="1"/>
              <a:t>kulollar</a:t>
            </a:r>
            <a:r>
              <a:rPr lang="en-US" sz="3600" dirty="0"/>
              <a:t>,  </a:t>
            </a:r>
            <a:r>
              <a:rPr lang="en-US" sz="3600" dirty="0" err="1" smtClean="0"/>
              <a:t>zargarlar</a:t>
            </a:r>
            <a:r>
              <a:rPr lang="en-US" sz="3600" dirty="0"/>
              <a:t>,  </a:t>
            </a:r>
            <a:r>
              <a:rPr lang="en-US" sz="3600" dirty="0" err="1"/>
              <a:t>misgarlar</a:t>
            </a:r>
            <a:r>
              <a:rPr lang="en-US" sz="3600" dirty="0"/>
              <a:t> </a:t>
            </a:r>
            <a:r>
              <a:rPr lang="en-US" sz="3600" dirty="0" err="1" smtClean="0"/>
              <a:t>tomonidan</a:t>
            </a:r>
            <a:r>
              <a:rPr lang="en-US" sz="3600" dirty="0" smtClean="0"/>
              <a:t> </a:t>
            </a:r>
            <a:r>
              <a:rPr lang="en-US" sz="3600" dirty="0" err="1"/>
              <a:t>bu</a:t>
            </a:r>
            <a:r>
              <a:rPr lang="en-US" sz="3600" dirty="0"/>
              <a:t> yurt </a:t>
            </a:r>
            <a:r>
              <a:rPr lang="en-US" sz="3600" dirty="0" err="1"/>
              <a:t>dovrug‘ini</a:t>
            </a:r>
            <a:r>
              <a:rPr lang="en-US" sz="3600" dirty="0"/>
              <a:t> </a:t>
            </a:r>
            <a:r>
              <a:rPr lang="en-US" sz="3600" dirty="0" err="1"/>
              <a:t>olamga</a:t>
            </a:r>
            <a:r>
              <a:rPr lang="en-US" sz="3600" dirty="0"/>
              <a:t> </a:t>
            </a:r>
            <a:r>
              <a:rPr lang="en-US" sz="3600" dirty="0" err="1"/>
              <a:t>tanitgan</a:t>
            </a:r>
            <a:r>
              <a:rPr lang="en-US" sz="3600" dirty="0"/>
              <a:t> </a:t>
            </a:r>
            <a:r>
              <a:rPr lang="en-US" sz="3600" dirty="0" err="1" smtClean="0"/>
              <a:t>ajoyib</a:t>
            </a:r>
            <a:r>
              <a:rPr lang="en-US" sz="3600" dirty="0" smtClean="0"/>
              <a:t> </a:t>
            </a:r>
            <a:r>
              <a:rPr lang="en-US" sz="3600" dirty="0"/>
              <a:t>m</a:t>
            </a:r>
            <a:r>
              <a:rPr lang="ru-RU" sz="3600" dirty="0"/>
              <a:t>е’</a:t>
            </a:r>
            <a:r>
              <a:rPr lang="en-US" sz="3600" dirty="0" err="1"/>
              <a:t>morchilik</a:t>
            </a:r>
            <a:r>
              <a:rPr lang="en-US" sz="3600" dirty="0"/>
              <a:t> </a:t>
            </a:r>
            <a:r>
              <a:rPr lang="en-US" sz="3600" dirty="0" err="1" smtClean="0"/>
              <a:t>obidalari</a:t>
            </a:r>
            <a:r>
              <a:rPr lang="en-US" sz="3600" dirty="0"/>
              <a:t>,  </a:t>
            </a:r>
            <a:r>
              <a:rPr lang="en-US" sz="3600" dirty="0" err="1" smtClean="0"/>
              <a:t>san’at</a:t>
            </a:r>
            <a:r>
              <a:rPr lang="en-US" sz="3600" dirty="0" smtClean="0"/>
              <a:t>  </a:t>
            </a:r>
            <a:r>
              <a:rPr lang="en-US" sz="3600" dirty="0" err="1"/>
              <a:t>namunalari</a:t>
            </a:r>
            <a:r>
              <a:rPr lang="en-US" sz="3600" dirty="0"/>
              <a:t>  </a:t>
            </a:r>
            <a:r>
              <a:rPr lang="en-US" sz="3600" dirty="0" err="1"/>
              <a:t>bunyod</a:t>
            </a:r>
            <a:r>
              <a:rPr lang="en-US" sz="3600" dirty="0"/>
              <a:t>  </a:t>
            </a:r>
            <a:r>
              <a:rPr lang="en-US" sz="3600" dirty="0" err="1"/>
              <a:t>etiladi</a:t>
            </a:r>
            <a:r>
              <a:rPr lang="en-US" sz="3600" dirty="0"/>
              <a:t>.</a:t>
            </a:r>
          </a:p>
        </p:txBody>
      </p:sp>
    </p:spTree>
    <p:extLst>
      <p:ext uri="{BB962C8B-B14F-4D97-AF65-F5344CB8AC3E}">
        <p14:creationId xmlns:p14="http://schemas.microsoft.com/office/powerpoint/2010/main" val="203080403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04664"/>
            <a:ext cx="8640960" cy="6124754"/>
          </a:xfrm>
          <a:prstGeom prst="rect">
            <a:avLst/>
          </a:prstGeom>
        </p:spPr>
        <p:txBody>
          <a:bodyPr wrap="square">
            <a:spAutoFit/>
          </a:bodyPr>
          <a:lstStyle/>
          <a:p>
            <a:pPr algn="just"/>
            <a:r>
              <a:rPr lang="en-US" sz="2800" dirty="0" smtClean="0"/>
              <a:t>	</a:t>
            </a:r>
            <a:r>
              <a:rPr lang="en-US" sz="2800" dirty="0" err="1" smtClean="0"/>
              <a:t>Bular</a:t>
            </a:r>
            <a:r>
              <a:rPr lang="en-US" sz="2800" dirty="0" smtClean="0"/>
              <a:t>  </a:t>
            </a:r>
            <a:r>
              <a:rPr lang="en-US" sz="2800" dirty="0" err="1"/>
              <a:t>jumlasiga</a:t>
            </a:r>
            <a:r>
              <a:rPr lang="en-US" sz="2800" dirty="0"/>
              <a:t> </a:t>
            </a:r>
            <a:r>
              <a:rPr lang="en-US" sz="2800" b="1" dirty="0" err="1" smtClean="0">
                <a:solidFill>
                  <a:srgbClr val="0000FF"/>
                </a:solidFill>
              </a:rPr>
              <a:t>Buxoroda</a:t>
            </a:r>
            <a:r>
              <a:rPr lang="en-US" sz="2800" dirty="0" smtClean="0"/>
              <a:t>  </a:t>
            </a:r>
            <a:r>
              <a:rPr lang="en-US" sz="2800" dirty="0" err="1"/>
              <a:t>qad</a:t>
            </a:r>
            <a:r>
              <a:rPr lang="en-US" sz="2800" dirty="0"/>
              <a:t>  </a:t>
            </a:r>
            <a:r>
              <a:rPr lang="en-US" sz="2800" dirty="0" err="1"/>
              <a:t>ko‘targan</a:t>
            </a:r>
            <a:r>
              <a:rPr lang="en-US" sz="2800" dirty="0"/>
              <a:t>  </a:t>
            </a:r>
            <a:r>
              <a:rPr lang="en-US" sz="2800" dirty="0" err="1"/>
              <a:t>mashhur</a:t>
            </a:r>
            <a:r>
              <a:rPr lang="en-US" sz="2800" dirty="0"/>
              <a:t>  </a:t>
            </a:r>
            <a:r>
              <a:rPr lang="en-US" sz="2800" b="1" dirty="0" err="1">
                <a:solidFill>
                  <a:srgbClr val="0000FF"/>
                </a:solidFill>
              </a:rPr>
              <a:t>Ismoil</a:t>
            </a:r>
            <a:r>
              <a:rPr lang="en-US" sz="2800" b="1" dirty="0">
                <a:solidFill>
                  <a:srgbClr val="0000FF"/>
                </a:solidFill>
              </a:rPr>
              <a:t>  </a:t>
            </a:r>
            <a:r>
              <a:rPr lang="en-US" sz="2800" b="1" dirty="0" err="1">
                <a:solidFill>
                  <a:srgbClr val="0000FF"/>
                </a:solidFill>
              </a:rPr>
              <a:t>Somoniy</a:t>
            </a:r>
            <a:r>
              <a:rPr lang="en-US" sz="2800" b="1" dirty="0">
                <a:solidFill>
                  <a:srgbClr val="0000FF"/>
                </a:solidFill>
              </a:rPr>
              <a:t>  </a:t>
            </a:r>
            <a:r>
              <a:rPr lang="en-US" sz="2800" b="1" dirty="0" err="1">
                <a:solidFill>
                  <a:srgbClr val="0000FF"/>
                </a:solidFill>
              </a:rPr>
              <a:t>maqbarasi</a:t>
            </a:r>
            <a:r>
              <a:rPr lang="en-US" sz="2800" b="1" dirty="0">
                <a:solidFill>
                  <a:srgbClr val="0000FF"/>
                </a:solidFill>
              </a:rPr>
              <a:t> </a:t>
            </a:r>
            <a:r>
              <a:rPr lang="en-US" sz="2800" b="1" dirty="0" smtClean="0"/>
              <a:t>(</a:t>
            </a:r>
            <a:r>
              <a:rPr lang="en-US" sz="2800" b="1" dirty="0"/>
              <a:t>X  </a:t>
            </a:r>
            <a:r>
              <a:rPr lang="en-US" sz="2800" b="1" dirty="0" err="1"/>
              <a:t>asr</a:t>
            </a:r>
            <a:r>
              <a:rPr lang="en-US" sz="2800" b="1" dirty="0"/>
              <a:t>)</a:t>
            </a:r>
            <a:r>
              <a:rPr lang="en-US" sz="2800" dirty="0"/>
              <a:t>,  </a:t>
            </a:r>
            <a:r>
              <a:rPr lang="en-US" sz="2800" b="1" dirty="0"/>
              <a:t>Samarqand</a:t>
            </a:r>
            <a:r>
              <a:rPr lang="en-US" sz="2800" dirty="0"/>
              <a:t>  </a:t>
            </a:r>
            <a:r>
              <a:rPr lang="en-US" sz="2800" dirty="0" err="1" smtClean="0"/>
              <a:t>yaqinidagi</a:t>
            </a:r>
            <a:r>
              <a:rPr lang="en-US" sz="2800" dirty="0" smtClean="0"/>
              <a:t>  </a:t>
            </a:r>
            <a:r>
              <a:rPr lang="en-US" sz="2800" b="1" dirty="0"/>
              <a:t>Tim</a:t>
            </a:r>
            <a:r>
              <a:rPr lang="en-US" sz="2800" dirty="0"/>
              <a:t>  </a:t>
            </a:r>
            <a:r>
              <a:rPr lang="en-US" sz="2800" dirty="0" err="1"/>
              <a:t>qishlog‘ida</a:t>
            </a:r>
            <a:r>
              <a:rPr lang="en-US" sz="2800" dirty="0"/>
              <a:t>  </a:t>
            </a:r>
            <a:r>
              <a:rPr lang="en-US" sz="2800" dirty="0" err="1"/>
              <a:t>qurilgan</a:t>
            </a:r>
            <a:r>
              <a:rPr lang="en-US" sz="2800" dirty="0"/>
              <a:t>  </a:t>
            </a:r>
            <a:r>
              <a:rPr lang="en-US" sz="2800" b="1" dirty="0">
                <a:solidFill>
                  <a:srgbClr val="0000FF"/>
                </a:solidFill>
              </a:rPr>
              <a:t>Arab  </a:t>
            </a:r>
            <a:r>
              <a:rPr lang="en-US" sz="2800" b="1" dirty="0" err="1">
                <a:solidFill>
                  <a:srgbClr val="0000FF"/>
                </a:solidFill>
              </a:rPr>
              <a:t>ota</a:t>
            </a:r>
            <a:r>
              <a:rPr lang="en-US" sz="2800" b="1" dirty="0">
                <a:solidFill>
                  <a:srgbClr val="0000FF"/>
                </a:solidFill>
              </a:rPr>
              <a:t> </a:t>
            </a:r>
            <a:r>
              <a:rPr lang="en-US" sz="2800" b="1" dirty="0" err="1" smtClean="0">
                <a:solidFill>
                  <a:srgbClr val="0000FF"/>
                </a:solidFill>
              </a:rPr>
              <a:t>maqbarasi</a:t>
            </a:r>
            <a:r>
              <a:rPr lang="en-US" sz="2800" b="1" dirty="0" smtClean="0">
                <a:solidFill>
                  <a:srgbClr val="0000FF"/>
                </a:solidFill>
              </a:rPr>
              <a:t>  </a:t>
            </a:r>
            <a:r>
              <a:rPr lang="en-US" sz="2800" b="1" dirty="0"/>
              <a:t>(977–78-y.),  XI  </a:t>
            </a:r>
            <a:r>
              <a:rPr lang="en-US" sz="2800" b="1" dirty="0" err="1"/>
              <a:t>asrda</a:t>
            </a:r>
            <a:r>
              <a:rPr lang="en-US" sz="2800" b="1" dirty="0"/>
              <a:t>  </a:t>
            </a:r>
            <a:r>
              <a:rPr lang="en-US" sz="2800" dirty="0" err="1"/>
              <a:t>barpo</a:t>
            </a:r>
            <a:r>
              <a:rPr lang="en-US" sz="2800" dirty="0"/>
              <a:t>  </a:t>
            </a:r>
            <a:r>
              <a:rPr lang="en-US" sz="2800" dirty="0" err="1"/>
              <a:t>etilgan</a:t>
            </a:r>
            <a:r>
              <a:rPr lang="en-US" sz="2800" dirty="0"/>
              <a:t>  </a:t>
            </a:r>
            <a:r>
              <a:rPr lang="en-US" sz="2800" b="1" dirty="0" err="1"/>
              <a:t>Marvdagi</a:t>
            </a:r>
            <a:r>
              <a:rPr lang="en-US" sz="2800" dirty="0"/>
              <a:t>  </a:t>
            </a:r>
            <a:r>
              <a:rPr lang="en-US" sz="2800" b="1" dirty="0" err="1">
                <a:solidFill>
                  <a:srgbClr val="0000FF"/>
                </a:solidFill>
              </a:rPr>
              <a:t>Sulton</a:t>
            </a:r>
            <a:r>
              <a:rPr lang="en-US" sz="2800" b="1" dirty="0">
                <a:solidFill>
                  <a:srgbClr val="0000FF"/>
                </a:solidFill>
              </a:rPr>
              <a:t> </a:t>
            </a:r>
            <a:r>
              <a:rPr lang="en-US" sz="2800" b="1" dirty="0" err="1" smtClean="0">
                <a:solidFill>
                  <a:srgbClr val="0000FF"/>
                </a:solidFill>
              </a:rPr>
              <a:t>Sanjar</a:t>
            </a:r>
            <a:r>
              <a:rPr lang="en-US" sz="2800" dirty="0"/>
              <a:t>, </a:t>
            </a:r>
            <a:r>
              <a:rPr lang="en-US" sz="2800" b="1" dirty="0" err="1"/>
              <a:t>O‘zgandagi</a:t>
            </a:r>
            <a:r>
              <a:rPr lang="en-US" sz="2800" dirty="0"/>
              <a:t> </a:t>
            </a:r>
            <a:r>
              <a:rPr lang="en-US" sz="2800" b="1" dirty="0" err="1">
                <a:solidFill>
                  <a:srgbClr val="0000FF"/>
                </a:solidFill>
              </a:rPr>
              <a:t>qoraxoniylar</a:t>
            </a:r>
            <a:r>
              <a:rPr lang="en-US" sz="2800" b="1" dirty="0">
                <a:solidFill>
                  <a:srgbClr val="0000FF"/>
                </a:solidFill>
              </a:rPr>
              <a:t> </a:t>
            </a:r>
            <a:r>
              <a:rPr lang="en-US" sz="2800" b="1" dirty="0" err="1">
                <a:solidFill>
                  <a:srgbClr val="0000FF"/>
                </a:solidFill>
              </a:rPr>
              <a:t>maqbarasi</a:t>
            </a:r>
            <a:r>
              <a:rPr lang="en-US" sz="2800" dirty="0"/>
              <a:t>, </a:t>
            </a:r>
            <a:r>
              <a:rPr lang="en-US" sz="2800" b="1" dirty="0" err="1"/>
              <a:t>G‘azna</a:t>
            </a:r>
            <a:r>
              <a:rPr lang="en-US" sz="2800" dirty="0"/>
              <a:t> </a:t>
            </a:r>
            <a:r>
              <a:rPr lang="en-US" sz="2800" dirty="0" err="1"/>
              <a:t>yaqinida</a:t>
            </a:r>
            <a:r>
              <a:rPr lang="en-US" sz="2800" dirty="0"/>
              <a:t> </a:t>
            </a:r>
            <a:r>
              <a:rPr lang="en-US" sz="2800" dirty="0" err="1" smtClean="0"/>
              <a:t>marmar</a:t>
            </a:r>
            <a:r>
              <a:rPr lang="en-US" sz="2800" dirty="0" smtClean="0"/>
              <a:t> </a:t>
            </a:r>
            <a:r>
              <a:rPr lang="en-US" sz="2800" dirty="0" err="1" smtClean="0"/>
              <a:t>koshinlardan</a:t>
            </a:r>
            <a:r>
              <a:rPr lang="en-US" sz="2800" dirty="0" smtClean="0"/>
              <a:t> </a:t>
            </a:r>
            <a:r>
              <a:rPr lang="en-US" sz="2800" dirty="0" err="1"/>
              <a:t>barpo</a:t>
            </a:r>
            <a:r>
              <a:rPr lang="en-US" sz="2800" dirty="0"/>
              <a:t> </a:t>
            </a:r>
            <a:r>
              <a:rPr lang="en-US" sz="2800" dirty="0" err="1"/>
              <a:t>etilgan</a:t>
            </a:r>
            <a:r>
              <a:rPr lang="en-US" sz="2800" dirty="0"/>
              <a:t> </a:t>
            </a:r>
            <a:r>
              <a:rPr lang="en-US" sz="2800" b="1" dirty="0">
                <a:solidFill>
                  <a:srgbClr val="0000FF"/>
                </a:solidFill>
              </a:rPr>
              <a:t>32 ta </a:t>
            </a:r>
            <a:r>
              <a:rPr lang="en-US" sz="2800" b="1" dirty="0" err="1" smtClean="0">
                <a:solidFill>
                  <a:srgbClr val="0000FF"/>
                </a:solidFill>
              </a:rPr>
              <a:t>kirish</a:t>
            </a:r>
            <a:r>
              <a:rPr lang="en-US" sz="2800" b="1" dirty="0" smtClean="0">
                <a:solidFill>
                  <a:srgbClr val="0000FF"/>
                </a:solidFill>
              </a:rPr>
              <a:t> </a:t>
            </a:r>
            <a:r>
              <a:rPr lang="en-US" sz="2800" b="1" dirty="0" err="1">
                <a:solidFill>
                  <a:srgbClr val="0000FF"/>
                </a:solidFill>
              </a:rPr>
              <a:t>eshiklari</a:t>
            </a:r>
            <a:r>
              <a:rPr lang="en-US" sz="2800" b="1" dirty="0">
                <a:solidFill>
                  <a:srgbClr val="0000FF"/>
                </a:solidFill>
              </a:rPr>
              <a:t>, 4 ta </a:t>
            </a:r>
            <a:r>
              <a:rPr lang="en-US" sz="2800" b="1" dirty="0" err="1">
                <a:solidFill>
                  <a:srgbClr val="0000FF"/>
                </a:solidFill>
              </a:rPr>
              <a:t>ayvoni</a:t>
            </a:r>
            <a:r>
              <a:rPr lang="en-US" sz="2800" dirty="0"/>
              <a:t> </a:t>
            </a:r>
            <a:r>
              <a:rPr lang="en-US" sz="2800" dirty="0" err="1"/>
              <a:t>bo‘lgan</a:t>
            </a:r>
            <a:r>
              <a:rPr lang="en-US" sz="2800" dirty="0"/>
              <a:t>, </a:t>
            </a:r>
            <a:r>
              <a:rPr lang="en-US" sz="2800" dirty="0" err="1" smtClean="0"/>
              <a:t>baland</a:t>
            </a:r>
            <a:r>
              <a:rPr lang="en-US" sz="2800" dirty="0" smtClean="0"/>
              <a:t>  </a:t>
            </a:r>
            <a:r>
              <a:rPr lang="en-US" sz="2800" dirty="0" err="1"/>
              <a:t>qubbalari</a:t>
            </a:r>
            <a:r>
              <a:rPr lang="en-US" sz="2800" dirty="0"/>
              <a:t>  </a:t>
            </a:r>
            <a:r>
              <a:rPr lang="en-US" sz="2800" dirty="0" err="1"/>
              <a:t>lojuvard</a:t>
            </a:r>
            <a:r>
              <a:rPr lang="en-US" sz="2800" dirty="0"/>
              <a:t>  </a:t>
            </a:r>
            <a:r>
              <a:rPr lang="en-US" sz="2800" dirty="0" err="1"/>
              <a:t>osmonni</a:t>
            </a:r>
            <a:r>
              <a:rPr lang="en-US" sz="2800" dirty="0"/>
              <a:t>  </a:t>
            </a:r>
            <a:r>
              <a:rPr lang="en-US" sz="2800" dirty="0" err="1"/>
              <a:t>eslatuvchi</a:t>
            </a:r>
            <a:r>
              <a:rPr lang="en-US" sz="2800" dirty="0"/>
              <a:t>  </a:t>
            </a:r>
            <a:r>
              <a:rPr lang="en-US" sz="2800" b="1" dirty="0" err="1">
                <a:solidFill>
                  <a:srgbClr val="0000FF"/>
                </a:solidFill>
              </a:rPr>
              <a:t>g‘aznaviylarning</a:t>
            </a:r>
            <a:r>
              <a:rPr lang="en-US" sz="2800" b="1" dirty="0">
                <a:solidFill>
                  <a:srgbClr val="0000FF"/>
                </a:solidFill>
              </a:rPr>
              <a:t> </a:t>
            </a:r>
            <a:r>
              <a:rPr lang="en-US" sz="2800" b="1" dirty="0" err="1" smtClean="0">
                <a:solidFill>
                  <a:srgbClr val="0000FF"/>
                </a:solidFill>
              </a:rPr>
              <a:t>mahobatli</a:t>
            </a:r>
            <a:r>
              <a:rPr lang="en-US" sz="2800" b="1" dirty="0" smtClean="0">
                <a:solidFill>
                  <a:srgbClr val="0000FF"/>
                </a:solidFill>
              </a:rPr>
              <a:t>  </a:t>
            </a:r>
            <a:r>
              <a:rPr lang="en-US" sz="2800" b="1" dirty="0" err="1">
                <a:solidFill>
                  <a:srgbClr val="0000FF"/>
                </a:solidFill>
              </a:rPr>
              <a:t>yozgi</a:t>
            </a:r>
            <a:r>
              <a:rPr lang="en-US" sz="2800" b="1" dirty="0">
                <a:solidFill>
                  <a:srgbClr val="0000FF"/>
                </a:solidFill>
              </a:rPr>
              <a:t>  </a:t>
            </a:r>
            <a:r>
              <a:rPr lang="en-US" sz="2800" b="1" dirty="0" err="1">
                <a:solidFill>
                  <a:srgbClr val="0000FF"/>
                </a:solidFill>
              </a:rPr>
              <a:t>saroyi</a:t>
            </a:r>
            <a:r>
              <a:rPr lang="en-US" sz="2800" b="1" dirty="0"/>
              <a:t>  (1112-yilda  </a:t>
            </a:r>
            <a:r>
              <a:rPr lang="en-US" sz="2800" b="1" dirty="0" err="1"/>
              <a:t>qurilgan</a:t>
            </a:r>
            <a:r>
              <a:rPr lang="en-US" sz="2800" b="1" dirty="0"/>
              <a:t>)</a:t>
            </a:r>
            <a:r>
              <a:rPr lang="en-US" sz="2800" dirty="0"/>
              <a:t>,  </a:t>
            </a:r>
            <a:r>
              <a:rPr lang="en-US" sz="2800" dirty="0" err="1"/>
              <a:t>yoxud</a:t>
            </a:r>
            <a:r>
              <a:rPr lang="en-US" sz="2800" dirty="0"/>
              <a:t>  </a:t>
            </a:r>
            <a:r>
              <a:rPr lang="en-US" sz="2800" dirty="0" err="1"/>
              <a:t>pishiq</a:t>
            </a:r>
            <a:r>
              <a:rPr lang="en-US" sz="2800" dirty="0"/>
              <a:t>  </a:t>
            </a:r>
            <a:r>
              <a:rPr lang="en-US" sz="2800" dirty="0" err="1"/>
              <a:t>g‘isht</a:t>
            </a:r>
            <a:r>
              <a:rPr lang="en-US" sz="2800" dirty="0"/>
              <a:t> </a:t>
            </a:r>
            <a:r>
              <a:rPr lang="en-US" sz="2800" dirty="0" err="1" smtClean="0"/>
              <a:t>taxlamiga</a:t>
            </a:r>
            <a:r>
              <a:rPr lang="en-US" sz="2800" dirty="0" smtClean="0"/>
              <a:t> </a:t>
            </a:r>
            <a:r>
              <a:rPr lang="en-US" sz="2800" dirty="0" err="1"/>
              <a:t>jimjimador</a:t>
            </a:r>
            <a:r>
              <a:rPr lang="en-US" sz="2800" dirty="0"/>
              <a:t>, </a:t>
            </a:r>
            <a:r>
              <a:rPr lang="en-US" sz="2800" dirty="0" err="1"/>
              <a:t>g‘ajakdor</a:t>
            </a:r>
            <a:r>
              <a:rPr lang="en-US" sz="2800" dirty="0"/>
              <a:t> </a:t>
            </a:r>
            <a:r>
              <a:rPr lang="en-US" sz="2800" dirty="0" err="1"/>
              <a:t>qilib</a:t>
            </a:r>
            <a:r>
              <a:rPr lang="en-US" sz="2800" dirty="0"/>
              <a:t> </a:t>
            </a:r>
            <a:r>
              <a:rPr lang="en-US" sz="2800" dirty="0" err="1" smtClean="0"/>
              <a:t>ishlov</a:t>
            </a:r>
            <a:r>
              <a:rPr lang="en-US" sz="2800" dirty="0" smtClean="0"/>
              <a:t>  </a:t>
            </a:r>
            <a:r>
              <a:rPr lang="en-US" sz="2800" dirty="0"/>
              <a:t>b</a:t>
            </a:r>
            <a:r>
              <a:rPr lang="ru-RU" sz="2800" dirty="0"/>
              <a:t>е</a:t>
            </a:r>
            <a:r>
              <a:rPr lang="en-US" sz="2800" dirty="0" err="1"/>
              <a:t>rilgan</a:t>
            </a:r>
            <a:r>
              <a:rPr lang="en-US" sz="2800" dirty="0"/>
              <a:t>  </a:t>
            </a:r>
            <a:r>
              <a:rPr lang="en-US" sz="2800" dirty="0" err="1"/>
              <a:t>Buxorodagi</a:t>
            </a:r>
            <a:r>
              <a:rPr lang="en-US" sz="2800" dirty="0"/>
              <a:t>  </a:t>
            </a:r>
            <a:r>
              <a:rPr lang="en-US" sz="2800" b="1" dirty="0" err="1">
                <a:solidFill>
                  <a:srgbClr val="0000FF"/>
                </a:solidFill>
              </a:rPr>
              <a:t>Minorai</a:t>
            </a:r>
            <a:r>
              <a:rPr lang="en-US" sz="2800" b="1" dirty="0">
                <a:solidFill>
                  <a:srgbClr val="0000FF"/>
                </a:solidFill>
              </a:rPr>
              <a:t> </a:t>
            </a:r>
            <a:r>
              <a:rPr lang="en-US" sz="2800" b="1" dirty="0" err="1" smtClean="0">
                <a:solidFill>
                  <a:srgbClr val="0000FF"/>
                </a:solidFill>
              </a:rPr>
              <a:t>kalon</a:t>
            </a:r>
            <a:r>
              <a:rPr lang="en-US" sz="2800" b="1" dirty="0" smtClean="0">
                <a:solidFill>
                  <a:srgbClr val="0000FF"/>
                </a:solidFill>
              </a:rPr>
              <a:t>  </a:t>
            </a:r>
            <a:r>
              <a:rPr lang="en-US" sz="2800" b="1" dirty="0" err="1">
                <a:solidFill>
                  <a:srgbClr val="0000FF"/>
                </a:solidFill>
              </a:rPr>
              <a:t>maqbarasi</a:t>
            </a:r>
            <a:r>
              <a:rPr lang="en-US" sz="2800" b="1" dirty="0">
                <a:solidFill>
                  <a:srgbClr val="0000FF"/>
                </a:solidFill>
              </a:rPr>
              <a:t>  </a:t>
            </a:r>
            <a:r>
              <a:rPr lang="en-US" sz="2800" b="1" dirty="0"/>
              <a:t>(1127-yil)  </a:t>
            </a:r>
            <a:r>
              <a:rPr lang="en-US" sz="2800" dirty="0" err="1"/>
              <a:t>singari</a:t>
            </a:r>
            <a:r>
              <a:rPr lang="en-US" sz="2800" dirty="0"/>
              <a:t> </a:t>
            </a:r>
            <a:r>
              <a:rPr lang="en-US" sz="2800" dirty="0" err="1" smtClean="0"/>
              <a:t>noyob</a:t>
            </a:r>
            <a:r>
              <a:rPr lang="en-US" sz="2800" dirty="0" smtClean="0"/>
              <a:t>  </a:t>
            </a:r>
            <a:r>
              <a:rPr lang="en-US" sz="2800" dirty="0"/>
              <a:t>m</a:t>
            </a:r>
            <a:r>
              <a:rPr lang="ru-RU" sz="2800" dirty="0"/>
              <a:t>е’</a:t>
            </a:r>
            <a:r>
              <a:rPr lang="en-US" sz="2800" dirty="0" err="1"/>
              <a:t>morchilik</a:t>
            </a:r>
            <a:r>
              <a:rPr lang="en-US" sz="2800" dirty="0"/>
              <a:t>  </a:t>
            </a:r>
            <a:r>
              <a:rPr lang="en-US" sz="2800" dirty="0" err="1"/>
              <a:t>inshootlarini</a:t>
            </a:r>
            <a:r>
              <a:rPr lang="en-US" sz="2800" dirty="0"/>
              <a:t> </a:t>
            </a:r>
            <a:r>
              <a:rPr lang="en-US" sz="2800" dirty="0" err="1" smtClean="0"/>
              <a:t>kiritish</a:t>
            </a:r>
            <a:r>
              <a:rPr lang="en-US" sz="2800" dirty="0" smtClean="0"/>
              <a:t> </a:t>
            </a:r>
            <a:r>
              <a:rPr lang="en-US" sz="2800" dirty="0" err="1"/>
              <a:t>mumkin</a:t>
            </a:r>
            <a:r>
              <a:rPr lang="en-US" sz="2800" dirty="0"/>
              <a:t>.</a:t>
            </a:r>
          </a:p>
        </p:txBody>
      </p:sp>
    </p:spTree>
    <p:extLst>
      <p:ext uri="{BB962C8B-B14F-4D97-AF65-F5344CB8AC3E}">
        <p14:creationId xmlns:p14="http://schemas.microsoft.com/office/powerpoint/2010/main" val="1621683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115616" y="2420888"/>
            <a:ext cx="7404649" cy="1446550"/>
          </a:xfrm>
          <a:prstGeom prst="rect">
            <a:avLst/>
          </a:prstGeom>
        </p:spPr>
        <p:txBody>
          <a:bodyPr wrap="square">
            <a:spAutoFit/>
          </a:bodyPr>
          <a:lstStyle/>
          <a:p>
            <a:pPr algn="ctr"/>
            <a:r>
              <a:rPr lang="uz-Latn-UZ" sz="4400" b="1" dirty="0"/>
              <a:t>ABULQOSIM  FIRDAVSIY</a:t>
            </a:r>
          </a:p>
          <a:p>
            <a:pPr algn="ctr"/>
            <a:r>
              <a:rPr lang="uz-Latn-UZ" sz="4400" b="1" dirty="0"/>
              <a:t> (940/941–1030)</a:t>
            </a:r>
            <a:endParaRPr lang="ru-RU" sz="4400" b="1" dirty="0"/>
          </a:p>
        </p:txBody>
      </p:sp>
    </p:spTree>
    <p:extLst>
      <p:ext uri="{BB962C8B-B14F-4D97-AF65-F5344CB8AC3E}">
        <p14:creationId xmlns:p14="http://schemas.microsoft.com/office/powerpoint/2010/main" val="306751627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836712"/>
            <a:ext cx="4099322" cy="5526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030553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04664"/>
            <a:ext cx="8640960" cy="6001643"/>
          </a:xfrm>
          <a:prstGeom prst="rect">
            <a:avLst/>
          </a:prstGeom>
        </p:spPr>
        <p:txBody>
          <a:bodyPr wrap="square">
            <a:spAutoFit/>
          </a:bodyPr>
          <a:lstStyle/>
          <a:p>
            <a:pPr algn="just"/>
            <a:r>
              <a:rPr lang="en-US" sz="3200" dirty="0" smtClean="0"/>
              <a:t>	IX–XII  </a:t>
            </a:r>
            <a:r>
              <a:rPr lang="en-US" sz="3200" dirty="0" err="1"/>
              <a:t>asrlarda</a:t>
            </a:r>
            <a:r>
              <a:rPr lang="en-US" sz="3200" dirty="0"/>
              <a:t>  </a:t>
            </a:r>
            <a:r>
              <a:rPr lang="en-US" sz="3200" dirty="0" err="1"/>
              <a:t>o‘lkamizda</a:t>
            </a:r>
            <a:r>
              <a:rPr lang="en-US" sz="3200" dirty="0"/>
              <a:t>  </a:t>
            </a:r>
            <a:r>
              <a:rPr lang="en-US" sz="3200" dirty="0" err="1"/>
              <a:t>musiqa</a:t>
            </a:r>
            <a:r>
              <a:rPr lang="en-US" sz="3200" dirty="0"/>
              <a:t>  </a:t>
            </a:r>
            <a:r>
              <a:rPr lang="en-US" sz="3200" dirty="0" err="1"/>
              <a:t>san’ati</a:t>
            </a:r>
            <a:r>
              <a:rPr lang="en-US" sz="3200" dirty="0"/>
              <a:t>  ham  k</a:t>
            </a:r>
            <a:r>
              <a:rPr lang="ru-RU" sz="3200" dirty="0"/>
              <a:t>е</a:t>
            </a:r>
            <a:r>
              <a:rPr lang="en-US" sz="3200" dirty="0" err="1"/>
              <a:t>ng</a:t>
            </a:r>
            <a:r>
              <a:rPr lang="en-US" sz="3200" dirty="0"/>
              <a:t>  </a:t>
            </a:r>
            <a:r>
              <a:rPr lang="en-US" sz="3200" dirty="0" err="1"/>
              <a:t>rivoj</a:t>
            </a:r>
            <a:r>
              <a:rPr lang="en-US" sz="3200" dirty="0"/>
              <a:t> </a:t>
            </a:r>
            <a:r>
              <a:rPr lang="en-US" sz="3200" dirty="0" err="1" smtClean="0"/>
              <a:t>topadi</a:t>
            </a:r>
            <a:r>
              <a:rPr lang="en-US" sz="3200" dirty="0"/>
              <a:t>.  </a:t>
            </a:r>
            <a:r>
              <a:rPr lang="en-US" sz="3200" dirty="0" err="1"/>
              <a:t>Qadim-qadimdan</a:t>
            </a:r>
            <a:r>
              <a:rPr lang="en-US" sz="3200" dirty="0"/>
              <a:t>  </a:t>
            </a:r>
            <a:r>
              <a:rPr lang="en-US" sz="3200" b="1" dirty="0" err="1"/>
              <a:t>o‘yin</a:t>
            </a:r>
            <a:r>
              <a:rPr lang="en-US" sz="3200" b="1" dirty="0"/>
              <a:t>,  </a:t>
            </a:r>
            <a:r>
              <a:rPr lang="en-US" sz="3200" b="1" dirty="0" err="1"/>
              <a:t>kulgi</a:t>
            </a:r>
            <a:r>
              <a:rPr lang="en-US" sz="3200" b="1" dirty="0"/>
              <a:t>,  </a:t>
            </a:r>
            <a:r>
              <a:rPr lang="en-US" sz="3200" b="1" dirty="0" err="1"/>
              <a:t>musiqa</a:t>
            </a:r>
            <a:r>
              <a:rPr lang="en-US" sz="3200" b="1" dirty="0"/>
              <a:t>  </a:t>
            </a:r>
            <a:r>
              <a:rPr lang="en-US" sz="3200" b="1" dirty="0" err="1"/>
              <a:t>va</a:t>
            </a:r>
            <a:r>
              <a:rPr lang="en-US" sz="3200" b="1" dirty="0"/>
              <a:t>  </a:t>
            </a:r>
            <a:r>
              <a:rPr lang="en-US" sz="3200" b="1" dirty="0" err="1"/>
              <a:t>qo‘shiq</a:t>
            </a:r>
            <a:r>
              <a:rPr lang="en-US" sz="3200" b="1" dirty="0"/>
              <a:t>  </a:t>
            </a:r>
            <a:r>
              <a:rPr lang="en-US" sz="3200" b="1" dirty="0" err="1"/>
              <a:t>shaydosi</a:t>
            </a:r>
            <a:r>
              <a:rPr lang="en-US" sz="3200" dirty="0"/>
              <a:t> </a:t>
            </a:r>
            <a:r>
              <a:rPr lang="en-US" sz="3200" dirty="0" err="1" smtClean="0"/>
              <a:t>bo‘lgan</a:t>
            </a:r>
            <a:r>
              <a:rPr lang="en-US" sz="3200" dirty="0" smtClean="0"/>
              <a:t> </a:t>
            </a:r>
            <a:r>
              <a:rPr lang="en-US" sz="3200" dirty="0" err="1"/>
              <a:t>ota-bobolarimiz</a:t>
            </a:r>
            <a:r>
              <a:rPr lang="en-US" sz="3200" dirty="0"/>
              <a:t> </a:t>
            </a:r>
            <a:r>
              <a:rPr lang="en-US" sz="3200" dirty="0" err="1"/>
              <a:t>bayramlar</a:t>
            </a:r>
            <a:r>
              <a:rPr lang="en-US" sz="3200" dirty="0"/>
              <a:t>, </a:t>
            </a:r>
            <a:r>
              <a:rPr lang="en-US" sz="3200" dirty="0" err="1"/>
              <a:t>to‘ylar</a:t>
            </a:r>
            <a:r>
              <a:rPr lang="en-US" sz="3200" dirty="0"/>
              <a:t>, </a:t>
            </a:r>
            <a:r>
              <a:rPr lang="en-US" sz="3200" dirty="0" err="1"/>
              <a:t>xalq</a:t>
            </a:r>
            <a:r>
              <a:rPr lang="en-US" sz="3200" dirty="0"/>
              <a:t> </a:t>
            </a:r>
            <a:r>
              <a:rPr lang="en-US" sz="3200" dirty="0" err="1"/>
              <a:t>sayillari</a:t>
            </a:r>
            <a:r>
              <a:rPr lang="en-US" sz="3200" dirty="0"/>
              <a:t> </a:t>
            </a:r>
            <a:r>
              <a:rPr lang="en-US" sz="3200" dirty="0" err="1"/>
              <a:t>va</a:t>
            </a:r>
            <a:r>
              <a:rPr lang="en-US" sz="3200" dirty="0"/>
              <a:t> </a:t>
            </a:r>
            <a:r>
              <a:rPr lang="en-US" sz="3200" dirty="0" err="1"/>
              <a:t>boshqa</a:t>
            </a:r>
            <a:r>
              <a:rPr lang="en-US" sz="3200" dirty="0"/>
              <a:t> </a:t>
            </a:r>
            <a:r>
              <a:rPr lang="en-US" sz="3200" dirty="0" err="1" smtClean="0"/>
              <a:t>bazm-marosimlarni</a:t>
            </a:r>
            <a:r>
              <a:rPr lang="en-US" sz="3200" dirty="0" smtClean="0"/>
              <a:t> </a:t>
            </a:r>
            <a:r>
              <a:rPr lang="en-US" sz="3200" dirty="0" err="1"/>
              <a:t>musiqasiz</a:t>
            </a:r>
            <a:r>
              <a:rPr lang="en-US" sz="3200" dirty="0"/>
              <a:t>, </a:t>
            </a:r>
            <a:r>
              <a:rPr lang="en-US" sz="3200" dirty="0" err="1"/>
              <a:t>o‘yin-kulgisiz</a:t>
            </a:r>
            <a:r>
              <a:rPr lang="en-US" sz="3200" dirty="0"/>
              <a:t> </a:t>
            </a:r>
            <a:r>
              <a:rPr lang="en-US" sz="3200" dirty="0" err="1"/>
              <a:t>va</a:t>
            </a:r>
            <a:r>
              <a:rPr lang="en-US" sz="3200" dirty="0"/>
              <a:t> </a:t>
            </a:r>
            <a:r>
              <a:rPr lang="en-US" sz="3200" dirty="0" err="1"/>
              <a:t>ashulasiz</a:t>
            </a:r>
            <a:r>
              <a:rPr lang="en-US" sz="3200" dirty="0"/>
              <a:t> </a:t>
            </a:r>
            <a:r>
              <a:rPr lang="en-US" sz="3200" dirty="0" err="1"/>
              <a:t>o‘tkazmas</a:t>
            </a:r>
            <a:r>
              <a:rPr lang="en-US" sz="3200" dirty="0"/>
              <a:t> </a:t>
            </a:r>
            <a:r>
              <a:rPr lang="en-US" sz="3200" dirty="0" err="1" smtClean="0"/>
              <a:t>edilar</a:t>
            </a:r>
            <a:r>
              <a:rPr lang="en-US" sz="3200" dirty="0"/>
              <a:t>.  </a:t>
            </a:r>
            <a:r>
              <a:rPr lang="en-US" sz="3200" b="1" dirty="0" err="1"/>
              <a:t>Tarixchi</a:t>
            </a:r>
            <a:r>
              <a:rPr lang="en-US" sz="3200" b="1" dirty="0"/>
              <a:t>  </a:t>
            </a:r>
            <a:r>
              <a:rPr lang="en-US" sz="3200" b="1" dirty="0" err="1"/>
              <a:t>Narshaxiy</a:t>
            </a:r>
            <a:r>
              <a:rPr lang="en-US" sz="3200" b="1" dirty="0"/>
              <a:t>  </a:t>
            </a:r>
            <a:r>
              <a:rPr lang="en-US" sz="3200" dirty="0" err="1"/>
              <a:t>Buxoro</a:t>
            </a:r>
            <a:r>
              <a:rPr lang="en-US" sz="3200" dirty="0"/>
              <a:t>  </a:t>
            </a:r>
            <a:r>
              <a:rPr lang="en-US" sz="3200" dirty="0" err="1"/>
              <a:t>aholisining</a:t>
            </a:r>
            <a:r>
              <a:rPr lang="en-US" sz="3200" dirty="0"/>
              <a:t>  </a:t>
            </a:r>
            <a:r>
              <a:rPr lang="en-US" sz="3200" dirty="0" err="1"/>
              <a:t>afsonaviy</a:t>
            </a:r>
            <a:r>
              <a:rPr lang="en-US" sz="3200" dirty="0"/>
              <a:t>  </a:t>
            </a:r>
            <a:r>
              <a:rPr lang="en-US" sz="3200" dirty="0" err="1"/>
              <a:t>Siyovush</a:t>
            </a:r>
            <a:r>
              <a:rPr lang="en-US" sz="3200" dirty="0"/>
              <a:t> </a:t>
            </a:r>
            <a:r>
              <a:rPr lang="en-US" sz="3200" dirty="0" err="1" smtClean="0"/>
              <a:t>qabri</a:t>
            </a:r>
            <a:r>
              <a:rPr lang="en-US" sz="3200" dirty="0" smtClean="0"/>
              <a:t>  </a:t>
            </a:r>
            <a:r>
              <a:rPr lang="en-US" sz="3200" dirty="0" err="1" smtClean="0"/>
              <a:t>atrofida</a:t>
            </a:r>
            <a:r>
              <a:rPr lang="en-US" sz="3200" dirty="0" smtClean="0"/>
              <a:t>  </a:t>
            </a:r>
            <a:r>
              <a:rPr lang="en-US" sz="3200" dirty="0" err="1"/>
              <a:t>to‘planib</a:t>
            </a:r>
            <a:r>
              <a:rPr lang="en-US" sz="3200" dirty="0"/>
              <a:t>  </a:t>
            </a:r>
            <a:r>
              <a:rPr lang="en-US" sz="3200" dirty="0" err="1"/>
              <a:t>o‘yinga</a:t>
            </a:r>
            <a:r>
              <a:rPr lang="en-US" sz="3200" dirty="0"/>
              <a:t>  </a:t>
            </a:r>
            <a:r>
              <a:rPr lang="en-US" sz="3200" dirty="0" err="1"/>
              <a:t>tushib</a:t>
            </a:r>
            <a:r>
              <a:rPr lang="en-US" sz="3200" dirty="0"/>
              <a:t>,  </a:t>
            </a:r>
            <a:r>
              <a:rPr lang="en-US" sz="3200" dirty="0" err="1"/>
              <a:t>qo‘shiqlar</a:t>
            </a:r>
            <a:r>
              <a:rPr lang="en-US" sz="3200" dirty="0"/>
              <a:t>  </a:t>
            </a:r>
            <a:r>
              <a:rPr lang="en-US" sz="3200" dirty="0" err="1"/>
              <a:t>kuylashganini</a:t>
            </a:r>
            <a:r>
              <a:rPr lang="en-US" sz="3200" dirty="0"/>
              <a:t> </a:t>
            </a:r>
            <a:r>
              <a:rPr lang="en-US" sz="3200" dirty="0" err="1" smtClean="0"/>
              <a:t>eslatadi</a:t>
            </a:r>
            <a:r>
              <a:rPr lang="en-US" sz="3200" dirty="0"/>
              <a:t>.  </a:t>
            </a:r>
            <a:r>
              <a:rPr lang="en-US" sz="3200" dirty="0" err="1"/>
              <a:t>Xususan</a:t>
            </a:r>
            <a:r>
              <a:rPr lang="en-US" sz="3200" dirty="0"/>
              <a:t>,  </a:t>
            </a:r>
            <a:r>
              <a:rPr lang="en-US" sz="3200" b="1" dirty="0">
                <a:solidFill>
                  <a:srgbClr val="0000FF"/>
                </a:solidFill>
              </a:rPr>
              <a:t>«</a:t>
            </a:r>
            <a:r>
              <a:rPr lang="en-US" sz="3200" b="1" dirty="0" err="1">
                <a:solidFill>
                  <a:srgbClr val="0000FF"/>
                </a:solidFill>
              </a:rPr>
              <a:t>Kini</a:t>
            </a:r>
            <a:r>
              <a:rPr lang="en-US" sz="3200" b="1" dirty="0">
                <a:solidFill>
                  <a:srgbClr val="0000FF"/>
                </a:solidFill>
              </a:rPr>
              <a:t>  </a:t>
            </a:r>
            <a:r>
              <a:rPr lang="en-US" sz="3200" b="1" dirty="0" err="1">
                <a:solidFill>
                  <a:srgbClr val="0000FF"/>
                </a:solidFill>
              </a:rPr>
              <a:t>siyovush</a:t>
            </a:r>
            <a:r>
              <a:rPr lang="en-US" sz="3200" b="1" dirty="0">
                <a:solidFill>
                  <a:srgbClr val="0000FF"/>
                </a:solidFill>
              </a:rPr>
              <a:t>»  («</a:t>
            </a:r>
            <a:r>
              <a:rPr lang="en-US" sz="3200" b="1" dirty="0" err="1">
                <a:solidFill>
                  <a:srgbClr val="0000FF"/>
                </a:solidFill>
              </a:rPr>
              <a:t>Siyovush</a:t>
            </a:r>
            <a:r>
              <a:rPr lang="en-US" sz="3200" b="1" dirty="0">
                <a:solidFill>
                  <a:srgbClr val="0000FF"/>
                </a:solidFill>
              </a:rPr>
              <a:t>  </a:t>
            </a:r>
            <a:r>
              <a:rPr lang="en-US" sz="3200" b="1" dirty="0" err="1">
                <a:solidFill>
                  <a:srgbClr val="0000FF"/>
                </a:solidFill>
              </a:rPr>
              <a:t>o‘chi</a:t>
            </a:r>
            <a:r>
              <a:rPr lang="en-US" sz="3200" b="1" dirty="0">
                <a:solidFill>
                  <a:srgbClr val="0000FF"/>
                </a:solidFill>
              </a:rPr>
              <a:t>»)  </a:t>
            </a:r>
            <a:r>
              <a:rPr lang="en-US" sz="3200" b="1" dirty="0" err="1">
                <a:solidFill>
                  <a:srgbClr val="0000FF"/>
                </a:solidFill>
              </a:rPr>
              <a:t>qo‘shig‘i</a:t>
            </a:r>
            <a:r>
              <a:rPr lang="en-US" sz="3200" dirty="0"/>
              <a:t> </a:t>
            </a:r>
            <a:r>
              <a:rPr lang="en-US" sz="3200" dirty="0" smtClean="0"/>
              <a:t>k</a:t>
            </a:r>
            <a:r>
              <a:rPr lang="ru-RU" sz="3200" dirty="0"/>
              <a:t>е</a:t>
            </a:r>
            <a:r>
              <a:rPr lang="en-US" sz="3200" dirty="0" err="1"/>
              <a:t>ng</a:t>
            </a:r>
            <a:r>
              <a:rPr lang="en-US" sz="3200" dirty="0"/>
              <a:t> </a:t>
            </a:r>
            <a:r>
              <a:rPr lang="en-US" sz="3200" dirty="0" err="1"/>
              <a:t>tarqalgan</a:t>
            </a:r>
            <a:r>
              <a:rPr lang="en-US" sz="3200" dirty="0"/>
              <a:t>.</a:t>
            </a:r>
          </a:p>
        </p:txBody>
      </p:sp>
    </p:spTree>
    <p:extLst>
      <p:ext uri="{BB962C8B-B14F-4D97-AF65-F5344CB8AC3E}">
        <p14:creationId xmlns:p14="http://schemas.microsoft.com/office/powerpoint/2010/main" val="97213559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397587"/>
            <a:ext cx="8640960" cy="6124754"/>
          </a:xfrm>
          <a:prstGeom prst="rect">
            <a:avLst/>
          </a:prstGeom>
        </p:spPr>
        <p:txBody>
          <a:bodyPr wrap="square">
            <a:spAutoFit/>
          </a:bodyPr>
          <a:lstStyle/>
          <a:p>
            <a:pPr algn="just"/>
            <a:r>
              <a:rPr lang="en-US" sz="2800" dirty="0"/>
              <a:t> </a:t>
            </a:r>
            <a:r>
              <a:rPr lang="en-US" sz="2800" dirty="0" smtClean="0"/>
              <a:t>	</a:t>
            </a:r>
            <a:r>
              <a:rPr lang="en-US" sz="2800" dirty="0" err="1" smtClean="0"/>
              <a:t>Musiqa</a:t>
            </a:r>
            <a:r>
              <a:rPr lang="en-US" sz="2800" dirty="0" smtClean="0"/>
              <a:t> </a:t>
            </a:r>
            <a:r>
              <a:rPr lang="en-US" sz="2800" dirty="0" err="1" smtClean="0"/>
              <a:t>asboblaridan</a:t>
            </a:r>
            <a:r>
              <a:rPr lang="en-US" sz="2800" dirty="0" smtClean="0"/>
              <a:t>  </a:t>
            </a:r>
            <a:r>
              <a:rPr lang="en-US" sz="2800" b="1" i="1" u="sng" dirty="0" err="1">
                <a:solidFill>
                  <a:srgbClr val="0000FF"/>
                </a:solidFill>
              </a:rPr>
              <a:t>rud</a:t>
            </a:r>
            <a:r>
              <a:rPr lang="en-US" sz="2800" b="1" i="1" u="sng" dirty="0">
                <a:solidFill>
                  <a:srgbClr val="0000FF"/>
                </a:solidFill>
              </a:rPr>
              <a:t>,  </a:t>
            </a:r>
            <a:r>
              <a:rPr lang="en-US" sz="2800" b="1" i="1" u="sng" dirty="0" err="1">
                <a:solidFill>
                  <a:srgbClr val="0000FF"/>
                </a:solidFill>
              </a:rPr>
              <a:t>tanbur</a:t>
            </a:r>
            <a:r>
              <a:rPr lang="en-US" sz="2800" b="1" i="1" u="sng" dirty="0">
                <a:solidFill>
                  <a:srgbClr val="0000FF"/>
                </a:solidFill>
              </a:rPr>
              <a:t>,  </a:t>
            </a:r>
            <a:r>
              <a:rPr lang="en-US" sz="2800" b="1" i="1" u="sng" dirty="0" err="1">
                <a:solidFill>
                  <a:srgbClr val="0000FF"/>
                </a:solidFill>
              </a:rPr>
              <a:t>barbat</a:t>
            </a:r>
            <a:r>
              <a:rPr lang="en-US" sz="2800" b="1" i="1" u="sng" dirty="0">
                <a:solidFill>
                  <a:srgbClr val="0000FF"/>
                </a:solidFill>
              </a:rPr>
              <a:t>,  </a:t>
            </a:r>
            <a:r>
              <a:rPr lang="en-US" sz="2800" b="1" i="1" u="sng" dirty="0" err="1">
                <a:solidFill>
                  <a:srgbClr val="0000FF"/>
                </a:solidFill>
              </a:rPr>
              <a:t>daf</a:t>
            </a:r>
            <a:r>
              <a:rPr lang="en-US" sz="2800" b="1" i="1" u="sng" dirty="0">
                <a:solidFill>
                  <a:srgbClr val="0000FF"/>
                </a:solidFill>
              </a:rPr>
              <a:t>,  </a:t>
            </a:r>
            <a:r>
              <a:rPr lang="en-US" sz="2800" b="1" i="1" u="sng" dirty="0" err="1">
                <a:solidFill>
                  <a:srgbClr val="0000FF"/>
                </a:solidFill>
              </a:rPr>
              <a:t>ko‘s</a:t>
            </a:r>
            <a:r>
              <a:rPr lang="en-US" sz="2800" b="1" i="1" u="sng" dirty="0">
                <a:solidFill>
                  <a:srgbClr val="0000FF"/>
                </a:solidFill>
              </a:rPr>
              <a:t>,  </a:t>
            </a:r>
            <a:r>
              <a:rPr lang="en-US" sz="2800" b="1" i="1" u="sng" dirty="0" err="1">
                <a:solidFill>
                  <a:srgbClr val="0000FF"/>
                </a:solidFill>
              </a:rPr>
              <a:t>tabl</a:t>
            </a:r>
            <a:r>
              <a:rPr lang="en-US" sz="2800" b="1" i="1" u="sng" dirty="0">
                <a:solidFill>
                  <a:srgbClr val="0000FF"/>
                </a:solidFill>
              </a:rPr>
              <a:t>,  </a:t>
            </a:r>
            <a:r>
              <a:rPr lang="en-US" sz="2800" b="1" i="1" u="sng" dirty="0" err="1">
                <a:solidFill>
                  <a:srgbClr val="0000FF"/>
                </a:solidFill>
              </a:rPr>
              <a:t>qo‘biz</a:t>
            </a:r>
            <a:r>
              <a:rPr lang="en-US" sz="2800" b="1" i="1" u="sng" dirty="0">
                <a:solidFill>
                  <a:srgbClr val="0000FF"/>
                </a:solidFill>
              </a:rPr>
              <a:t>,  </a:t>
            </a:r>
            <a:r>
              <a:rPr lang="en-US" sz="2800" b="1" i="1" u="sng" dirty="0" err="1">
                <a:solidFill>
                  <a:srgbClr val="0000FF"/>
                </a:solidFill>
              </a:rPr>
              <a:t>rubob</a:t>
            </a:r>
            <a:r>
              <a:rPr lang="en-US" sz="2800" b="1" i="1" u="sng" dirty="0">
                <a:solidFill>
                  <a:srgbClr val="0000FF"/>
                </a:solidFill>
              </a:rPr>
              <a:t>, </a:t>
            </a:r>
            <a:r>
              <a:rPr lang="en-US" sz="2800" b="1" i="1" u="sng" dirty="0" err="1" smtClean="0">
                <a:solidFill>
                  <a:srgbClr val="0000FF"/>
                </a:solidFill>
              </a:rPr>
              <a:t>taburoq</a:t>
            </a:r>
            <a:r>
              <a:rPr lang="en-US" sz="2800" b="1" i="1" u="sng" dirty="0">
                <a:solidFill>
                  <a:srgbClr val="0000FF"/>
                </a:solidFill>
              </a:rPr>
              <a:t>,  </a:t>
            </a:r>
            <a:r>
              <a:rPr lang="en-US" sz="2800" b="1" i="1" u="sng" dirty="0" err="1">
                <a:solidFill>
                  <a:srgbClr val="0000FF"/>
                </a:solidFill>
              </a:rPr>
              <a:t>zir</a:t>
            </a:r>
            <a:r>
              <a:rPr lang="en-US" sz="2800" b="1" i="1" u="sng" dirty="0">
                <a:solidFill>
                  <a:srgbClr val="0000FF"/>
                </a:solidFill>
              </a:rPr>
              <a:t>,  nay,  </a:t>
            </a:r>
            <a:r>
              <a:rPr lang="en-US" sz="2800" b="1" i="1" u="sng" dirty="0" err="1">
                <a:solidFill>
                  <a:srgbClr val="0000FF"/>
                </a:solidFill>
              </a:rPr>
              <a:t>chagona</a:t>
            </a:r>
            <a:r>
              <a:rPr lang="en-US" sz="2800" b="1" i="1" u="sng" dirty="0">
                <a:solidFill>
                  <a:srgbClr val="0000FF"/>
                </a:solidFill>
              </a:rPr>
              <a:t>,  </a:t>
            </a:r>
            <a:r>
              <a:rPr lang="en-US" sz="2800" b="1" i="1" u="sng" dirty="0" err="1">
                <a:solidFill>
                  <a:srgbClr val="0000FF"/>
                </a:solidFill>
              </a:rPr>
              <a:t>shaypur</a:t>
            </a:r>
            <a:r>
              <a:rPr lang="en-US" sz="2800" b="1" i="1" u="sng" dirty="0">
                <a:solidFill>
                  <a:srgbClr val="0000FF"/>
                </a:solidFill>
              </a:rPr>
              <a:t>,  </a:t>
            </a:r>
            <a:r>
              <a:rPr lang="en-US" sz="2800" b="1" i="1" u="sng" dirty="0" err="1">
                <a:solidFill>
                  <a:srgbClr val="0000FF"/>
                </a:solidFill>
              </a:rPr>
              <a:t>surnay</a:t>
            </a:r>
            <a:r>
              <a:rPr lang="en-US" sz="2800" b="1" i="1" u="sng" dirty="0">
                <a:solidFill>
                  <a:srgbClr val="0000FF"/>
                </a:solidFill>
              </a:rPr>
              <a:t>,  </a:t>
            </a:r>
            <a:r>
              <a:rPr lang="en-US" sz="2800" b="1" i="1" u="sng" dirty="0" err="1">
                <a:solidFill>
                  <a:srgbClr val="0000FF"/>
                </a:solidFill>
              </a:rPr>
              <a:t>karnay</a:t>
            </a:r>
            <a:r>
              <a:rPr lang="en-US" sz="2800" b="1" i="1" u="sng" dirty="0">
                <a:solidFill>
                  <a:srgbClr val="0000FF"/>
                </a:solidFill>
              </a:rPr>
              <a:t>,  </a:t>
            </a:r>
            <a:r>
              <a:rPr lang="en-US" sz="2800" b="1" i="1" u="sng" dirty="0" err="1">
                <a:solidFill>
                  <a:srgbClr val="0000FF"/>
                </a:solidFill>
              </a:rPr>
              <a:t>arg‘unun</a:t>
            </a:r>
            <a:r>
              <a:rPr lang="en-US" sz="2800" b="1" i="1" u="sng" dirty="0">
                <a:solidFill>
                  <a:srgbClr val="0000FF"/>
                </a:solidFill>
              </a:rPr>
              <a:t>, </a:t>
            </a:r>
            <a:r>
              <a:rPr lang="en-US" sz="2800" b="1" i="1" u="sng" dirty="0" err="1" smtClean="0">
                <a:solidFill>
                  <a:srgbClr val="0000FF"/>
                </a:solidFill>
              </a:rPr>
              <a:t>qonun</a:t>
            </a:r>
            <a:r>
              <a:rPr lang="en-US" sz="2800" dirty="0" smtClean="0"/>
              <a:t> </a:t>
            </a:r>
            <a:r>
              <a:rPr lang="en-US" sz="2800" dirty="0" err="1"/>
              <a:t>kabi</a:t>
            </a:r>
            <a:r>
              <a:rPr lang="en-US" sz="2800" dirty="0"/>
              <a:t> </a:t>
            </a:r>
            <a:r>
              <a:rPr lang="en-US" sz="2800" dirty="0" err="1"/>
              <a:t>turlari</a:t>
            </a:r>
            <a:r>
              <a:rPr lang="en-US" sz="2800" dirty="0"/>
              <a:t> k</a:t>
            </a:r>
            <a:r>
              <a:rPr lang="ru-RU" sz="2800" dirty="0"/>
              <a:t>е</a:t>
            </a:r>
            <a:r>
              <a:rPr lang="en-US" sz="2800" dirty="0" err="1"/>
              <a:t>ng</a:t>
            </a:r>
            <a:r>
              <a:rPr lang="en-US" sz="2800" dirty="0"/>
              <a:t> </a:t>
            </a:r>
            <a:r>
              <a:rPr lang="en-US" sz="2800" dirty="0" err="1"/>
              <a:t>tarqalgan</a:t>
            </a:r>
            <a:r>
              <a:rPr lang="en-US" sz="2800" dirty="0"/>
              <a:t>, </a:t>
            </a:r>
            <a:r>
              <a:rPr lang="en-US" sz="2800" dirty="0" err="1"/>
              <a:t>yangi</a:t>
            </a:r>
            <a:r>
              <a:rPr lang="en-US" sz="2800" dirty="0"/>
              <a:t> </a:t>
            </a:r>
            <a:r>
              <a:rPr lang="en-US" sz="2800" b="1" dirty="0" err="1"/>
              <a:t>sozlar</a:t>
            </a:r>
            <a:r>
              <a:rPr lang="en-US" sz="2800" dirty="0"/>
              <a:t> </a:t>
            </a:r>
            <a:r>
              <a:rPr lang="en-US" sz="2800" dirty="0" err="1"/>
              <a:t>yaratilgan</a:t>
            </a:r>
            <a:r>
              <a:rPr lang="en-US" sz="2800" dirty="0"/>
              <a:t>. </a:t>
            </a:r>
            <a:r>
              <a:rPr lang="en-US" sz="2800" dirty="0" err="1"/>
              <a:t>Jumladan</a:t>
            </a:r>
            <a:r>
              <a:rPr lang="en-US" sz="2800" dirty="0"/>
              <a:t>, </a:t>
            </a:r>
            <a:r>
              <a:rPr lang="en-US" sz="2800" b="1" dirty="0" err="1" smtClean="0"/>
              <a:t>Rudakiyning</a:t>
            </a:r>
            <a:r>
              <a:rPr lang="en-US" sz="2800" dirty="0" smtClean="0"/>
              <a:t>  </a:t>
            </a:r>
            <a:r>
              <a:rPr lang="en-US" sz="2800" dirty="0" err="1"/>
              <a:t>zamondoshlaridan</a:t>
            </a:r>
            <a:r>
              <a:rPr lang="en-US" sz="2800" dirty="0"/>
              <a:t>  </a:t>
            </a:r>
            <a:r>
              <a:rPr lang="en-US" sz="2800" b="1" dirty="0" err="1">
                <a:solidFill>
                  <a:srgbClr val="0000FF"/>
                </a:solidFill>
              </a:rPr>
              <a:t>Abuxifa</a:t>
            </a:r>
            <a:r>
              <a:rPr lang="en-US" sz="2800" b="1" dirty="0">
                <a:solidFill>
                  <a:srgbClr val="0000FF"/>
                </a:solidFill>
              </a:rPr>
              <a:t>  </a:t>
            </a:r>
            <a:r>
              <a:rPr lang="en-US" sz="2800" b="1" dirty="0" err="1">
                <a:solidFill>
                  <a:srgbClr val="0000FF"/>
                </a:solidFill>
              </a:rPr>
              <a:t>Sug‘diy</a:t>
            </a:r>
            <a:r>
              <a:rPr lang="en-US" sz="2800" b="1" dirty="0">
                <a:solidFill>
                  <a:srgbClr val="0000FF"/>
                </a:solidFill>
              </a:rPr>
              <a:t>  </a:t>
            </a:r>
            <a:r>
              <a:rPr lang="en-US" sz="2800" dirty="0" err="1"/>
              <a:t>nayga</a:t>
            </a:r>
            <a:r>
              <a:rPr lang="en-US" sz="2800" dirty="0"/>
              <a:t>  </a:t>
            </a:r>
            <a:r>
              <a:rPr lang="en-US" sz="2800" dirty="0" err="1"/>
              <a:t>o‘xshash</a:t>
            </a:r>
            <a:r>
              <a:rPr lang="en-US" sz="2800" dirty="0"/>
              <a:t> </a:t>
            </a:r>
            <a:r>
              <a:rPr lang="en-US" sz="2800" b="1" dirty="0" err="1" smtClean="0">
                <a:solidFill>
                  <a:srgbClr val="0000FF"/>
                </a:solidFill>
              </a:rPr>
              <a:t>shohrud</a:t>
            </a:r>
            <a:r>
              <a:rPr lang="en-US" sz="2800" dirty="0" smtClean="0"/>
              <a:t>  </a:t>
            </a:r>
            <a:r>
              <a:rPr lang="en-US" sz="2800" dirty="0"/>
              <a:t>deb  </a:t>
            </a:r>
            <a:r>
              <a:rPr lang="en-US" sz="2800" dirty="0" err="1"/>
              <a:t>ataluvchi</a:t>
            </a:r>
            <a:r>
              <a:rPr lang="en-US" sz="2800" dirty="0"/>
              <a:t>  </a:t>
            </a:r>
            <a:r>
              <a:rPr lang="en-US" sz="2800" dirty="0" err="1"/>
              <a:t>musiqa</a:t>
            </a:r>
            <a:r>
              <a:rPr lang="en-US" sz="2800" dirty="0"/>
              <a:t>  </a:t>
            </a:r>
            <a:r>
              <a:rPr lang="en-US" sz="2800" dirty="0" err="1"/>
              <a:t>asbobini</a:t>
            </a:r>
            <a:r>
              <a:rPr lang="en-US" sz="2800" dirty="0"/>
              <a:t>  </a:t>
            </a:r>
            <a:r>
              <a:rPr lang="en-US" sz="2800" dirty="0" err="1"/>
              <a:t>ixtiro</a:t>
            </a:r>
            <a:r>
              <a:rPr lang="en-US" sz="2800" dirty="0"/>
              <a:t>  </a:t>
            </a:r>
            <a:r>
              <a:rPr lang="en-US" sz="2800" dirty="0" err="1"/>
              <a:t>qilgan</a:t>
            </a:r>
            <a:r>
              <a:rPr lang="en-US" sz="2800" dirty="0"/>
              <a:t>.  </a:t>
            </a:r>
            <a:r>
              <a:rPr lang="en-US" sz="2800" dirty="0" err="1"/>
              <a:t>Xalq</a:t>
            </a:r>
            <a:r>
              <a:rPr lang="en-US" sz="2800" dirty="0"/>
              <a:t>  </a:t>
            </a:r>
            <a:r>
              <a:rPr lang="en-US" sz="2800" dirty="0" err="1"/>
              <a:t>kuylari</a:t>
            </a:r>
            <a:r>
              <a:rPr lang="en-US" sz="2800" dirty="0"/>
              <a:t> </a:t>
            </a:r>
            <a:r>
              <a:rPr lang="en-US" sz="2800" dirty="0" err="1" smtClean="0"/>
              <a:t>asosida</a:t>
            </a:r>
            <a:r>
              <a:rPr lang="en-US" sz="2800" dirty="0" smtClean="0"/>
              <a:t> </a:t>
            </a:r>
            <a:r>
              <a:rPr lang="en-US" sz="2800" dirty="0" err="1"/>
              <a:t>yangi-yangi</a:t>
            </a:r>
            <a:r>
              <a:rPr lang="en-US" sz="2800" dirty="0"/>
              <a:t> </a:t>
            </a:r>
            <a:r>
              <a:rPr lang="en-US" sz="2800" dirty="0" err="1"/>
              <a:t>kuylar</a:t>
            </a:r>
            <a:r>
              <a:rPr lang="en-US" sz="2800" dirty="0"/>
              <a:t> </a:t>
            </a:r>
            <a:r>
              <a:rPr lang="en-US" sz="2800" dirty="0" err="1"/>
              <a:t>ijod</a:t>
            </a:r>
            <a:r>
              <a:rPr lang="en-US" sz="2800" dirty="0"/>
              <a:t> </a:t>
            </a:r>
            <a:r>
              <a:rPr lang="en-US" sz="2800" dirty="0" err="1"/>
              <a:t>qilindi</a:t>
            </a:r>
            <a:r>
              <a:rPr lang="en-US" sz="2800" dirty="0"/>
              <a:t>. </a:t>
            </a:r>
            <a:r>
              <a:rPr lang="en-US" sz="2800" dirty="0" err="1"/>
              <a:t>Bular</a:t>
            </a:r>
            <a:r>
              <a:rPr lang="en-US" sz="2800" dirty="0"/>
              <a:t>: </a:t>
            </a:r>
            <a:r>
              <a:rPr lang="en-US" sz="2800" b="1" i="1" u="sng" dirty="0">
                <a:solidFill>
                  <a:srgbClr val="0000FF"/>
                </a:solidFill>
              </a:rPr>
              <a:t>«</a:t>
            </a:r>
            <a:r>
              <a:rPr lang="en-US" sz="2800" b="1" i="1" u="sng" dirty="0" err="1">
                <a:solidFill>
                  <a:srgbClr val="0000FF"/>
                </a:solidFill>
              </a:rPr>
              <a:t>Rost</a:t>
            </a:r>
            <a:r>
              <a:rPr lang="en-US" sz="2800" b="1" i="1" u="sng" dirty="0">
                <a:solidFill>
                  <a:srgbClr val="0000FF"/>
                </a:solidFill>
              </a:rPr>
              <a:t>», «</a:t>
            </a:r>
            <a:r>
              <a:rPr lang="en-US" sz="2800" b="1" i="1" u="sng" dirty="0" err="1">
                <a:solidFill>
                  <a:srgbClr val="0000FF"/>
                </a:solidFill>
              </a:rPr>
              <a:t>Xusravoniy</a:t>
            </a:r>
            <a:r>
              <a:rPr lang="en-US" sz="2800" b="1" i="1" u="sng" dirty="0">
                <a:solidFill>
                  <a:srgbClr val="0000FF"/>
                </a:solidFill>
              </a:rPr>
              <a:t>», </a:t>
            </a:r>
            <a:r>
              <a:rPr lang="en-US" sz="2800" b="1" i="1" u="sng" dirty="0" smtClean="0">
                <a:solidFill>
                  <a:srgbClr val="0000FF"/>
                </a:solidFill>
              </a:rPr>
              <a:t>«</a:t>
            </a:r>
            <a:r>
              <a:rPr lang="en-US" sz="2800" b="1" i="1" u="sng" dirty="0" err="1">
                <a:solidFill>
                  <a:srgbClr val="0000FF"/>
                </a:solidFill>
              </a:rPr>
              <a:t>Boda</a:t>
            </a:r>
            <a:r>
              <a:rPr lang="en-US" sz="2800" b="1" i="1" u="sng" dirty="0">
                <a:solidFill>
                  <a:srgbClr val="0000FF"/>
                </a:solidFill>
              </a:rPr>
              <a:t>», «</a:t>
            </a:r>
            <a:r>
              <a:rPr lang="en-US" sz="2800" b="1" i="1" u="sng" dirty="0" err="1">
                <a:solidFill>
                  <a:srgbClr val="0000FF"/>
                </a:solidFill>
              </a:rPr>
              <a:t>Ushshoq</a:t>
            </a:r>
            <a:r>
              <a:rPr lang="en-US" sz="2800" b="1" i="1" u="sng" dirty="0">
                <a:solidFill>
                  <a:srgbClr val="0000FF"/>
                </a:solidFill>
              </a:rPr>
              <a:t>», «Z</a:t>
            </a:r>
            <a:r>
              <a:rPr lang="ru-RU" sz="2800" b="1" i="1" u="sng" dirty="0">
                <a:solidFill>
                  <a:srgbClr val="0000FF"/>
                </a:solidFill>
              </a:rPr>
              <a:t>е</a:t>
            </a:r>
            <a:r>
              <a:rPr lang="en-US" sz="2800" b="1" i="1" u="sng" dirty="0" err="1">
                <a:solidFill>
                  <a:srgbClr val="0000FF"/>
                </a:solidFill>
              </a:rPr>
              <a:t>rafkanda</a:t>
            </a:r>
            <a:r>
              <a:rPr lang="en-US" sz="2800" b="1" i="1" u="sng" dirty="0">
                <a:solidFill>
                  <a:srgbClr val="0000FF"/>
                </a:solidFill>
              </a:rPr>
              <a:t>», «</a:t>
            </a:r>
            <a:r>
              <a:rPr lang="en-US" sz="2800" b="1" i="1" u="sng" dirty="0" err="1">
                <a:solidFill>
                  <a:srgbClr val="0000FF"/>
                </a:solidFill>
              </a:rPr>
              <a:t>Bo‘slik</a:t>
            </a:r>
            <a:r>
              <a:rPr lang="en-US" sz="2800" b="1" i="1" u="sng" dirty="0">
                <a:solidFill>
                  <a:srgbClr val="0000FF"/>
                </a:solidFill>
              </a:rPr>
              <a:t>», «</a:t>
            </a:r>
            <a:r>
              <a:rPr lang="en-US" sz="2800" b="1" i="1" u="sng" dirty="0" err="1">
                <a:solidFill>
                  <a:srgbClr val="0000FF"/>
                </a:solidFill>
              </a:rPr>
              <a:t>Sipoxon</a:t>
            </a:r>
            <a:r>
              <a:rPr lang="en-US" sz="2800" b="1" i="1" u="sng" dirty="0">
                <a:solidFill>
                  <a:srgbClr val="0000FF"/>
                </a:solidFill>
              </a:rPr>
              <a:t>», «</a:t>
            </a:r>
            <a:r>
              <a:rPr lang="en-US" sz="2800" b="1" i="1" u="sng" dirty="0" err="1">
                <a:solidFill>
                  <a:srgbClr val="0000FF"/>
                </a:solidFill>
              </a:rPr>
              <a:t>Navo</a:t>
            </a:r>
            <a:r>
              <a:rPr lang="en-US" sz="2800" b="1" i="1" u="sng" dirty="0">
                <a:solidFill>
                  <a:srgbClr val="0000FF"/>
                </a:solidFill>
              </a:rPr>
              <a:t>», </a:t>
            </a:r>
            <a:r>
              <a:rPr lang="en-US" sz="2800" b="1" i="1" u="sng" dirty="0" smtClean="0">
                <a:solidFill>
                  <a:srgbClr val="0000FF"/>
                </a:solidFill>
              </a:rPr>
              <a:t>«</a:t>
            </a:r>
            <a:r>
              <a:rPr lang="en-US" sz="2800" b="1" i="1" u="sng" dirty="0" err="1">
                <a:solidFill>
                  <a:srgbClr val="0000FF"/>
                </a:solidFill>
              </a:rPr>
              <a:t>Basta</a:t>
            </a:r>
            <a:r>
              <a:rPr lang="en-US" sz="2800" b="1" i="1" u="sng" dirty="0">
                <a:solidFill>
                  <a:srgbClr val="0000FF"/>
                </a:solidFill>
              </a:rPr>
              <a:t>»,  «</a:t>
            </a:r>
            <a:r>
              <a:rPr lang="en-US" sz="2800" b="1" i="1" u="sng" dirty="0" err="1">
                <a:solidFill>
                  <a:srgbClr val="0000FF"/>
                </a:solidFill>
              </a:rPr>
              <a:t>Tarona</a:t>
            </a:r>
            <a:r>
              <a:rPr lang="en-US" sz="2800" b="1" i="1" u="sng" dirty="0">
                <a:solidFill>
                  <a:srgbClr val="0000FF"/>
                </a:solidFill>
              </a:rPr>
              <a:t>»  </a:t>
            </a:r>
            <a:r>
              <a:rPr lang="en-US" sz="2800" dirty="0" err="1"/>
              <a:t>va</a:t>
            </a:r>
            <a:r>
              <a:rPr lang="en-US" sz="2800" dirty="0"/>
              <a:t>  </a:t>
            </a:r>
            <a:r>
              <a:rPr lang="en-US" sz="2800" dirty="0" err="1" smtClean="0"/>
              <a:t>boshqalardir</a:t>
            </a:r>
            <a:r>
              <a:rPr lang="en-US" sz="2800" dirty="0"/>
              <a:t>. Bu  </a:t>
            </a:r>
            <a:r>
              <a:rPr lang="en-US" sz="2800" dirty="0" err="1"/>
              <a:t>kuylar</a:t>
            </a:r>
            <a:r>
              <a:rPr lang="en-US" sz="2800" dirty="0"/>
              <a:t>  «</a:t>
            </a:r>
            <a:r>
              <a:rPr lang="en-US" sz="2800" b="1" dirty="0" err="1" smtClean="0">
                <a:solidFill>
                  <a:srgbClr val="0000FF"/>
                </a:solidFill>
              </a:rPr>
              <a:t>Duvozdaxmaqom</a:t>
            </a:r>
            <a:r>
              <a:rPr lang="en-US" sz="2800" dirty="0"/>
              <a:t>» </a:t>
            </a:r>
            <a:r>
              <a:rPr lang="en-US" sz="2800" dirty="0" err="1" smtClean="0"/>
              <a:t>va</a:t>
            </a:r>
            <a:r>
              <a:rPr lang="en-US" sz="2800" dirty="0" smtClean="0"/>
              <a:t>  </a:t>
            </a:r>
            <a:r>
              <a:rPr lang="en-US" sz="2800" dirty="0" err="1"/>
              <a:t>uning</a:t>
            </a:r>
            <a:r>
              <a:rPr lang="en-US" sz="2800" dirty="0"/>
              <a:t>  </a:t>
            </a:r>
            <a:r>
              <a:rPr lang="en-US" sz="2800" dirty="0" err="1"/>
              <a:t>negizida</a:t>
            </a:r>
            <a:r>
              <a:rPr lang="en-US" sz="2800" dirty="0"/>
              <a:t>  </a:t>
            </a:r>
            <a:r>
              <a:rPr lang="en-US" sz="2800" dirty="0" err="1"/>
              <a:t>vujudga</a:t>
            </a:r>
            <a:r>
              <a:rPr lang="en-US" sz="2800" dirty="0"/>
              <a:t>  k</a:t>
            </a:r>
            <a:r>
              <a:rPr lang="ru-RU" sz="2800" dirty="0"/>
              <a:t>е</a:t>
            </a:r>
            <a:r>
              <a:rPr lang="en-US" sz="2800" dirty="0" err="1"/>
              <a:t>lgan</a:t>
            </a:r>
            <a:r>
              <a:rPr lang="en-US" sz="2800" dirty="0"/>
              <a:t>  «</a:t>
            </a:r>
            <a:r>
              <a:rPr lang="en-US" sz="2800" b="1" dirty="0" err="1">
                <a:solidFill>
                  <a:srgbClr val="0000FF"/>
                </a:solidFill>
              </a:rPr>
              <a:t>Shoshmaqom</a:t>
            </a:r>
            <a:r>
              <a:rPr lang="en-US" sz="2800" dirty="0"/>
              <a:t>»  </a:t>
            </a:r>
            <a:r>
              <a:rPr lang="en-US" sz="2800" dirty="0" err="1"/>
              <a:t>uchun</a:t>
            </a:r>
            <a:r>
              <a:rPr lang="en-US" sz="2800" dirty="0"/>
              <a:t>  </a:t>
            </a:r>
            <a:r>
              <a:rPr lang="en-US" sz="2800" dirty="0" err="1"/>
              <a:t>zamin</a:t>
            </a:r>
            <a:r>
              <a:rPr lang="en-US" sz="2800" dirty="0"/>
              <a:t> </a:t>
            </a:r>
            <a:r>
              <a:rPr lang="en-US" sz="2800" dirty="0" err="1" smtClean="0"/>
              <a:t>bo‘lgan</a:t>
            </a:r>
            <a:r>
              <a:rPr lang="en-US" sz="2800" dirty="0" smtClean="0"/>
              <a:t>  </a:t>
            </a:r>
            <a:r>
              <a:rPr lang="en-US" sz="2800" dirty="0" err="1"/>
              <a:t>edi</a:t>
            </a:r>
            <a:r>
              <a:rPr lang="en-US" sz="2800" dirty="0"/>
              <a:t>.</a:t>
            </a:r>
          </a:p>
        </p:txBody>
      </p:sp>
    </p:spTree>
    <p:extLst>
      <p:ext uri="{BB962C8B-B14F-4D97-AF65-F5344CB8AC3E}">
        <p14:creationId xmlns:p14="http://schemas.microsoft.com/office/powerpoint/2010/main" val="77809662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397587"/>
            <a:ext cx="8640960" cy="6001643"/>
          </a:xfrm>
          <a:prstGeom prst="rect">
            <a:avLst/>
          </a:prstGeom>
        </p:spPr>
        <p:txBody>
          <a:bodyPr wrap="square">
            <a:spAutoFit/>
          </a:bodyPr>
          <a:lstStyle/>
          <a:p>
            <a:pPr algn="just"/>
            <a:r>
              <a:rPr lang="en-US" sz="3200" dirty="0" smtClean="0"/>
              <a:t>	</a:t>
            </a:r>
            <a:r>
              <a:rPr lang="en-US" sz="3200" b="1" dirty="0" smtClean="0"/>
              <a:t>IX–XII </a:t>
            </a:r>
            <a:r>
              <a:rPr lang="en-US" sz="3200" b="1" dirty="0" err="1"/>
              <a:t>asrlarda</a:t>
            </a:r>
            <a:r>
              <a:rPr lang="en-US" sz="3200" b="1" dirty="0"/>
              <a:t> </a:t>
            </a:r>
            <a:r>
              <a:rPr lang="en-US" sz="3200" dirty="0" err="1"/>
              <a:t>musiqa</a:t>
            </a:r>
            <a:r>
              <a:rPr lang="en-US" sz="3200" dirty="0"/>
              <a:t> </a:t>
            </a:r>
            <a:r>
              <a:rPr lang="en-US" sz="3200" dirty="0" err="1"/>
              <a:t>san’ati</a:t>
            </a:r>
            <a:r>
              <a:rPr lang="en-US" sz="3200" dirty="0"/>
              <a:t> </a:t>
            </a:r>
            <a:r>
              <a:rPr lang="en-US" sz="3200" dirty="0" err="1"/>
              <a:t>bilan</a:t>
            </a:r>
            <a:r>
              <a:rPr lang="en-US" sz="3200" dirty="0"/>
              <a:t> </a:t>
            </a:r>
            <a:r>
              <a:rPr lang="en-US" sz="3200" dirty="0" err="1"/>
              <a:t>bir</a:t>
            </a:r>
            <a:r>
              <a:rPr lang="en-US" sz="3200" dirty="0"/>
              <a:t> </a:t>
            </a:r>
            <a:r>
              <a:rPr lang="en-US" sz="3200" dirty="0" err="1"/>
              <a:t>qatorda</a:t>
            </a:r>
            <a:r>
              <a:rPr lang="en-US" sz="3200" dirty="0"/>
              <a:t> </a:t>
            </a:r>
            <a:r>
              <a:rPr lang="en-US" sz="3200" dirty="0" err="1"/>
              <a:t>musiqashunoslik</a:t>
            </a:r>
            <a:r>
              <a:rPr lang="en-US" sz="3200" dirty="0"/>
              <a:t> </a:t>
            </a:r>
            <a:r>
              <a:rPr lang="en-US" sz="3200" dirty="0" err="1" smtClean="0"/>
              <a:t>ilmi</a:t>
            </a:r>
            <a:r>
              <a:rPr lang="en-US" sz="3200" dirty="0" smtClean="0"/>
              <a:t>  </a:t>
            </a:r>
            <a:r>
              <a:rPr lang="en-US" sz="3200" dirty="0"/>
              <a:t>ham  </a:t>
            </a:r>
            <a:r>
              <a:rPr lang="en-US" sz="3200" dirty="0" err="1"/>
              <a:t>rivoj</a:t>
            </a:r>
            <a:r>
              <a:rPr lang="en-US" sz="3200" dirty="0"/>
              <a:t>  </a:t>
            </a:r>
            <a:r>
              <a:rPr lang="en-US" sz="3200" dirty="0" err="1"/>
              <a:t>topgan</a:t>
            </a:r>
            <a:r>
              <a:rPr lang="en-US" sz="3200" dirty="0"/>
              <a:t>.  </a:t>
            </a:r>
            <a:r>
              <a:rPr lang="en-US" sz="3200" b="1" i="1" dirty="0" err="1">
                <a:solidFill>
                  <a:srgbClr val="0000FF"/>
                </a:solidFill>
              </a:rPr>
              <a:t>Forobiy</a:t>
            </a:r>
            <a:r>
              <a:rPr lang="en-US" sz="3200" b="1" i="1" dirty="0">
                <a:solidFill>
                  <a:srgbClr val="0000FF"/>
                </a:solidFill>
              </a:rPr>
              <a:t>,  </a:t>
            </a:r>
            <a:r>
              <a:rPr lang="en-US" sz="3200" b="1" i="1" dirty="0" err="1">
                <a:solidFill>
                  <a:srgbClr val="0000FF"/>
                </a:solidFill>
              </a:rPr>
              <a:t>Ibn</a:t>
            </a:r>
            <a:r>
              <a:rPr lang="en-US" sz="3200" b="1" i="1" dirty="0">
                <a:solidFill>
                  <a:srgbClr val="0000FF"/>
                </a:solidFill>
              </a:rPr>
              <a:t>  Sino,  B</a:t>
            </a:r>
            <a:r>
              <a:rPr lang="ru-RU" sz="3200" b="1" i="1" dirty="0">
                <a:solidFill>
                  <a:srgbClr val="0000FF"/>
                </a:solidFill>
              </a:rPr>
              <a:t>е</a:t>
            </a:r>
            <a:r>
              <a:rPr lang="en-US" sz="3200" b="1" i="1" dirty="0" err="1">
                <a:solidFill>
                  <a:srgbClr val="0000FF"/>
                </a:solidFill>
              </a:rPr>
              <a:t>runiy</a:t>
            </a:r>
            <a:r>
              <a:rPr lang="en-US" sz="3200" b="1" i="1" dirty="0">
                <a:solidFill>
                  <a:srgbClr val="0000FF"/>
                </a:solidFill>
              </a:rPr>
              <a:t>,  </a:t>
            </a:r>
            <a:r>
              <a:rPr lang="en-US" sz="3200" b="1" i="1" dirty="0" err="1">
                <a:solidFill>
                  <a:srgbClr val="0000FF"/>
                </a:solidFill>
              </a:rPr>
              <a:t>Firdavsiy</a:t>
            </a:r>
            <a:r>
              <a:rPr lang="en-US" sz="3200" b="1" i="1" dirty="0">
                <a:solidFill>
                  <a:srgbClr val="0000FF"/>
                </a:solidFill>
              </a:rPr>
              <a:t>, </a:t>
            </a:r>
            <a:r>
              <a:rPr lang="en-US" sz="3200" b="1" i="1" dirty="0" smtClean="0">
                <a:solidFill>
                  <a:srgbClr val="0000FF"/>
                </a:solidFill>
              </a:rPr>
              <a:t>Yusuf  </a:t>
            </a:r>
            <a:r>
              <a:rPr lang="en-US" sz="3200" b="1" i="1" dirty="0" err="1">
                <a:solidFill>
                  <a:srgbClr val="0000FF"/>
                </a:solidFill>
              </a:rPr>
              <a:t>Xos</a:t>
            </a:r>
            <a:r>
              <a:rPr lang="en-US" sz="3200" b="1" i="1" dirty="0">
                <a:solidFill>
                  <a:srgbClr val="0000FF"/>
                </a:solidFill>
              </a:rPr>
              <a:t>  </a:t>
            </a:r>
            <a:r>
              <a:rPr lang="en-US" sz="3200" b="1" i="1" dirty="0" err="1">
                <a:solidFill>
                  <a:srgbClr val="0000FF"/>
                </a:solidFill>
              </a:rPr>
              <a:t>Hojib</a:t>
            </a:r>
            <a:r>
              <a:rPr lang="en-US" sz="3200" dirty="0"/>
              <a:t>  </a:t>
            </a:r>
            <a:r>
              <a:rPr lang="en-US" sz="3200" dirty="0" err="1"/>
              <a:t>va</a:t>
            </a:r>
            <a:r>
              <a:rPr lang="en-US" sz="3200" dirty="0"/>
              <a:t>  </a:t>
            </a:r>
            <a:r>
              <a:rPr lang="en-US" sz="3200" dirty="0" err="1"/>
              <a:t>boshqalar</a:t>
            </a:r>
            <a:r>
              <a:rPr lang="en-US" sz="3200" dirty="0"/>
              <a:t>  </a:t>
            </a:r>
            <a:r>
              <a:rPr lang="en-US" sz="3200" dirty="0" err="1"/>
              <a:t>o‘z</a:t>
            </a:r>
            <a:r>
              <a:rPr lang="en-US" sz="3200" dirty="0"/>
              <a:t>  </a:t>
            </a:r>
            <a:r>
              <a:rPr lang="en-US" sz="3200" dirty="0" err="1"/>
              <a:t>ijodlarida</a:t>
            </a:r>
            <a:r>
              <a:rPr lang="en-US" sz="3200" dirty="0"/>
              <a:t>  </a:t>
            </a:r>
            <a:r>
              <a:rPr lang="en-US" sz="3200" dirty="0" err="1"/>
              <a:t>bu</a:t>
            </a:r>
            <a:r>
              <a:rPr lang="en-US" sz="3200" dirty="0"/>
              <a:t>  </a:t>
            </a:r>
            <a:r>
              <a:rPr lang="en-US" sz="3200" dirty="0" err="1"/>
              <a:t>sohaga</a:t>
            </a:r>
            <a:r>
              <a:rPr lang="en-US" sz="3200" dirty="0"/>
              <a:t>  ham  </a:t>
            </a:r>
            <a:r>
              <a:rPr lang="en-US" sz="3200" dirty="0" err="1"/>
              <a:t>katta</a:t>
            </a:r>
            <a:r>
              <a:rPr lang="en-US" sz="3200" dirty="0"/>
              <a:t> </a:t>
            </a:r>
            <a:r>
              <a:rPr lang="en-US" sz="3200" dirty="0" err="1" smtClean="0"/>
              <a:t>e’tibor</a:t>
            </a:r>
            <a:r>
              <a:rPr lang="en-US" sz="3200" dirty="0" smtClean="0"/>
              <a:t>  </a:t>
            </a:r>
            <a:r>
              <a:rPr lang="en-US" sz="3200" dirty="0"/>
              <a:t>b</a:t>
            </a:r>
            <a:r>
              <a:rPr lang="ru-RU" sz="3200" dirty="0"/>
              <a:t>е</a:t>
            </a:r>
            <a:r>
              <a:rPr lang="en-US" sz="3200" dirty="0" err="1"/>
              <a:t>rganlar</a:t>
            </a:r>
            <a:r>
              <a:rPr lang="en-US" sz="3200" dirty="0"/>
              <a:t>.  </a:t>
            </a:r>
            <a:r>
              <a:rPr lang="en-US" sz="3200" dirty="0" err="1"/>
              <a:t>Jumladan</a:t>
            </a:r>
            <a:r>
              <a:rPr lang="en-US" sz="3200" dirty="0"/>
              <a:t>,  </a:t>
            </a:r>
            <a:r>
              <a:rPr lang="en-US" sz="3200" b="1" dirty="0" err="1"/>
              <a:t>Forobiyning</a:t>
            </a:r>
            <a:r>
              <a:rPr lang="en-US" sz="3200" dirty="0"/>
              <a:t>  </a:t>
            </a:r>
            <a:r>
              <a:rPr lang="en-US" sz="3200" dirty="0" err="1"/>
              <a:t>musiqaga</a:t>
            </a:r>
            <a:r>
              <a:rPr lang="en-US" sz="3200" dirty="0"/>
              <a:t>  </a:t>
            </a:r>
            <a:r>
              <a:rPr lang="en-US" sz="3200" dirty="0" err="1"/>
              <a:t>oid</a:t>
            </a:r>
            <a:r>
              <a:rPr lang="en-US" sz="3200" dirty="0"/>
              <a:t>  </a:t>
            </a:r>
            <a:r>
              <a:rPr lang="en-US" sz="3200" b="1" dirty="0">
                <a:solidFill>
                  <a:srgbClr val="0000FF"/>
                </a:solidFill>
              </a:rPr>
              <a:t>«</a:t>
            </a:r>
            <a:r>
              <a:rPr lang="en-US" sz="3200" b="1" dirty="0" err="1">
                <a:solidFill>
                  <a:srgbClr val="0000FF"/>
                </a:solidFill>
              </a:rPr>
              <a:t>Kitob</a:t>
            </a:r>
            <a:r>
              <a:rPr lang="en-US" sz="3200" b="1" dirty="0">
                <a:solidFill>
                  <a:srgbClr val="0000FF"/>
                </a:solidFill>
              </a:rPr>
              <a:t>  </a:t>
            </a:r>
            <a:r>
              <a:rPr lang="en-US" sz="3200" b="1" dirty="0" smtClean="0">
                <a:solidFill>
                  <a:srgbClr val="0000FF"/>
                </a:solidFill>
              </a:rPr>
              <a:t>al-</a:t>
            </a:r>
            <a:r>
              <a:rPr lang="en-US" sz="3200" b="1" dirty="0" err="1" smtClean="0">
                <a:solidFill>
                  <a:srgbClr val="0000FF"/>
                </a:solidFill>
              </a:rPr>
              <a:t>musiqiy</a:t>
            </a:r>
            <a:r>
              <a:rPr lang="en-US" sz="3200" b="1" dirty="0" smtClean="0">
                <a:solidFill>
                  <a:srgbClr val="0000FF"/>
                </a:solidFill>
              </a:rPr>
              <a:t>-</a:t>
            </a:r>
            <a:r>
              <a:rPr lang="en-US" sz="3200" b="1" dirty="0" err="1" smtClean="0">
                <a:solidFill>
                  <a:srgbClr val="0000FF"/>
                </a:solidFill>
              </a:rPr>
              <a:t>ul-kabir</a:t>
            </a:r>
            <a:r>
              <a:rPr lang="en-US" sz="3200" b="1" dirty="0">
                <a:solidFill>
                  <a:srgbClr val="0000FF"/>
                </a:solidFill>
              </a:rPr>
              <a:t>» </a:t>
            </a:r>
            <a:r>
              <a:rPr lang="en-US" sz="3200" dirty="0" err="1"/>
              <a:t>asari</a:t>
            </a:r>
            <a:r>
              <a:rPr lang="en-US" sz="3200" dirty="0"/>
              <a:t> </a:t>
            </a:r>
            <a:r>
              <a:rPr lang="en-US" sz="3200" dirty="0" err="1"/>
              <a:t>o‘z</a:t>
            </a:r>
            <a:r>
              <a:rPr lang="en-US" sz="3200" dirty="0"/>
              <a:t> </a:t>
            </a:r>
            <a:r>
              <a:rPr lang="en-US" sz="3200" dirty="0" err="1"/>
              <a:t>davrida</a:t>
            </a:r>
            <a:r>
              <a:rPr lang="en-US" sz="3200" dirty="0"/>
              <a:t> </a:t>
            </a:r>
            <a:r>
              <a:rPr lang="en-US" sz="3200" dirty="0" err="1"/>
              <a:t>katta</a:t>
            </a:r>
            <a:r>
              <a:rPr lang="en-US" sz="3200" dirty="0"/>
              <a:t> </a:t>
            </a:r>
            <a:r>
              <a:rPr lang="en-US" sz="3200" dirty="0" err="1"/>
              <a:t>e’tibor</a:t>
            </a:r>
            <a:r>
              <a:rPr lang="en-US" sz="3200" dirty="0"/>
              <a:t> </a:t>
            </a:r>
            <a:r>
              <a:rPr lang="en-US" sz="3200" dirty="0" err="1"/>
              <a:t>qo</a:t>
            </a:r>
            <a:r>
              <a:rPr lang="en-US" sz="3200" dirty="0"/>
              <a:t> </a:t>
            </a:r>
            <a:r>
              <a:rPr lang="en-US" sz="3200" dirty="0" err="1"/>
              <a:t>zongan</a:t>
            </a:r>
            <a:r>
              <a:rPr lang="en-US" sz="3200" dirty="0"/>
              <a:t>. </a:t>
            </a:r>
            <a:r>
              <a:rPr lang="en-US" sz="3200" b="1" dirty="0" err="1"/>
              <a:t>Ibn</a:t>
            </a:r>
            <a:r>
              <a:rPr lang="en-US" sz="3200" b="1" dirty="0"/>
              <a:t> Sino </a:t>
            </a:r>
            <a:r>
              <a:rPr lang="en-US" sz="3200" dirty="0" err="1" smtClean="0"/>
              <a:t>esa</a:t>
            </a:r>
            <a:r>
              <a:rPr lang="en-US" sz="3200" dirty="0" smtClean="0"/>
              <a:t>  </a:t>
            </a:r>
            <a:r>
              <a:rPr lang="en-US" sz="3200" dirty="0" err="1"/>
              <a:t>musiqaga</a:t>
            </a:r>
            <a:r>
              <a:rPr lang="en-US" sz="3200" dirty="0"/>
              <a:t>  </a:t>
            </a:r>
            <a:r>
              <a:rPr lang="en-US" sz="3200" dirty="0" err="1"/>
              <a:t>doir</a:t>
            </a:r>
            <a:r>
              <a:rPr lang="en-US" sz="3200" dirty="0"/>
              <a:t>  </a:t>
            </a:r>
            <a:r>
              <a:rPr lang="en-US" sz="3200" dirty="0" err="1"/>
              <a:t>xulosalarini</a:t>
            </a:r>
            <a:r>
              <a:rPr lang="en-US" sz="3200" dirty="0"/>
              <a:t>  </a:t>
            </a:r>
            <a:r>
              <a:rPr lang="en-US" sz="3200" b="1" dirty="0">
                <a:solidFill>
                  <a:srgbClr val="0000FF"/>
                </a:solidFill>
              </a:rPr>
              <a:t>«</a:t>
            </a:r>
            <a:r>
              <a:rPr lang="en-US" sz="3200" b="1" dirty="0" err="1">
                <a:solidFill>
                  <a:srgbClr val="0000FF"/>
                </a:solidFill>
              </a:rPr>
              <a:t>Kitob</a:t>
            </a:r>
            <a:r>
              <a:rPr lang="en-US" sz="3200" b="1" dirty="0">
                <a:solidFill>
                  <a:srgbClr val="0000FF"/>
                </a:solidFill>
              </a:rPr>
              <a:t>  </a:t>
            </a:r>
            <a:r>
              <a:rPr lang="en-US" sz="3200" b="1" dirty="0" err="1">
                <a:solidFill>
                  <a:srgbClr val="0000FF"/>
                </a:solidFill>
              </a:rPr>
              <a:t>ush-shifo</a:t>
            </a:r>
            <a:r>
              <a:rPr lang="en-US" sz="3200" b="1" dirty="0">
                <a:solidFill>
                  <a:srgbClr val="0000FF"/>
                </a:solidFill>
              </a:rPr>
              <a:t>»  </a:t>
            </a:r>
            <a:r>
              <a:rPr lang="en-US" sz="3200" dirty="0" err="1"/>
              <a:t>asariga</a:t>
            </a:r>
            <a:r>
              <a:rPr lang="en-US" sz="3200" dirty="0"/>
              <a:t>  </a:t>
            </a:r>
            <a:r>
              <a:rPr lang="en-US" sz="3200" dirty="0" err="1"/>
              <a:t>kiritgan</a:t>
            </a:r>
            <a:r>
              <a:rPr lang="en-US" sz="3200" dirty="0"/>
              <a:t> </a:t>
            </a:r>
            <a:r>
              <a:rPr lang="en-US" sz="3200" dirty="0" err="1" smtClean="0"/>
              <a:t>va</a:t>
            </a:r>
            <a:r>
              <a:rPr lang="en-US" sz="3200" dirty="0" smtClean="0"/>
              <a:t>  </a:t>
            </a:r>
            <a:r>
              <a:rPr lang="en-US" sz="3200" b="1" dirty="0" err="1"/>
              <a:t>ayrim</a:t>
            </a:r>
            <a:r>
              <a:rPr lang="en-US" sz="3200" b="1" dirty="0"/>
              <a:t>  </a:t>
            </a:r>
            <a:r>
              <a:rPr lang="en-US" sz="3200" b="1" dirty="0" err="1"/>
              <a:t>jismoniy</a:t>
            </a:r>
            <a:r>
              <a:rPr lang="en-US" sz="3200" b="1" dirty="0"/>
              <a:t>  </a:t>
            </a:r>
            <a:r>
              <a:rPr lang="en-US" sz="3200" b="1" dirty="0" err="1"/>
              <a:t>va</a:t>
            </a:r>
            <a:r>
              <a:rPr lang="en-US" sz="3200" b="1" dirty="0"/>
              <a:t>  </a:t>
            </a:r>
            <a:r>
              <a:rPr lang="en-US" sz="3200" b="1" dirty="0" err="1"/>
              <a:t>ruhiy</a:t>
            </a:r>
            <a:r>
              <a:rPr lang="en-US" sz="3200" b="1" dirty="0"/>
              <a:t>  </a:t>
            </a:r>
            <a:r>
              <a:rPr lang="en-US" sz="3200" b="1" dirty="0" err="1"/>
              <a:t>kasalliklarni</a:t>
            </a:r>
            <a:r>
              <a:rPr lang="en-US" sz="3200" dirty="0"/>
              <a:t>  u  </a:t>
            </a:r>
            <a:r>
              <a:rPr lang="en-US" sz="3200" b="1" u="sng" dirty="0" err="1">
                <a:solidFill>
                  <a:srgbClr val="0000FF"/>
                </a:solidFill>
              </a:rPr>
              <a:t>musiqa</a:t>
            </a:r>
            <a:r>
              <a:rPr lang="en-US" sz="3200" b="1" u="sng" dirty="0">
                <a:solidFill>
                  <a:srgbClr val="0000FF"/>
                </a:solidFill>
              </a:rPr>
              <a:t>  </a:t>
            </a:r>
            <a:r>
              <a:rPr lang="en-US" sz="3200" b="1" u="sng" dirty="0" err="1">
                <a:solidFill>
                  <a:srgbClr val="0000FF"/>
                </a:solidFill>
              </a:rPr>
              <a:t>vositasi</a:t>
            </a:r>
            <a:r>
              <a:rPr lang="en-US" sz="3200" b="1" u="sng" dirty="0">
                <a:solidFill>
                  <a:srgbClr val="0000FF"/>
                </a:solidFill>
              </a:rPr>
              <a:t>  </a:t>
            </a:r>
            <a:r>
              <a:rPr lang="en-US" sz="3200" b="1" u="sng" dirty="0" err="1">
                <a:solidFill>
                  <a:srgbClr val="0000FF"/>
                </a:solidFill>
              </a:rPr>
              <a:t>bilan</a:t>
            </a:r>
            <a:r>
              <a:rPr lang="en-US" sz="3200" b="1" u="sng" dirty="0">
                <a:solidFill>
                  <a:srgbClr val="0000FF"/>
                </a:solidFill>
              </a:rPr>
              <a:t> </a:t>
            </a:r>
            <a:r>
              <a:rPr lang="en-US" sz="3200" b="1" u="sng" dirty="0" err="1" smtClean="0">
                <a:solidFill>
                  <a:srgbClr val="0000FF"/>
                </a:solidFill>
              </a:rPr>
              <a:t>davolash</a:t>
            </a:r>
            <a:r>
              <a:rPr lang="en-US" sz="3200" dirty="0" smtClean="0"/>
              <a:t> </a:t>
            </a:r>
            <a:r>
              <a:rPr lang="en-US" sz="3200" dirty="0" err="1"/>
              <a:t>mumkin</a:t>
            </a:r>
            <a:r>
              <a:rPr lang="en-US" sz="3200" dirty="0"/>
              <a:t>, d</a:t>
            </a:r>
            <a:r>
              <a:rPr lang="ru-RU" sz="3200" dirty="0"/>
              <a:t>е</a:t>
            </a:r>
            <a:r>
              <a:rPr lang="en-US" sz="3200" dirty="0"/>
              <a:t>b </a:t>
            </a:r>
            <a:r>
              <a:rPr lang="en-US" sz="3200" dirty="0" err="1"/>
              <a:t>hisoblagan</a:t>
            </a:r>
            <a:r>
              <a:rPr lang="en-US" sz="3200" dirty="0"/>
              <a:t>.</a:t>
            </a:r>
          </a:p>
        </p:txBody>
      </p:sp>
    </p:spTree>
    <p:extLst>
      <p:ext uri="{BB962C8B-B14F-4D97-AF65-F5344CB8AC3E}">
        <p14:creationId xmlns:p14="http://schemas.microsoft.com/office/powerpoint/2010/main" val="341721982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26"/>
          <p:cNvSpPr>
            <a:spLocks noGrp="1"/>
          </p:cNvSpPr>
          <p:nvPr>
            <p:ph type="sldNum" sz="quarter" idx="12"/>
          </p:nvPr>
        </p:nvSpPr>
        <p:spPr/>
        <p:txBody>
          <a:bodyPr/>
          <a:lstStyle/>
          <a:p>
            <a:pPr>
              <a:defRPr/>
            </a:pPr>
            <a:fld id="{00A8F6C6-BA44-4216-98A9-9F0926F5B47D}" type="slidenum">
              <a:rPr lang="en-US">
                <a:solidFill>
                  <a:srgbClr val="DBF5F9">
                    <a:shade val="90000"/>
                  </a:srgbClr>
                </a:solidFill>
              </a:rPr>
              <a:pPr>
                <a:defRPr/>
              </a:pPr>
              <a:t>84</a:t>
            </a:fld>
            <a:endParaRPr lang="en-US">
              <a:solidFill>
                <a:srgbClr val="DBF5F9">
                  <a:shade val="90000"/>
                </a:srgbClr>
              </a:solidFill>
            </a:endParaRPr>
          </a:p>
        </p:txBody>
      </p:sp>
      <p:sp>
        <p:nvSpPr>
          <p:cNvPr id="36867" name="Rectangle 10"/>
          <p:cNvSpPr>
            <a:spLocks noChangeArrowheads="1"/>
          </p:cNvSpPr>
          <p:nvPr/>
        </p:nvSpPr>
        <p:spPr bwMode="auto">
          <a:xfrm>
            <a:off x="1258888" y="1557338"/>
            <a:ext cx="691197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2" tIns="45696" rIns="91392" bIns="45696">
            <a:spAutoFit/>
          </a:bodyPr>
          <a:lstStyle/>
          <a:p>
            <a:pPr algn="ctr"/>
            <a:endParaRPr lang="uz-Cyrl-UZ" sz="4400" b="1">
              <a:solidFill>
                <a:srgbClr val="1663C0"/>
              </a:solidFill>
              <a:latin typeface="Constantia" pitchFamily="18" charset="0"/>
              <a:cs typeface="Arial" charset="0"/>
            </a:endParaRPr>
          </a:p>
          <a:p>
            <a:pPr algn="ctr"/>
            <a:endParaRPr lang="uz-Cyrl-UZ" sz="4400" b="1">
              <a:solidFill>
                <a:srgbClr val="1663C0"/>
              </a:solidFill>
              <a:latin typeface="Constantia" pitchFamily="18" charset="0"/>
              <a:cs typeface="Arial" charset="0"/>
            </a:endParaRPr>
          </a:p>
          <a:p>
            <a:pPr algn="ctr"/>
            <a:r>
              <a:rPr lang="uz-Cyrl-UZ" sz="4400" b="1">
                <a:solidFill>
                  <a:srgbClr val="B5EDFD"/>
                </a:solidFill>
                <a:cs typeface="Arial" charset="0"/>
              </a:rPr>
              <a:t>ЭЪТИБОРИНГИЗ УЧУН РАХМАТ</a:t>
            </a:r>
            <a:endParaRPr lang="ru-RU" sz="4400" b="1">
              <a:solidFill>
                <a:srgbClr val="B5EDFD"/>
              </a:solidFill>
              <a:cs typeface="Arial" charset="0"/>
            </a:endParaRPr>
          </a:p>
        </p:txBody>
      </p:sp>
    </p:spTree>
    <p:extLst>
      <p:ext uri="{BB962C8B-B14F-4D97-AF65-F5344CB8AC3E}">
        <p14:creationId xmlns:p14="http://schemas.microsoft.com/office/powerpoint/2010/main" val="176677489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92696"/>
            <a:ext cx="8928992" cy="5509200"/>
          </a:xfrm>
          <a:prstGeom prst="rect">
            <a:avLst/>
          </a:prstGeom>
        </p:spPr>
        <p:txBody>
          <a:bodyPr wrap="square">
            <a:spAutoFit/>
          </a:bodyPr>
          <a:lstStyle/>
          <a:p>
            <a:pPr algn="just"/>
            <a:r>
              <a:rPr lang="en-US" sz="3200" dirty="0" smtClean="0"/>
              <a:t>	</a:t>
            </a:r>
            <a:r>
              <a:rPr lang="uz-Latn-UZ" sz="3200" b="1" dirty="0" smtClean="0"/>
              <a:t>IX–XII </a:t>
            </a:r>
            <a:r>
              <a:rPr lang="uz-Latn-UZ" sz="3200" b="1" dirty="0"/>
              <a:t>asrlarda Movarounnahr va Xorazmda</a:t>
            </a:r>
            <a:r>
              <a:rPr lang="uz-Latn-UZ" sz="3200" dirty="0"/>
              <a:t> adabiyot va badiiy </a:t>
            </a:r>
            <a:r>
              <a:rPr lang="uz-Latn-UZ" sz="3200" dirty="0" smtClean="0"/>
              <a:t>ijod </a:t>
            </a:r>
            <a:r>
              <a:rPr lang="uz-Latn-UZ" sz="3200" dirty="0"/>
              <a:t>rivoj topdi. Bu davrda y</a:t>
            </a:r>
            <a:r>
              <a:rPr lang="ru-RU" sz="3200" dirty="0"/>
              <a:t>е</a:t>
            </a:r>
            <a:r>
              <a:rPr lang="uz-Latn-UZ" sz="3200" dirty="0"/>
              <a:t>tishib chiqqan badiiy so‘z san’atining </a:t>
            </a:r>
            <a:r>
              <a:rPr lang="uz-Latn-UZ" sz="3200" dirty="0" smtClean="0"/>
              <a:t>ustalari  </a:t>
            </a:r>
            <a:r>
              <a:rPr lang="uz-Latn-UZ" sz="3200" dirty="0"/>
              <a:t>mamlakatimiz  shon-shuhratini  uzoq-uzoq  yurtlarga  ham </a:t>
            </a:r>
            <a:r>
              <a:rPr lang="uz-Latn-UZ" sz="3200" dirty="0" smtClean="0"/>
              <a:t>taratdilar</a:t>
            </a:r>
            <a:r>
              <a:rPr lang="uz-Latn-UZ" sz="3200" dirty="0"/>
              <a:t>.  O‘lkamizda  </a:t>
            </a:r>
            <a:r>
              <a:rPr lang="uz-Latn-UZ" sz="3200" b="1" dirty="0">
                <a:solidFill>
                  <a:srgbClr val="FF0000"/>
                </a:solidFill>
              </a:rPr>
              <a:t>somoniylar  va  g‘aznaviylar  </a:t>
            </a:r>
            <a:r>
              <a:rPr lang="uz-Latn-UZ" sz="3200" dirty="0"/>
              <a:t>sulolalari </a:t>
            </a:r>
            <a:r>
              <a:rPr lang="uz-Latn-UZ" sz="3200" dirty="0" smtClean="0"/>
              <a:t>hukmronlik  </a:t>
            </a:r>
            <a:r>
              <a:rPr lang="uz-Latn-UZ" sz="3200" dirty="0"/>
              <a:t>qilgan  davrlarda  yashab  ijod  etgan  badiiy  ijod  ustalari </a:t>
            </a:r>
            <a:r>
              <a:rPr lang="uz-Latn-UZ" sz="3200" b="1" dirty="0" smtClean="0">
                <a:solidFill>
                  <a:srgbClr val="0000FF"/>
                </a:solidFill>
              </a:rPr>
              <a:t>Abdullo  </a:t>
            </a:r>
            <a:r>
              <a:rPr lang="uz-Latn-UZ" sz="3200" b="1" dirty="0">
                <a:solidFill>
                  <a:srgbClr val="0000FF"/>
                </a:solidFill>
              </a:rPr>
              <a:t>Rudakiy,  Daqiqiy,  Abulqosim  Firdavsiy  </a:t>
            </a:r>
            <a:r>
              <a:rPr lang="uz-Latn-UZ" sz="3200" dirty="0"/>
              <a:t>va  boshqalarning </a:t>
            </a:r>
            <a:r>
              <a:rPr lang="uz-Latn-UZ" sz="3200" dirty="0" smtClean="0"/>
              <a:t>nomlari  </a:t>
            </a:r>
            <a:r>
              <a:rPr lang="uz-Latn-UZ" sz="3200" dirty="0"/>
              <a:t>tariximizdan  munosib  o‘rin  olgan.</a:t>
            </a:r>
            <a:endParaRPr lang="ru-RU" sz="32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Поток">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695</TotalTime>
  <Words>270</Words>
  <Application>Microsoft Office PowerPoint</Application>
  <PresentationFormat>Экран (4:3)</PresentationFormat>
  <Paragraphs>219</Paragraphs>
  <Slides>84</Slides>
  <Notes>76</Notes>
  <HiddenSlides>0</HiddenSlides>
  <MMClips>0</MMClips>
  <ScaleCrop>false</ScaleCrop>
  <HeadingPairs>
    <vt:vector size="4" baseType="variant">
      <vt:variant>
        <vt:lpstr>Тема</vt:lpstr>
      </vt:variant>
      <vt:variant>
        <vt:i4>2</vt:i4>
      </vt:variant>
      <vt:variant>
        <vt:lpstr>Заголовки слайдов</vt:lpstr>
      </vt:variant>
      <vt:variant>
        <vt:i4>84</vt:i4>
      </vt:variant>
    </vt:vector>
  </HeadingPairs>
  <TitlesOfParts>
    <vt:vector size="86" baseType="lpstr">
      <vt:lpstr>Поток</vt:lpstr>
      <vt:lpstr>1_Поток</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Reanimator Extreme Edition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User</dc:creator>
  <cp:lastModifiedBy>User</cp:lastModifiedBy>
  <cp:revision>216</cp:revision>
  <dcterms:created xsi:type="dcterms:W3CDTF">2015-01-11T15:11:59Z</dcterms:created>
  <dcterms:modified xsi:type="dcterms:W3CDTF">2022-09-24T05:02:45Z</dcterms:modified>
</cp:coreProperties>
</file>