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59"/>
  </p:notesMasterIdLst>
  <p:sldIdLst>
    <p:sldId id="256" r:id="rId2"/>
    <p:sldId id="484" r:id="rId3"/>
    <p:sldId id="390" r:id="rId4"/>
    <p:sldId id="406" r:id="rId5"/>
    <p:sldId id="407" r:id="rId6"/>
    <p:sldId id="408" r:id="rId7"/>
    <p:sldId id="409" r:id="rId8"/>
    <p:sldId id="410" r:id="rId9"/>
    <p:sldId id="456" r:id="rId10"/>
    <p:sldId id="405" r:id="rId11"/>
    <p:sldId id="457" r:id="rId12"/>
    <p:sldId id="302" r:id="rId13"/>
    <p:sldId id="458" r:id="rId14"/>
    <p:sldId id="403" r:id="rId15"/>
    <p:sldId id="459" r:id="rId16"/>
    <p:sldId id="404" r:id="rId17"/>
    <p:sldId id="473" r:id="rId18"/>
    <p:sldId id="471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2" r:id="rId28"/>
    <p:sldId id="483" r:id="rId29"/>
    <p:sldId id="402" r:id="rId30"/>
    <p:sldId id="481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296" r:id="rId5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1048"/>
    <a:srgbClr val="25086C"/>
    <a:srgbClr val="FF0000"/>
    <a:srgbClr val="FFFFFF"/>
    <a:srgbClr val="FF66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8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3909E55-F6D3-41B1-A073-579EA495E5E3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D2889F-3103-45B7-AB3F-BC755D1946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258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65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C3B739-6B48-46AF-8B57-8EA7573E5186}" type="slidenum">
              <a:rPr lang="ru-RU" altLang="ru-RU" sz="1200" smtClean="0"/>
              <a:pPr/>
              <a:t>10</a:t>
            </a:fld>
            <a:endParaRPr lang="ru-RU" altLang="ru-RU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75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31C4E9D-E481-4D26-B997-239F07537B71}" type="slidenum">
              <a:rPr lang="ru-RU" altLang="ru-RU" sz="1200" smtClean="0"/>
              <a:pPr/>
              <a:t>11</a:t>
            </a:fld>
            <a:endParaRPr lang="ru-RU" altLang="ru-RU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5194657-63D4-4D69-BAEF-04AD9E8BB7CA}" type="slidenum">
              <a:rPr lang="ru-RU" altLang="ru-RU" sz="1200" smtClean="0"/>
              <a:pPr/>
              <a:t>29</a:t>
            </a:fld>
            <a:endParaRPr lang="ru-RU" altLang="ru-RU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96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8D3D113-B620-4B51-A2C2-C243C1D2F0CE}" type="slidenum">
              <a:rPr lang="ru-RU" altLang="ru-RU" sz="1200" smtClean="0"/>
              <a:pPr/>
              <a:t>56</a:t>
            </a:fld>
            <a:endParaRPr lang="ru-RU" altLang="ru-RU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FB999-EC5E-4A76-87B8-7F7AB8B2538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580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16A74-BAEC-40F6-8265-D7F382BD66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08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FD6EC-2947-47D6-9770-FD4D8FF92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465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8A36F-90C9-4792-B958-3FB8E9963D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23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3ED-9FB2-4A62-AB5F-E9A38E2BA4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34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6971-6720-443D-A28F-DDB7A044C6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97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874E-7099-4C6E-B4B4-9FD3272B4C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2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253D4-6D80-4E83-B98F-8BD91EA8C1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23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D5B29-487F-400E-8CA8-9B5B089FE4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153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49F8B-10C6-4ED0-9495-75F31B282E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73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A4F4D-4ECF-48CB-8A3C-6227A45042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45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030A0">
                <a:lumMod val="75000"/>
                <a:lumOff val="25000"/>
                <a:alpha val="72000"/>
              </a:srgbClr>
            </a:gs>
            <a:gs pos="0">
              <a:schemeClr val="accent1">
                <a:tint val="66000"/>
                <a:satMod val="160000"/>
              </a:schemeClr>
            </a:gs>
            <a:gs pos="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</a:defRPr>
            </a:lvl1pPr>
          </a:lstStyle>
          <a:p>
            <a:pPr>
              <a:defRPr/>
            </a:pPr>
            <a:fld id="{FB9AE551-8651-4694-9275-A66F29CE41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3991" r:id="rId4"/>
    <p:sldLayoutId id="2147484000" r:id="rId5"/>
    <p:sldLayoutId id="2147483992" r:id="rId6"/>
    <p:sldLayoutId id="2147483993" r:id="rId7"/>
    <p:sldLayoutId id="2147484001" r:id="rId8"/>
    <p:sldLayoutId id="2147483994" r:id="rId9"/>
    <p:sldLayoutId id="2147483995" r:id="rId10"/>
    <p:sldLayoutId id="21474839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uz-Cyrl-UZ" altLang="ru-RU" sz="1800" b="1" smtClean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uz-Cyrl-UZ" altLang="ru-RU" sz="1600" b="1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altLang="ru-RU" sz="4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21-MAVZU. SOMONIYLAR 				DAVLATI</a:t>
            </a:r>
            <a:r>
              <a:rPr lang="uz-Cyrl-UZ" altLang="ru-RU" sz="1600" b="1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uz-Cyrl-UZ" altLang="ru-RU" sz="14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z-Cyrl-UZ" altLang="ru-RU" sz="1400" b="1" smtClean="0">
                <a:latin typeface="Times New Roman" pitchFamily="18" charset="0"/>
                <a:cs typeface="Times New Roman" pitchFamily="18" charset="0"/>
              </a:rPr>
            </a:b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altLang="ru-RU" sz="1400" b="1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altLang="ru-RU" sz="1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altLang="ru-RU" b="1" smtClean="0">
                <a:latin typeface="Times New Roman" pitchFamily="18" charset="0"/>
                <a:cs typeface="Times New Roman" pitchFamily="18" charset="0"/>
              </a:rPr>
              <a:t>Ma’ruzachi: </a:t>
            </a:r>
            <a:r>
              <a:rPr lang="uz-Cyrl-UZ" altLang="ru-RU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altLang="ru-RU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Nazirov Baxtiyor Safarovich</a:t>
            </a:r>
            <a:endParaRPr lang="ru-RU" altLang="ru-RU" sz="3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839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107504" y="0"/>
            <a:ext cx="8928100" cy="69865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Isfijobni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(840 y.),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aka-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toʻngʻichi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Sugʻdning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Fargʻona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shaharlarni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birlashtiradi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(842 y.)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suloladagi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yetakchilik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ibn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oilasiga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oʻtadi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ta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oʻg’li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otasining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(865 y.)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shaharlarida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qoʻllariga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sh.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Ilyos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qarashli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shahrida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Somoniylarning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36512" y="825371"/>
            <a:ext cx="8928100" cy="501675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(865-yil)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oʻgʻli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markazga</a:t>
            </a:r>
            <a:r>
              <a:rPr lang="en-US" alt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aylantiradi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vohasi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Naxshab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Qashqadaryo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ru-RU" sz="4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Chagʻonrud</a:t>
            </a:r>
            <a:r>
              <a:rPr lang="en-US" altLang="ru-RU" sz="4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4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Surxondaryo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vodiylaridan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alt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choralarini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koʻradi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Tohiriylar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hokimiyati tugatilgandan keyin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(873 y.)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Buxoroda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bir muddat siyosiy beqarorlik va tartibsizliklar yuz berdi. Oʻz  holiga  tashlab  qoʻyilgan  Buxoro  ahli  hatto saforiylarga  tobe  boʻlishni  xohlamaydi.Shunda Somoniylar oilasining boshligʻi boʻlgan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Nasr ibn Ahmad 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mahalliy dehqonlar taklifiga binoan, Buxoroga ukasi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Ismoil ibn Ahmad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ni hokim qilib yuboradi.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(874 y)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Shunday qilib,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Buxoro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ham Somoniylar qoʻliga oʻtib, ularning qudrati yana ham ortdi.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Nasr davrida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Somoniylar turklarning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Shovg’ar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shahriga yurish qiladilar. Deyarli butun Oʻrta Osiyo yerlari ularning hokimiyati ostida birlashgandan keyin oila boshligʻi Nasr xalifa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Al-Muʼtamiddan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 Movarounnahrni boshqarishga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maxsus yorliq </a:t>
            </a: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oldi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(875 y.)</a:t>
            </a:r>
            <a:endParaRPr lang="ru-RU" altLang="ru-RU" sz="28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8893175" cy="63817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b="1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Shunday qilib,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IX asrning oxirgi choragida </a:t>
            </a: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Movarounnahrning deyarli barcha viloyatlari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 tasarrufiga oʻtib, u oʻz mustaqilligini tiklab oladi.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		Xuddi  shu  vaqtdan  boshlab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Nasr</a:t>
            </a: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  oʻzini  butun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Movarounnahrning  boshlig'i </a:t>
            </a:r>
            <a:r>
              <a:rPr lang="en-US" altLang="ru-RU" sz="3000" b="1" smtClean="0">
                <a:latin typeface="Times New Roman" pitchFamily="18" charset="0"/>
                <a:cs typeface="Times New Roman" pitchFamily="18" charset="0"/>
              </a:rPr>
              <a:t>deb  hisoblay  boshlaydi.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Garchi  ukalari  </a:t>
            </a:r>
            <a:r>
              <a:rPr lang="en-US" altLang="ru-RU" sz="3000" b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Shosh  viloyatining 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noibi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Yoqub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va </a:t>
            </a:r>
            <a:r>
              <a:rPr lang="en-US" altLang="ru-RU" sz="3000" b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Fargʻona  hokimi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Asadlar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oʻz  nomlari  bilan 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chaqa  pul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zarb  etib oʻzboshimchalik  qilsalar  ham,  ammo  u  somoniylar  hukmronligi  tarixida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boʻlib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kumush dirham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zarb etad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endParaRPr lang="ru-RU" altLang="ru-RU" sz="28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		Koʻp oʻtmay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Ismoil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akasi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Nasrga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boʻysunishdan bosh tortib, unga qarshi</a:t>
            </a:r>
            <a:b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qoʻshin tortadi. Aka-uka qoʻshinlari orasida boʻlib oʻtgan jangda </a:t>
            </a:r>
            <a:r>
              <a:rPr lang="en-US" altLang="ru-RU" b="1" smtClean="0">
                <a:solidFill>
                  <a:srgbClr val="252525"/>
                </a:solidFill>
                <a:latin typeface="Arial" pitchFamily="34" charset="0"/>
              </a:rPr>
              <a:t>(888 y.)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Nasr</a:t>
            </a:r>
            <a:b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magʻlubiyatga uchraydi va natijada </a:t>
            </a:r>
            <a:r>
              <a:rPr lang="en-US" altLang="ru-RU" b="1" smtClean="0">
                <a:solidFill>
                  <a:srgbClr val="252525"/>
                </a:solidFill>
                <a:latin typeface="Arial" pitchFamily="34" charset="0"/>
              </a:rPr>
              <a:t>Ismoil ibn Ahmad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butun hokimiyatni oʻz qoʻliga oladi. U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Taroz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shahriga yurish qilib, uni bosib oladi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(893 y.)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va natijada boy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Shalji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itchFamily="34" charset="0"/>
              </a:rPr>
              <a:t>kumush konlariga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egalik qiladi. Oʻsha yilning oʻzida</a:t>
            </a:r>
            <a:b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Ahmad </a:t>
            </a:r>
            <a:r>
              <a:rPr lang="en-US" altLang="ru-RU" b="1" smtClean="0">
                <a:solidFill>
                  <a:srgbClr val="0000FF"/>
                </a:solidFill>
                <a:latin typeface="Arial" pitchFamily="34" charset="0"/>
              </a:rPr>
              <a:t>Ustrushonadagi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itchFamily="34" charset="0"/>
              </a:rPr>
              <a:t>afshinlar</a:t>
            </a:r>
            <a:r>
              <a:rPr lang="en-US" altLang="ru-RU" i="1" smtClean="0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itchFamily="34" charset="0"/>
              </a:rPr>
              <a:t>sulolasining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oxirgi vakillarini yoʻq qiladi va viloyatni butkul oʻzining hokimiyatiga boʻysundiradi. </a:t>
            </a:r>
            <a:endParaRPr lang="ru-RU" altLang="ru-RU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		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		Xuddi  shu  davrdan boshlab,  </a:t>
            </a:r>
            <a:r>
              <a:rPr lang="en-US" altLang="ru-RU" b="1" smtClean="0">
                <a:solidFill>
                  <a:srgbClr val="FF0000"/>
                </a:solidFill>
                <a:latin typeface="Arial" pitchFamily="34" charset="0"/>
              </a:rPr>
              <a:t>300 km  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dan  oshiqroq  masofada </a:t>
            </a:r>
            <a:r>
              <a:rPr lang="en-US" altLang="ru-RU" b="1" i="1" u="sng" smtClean="0">
                <a:solidFill>
                  <a:srgbClr val="252525"/>
                </a:solidFill>
                <a:latin typeface="Arial" pitchFamily="34" charset="0"/>
              </a:rPr>
              <a:t>Buxoro vohasining  atrofini  oʻrab turgan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 qadimiy  mudofaa  inshooti  </a:t>
            </a:r>
            <a:r>
              <a:rPr lang="en-US" altLang="ru-RU" b="1" smtClean="0">
                <a:solidFill>
                  <a:srgbClr val="FF0000"/>
                </a:solidFill>
                <a:latin typeface="Arial" pitchFamily="34" charset="0"/>
              </a:rPr>
              <a:t>Kampirak  devorining  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har  yilgi  odatiy hashari  toʻxtalib,  u  qarovsiz qoldirilgan.  </a:t>
            </a:r>
            <a:r>
              <a:rPr lang="en-US" altLang="ru-RU" b="1" smtClean="0">
                <a:solidFill>
                  <a:srgbClr val="FF0000"/>
                </a:solidFill>
                <a:latin typeface="Arial" pitchFamily="34" charset="0"/>
              </a:rPr>
              <a:t>Narshaxiyning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 yozishicha  </a:t>
            </a:r>
            <a:r>
              <a:rPr lang="en-US" altLang="ru-RU" smtClean="0">
                <a:solidFill>
                  <a:srgbClr val="FF0000"/>
                </a:solidFill>
                <a:latin typeface="Arial" pitchFamily="34" charset="0"/>
              </a:rPr>
              <a:t>Amir Ismoil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  oʻzining  kuchli  qoʻshinlarini  nazarda  tutib,  </a:t>
            </a:r>
            <a:r>
              <a:rPr lang="en-US" altLang="ru-RU" b="1" i="1" u="sng" smtClean="0">
                <a:solidFill>
                  <a:srgbClr val="0000FF"/>
                </a:solidFill>
                <a:latin typeface="Arial" pitchFamily="34" charset="0"/>
              </a:rPr>
              <a:t>"Toki  men  tirik  ekanman, Buxoro viloyatining devori men boʻlaman, </a:t>
            </a:r>
            <a:r>
              <a:rPr lang="en-US" altLang="ru-RU" smtClean="0">
                <a:solidFill>
                  <a:srgbClr val="252525"/>
                </a:solidFill>
                <a:latin typeface="Arial" pitchFamily="34" charset="0"/>
              </a:rPr>
              <a:t>— deb aytgan ekan. 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altLang="ru-RU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Somoniylarning kuchayib borayotganidan xavfsiragan arab xalifasi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Mu’tazid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(892-902 yy)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Ismoilni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hokimiyatdan chetlatib, oʻrniga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Xuroson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amiri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Amr ibn Lays Safforiyni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tayinlaydi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(898 y.)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Movarounnahr noibligi to‘g‘risidagi yorliqni olgach</a:t>
            </a:r>
            <a:r>
              <a:rPr lang="ru-RU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Amr ibn Lays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Ismoilga qarshi qo'shin tortdi.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Ismoil Somoniy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Amr ibn Lays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ning bosh sarkardasi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Muhammad ibn Bashar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o'rtasidagi birinchi jang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899 yil kuzida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bo'lib o'tib, bunda Ismoil g'olib bo'lgan. U barcha asir tushganlarni hayron qoldirgan holda ularni o‘z vatanlariga qaytib ketishlariga ruxsat bcrdi. Ismoilning bunday oliy-himmatligi safforiy harbiylarini lol qoldirdi hamda ularning tahsiniga sazovor bo'ldi.</a:t>
            </a:r>
            <a:endParaRPr lang="ru-RU" altLang="ru-RU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988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yil bahorida </a:t>
            </a:r>
            <a:r>
              <a:rPr lang="en-US" altLang="ru-RU" sz="25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Balx yonida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Ismoil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Safforiylar qo'shinlarini tor-mor etdi. </a:t>
            </a:r>
            <a:r>
              <a:rPr lang="en-US" altLang="ru-RU" sz="25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Amr ibn Lays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qo'shini butkul tor-mor keltirildi, o'zi asirga olinib,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Bag'dodga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xalifa huzuriga yuborildi. Manbalardagi ma’lumotlarga ko'ra, Ismoilni nafaqat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Buxorodan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balki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Xorazm va Farg'onadan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kelgan harbiy kuchlar ham qo'llab-quvvatlagan edilar. Narshaxiyning ma’lumot berishicha. Ismoil bu jangda </a:t>
            </a:r>
            <a:r>
              <a:rPr lang="en-US" altLang="ru-RU" sz="25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 hunarmandlari va oddiy xalqning qo'liga qurol berib, ularni o‘z ozodligini saqlab qolishga chaqirgan.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Keng xalq ommasining qo'llab-quvvatlashi natijasida Ismoil Somoniy arab bosqinidan keyin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bo'lib o'zaro janjallar domiga tortilgan, bosqinchilar tomonidan talangan o'lkani qudratli va mustaqil davlatga aylantirish yo'lini tutdi. Shu tariqa </a:t>
            </a:r>
            <a:r>
              <a:rPr lang="en-US" altLang="ru-RU" sz="25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Ismoil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5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Movarounnahr va Xuroson, Eronning qator sharqiy va shimoliy viloyatlarini </a:t>
            </a:r>
            <a:r>
              <a:rPr lang="en-US" altLang="ru-RU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 ichiga oluvchi yirik davlatga asos soldi va bu hududlarda Arab xalifaligi hukmronligiga chek qo'yildi.</a:t>
            </a:r>
            <a:endParaRPr lang="ru-RU" altLang="ru-RU" sz="25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Ammo bir qarashda qudratli bo‘lib ko‘ringan bu  davlatni  ichdan  y</a:t>
            </a:r>
            <a:r>
              <a:rPr lang="ru-RU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mirayotgan  bir  qator 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ijtimoiy  ziddiyatlar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bor ediki, buni hatto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Ismoil Somoniy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bartaraf eta olmadi. Bu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markaziy hokimiyat 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mahalliy hokimiyat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o‘rtasidagi qarama-qarshilik edi.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Somoniylar  har  qancha  urinsalar-da, 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jiston,  G‘uzg‘on,  G‘azna, Garjiston,  Is</a:t>
            </a:r>
            <a:r>
              <a:rPr lang="en-US" altLang="ja-JP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job,  Xorazm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tog‘li  viloyatlari: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Chag‘oniyon va Rashtani 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o‘zlariga </a:t>
            </a:r>
            <a:r>
              <a:rPr lang="en-US" altLang="ru-RU" sz="3100" b="1" i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batamom bo‘ysundira olmadilar</a:t>
            </a:r>
            <a:r>
              <a:rPr lang="en-US" altLang="ru-RU" sz="31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 viloyatlarning  hokimlari  markaziy  hokimiyatni  rasman  tan olsalar-da, amalda mustaqil siyosat yurgizardilar.</a:t>
            </a:r>
            <a:endParaRPr lang="ru-RU" altLang="ru-RU" sz="31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Ismoildan  so‘ng 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uning  vorislari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davrida  somoniylar  sulolasi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inqliroz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sari yuzlandi.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Ismoilning o‘g‘li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Ahmad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hukmronligi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(907–914)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davrida bir qancha qo‘zg‘olonlar bo‘lib o‘tdi. Xususan,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amakisi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ru-RU" sz="2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Is’hoq ibn Ahmad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Samarqandda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Ray va Seyiston hokimlari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isyon ko‘tardilar. Bu isyonlar shafqatsizlik bilan bostirildi. Ahmad uzoq vaqt hukmronlik qilmadi. Uning davrida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arab tili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yana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davlat tiliga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aylantirildi, </a:t>
            </a:r>
            <a:r>
              <a:rPr lang="en-US" altLang="ru-RU" sz="2600" b="1" i="1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 tilini bilgan shaxslarning mansab va martabalari oshirildi.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Holbuki,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Ismoil Somoniy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 bu narsa yo‘q  edi.  Albatta,  bu  hol  </a:t>
            </a:r>
            <a:r>
              <a:rPr lang="en-US" altLang="ru-RU" sz="26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saroy  amaldorlarining,  birinchi  navbatda, turklardan iborat harbiy oqsuyaklarning noroziligini oshirdi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Shu bois Ahmadning  </a:t>
            </a:r>
            <a:r>
              <a:rPr lang="en-US" altLang="ru-RU" sz="26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  g‘ulomlari  tomonidan  o‘ldirilishi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tasodif  emasdir.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Ahmad  o‘ldirilgach  taxtga  uning 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sakkiz  yoshli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o‘gli 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Nasr  II ibn Ahmad (914–943)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o‘tqazildi.</a:t>
            </a:r>
            <a:endParaRPr lang="ru-RU" altLang="ru-RU" sz="2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uz-Cyrl-UZ" altLang="ru-RU" sz="2400" b="1" smtClean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uz-Cyrl-UZ" altLang="ru-RU" sz="2400" b="1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Manbalar. Somonxudotlar. Asad va uning o’g’illari. 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Somoniylar davlatining tashkil topishi. Nasr ibn Axmad (865-892) hukmronligi davri.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Ismoil Somoniy va uning islohotlari. 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asr o’rtalaridan boshlab davlatning zaiflashuvi. Harbiylar mavqeyining kuchayishi. 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Qoraxoniylar bosqini. Davlatning barham topishi.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Markazlashgan davlat boshqaruvining tashkil topishi. Harbiy islohot.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Somoniylar davrida Movaraunnaxrda ijtimoiy, iqtisodiy hayot.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buFont typeface="Franklin Gothic Medium" pitchFamily="34" charset="0"/>
              <a:buAutoNum type="arabicParenR"/>
            </a:pPr>
            <a:r>
              <a:rPr lang="en-US" altLang="ru-RU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Hunarmandchilik va savdo munosabatlarining rivojlanishi.</a:t>
            </a:r>
            <a:endParaRPr lang="ru-RU" altLang="ru-RU" sz="240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Franklin Gothic Medium" pitchFamily="34" charset="0"/>
              <a:buAutoNum type="arabicParenR"/>
            </a:pPr>
            <a:endParaRPr lang="ru-RU" altLang="ru-RU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839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Nasr ibn Ahmad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yosh bo’lganligi sababli, u  balog'atga etgunga qadar davlat ishlarini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 vazir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Abu Abdulloh Jayhoniy (914-918) hamda al- Balamiy (918-938)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kabi ma’rifatli vazirlar boshqardilar.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914 yil oxirida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Samarqandda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yana qo'zg'olon ko'tarildi. Davlatning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janubiy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hududlarida bo'lgan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Husayn ibn Ali Marvaziy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rahbarligidagi isyon ayniqsa keskin tus oldi. Bu qo‘zg‘olon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qarmatlar g'oyasi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bayrog'i ostida bo‘lib o‘tdi. Qo‘zg‘olon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918-yilda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bostirilib,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Marvaziy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asir olindi. Ko‘p o‘tmay Nasming qarindoshi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Ahmad ibn Nuh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hokimiyatga qarshi bosh ko'tardi.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922 yilda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esa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Ilyos ibn Is’hoq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qo‘zg‘olon ko‘tardi. Tinmay davom etgan qo‘zg‘olon va isyonlar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Somoniylar davlatining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qudratiga ta’sir ko'rsatib, u asta-sekinlik bilan inqirozga yuz tuta boshladi.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altLang="ru-RU" sz="2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Ta’kidlash lozimki,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Nasr ibn Ahmad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hukmronligi davrida Somoniylar davlati hududlarida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qarmatlar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diniy harakati ancha keskin tus oldi.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Qarmatlar asosan: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800" b="1" i="1" smtClean="0">
                <a:solidFill>
                  <a:srgbClr val="25086C"/>
                </a:solidFill>
                <a:latin typeface="Times New Roman" pitchFamily="18" charset="0"/>
                <a:cs typeface="Times New Roman" pitchFamily="18" charset="0"/>
              </a:rPr>
              <a:t>islomning yoyilishi, yer egaligi munosabatlarini kuchayishiga qarshi chiqdilar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800" b="1" i="1" smtClean="0">
                <a:solidFill>
                  <a:srgbClr val="25086C"/>
                </a:solidFill>
                <a:latin typeface="Times New Roman" pitchFamily="18" charset="0"/>
                <a:cs typeface="Times New Roman" pitchFamily="18" charset="0"/>
              </a:rPr>
              <a:t>ilgarigi an’analari qishloq jamoalarini qayta tiklash g'oyalarini yoqlab chiqqan edilar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Mazkur harakat mamlakatda ma’lum notinchliklarga sabab ham bo‘ldi. Qarmatlar harakatiga </a:t>
            </a:r>
            <a:r>
              <a:rPr lang="en-US" altLang="ru-RU" sz="28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amirning ba’zi yon berishlari, hukumatning bu boradagi qat’iy harakatlarni amalga oshirmaganligi,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musulmon ruhoniylarining noroziligiga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sabab bo'lgan edi. </a:t>
            </a:r>
            <a:endParaRPr lang="ru-RU" altLang="ru-RU" sz="2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Harbiy gvardiya 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en-US" altLang="ru-RU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ruhoniylar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tomonga yuz tutdi. Natijada,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Nasr II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 qarshi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fitna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yuzaga keldi. Garchi Nasr II fitnachilar boshlig'ini qatl etsa-da, lekin mamlakatda yuzaga kclgan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norozilik va inqiroz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holatini oldini ololmasligiga ko'zi etdi shu bois o‘g‘li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Nuh ibn Nasr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fovdasiga taxtdan voz kechdi.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943 yilda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taxtga o'tirgan Nasrning o'g'li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Nuh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qarmatlarga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qarshi shafqatsiz kurash olib bordi. Ularning mol-mulklarini musodara qilb, o'zlarini ta'qib etdi. Movarounnahrdagi bu harakat rahbari  </a:t>
            </a:r>
            <a:r>
              <a:rPr lang="en-US" altLang="ru-RU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Muhammad ibn Ahmad Narshabiy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Buxoroda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dorga ostirdi.</a:t>
            </a:r>
            <a:endParaRPr lang="ru-RU" altLang="ru-RU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Nuh ibn Nasr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hukmronligi davrida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(943-954)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Somoniyiar davlatining inqirozi yaqqol ko‘zga tashlana boshladi.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942-yilda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moliyaviy tang bo'lganligi sababli 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hiroj solig'i aholidan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marotaba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yig‘ib olindi. Qo'shinga vaqtida </a:t>
            </a:r>
            <a:r>
              <a:rPr lang="en-US" altLang="ru-RU" sz="2600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maosh to‘lay olmaslik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esa harbiylar orasida norozilik kayfiyatining kuchayishiga sabab bo'ldi. Bo'shab qolgan xazinani to'ldirish maqsadida Nuh soliqlar miqdorini ko’paytirdi. Bu esa tabiiyki, xalq noroziligini yanada oshirdi. Xalq noroziligidan foydalangan Nuhning amakisi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Ibrohim ibn Ahmad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Xuroson noibi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Abu Ali Chag‘oniy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yordamida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947 yili 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 taxtini egallab olishga muvaffaq bo'ldi.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Abu Ali Chag'oniy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Xurosonga qaytgach,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Nuh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yana Buxoro taxtiga qaytdi va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isyonkor qarindoshlarini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qattiq jazoladi. Somoniyiar hukmdori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Abu Ali Chag'oniy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bilan esa kelishishga majbur bo'ldi. Uni avval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Chag'oniyon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2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952 yili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Xuroson hokimi</a:t>
            </a:r>
            <a:r>
              <a:rPr lang="en-US" altLang="ru-RU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etib tayinladi.</a:t>
            </a:r>
            <a:endParaRPr lang="ru-RU" altLang="ru-RU" sz="26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888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Abdulmalik I ibn Nuh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 yoshida taxtga o’tirgan) hukmronligi davrida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(954-961)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ichki nizo va parokandalik kuchayib, turkiy gvardiya boshlig'i </a:t>
            </a:r>
            <a:r>
              <a:rPr lang="en-US" altLang="ru-RU" sz="3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Alpteginning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hokimiyat boshqaruvidagi o'rni o'sib ketdi.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Alptegin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vazir </a:t>
            </a:r>
            <a:r>
              <a:rPr lang="en-US" altLang="ru-RU" sz="3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Abu Ali Balamiy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bilan birga butun hokimiyatni qo'lida mujassam qilib oldi. Lekin, keyinchalik </a:t>
            </a:r>
            <a:r>
              <a:rPr lang="en-US" altLang="ru-RU" sz="3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Mansur I (Mansur ibn Abdumalik)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(961-976) 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 uning hukmronlik darajasi cheklana boshlandi.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Marv va Balx 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yonida bo'lgan to'qnashiivlardan so'ng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Alptegin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janubga qarab yo'l oldi. Tez orada </a:t>
            </a:r>
            <a:r>
              <a:rPr lang="en-US" altLang="ru-RU" sz="30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G'azna va uning yon-atroflarini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egallab, o'z davlatini barpo etmoqchi bo‘ldi. Uning hukmronligi bor-yo'g'i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yilga (962-963)</a:t>
            </a:r>
            <a:r>
              <a:rPr lang="en-US" altLang="ru-RU" sz="3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bordi, xolos.</a:t>
            </a:r>
            <a:endParaRPr lang="ru-RU" altLang="ru-RU" sz="3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G'aznada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Sobuqtegin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hokim sifatida rasman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Somoniylarga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qaramlikni saqlab turdi. 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Soliqlarning yil sayin ko‘payib borishi, 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zodagonlarning o'zaro janjallari, 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noiblarning markazga bo'ysunmay qo'yishi 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ru-RU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saroyda bo'layotgan taxt uchun kurashlar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Somoniylar davlatini juda zaiflashtirib yubordi.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Bu kurashlar ayniqsa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Amir Nuh II ibn Mansur (976-997 yy.)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hukmronligi davrida keskin tus oldi. Ichki nizolar oqibatida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Nuh II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Yettisuv va Koshg'arda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vujudga kelgan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Qoraxoniylar davlatining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Movarounnahrga qilgan yurishlariga keskin qarshilik qilolmadi. Somoniylar davlatidagi beqarorlikdan foydalangan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qoraxoniv Horun Bug'roxon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990 yilda g'arb tomon qo'shin tortdi va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yil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davomida Somoniylarga qarashli bir qancha viloyatlarni bosib oldi. Nuh II ning qoraxoniylarga qarshi harakatlari tegishli samara bermadi. Uning mamlakatni himoya qilish xususidagi chaqiriqlari zoe ketdi.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O'zaro nizo va parokandalik, soliqlar yukidan charchagan aholining aksarivat qismi uni qo'llamadi. Xuroson hokimi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Abu Ali Simjuriy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yashirin ravishda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bilan til biriktirgan bo'lib hukmdorga harbiy yordam ko'rsatmadi. Somoniylar sarkardasi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Foyiq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esa dushman qo’shini bilan jang qilish o‘rniga qoraxoniylar tomoniga o‘tib ketdi.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tez orada poytaxt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Buxoroni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egallashga muvaffaq bo'ldilar,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Nuh II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esa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Omul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tomonga chekinishga majbur bo'ldi. Faqatgina Qoraxoniylar hukmdori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Bug'roxonning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to’satdan vafot etishi vaziyatni o'zgartirdi. Shundan so‘ng Qoraxoniylar qo'shini mamlakatni tark etdi. Og‘ir vaziyatga tushib qolgan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Nuh II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G'azna hokimi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Sabuqteginga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yordam so'rab murojaat etdi. Uni yordamida isyonkor amaldor va harbiylarni jazoladi. Shundan so‘ng minnatdorchilik ramzi sifatida 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Xuroson hokimligi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Sabuqteginning o‘g‘li </a:t>
            </a:r>
            <a:r>
              <a:rPr lang="en-US" altLang="ru-RU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Mahmudga</a:t>
            </a:r>
            <a:r>
              <a:rPr lang="en-US" alt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topshirildi. Oayd etish lozimki, Somoniy hukmdorlarining Qoraxoniylar bilan olib borgan kurashi mamlakatni holdan toydirdi. O'zaro jangu-jadallardan charchagan aholi orasida norozilik kayfiyati hukm surdi.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Mansur II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hukmronligi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(997-999)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davri ham yuqorida qayd qilingan tanazzul holatidan farqli holda kechmadi.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Mansur II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davrida mamlakatda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G'aznaviylarning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ta’siri kuchayib ketdi.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Nishopur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hokimi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Bektuzun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 sarkarda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Foyiq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Mansur II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 qarshi fitna tayyorlab, uni hokimiyatdan chetlatishdi. Fitna natijasida Mansur II o‘ldirildi. Somoniylar hukmdori sifatida Mansur II ning ukasi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Abdulmalik II ibn Nuh 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999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taxtga o'tkazildi. Bu esa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Mahmud G'aznaviy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ning butun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Xuroson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jumladan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Balx va Badaxshonni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tezda qo‘lga kiritishiga sabab bo'ldi. Somoniylar qo’lida amalda faqat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Movarounnahr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qoldi, xolos. Sal avval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Sirdaryo bo'ylari, Farg'ona vodiysi 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qo'liga o'tgan edi.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Abdulmalik II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harbiylar va zodagonlar orasida tegishli obro'-e’tiborga ega bo'lmagan shaxs edi. Shu bois ham bu hukmdor o‘z atrofiga tarafdorlarini jam qila olmadi. Tez orada poytaxt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Buxoro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Nasr Ilekxon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tomonidan qo'lga olindi.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999 yil 23-oktabrda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Abdulmalik II 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oila a’zolari bilan qo'lga olinib, </a:t>
            </a:r>
            <a:r>
              <a:rPr lang="ru-RU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‘zgandagi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zindonga jo'natildi.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Somoniylar sulolasining so'nggi vakili </a:t>
            </a:r>
            <a:r>
              <a:rPr lang="en-US" altLang="ru-RU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Abu Ibrohim Muntasir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ning hokimiyatni qaytarib olishdagi sa’y- harakatlari besamar tugab, uning o'zi </a:t>
            </a:r>
            <a:r>
              <a:rPr lang="en-US" altLang="ru-RU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1005-yili </a:t>
            </a:r>
            <a:r>
              <a:rPr lang="en-US" alt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o'ldirildi. Shu tariqa Somoniylar sulolasi hukmronligi barham topdi.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863"/>
            <a:ext cx="8893175" cy="671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rgbClr val="252525"/>
                </a:solidFill>
                <a:latin typeface="Arial" pitchFamily="34" charset="0"/>
              </a:rPr>
              <a:t>		</a:t>
            </a:r>
            <a:r>
              <a:rPr lang="en-US" altLang="ru-RU" sz="2600" b="1" smtClean="0">
                <a:solidFill>
                  <a:srgbClr val="0000FF"/>
                </a:solidFill>
                <a:latin typeface="Arial" pitchFamily="34" charset="0"/>
              </a:rPr>
              <a:t>Ismoil ibn Ahmad vafotidan keyin (907 y.) hokimiyat uning avlodlari qoʻliga oʻtdi:</a:t>
            </a:r>
            <a:br>
              <a:rPr lang="en-US" altLang="ru-RU" sz="2600" b="1" smtClean="0">
                <a:solidFill>
                  <a:srgbClr val="0000FF"/>
                </a:solidFill>
                <a:latin typeface="Arial" pitchFamily="34" charset="0"/>
              </a:rPr>
            </a:b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Ahmad ibn Ismoil (907—914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 	Nasr II ibn Ahmad (914—943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Nuh I ibn Nasr (943-954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Abdulmalik ibn Nuh (954—961 yillar),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Mansur I ibn Abdulmalik (961—976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Nuh II ibn Mansur (976—997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Mansur II ibn Nuh (997—999 yillar),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	Abdulmalik II ibn Nuh (999 yil)</a:t>
            </a:r>
            <a:endParaRPr lang="ru-RU" altLang="ru-RU" sz="2600" b="1" smtClean="0">
              <a:solidFill>
                <a:srgbClr val="FF0000"/>
              </a:solidFill>
              <a:latin typeface="Arial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itchFamily="34" charset="0"/>
              </a:rPr>
              <a:t>    Abu Ibrohim Ismoil al-Muntasir( qisqa tanaffus bilan 1000-1005).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ru-RU" sz="2600" smtClean="0">
                <a:solidFill>
                  <a:srgbClr val="252525"/>
                </a:solidFill>
                <a:latin typeface="Arial" pitchFamily="34" charset="0"/>
              </a:rPr>
              <a:t>		</a:t>
            </a:r>
            <a:r>
              <a:rPr lang="en-US" altLang="ru-RU" sz="2600" b="1" smtClean="0">
                <a:solidFill>
                  <a:schemeClr val="tx1"/>
                </a:solidFill>
                <a:latin typeface="Arial" pitchFamily="34" charset="0"/>
              </a:rPr>
              <a:t>Shundan keyin mamlakatdagi hokimiyat qoraxoniylar sulolasining qoʻliga oʻtib, S. hokimiyati tugatildi.</a:t>
            </a:r>
            <a:r>
              <a:rPr lang="en-US" altLang="ru-RU" sz="2600" b="1" smtClean="0">
                <a:solidFill>
                  <a:schemeClr val="tx1"/>
                </a:solidFill>
              </a:rPr>
              <a:t> </a:t>
            </a:r>
            <a:endParaRPr lang="ru-RU" altLang="ru-RU" sz="2600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9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0023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ru-RU" b="1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IX-X-asrlarda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Movarounnahr va Xurosondagi sulola. Somoniylarning oilaviy nisabasi, ya’ni nomi ularning ajdodi bo’lmish </a:t>
            </a:r>
            <a:r>
              <a:rPr lang="en-US" altLang="ru-RU" b="1">
                <a:solidFill>
                  <a:srgbClr val="25086C"/>
                </a:solidFill>
                <a:latin typeface="Times New Roman" pitchFamily="18" charset="0"/>
                <a:cs typeface="Times New Roman" pitchFamily="18" charset="0"/>
              </a:rPr>
              <a:t>Somonxudot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ismi bilan bog’liq.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Somonxudotning kelib chiqishi haqida turli xil ma’lumot va fikrlar mavjud. </a:t>
            </a:r>
            <a:r>
              <a:rPr lang="en-US" altLang="ru-RU" b="1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Abu Bakr Narshaxiy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(10-a.) va </a:t>
            </a:r>
            <a:r>
              <a:rPr lang="en-US" altLang="ru-RU" b="1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Hamza Isfahoniy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(10a.) keltirgan  ma’lumotlarga qaraganda, Somonxudot </a:t>
            </a:r>
            <a:r>
              <a:rPr lang="en-US" altLang="ru-RU" b="1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Balx viloyatidagi </a:t>
            </a:r>
            <a:r>
              <a:rPr lang="en-US" altLang="ru-RU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qishlog’idan, Al-Muqaddasiy (10-a.) ning ma’lumotiga ko’ra esa, u Samarqand viloyatidagi </a:t>
            </a:r>
            <a:r>
              <a:rPr lang="en-US" altLang="ru-RU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</a:t>
            </a: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nomli qishloqdan bo’lgan.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ru-RU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ru-RU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Somoniylar sulolasi hukmronligi inqiroziga sabab bo’lgan omillar: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ru-RU" sz="2800" b="1" i="1" smtClean="0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Sulton Mahmud G'aznaviyning janubdan rasman somoniylarga qarashli Xuroson o'lkasiga tahdidi,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ru-RU" sz="2800" b="1" i="1" smtClean="0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qoraxoniylarning doimiy ravishda chegaralarni buzib, ichkari tomon siljiy boshlashlari,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ru-RU" sz="2800" b="1" i="1" smtClean="0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Xorazmda deyarli mustaqil Ma’muniylar sulolasining sa’yi- harakatlari,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ru-RU" sz="2800" b="1" i="1" smtClean="0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harbiy sarkarda, zodagonlarning hokimiyat uchun kurashi,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altLang="ru-RU" sz="2800" b="1" i="1" smtClean="0">
                <a:solidFill>
                  <a:srgbClr val="341048"/>
                </a:solidFill>
                <a:latin typeface="Times New Roman" pitchFamily="18" charset="0"/>
                <a:cs typeface="Times New Roman" pitchFamily="18" charset="0"/>
              </a:rPr>
              <a:t>chekka viloyatlardagi notinch vaziyat.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	Maʼmuriy boshqaruv tizimi. S. sulolasining hokimiyatdagi vakillari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amir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deb atalgan boʻlib, ularga </a:t>
            </a:r>
            <a:r>
              <a:rPr lang="en-US" altLang="ru-RU" sz="3600" b="1">
                <a:solidFill>
                  <a:srgbClr val="252525"/>
                </a:solidFill>
                <a:latin typeface="Arial" pitchFamily="34" charset="0"/>
              </a:rPr>
              <a:t>dargoh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(saroy axli) va </a:t>
            </a:r>
            <a:r>
              <a:rPr lang="en-US" altLang="ru-RU" sz="3600" b="1">
                <a:solidFill>
                  <a:srgbClr val="252525"/>
                </a:solidFill>
                <a:latin typeface="Arial" pitchFamily="34" charset="0"/>
              </a:rPr>
              <a:t>devonlar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(harbiy boshqarmalar) boʻysungan.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Vazir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mansabiga, asosan, </a:t>
            </a:r>
            <a:r>
              <a:rPr lang="en-US" altLang="ru-RU" sz="3600" b="1" i="1">
                <a:solidFill>
                  <a:srgbClr val="0000FF"/>
                </a:solidFill>
                <a:latin typeface="Arial" pitchFamily="34" charset="0"/>
              </a:rPr>
              <a:t>Jayhoniylar, Bal’amiylar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va </a:t>
            </a:r>
            <a:r>
              <a:rPr lang="en-US" altLang="ru-RU" sz="3600" b="1" i="1">
                <a:solidFill>
                  <a:srgbClr val="0000FF"/>
                </a:solidFill>
                <a:latin typeface="Arial" pitchFamily="34" charset="0"/>
              </a:rPr>
              <a:t>Utbiylar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aslzoda oilalarining vakillari tayinlanar edi. </a:t>
            </a:r>
            <a:r>
              <a:rPr lang="en-US" altLang="ru-RU" sz="3600" b="1">
                <a:solidFill>
                  <a:srgbClr val="252525"/>
                </a:solidFill>
                <a:latin typeface="Arial" pitchFamily="34" charset="0"/>
              </a:rPr>
              <a:t>Jayhoniy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va </a:t>
            </a:r>
            <a:r>
              <a:rPr lang="en-US" altLang="ru-RU" sz="3600" b="1">
                <a:solidFill>
                  <a:srgbClr val="252525"/>
                </a:solidFill>
                <a:latin typeface="Arial" pitchFamily="34" charset="0"/>
              </a:rPr>
              <a:t>Bal’amiy</a:t>
            </a: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 ulardan eng mashhur vazirlardir.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915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	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Somoniylar markazlashgan hokimiyat yaratishga intilib, davlat boshqaruv  apparatini</a:t>
            </a:r>
            <a:r>
              <a:rPr lang="uz-Cyrl-UZ" altLang="ru-RU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yengillashtirib,</a:t>
            </a:r>
            <a:r>
              <a:rPr lang="uz-Cyrl-UZ" altLang="ru-RU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takomillashtirdilar.  Davlatning  barcha</a:t>
            </a:r>
            <a:r>
              <a:rPr lang="uz-Cyrl-UZ" altLang="ru-RU">
                <a:solidFill>
                  <a:srgbClr val="252525"/>
                </a:solidFill>
                <a:latin typeface="Arial" pitchFamily="34" charset="0"/>
              </a:rPr>
              <a:t> 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boshqaruv idoralari </a:t>
            </a: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ikki toifaga 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bo‘lindi: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1) dargoh (amir saroyi);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2) devonlar.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93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	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Dargoh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hukmdor sulolasi, ya’ni amir saroyiga tegishli masalalar bilan</a:t>
            </a:r>
            <a:r>
              <a:rPr lang="uz-Cyrl-UZ" altLang="ru-RU" sz="28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80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Dargoh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 qoshida quyidagi asosiy lavozimlar faoliyat ko‘rsatgan: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— sohibi haros 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 saroy soqchilarini boshqargan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)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— bosh hojib 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saroy </a:t>
            </a:r>
            <a:r>
              <a:rPr lang="ru-RU" altLang="ru-RU" sz="28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avfsizligiga mas’ul bo‘lgan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)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— vakil 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saroy </a:t>
            </a:r>
            <a:r>
              <a:rPr lang="ru-RU" altLang="ru-RU" sz="28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o‘jaligiga mudirlik qilgan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)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—amiri haros 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oliy hukmdor farmonlarini bajargan</a:t>
            </a:r>
            <a:r>
              <a:rPr lang="uz-Cyrl-UZ" altLang="ru-RU" sz="2800" b="1">
                <a:solidFill>
                  <a:srgbClr val="0000FF"/>
                </a:solidFill>
                <a:latin typeface="Arial" pitchFamily="34" charset="0"/>
              </a:rPr>
              <a:t>)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96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rgbClr val="252525"/>
                </a:solidFill>
                <a:latin typeface="Arial" pitchFamily="34" charset="0"/>
              </a:rPr>
              <a:t>	</a:t>
            </a: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Somoniylar davlati quyidagi 10 ta devonlar boshqaruvida idora etilardi: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1. </a:t>
            </a:r>
            <a:r>
              <a:rPr lang="en-US" altLang="ru-RU" b="1">
                <a:solidFill>
                  <a:srgbClr val="FF0000"/>
                </a:solidFill>
                <a:latin typeface="Arial" pitchFamily="34" charset="0"/>
              </a:rPr>
              <a:t>Devoni  vazir  yoki  xojayi  kalon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 —  eng  muhim  devon.  Vazir  —</a:t>
            </a:r>
            <a:r>
              <a:rPr lang="uz-Cyrl-UZ" altLang="ru-RU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hukumat  boshlig‘ini  birinchi  yordamchisi  bo‘lgan.  </a:t>
            </a:r>
            <a:r>
              <a:rPr lang="en-US" altLang="ru-RU" b="1" i="1" u="sng">
                <a:solidFill>
                  <a:schemeClr val="tx1"/>
                </a:solidFill>
                <a:latin typeface="Arial" pitchFamily="34" charset="0"/>
              </a:rPr>
              <a:t>Ushbu  devon  bosh</a:t>
            </a:r>
            <a:r>
              <a:rPr lang="uz-Cyrl-UZ" altLang="ru-RU" b="1" i="1" u="sng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b="1" i="1" u="sng">
                <a:solidFill>
                  <a:schemeClr val="tx1"/>
                </a:solidFill>
                <a:latin typeface="Arial" pitchFamily="34" charset="0"/>
              </a:rPr>
              <a:t>boshqaruv  mahkamasi  ahamiyatiga  ega  edi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,  ya’ni  davlatning  barcha</a:t>
            </a:r>
            <a:r>
              <a:rPr lang="uz-Cyrl-UZ" altLang="ru-RU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b="1">
                <a:solidFill>
                  <a:srgbClr val="FF0000"/>
                </a:solidFill>
                <a:latin typeface="Arial" pitchFamily="34" charset="0"/>
              </a:rPr>
              <a:t>ma’muriy, siyosiy va </a:t>
            </a:r>
            <a:r>
              <a:rPr lang="ru-RU" altLang="ru-RU" b="1">
                <a:solidFill>
                  <a:srgbClr val="FF0000"/>
                </a:solidFill>
                <a:latin typeface="Arial" pitchFamily="34" charset="0"/>
              </a:rPr>
              <a:t>х</a:t>
            </a:r>
            <a:r>
              <a:rPr lang="en-US" altLang="ru-RU" b="1">
                <a:solidFill>
                  <a:srgbClr val="FF0000"/>
                </a:solidFill>
                <a:latin typeface="Arial" pitchFamily="34" charset="0"/>
              </a:rPr>
              <a:t>o‘jalik muassasalari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 ustidan nazorat qilgan, devonlar</a:t>
            </a:r>
            <a:r>
              <a:rPr lang="uz-Cyrl-UZ" altLang="ru-RU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boshliqlariga rahbarlik qilgan.</a:t>
            </a:r>
            <a:endParaRPr lang="en-US" altLang="ru-RU" b="1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87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2. </a:t>
            </a:r>
            <a:r>
              <a:rPr lang="en-US" altLang="ru-RU" b="1">
                <a:solidFill>
                  <a:srgbClr val="FF0000"/>
                </a:solidFill>
                <a:latin typeface="Arial" pitchFamily="34" charset="0"/>
              </a:rPr>
              <a:t>Devoni  mustavfiy 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—  </a:t>
            </a: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moliya  ishlari  devoni. 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Ushbu  devon  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davlat</a:t>
            </a:r>
            <a:r>
              <a:rPr lang="uz-Cyrl-UZ" altLang="ru-RU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ru-RU" altLang="ru-RU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azinasi ishlari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 bilan shug‘ullangan. Devon i</a:t>
            </a:r>
            <a:r>
              <a:rPr lang="ru-RU" altLang="ru-RU" b="1">
                <a:solidFill>
                  <a:schemeClr val="tx1"/>
                </a:solidFill>
                <a:latin typeface="Arial" pitchFamily="34" charset="0"/>
              </a:rPr>
              <a:t>х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tiyorida 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ma</a:t>
            </a:r>
            <a:r>
              <a:rPr lang="ru-RU" altLang="ru-RU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sus hisobchilar,</a:t>
            </a:r>
            <a:r>
              <a:rPr lang="uz-Cyrl-UZ" altLang="ru-RU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munshiy va kotiblar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faoliyat ko‘rsatgan.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3. </a:t>
            </a:r>
            <a:r>
              <a:rPr lang="en-US" altLang="ru-RU" b="1">
                <a:solidFill>
                  <a:srgbClr val="FF0000"/>
                </a:solidFill>
                <a:latin typeface="Arial" pitchFamily="34" charset="0"/>
              </a:rPr>
              <a:t>Devoni ar-rasoyil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— </a:t>
            </a: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hujjatlarni rasmiylashtirish devoni.</a:t>
            </a:r>
            <a:r>
              <a:rPr lang="uz-Cyrl-UZ" altLang="ru-RU" b="1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Ushbu devon 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davlat hujjatlarini ishlab chiqish va diplomatik aloqalar</a:t>
            </a:r>
            <a:r>
              <a:rPr lang="uz-Cyrl-UZ" altLang="ru-RU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Arial" pitchFamily="34" charset="0"/>
              </a:rPr>
              <a:t>bilan shug‘ullangan.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1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4. </a:t>
            </a:r>
            <a:r>
              <a:rPr lang="en-US" altLang="ru-RU" sz="2600" b="1">
                <a:solidFill>
                  <a:srgbClr val="FF0000"/>
                </a:solidFill>
                <a:latin typeface="Arial" pitchFamily="34" charset="0"/>
              </a:rPr>
              <a:t>Devoni  sohib  al-ushrot.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 Ushbu  devon 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ma</a:t>
            </a:r>
            <a:r>
              <a:rPr lang="ru-RU" altLang="ru-RU" sz="2600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sus  saralangan  harbiy</a:t>
            </a:r>
            <a:r>
              <a:rPr lang="uz-Cyrl-UZ" altLang="ru-RU" sz="26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qismlarga boshchilik qilish, ularning tayyorligi, tartib-intizomi, oziq-ovqati,</a:t>
            </a:r>
            <a:r>
              <a:rPr lang="uz-Cyrl-UZ" altLang="ru-RU" sz="26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ru-RU" altLang="ru-RU" sz="2600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o‘jalik va moliyaviy ta’minoti ishlari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 bilan shug‘ullangan.</a:t>
            </a:r>
            <a:endParaRPr lang="uz-Cyrl-UZ" altLang="ru-RU" sz="2600" b="1">
              <a:solidFill>
                <a:schemeClr val="tx1"/>
              </a:solidFill>
              <a:latin typeface="Arial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5. </a:t>
            </a:r>
            <a:r>
              <a:rPr lang="en-US" altLang="ru-RU" sz="2600" b="1">
                <a:solidFill>
                  <a:srgbClr val="FF0000"/>
                </a:solidFill>
                <a:latin typeface="Arial" pitchFamily="34" charset="0"/>
              </a:rPr>
              <a:t>Devoni sohib-al barid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 — </a:t>
            </a:r>
            <a:r>
              <a:rPr lang="ru-RU" altLang="ru-RU" sz="26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at-</a:t>
            </a:r>
            <a:r>
              <a:rPr lang="ru-RU" altLang="ru-RU" sz="26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abarlar devoni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.</a:t>
            </a:r>
            <a:r>
              <a:rPr lang="uz-Cyrl-UZ" altLang="ru-RU" sz="26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Ushbu  devon 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markazda  qabul  qilingan  qarorlar,  rasmiy  hujjatlarni</a:t>
            </a:r>
            <a:r>
              <a:rPr lang="uz-Cyrl-UZ" altLang="ru-RU" sz="26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viloyat,  shaharlarga  yetkazish  va  joylardan  markazga  yetkazish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  bilan</a:t>
            </a:r>
            <a:r>
              <a:rPr lang="uz-Cyrl-UZ" altLang="ru-RU" sz="26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600" b="1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altLang="ru-RU" sz="2600" b="1" u="sng">
                <a:solidFill>
                  <a:schemeClr val="tx1"/>
                </a:solidFill>
                <a:latin typeface="Arial" pitchFamily="34" charset="0"/>
              </a:rPr>
              <a:t>Mazkur  devonning  joylardagi  bo‘limlari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mahalliy  davlat  idoralari,</a:t>
            </a:r>
            <a:r>
              <a:rPr lang="uz-Cyrl-UZ" altLang="ru-RU" sz="2600" b="1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hukmdorlar faoliyati haqida ma’lumotlar to‘plab, bevosita dargohga yuborish</a:t>
            </a:r>
            <a:r>
              <a:rPr lang="uz-Cyrl-UZ" altLang="ru-RU" sz="2600" b="1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imkoniga ega edi.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6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035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6. </a:t>
            </a:r>
            <a:r>
              <a:rPr lang="en-US" altLang="ru-RU" sz="2800" b="1">
                <a:solidFill>
                  <a:srgbClr val="FF0000"/>
                </a:solidFill>
                <a:latin typeface="Arial" pitchFamily="34" charset="0"/>
              </a:rPr>
              <a:t>Devoni muhtasib</a:t>
            </a:r>
            <a:r>
              <a:rPr lang="uz-Cyrl-UZ" altLang="ru-RU" sz="2800" b="1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–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Usbu devon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shahar va qishloqlarda, ko‘cha va bozorlarda tartibni nazorat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qilish,  diniy  marosimlarni  amalga  oshirishda  chegaradan  chiqmaslikni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ta’minlash, savdogarlarning tarozilarini nazorat qilish, hunarmandlarning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mahsulotlari sifatini tekshirish, nar</a:t>
            </a:r>
            <a:r>
              <a:rPr lang="ru-RU" altLang="ru-RU" sz="2800" b="1" i="1" u="sng">
                <a:solidFill>
                  <a:srgbClr val="0000FF"/>
                </a:solidFill>
                <a:latin typeface="Arial" pitchFamily="34" charset="0"/>
              </a:rPr>
              <a:t>х-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navo oshmasligini nazorat qilish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bilan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7. </a:t>
            </a:r>
            <a:r>
              <a:rPr lang="en-US" altLang="ru-RU" sz="2800" b="1">
                <a:solidFill>
                  <a:srgbClr val="FF0000"/>
                </a:solidFill>
                <a:latin typeface="Arial" pitchFamily="34" charset="0"/>
              </a:rPr>
              <a:t>Devoni mushrif</a:t>
            </a:r>
            <a:r>
              <a:rPr lang="uz-Cyrl-UZ" altLang="ru-RU" sz="2800" b="1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–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Ushbu devon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dargoh ta’minoti bilan bog‘liq xazina sarf-</a:t>
            </a:r>
            <a:r>
              <a:rPr lang="ru-RU" altLang="ru-RU" sz="2800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arajatlari ustidan nazorat olib borish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bilan 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5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8. </a:t>
            </a:r>
            <a:r>
              <a:rPr lang="en-US" altLang="ru-RU" sz="2800" b="1">
                <a:solidFill>
                  <a:srgbClr val="FF0000"/>
                </a:solidFill>
                <a:latin typeface="Arial" pitchFamily="34" charset="0"/>
              </a:rPr>
              <a:t>Devoni az-ziyo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—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davlat mulklari devoni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. Mazkur devon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hukmdor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sulolasiga tegishli mol-mulk, davlat yerlarini boshqarish, nazorat qilish va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hisob-kitobni olib borish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 bilan 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9. </a:t>
            </a:r>
            <a:r>
              <a:rPr lang="en-US" altLang="ru-RU" sz="2800" b="1">
                <a:solidFill>
                  <a:srgbClr val="FF0000"/>
                </a:solidFill>
                <a:latin typeface="Arial" pitchFamily="34" charset="0"/>
              </a:rPr>
              <a:t>Devoni vaqf</a:t>
            </a:r>
            <a:r>
              <a:rPr lang="uz-Cyrl-UZ" altLang="ru-RU" sz="2800" b="1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–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Ushbu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devon 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bir  sha</a:t>
            </a:r>
            <a:r>
              <a:rPr lang="ru-RU" altLang="ru-RU" sz="2800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s  yoki  davlat  tomonidan  ehson  maqsadida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musulmon ulamolar i</a:t>
            </a:r>
            <a:r>
              <a:rPr lang="ru-RU" altLang="ru-RU" sz="2800" b="1" i="1" u="sng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tiyoriga o‘tkazilgan mol-mulk, yer-suv, ya’ni vaqf</a:t>
            </a:r>
            <a:r>
              <a:rPr lang="uz-Cyrl-UZ" altLang="ru-RU" sz="2800" b="1" i="1" u="sng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ishlari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 bilan 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10. </a:t>
            </a:r>
            <a:r>
              <a:rPr lang="en-US" altLang="ru-RU" sz="2800" b="1">
                <a:solidFill>
                  <a:srgbClr val="FF0000"/>
                </a:solidFill>
                <a:latin typeface="Arial" pitchFamily="34" charset="0"/>
              </a:rPr>
              <a:t>Devoni qozi</a:t>
            </a:r>
            <a:r>
              <a:rPr lang="uz-Cyrl-UZ" altLang="ru-RU" sz="2800" b="1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uz-Cyrl-UZ" altLang="ru-RU" sz="2800" b="1">
                <a:solidFill>
                  <a:schemeClr val="tx1"/>
                </a:solidFill>
                <a:latin typeface="Arial" pitchFamily="34" charset="0"/>
              </a:rPr>
              <a:t>–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Mazkur devon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qozilarning faoliyatini nazorat qilish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bilan shug‘ullangan.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800" b="1" u="sng">
              <a:solidFill>
                <a:schemeClr val="tx1"/>
              </a:solidFill>
              <a:latin typeface="Arial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z-Cyrl-UZ" altLang="ru-RU" sz="2800" b="1" u="sng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ru-RU" sz="2800" b="1" u="sng">
                <a:solidFill>
                  <a:schemeClr val="tx1"/>
                </a:solidFill>
                <a:latin typeface="Arial" pitchFamily="34" charset="0"/>
              </a:rPr>
              <a:t>Devon boshida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—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davlat bosh qozisi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turgan.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08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i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600" b="1">
                <a:solidFill>
                  <a:schemeClr val="tx1"/>
                </a:solidFill>
                <a:latin typeface="Arial" pitchFamily="34" charset="0"/>
              </a:rPr>
              <a:t>X-asr  boshida S. hukmronligi ostidagi mulklar quyidagi viloyatlardan tashkil topgan: </a:t>
            </a:r>
            <a:r>
              <a:rPr lang="en-US" altLang="ru-RU" sz="3600" b="1" i="1" u="sng">
                <a:solidFill>
                  <a:srgbClr val="0000FF"/>
                </a:solidFill>
                <a:latin typeface="Arial" pitchFamily="34" charset="0"/>
              </a:rPr>
              <a:t>Buxoro, Samarqand, Ustrushona, Fargʻona, Shosh, Isfijob, Xorazm, Kesh, Nasaf, Chagʻoniyon, Xuttalon, Badaxshon, Balx, Tohariston, Guzganon,  Gʻarchiston,  Marv,  Hirot,  Gʻur,  Nishopur  va  Goʻrgon. </a:t>
            </a:r>
            <a:endParaRPr lang="en-US" altLang="ru-RU" sz="3600" b="1" u="sng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3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55086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"</a:t>
            </a:r>
            <a:r>
              <a:rPr lang="en-US" altLang="ru-RU">
                <a:solidFill>
                  <a:srgbClr val="0000FF"/>
                </a:solidFill>
                <a:latin typeface="Arial" pitchFamily="34" charset="0"/>
              </a:rPr>
              <a:t>Sa’diya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" nomli asar(17-a.)da</a:t>
            </a:r>
            <a:br>
              <a:rPr lang="en-US" altLang="ru-RU">
                <a:solidFill>
                  <a:srgbClr val="252525"/>
                </a:solidFill>
                <a:latin typeface="Arial" pitchFamily="34" charset="0"/>
              </a:rPr>
            </a:b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keltirilgan ma’lumotlarga koʻra, uning asl ismi </a:t>
            </a:r>
            <a:r>
              <a:rPr lang="en-US" altLang="ru-RU" b="1" i="1" u="sng">
                <a:solidFill>
                  <a:srgbClr val="0000FF"/>
                </a:solidFill>
                <a:latin typeface="Arial" pitchFamily="34" charset="0"/>
              </a:rPr>
              <a:t>Arquq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 bo’lib, u </a:t>
            </a:r>
            <a:r>
              <a:rPr lang="en-US" altLang="ru-RU" b="1">
                <a:solidFill>
                  <a:srgbClr val="0000FF"/>
                </a:solidFill>
                <a:latin typeface="Arial" pitchFamily="34" charset="0"/>
              </a:rPr>
              <a:t>Farg’onadan Termizga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 ko’chib kelgan va u yerda </a:t>
            </a:r>
            <a:r>
              <a:rPr lang="en-US" altLang="ru-RU" b="1">
                <a:solidFill>
                  <a:srgbClr val="252525"/>
                </a:solidFill>
                <a:latin typeface="Arial" pitchFamily="34" charset="0"/>
              </a:rPr>
              <a:t>Somon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 nomli qishlog’iga asos solgan.O’rta asrlarda </a:t>
            </a:r>
            <a:r>
              <a:rPr lang="en-US" altLang="ru-RU" b="1" i="1" u="sng">
                <a:solidFill>
                  <a:srgbClr val="252525"/>
                </a:solidFill>
                <a:latin typeface="Arial" pitchFamily="34" charset="0"/>
              </a:rPr>
              <a:t>Buxoro, Farg’ona, Tohariston, Xuttalon </a:t>
            </a:r>
            <a:r>
              <a:rPr lang="en-US" altLang="ru-RU">
                <a:solidFill>
                  <a:srgbClr val="252525"/>
                </a:solidFill>
                <a:latin typeface="Arial" pitchFamily="34" charset="0"/>
              </a:rPr>
              <a:t>va boshqa viloyatlarda ham Somon nomli qishloqlar bo’lganligi qayd etilgan. Bu ma’lumotlar "Somon" toponimi o’rta asrlarda O’rta Osiyo hududlarida va undan tashqari yerlarda ham keng tarkalgan joy nomi bo’lganligidan dalolat beradi.</a:t>
            </a:r>
            <a:r>
              <a:rPr lang="en-US" altLang="ru-RU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ru-RU" altLang="ru-RU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07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Viloyatlar boshliqlari</a:t>
            </a:r>
            <a:r>
              <a:rPr lang="en-US" altLang="ru-RU" sz="36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katxudo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shahar boshliqlar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i —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rais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deb atalgan.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Viloyat boshlig‘ini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oliy hukmdor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raisni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kat</a:t>
            </a:r>
            <a:r>
              <a:rPr lang="ru-RU" altLang="ru-RU" sz="36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udo 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lavozimga tayinlagan.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Shaharlarda diniy ishlarni boshqarish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shay</a:t>
            </a:r>
            <a:r>
              <a:rPr lang="ru-RU" altLang="ru-RU" sz="3600" b="1">
                <a:solidFill>
                  <a:srgbClr val="0000FF"/>
                </a:solidFill>
                <a:latin typeface="Arial" pitchFamily="34" charset="0"/>
              </a:rPr>
              <a:t>х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ulislom 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qo‘lida edi.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85750" y="2855913"/>
            <a:ext cx="84296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13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	Somoniylarning  saroy  maʼmuriyati  ichidagi  amaldorlarning  bir  qismini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forslar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, qolgan  qismini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mahalliy  turkiylar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tashkil  etgan.  Viloyatlarda  ham  xuddi  shunday  ahvol  kuzatilgan.  </a:t>
            </a:r>
            <a:r>
              <a:rPr lang="en-US" altLang="ru-RU" sz="2600" b="1" i="1" u="sng">
                <a:solidFill>
                  <a:schemeClr val="tx1"/>
                </a:solidFill>
                <a:latin typeface="Arial" pitchFamily="34" charset="0"/>
              </a:rPr>
              <a:t>Harbiy  va  mudofaa  ishlari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toʻla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turkiylarning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 qoʻlida boʻlgan.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X-asrga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kelib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Isfijob, Taroz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va boshqa shaharlarning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turkiy  aholisi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koʻplab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islom  dinini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qabul  qilganliklari  tufayli Somoniylarning boshqaruv  tizimida ularning salmogʻi oshib ketgan. Xususan,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Alptegin, Sabuktegin, Alp Arslon, Alitegin, Simjuriy, Bektuzun, Qorategin, Ayach, Altuntosh, Banichur Tosh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singari  mashhur  tarixiy  shaxslar  va  ularning  avlodlari  shular jumlasidandir.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85750" y="2855913"/>
            <a:ext cx="84296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9155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	Hokimiyat  S.  qoʻlidan  ketib, 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qoraxoniylar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 qoʻliga  oʻtgandan  keyin </a:t>
            </a:r>
            <a:r>
              <a:rPr lang="en-US" altLang="ru-RU" sz="2600" b="1" i="1" u="sng">
                <a:solidFill>
                  <a:schemeClr val="tx1"/>
                </a:solidFill>
                <a:latin typeface="Arial" pitchFamily="34" charset="0"/>
              </a:rPr>
              <a:t>turkiylardan bo’lgan mahalliy hokimlarning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deyarli barchasi ikkilanmay yangi hukmdorlar xizmatiga oʻtishgan.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	Shuning uchun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Bugʻroxon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992 yilda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Isfijobdan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yurish qilib,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Samarqand va Buxoroni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egallaganda,  unga 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hech  kim  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qarshilik  koʻrsatmagan.  Chunki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mahalliy  aholi,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 shu  jumladan,  </a:t>
            </a:r>
            <a:r>
              <a:rPr lang="en-US" altLang="ru-RU" sz="2600" b="1">
                <a:solidFill>
                  <a:schemeClr val="tx1"/>
                </a:solidFill>
                <a:latin typeface="Arial" pitchFamily="34" charset="0"/>
              </a:rPr>
              <a:t>amaldorlar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 ham,  </a:t>
            </a:r>
            <a:r>
              <a:rPr lang="en-US" altLang="ru-RU" sz="2600" b="1" i="1" u="sng">
                <a:solidFill>
                  <a:srgbClr val="0000FF"/>
                </a:solidFill>
                <a:latin typeface="Arial" pitchFamily="34" charset="0"/>
              </a:rPr>
              <a:t>ularga  Movarounnahrning arablargacha boʻlgan asl egalari sifatida va endi islom dinini qabul qilib, oʻz yerlariga qaytib kelgan hukmdorlar</a:t>
            </a:r>
            <a:r>
              <a:rPr lang="en-US" altLang="ru-RU" sz="2600">
                <a:solidFill>
                  <a:schemeClr val="tx1"/>
                </a:solidFill>
                <a:latin typeface="Arial" pitchFamily="34" charset="0"/>
              </a:rPr>
              <a:t> deb qaraganlar.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17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i="1">
                <a:solidFill>
                  <a:srgbClr val="0000FF"/>
                </a:solidFill>
                <a:latin typeface="Arial" pitchFamily="34" charset="0"/>
              </a:rPr>
              <a:t>Somoniylar lashkari ikki toifaga bo‘lingan edi: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ru-RU" sz="3600" b="1" i="1" u="sng">
                <a:solidFill>
                  <a:srgbClr val="25086C"/>
                </a:solidFill>
                <a:latin typeface="Arial" pitchFamily="34" charset="0"/>
              </a:rPr>
              <a:t>) doimiy  ravishda  faoliyat  ko‘rsatadigan  saralangan  harbiy  qism</a:t>
            </a:r>
            <a:r>
              <a:rPr lang="uz-Cyrl-UZ" altLang="ru-RU" sz="3600" b="1" i="1" u="sng">
                <a:solidFill>
                  <a:srgbClr val="25086C"/>
                </a:solidFill>
                <a:latin typeface="Arial" pitchFamily="34" charset="0"/>
              </a:rPr>
              <a:t> </a:t>
            </a:r>
            <a:r>
              <a:rPr lang="en-US" altLang="ru-RU" sz="3600" b="1" i="1" u="sng">
                <a:solidFill>
                  <a:srgbClr val="25086C"/>
                </a:solidFill>
                <a:latin typeface="Arial" pitchFamily="34" charset="0"/>
              </a:rPr>
              <a:t>(gvardiya);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b="1" i="1" u="sng">
                <a:solidFill>
                  <a:srgbClr val="25086C"/>
                </a:solidFill>
                <a:latin typeface="Arial" pitchFamily="34" charset="0"/>
              </a:rPr>
              <a:t>2) zarur hollarda viloyatlardan yig‘iladigan kuchli harbiy qo‘shin</a:t>
            </a:r>
            <a:endParaRPr lang="en-US" altLang="ru-RU" sz="3600" u="sng">
              <a:solidFill>
                <a:srgbClr val="25086C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203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	Saroy 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harbiy  qoʻmondonlari  </a:t>
            </a:r>
            <a:r>
              <a:rPr lang="en-US" altLang="ru-RU" sz="3000" b="1">
                <a:solidFill>
                  <a:srgbClr val="FF0000"/>
                </a:solidFill>
                <a:latin typeface="Arial" pitchFamily="34" charset="0"/>
              </a:rPr>
              <a:t>hojib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, 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Xuroson  lashkarboshisi  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esa  </a:t>
            </a:r>
            <a:r>
              <a:rPr lang="en-US" altLang="ru-RU" sz="3000" b="1">
                <a:solidFill>
                  <a:srgbClr val="FF0000"/>
                </a:solidFill>
                <a:latin typeface="Arial" pitchFamily="34" charset="0"/>
              </a:rPr>
              <a:t>sipoxsolor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 deb  atalgan  boʻlib,  boshqaruv  ishlariga  katta  taʼsir  oʻtkazib kelishgan.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	Somoniylarning  </a:t>
            </a:r>
            <a:r>
              <a:rPr lang="en-US" altLang="ru-RU" sz="3000" b="1" i="1">
                <a:solidFill>
                  <a:schemeClr val="tx1"/>
                </a:solidFill>
                <a:latin typeface="Arial" pitchFamily="34" charset="0"/>
              </a:rPr>
              <a:t>soliqlardan  kelib  tushadigan  yillik  daromadi 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45  mln.  </a:t>
            </a:r>
            <a:r>
              <a:rPr lang="en-US" altLang="ru-RU" sz="3000" b="1">
                <a:solidFill>
                  <a:schemeClr val="tx1"/>
                </a:solidFill>
                <a:latin typeface="Arial" pitchFamily="34" charset="0"/>
              </a:rPr>
              <a:t>dirhamni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tashkil qilgan boʻlsa, bu mablagʻdan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20 mln.ga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yaqini </a:t>
            </a:r>
            <a:r>
              <a:rPr lang="en-US" altLang="ru-RU" sz="3000" b="1" i="1" u="sng">
                <a:solidFill>
                  <a:srgbClr val="0000FF"/>
                </a:solidFill>
                <a:latin typeface="Arial" pitchFamily="34" charset="0"/>
              </a:rPr>
              <a:t>boshqaruv  tizimida  xizmat  qilayotgan  amaldorlar  va  qoʻshin  ehtiyojlariga  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sarflangan. Xizmat  uchun  ish  xaqi  hammaga  har 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90  kunda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,  yaʼni 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bir  yilda  4  marta 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muntazam ravishda berib turilgan. </a:t>
            </a:r>
            <a:endParaRPr lang="en-US" altLang="ru-RU" sz="3000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227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Somoniylar 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tashqi  va  ichki  dushman 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xurajlaridan  mamlakatni muhofaza qilish masalasiga katta eʼtibor beradilar, Xususan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Ismoil Somoniy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yaxshi  qurollangan  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harbiy  qoʻshin va  maxsus  saroy  muntazam  sarbozlar qismini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tuzadi.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Muntazam sarbozlar 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oliy dargoh va shaxsan armrni hamda uning xaramini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qoʻriqlash uchun </a:t>
            </a:r>
            <a:r>
              <a:rPr lang="en-US" altLang="ru-RU" sz="3300" b="1">
                <a:solidFill>
                  <a:srgbClr val="FF0000"/>
                </a:solidFill>
                <a:latin typeface="Arial" pitchFamily="34" charset="0"/>
              </a:rPr>
              <a:t>turk gʻulomlaridan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tuzilgan edi.</a:t>
            </a:r>
            <a:endParaRPr lang="en-US" altLang="ru-RU" sz="3300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1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Turkiston va Movarounnahr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harbiy xizmatchi, mohir chavandoz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turk oʻsmirlarini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qadimdan doimiy  ravishda  voyaga  yetkazib  kelgan  boʻlsa  ham,  ammo  faqat </a:t>
            </a:r>
            <a:r>
              <a:rPr lang="en-US" altLang="ru-RU" sz="3300" b="1">
                <a:solidFill>
                  <a:srgbClr val="341048"/>
                </a:solidFill>
                <a:latin typeface="Arial" pitchFamily="34" charset="0"/>
              </a:rPr>
              <a:t>somoniylargina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turk  yigitlarini 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birinchilar  qatorida  </a:t>
            </a:r>
            <a:r>
              <a:rPr lang="en-US" altLang="ru-RU" sz="3300" b="1" i="1">
                <a:solidFill>
                  <a:srgbClr val="0000FF"/>
                </a:solidFill>
                <a:latin typeface="Arial" pitchFamily="34" charset="0"/>
              </a:rPr>
              <a:t>saroyning  shaxsiy sarbozlari 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safiga  tortgan  edilar. 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Saroy  sarbozlariga  qabul  qilingan  oʻspirin turk  gʻulomining  harbiy  xizmati  maʼlum  muddatga  va  qatʼiy  belgilangan tartibda oʻtar edi.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5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Yaxshi va uzoq xizmat qilgan sarbozlar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„hojib“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lavozimiga koʻtarilgan.  </a:t>
            </a:r>
            <a:r>
              <a:rPr lang="en-US" altLang="ru-RU" sz="3300" b="1" u="sng">
                <a:solidFill>
                  <a:schemeClr val="tx1"/>
                </a:solidFill>
                <a:latin typeface="Arial" pitchFamily="34" charset="0"/>
              </a:rPr>
              <a:t>Hojiblarning  boshligʻi 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„hojibul  hujob“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 yoki 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„hojibul  buzruk“ 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deb yuritilar  edi.  Sunday  unvon  Somoniylar  davlati  saroyidagi 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oliy  unvon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hisoblanardi. Hojiblar, ayniqsa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hojib-ul hujob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saroyda katta nufuzga ega edi. U  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saroyda  turar  va  dargohning  ishlarini  boshqarar 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edi.</a:t>
            </a:r>
            <a:endParaRPr lang="en-US" altLang="ru-RU" sz="3300" b="1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299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Somoniylar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sarbozlardan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tashqari 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ozod mehnat ahlidan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tuzilgan </a:t>
            </a:r>
            <a:r>
              <a:rPr lang="en-US" altLang="ru-RU" sz="3300" b="1" u="sng">
                <a:solidFill>
                  <a:schemeClr val="tx1"/>
                </a:solidFill>
                <a:latin typeface="Arial" pitchFamily="34" charset="0"/>
              </a:rPr>
              <a:t>harbiy qoʻshinlarga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ega edilar.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Harbiy qoʻshin va uning taʼminoti bilan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„ariz“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boshliq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devoni ariz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deb atalgan maxsus mahkama shugʻullanar edi. Ariz qoʻshinlarga 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maosh berar, uning  intizomi,  yarogʻ-aslahasi,  oziq-ovqati  va  otlarining  yem-xashagi taminoti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bilan shugʻullanar edi. Qoʻshinlarga xizmat haqi har </a:t>
            </a:r>
            <a:r>
              <a:rPr lang="en-US" altLang="ru-RU" sz="3300" b="1" i="1">
                <a:solidFill>
                  <a:srgbClr val="0000FF"/>
                </a:solidFill>
                <a:latin typeface="Arial" pitchFamily="34" charset="0"/>
              </a:rPr>
              <a:t>uch oyda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, yaʼni yiliga toʻrt marta toʻlanar edi.</a:t>
            </a:r>
            <a:endParaRPr lang="en-US" altLang="ru-RU" sz="3300" b="1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3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Somoniylar davrida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qishloq xo‘jaligi, mahalliy ishlab chiqarish, hunarmandchilik, savdo-sotiq munosabatlari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, shaharlar hayoti ancha yuksaldi. O‘lkaning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Shosh, Farg‘ona va Xorazm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vohalarida turli xil g‘alla ekinlari yetishtirish, bog‘dorchilik, sohibkorlik, polizchilik, paxta yetishtirish ancha kengayib bordi. Ko‘plab suv inshootlari barpo etildi.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«Ariqlar haqida» 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qonun qabul qilindi. </a:t>
            </a:r>
            <a:endParaRPr lang="en-US" altLang="ru-RU" sz="3300" b="1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267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0944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Ko’pchilik manbalar </a:t>
            </a:r>
            <a:r>
              <a:rPr lang="en-US" altLang="ru-RU" sz="3000" b="1" i="1" u="sng">
                <a:solidFill>
                  <a:schemeClr val="tx1"/>
                </a:solidFill>
                <a:latin typeface="Arial" pitchFamily="34" charset="0"/>
              </a:rPr>
              <a:t>(Hudud alolam, Ibn Havqal, Beruniy, Gardizi va h.k.) 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ga koʻra,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Somonxudot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sosoniylar davridagi mashhur sarkarda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Bahrom Cho’bin 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(6-a.) ning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4 yoki 5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pogonadagi avlodi bo’lgan. Baxrom Cho’binning  kelib chiqishi </a:t>
            </a:r>
            <a:r>
              <a:rPr lang="en-US" altLang="ru-RU" sz="3000" b="1">
                <a:solidFill>
                  <a:schemeClr val="tx1"/>
                </a:solidFill>
                <a:latin typeface="Arial" pitchFamily="34" charset="0"/>
              </a:rPr>
              <a:t>eftaliylar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bilan bog’liq. U sosoniylarga qarshi qo’zg’olon ko’tarib </a:t>
            </a:r>
            <a:r>
              <a:rPr lang="en-US" altLang="ru-RU" sz="3000" b="1">
                <a:solidFill>
                  <a:schemeClr val="tx1"/>
                </a:solidFill>
                <a:latin typeface="Arial" pitchFamily="34" charset="0"/>
              </a:rPr>
              <a:t>(590 y.)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mag’lubiyatga uchragandan keyin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Farg’onaga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qochib kelgan va </a:t>
            </a:r>
            <a:r>
              <a:rPr lang="en-US" altLang="ru-RU" sz="3000" b="1" i="1">
                <a:solidFill>
                  <a:schemeClr val="tx1"/>
                </a:solidFill>
                <a:latin typeface="Arial" pitchFamily="34" charset="0"/>
              </a:rPr>
              <a:t>turkiy malikaga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uylanib, umrining oxirigacha o’sha yerda qolib ketgan. Uning avlodlari ham o’zlarini podshohlar oilasiga mansub deb hisoblaganlar va Sosoniylar davlatidagi </a:t>
            </a:r>
            <a:r>
              <a:rPr lang="en-US" altLang="ru-RU" sz="3000" b="1">
                <a:solidFill>
                  <a:srgbClr val="0000FF"/>
                </a:solidFill>
                <a:latin typeface="Arial" pitchFamily="34" charset="0"/>
              </a:rPr>
              <a:t>shahanshoxlar</a:t>
            </a:r>
            <a:r>
              <a:rPr lang="en-US" altLang="ru-RU" sz="3000">
                <a:solidFill>
                  <a:schemeClr val="tx1"/>
                </a:solidFill>
                <a:latin typeface="Arial" pitchFamily="34" charset="0"/>
              </a:rPr>
              <a:t> oliy taxtiga da’vo qilganlar.</a:t>
            </a:r>
            <a:endParaRPr lang="ru-RU" altLang="ru-RU" sz="3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7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Metall ishlash, nodir metallardan, chunonchi, oltin, kumush, mis va bosh qa ma’danlardan qimmatli, bezakli buyumlar, asbob-anjomlar tayyorlash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shaharlarda keng rivojlangan.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Uch joyda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(Buxoro, Samar qand, Farg‘ona)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300" b="1" u="sng">
                <a:solidFill>
                  <a:schemeClr val="tx1"/>
                </a:solidFill>
                <a:latin typeface="Arial" pitchFamily="34" charset="0"/>
              </a:rPr>
              <a:t>kumush pullar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zarb etilgan.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Shoshda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charm mahsulotlari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altLang="ru-RU" sz="3300" b="1">
                <a:solidFill>
                  <a:srgbClr val="0000FF"/>
                </a:solidFill>
                <a:latin typeface="Arial" pitchFamily="34" charset="0"/>
              </a:rPr>
              <a:t>Farg‘ona va Iloqda</a:t>
            </a:r>
            <a:r>
              <a:rPr lang="en-US" altLang="ru-RU" sz="33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300" b="1" i="1" u="sng">
                <a:solidFill>
                  <a:schemeClr val="tx1"/>
                </a:solidFill>
                <a:latin typeface="Arial" pitchFamily="34" charset="0"/>
              </a:rPr>
              <a:t>qurol-yarog‘ tayyorlash </a:t>
            </a: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yuqori darajada bo‘lgan.</a:t>
            </a:r>
            <a:endParaRPr lang="en-US" altLang="ru-RU" sz="3300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1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300" b="1" i="1" u="sng">
                <a:solidFill>
                  <a:srgbClr val="0000FF"/>
                </a:solidFill>
                <a:latin typeface="Arial" pitchFamily="34" charset="0"/>
              </a:rPr>
              <a:t>Somoniylar davlatida yer egalari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♦ Mulki sultoni (davlat tasarrufidagi yerlar)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♦ Mulkiy yerlar (xususiy yerlar)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♦ Mulki xos (oliy martabali ruhoniylar va sayyidlar tasarrufidagi yerlar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♦ Vaqf yerlari (diniy muassasalarga tegishli)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300" b="1" i="1" u="sng">
                <a:solidFill>
                  <a:srgbClr val="341048"/>
                </a:solidFill>
                <a:latin typeface="Arial" pitchFamily="34" charset="0"/>
              </a:rPr>
              <a:t>♦ Jamoa yerlari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5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solidFill>
                  <a:srgbClr val="341048"/>
                </a:solidFill>
                <a:latin typeface="Arial" pitchFamily="34" charset="0"/>
              </a:rPr>
              <a:t> 	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Somoniylar davrida davlat boshlig‘i </a:t>
            </a:r>
            <a:r>
              <a:rPr lang="en-US" altLang="ru-RU" sz="2600" b="1" i="1" u="sng">
                <a:solidFill>
                  <a:srgbClr val="341048"/>
                </a:solidFill>
                <a:latin typeface="Arial" pitchFamily="34" charset="0"/>
              </a:rPr>
              <a:t>o‘z farzandlari, yaqinlariga, amirlar, hokimlar, lashkarboshilarga 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ularning xizmatlari evaziga </a:t>
            </a:r>
            <a:r>
              <a:rPr lang="en-US" altLang="ru-RU" sz="2600" b="1" i="1" u="sng">
                <a:solidFill>
                  <a:srgbClr val="341048"/>
                </a:solidFill>
                <a:latin typeface="Arial" pitchFamily="34" charset="0"/>
              </a:rPr>
              <a:t>tuman, shahar, hatto viloyatlarni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ham in’om qilgan. Bunday mulk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iqto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, ularning egalari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iqtodor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 deb atalgan. Iqtodorlar o‘ziga in’om etilgan hududlarda </a:t>
            </a:r>
            <a:r>
              <a:rPr lang="en-US" altLang="ru-RU" sz="2600" b="1" i="1" u="sng">
                <a:solidFill>
                  <a:srgbClr val="341048"/>
                </a:solidFill>
                <a:latin typeface="Arial" pitchFamily="34" charset="0"/>
              </a:rPr>
              <a:t>yashovchi aholidan olinadigan soliqlarning bir qismini o‘ziga olish 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evaziga daromad olgan. Aholi iqtodorga </a:t>
            </a:r>
            <a:r>
              <a:rPr lang="en-US" altLang="ru-RU" sz="2600" b="1" i="1">
                <a:solidFill>
                  <a:srgbClr val="341048"/>
                </a:solidFill>
                <a:latin typeface="Arial" pitchFamily="34" charset="0"/>
              </a:rPr>
              <a:t>bug‘doy, paxta, quruq meva, gazmol yoki pul shaklida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soliq to‘lagan. Iqtodan foydalanish muddati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davlat boshlig‘iga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bog‘liq bo‘lgan. Avvallari iqto </a:t>
            </a:r>
            <a:r>
              <a:rPr lang="en-US" altLang="ru-RU" sz="2600" b="1">
                <a:solidFill>
                  <a:srgbClr val="0000FF"/>
                </a:solidFill>
                <a:latin typeface="Arial" pitchFamily="34" charset="0"/>
              </a:rPr>
              <a:t>vaqtincha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berilgan, iqtodor bunday mulkdan mahrum ham etilgan, ayrimlari esa iqtodan </a:t>
            </a:r>
            <a:r>
              <a:rPr lang="en-US" altLang="ru-RU" sz="2600" b="1">
                <a:solidFill>
                  <a:srgbClr val="341048"/>
                </a:solidFill>
                <a:latin typeface="Arial" pitchFamily="34" charset="0"/>
              </a:rPr>
              <a:t>umrbod</a:t>
            </a:r>
            <a:r>
              <a:rPr lang="en-US" altLang="ru-RU" sz="2600">
                <a:solidFill>
                  <a:srgbClr val="341048"/>
                </a:solidFill>
                <a:latin typeface="Arial" pitchFamily="34" charset="0"/>
              </a:rPr>
              <a:t> foydalanganlar</a:t>
            </a:r>
            <a:r>
              <a:rPr lang="en-US" altLang="ru-RU" sz="2400" b="1" i="1" u="sng">
                <a:solidFill>
                  <a:srgbClr val="341048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19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	</a:t>
            </a:r>
            <a:r>
              <a:rPr lang="en-US" altLang="ru-RU" sz="3600" b="1" i="1" u="sng">
                <a:solidFill>
                  <a:schemeClr val="tx1"/>
                </a:solidFill>
                <a:latin typeface="Arial" pitchFamily="34" charset="0"/>
              </a:rPr>
              <a:t>Kam yerli yoki yersiz aholi 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katta yer egalaridan yerlarni ijaraga olib mehnat qilganlar. Ular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barzikor – qo‘shchilar 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deb atalgan. Barzikor ijaraga olgan yerda </a:t>
            </a: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o‘z urug‘i va qo‘shi bilan 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dehqonchilik qilsa, hosilning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1/3–1/5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hissasiga, </a:t>
            </a: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urug‘ va qo‘sh yer egasi hisobidan bo‘lsa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, hosilning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1/10–1/12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hissasiga ega bo‘lgan.</a:t>
            </a:r>
            <a:endParaRPr lang="en-US" altLang="ru-RU" sz="3600" b="1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3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 Davlatning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harbiy tayanchi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hisoblangan </a:t>
            </a:r>
            <a:r>
              <a:rPr lang="en-US" altLang="ru-RU" sz="2800" b="1" i="1" u="sng">
                <a:solidFill>
                  <a:schemeClr val="tx1"/>
                </a:solidFill>
                <a:latin typeface="Arial" pitchFamily="34" charset="0"/>
              </a:rPr>
              <a:t>turk askarlaridan iborat qo‘shin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safida ham </a:t>
            </a:r>
            <a:r>
              <a:rPr lang="en-US" altLang="ru-RU" sz="2800" b="1" i="1">
                <a:solidFill>
                  <a:srgbClr val="0000FF"/>
                </a:solidFill>
                <a:latin typeface="Arial" pitchFamily="34" charset="0"/>
              </a:rPr>
              <a:t>birdamlik, hamjihatlik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yetishmasdi. </a:t>
            </a:r>
            <a:r>
              <a:rPr lang="en-US" altLang="ru-RU" sz="2800" b="1" i="1" u="sng">
                <a:solidFill>
                  <a:schemeClr val="tx1"/>
                </a:solidFill>
                <a:latin typeface="Arial" pitchFamily="34" charset="0"/>
              </a:rPr>
              <a:t>Bu esa somoniylar saltanatini jiddiy tanglikka duchor etdi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. Masalan, lashkarboshi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Alptegin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somoniylarni uzoq yillar himoya qilib kelgan. Uning itoatida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30 ming qo‘shin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bo‘lib, zarur bo‘lganda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100 ming suvoriy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to‘play olardi. Shu boisdan ham somoniylar bilan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Alptegin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o‘rtasidagi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ixtilof va ishonchsizlik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oxir-oqibatda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somoniylarni inqirozga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olib keldi</a:t>
            </a:r>
            <a:endParaRPr lang="en-US" altLang="ru-RU" sz="2800" b="1" i="1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67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	Shuningdek, </a:t>
            </a:r>
            <a:r>
              <a:rPr lang="en-US" altLang="ru-RU" sz="2800" b="1" i="1" u="sng">
                <a:solidFill>
                  <a:srgbClr val="0000FF"/>
                </a:solidFill>
                <a:latin typeface="Arial" pitchFamily="34" charset="0"/>
              </a:rPr>
              <a:t>mahalliy hukmdorlarda o‘zboshimchalik, bosh-boshdoqlik xatti-harakatlarining avj olishi, ularni jilovlashga markaziy hokimiyatning ojizligi ham davlatning yanada zaiflashuviga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sabab bo‘ladi.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	Xalq norozilik harakatlari shu qadar alangalanib bordiki, hatto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Amir Abdumalik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vafoti bahonasida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961-yilda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Buxoro </a:t>
            </a:r>
            <a:r>
              <a:rPr lang="en-US" altLang="ru-RU" sz="2800" b="1">
                <a:solidFill>
                  <a:schemeClr val="tx1"/>
                </a:solidFill>
                <a:latin typeface="Arial" pitchFamily="34" charset="0"/>
              </a:rPr>
              <a:t>harbiy askarlari tomonidan boshlangan g‘alayon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2800" b="1">
                <a:solidFill>
                  <a:srgbClr val="0000FF"/>
                </a:solidFill>
                <a:latin typeface="Arial" pitchFamily="34" charset="0"/>
              </a:rPr>
              <a:t>amir saroyini </a:t>
            </a:r>
            <a:r>
              <a:rPr lang="en-US" altLang="ru-RU" sz="2800" b="1" i="1">
                <a:solidFill>
                  <a:schemeClr val="tx1"/>
                </a:solidFill>
                <a:latin typeface="Arial" pitchFamily="34" charset="0"/>
              </a:rPr>
              <a:t>talash, uni yakson qilish bilan </a:t>
            </a:r>
            <a:r>
              <a:rPr lang="en-US" altLang="ru-RU" sz="2800">
                <a:solidFill>
                  <a:schemeClr val="tx1"/>
                </a:solidFill>
                <a:latin typeface="Arial" pitchFamily="34" charset="0"/>
              </a:rPr>
              <a:t>tugallandi.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 i="1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altLang="ru-RU" sz="2800" b="1" i="1" u="sng">
                <a:solidFill>
                  <a:srgbClr val="25086C"/>
                </a:solidFill>
                <a:latin typeface="Arial" pitchFamily="34" charset="0"/>
              </a:rPr>
              <a:t>Bunday jiddiy nizolar, ziddiyatli jarayonlar oqibatida somoniylar davlati zaiflashib, inqirozga yuz tutadi.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630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5"/>
          <p:cNvSpPr>
            <a:spLocks noChangeArrowheads="1" noChangeShapeType="1" noTextEdit="1"/>
          </p:cNvSpPr>
          <p:nvPr/>
        </p:nvSpPr>
        <p:spPr bwMode="auto">
          <a:xfrm>
            <a:off x="539750" y="2636838"/>
            <a:ext cx="8280400" cy="20081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ЭЪТИБОРИНГИЗ УЧУН РАХМАТ!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1" name="Прямоугольник 1"/>
          <p:cNvSpPr>
            <a:spLocks noChangeArrowheads="1"/>
          </p:cNvSpPr>
          <p:nvPr/>
        </p:nvSpPr>
        <p:spPr bwMode="auto">
          <a:xfrm>
            <a:off x="0" y="388938"/>
            <a:ext cx="8929688" cy="56324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Somonxudotning</a:t>
            </a:r>
            <a:r>
              <a:rPr lang="en-US" altLang="ru-RU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shajarasida keltirilgan ajdodlaridan ayrimlarining</a:t>
            </a:r>
            <a:r>
              <a:rPr lang="en-US" altLang="ru-RU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4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(Juba, Jamchan, Tamg’as kabi)</a:t>
            </a:r>
            <a:r>
              <a:rPr lang="en-US" altLang="ru-RU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turkiy ismlari </a:t>
            </a:r>
            <a:r>
              <a:rPr lang="en-US" altLang="ru-RU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bo’lgan. Shunisi diqqatga sazovorki, turkiylarning rivoyatlarida </a:t>
            </a:r>
            <a:r>
              <a:rPr lang="en-US" altLang="ru-RU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Somonyabg’u</a:t>
            </a:r>
            <a:r>
              <a:rPr lang="en-US" altLang="ru-RU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(ya’ni </a:t>
            </a:r>
            <a:r>
              <a:rPr lang="en-US" altLang="ru-RU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Somonxudot</a:t>
            </a:r>
            <a:r>
              <a:rPr lang="en-US" altLang="ru-RU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turkiylarning </a:t>
            </a:r>
            <a:r>
              <a:rPr lang="en-US" altLang="ru-RU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O’g’uzxondan</a:t>
            </a:r>
            <a:r>
              <a:rPr lang="en-US" altLang="ru-RU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keyingi davrlarda yashagan avlodlari qatorida tilga olingan.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5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6484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Oʻrta Osiyoga arablar bostirib kelganda,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Somonxudot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, ayrim maʼlumotlarga ko’ra, Balx viloyatidan Marvga Xuroson amiri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Asad ibn</a:t>
            </a:r>
            <a:b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</a:b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Abdulloh l Qushayriy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ru-RU" sz="3600" b="1" i="1">
                <a:solidFill>
                  <a:schemeClr val="tx1"/>
                </a:solidFill>
                <a:latin typeface="Arial" pitchFamily="34" charset="0"/>
              </a:rPr>
              <a:t>(725/727 va 735/738 yillar)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ning oldiga kelib, undan dushmanlariga qarshi qurolli yordam berishini suraydi. Arablar yordamida dushmanlarini yenggach,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Somonxudot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islom dinini qabul qiladi va o’g’lining ismini amirning sharafiga </a:t>
            </a:r>
            <a:r>
              <a:rPr lang="en-US" altLang="ru-RU" sz="3600" b="1">
                <a:solidFill>
                  <a:srgbClr val="0000FF"/>
                </a:solidFill>
                <a:latin typeface="Arial" pitchFamily="34" charset="0"/>
              </a:rPr>
              <a:t>Asad</a:t>
            </a:r>
            <a:r>
              <a:rPr lang="en-US" altLang="ru-RU" sz="3600">
                <a:solidFill>
                  <a:schemeClr val="tx1"/>
                </a:solidFill>
                <a:latin typeface="Arial" pitchFamily="34" charset="0"/>
              </a:rPr>
              <a:t> ko’yadi. </a:t>
            </a:r>
            <a:br>
              <a:rPr lang="en-US" altLang="ru-RU" sz="3600">
                <a:solidFill>
                  <a:schemeClr val="tx1"/>
                </a:solidFill>
                <a:latin typeface="Arial" pitchFamily="34" charset="0"/>
              </a:rPr>
            </a:br>
            <a:endParaRPr lang="ru-RU" altLang="ru-RU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0" y="5234"/>
            <a:ext cx="9144000" cy="69865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25086C"/>
                </a:solidFill>
              </a:rPr>
              <a:t>Asad</a:t>
            </a:r>
            <a:r>
              <a:rPr lang="en-US" sz="2800" b="1" dirty="0" smtClean="0">
                <a:solidFill>
                  <a:srgbClr val="25086C"/>
                </a:solidFill>
              </a:rPr>
              <a:t> ibn </a:t>
            </a:r>
            <a:r>
              <a:rPr lang="en-US" sz="2800" b="1" dirty="0" err="1" smtClean="0">
                <a:solidFill>
                  <a:srgbClr val="25086C"/>
                </a:solidFill>
              </a:rPr>
              <a:t>Somonning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Nuh</a:t>
            </a:r>
            <a:r>
              <a:rPr lang="en-US" sz="2800" b="1" dirty="0" smtClean="0">
                <a:solidFill>
                  <a:srgbClr val="252525"/>
                </a:solidFill>
              </a:rPr>
              <a:t>, Ahmad, </a:t>
            </a:r>
            <a:r>
              <a:rPr lang="en-US" sz="2800" b="1" dirty="0" err="1" smtClean="0">
                <a:solidFill>
                  <a:srgbClr val="252525"/>
                </a:solidFill>
              </a:rPr>
              <a:t>Yahyo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va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Ilyos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ismli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o’gʻillari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smtClean="0">
                <a:solidFill>
                  <a:srgbClr val="25086C"/>
                </a:solidFill>
              </a:rPr>
              <a:t>al-</a:t>
            </a:r>
            <a:r>
              <a:rPr lang="en-US" sz="2800" b="1" dirty="0" err="1" smtClean="0">
                <a:solidFill>
                  <a:srgbClr val="25086C"/>
                </a:solidFill>
              </a:rPr>
              <a:t>Maʼmun</a:t>
            </a:r>
            <a:r>
              <a:rPr lang="en-US" sz="2800" dirty="0" err="1" smtClean="0">
                <a:solidFill>
                  <a:srgbClr val="252525"/>
                </a:solidFill>
              </a:rPr>
              <a:t>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Marvdagi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saroyida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xizmatda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bulgan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086C"/>
                </a:solidFill>
              </a:rPr>
              <a:t>Rofi</a:t>
            </a:r>
            <a:r>
              <a:rPr lang="en-US" sz="2800" b="1" dirty="0" smtClean="0">
                <a:solidFill>
                  <a:srgbClr val="25086C"/>
                </a:solidFill>
              </a:rPr>
              <a:t> ibn Lays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qoʻzg’olonini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bostirishda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faol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qatnashgan</a:t>
            </a:r>
            <a:r>
              <a:rPr lang="en-US" sz="2800" dirty="0" smtClean="0">
                <a:solidFill>
                  <a:srgbClr val="252525"/>
                </a:solidFill>
              </a:rPr>
              <a:t>. </a:t>
            </a:r>
            <a:r>
              <a:rPr lang="en-US" sz="2800" dirty="0" err="1" smtClean="0">
                <a:solidFill>
                  <a:srgbClr val="252525"/>
                </a:solidFill>
              </a:rPr>
              <a:t>Buning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evaziga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xalifa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>
                <a:solidFill>
                  <a:srgbClr val="252525"/>
                </a:solidFill>
              </a:rPr>
              <a:t>Ma’munning</a:t>
            </a:r>
            <a:r>
              <a:rPr lang="en-US" sz="2800" dirty="0">
                <a:solidFill>
                  <a:srgbClr val="252525"/>
                </a:solidFill>
              </a:rPr>
              <a:t> </a:t>
            </a:r>
            <a:r>
              <a:rPr lang="en-US" sz="2800" dirty="0" err="1">
                <a:solidFill>
                  <a:srgbClr val="252525"/>
                </a:solidFill>
              </a:rPr>
              <a:t>ko‘rsatmasiga</a:t>
            </a:r>
            <a:r>
              <a:rPr lang="en-US" sz="2800" dirty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ko‘ra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Xuroson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hokimi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G‘asson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ibn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Abbod</a:t>
            </a:r>
            <a:r>
              <a:rPr lang="en-US" sz="2800" b="1" dirty="0">
                <a:solidFill>
                  <a:srgbClr val="FF0000"/>
                </a:solidFill>
              </a:rPr>
              <a:t> (813-821) </a:t>
            </a:r>
            <a:r>
              <a:rPr lang="en-US" sz="2800" dirty="0" err="1" smtClean="0">
                <a:solidFill>
                  <a:srgbClr val="252525"/>
                </a:solidFill>
              </a:rPr>
              <a:t>ularni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nechta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viloyatlarga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amir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etib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tayinlaydi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smtClean="0">
                <a:solidFill>
                  <a:srgbClr val="252525"/>
                </a:solidFill>
              </a:rPr>
              <a:t>(819—820 y.)</a:t>
            </a:r>
            <a:r>
              <a:rPr lang="en-US" sz="2800" dirty="0" smtClean="0">
                <a:solidFill>
                  <a:srgbClr val="252525"/>
                </a:solidFill>
              </a:rPr>
              <a:t>. </a:t>
            </a:r>
            <a:r>
              <a:rPr lang="en-US" sz="2800" dirty="0" err="1" smtClean="0">
                <a:solidFill>
                  <a:srgbClr val="252525"/>
                </a:solidFill>
              </a:rPr>
              <a:t>Xususan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err="1" smtClean="0">
                <a:solidFill>
                  <a:srgbClr val="0000FF"/>
                </a:solidFill>
              </a:rPr>
              <a:t>Nuh</a:t>
            </a:r>
            <a:r>
              <a:rPr lang="en-US" sz="2800" b="1" dirty="0" smtClean="0">
                <a:solidFill>
                  <a:srgbClr val="0000FF"/>
                </a:solidFill>
              </a:rPr>
              <a:t> — Samarqand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Ahmad — </a:t>
            </a:r>
            <a:r>
              <a:rPr lang="en-US" sz="2800" b="1" dirty="0" err="1" smtClean="0">
                <a:solidFill>
                  <a:srgbClr val="0000FF"/>
                </a:solidFill>
              </a:rPr>
              <a:t>Fargʻona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err="1" smtClean="0">
                <a:solidFill>
                  <a:srgbClr val="0000FF"/>
                </a:solidFill>
              </a:rPr>
              <a:t>Yahyo</a:t>
            </a:r>
            <a:r>
              <a:rPr lang="en-US" sz="2800" b="1" dirty="0" smtClean="0">
                <a:solidFill>
                  <a:srgbClr val="0000FF"/>
                </a:solidFill>
              </a:rPr>
              <a:t> —</a:t>
            </a:r>
            <a:r>
              <a:rPr lang="en-US" sz="2800" b="1" dirty="0" err="1" smtClean="0">
                <a:solidFill>
                  <a:srgbClr val="0000FF"/>
                </a:solidFill>
              </a:rPr>
              <a:t>Shosh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va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Ustrushona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</a:t>
            </a:r>
          </a:p>
          <a:p>
            <a:pPr algn="just" eaLnBrk="1" hangingPunct="1"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Ilyos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esa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Hirot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etib</a:t>
            </a:r>
            <a:r>
              <a:rPr lang="en-US" sz="2800" dirty="0" smtClean="0"/>
              <a:t> </a:t>
            </a:r>
            <a:r>
              <a:rPr lang="en-US" sz="2800" dirty="0" err="1" smtClean="0"/>
              <a:t>tayinlanadi</a:t>
            </a:r>
            <a:r>
              <a:rPr lang="en-US" sz="2800" dirty="0" smtClean="0"/>
              <a:t>.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252525"/>
                </a:solidFill>
              </a:rPr>
              <a:t>Ular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dastlab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Xuroson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amirlari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boʻlgan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086C"/>
                </a:solidFill>
              </a:rPr>
              <a:t>tohiriylarga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tobe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boʻlgan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harbiy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kuch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toʻplab</a:t>
            </a:r>
            <a:r>
              <a:rPr lang="en-US" sz="2800" dirty="0" smtClean="0">
                <a:solidFill>
                  <a:srgbClr val="252525"/>
                </a:solidFill>
              </a:rPr>
              <a:t>, Arab </a:t>
            </a:r>
            <a:r>
              <a:rPr lang="en-US" sz="2800" dirty="0" err="1" smtClean="0">
                <a:solidFill>
                  <a:srgbClr val="252525"/>
                </a:solidFill>
              </a:rPr>
              <a:t>xalifaligining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sharqiy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chegaralarini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qoʻriqlab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turishgan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  <a:r>
              <a:rPr lang="en-US" sz="2800" dirty="0" err="1" smtClean="0">
                <a:solidFill>
                  <a:srgbClr val="252525"/>
                </a:solidFill>
              </a:rPr>
              <a:t>shuningdek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  <a:r>
              <a:rPr lang="en-US" sz="2800" dirty="0" err="1" smtClean="0">
                <a:solidFill>
                  <a:srgbClr val="252525"/>
                </a:solidFill>
              </a:rPr>
              <a:t>shimolidagi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turklarga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qarshi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necha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yurishlar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qilishgan</a:t>
            </a:r>
            <a:r>
              <a:rPr lang="en-US" sz="2800" dirty="0" smtClean="0">
                <a:solidFill>
                  <a:srgbClr val="252525"/>
                </a:solidFill>
              </a:rPr>
              <a:t>.</a:t>
            </a:r>
            <a:r>
              <a:rPr lang="en-US" sz="2800" dirty="0" smtClean="0"/>
              <a:t> </a:t>
            </a:r>
            <a:endParaRPr lang="en-US" altLang="ru-RU" sz="2800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z-Cyrl-UZ" altLang="ru-RU" sz="24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27050"/>
            <a:ext cx="9034462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2970</TotalTime>
  <Words>768</Words>
  <Application>Microsoft Office PowerPoint</Application>
  <PresentationFormat>Экран (4:3)</PresentationFormat>
  <Paragraphs>172</Paragraphs>
  <Slides>57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6" baseType="lpstr">
      <vt:lpstr>Arial</vt:lpstr>
      <vt:lpstr>Franklin Gothic Medium</vt:lpstr>
      <vt:lpstr>Franklin Gothic Book</vt:lpstr>
      <vt:lpstr>Wingdings 2</vt:lpstr>
      <vt:lpstr>Calibri</vt:lpstr>
      <vt:lpstr>Times New Roman</vt:lpstr>
      <vt:lpstr>Wingdings</vt:lpstr>
      <vt:lpstr>HGｺﾞｼｯｸE</vt:lpstr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XTreme</dc:creator>
  <cp:lastModifiedBy>User</cp:lastModifiedBy>
  <cp:revision>267</cp:revision>
  <dcterms:created xsi:type="dcterms:W3CDTF">2009-02-24T15:24:46Z</dcterms:created>
  <dcterms:modified xsi:type="dcterms:W3CDTF">2022-09-24T06:02:10Z</dcterms:modified>
</cp:coreProperties>
</file>