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  <p:sldMasterId id="2147483726" r:id="rId2"/>
  </p:sldMasterIdLst>
  <p:notesMasterIdLst>
    <p:notesMasterId r:id="rId91"/>
  </p:notesMasterIdLst>
  <p:sldIdLst>
    <p:sldId id="256" r:id="rId3"/>
    <p:sldId id="277" r:id="rId4"/>
    <p:sldId id="415" r:id="rId5"/>
    <p:sldId id="340" r:id="rId6"/>
    <p:sldId id="437" r:id="rId7"/>
    <p:sldId id="438" r:id="rId8"/>
    <p:sldId id="439" r:id="rId9"/>
    <p:sldId id="440" r:id="rId10"/>
    <p:sldId id="441" r:id="rId11"/>
    <p:sldId id="442" r:id="rId12"/>
    <p:sldId id="443" r:id="rId13"/>
    <p:sldId id="493" r:id="rId14"/>
    <p:sldId id="436" r:id="rId15"/>
    <p:sldId id="490" r:id="rId16"/>
    <p:sldId id="494" r:id="rId17"/>
    <p:sldId id="497" r:id="rId18"/>
    <p:sldId id="548" r:id="rId19"/>
    <p:sldId id="498" r:id="rId20"/>
    <p:sldId id="499" r:id="rId21"/>
    <p:sldId id="500" r:id="rId22"/>
    <p:sldId id="503" r:id="rId23"/>
    <p:sldId id="504" r:id="rId24"/>
    <p:sldId id="505" r:id="rId25"/>
    <p:sldId id="506" r:id="rId26"/>
    <p:sldId id="572" r:id="rId27"/>
    <p:sldId id="573" r:id="rId28"/>
    <p:sldId id="574" r:id="rId29"/>
    <p:sldId id="575" r:id="rId30"/>
    <p:sldId id="576" r:id="rId31"/>
    <p:sldId id="577" r:id="rId32"/>
    <p:sldId id="578" r:id="rId33"/>
    <p:sldId id="579" r:id="rId34"/>
    <p:sldId id="580" r:id="rId35"/>
    <p:sldId id="581" r:id="rId36"/>
    <p:sldId id="582" r:id="rId37"/>
    <p:sldId id="583" r:id="rId38"/>
    <p:sldId id="584" r:id="rId39"/>
    <p:sldId id="585" r:id="rId40"/>
    <p:sldId id="586" r:id="rId41"/>
    <p:sldId id="587" r:id="rId42"/>
    <p:sldId id="588" r:id="rId43"/>
    <p:sldId id="589" r:id="rId44"/>
    <p:sldId id="590" r:id="rId45"/>
    <p:sldId id="591" r:id="rId46"/>
    <p:sldId id="592" r:id="rId47"/>
    <p:sldId id="593" r:id="rId48"/>
    <p:sldId id="594" r:id="rId49"/>
    <p:sldId id="595" r:id="rId50"/>
    <p:sldId id="596" r:id="rId51"/>
    <p:sldId id="597" r:id="rId52"/>
    <p:sldId id="598" r:id="rId53"/>
    <p:sldId id="599" r:id="rId54"/>
    <p:sldId id="600" r:id="rId55"/>
    <p:sldId id="601" r:id="rId56"/>
    <p:sldId id="602" r:id="rId57"/>
    <p:sldId id="603" r:id="rId58"/>
    <p:sldId id="604" r:id="rId59"/>
    <p:sldId id="605" r:id="rId60"/>
    <p:sldId id="606" r:id="rId61"/>
    <p:sldId id="607" r:id="rId62"/>
    <p:sldId id="608" r:id="rId63"/>
    <p:sldId id="609" r:id="rId64"/>
    <p:sldId id="610" r:id="rId65"/>
    <p:sldId id="611" r:id="rId66"/>
    <p:sldId id="612" r:id="rId67"/>
    <p:sldId id="613" r:id="rId68"/>
    <p:sldId id="614" r:id="rId69"/>
    <p:sldId id="615" r:id="rId70"/>
    <p:sldId id="616" r:id="rId71"/>
    <p:sldId id="617" r:id="rId72"/>
    <p:sldId id="618" r:id="rId73"/>
    <p:sldId id="619" r:id="rId74"/>
    <p:sldId id="620" r:id="rId75"/>
    <p:sldId id="621" r:id="rId76"/>
    <p:sldId id="622" r:id="rId77"/>
    <p:sldId id="623" r:id="rId78"/>
    <p:sldId id="624" r:id="rId79"/>
    <p:sldId id="625" r:id="rId80"/>
    <p:sldId id="626" r:id="rId81"/>
    <p:sldId id="627" r:id="rId82"/>
    <p:sldId id="628" r:id="rId83"/>
    <p:sldId id="629" r:id="rId84"/>
    <p:sldId id="630" r:id="rId85"/>
    <p:sldId id="631" r:id="rId86"/>
    <p:sldId id="632" r:id="rId87"/>
    <p:sldId id="633" r:id="rId88"/>
    <p:sldId id="634" r:id="rId89"/>
    <p:sldId id="457" r:id="rId90"/>
  </p:sldIdLst>
  <p:sldSz cx="9144000" cy="6858000" type="screen4x3"/>
  <p:notesSz cx="6858000" cy="9144000"/>
  <p:custDataLst>
    <p:tags r:id="rId92"/>
  </p:custDataLst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660033"/>
    <a:srgbClr val="DF0318"/>
    <a:srgbClr val="00FFFF"/>
    <a:srgbClr val="CC3300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39" autoAdjust="0"/>
    <p:restoredTop sz="94614" autoAdjust="0"/>
  </p:normalViewPr>
  <p:slideViewPr>
    <p:cSldViewPr>
      <p:cViewPr varScale="1">
        <p:scale>
          <a:sx n="70" d="100"/>
          <a:sy n="70" d="100"/>
        </p:scale>
        <p:origin x="-130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theme" Target="theme/theme1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93" Type="http://schemas.openxmlformats.org/officeDocument/2006/relationships/presProps" Target="pres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notesMaster" Target="notesMasters/notesMaster1.xml"/><Relationship Id="rId9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tags" Target="tags/tag1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61060BD-0B2B-4EEA-86B0-7BA5FE3F16D9}" type="datetimeFigureOut">
              <a:rPr lang="ru-RU"/>
              <a:pPr>
                <a:defRPr/>
              </a:pPr>
              <a:t>24.09.2022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 smtClean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91046165-F4B2-4E58-B147-E3566C2BCB7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22683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99D956-A60B-4E35-808E-D49B4D71FA87}" type="datetimeFigureOut">
              <a:rPr lang="ru-RU"/>
              <a:pPr>
                <a:defRPr/>
              </a:pPr>
              <a:t>24.09.2022</a:t>
            </a:fld>
            <a:endParaRPr lang="ru-RU"/>
          </a:p>
        </p:txBody>
      </p:sp>
      <p:sp>
        <p:nvSpPr>
          <p:cNvPr id="5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51EFBA-9FE9-4E07-A2AC-9D942F35CC0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97885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4C38AC-9518-4B38-B13D-0FA27AE05054}" type="datetimeFigureOut">
              <a:rPr lang="ru-RU"/>
              <a:pPr>
                <a:defRPr/>
              </a:pPr>
              <a:t>24.09.2022</a:t>
            </a:fld>
            <a:endParaRPr lang="ru-RU"/>
          </a:p>
        </p:txBody>
      </p:sp>
      <p:sp>
        <p:nvSpPr>
          <p:cNvPr id="5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33E971-92AE-47B9-AB11-01C8A02CDAF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3607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/>
          </p:nvPr>
        </p:nvSpPr>
        <p:spPr>
          <a:xfrm>
            <a:off x="457200" y="704850"/>
            <a:ext cx="8229600" cy="561975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3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3B0580-1B73-40A0-91D0-1AECB88A781D}" type="datetimeFigureOut">
              <a:rPr lang="ru-RU"/>
              <a:pPr>
                <a:defRPr/>
              </a:pPr>
              <a:t>24.09.2022</a:t>
            </a:fld>
            <a:endParaRPr lang="ru-RU"/>
          </a:p>
        </p:txBody>
      </p:sp>
      <p:sp>
        <p:nvSpPr>
          <p:cNvPr id="4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BCB842-78BA-48F9-B6CB-0E70995D72D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1171507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720A01-7CB4-49C5-9563-3A15215C7CAF}" type="datetimeFigureOut">
              <a:rPr lang="ru-RU"/>
              <a:pPr>
                <a:defRPr/>
              </a:pPr>
              <a:t>24.09.2022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A66AF-36EE-455E-92C2-019494E4AB2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59469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6FE2B7-2A3A-4270-8831-4CD4B44B2217}" type="datetimeFigureOut">
              <a:rPr lang="ru-RU"/>
              <a:pPr>
                <a:defRPr/>
              </a:pPr>
              <a:t>24.09.2022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4FD8A0-9E89-4CEB-9D74-4BC9AD69C70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41735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0BD532-8FDE-475F-9D23-EE05FCE87EB5}" type="datetimeFigureOut">
              <a:rPr lang="ru-RU"/>
              <a:pPr>
                <a:defRPr/>
              </a:pPr>
              <a:t>24.09.2022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F924C6-52F3-4312-89EF-76BFA22D6C8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82942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62BB8E-64F6-4DE7-BB47-ED2F00126385}" type="datetimeFigureOut">
              <a:rPr lang="ru-RU"/>
              <a:pPr>
                <a:defRPr/>
              </a:pPr>
              <a:t>24.09.2022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A68B9A-86F2-4B59-B5BF-09B29AE1251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10107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B525E9-9073-4E1A-915C-ADB9AC46E966}" type="datetimeFigureOut">
              <a:rPr lang="ru-RU"/>
              <a:pPr>
                <a:defRPr/>
              </a:pPr>
              <a:t>24.09.2022</a:t>
            </a:fld>
            <a:endParaRPr lang="ru-RU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E68AB7-E873-45AF-AF00-AF0094E6F46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57951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08EF8A-6C70-4688-8778-FB5E5416800B}" type="datetimeFigureOut">
              <a:rPr lang="ru-RU"/>
              <a:pPr>
                <a:defRPr/>
              </a:pPr>
              <a:t>24.09.2022</a:t>
            </a:fld>
            <a:endParaRPr lang="ru-RU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8761EE-4B21-4927-9B7C-D044F57F35B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01596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22E11B-334C-43D3-9AB3-E3CD64AFD655}" type="datetimeFigureOut">
              <a:rPr lang="ru-RU"/>
              <a:pPr>
                <a:defRPr/>
              </a:pPr>
              <a:t>24.09.2022</a:t>
            </a:fld>
            <a:endParaRPr lang="ru-RU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5F51B1-6411-4D19-A3EF-23033160DB4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65991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B47CFF-6CF3-44EE-B770-DA7EBE70A52C}" type="datetimeFigureOut">
              <a:rPr lang="ru-RU"/>
              <a:pPr>
                <a:defRPr/>
              </a:pPr>
              <a:t>24.09.2022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10BC98-A8A3-4DF8-934C-53A65A358DC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1854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09561F-B5F0-42EA-B66B-3A371CD1F3F6}" type="datetimeFigureOut">
              <a:rPr lang="ru-RU"/>
              <a:pPr>
                <a:defRPr/>
              </a:pPr>
              <a:t>24.09.2022</a:t>
            </a:fld>
            <a:endParaRPr lang="ru-RU"/>
          </a:p>
        </p:txBody>
      </p:sp>
      <p:sp>
        <p:nvSpPr>
          <p:cNvPr id="5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115470-55BA-46C4-BE7E-90610A8C842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5483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557C73-01B1-491C-8B1E-6A542CD09270}" type="datetimeFigureOut">
              <a:rPr lang="ru-RU"/>
              <a:pPr>
                <a:defRPr/>
              </a:pPr>
              <a:t>24.09.2022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4AB705-75B9-459E-89E7-5FCBEB39D1A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643751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D31CBE-DB70-479D-AC26-21A5027420D0}" type="datetimeFigureOut">
              <a:rPr lang="ru-RU"/>
              <a:pPr>
                <a:defRPr/>
              </a:pPr>
              <a:t>24.09.2022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B23E72-C215-43D8-8329-8AD0AD325A3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559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16F6A4-F45D-441B-8891-B19811C43279}" type="datetimeFigureOut">
              <a:rPr lang="ru-RU"/>
              <a:pPr>
                <a:defRPr/>
              </a:pPr>
              <a:t>24.09.2022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1AA105-610B-4FA1-B7D3-7D7A7C38D62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685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ABBAA0-5AC9-4358-8D27-9D17D577FE97}" type="datetimeFigureOut">
              <a:rPr lang="ru-RU"/>
              <a:pPr>
                <a:defRPr/>
              </a:pPr>
              <a:t>24.09.2022</a:t>
            </a:fld>
            <a:endParaRPr lang="ru-RU"/>
          </a:p>
        </p:txBody>
      </p:sp>
      <p:sp>
        <p:nvSpPr>
          <p:cNvPr id="6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12D81B-1942-4CAD-9377-C980A57A1F1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2594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4FCEA3-FA31-4489-9CC5-0E2FAD3B0C00}" type="datetimeFigureOut">
              <a:rPr lang="ru-RU"/>
              <a:pPr>
                <a:defRPr/>
              </a:pPr>
              <a:t>24.09.2022</a:t>
            </a:fld>
            <a:endParaRPr lang="ru-RU"/>
          </a:p>
        </p:txBody>
      </p:sp>
      <p:sp>
        <p:nvSpPr>
          <p:cNvPr id="8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B6FBCC-BE9B-4035-A659-3A9CFBE12B7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1706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832BAE-4EE5-42C1-8C34-21BDE12167F9}" type="datetimeFigureOut">
              <a:rPr lang="ru-RU"/>
              <a:pPr>
                <a:defRPr/>
              </a:pPr>
              <a:t>24.09.2022</a:t>
            </a:fld>
            <a:endParaRPr lang="ru-RU"/>
          </a:p>
        </p:txBody>
      </p:sp>
      <p:sp>
        <p:nvSpPr>
          <p:cNvPr id="4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6EDF9C-80B2-4218-BC38-0953260CB6D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5319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657966-F64E-499C-A46B-9FEA3CC9DE83}" type="datetimeFigureOut">
              <a:rPr lang="ru-RU"/>
              <a:pPr>
                <a:defRPr/>
              </a:pPr>
              <a:t>24.09.2022</a:t>
            </a:fld>
            <a:endParaRPr lang="ru-RU"/>
          </a:p>
        </p:txBody>
      </p:sp>
      <p:sp>
        <p:nvSpPr>
          <p:cNvPr id="3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4BD976-DE9E-4861-BBAE-4992062B1E6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6374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CCAAF2-2599-4579-A34C-026AAA7F7FFD}" type="datetimeFigureOut">
              <a:rPr lang="ru-RU"/>
              <a:pPr>
                <a:defRPr/>
              </a:pPr>
              <a:t>24.09.2022</a:t>
            </a:fld>
            <a:endParaRPr lang="ru-RU"/>
          </a:p>
        </p:txBody>
      </p:sp>
      <p:sp>
        <p:nvSpPr>
          <p:cNvPr id="6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FA0A9F-C092-413E-BB0C-CDF4809FCEE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4770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с одним вырезанным скругленным углом 4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Прямоугольный треугольник 5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Полилиния 6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ru-RU" noProof="0" smtClean="0"/>
              <a:t>Вставка рисунка</a:t>
            </a:r>
            <a:endParaRPr lang="en-US" noProof="0" dirty="0"/>
          </a:p>
        </p:txBody>
      </p:sp>
      <p:sp>
        <p:nvSpPr>
          <p:cNvPr id="9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B57B3C-5548-42C3-8198-61423CD6B714}" type="datetimeFigureOut">
              <a:rPr lang="ru-RU"/>
              <a:pPr>
                <a:defRPr/>
              </a:pPr>
              <a:t>24.09.2022</a:t>
            </a:fld>
            <a:endParaRPr lang="ru-RU"/>
          </a:p>
        </p:txBody>
      </p:sp>
      <p:sp>
        <p:nvSpPr>
          <p:cNvPr id="10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1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E58E0B-31F8-4DFC-8732-F62FD8CBA04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9462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2F81AD-53CA-4786-BB7A-67BAC44C2837}" type="datetimeFigureOut">
              <a:rPr lang="ru-RU"/>
              <a:pPr>
                <a:defRPr/>
              </a:pPr>
              <a:t>24.09.2022</a:t>
            </a:fld>
            <a:endParaRPr lang="ru-RU"/>
          </a:p>
        </p:txBody>
      </p:sp>
      <p:sp>
        <p:nvSpPr>
          <p:cNvPr id="5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8EED4F-6AAB-40FC-988F-FC413ADF6A5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8630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6388" name="Заголовок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  <a:endParaRPr lang="en-US" smtClean="0"/>
          </a:p>
        </p:txBody>
      </p:sp>
      <p:sp>
        <p:nvSpPr>
          <p:cNvPr id="16389" name="Текст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smtClean="0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shade val="9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F7E129E-1E72-49A2-903C-BAD6DCDBAE4C}" type="datetimeFigureOut">
              <a:rPr lang="ru-RU"/>
              <a:pPr>
                <a:defRPr/>
              </a:pPr>
              <a:t>24.09.2022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shade val="9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shade val="9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29361AF-1EC0-471E-B501-92B65A5DBBA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grpSp>
        <p:nvGrpSpPr>
          <p:cNvPr id="16393" name="Группа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Полилиния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3" name="Полилиния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16" r:id="rId8"/>
    <p:sldLayoutId id="2147483800" r:id="rId9"/>
    <p:sldLayoutId id="2147483801" r:id="rId10"/>
    <p:sldLayoutId id="2147483803" r:id="rId11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7411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867E60E5-3832-4BCD-B068-A69F88AEA33A}" type="datetimeFigureOut">
              <a:rPr lang="ru-RU"/>
              <a:pPr>
                <a:defRPr/>
              </a:pPr>
              <a:t>24.09.2022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B7CF16F-00D1-4C82-8097-1742268C0CE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4" descr="C:\Users\Латыпов\Pictures\Колонна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859"/>
          <a:stretch>
            <a:fillRect/>
          </a:stretch>
        </p:blipFill>
        <p:spPr bwMode="auto">
          <a:xfrm>
            <a:off x="0" y="0"/>
            <a:ext cx="284321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3" name="TextBox 6"/>
          <p:cNvSpPr txBox="1">
            <a:spLocks noChangeArrowheads="1"/>
          </p:cNvSpPr>
          <p:nvPr/>
        </p:nvSpPr>
        <p:spPr bwMode="auto">
          <a:xfrm>
            <a:off x="2123728" y="671727"/>
            <a:ext cx="6845300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endParaRPr lang="uz-Cyrl-UZ" sz="4000" b="1" dirty="0">
              <a:solidFill>
                <a:srgbClr val="403152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/>
            <a:r>
              <a:rPr lang="en-US" sz="4000" b="1" dirty="0" smtClean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15-MAVZU</a:t>
            </a:r>
            <a:r>
              <a:rPr lang="en-US" sz="4000" b="1" dirty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4000" b="1" dirty="0" err="1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Xorazmshoh</a:t>
            </a:r>
            <a:r>
              <a:rPr lang="en-US" sz="4000" b="1" dirty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en-US" sz="4000" b="1" dirty="0" err="1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Anushtegeniylar</a:t>
            </a:r>
            <a:r>
              <a:rPr lang="en-US" sz="4000" b="1" dirty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dirty="0" err="1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davlati</a:t>
            </a:r>
            <a:endParaRPr lang="ru-RU" sz="4000" b="1" dirty="0">
              <a:solidFill>
                <a:srgbClr val="0099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857620" y="4286256"/>
            <a:ext cx="4786346" cy="10001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3200" b="1" i="1" spc="50" dirty="0" err="1" smtClean="0">
                <a:ln w="11430"/>
                <a:solidFill>
                  <a:srgbClr val="0070C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Ma’ruzachi</a:t>
            </a:r>
            <a:r>
              <a:rPr lang="uz-Cyrl-UZ" sz="3200" b="1" i="1" spc="50" dirty="0" smtClean="0">
                <a:ln w="11430"/>
                <a:solidFill>
                  <a:srgbClr val="0070C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:    </a:t>
            </a:r>
            <a:r>
              <a:rPr lang="en-US" sz="3200" b="1" i="1" spc="50" dirty="0" smtClean="0">
                <a:ln w="11430"/>
                <a:solidFill>
                  <a:srgbClr val="0070C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B</a:t>
            </a:r>
            <a:r>
              <a:rPr lang="uz-Cyrl-UZ" sz="3200" b="1" i="1" spc="50" dirty="0" smtClean="0">
                <a:ln w="11430"/>
                <a:solidFill>
                  <a:srgbClr val="0070C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.</a:t>
            </a:r>
            <a:r>
              <a:rPr lang="en-US" sz="3200" b="1" i="1" spc="50" dirty="0" smtClean="0">
                <a:ln w="11430"/>
                <a:solidFill>
                  <a:srgbClr val="0070C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S</a:t>
            </a:r>
            <a:r>
              <a:rPr lang="uz-Cyrl-UZ" sz="3200" b="1" i="1" spc="50" dirty="0" smtClean="0">
                <a:ln w="11430"/>
                <a:solidFill>
                  <a:srgbClr val="0070C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. </a:t>
            </a:r>
            <a:r>
              <a:rPr lang="en-US" sz="3200" b="1" i="1" spc="50" dirty="0" err="1" smtClean="0">
                <a:ln w="11430"/>
                <a:solidFill>
                  <a:srgbClr val="0070C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Nazirov</a:t>
            </a:r>
            <a:endParaRPr lang="ru-RU" sz="3200" b="1" i="1" spc="50" dirty="0">
              <a:ln w="11430"/>
              <a:solidFill>
                <a:srgbClr val="0070C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857488" y="6143644"/>
            <a:ext cx="4786346" cy="47624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2400" b="1" spc="50" dirty="0" err="1" smtClean="0">
                <a:ln w="11430"/>
                <a:solidFill>
                  <a:schemeClr val="tx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Denov</a:t>
            </a:r>
            <a:r>
              <a:rPr lang="en-US" sz="2400" b="1" spc="50" dirty="0" smtClean="0">
                <a:ln w="11430"/>
                <a:solidFill>
                  <a:schemeClr val="tx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uz-Cyrl-UZ" sz="2400" b="1" spc="50" dirty="0" smtClean="0">
                <a:ln w="11430"/>
                <a:solidFill>
                  <a:schemeClr val="tx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20</a:t>
            </a:r>
            <a:r>
              <a:rPr lang="en-US" sz="2400" b="1" spc="50" dirty="0" smtClean="0">
                <a:ln w="11430"/>
                <a:solidFill>
                  <a:schemeClr val="tx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22</a:t>
            </a:r>
            <a:endParaRPr lang="ru-RU" sz="2400" b="1" spc="50" dirty="0">
              <a:ln w="11430"/>
              <a:solidFill>
                <a:schemeClr val="tx1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23528" y="548680"/>
            <a:ext cx="8568952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400" dirty="0" smtClean="0">
                <a:solidFill>
                  <a:srgbClr val="000000"/>
                </a:solidFill>
                <a:latin typeface="Times New Roman"/>
                <a:ea typeface="Times New Roman"/>
              </a:rPr>
              <a:t>	</a:t>
            </a:r>
            <a:r>
              <a:rPr lang="en-US" sz="3400" b="1" dirty="0" smtClean="0">
                <a:solidFill>
                  <a:srgbClr val="0000FF"/>
                </a:solidFill>
                <a:latin typeface="Times New Roman"/>
                <a:ea typeface="Times New Roman"/>
              </a:rPr>
              <a:t>“</a:t>
            </a:r>
            <a:r>
              <a:rPr lang="en-US" sz="34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Hudud</a:t>
            </a:r>
            <a:r>
              <a:rPr lang="en-US" sz="3400" b="1" dirty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34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ul-olam</a:t>
            </a:r>
            <a:r>
              <a:rPr lang="en-US" sz="3400" b="1" dirty="0">
                <a:solidFill>
                  <a:srgbClr val="0000FF"/>
                </a:solidFill>
                <a:latin typeface="Times New Roman"/>
                <a:ea typeface="Times New Roman"/>
              </a:rPr>
              <a:t>”</a:t>
            </a:r>
            <a:r>
              <a:rPr lang="en-US" sz="34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3400" dirty="0" err="1">
                <a:solidFill>
                  <a:srgbClr val="000000"/>
                </a:solidFill>
                <a:latin typeface="Times New Roman"/>
                <a:ea typeface="Times New Roman"/>
              </a:rPr>
              <a:t>muallifining</a:t>
            </a:r>
            <a:r>
              <a:rPr lang="en-US" sz="34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3400" dirty="0" err="1">
                <a:solidFill>
                  <a:srgbClr val="000000"/>
                </a:solidFill>
                <a:latin typeface="Times New Roman"/>
                <a:ea typeface="Times New Roman"/>
              </a:rPr>
              <a:t>tarificha</a:t>
            </a:r>
            <a:r>
              <a:rPr lang="en-US" sz="3400" dirty="0">
                <a:solidFill>
                  <a:srgbClr val="000000"/>
                </a:solidFill>
                <a:latin typeface="Times New Roman"/>
                <a:ea typeface="Times New Roman"/>
              </a:rPr>
              <a:t>, “</a:t>
            </a:r>
            <a:r>
              <a:rPr lang="en-US" sz="3400" b="1" dirty="0" err="1">
                <a:solidFill>
                  <a:srgbClr val="000000"/>
                </a:solidFill>
                <a:latin typeface="Times New Roman"/>
                <a:ea typeface="Times New Roman"/>
              </a:rPr>
              <a:t>Gurganch</a:t>
            </a:r>
            <a:r>
              <a:rPr lang="en-US" sz="3400" dirty="0">
                <a:solidFill>
                  <a:srgbClr val="000000"/>
                </a:solidFill>
                <a:latin typeface="Times New Roman"/>
                <a:ea typeface="Times New Roman"/>
              </a:rPr>
              <a:t>” </a:t>
            </a:r>
            <a:r>
              <a:rPr lang="en-US" sz="3400" dirty="0" err="1" smtClean="0">
                <a:solidFill>
                  <a:srgbClr val="000000"/>
                </a:solidFill>
                <a:latin typeface="Times New Roman"/>
                <a:ea typeface="Times New Roman"/>
              </a:rPr>
              <a:t>qadimgi</a:t>
            </a:r>
            <a:r>
              <a:rPr lang="en-US" sz="3400" dirty="0" smtClean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3400" dirty="0" err="1" smtClean="0">
                <a:solidFill>
                  <a:srgbClr val="000000"/>
                </a:solidFill>
                <a:latin typeface="Times New Roman"/>
                <a:ea typeface="Times New Roman"/>
              </a:rPr>
              <a:t>zamonda</a:t>
            </a:r>
            <a:r>
              <a:rPr lang="en-US" sz="3400" dirty="0" smtClean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3400" b="1" dirty="0" err="1">
                <a:solidFill>
                  <a:srgbClr val="000000"/>
                </a:solidFill>
                <a:latin typeface="Times New Roman"/>
                <a:ea typeface="Times New Roman"/>
              </a:rPr>
              <a:t>Xorazm</a:t>
            </a:r>
            <a:r>
              <a:rPr lang="en-US" sz="3400" b="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3400" b="1" dirty="0" err="1">
                <a:solidFill>
                  <a:srgbClr val="000000"/>
                </a:solidFill>
                <a:latin typeface="Times New Roman"/>
                <a:ea typeface="Times New Roman"/>
              </a:rPr>
              <a:t>mulklari</a:t>
            </a:r>
            <a:r>
              <a:rPr lang="en-US" sz="3400" b="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3400" dirty="0" err="1">
                <a:solidFill>
                  <a:srgbClr val="000000"/>
                </a:solidFill>
                <a:latin typeface="Times New Roman"/>
                <a:ea typeface="Times New Roman"/>
              </a:rPr>
              <a:t>jumlasiga</a:t>
            </a:r>
            <a:r>
              <a:rPr lang="en-US" sz="34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3400" dirty="0" err="1">
                <a:solidFill>
                  <a:srgbClr val="000000"/>
                </a:solidFill>
                <a:latin typeface="Times New Roman"/>
                <a:ea typeface="Times New Roman"/>
              </a:rPr>
              <a:t>kirgan</a:t>
            </a:r>
            <a:r>
              <a:rPr lang="en-US" sz="34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3400" dirty="0" err="1">
                <a:solidFill>
                  <a:srgbClr val="000000"/>
                </a:solidFill>
                <a:latin typeface="Times New Roman"/>
                <a:ea typeface="Times New Roman"/>
              </a:rPr>
              <a:t>shahar</a:t>
            </a:r>
            <a:r>
              <a:rPr lang="en-US" sz="34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3400" dirty="0" err="1">
                <a:solidFill>
                  <a:srgbClr val="000000"/>
                </a:solidFill>
                <a:latin typeface="Times New Roman"/>
                <a:ea typeface="Times New Roman"/>
              </a:rPr>
              <a:t>bo’lib</a:t>
            </a:r>
            <a:r>
              <a:rPr lang="en-US" sz="3400" dirty="0">
                <a:solidFill>
                  <a:srgbClr val="000000"/>
                </a:solidFill>
                <a:latin typeface="Times New Roman"/>
                <a:ea typeface="Times New Roman"/>
              </a:rPr>
              <a:t>, </a:t>
            </a:r>
            <a:r>
              <a:rPr lang="en-US" sz="3400" dirty="0" err="1">
                <a:solidFill>
                  <a:srgbClr val="000000"/>
                </a:solidFill>
                <a:latin typeface="Times New Roman"/>
                <a:ea typeface="Times New Roman"/>
              </a:rPr>
              <a:t>uning</a:t>
            </a:r>
            <a:r>
              <a:rPr lang="en-US" sz="34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3400" b="1" dirty="0" err="1">
                <a:solidFill>
                  <a:srgbClr val="000000"/>
                </a:solidFill>
                <a:latin typeface="Times New Roman"/>
                <a:ea typeface="Times New Roman"/>
              </a:rPr>
              <a:t>alohida</a:t>
            </a:r>
            <a:r>
              <a:rPr lang="en-US" sz="3400" b="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3400" b="1" dirty="0" err="1">
                <a:solidFill>
                  <a:srgbClr val="000000"/>
                </a:solidFill>
                <a:latin typeface="Times New Roman"/>
                <a:ea typeface="Times New Roman"/>
              </a:rPr>
              <a:t>podshosi</a:t>
            </a:r>
            <a:r>
              <a:rPr lang="en-US" sz="3400" dirty="0">
                <a:solidFill>
                  <a:srgbClr val="000000"/>
                </a:solidFill>
                <a:latin typeface="Times New Roman"/>
                <a:ea typeface="Times New Roman"/>
              </a:rPr>
              <a:t> bor. </a:t>
            </a:r>
            <a:r>
              <a:rPr lang="en-US" sz="3400" dirty="0" err="1">
                <a:solidFill>
                  <a:srgbClr val="000000"/>
                </a:solidFill>
                <a:latin typeface="Times New Roman"/>
                <a:ea typeface="Times New Roman"/>
              </a:rPr>
              <a:t>Shahar</a:t>
            </a:r>
            <a:r>
              <a:rPr lang="en-US" sz="34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3400" dirty="0" err="1">
                <a:solidFill>
                  <a:srgbClr val="000000"/>
                </a:solidFill>
                <a:latin typeface="Times New Roman"/>
                <a:ea typeface="Times New Roman"/>
              </a:rPr>
              <a:t>podshosining</a:t>
            </a:r>
            <a:r>
              <a:rPr lang="en-US" sz="34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3400" b="1" i="1" u="sng" dirty="0">
                <a:solidFill>
                  <a:srgbClr val="0000FF"/>
                </a:solidFill>
                <a:latin typeface="Times New Roman"/>
                <a:ea typeface="Times New Roman"/>
              </a:rPr>
              <a:t>“</a:t>
            </a:r>
            <a:r>
              <a:rPr lang="en-US" sz="3400" b="1" i="1" u="sng" dirty="0" err="1">
                <a:solidFill>
                  <a:srgbClr val="0000FF"/>
                </a:solidFill>
                <a:latin typeface="Times New Roman"/>
                <a:ea typeface="Times New Roman"/>
              </a:rPr>
              <a:t>Gurganch</a:t>
            </a:r>
            <a:r>
              <a:rPr lang="en-US" sz="3400" b="1" i="1" u="sng" dirty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3400" b="1" i="1" u="sng" dirty="0" err="1">
                <a:solidFill>
                  <a:srgbClr val="0000FF"/>
                </a:solidFill>
                <a:latin typeface="Times New Roman"/>
                <a:ea typeface="Times New Roman"/>
              </a:rPr>
              <a:t>miri</a:t>
            </a:r>
            <a:r>
              <a:rPr lang="en-US" sz="3400" b="1" i="1" u="sng" dirty="0">
                <a:solidFill>
                  <a:srgbClr val="0000FF"/>
                </a:solidFill>
                <a:latin typeface="Times New Roman"/>
                <a:ea typeface="Times New Roman"/>
              </a:rPr>
              <a:t>”</a:t>
            </a:r>
            <a:r>
              <a:rPr lang="en-US" sz="3400" dirty="0">
                <a:solidFill>
                  <a:srgbClr val="000000"/>
                </a:solidFill>
                <a:latin typeface="Times New Roman"/>
                <a:ea typeface="Times New Roman"/>
              </a:rPr>
              <a:t> deb </a:t>
            </a:r>
            <a:r>
              <a:rPr lang="en-US" sz="3400" dirty="0" err="1">
                <a:solidFill>
                  <a:srgbClr val="000000"/>
                </a:solidFill>
                <a:latin typeface="Times New Roman"/>
                <a:ea typeface="Times New Roman"/>
              </a:rPr>
              <a:t>ataydilar</a:t>
            </a:r>
            <a:r>
              <a:rPr lang="en-US" sz="3400" dirty="0">
                <a:solidFill>
                  <a:srgbClr val="000000"/>
                </a:solidFill>
                <a:latin typeface="Times New Roman"/>
                <a:ea typeface="Times New Roman"/>
              </a:rPr>
              <a:t>. </a:t>
            </a:r>
            <a:r>
              <a:rPr lang="en-US" sz="3400" dirty="0" err="1">
                <a:solidFill>
                  <a:srgbClr val="000000"/>
                </a:solidFill>
                <a:latin typeface="Times New Roman"/>
                <a:ea typeface="Times New Roman"/>
              </a:rPr>
              <a:t>Uning</a:t>
            </a:r>
            <a:r>
              <a:rPr lang="en-US" sz="34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3400" dirty="0" err="1">
                <a:solidFill>
                  <a:srgbClr val="000000"/>
                </a:solidFill>
                <a:latin typeface="Times New Roman"/>
                <a:ea typeface="Times New Roman"/>
              </a:rPr>
              <a:t>alohida</a:t>
            </a:r>
            <a:r>
              <a:rPr lang="en-US" sz="34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3400" dirty="0" err="1">
                <a:solidFill>
                  <a:srgbClr val="000000"/>
                </a:solidFill>
                <a:latin typeface="Times New Roman"/>
                <a:ea typeface="Times New Roman"/>
              </a:rPr>
              <a:t>bo’lib</a:t>
            </a:r>
            <a:r>
              <a:rPr lang="en-US" sz="34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3400" dirty="0" err="1">
                <a:solidFill>
                  <a:srgbClr val="000000"/>
                </a:solidFill>
                <a:latin typeface="Times New Roman"/>
                <a:ea typeface="Times New Roman"/>
              </a:rPr>
              <a:t>ajralib</a:t>
            </a:r>
            <a:r>
              <a:rPr lang="en-US" sz="34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3400" dirty="0" err="1">
                <a:solidFill>
                  <a:srgbClr val="000000"/>
                </a:solidFill>
                <a:latin typeface="Times New Roman"/>
                <a:ea typeface="Times New Roman"/>
              </a:rPr>
              <a:t>chiqishini</a:t>
            </a:r>
            <a:r>
              <a:rPr lang="en-US" sz="3400" dirty="0">
                <a:solidFill>
                  <a:srgbClr val="000000"/>
                </a:solidFill>
                <a:latin typeface="Times New Roman"/>
                <a:ea typeface="Times New Roman"/>
              </a:rPr>
              <a:t> — </a:t>
            </a:r>
            <a:r>
              <a:rPr lang="en-US" sz="3400" b="1" i="1" u="sng" dirty="0" err="1">
                <a:solidFill>
                  <a:srgbClr val="0000FF"/>
                </a:solidFill>
                <a:latin typeface="Times New Roman"/>
                <a:ea typeface="Times New Roman"/>
              </a:rPr>
              <a:t>mamlakatning</a:t>
            </a:r>
            <a:r>
              <a:rPr lang="en-US" sz="3400" b="1" i="1" u="sng" dirty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3400" b="1" i="1" u="sng" dirty="0" err="1">
                <a:solidFill>
                  <a:srgbClr val="0000FF"/>
                </a:solidFill>
                <a:latin typeface="Times New Roman"/>
                <a:ea typeface="Times New Roman"/>
              </a:rPr>
              <a:t>iqtisodiy</a:t>
            </a:r>
            <a:r>
              <a:rPr lang="en-US" sz="3400" b="1" i="1" u="sng" dirty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3400" b="1" i="1" u="sng" dirty="0" err="1">
                <a:solidFill>
                  <a:srgbClr val="0000FF"/>
                </a:solidFill>
                <a:latin typeface="Times New Roman"/>
                <a:ea typeface="Times New Roman"/>
              </a:rPr>
              <a:t>jihatdan</a:t>
            </a:r>
            <a:r>
              <a:rPr lang="en-US" sz="3400" b="1" i="1" u="sng" dirty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3400" b="1" i="1" u="sng" dirty="0" err="1">
                <a:solidFill>
                  <a:srgbClr val="0000FF"/>
                </a:solidFill>
                <a:latin typeface="Times New Roman"/>
                <a:ea typeface="Times New Roman"/>
              </a:rPr>
              <a:t>gurullab</a:t>
            </a:r>
            <a:r>
              <a:rPr lang="en-US" sz="3400" b="1" i="1" u="sng" dirty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3400" b="1" i="1" u="sng" dirty="0" err="1">
                <a:solidFill>
                  <a:srgbClr val="0000FF"/>
                </a:solidFill>
                <a:latin typeface="Times New Roman"/>
                <a:ea typeface="Times New Roman"/>
              </a:rPr>
              <a:t>o’sishi</a:t>
            </a:r>
            <a:r>
              <a:rPr lang="en-US" sz="3400" b="1" i="1" u="sng" dirty="0">
                <a:solidFill>
                  <a:srgbClr val="0000FF"/>
                </a:solidFill>
                <a:latin typeface="Times New Roman"/>
                <a:ea typeface="Times New Roman"/>
              </a:rPr>
              <a:t>, Volga </a:t>
            </a:r>
            <a:r>
              <a:rPr lang="en-US" sz="3400" b="1" i="1" u="sng" dirty="0" err="1">
                <a:solidFill>
                  <a:srgbClr val="0000FF"/>
                </a:solidFill>
                <a:latin typeface="Times New Roman"/>
                <a:ea typeface="Times New Roman"/>
              </a:rPr>
              <a:t>bo’yi</a:t>
            </a:r>
            <a:r>
              <a:rPr lang="en-US" sz="3400" b="1" i="1" u="sng" dirty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3400" b="1" i="1" u="sng" dirty="0" err="1">
                <a:solidFill>
                  <a:srgbClr val="0000FF"/>
                </a:solidFill>
                <a:latin typeface="Times New Roman"/>
                <a:ea typeface="Times New Roman"/>
              </a:rPr>
              <a:t>bilan</a:t>
            </a:r>
            <a:r>
              <a:rPr lang="en-US" sz="3400" b="1" i="1" u="sng" dirty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3400" b="1" i="1" u="sng" dirty="0" err="1">
                <a:solidFill>
                  <a:srgbClr val="0000FF"/>
                </a:solidFill>
                <a:latin typeface="Times New Roman"/>
                <a:ea typeface="Times New Roman"/>
              </a:rPr>
              <a:t>bo’lgan</a:t>
            </a:r>
            <a:r>
              <a:rPr lang="en-US" sz="3400" b="1" i="1" u="sng" dirty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3400" b="1" i="1" u="sng" dirty="0" err="1">
                <a:solidFill>
                  <a:srgbClr val="0000FF"/>
                </a:solidFill>
                <a:latin typeface="Times New Roman"/>
                <a:ea typeface="Times New Roman"/>
              </a:rPr>
              <a:t>savdo</a:t>
            </a:r>
            <a:r>
              <a:rPr lang="en-US" sz="3400" b="1" i="1" u="sng" dirty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3400" b="1" i="1" u="sng" dirty="0" err="1">
                <a:solidFill>
                  <a:srgbClr val="0000FF"/>
                </a:solidFill>
                <a:latin typeface="Times New Roman"/>
                <a:ea typeface="Times New Roman"/>
              </a:rPr>
              <a:t>aloqalarining</a:t>
            </a:r>
            <a:r>
              <a:rPr lang="en-US" sz="3400" b="1" i="1" u="sng" dirty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3400" b="1" i="1" u="sng" dirty="0" err="1">
                <a:solidFill>
                  <a:srgbClr val="0000FF"/>
                </a:solidFill>
                <a:latin typeface="Times New Roman"/>
                <a:ea typeface="Times New Roman"/>
              </a:rPr>
              <a:t>rivojlanishi</a:t>
            </a:r>
            <a:r>
              <a:rPr lang="en-US" sz="3400" b="1" i="1" u="sng" dirty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3400" b="1" i="1" u="sng" dirty="0" err="1">
                <a:solidFill>
                  <a:srgbClr val="0000FF"/>
                </a:solidFill>
                <a:latin typeface="Times New Roman"/>
                <a:ea typeface="Times New Roman"/>
              </a:rPr>
              <a:t>hamda</a:t>
            </a:r>
            <a:r>
              <a:rPr lang="en-US" sz="3400" b="1" i="1" u="sng" dirty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3400" b="1" i="1" u="sng" dirty="0" err="1">
                <a:solidFill>
                  <a:srgbClr val="0000FF"/>
                </a:solidFill>
                <a:latin typeface="Times New Roman"/>
                <a:ea typeface="Times New Roman"/>
              </a:rPr>
              <a:t>siyosiy</a:t>
            </a:r>
            <a:r>
              <a:rPr lang="en-US" sz="3400" b="1" i="1" u="sng" dirty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3400" b="1" i="1" u="sng" dirty="0" err="1">
                <a:solidFill>
                  <a:srgbClr val="0000FF"/>
                </a:solidFill>
                <a:latin typeface="Times New Roman"/>
                <a:ea typeface="Times New Roman"/>
              </a:rPr>
              <a:t>tarixiy</a:t>
            </a:r>
            <a:r>
              <a:rPr lang="en-US" sz="3400" b="1" i="1" u="sng" dirty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3400" b="1" i="1" u="sng" dirty="0" err="1">
                <a:solidFill>
                  <a:srgbClr val="0000FF"/>
                </a:solidFill>
                <a:latin typeface="Times New Roman"/>
                <a:ea typeface="Times New Roman"/>
              </a:rPr>
              <a:t>sharoit</a:t>
            </a:r>
            <a:r>
              <a:rPr lang="en-US" sz="34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3400" dirty="0" err="1">
                <a:solidFill>
                  <a:srgbClr val="000000"/>
                </a:solidFill>
                <a:latin typeface="Times New Roman"/>
                <a:ea typeface="Times New Roman"/>
              </a:rPr>
              <a:t>bilan</a:t>
            </a:r>
            <a:r>
              <a:rPr lang="en-US" sz="34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3400" dirty="0" err="1">
                <a:solidFill>
                  <a:srgbClr val="000000"/>
                </a:solidFill>
                <a:latin typeface="Times New Roman"/>
                <a:ea typeface="Times New Roman"/>
              </a:rPr>
              <a:t>bog’langan</a:t>
            </a:r>
            <a:r>
              <a:rPr lang="en-US" sz="34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3400" dirty="0" err="1">
                <a:solidFill>
                  <a:srgbClr val="000000"/>
                </a:solidFill>
                <a:latin typeface="Times New Roman"/>
                <a:ea typeface="Times New Roman"/>
              </a:rPr>
              <a:t>holda</a:t>
            </a:r>
            <a:r>
              <a:rPr lang="en-US" sz="34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3400" dirty="0" err="1">
                <a:solidFill>
                  <a:srgbClr val="000000"/>
                </a:solidFill>
                <a:latin typeface="Times New Roman"/>
                <a:ea typeface="Times New Roman"/>
              </a:rPr>
              <a:t>tushunish</a:t>
            </a:r>
            <a:r>
              <a:rPr lang="en-US" sz="34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3400" dirty="0" err="1">
                <a:solidFill>
                  <a:srgbClr val="000000"/>
                </a:solidFill>
                <a:latin typeface="Times New Roman"/>
                <a:ea typeface="Times New Roman"/>
              </a:rPr>
              <a:t>mumkin</a:t>
            </a:r>
            <a:r>
              <a:rPr lang="en-US" sz="3400" dirty="0">
                <a:solidFill>
                  <a:srgbClr val="000000"/>
                </a:solidFill>
                <a:latin typeface="Times New Roman"/>
                <a:ea typeface="Times New Roman"/>
              </a:rPr>
              <a:t>.</a:t>
            </a:r>
            <a:endParaRPr lang="en-US" sz="3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94243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23528" y="908720"/>
            <a:ext cx="8568952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200" dirty="0" smtClean="0">
                <a:solidFill>
                  <a:srgbClr val="000000"/>
                </a:solidFill>
                <a:latin typeface="Times New Roman"/>
                <a:ea typeface="Times New Roman"/>
              </a:rPr>
              <a:t>	</a:t>
            </a:r>
            <a:r>
              <a:rPr lang="en-US" sz="3200" b="1" dirty="0" smtClean="0">
                <a:solidFill>
                  <a:srgbClr val="000000"/>
                </a:solidFill>
                <a:latin typeface="Times New Roman"/>
                <a:ea typeface="Times New Roman"/>
              </a:rPr>
              <a:t>X </a:t>
            </a:r>
            <a:r>
              <a:rPr lang="en-US" sz="3200" b="1" dirty="0" err="1" smtClean="0">
                <a:solidFill>
                  <a:srgbClr val="000000"/>
                </a:solidFill>
                <a:latin typeface="Times New Roman"/>
                <a:ea typeface="Times New Roman"/>
              </a:rPr>
              <a:t>asrga</a:t>
            </a:r>
            <a:r>
              <a:rPr lang="en-US" sz="3200" dirty="0" smtClean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 Roman"/>
                <a:ea typeface="Times New Roman"/>
              </a:rPr>
              <a:t>oid</a:t>
            </a:r>
            <a:r>
              <a:rPr lang="en-US" sz="32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 Roman"/>
                <a:ea typeface="Times New Roman"/>
              </a:rPr>
              <a:t>yozma</a:t>
            </a:r>
            <a:r>
              <a:rPr lang="en-US" sz="32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 Roman"/>
                <a:ea typeface="Times New Roman"/>
              </a:rPr>
              <a:t>manbalarda</a:t>
            </a:r>
            <a:r>
              <a:rPr lang="en-US" sz="32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 Roman"/>
                <a:ea typeface="Times New Roman"/>
              </a:rPr>
              <a:t>qayd</a:t>
            </a:r>
            <a:r>
              <a:rPr lang="en-US" sz="32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 Roman"/>
                <a:ea typeface="Times New Roman"/>
              </a:rPr>
              <a:t>qilinishicha</a:t>
            </a:r>
            <a:r>
              <a:rPr lang="en-US" sz="32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 Roman"/>
                <a:ea typeface="Times New Roman"/>
              </a:rPr>
              <a:t>xorazmliklar</a:t>
            </a:r>
            <a:r>
              <a:rPr lang="en-US" sz="32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 Roman"/>
                <a:ea typeface="Times New Roman"/>
              </a:rPr>
              <a:t>qo’shnilari</a:t>
            </a:r>
            <a:r>
              <a:rPr lang="en-US" sz="32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32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o’g’uzlar</a:t>
            </a:r>
            <a:r>
              <a:rPr lang="en-US" sz="32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 Roman"/>
                <a:ea typeface="Times New Roman"/>
              </a:rPr>
              <a:t>bilan</a:t>
            </a:r>
            <a:r>
              <a:rPr lang="en-US" sz="32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 Roman"/>
                <a:ea typeface="Times New Roman"/>
              </a:rPr>
              <a:t>muvaffaqiyatli</a:t>
            </a:r>
            <a:r>
              <a:rPr lang="en-US" sz="32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 Roman"/>
                <a:ea typeface="Times New Roman"/>
              </a:rPr>
              <a:t>jang</a:t>
            </a:r>
            <a:r>
              <a:rPr lang="en-US" sz="32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 Roman"/>
                <a:ea typeface="Times New Roman"/>
              </a:rPr>
              <a:t>qilib</a:t>
            </a:r>
            <a:r>
              <a:rPr lang="en-US" sz="32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 Roman"/>
                <a:ea typeface="Times New Roman"/>
              </a:rPr>
              <a:t>turgan</a:t>
            </a:r>
            <a:r>
              <a:rPr lang="en-US" sz="3200" dirty="0">
                <a:solidFill>
                  <a:srgbClr val="000000"/>
                </a:solidFill>
                <a:latin typeface="Times New Roman"/>
                <a:ea typeface="Times New Roman"/>
              </a:rPr>
              <a:t>. </a:t>
            </a:r>
            <a:r>
              <a:rPr lang="en-US" sz="3200" dirty="0" err="1">
                <a:solidFill>
                  <a:srgbClr val="000000"/>
                </a:solidFill>
                <a:latin typeface="Times New Roman"/>
                <a:ea typeface="Times New Roman"/>
              </a:rPr>
              <a:t>Xorazmliklar</a:t>
            </a:r>
            <a:r>
              <a:rPr lang="en-US" sz="32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32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Xazar</a:t>
            </a:r>
            <a:r>
              <a:rPr lang="en-US" sz="3200" b="1" dirty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32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xoqonligida</a:t>
            </a:r>
            <a:r>
              <a:rPr lang="en-US" sz="3200" b="1" dirty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 Roman"/>
                <a:ea typeface="Times New Roman"/>
              </a:rPr>
              <a:t>muhim</a:t>
            </a:r>
            <a:r>
              <a:rPr lang="en-US" sz="32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3200" dirty="0" err="1" smtClean="0">
                <a:solidFill>
                  <a:srgbClr val="000000"/>
                </a:solidFill>
                <a:latin typeface="Times New Roman"/>
                <a:ea typeface="Times New Roman"/>
              </a:rPr>
              <a:t>rol</a:t>
            </a:r>
            <a:r>
              <a:rPr lang="en-US" sz="3200" dirty="0" smtClean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 Roman"/>
                <a:ea typeface="Times New Roman"/>
              </a:rPr>
              <a:t>o’ynaganlar</a:t>
            </a:r>
            <a:r>
              <a:rPr lang="en-US" sz="3200" dirty="0">
                <a:solidFill>
                  <a:srgbClr val="000000"/>
                </a:solidFill>
                <a:latin typeface="Times New Roman"/>
                <a:ea typeface="Times New Roman"/>
              </a:rPr>
              <a:t>, </a:t>
            </a:r>
            <a:r>
              <a:rPr lang="en-US" sz="3200" dirty="0" err="1">
                <a:solidFill>
                  <a:srgbClr val="000000"/>
                </a:solidFill>
                <a:latin typeface="Times New Roman"/>
                <a:ea typeface="Times New Roman"/>
              </a:rPr>
              <a:t>xoqon</a:t>
            </a:r>
            <a:r>
              <a:rPr lang="en-US" sz="32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 Roman"/>
                <a:ea typeface="Times New Roman"/>
              </a:rPr>
              <a:t>qo’shinlaridagi</a:t>
            </a:r>
            <a:r>
              <a:rPr lang="en-US" sz="32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 Roman"/>
                <a:ea typeface="Times New Roman"/>
              </a:rPr>
              <a:t>asosiy</a:t>
            </a:r>
            <a:r>
              <a:rPr lang="en-US" sz="32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 Roman"/>
                <a:ea typeface="Times New Roman"/>
              </a:rPr>
              <a:t>qism</a:t>
            </a:r>
            <a:r>
              <a:rPr lang="en-US" sz="32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 Roman"/>
                <a:ea typeface="Times New Roman"/>
              </a:rPr>
              <a:t>ulardan</a:t>
            </a:r>
            <a:r>
              <a:rPr lang="en-US" sz="32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 Roman"/>
                <a:ea typeface="Times New Roman"/>
              </a:rPr>
              <a:t>iborat</a:t>
            </a:r>
            <a:r>
              <a:rPr lang="en-US" sz="32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 Roman"/>
                <a:ea typeface="Times New Roman"/>
              </a:rPr>
              <a:t>bo’lgan</a:t>
            </a:r>
            <a:r>
              <a:rPr lang="en-US" sz="3200" dirty="0">
                <a:solidFill>
                  <a:srgbClr val="000000"/>
                </a:solidFill>
                <a:latin typeface="Times New Roman"/>
                <a:ea typeface="Times New Roman"/>
              </a:rPr>
              <a:t>. </a:t>
            </a:r>
            <a:endParaRPr lang="en-US" sz="3200" dirty="0" smtClean="0">
              <a:solidFill>
                <a:srgbClr val="000000"/>
              </a:solidFill>
              <a:latin typeface="Times New Roman"/>
              <a:ea typeface="Times New Roman"/>
            </a:endParaRPr>
          </a:p>
          <a:p>
            <a:pPr algn="just"/>
            <a:r>
              <a:rPr lang="en-US" sz="3200" dirty="0">
                <a:solidFill>
                  <a:srgbClr val="000000"/>
                </a:solidFill>
                <a:latin typeface="Times New Roman"/>
                <a:ea typeface="Times New Roman"/>
              </a:rPr>
              <a:t>	</a:t>
            </a:r>
            <a:r>
              <a:rPr lang="en-US" sz="3200" b="1" dirty="0" smtClean="0">
                <a:solidFill>
                  <a:srgbClr val="000000"/>
                </a:solidFill>
                <a:latin typeface="Times New Roman"/>
                <a:ea typeface="Times New Roman"/>
              </a:rPr>
              <a:t>992 </a:t>
            </a:r>
            <a:r>
              <a:rPr lang="en-US" sz="3200" b="1" dirty="0">
                <a:solidFill>
                  <a:srgbClr val="000000"/>
                </a:solidFill>
                <a:latin typeface="Times New Roman"/>
                <a:ea typeface="Times New Roman"/>
              </a:rPr>
              <a:t>y.</a:t>
            </a:r>
            <a:r>
              <a:rPr lang="en-US" sz="32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 Roman"/>
                <a:ea typeface="Times New Roman"/>
              </a:rPr>
              <a:t>somoniy</a:t>
            </a:r>
            <a:r>
              <a:rPr lang="en-US" sz="32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32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Nuh</a:t>
            </a:r>
            <a:r>
              <a:rPr lang="en-US" sz="3200" b="1" dirty="0">
                <a:solidFill>
                  <a:srgbClr val="0000FF"/>
                </a:solidFill>
                <a:latin typeface="Times New Roman"/>
                <a:ea typeface="Times New Roman"/>
              </a:rPr>
              <a:t> ibn </a:t>
            </a:r>
            <a:r>
              <a:rPr lang="en-US" sz="3200" b="1" dirty="0" smtClean="0">
                <a:solidFill>
                  <a:srgbClr val="0000FF"/>
                </a:solidFill>
                <a:latin typeface="Times New Roman"/>
                <a:ea typeface="Times New Roman"/>
              </a:rPr>
              <a:t>Mansur </a:t>
            </a:r>
            <a:r>
              <a:rPr lang="en-US" sz="3200" dirty="0" err="1">
                <a:solidFill>
                  <a:srgbClr val="000000"/>
                </a:solidFill>
                <a:latin typeface="Times New Roman"/>
                <a:ea typeface="Times New Roman"/>
              </a:rPr>
              <a:t>o’z</a:t>
            </a:r>
            <a:r>
              <a:rPr lang="en-US" sz="32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 Roman"/>
                <a:ea typeface="Times New Roman"/>
              </a:rPr>
              <a:t>poytaxti</a:t>
            </a:r>
            <a:r>
              <a:rPr lang="en-US" sz="32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32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Buxorodan</a:t>
            </a:r>
            <a:r>
              <a:rPr lang="en-US" sz="32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 Roman"/>
                <a:ea typeface="Times New Roman"/>
              </a:rPr>
              <a:t>maxrum</a:t>
            </a:r>
            <a:r>
              <a:rPr lang="en-US" sz="32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 Roman"/>
                <a:ea typeface="Times New Roman"/>
              </a:rPr>
              <a:t>bo’lib</a:t>
            </a:r>
            <a:r>
              <a:rPr lang="en-US" sz="3200" dirty="0">
                <a:solidFill>
                  <a:srgbClr val="000000"/>
                </a:solidFill>
                <a:latin typeface="Times New Roman"/>
                <a:ea typeface="Times New Roman"/>
              </a:rPr>
              <a:t>, </a:t>
            </a:r>
            <a:r>
              <a:rPr lang="en-US" sz="3200" b="1" u="sng" dirty="0" err="1">
                <a:solidFill>
                  <a:srgbClr val="0000FF"/>
                </a:solidFill>
                <a:latin typeface="Times New Roman"/>
                <a:ea typeface="Times New Roman"/>
              </a:rPr>
              <a:t>Amul</a:t>
            </a:r>
            <a:r>
              <a:rPr lang="en-US" sz="3200" b="1" u="sng" dirty="0">
                <a:solidFill>
                  <a:srgbClr val="0000FF"/>
                </a:solidFill>
                <a:latin typeface="Times New Roman"/>
                <a:ea typeface="Times New Roman"/>
              </a:rPr>
              <a:t> (</a:t>
            </a:r>
            <a:r>
              <a:rPr lang="en-US" sz="3200" b="1" u="sng" dirty="0" err="1" smtClean="0">
                <a:solidFill>
                  <a:srgbClr val="0000FF"/>
                </a:solidFill>
                <a:latin typeface="Times New Roman"/>
                <a:ea typeface="Times New Roman"/>
              </a:rPr>
              <a:t>Chorjo’y</a:t>
            </a:r>
            <a:r>
              <a:rPr lang="en-US" sz="3200" b="1" u="sng" dirty="0" smtClean="0">
                <a:solidFill>
                  <a:srgbClr val="0000FF"/>
                </a:solidFill>
                <a:latin typeface="Times New Roman"/>
                <a:ea typeface="Times New Roman"/>
              </a:rPr>
              <a:t>)</a:t>
            </a:r>
            <a:r>
              <a:rPr lang="en-US" sz="3200" dirty="0" err="1" smtClean="0">
                <a:solidFill>
                  <a:srgbClr val="000000"/>
                </a:solidFill>
                <a:latin typeface="Times New Roman"/>
                <a:ea typeface="Times New Roman"/>
              </a:rPr>
              <a:t>ga</a:t>
            </a:r>
            <a:r>
              <a:rPr lang="en-US" sz="3200" dirty="0" smtClean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 Roman"/>
                <a:ea typeface="Times New Roman"/>
              </a:rPr>
              <a:t>qochadi</a:t>
            </a:r>
            <a:r>
              <a:rPr lang="en-US" sz="32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 Roman"/>
                <a:ea typeface="Times New Roman"/>
              </a:rPr>
              <a:t>va</a:t>
            </a:r>
            <a:r>
              <a:rPr lang="en-US" sz="32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 Roman"/>
                <a:ea typeface="Times New Roman"/>
              </a:rPr>
              <a:t>shu</a:t>
            </a:r>
            <a:r>
              <a:rPr lang="en-US" sz="32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 Roman"/>
                <a:ea typeface="Times New Roman"/>
              </a:rPr>
              <a:t>yerdan</a:t>
            </a:r>
            <a:r>
              <a:rPr lang="en-US" sz="32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 Roman"/>
                <a:ea typeface="Times New Roman"/>
              </a:rPr>
              <a:t>turib</a:t>
            </a:r>
            <a:r>
              <a:rPr lang="en-US" sz="32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3200" b="1" dirty="0" err="1" smtClean="0">
                <a:solidFill>
                  <a:srgbClr val="0000FF"/>
                </a:solidFill>
                <a:latin typeface="Times New Roman"/>
                <a:ea typeface="Times New Roman"/>
              </a:rPr>
              <a:t>qoraxoniylarga</a:t>
            </a:r>
            <a:r>
              <a:rPr lang="en-US" sz="3200" dirty="0" smtClean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3200" dirty="0" err="1" smtClean="0">
                <a:solidFill>
                  <a:srgbClr val="000000"/>
                </a:solidFill>
                <a:latin typeface="Times New Roman"/>
                <a:ea typeface="Times New Roman"/>
              </a:rPr>
              <a:t>qarshi</a:t>
            </a:r>
            <a:r>
              <a:rPr lang="en-US" sz="3200" dirty="0" smtClean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 Roman"/>
                <a:ea typeface="Times New Roman"/>
              </a:rPr>
              <a:t>kurashni</a:t>
            </a:r>
            <a:r>
              <a:rPr lang="en-US" sz="32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 Roman"/>
                <a:ea typeface="Times New Roman"/>
              </a:rPr>
              <a:t>uyushtirmoqchi</a:t>
            </a:r>
            <a:r>
              <a:rPr lang="en-US" sz="32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 Roman"/>
                <a:ea typeface="Times New Roman"/>
              </a:rPr>
              <a:t>bo’ladi</a:t>
            </a:r>
            <a:r>
              <a:rPr lang="en-US" sz="3200" dirty="0">
                <a:solidFill>
                  <a:srgbClr val="000000"/>
                </a:solidFill>
                <a:latin typeface="Times New Roman"/>
                <a:ea typeface="Times New Roman"/>
              </a:rPr>
              <a:t>. 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73622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08953" y="908720"/>
            <a:ext cx="8568952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400" dirty="0" smtClean="0">
                <a:solidFill>
                  <a:srgbClr val="000000"/>
                </a:solidFill>
                <a:latin typeface="Times New Roman"/>
                <a:ea typeface="Times New Roman"/>
              </a:rPr>
              <a:t>	</a:t>
            </a:r>
            <a:r>
              <a:rPr lang="en-US" sz="3400" dirty="0" err="1" smtClean="0">
                <a:solidFill>
                  <a:srgbClr val="000000"/>
                </a:solidFill>
                <a:latin typeface="Times New Roman"/>
                <a:ea typeface="Times New Roman"/>
              </a:rPr>
              <a:t>Xorazmning</a:t>
            </a:r>
            <a:r>
              <a:rPr lang="en-US" sz="3400" dirty="0" smtClean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3400" b="1" dirty="0" err="1">
                <a:solidFill>
                  <a:srgbClr val="000000"/>
                </a:solidFill>
                <a:latin typeface="Times New Roman"/>
                <a:ea typeface="Times New Roman"/>
              </a:rPr>
              <a:t>ikkala</a:t>
            </a:r>
            <a:r>
              <a:rPr lang="en-US" sz="3400" b="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3400" b="1" dirty="0" err="1">
                <a:solidFill>
                  <a:srgbClr val="000000"/>
                </a:solidFill>
                <a:latin typeface="Times New Roman"/>
                <a:ea typeface="Times New Roman"/>
              </a:rPr>
              <a:t>hokimi</a:t>
            </a:r>
            <a:r>
              <a:rPr lang="en-US" sz="3400" b="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3400" b="1" dirty="0" err="1" smtClean="0">
                <a:solidFill>
                  <a:srgbClr val="0000FF"/>
                </a:solidFill>
                <a:latin typeface="Times New Roman"/>
                <a:ea typeface="Times New Roman"/>
              </a:rPr>
              <a:t>Nuh</a:t>
            </a:r>
            <a:r>
              <a:rPr lang="en-US" sz="3400" b="1" dirty="0" smtClean="0">
                <a:solidFill>
                  <a:srgbClr val="0000FF"/>
                </a:solidFill>
                <a:latin typeface="Times New Roman"/>
                <a:ea typeface="Times New Roman"/>
              </a:rPr>
              <a:t> ibn </a:t>
            </a:r>
            <a:r>
              <a:rPr lang="en-US" sz="3400" b="1" dirty="0" err="1" smtClean="0">
                <a:solidFill>
                  <a:srgbClr val="0000FF"/>
                </a:solidFill>
                <a:latin typeface="Times New Roman"/>
                <a:ea typeface="Times New Roman"/>
              </a:rPr>
              <a:t>Mansurga</a:t>
            </a:r>
            <a:r>
              <a:rPr lang="en-US" sz="3400" dirty="0" smtClean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3400" dirty="0" err="1">
                <a:solidFill>
                  <a:srgbClr val="000000"/>
                </a:solidFill>
                <a:latin typeface="Times New Roman"/>
                <a:ea typeface="Times New Roman"/>
              </a:rPr>
              <a:t>yordamga</a:t>
            </a:r>
            <a:r>
              <a:rPr lang="en-US" sz="34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3400" dirty="0" err="1">
                <a:solidFill>
                  <a:srgbClr val="000000"/>
                </a:solidFill>
                <a:latin typeface="Times New Roman"/>
                <a:ea typeface="Times New Roman"/>
              </a:rPr>
              <a:t>keladi</a:t>
            </a:r>
            <a:r>
              <a:rPr lang="en-US" sz="3400" dirty="0">
                <a:solidFill>
                  <a:srgbClr val="000000"/>
                </a:solidFill>
                <a:latin typeface="Times New Roman"/>
                <a:ea typeface="Times New Roman"/>
              </a:rPr>
              <a:t>. </a:t>
            </a:r>
            <a:r>
              <a:rPr lang="en-US" sz="34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Nuh</a:t>
            </a:r>
            <a:r>
              <a:rPr lang="en-US" sz="34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3400" dirty="0" err="1">
                <a:solidFill>
                  <a:srgbClr val="000000"/>
                </a:solidFill>
                <a:latin typeface="Times New Roman"/>
                <a:ea typeface="Times New Roman"/>
              </a:rPr>
              <a:t>ularning</a:t>
            </a:r>
            <a:r>
              <a:rPr lang="en-US" sz="34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3400" dirty="0" err="1">
                <a:solidFill>
                  <a:srgbClr val="000000"/>
                </a:solidFill>
                <a:latin typeface="Times New Roman"/>
                <a:ea typeface="Times New Roman"/>
              </a:rPr>
              <a:t>ko’rsatgan</a:t>
            </a:r>
            <a:r>
              <a:rPr lang="en-US" sz="34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3400" dirty="0" err="1">
                <a:solidFill>
                  <a:srgbClr val="000000"/>
                </a:solidFill>
                <a:latin typeface="Times New Roman"/>
                <a:ea typeface="Times New Roman"/>
              </a:rPr>
              <a:t>yordami</a:t>
            </a:r>
            <a:r>
              <a:rPr lang="en-US" sz="34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3400" dirty="0" err="1">
                <a:solidFill>
                  <a:srgbClr val="000000"/>
                </a:solidFill>
                <a:latin typeface="Times New Roman"/>
                <a:ea typeface="Times New Roman"/>
              </a:rPr>
              <a:t>uchun</a:t>
            </a:r>
            <a:r>
              <a:rPr lang="en-US" sz="34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34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Xurosondagi</a:t>
            </a:r>
            <a:r>
              <a:rPr lang="en-US" sz="3400" b="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3400" b="1" dirty="0" err="1">
                <a:solidFill>
                  <a:srgbClr val="000000"/>
                </a:solidFill>
                <a:latin typeface="Times New Roman"/>
                <a:ea typeface="Times New Roman"/>
              </a:rPr>
              <a:t>ikkita</a:t>
            </a:r>
            <a:r>
              <a:rPr lang="en-US" sz="3400" b="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3400" b="1" dirty="0" err="1">
                <a:solidFill>
                  <a:srgbClr val="000000"/>
                </a:solidFill>
                <a:latin typeface="Times New Roman"/>
                <a:ea typeface="Times New Roman"/>
              </a:rPr>
              <a:t>yirik</a:t>
            </a:r>
            <a:r>
              <a:rPr lang="en-US" sz="3400" b="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3400" b="1" dirty="0" err="1">
                <a:solidFill>
                  <a:srgbClr val="000000"/>
                </a:solidFill>
                <a:latin typeface="Times New Roman"/>
                <a:ea typeface="Times New Roman"/>
              </a:rPr>
              <a:t>mulkini</a:t>
            </a:r>
            <a:r>
              <a:rPr lang="en-US" sz="34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3400" dirty="0" err="1">
                <a:solidFill>
                  <a:srgbClr val="000000"/>
                </a:solidFill>
                <a:latin typeface="Times New Roman"/>
                <a:ea typeface="Times New Roman"/>
              </a:rPr>
              <a:t>taqdim</a:t>
            </a:r>
            <a:r>
              <a:rPr lang="en-US" sz="34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3400" dirty="0" err="1">
                <a:solidFill>
                  <a:srgbClr val="000000"/>
                </a:solidFill>
                <a:latin typeface="Times New Roman"/>
                <a:ea typeface="Times New Roman"/>
              </a:rPr>
              <a:t>qiladi</a:t>
            </a:r>
            <a:r>
              <a:rPr lang="en-US" sz="3400" dirty="0">
                <a:solidFill>
                  <a:srgbClr val="000000"/>
                </a:solidFill>
                <a:latin typeface="Times New Roman"/>
                <a:ea typeface="Times New Roman"/>
              </a:rPr>
              <a:t>: </a:t>
            </a:r>
            <a:r>
              <a:rPr lang="en-US" sz="3400" b="1" dirty="0" err="1">
                <a:solidFill>
                  <a:srgbClr val="000000"/>
                </a:solidFill>
                <a:latin typeface="Times New Roman"/>
                <a:ea typeface="Times New Roman"/>
              </a:rPr>
              <a:t>xorazmshoh</a:t>
            </a:r>
            <a:r>
              <a:rPr lang="en-US" sz="34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3400" b="1" dirty="0">
                <a:solidFill>
                  <a:srgbClr val="0000FF"/>
                </a:solidFill>
                <a:latin typeface="Times New Roman"/>
                <a:ea typeface="Times New Roman"/>
              </a:rPr>
              <a:t>Abu </a:t>
            </a:r>
            <a:r>
              <a:rPr lang="en-US" sz="34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Abdulloh</a:t>
            </a:r>
            <a:r>
              <a:rPr lang="en-US" sz="3400" b="1" dirty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34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Muhammad</a:t>
            </a:r>
            <a:r>
              <a:rPr lang="en-US" sz="3400" dirty="0" err="1">
                <a:solidFill>
                  <a:srgbClr val="000000"/>
                </a:solidFill>
                <a:latin typeface="Times New Roman"/>
                <a:ea typeface="Times New Roman"/>
              </a:rPr>
              <a:t>ga</a:t>
            </a:r>
            <a:r>
              <a:rPr lang="en-US" sz="34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3400" b="1" i="1" u="sng" dirty="0" err="1">
                <a:solidFill>
                  <a:srgbClr val="000000"/>
                </a:solidFill>
                <a:latin typeface="Times New Roman"/>
                <a:ea typeface="Times New Roman"/>
              </a:rPr>
              <a:t>Obivardni</a:t>
            </a:r>
            <a:r>
              <a:rPr lang="en-US" sz="3400" dirty="0">
                <a:solidFill>
                  <a:srgbClr val="000000"/>
                </a:solidFill>
                <a:latin typeface="Times New Roman"/>
                <a:ea typeface="Times New Roman"/>
              </a:rPr>
              <a:t>, </a:t>
            </a:r>
            <a:r>
              <a:rPr lang="en-US" sz="3400" b="1" dirty="0" err="1">
                <a:solidFill>
                  <a:srgbClr val="000000"/>
                </a:solidFill>
                <a:latin typeface="Times New Roman"/>
                <a:ea typeface="Times New Roman"/>
              </a:rPr>
              <a:t>Urganch</a:t>
            </a:r>
            <a:r>
              <a:rPr lang="en-US" sz="3400" b="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3400" b="1" dirty="0" err="1">
                <a:solidFill>
                  <a:srgbClr val="000000"/>
                </a:solidFill>
                <a:latin typeface="Times New Roman"/>
                <a:ea typeface="Times New Roman"/>
              </a:rPr>
              <a:t>amiri</a:t>
            </a:r>
            <a:r>
              <a:rPr lang="en-US" sz="34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34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Ma’mun</a:t>
            </a:r>
            <a:r>
              <a:rPr lang="en-US" sz="3400" b="1" dirty="0">
                <a:solidFill>
                  <a:srgbClr val="0000FF"/>
                </a:solidFill>
                <a:latin typeface="Times New Roman"/>
                <a:ea typeface="Times New Roman"/>
              </a:rPr>
              <a:t> ibn </a:t>
            </a:r>
            <a:r>
              <a:rPr lang="en-US" sz="34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Muhammadga</a:t>
            </a:r>
            <a:r>
              <a:rPr lang="en-US" sz="3400" b="1" dirty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3400" b="1" i="1" u="sng" dirty="0" err="1">
                <a:solidFill>
                  <a:srgbClr val="000000"/>
                </a:solidFill>
                <a:latin typeface="Times New Roman"/>
                <a:ea typeface="Times New Roman"/>
              </a:rPr>
              <a:t>Niso</a:t>
            </a:r>
            <a:r>
              <a:rPr lang="en-US" sz="34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3400" dirty="0" err="1" smtClean="0">
                <a:solidFill>
                  <a:srgbClr val="000000"/>
                </a:solidFill>
                <a:latin typeface="Times New Roman"/>
                <a:ea typeface="Times New Roman"/>
              </a:rPr>
              <a:t>shahrini</a:t>
            </a:r>
            <a:r>
              <a:rPr lang="en-US" sz="3400" dirty="0" smtClean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3400" dirty="0" err="1">
                <a:solidFill>
                  <a:srgbClr val="000000"/>
                </a:solidFill>
                <a:latin typeface="Times New Roman"/>
                <a:ea typeface="Times New Roman"/>
              </a:rPr>
              <a:t>beradi</a:t>
            </a:r>
            <a:r>
              <a:rPr lang="en-US" sz="3400" dirty="0">
                <a:solidFill>
                  <a:srgbClr val="000000"/>
                </a:solidFill>
                <a:latin typeface="Times New Roman"/>
                <a:ea typeface="Times New Roman"/>
              </a:rPr>
              <a:t>. </a:t>
            </a:r>
            <a:r>
              <a:rPr lang="en-US" sz="3400" b="1" u="sng" dirty="0">
                <a:solidFill>
                  <a:srgbClr val="000000"/>
                </a:solidFill>
                <a:latin typeface="Times New Roman"/>
                <a:ea typeface="Times New Roman"/>
              </a:rPr>
              <a:t>V. V. </a:t>
            </a:r>
            <a:r>
              <a:rPr lang="en-US" sz="3400" b="1" u="sng" dirty="0" err="1" smtClean="0">
                <a:solidFill>
                  <a:srgbClr val="000000"/>
                </a:solidFill>
                <a:latin typeface="Times New Roman"/>
                <a:ea typeface="Times New Roman"/>
              </a:rPr>
              <a:t>Bartold</a:t>
            </a:r>
            <a:r>
              <a:rPr lang="en-US" sz="3400" b="1" u="sng" dirty="0" smtClean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3400" dirty="0" err="1">
                <a:solidFill>
                  <a:srgbClr val="000000"/>
                </a:solidFill>
                <a:latin typeface="Times New Roman"/>
                <a:ea typeface="Times New Roman"/>
              </a:rPr>
              <a:t>ko’rsatib</a:t>
            </a:r>
            <a:r>
              <a:rPr lang="en-US" sz="34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3400" dirty="0" err="1">
                <a:solidFill>
                  <a:srgbClr val="000000"/>
                </a:solidFill>
                <a:latin typeface="Times New Roman"/>
                <a:ea typeface="Times New Roman"/>
              </a:rPr>
              <a:t>o’tganidek</a:t>
            </a:r>
            <a:r>
              <a:rPr lang="en-US" sz="3400" dirty="0">
                <a:solidFill>
                  <a:srgbClr val="000000"/>
                </a:solidFill>
                <a:latin typeface="Times New Roman"/>
                <a:ea typeface="Times New Roman"/>
              </a:rPr>
              <a:t>, </a:t>
            </a:r>
            <a:r>
              <a:rPr lang="en-US" sz="3400" dirty="0" err="1">
                <a:solidFill>
                  <a:srgbClr val="000000"/>
                </a:solidFill>
                <a:latin typeface="Times New Roman"/>
                <a:ea typeface="Times New Roman"/>
              </a:rPr>
              <a:t>Nuh</a:t>
            </a:r>
            <a:r>
              <a:rPr lang="en-US" sz="34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3400" b="1" dirty="0" err="1">
                <a:solidFill>
                  <a:srgbClr val="000000"/>
                </a:solidFill>
                <a:latin typeface="Times New Roman"/>
                <a:ea typeface="Times New Roman"/>
              </a:rPr>
              <a:t>Xurosonning</a:t>
            </a:r>
            <a:r>
              <a:rPr lang="en-US" sz="34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3400" dirty="0" err="1">
                <a:solidFill>
                  <a:srgbClr val="000000"/>
                </a:solidFill>
                <a:latin typeface="Times New Roman"/>
                <a:ea typeface="Times New Roman"/>
              </a:rPr>
              <a:t>itoatsiz</a:t>
            </a:r>
            <a:r>
              <a:rPr lang="en-US" sz="34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3400" dirty="0" err="1">
                <a:solidFill>
                  <a:srgbClr val="000000"/>
                </a:solidFill>
                <a:latin typeface="Times New Roman"/>
                <a:ea typeface="Times New Roman"/>
              </a:rPr>
              <a:t>hokimi</a:t>
            </a:r>
            <a:r>
              <a:rPr lang="en-US" sz="34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3400" b="1" dirty="0">
                <a:solidFill>
                  <a:srgbClr val="0000FF"/>
                </a:solidFill>
                <a:latin typeface="Times New Roman"/>
                <a:ea typeface="Times New Roman"/>
              </a:rPr>
              <a:t>Abu </a:t>
            </a:r>
            <a:r>
              <a:rPr lang="en-US" sz="3400" b="1" dirty="0" smtClean="0">
                <a:solidFill>
                  <a:srgbClr val="0000FF"/>
                </a:solidFill>
                <a:latin typeface="Times New Roman"/>
                <a:ea typeface="Times New Roman"/>
              </a:rPr>
              <a:t>Ali </a:t>
            </a:r>
            <a:r>
              <a:rPr lang="en-US" sz="3400" b="1" dirty="0" err="1" smtClean="0">
                <a:solidFill>
                  <a:srgbClr val="0000FF"/>
                </a:solidFill>
                <a:latin typeface="Times New Roman"/>
                <a:ea typeface="Times New Roman"/>
              </a:rPr>
              <a:t>Simjuriyga</a:t>
            </a:r>
            <a:r>
              <a:rPr lang="en-US" sz="3400" dirty="0" smtClean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3400" dirty="0" err="1">
                <a:solidFill>
                  <a:srgbClr val="000000"/>
                </a:solidFill>
                <a:latin typeface="Times New Roman"/>
                <a:ea typeface="Times New Roman"/>
              </a:rPr>
              <a:t>qarama-qarshi</a:t>
            </a:r>
            <a:r>
              <a:rPr lang="en-US" sz="34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3400" dirty="0" err="1">
                <a:solidFill>
                  <a:srgbClr val="000000"/>
                </a:solidFill>
                <a:latin typeface="Times New Roman"/>
                <a:ea typeface="Times New Roman"/>
              </a:rPr>
              <a:t>shunday</a:t>
            </a:r>
            <a:r>
              <a:rPr lang="en-US" sz="34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3400" dirty="0" err="1">
                <a:solidFill>
                  <a:srgbClr val="000000"/>
                </a:solidFill>
                <a:latin typeface="Times New Roman"/>
                <a:ea typeface="Times New Roman"/>
              </a:rPr>
              <a:t>ish</a:t>
            </a:r>
            <a:r>
              <a:rPr lang="en-US" sz="34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3400" dirty="0" err="1">
                <a:solidFill>
                  <a:srgbClr val="000000"/>
                </a:solidFill>
                <a:latin typeface="Times New Roman"/>
                <a:ea typeface="Times New Roman"/>
              </a:rPr>
              <a:t>qilgan</a:t>
            </a:r>
            <a:r>
              <a:rPr lang="en-US" sz="34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3400" dirty="0" err="1">
                <a:solidFill>
                  <a:srgbClr val="000000"/>
                </a:solidFill>
                <a:latin typeface="Times New Roman"/>
                <a:ea typeface="Times New Roman"/>
              </a:rPr>
              <a:t>edi</a:t>
            </a:r>
            <a:r>
              <a:rPr lang="en-US" sz="3400" dirty="0">
                <a:solidFill>
                  <a:srgbClr val="000000"/>
                </a:solidFill>
                <a:latin typeface="Times New Roman"/>
                <a:ea typeface="Times New Roman"/>
              </a:rPr>
              <a:t>. </a:t>
            </a:r>
            <a:endParaRPr lang="en-US" sz="3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65988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23528" y="764704"/>
            <a:ext cx="8568952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Shunisi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qiziqki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Abu </a:t>
            </a:r>
            <a:r>
              <a:rPr 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Ali </a:t>
            </a:r>
            <a:r>
              <a:rPr lang="en-US" sz="2800" b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Simjuriy</a:t>
            </a:r>
            <a:r>
              <a:rPr 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Nisoni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hech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qanday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qarshiliksiz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Ma’munga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topshiradi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lekin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Abu </a:t>
            </a:r>
            <a:r>
              <a:rPr lang="en-US" sz="28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Abdulloh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yuborgan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vakillarini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Obivardga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kiritishdan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bosh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tortadi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b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Gardiziy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ning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hikoya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qilishicha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isyonkor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Abu </a:t>
            </a:r>
            <a:r>
              <a:rPr 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Ali</a:t>
            </a:r>
            <a:r>
              <a:rPr lang="en-US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Simjuriy</a:t>
            </a:r>
            <a:r>
              <a:rPr 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995 y.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bahorida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Nuhning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vassali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lashkarboshisi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sifatida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harakat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qilgan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Sabukteginning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lashkarlaridan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yengilgach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dastlab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Rayga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qochadi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so’ngra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Nishopurga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qaytishga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harakat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qiladi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Sabuktigining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o’g’li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Mahmudning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qo’liga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tushadi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uncha</a:t>
            </a:r>
            <a:r>
              <a:rPr lang="en-US" sz="28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katta</a:t>
            </a:r>
            <a:r>
              <a:rPr lang="en-US" sz="28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bo’lmagan</a:t>
            </a:r>
            <a:r>
              <a:rPr lang="en-US" sz="28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guruh</a:t>
            </a:r>
            <a:r>
              <a:rPr lang="en-US" sz="28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Xorazmga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Ma’munning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panohiga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qochadi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Lekin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xorazmshoh</a:t>
            </a:r>
            <a:r>
              <a:rPr 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Abu </a:t>
            </a:r>
            <a:r>
              <a:rPr lang="en-US" sz="2800" b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Abdullohning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askarlari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ushlab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oladilar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Katga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keltiradilar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8654660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23528" y="620688"/>
            <a:ext cx="8568952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200" dirty="0" smtClean="0">
                <a:solidFill>
                  <a:srgbClr val="000000"/>
                </a:solidFill>
                <a:latin typeface="Times New Roman"/>
                <a:ea typeface="Times New Roman"/>
              </a:rPr>
              <a:t>	Bu </a:t>
            </a:r>
            <a:r>
              <a:rPr lang="en-US" sz="3200" dirty="0" err="1">
                <a:solidFill>
                  <a:srgbClr val="000000"/>
                </a:solidFill>
                <a:latin typeface="Times New Roman"/>
                <a:ea typeface="Times New Roman"/>
              </a:rPr>
              <a:t>voqeani</a:t>
            </a:r>
            <a:r>
              <a:rPr lang="en-US" sz="32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32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ikki</a:t>
            </a:r>
            <a:r>
              <a:rPr lang="en-US" sz="3200" b="1" dirty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32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Xorazm</a:t>
            </a:r>
            <a:r>
              <a:rPr lang="en-US" sz="3200" b="1" dirty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32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davlati</a:t>
            </a:r>
            <a:r>
              <a:rPr lang="en-US" sz="3200" b="1" dirty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3200" dirty="0" err="1" smtClean="0">
                <a:solidFill>
                  <a:srgbClr val="000000"/>
                </a:solidFill>
                <a:latin typeface="Times New Roman"/>
                <a:ea typeface="Times New Roman"/>
              </a:rPr>
              <a:t>o’rtasidagi</a:t>
            </a:r>
            <a:r>
              <a:rPr lang="en-US" sz="3200" dirty="0" smtClean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 Roman"/>
                <a:ea typeface="Times New Roman"/>
              </a:rPr>
              <a:t>kurashning</a:t>
            </a:r>
            <a:r>
              <a:rPr lang="en-US" sz="32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 Roman"/>
                <a:ea typeface="Times New Roman"/>
              </a:rPr>
              <a:t>uzil</a:t>
            </a:r>
            <a:r>
              <a:rPr lang="en-US" sz="32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 Roman"/>
                <a:ea typeface="Times New Roman"/>
              </a:rPr>
              <a:t>kesil</a:t>
            </a:r>
            <a:r>
              <a:rPr lang="en-US" sz="32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 Roman"/>
                <a:ea typeface="Times New Roman"/>
              </a:rPr>
              <a:t>barham</a:t>
            </a:r>
            <a:r>
              <a:rPr lang="en-US" sz="32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 Roman"/>
                <a:ea typeface="Times New Roman"/>
              </a:rPr>
              <a:t>topishiga</a:t>
            </a:r>
            <a:r>
              <a:rPr lang="en-US" sz="32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 Roman"/>
                <a:ea typeface="Times New Roman"/>
              </a:rPr>
              <a:t>bahona</a:t>
            </a:r>
            <a:r>
              <a:rPr lang="en-US" sz="32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 Roman"/>
                <a:ea typeface="Times New Roman"/>
              </a:rPr>
              <a:t>bo’ladi</a:t>
            </a:r>
            <a:r>
              <a:rPr lang="en-US" sz="3200" dirty="0">
                <a:solidFill>
                  <a:srgbClr val="000000"/>
                </a:solidFill>
                <a:latin typeface="Times New Roman"/>
                <a:ea typeface="Times New Roman"/>
              </a:rPr>
              <a:t>. </a:t>
            </a:r>
            <a:r>
              <a:rPr lang="en-US" sz="32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Ma’munning</a:t>
            </a:r>
            <a:r>
              <a:rPr lang="en-US" sz="32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 Roman"/>
                <a:ea typeface="Times New Roman"/>
              </a:rPr>
              <a:t>qo’shini</a:t>
            </a:r>
            <a:r>
              <a:rPr lang="en-US" sz="32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32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Katni</a:t>
            </a:r>
            <a:r>
              <a:rPr lang="en-US" sz="32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 Roman"/>
                <a:ea typeface="Times New Roman"/>
              </a:rPr>
              <a:t>ishg’ol</a:t>
            </a:r>
            <a:r>
              <a:rPr lang="en-US" sz="32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 Roman"/>
                <a:ea typeface="Times New Roman"/>
              </a:rPr>
              <a:t>qilgan</a:t>
            </a:r>
            <a:r>
              <a:rPr lang="en-US" sz="32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 Roman"/>
                <a:ea typeface="Times New Roman"/>
              </a:rPr>
              <a:t>va</a:t>
            </a:r>
            <a:r>
              <a:rPr lang="en-US" sz="32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 Roman"/>
                <a:ea typeface="Times New Roman"/>
              </a:rPr>
              <a:t>ozod</a:t>
            </a:r>
            <a:r>
              <a:rPr lang="en-US" sz="32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 Roman"/>
                <a:ea typeface="Times New Roman"/>
              </a:rPr>
              <a:t>qilingan</a:t>
            </a:r>
            <a:r>
              <a:rPr lang="en-US" sz="32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3200" b="1" dirty="0">
                <a:solidFill>
                  <a:srgbClr val="0000FF"/>
                </a:solidFill>
                <a:latin typeface="Times New Roman"/>
                <a:ea typeface="Times New Roman"/>
              </a:rPr>
              <a:t>Abu </a:t>
            </a:r>
            <a:r>
              <a:rPr lang="en-US" sz="32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Alini</a:t>
            </a:r>
            <a:r>
              <a:rPr lang="en-US" sz="3200" dirty="0">
                <a:solidFill>
                  <a:srgbClr val="000000"/>
                </a:solidFill>
                <a:latin typeface="Times New Roman"/>
                <a:ea typeface="Times New Roman"/>
              </a:rPr>
              <a:t>, </a:t>
            </a:r>
            <a:r>
              <a:rPr lang="en-US" sz="3200" b="1" dirty="0" err="1">
                <a:solidFill>
                  <a:srgbClr val="000000"/>
                </a:solidFill>
                <a:latin typeface="Times New Roman"/>
                <a:ea typeface="Times New Roman"/>
              </a:rPr>
              <a:t>Ma’mun</a:t>
            </a:r>
            <a:r>
              <a:rPr lang="en-US" sz="32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3200" b="1" i="1" u="sng" dirty="0" err="1">
                <a:solidFill>
                  <a:srgbClr val="000000"/>
                </a:solidFill>
                <a:latin typeface="Times New Roman"/>
                <a:ea typeface="Times New Roman"/>
              </a:rPr>
              <a:t>Urganchda</a:t>
            </a:r>
            <a:r>
              <a:rPr lang="en-US" sz="32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 Roman"/>
                <a:ea typeface="Times New Roman"/>
              </a:rPr>
              <a:t>tantana</a:t>
            </a:r>
            <a:r>
              <a:rPr lang="en-US" sz="32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 Roman"/>
                <a:ea typeface="Times New Roman"/>
              </a:rPr>
              <a:t>bilan</a:t>
            </a:r>
            <a:r>
              <a:rPr lang="en-US" sz="32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 Roman"/>
                <a:ea typeface="Times New Roman"/>
              </a:rPr>
              <a:t>kutib</a:t>
            </a:r>
            <a:r>
              <a:rPr lang="en-US" sz="32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 Roman"/>
                <a:ea typeface="Times New Roman"/>
              </a:rPr>
              <a:t>olgan</a:t>
            </a:r>
            <a:r>
              <a:rPr lang="en-US" sz="3200" dirty="0">
                <a:solidFill>
                  <a:srgbClr val="000000"/>
                </a:solidFill>
                <a:latin typeface="Times New Roman"/>
                <a:ea typeface="Times New Roman"/>
              </a:rPr>
              <a:t>. </a:t>
            </a:r>
            <a:r>
              <a:rPr lang="en-US" sz="3200" dirty="0" err="1">
                <a:solidFill>
                  <a:srgbClr val="000000"/>
                </a:solidFill>
                <a:latin typeface="Times New Roman"/>
                <a:ea typeface="Times New Roman"/>
              </a:rPr>
              <a:t>Asir</a:t>
            </a:r>
            <a:r>
              <a:rPr lang="en-US" sz="32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 Roman"/>
                <a:ea typeface="Times New Roman"/>
              </a:rPr>
              <a:t>olingan</a:t>
            </a:r>
            <a:r>
              <a:rPr lang="en-US" sz="32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3200" dirty="0" err="1" smtClean="0">
                <a:solidFill>
                  <a:srgbClr val="000000"/>
                </a:solidFill>
                <a:latin typeface="Times New Roman"/>
                <a:ea typeface="Times New Roman"/>
              </a:rPr>
              <a:t>so’nggi</a:t>
            </a:r>
            <a:r>
              <a:rPr lang="en-US" sz="3200" dirty="0" smtClean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3200" dirty="0" err="1" smtClean="0">
                <a:solidFill>
                  <a:srgbClr val="000000"/>
                </a:solidFill>
                <a:latin typeface="Times New Roman"/>
                <a:ea typeface="Times New Roman"/>
              </a:rPr>
              <a:t>afrig’iylardan</a:t>
            </a:r>
            <a:r>
              <a:rPr lang="en-US" sz="3200" dirty="0" smtClean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3200" dirty="0" err="1" smtClean="0">
                <a:solidFill>
                  <a:srgbClr val="000000"/>
                </a:solidFill>
                <a:latin typeface="Times New Roman"/>
                <a:ea typeface="Times New Roman"/>
              </a:rPr>
              <a:t>bo’lgan</a:t>
            </a:r>
            <a:r>
              <a:rPr lang="en-US" sz="3200" dirty="0" smtClean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3200" b="1" dirty="0" err="1" smtClean="0">
                <a:solidFill>
                  <a:srgbClr val="000000"/>
                </a:solidFill>
                <a:latin typeface="Times New Roman"/>
                <a:ea typeface="Times New Roman"/>
              </a:rPr>
              <a:t>xorazmshoh</a:t>
            </a:r>
            <a:r>
              <a:rPr lang="en-US" sz="3200" b="1" dirty="0" smtClean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3200" b="1" dirty="0" smtClean="0">
                <a:solidFill>
                  <a:srgbClr val="0000FF"/>
                </a:solidFill>
                <a:latin typeface="Times New Roman"/>
                <a:ea typeface="Times New Roman"/>
              </a:rPr>
              <a:t>Abu </a:t>
            </a:r>
            <a:r>
              <a:rPr lang="en-US" sz="3200" b="1" dirty="0" err="1" smtClean="0">
                <a:solidFill>
                  <a:srgbClr val="0000FF"/>
                </a:solidFill>
                <a:latin typeface="Times New Roman"/>
                <a:ea typeface="Times New Roman"/>
              </a:rPr>
              <a:t>Abdulloh</a:t>
            </a:r>
            <a:r>
              <a:rPr lang="en-US" sz="3200" b="1" dirty="0" smtClean="0">
                <a:solidFill>
                  <a:srgbClr val="0000FF"/>
                </a:solidFill>
                <a:latin typeface="Times New Roman"/>
                <a:ea typeface="Times New Roman"/>
              </a:rPr>
              <a:t> Muhammad</a:t>
            </a:r>
            <a:r>
              <a:rPr lang="en-US" sz="3200" dirty="0" smtClean="0">
                <a:solidFill>
                  <a:srgbClr val="000000"/>
                </a:solidFill>
                <a:latin typeface="Times New Roman"/>
                <a:ea typeface="Times New Roman"/>
              </a:rPr>
              <a:t>  </a:t>
            </a:r>
            <a:r>
              <a:rPr lang="en-US" sz="3200" dirty="0">
                <a:solidFill>
                  <a:srgbClr val="000000"/>
                </a:solidFill>
                <a:latin typeface="Times New Roman"/>
                <a:ea typeface="Times New Roman"/>
              </a:rPr>
              <a:t>ham </a:t>
            </a:r>
            <a:r>
              <a:rPr lang="en-US" sz="3200" dirty="0" err="1">
                <a:solidFill>
                  <a:srgbClr val="000000"/>
                </a:solidFill>
                <a:latin typeface="Times New Roman"/>
                <a:ea typeface="Times New Roman"/>
              </a:rPr>
              <a:t>shu</a:t>
            </a:r>
            <a:r>
              <a:rPr lang="en-US" sz="32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 Roman"/>
                <a:ea typeface="Times New Roman"/>
              </a:rPr>
              <a:t>yerga</a:t>
            </a:r>
            <a:r>
              <a:rPr lang="en-US" sz="32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 Roman"/>
                <a:ea typeface="Times New Roman"/>
              </a:rPr>
              <a:t>keltirilgan</a:t>
            </a:r>
            <a:r>
              <a:rPr lang="en-US" sz="3200" dirty="0">
                <a:solidFill>
                  <a:srgbClr val="000000"/>
                </a:solidFill>
                <a:latin typeface="Times New Roman"/>
                <a:ea typeface="Times New Roman"/>
              </a:rPr>
              <a:t>. </a:t>
            </a:r>
            <a:r>
              <a:rPr lang="en-US" sz="3200" dirty="0" err="1">
                <a:solidFill>
                  <a:srgbClr val="000000"/>
                </a:solidFill>
                <a:latin typeface="Times New Roman"/>
                <a:ea typeface="Times New Roman"/>
              </a:rPr>
              <a:t>Ma’mun</a:t>
            </a:r>
            <a:r>
              <a:rPr lang="en-US" sz="32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 Roman"/>
                <a:ea typeface="Times New Roman"/>
              </a:rPr>
              <a:t>o’zining</a:t>
            </a:r>
            <a:r>
              <a:rPr lang="en-US" sz="32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3200" b="1" i="1" u="sng" dirty="0" err="1">
                <a:solidFill>
                  <a:srgbClr val="000000"/>
                </a:solidFill>
                <a:latin typeface="Times New Roman"/>
                <a:ea typeface="Times New Roman"/>
              </a:rPr>
              <a:t>azaliy</a:t>
            </a:r>
            <a:r>
              <a:rPr lang="en-US" sz="3200" b="1" i="1" u="sng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3200" b="1" i="1" u="sng" dirty="0" err="1">
                <a:solidFill>
                  <a:srgbClr val="000000"/>
                </a:solidFill>
                <a:latin typeface="Times New Roman"/>
                <a:ea typeface="Times New Roman"/>
              </a:rPr>
              <a:t>dushmanini</a:t>
            </a:r>
            <a:r>
              <a:rPr lang="en-US" sz="3200" b="1" i="1" u="sng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 Roman"/>
                <a:ea typeface="Times New Roman"/>
              </a:rPr>
              <a:t>qatl</a:t>
            </a:r>
            <a:r>
              <a:rPr lang="en-US" sz="32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 Roman"/>
                <a:ea typeface="Times New Roman"/>
              </a:rPr>
              <a:t>qilishga</a:t>
            </a:r>
            <a:r>
              <a:rPr lang="en-US" sz="32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 Roman"/>
                <a:ea typeface="Times New Roman"/>
              </a:rPr>
              <a:t>buyuradi</a:t>
            </a:r>
            <a:r>
              <a:rPr lang="en-US" sz="3200" dirty="0">
                <a:solidFill>
                  <a:srgbClr val="000000"/>
                </a:solidFill>
                <a:latin typeface="Times New Roman"/>
                <a:ea typeface="Times New Roman"/>
              </a:rPr>
              <a:t>. </a:t>
            </a:r>
            <a:r>
              <a:rPr lang="en-US" sz="3200" b="1" i="1" u="sng" dirty="0" err="1">
                <a:solidFill>
                  <a:srgbClr val="000000"/>
                </a:solidFill>
                <a:latin typeface="Times New Roman"/>
                <a:ea typeface="Times New Roman"/>
              </a:rPr>
              <a:t>Xorazmning</a:t>
            </a:r>
            <a:r>
              <a:rPr lang="en-US" sz="3200" b="1" i="1" u="sng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3200" b="1" i="1" u="sng" dirty="0" err="1">
                <a:solidFill>
                  <a:srgbClr val="000000"/>
                </a:solidFill>
                <a:latin typeface="Times New Roman"/>
                <a:ea typeface="Times New Roman"/>
              </a:rPr>
              <a:t>ikkala</a:t>
            </a:r>
            <a:r>
              <a:rPr lang="en-US" sz="3200" b="1" i="1" u="sng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3200" b="1" i="1" u="sng" dirty="0" err="1">
                <a:solidFill>
                  <a:srgbClr val="000000"/>
                </a:solidFill>
                <a:latin typeface="Times New Roman"/>
                <a:ea typeface="Times New Roman"/>
              </a:rPr>
              <a:t>qismini</a:t>
            </a:r>
            <a:r>
              <a:rPr lang="en-US" sz="3200" b="1" i="1" u="sng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3200" b="1" i="1" u="sng" dirty="0" err="1">
                <a:solidFill>
                  <a:srgbClr val="000000"/>
                </a:solidFill>
                <a:latin typeface="Times New Roman"/>
                <a:ea typeface="Times New Roman"/>
              </a:rPr>
              <a:t>o’z</a:t>
            </a:r>
            <a:r>
              <a:rPr lang="en-US" sz="3200" b="1" i="1" u="sng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3200" b="1" i="1" u="sng" dirty="0" err="1">
                <a:solidFill>
                  <a:srgbClr val="000000"/>
                </a:solidFill>
                <a:latin typeface="Times New Roman"/>
                <a:ea typeface="Times New Roman"/>
              </a:rPr>
              <a:t>hokimiyati</a:t>
            </a:r>
            <a:r>
              <a:rPr lang="en-US" sz="3200" b="1" i="1" u="sng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3200" b="1" i="1" u="sng" dirty="0" err="1">
                <a:solidFill>
                  <a:srgbClr val="000000"/>
                </a:solidFill>
                <a:latin typeface="Times New Roman"/>
                <a:ea typeface="Times New Roman"/>
              </a:rPr>
              <a:t>ostida</a:t>
            </a:r>
            <a:r>
              <a:rPr lang="en-US" sz="3200" b="1" i="1" u="sng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3200" b="1" i="1" u="sng" dirty="0" err="1">
                <a:solidFill>
                  <a:srgbClr val="000000"/>
                </a:solidFill>
                <a:latin typeface="Times New Roman"/>
                <a:ea typeface="Times New Roman"/>
              </a:rPr>
              <a:t>birlashtirib</a:t>
            </a:r>
            <a:r>
              <a:rPr lang="en-US" sz="3200" dirty="0">
                <a:solidFill>
                  <a:srgbClr val="000000"/>
                </a:solidFill>
                <a:latin typeface="Times New Roman"/>
                <a:ea typeface="Times New Roman"/>
              </a:rPr>
              <a:t>, </a:t>
            </a:r>
            <a:r>
              <a:rPr lang="en-US" sz="3200" b="1" u="sng" dirty="0" err="1">
                <a:solidFill>
                  <a:srgbClr val="0000FF"/>
                </a:solidFill>
                <a:latin typeface="Times New Roman"/>
                <a:ea typeface="Times New Roman"/>
              </a:rPr>
              <a:t>xorazmshoh</a:t>
            </a:r>
            <a:r>
              <a:rPr lang="en-US" sz="32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 Roman"/>
                <a:ea typeface="Times New Roman"/>
              </a:rPr>
              <a:t>unvonini</a:t>
            </a:r>
            <a:r>
              <a:rPr lang="en-US" sz="32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 Roman"/>
                <a:ea typeface="Times New Roman"/>
              </a:rPr>
              <a:t>oladi</a:t>
            </a:r>
            <a:r>
              <a:rPr lang="en-US" sz="3200" dirty="0" smtClean="0">
                <a:solidFill>
                  <a:srgbClr val="000000"/>
                </a:solidFill>
                <a:latin typeface="Times New Roman"/>
                <a:ea typeface="Times New Roman"/>
              </a:rPr>
              <a:t>. 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70443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23528" y="764704"/>
            <a:ext cx="8568952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200" dirty="0" smtClean="0">
                <a:solidFill>
                  <a:srgbClr val="000000"/>
                </a:solidFill>
                <a:latin typeface="Times New Roman"/>
                <a:ea typeface="Times New Roman"/>
              </a:rPr>
              <a:t>	Shu </a:t>
            </a:r>
            <a:r>
              <a:rPr lang="en-US" sz="3200" dirty="0">
                <a:solidFill>
                  <a:srgbClr val="000000"/>
                </a:solidFill>
                <a:latin typeface="Times New Roman"/>
                <a:ea typeface="Times New Roman"/>
              </a:rPr>
              <a:t>tariqa </a:t>
            </a:r>
            <a:r>
              <a:rPr lang="en-US" sz="3200" b="1" dirty="0">
                <a:solidFill>
                  <a:srgbClr val="000000"/>
                </a:solidFill>
                <a:latin typeface="Times New Roman"/>
                <a:ea typeface="Times New Roman"/>
              </a:rPr>
              <a:t>995 </a:t>
            </a:r>
            <a:r>
              <a:rPr lang="en-US" sz="3200" b="1" dirty="0" err="1">
                <a:solidFill>
                  <a:srgbClr val="000000"/>
                </a:solidFill>
                <a:latin typeface="Times New Roman"/>
                <a:ea typeface="Times New Roman"/>
              </a:rPr>
              <a:t>y.da</a:t>
            </a:r>
            <a:r>
              <a:rPr lang="en-US" sz="3200" b="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3200" b="1" i="1" u="sng" dirty="0" err="1">
                <a:solidFill>
                  <a:srgbClr val="0000FF"/>
                </a:solidFill>
                <a:latin typeface="Times New Roman"/>
                <a:ea typeface="Times New Roman"/>
              </a:rPr>
              <a:t>afrig’iylar</a:t>
            </a:r>
            <a:r>
              <a:rPr lang="en-US" sz="32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 Roman"/>
                <a:ea typeface="Times New Roman"/>
              </a:rPr>
              <a:t>sulolasi</a:t>
            </a:r>
            <a:r>
              <a:rPr lang="en-US" sz="32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 Roman"/>
                <a:ea typeface="Times New Roman"/>
              </a:rPr>
              <a:t>barham</a:t>
            </a:r>
            <a:r>
              <a:rPr lang="en-US" sz="32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 Roman"/>
                <a:ea typeface="Times New Roman"/>
              </a:rPr>
              <a:t>topib</a:t>
            </a:r>
            <a:r>
              <a:rPr lang="en-US" sz="3200" dirty="0">
                <a:solidFill>
                  <a:srgbClr val="000000"/>
                </a:solidFill>
                <a:latin typeface="Times New Roman"/>
                <a:ea typeface="Times New Roman"/>
              </a:rPr>
              <a:t>, </a:t>
            </a:r>
            <a:r>
              <a:rPr lang="en-US" sz="3200" b="1" i="1" u="sng" dirty="0" err="1">
                <a:solidFill>
                  <a:srgbClr val="0000FF"/>
                </a:solidFill>
                <a:latin typeface="Times New Roman"/>
                <a:ea typeface="Times New Roman"/>
              </a:rPr>
              <a:t>ma’muniylar</a:t>
            </a:r>
            <a:r>
              <a:rPr lang="en-US" sz="32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 Roman"/>
                <a:ea typeface="Times New Roman"/>
              </a:rPr>
              <a:t>sulolasi</a:t>
            </a:r>
            <a:r>
              <a:rPr lang="en-US" sz="32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 Roman"/>
                <a:ea typeface="Times New Roman"/>
              </a:rPr>
              <a:t>hukmronligi</a:t>
            </a:r>
            <a:r>
              <a:rPr lang="en-US" sz="32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 Roman"/>
                <a:ea typeface="Times New Roman"/>
              </a:rPr>
              <a:t>boshlanadi</a:t>
            </a:r>
            <a:r>
              <a:rPr lang="en-US" sz="3200" dirty="0">
                <a:solidFill>
                  <a:srgbClr val="000000"/>
                </a:solidFill>
                <a:latin typeface="Times New Roman"/>
                <a:ea typeface="Times New Roman"/>
              </a:rPr>
              <a:t>. Shu </a:t>
            </a:r>
            <a:r>
              <a:rPr lang="en-US" sz="3200" dirty="0" err="1">
                <a:solidFill>
                  <a:srgbClr val="000000"/>
                </a:solidFill>
                <a:latin typeface="Times New Roman"/>
                <a:ea typeface="Times New Roman"/>
              </a:rPr>
              <a:t>davrdan</a:t>
            </a:r>
            <a:r>
              <a:rPr lang="en-US" sz="32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 Roman"/>
                <a:ea typeface="Times New Roman"/>
              </a:rPr>
              <a:t>boshlab</a:t>
            </a:r>
            <a:r>
              <a:rPr lang="en-US" sz="32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3200" b="1" i="1" u="sng" dirty="0" err="1" smtClean="0">
                <a:solidFill>
                  <a:srgbClr val="0000FF"/>
                </a:solidFill>
                <a:latin typeface="Times New Roman"/>
                <a:ea typeface="Times New Roman"/>
              </a:rPr>
              <a:t>Gurganch</a:t>
            </a:r>
            <a:r>
              <a:rPr lang="en-US" sz="3200" b="1" i="1" u="sng" dirty="0" smtClean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3200" b="1" i="1" u="sng" dirty="0">
                <a:solidFill>
                  <a:srgbClr val="0000FF"/>
                </a:solidFill>
                <a:latin typeface="Times New Roman"/>
                <a:ea typeface="Times New Roman"/>
              </a:rPr>
              <a:t>(</a:t>
            </a:r>
            <a:r>
              <a:rPr lang="en-US" sz="3200" b="1" i="1" u="sng" dirty="0" err="1">
                <a:solidFill>
                  <a:srgbClr val="0000FF"/>
                </a:solidFill>
                <a:latin typeface="Times New Roman"/>
                <a:ea typeface="Times New Roman"/>
              </a:rPr>
              <a:t>Ko’hna</a:t>
            </a:r>
            <a:r>
              <a:rPr lang="en-US" sz="3200" b="1" i="1" u="sng" dirty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3200" b="1" i="1" u="sng" dirty="0" err="1">
                <a:solidFill>
                  <a:srgbClr val="0000FF"/>
                </a:solidFill>
                <a:latin typeface="Times New Roman"/>
                <a:ea typeface="Times New Roman"/>
              </a:rPr>
              <a:t>Urganch</a:t>
            </a:r>
            <a:r>
              <a:rPr lang="en-US" sz="3200" b="1" i="1" u="sng" dirty="0">
                <a:solidFill>
                  <a:srgbClr val="0000FF"/>
                </a:solidFill>
                <a:latin typeface="Times New Roman"/>
                <a:ea typeface="Times New Roman"/>
              </a:rPr>
              <a:t>) </a:t>
            </a:r>
            <a:r>
              <a:rPr lang="en-US" sz="32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Xorazmshohlar</a:t>
            </a:r>
            <a:r>
              <a:rPr lang="en-US" sz="3200" b="1" dirty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32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davlatining</a:t>
            </a:r>
            <a:r>
              <a:rPr lang="en-US" sz="3200" b="1" dirty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3200" b="1" dirty="0" err="1">
                <a:solidFill>
                  <a:srgbClr val="000000"/>
                </a:solidFill>
                <a:latin typeface="Times New Roman"/>
                <a:ea typeface="Times New Roman"/>
              </a:rPr>
              <a:t>poytaxti</a:t>
            </a:r>
            <a:r>
              <a:rPr lang="en-US" sz="32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 Roman"/>
                <a:ea typeface="Times New Roman"/>
              </a:rPr>
              <a:t>bo’lib</a:t>
            </a:r>
            <a:r>
              <a:rPr lang="en-US" sz="32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 Roman"/>
                <a:ea typeface="Times New Roman"/>
              </a:rPr>
              <a:t>kelgan</a:t>
            </a:r>
            <a:r>
              <a:rPr lang="en-US" sz="3200" dirty="0">
                <a:solidFill>
                  <a:srgbClr val="000000"/>
                </a:solidFill>
                <a:latin typeface="Times New Roman"/>
                <a:ea typeface="Times New Roman"/>
              </a:rPr>
              <a:t>. </a:t>
            </a:r>
            <a:endParaRPr lang="en-US" sz="3200" dirty="0" smtClean="0">
              <a:solidFill>
                <a:srgbClr val="000000"/>
              </a:solidFill>
              <a:latin typeface="Times New Roman"/>
              <a:ea typeface="Times New Roman"/>
            </a:endParaRPr>
          </a:p>
          <a:p>
            <a:pPr algn="just"/>
            <a:r>
              <a:rPr lang="en-US" sz="3200" dirty="0">
                <a:solidFill>
                  <a:srgbClr val="000000"/>
                </a:solidFill>
                <a:latin typeface="Times New Roman"/>
                <a:ea typeface="Times New Roman"/>
              </a:rPr>
              <a:t>	</a:t>
            </a:r>
            <a:r>
              <a:rPr lang="en-US" sz="3200" dirty="0" err="1" smtClean="0">
                <a:solidFill>
                  <a:srgbClr val="000000"/>
                </a:solidFill>
                <a:latin typeface="Times New Roman"/>
                <a:ea typeface="Times New Roman"/>
              </a:rPr>
              <a:t>Ma’muniylar</a:t>
            </a:r>
            <a:r>
              <a:rPr lang="en-US" sz="3200" dirty="0" smtClean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 Roman"/>
                <a:ea typeface="Times New Roman"/>
              </a:rPr>
              <a:t>sulolasida</a:t>
            </a:r>
            <a:r>
              <a:rPr lang="en-US" sz="32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3200" b="1" dirty="0">
                <a:solidFill>
                  <a:srgbClr val="0000FF"/>
                </a:solidFill>
                <a:latin typeface="Times New Roman"/>
                <a:ea typeface="Times New Roman"/>
              </a:rPr>
              <a:t>3 ta </a:t>
            </a:r>
            <a:r>
              <a:rPr lang="en-US" sz="32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shoh</a:t>
            </a:r>
            <a:r>
              <a:rPr lang="en-US" sz="3200" b="1" dirty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 Roman"/>
                <a:ea typeface="Times New Roman"/>
              </a:rPr>
              <a:t>davlat</a:t>
            </a:r>
            <a:r>
              <a:rPr lang="en-US" sz="32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 Roman"/>
                <a:ea typeface="Times New Roman"/>
              </a:rPr>
              <a:t>hokimiyatini</a:t>
            </a:r>
            <a:r>
              <a:rPr lang="en-US" sz="32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 Roman"/>
                <a:ea typeface="Times New Roman"/>
              </a:rPr>
              <a:t>boshqargan</a:t>
            </a:r>
            <a:r>
              <a:rPr lang="en-US" sz="3200" dirty="0">
                <a:solidFill>
                  <a:srgbClr val="000000"/>
                </a:solidFill>
                <a:latin typeface="Times New Roman"/>
                <a:ea typeface="Times New Roman"/>
              </a:rPr>
              <a:t>. </a:t>
            </a:r>
            <a:endParaRPr lang="en-US" sz="3200" dirty="0" smtClean="0">
              <a:solidFill>
                <a:srgbClr val="000000"/>
              </a:solidFill>
              <a:latin typeface="Times New Roman"/>
              <a:ea typeface="Times New Roman"/>
            </a:endParaRPr>
          </a:p>
          <a:p>
            <a:pPr marL="571500" indent="-571500" algn="just">
              <a:buFont typeface="Wingdings" panose="05000000000000000000" pitchFamily="2" charset="2"/>
              <a:buChar char="Ø"/>
            </a:pPr>
            <a:r>
              <a:rPr lang="en-US" sz="3200" b="1" i="1" dirty="0" err="1" smtClean="0">
                <a:solidFill>
                  <a:srgbClr val="660033"/>
                </a:solidFill>
                <a:latin typeface="Times New Roman"/>
                <a:ea typeface="Times New Roman"/>
              </a:rPr>
              <a:t>Ma’mun</a:t>
            </a:r>
            <a:r>
              <a:rPr lang="en-US" sz="3200" b="1" i="1" dirty="0" smtClean="0">
                <a:solidFill>
                  <a:srgbClr val="660033"/>
                </a:solidFill>
                <a:latin typeface="Times New Roman"/>
                <a:ea typeface="Times New Roman"/>
              </a:rPr>
              <a:t> </a:t>
            </a:r>
            <a:r>
              <a:rPr lang="en-US" sz="3200" b="1" i="1" dirty="0">
                <a:solidFill>
                  <a:srgbClr val="660033"/>
                </a:solidFill>
                <a:latin typeface="Times New Roman"/>
                <a:ea typeface="Times New Roman"/>
              </a:rPr>
              <a:t>ibn Muhammad (995—997</a:t>
            </a:r>
            <a:r>
              <a:rPr lang="en-US" sz="3200" b="1" i="1" dirty="0" smtClean="0">
                <a:solidFill>
                  <a:srgbClr val="660033"/>
                </a:solidFill>
                <a:latin typeface="Times New Roman"/>
                <a:ea typeface="Times New Roman"/>
              </a:rPr>
              <a:t>) </a:t>
            </a:r>
          </a:p>
          <a:p>
            <a:pPr marL="571500" indent="-571500" algn="just">
              <a:buFont typeface="Wingdings" panose="05000000000000000000" pitchFamily="2" charset="2"/>
              <a:buChar char="Ø"/>
            </a:pPr>
            <a:r>
              <a:rPr lang="en-US" sz="3200" b="1" i="1" dirty="0" smtClean="0">
                <a:solidFill>
                  <a:srgbClr val="660033"/>
                </a:solidFill>
                <a:latin typeface="Times New Roman"/>
                <a:ea typeface="Times New Roman"/>
              </a:rPr>
              <a:t>Ali </a:t>
            </a:r>
            <a:r>
              <a:rPr lang="en-US" sz="3200" b="1" i="1" dirty="0">
                <a:solidFill>
                  <a:srgbClr val="660033"/>
                </a:solidFill>
                <a:latin typeface="Times New Roman"/>
                <a:ea typeface="Times New Roman"/>
              </a:rPr>
              <a:t>ibn </a:t>
            </a:r>
            <a:r>
              <a:rPr lang="en-US" sz="3200" b="1" i="1" dirty="0" err="1" smtClean="0">
                <a:solidFill>
                  <a:srgbClr val="660033"/>
                </a:solidFill>
                <a:latin typeface="Times New Roman"/>
                <a:ea typeface="Times New Roman"/>
              </a:rPr>
              <a:t>Ma’mun</a:t>
            </a:r>
            <a:r>
              <a:rPr lang="en-US" sz="3200" b="1" i="1" dirty="0" smtClean="0">
                <a:solidFill>
                  <a:srgbClr val="660033"/>
                </a:solidFill>
                <a:latin typeface="Times New Roman"/>
                <a:ea typeface="Times New Roman"/>
              </a:rPr>
              <a:t> </a:t>
            </a:r>
            <a:r>
              <a:rPr lang="en-US" sz="3200" b="1" i="1" dirty="0">
                <a:solidFill>
                  <a:srgbClr val="660033"/>
                </a:solidFill>
                <a:latin typeface="Times New Roman"/>
                <a:ea typeface="Times New Roman"/>
              </a:rPr>
              <a:t>(997—999</a:t>
            </a:r>
            <a:r>
              <a:rPr lang="en-US" sz="3200" b="1" i="1" dirty="0" smtClean="0">
                <a:solidFill>
                  <a:srgbClr val="660033"/>
                </a:solidFill>
                <a:latin typeface="Times New Roman"/>
                <a:ea typeface="Times New Roman"/>
              </a:rPr>
              <a:t>) </a:t>
            </a:r>
          </a:p>
          <a:p>
            <a:pPr marL="571500" indent="-571500" algn="just">
              <a:buFont typeface="Wingdings" panose="05000000000000000000" pitchFamily="2" charset="2"/>
              <a:buChar char="Ø"/>
            </a:pPr>
            <a:r>
              <a:rPr lang="en-US" sz="3200" b="1" i="1" dirty="0" err="1" smtClean="0">
                <a:solidFill>
                  <a:srgbClr val="660033"/>
                </a:solidFill>
                <a:latin typeface="Times New Roman"/>
                <a:ea typeface="Times New Roman"/>
              </a:rPr>
              <a:t>Ma’mun</a:t>
            </a:r>
            <a:r>
              <a:rPr lang="en-US" sz="3200" b="1" i="1" dirty="0" smtClean="0">
                <a:solidFill>
                  <a:srgbClr val="660033"/>
                </a:solidFill>
                <a:latin typeface="Times New Roman"/>
                <a:ea typeface="Times New Roman"/>
              </a:rPr>
              <a:t> </a:t>
            </a:r>
            <a:r>
              <a:rPr lang="en-US" sz="3200" b="1" i="1" dirty="0">
                <a:solidFill>
                  <a:srgbClr val="660033"/>
                </a:solidFill>
                <a:latin typeface="Times New Roman"/>
                <a:ea typeface="Times New Roman"/>
              </a:rPr>
              <a:t>ibn </a:t>
            </a:r>
            <a:r>
              <a:rPr lang="en-US" sz="3200" b="1" i="1" dirty="0" err="1">
                <a:solidFill>
                  <a:srgbClr val="660033"/>
                </a:solidFill>
                <a:latin typeface="Times New Roman"/>
                <a:ea typeface="Times New Roman"/>
              </a:rPr>
              <a:t>Ma’mun</a:t>
            </a:r>
            <a:r>
              <a:rPr lang="en-US" sz="3200" b="1" i="1" dirty="0">
                <a:solidFill>
                  <a:srgbClr val="660033"/>
                </a:solidFill>
                <a:latin typeface="Times New Roman"/>
                <a:ea typeface="Times New Roman"/>
              </a:rPr>
              <a:t> (999—1017). </a:t>
            </a:r>
            <a:endParaRPr lang="en-US" sz="3200" b="1" i="1" dirty="0">
              <a:solidFill>
                <a:srgbClr val="6600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29898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23528" y="614578"/>
            <a:ext cx="8568952" cy="60939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9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Ma’mun</a:t>
            </a:r>
            <a:r>
              <a:rPr lang="en-US" sz="29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ibn</a:t>
            </a:r>
            <a:r>
              <a:rPr lang="en-US" sz="29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Muhammad </a:t>
            </a:r>
            <a:r>
              <a:rPr lang="en-US" sz="2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o‘zining</a:t>
            </a:r>
            <a:r>
              <a:rPr lang="en-US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butun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diqqat-e’tiborini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Xorazmning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mustaqilligini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ta’minlash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harbiy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qudratini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oshirishga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qaratdi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Bu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jarayon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Ma’munning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o‘g‘li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Ali </a:t>
            </a:r>
            <a:r>
              <a:rPr lang="en-US" sz="29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ibn</a:t>
            </a:r>
            <a:r>
              <a:rPr lang="en-US" sz="29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Ma’mun</a:t>
            </a:r>
            <a:r>
              <a:rPr lang="en-US" sz="29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(997–999)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davrida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ham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davom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etdi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Ali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ibn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Ma’mun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vafot</a:t>
            </a:r>
            <a:r>
              <a:rPr lang="en-US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etgach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taxtga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uning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ukasi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9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Ma’mun</a:t>
            </a:r>
            <a:r>
              <a:rPr lang="en-US" sz="29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9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ibn</a:t>
            </a:r>
            <a:r>
              <a:rPr lang="en-US" sz="29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9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Ma’mun</a:t>
            </a:r>
            <a:r>
              <a:rPr lang="en-US" sz="29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(999–1017) </a:t>
            </a:r>
            <a:r>
              <a:rPr lang="en-US" sz="2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o‘tirdi</a:t>
            </a:r>
            <a:r>
              <a:rPr lang="en-US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otasi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hamda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akasi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yurgizgan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siyosatni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yanada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rivojlantirdi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29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 </a:t>
            </a:r>
            <a:r>
              <a:rPr lang="en-US" sz="2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davrga</a:t>
            </a:r>
            <a:r>
              <a:rPr lang="en-US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kelib</a:t>
            </a:r>
            <a:r>
              <a:rPr lang="en-US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G’aznaviylarning</a:t>
            </a:r>
            <a:r>
              <a:rPr lang="en-US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buyuk</a:t>
            </a:r>
            <a:r>
              <a:rPr lang="en-US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hukmdori</a:t>
            </a:r>
            <a:r>
              <a:rPr lang="en-US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Mahmud </a:t>
            </a:r>
            <a:r>
              <a:rPr lang="en-US" sz="29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G‘aznaviy</a:t>
            </a:r>
            <a:r>
              <a:rPr lang="en-US" sz="29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Xorazm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mamlakatiga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befarq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qaramadi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iloji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boricha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Xorazmni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egallashga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hech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bo‘lmasa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o‘ziga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qaram</a:t>
            </a:r>
            <a:r>
              <a:rPr lang="en-US" sz="29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b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yoki</a:t>
            </a:r>
            <a:r>
              <a:rPr lang="en-US" sz="29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vassal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mamlakatga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aylantirishga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harakat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qildi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692180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кругленный прямоугольник 1"/>
          <p:cNvSpPr/>
          <p:nvPr/>
        </p:nvSpPr>
        <p:spPr>
          <a:xfrm>
            <a:off x="611560" y="980728"/>
            <a:ext cx="8064896" cy="54006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 err="1">
                <a:solidFill>
                  <a:prstClr val="black"/>
                </a:solidFill>
                <a:latin typeface="Times New Roman"/>
                <a:ea typeface="Times New Roman"/>
              </a:rPr>
              <a:t>G’aznaviylar</a:t>
            </a:r>
            <a:r>
              <a:rPr lang="en-US" sz="6000" b="1" dirty="0">
                <a:solidFill>
                  <a:prstClr val="black"/>
                </a:solidFill>
                <a:latin typeface="Times New Roman"/>
                <a:ea typeface="Times New Roman"/>
              </a:rPr>
              <a:t> </a:t>
            </a:r>
            <a:r>
              <a:rPr lang="en-US" sz="6000" b="1" dirty="0" err="1">
                <a:solidFill>
                  <a:prstClr val="black"/>
                </a:solidFill>
                <a:latin typeface="Times New Roman"/>
                <a:ea typeface="Times New Roman"/>
              </a:rPr>
              <a:t>va</a:t>
            </a:r>
            <a:r>
              <a:rPr lang="en-US" sz="6000" b="1" dirty="0">
                <a:solidFill>
                  <a:prstClr val="black"/>
                </a:solidFill>
                <a:latin typeface="Times New Roman"/>
                <a:ea typeface="Times New Roman"/>
              </a:rPr>
              <a:t> </a:t>
            </a:r>
            <a:r>
              <a:rPr lang="en-US" sz="6000" b="1" dirty="0" err="1">
                <a:solidFill>
                  <a:prstClr val="black"/>
                </a:solidFill>
                <a:latin typeface="Times New Roman"/>
                <a:ea typeface="Times New Roman"/>
              </a:rPr>
              <a:t>Saljuqiylar</a:t>
            </a:r>
            <a:r>
              <a:rPr lang="en-US" sz="6000" b="1" dirty="0">
                <a:solidFill>
                  <a:prstClr val="black"/>
                </a:solidFill>
                <a:latin typeface="Times New Roman"/>
                <a:ea typeface="Times New Roman"/>
              </a:rPr>
              <a:t> </a:t>
            </a:r>
            <a:r>
              <a:rPr lang="en-US" sz="6000" b="1" dirty="0" err="1">
                <a:solidFill>
                  <a:prstClr val="black"/>
                </a:solidFill>
                <a:latin typeface="Times New Roman"/>
                <a:ea typeface="Times New Roman"/>
              </a:rPr>
              <a:t>tomonidan</a:t>
            </a:r>
            <a:r>
              <a:rPr lang="en-US" sz="6000" b="1" dirty="0">
                <a:solidFill>
                  <a:prstClr val="black"/>
                </a:solidFill>
                <a:latin typeface="Times New Roman"/>
                <a:ea typeface="Times New Roman"/>
              </a:rPr>
              <a:t> </a:t>
            </a:r>
            <a:r>
              <a:rPr lang="en-US" sz="6000" b="1" dirty="0" err="1">
                <a:solidFill>
                  <a:prstClr val="black"/>
                </a:solidFill>
                <a:latin typeface="Times New Roman"/>
                <a:ea typeface="Times New Roman"/>
              </a:rPr>
              <a:t>Xorazmning</a:t>
            </a:r>
            <a:r>
              <a:rPr lang="en-US" sz="6000" b="1" dirty="0">
                <a:solidFill>
                  <a:prstClr val="black"/>
                </a:solidFill>
                <a:latin typeface="Times New Roman"/>
                <a:ea typeface="Times New Roman"/>
              </a:rPr>
              <a:t> </a:t>
            </a:r>
            <a:r>
              <a:rPr lang="en-US" sz="6000" b="1" dirty="0" err="1">
                <a:solidFill>
                  <a:prstClr val="black"/>
                </a:solidFill>
                <a:latin typeface="Times New Roman"/>
                <a:ea typeface="Times New Roman"/>
              </a:rPr>
              <a:t>bosib</a:t>
            </a:r>
            <a:r>
              <a:rPr lang="en-US" sz="6000" b="1" dirty="0">
                <a:solidFill>
                  <a:prstClr val="black"/>
                </a:solidFill>
                <a:latin typeface="Times New Roman"/>
                <a:ea typeface="Times New Roman"/>
              </a:rPr>
              <a:t> </a:t>
            </a:r>
            <a:r>
              <a:rPr lang="en-US" sz="6000" b="1" dirty="0" err="1">
                <a:solidFill>
                  <a:prstClr val="black"/>
                </a:solidFill>
                <a:latin typeface="Times New Roman"/>
                <a:ea typeface="Times New Roman"/>
              </a:rPr>
              <a:t>olinishi</a:t>
            </a:r>
            <a:endParaRPr lang="en-US" sz="6000" b="1" dirty="0" smtClean="0">
              <a:solidFill>
                <a:prstClr val="black"/>
              </a:solidFill>
              <a:latin typeface="Times New Roman"/>
              <a:ea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302266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23528" y="614578"/>
            <a:ext cx="8568952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7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Mahmud </a:t>
            </a:r>
            <a:r>
              <a:rPr lang="en-US" sz="2700" b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G’aznaviy</a:t>
            </a:r>
            <a:r>
              <a:rPr lang="en-US" sz="27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</a:t>
            </a:r>
            <a:r>
              <a:rPr lang="en-US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ishlarni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nihoyatda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ustalik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tinch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yo‘l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amalga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oshira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bordi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  </a:t>
            </a:r>
            <a:r>
              <a:rPr lang="en-US" sz="27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o‘z</a:t>
            </a:r>
            <a: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7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singillarini</a:t>
            </a:r>
            <a: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Xorazmshoh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7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Ali  </a:t>
            </a:r>
            <a:r>
              <a:rPr lang="en-US" sz="27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ibn</a:t>
            </a:r>
            <a:r>
              <a:rPr lang="en-US" sz="27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7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Ma’mun</a:t>
            </a:r>
            <a:r>
              <a:rPr lang="en-US" sz="27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uning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7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ukasi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Ma’mun</a:t>
            </a:r>
            <a:r>
              <a:rPr lang="en-US" sz="27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7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ibn</a:t>
            </a:r>
            <a:r>
              <a:rPr lang="en-US" sz="27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7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Ma’mun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larga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turmushga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berdi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Xorazm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quda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bo‘lib</a:t>
            </a:r>
            <a:r>
              <a:rPr lang="en-US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oldi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Ammo 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voqealarning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tarzda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rivojlanib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borishi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Bag‘dod</a:t>
            </a:r>
            <a: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xalifasi</a:t>
            </a:r>
            <a: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b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Qodirni</a:t>
            </a:r>
            <a:r>
              <a:rPr lang="en-US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tashvishga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solayotgan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edi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U  </a:t>
            </a:r>
            <a:r>
              <a:rPr lang="en-US" sz="27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Xorazmning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ham,  </a:t>
            </a:r>
            <a: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Mahmud </a:t>
            </a:r>
            <a:r>
              <a:rPr lang="en-US" sz="27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G‘znaviyning</a:t>
            </a:r>
            <a:r>
              <a:rPr lang="en-US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ham  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kuchayishini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istamas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edi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Shu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bois  </a:t>
            </a:r>
            <a:r>
              <a:rPr lang="en-US" sz="27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Qodir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ikki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o‘rtada</a:t>
            </a:r>
            <a:r>
              <a:rPr lang="en-US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nifoq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chiqarishga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harakat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qildi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ma’lum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darajada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maqsadiga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erishdi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r>
              <a:rPr lang="en-US" sz="27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Qodir</a:t>
            </a:r>
            <a:r>
              <a:rPr lang="en-US" sz="27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Xorazmshoh</a:t>
            </a:r>
            <a: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7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Ma’mun</a:t>
            </a:r>
            <a:r>
              <a:rPr lang="en-US" sz="27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7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ibn</a:t>
            </a:r>
            <a:r>
              <a:rPr lang="en-US" sz="27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7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Ma’munga</a:t>
            </a:r>
            <a:r>
              <a:rPr lang="en-US" sz="27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o‘z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elchisi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orqali</a:t>
            </a:r>
            <a:r>
              <a:rPr lang="en-US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700" b="1" i="1" u="sng" dirty="0" err="1">
                <a:solidFill>
                  <a:srgbClr val="DF03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faxriy</a:t>
            </a:r>
            <a:r>
              <a:rPr lang="en-US" sz="2700" b="1" i="1" u="sng" dirty="0">
                <a:solidFill>
                  <a:srgbClr val="DF03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700" b="1" i="1" u="sng" dirty="0" err="1">
                <a:solidFill>
                  <a:srgbClr val="DF03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kiyim</a:t>
            </a:r>
            <a:r>
              <a:rPr lang="en-US" sz="2700" b="1" i="1" u="sng" dirty="0">
                <a:solidFill>
                  <a:srgbClr val="DF03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700" b="1" i="1" u="sng" dirty="0">
                <a:solidFill>
                  <a:srgbClr val="DF03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en-US" sz="2700" b="1" i="1" u="sng" dirty="0" err="1">
                <a:solidFill>
                  <a:srgbClr val="DF03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Ayn</a:t>
            </a:r>
            <a:r>
              <a:rPr lang="en-US" sz="2700" b="1" i="1" u="sng" dirty="0">
                <a:solidFill>
                  <a:srgbClr val="DF03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Ad  </a:t>
            </a:r>
            <a:r>
              <a:rPr lang="en-US" sz="2700" b="1" i="1" u="sng" dirty="0" err="1">
                <a:solidFill>
                  <a:srgbClr val="DF03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Daula</a:t>
            </a:r>
            <a:r>
              <a:rPr lang="en-US" sz="2700" b="1" i="1" u="sng" dirty="0">
                <a:solidFill>
                  <a:srgbClr val="DF03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700" b="1" i="1" u="sng" dirty="0" err="1">
                <a:solidFill>
                  <a:srgbClr val="DF03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700" b="1" i="1" u="sng" dirty="0">
                <a:solidFill>
                  <a:srgbClr val="DF03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700" b="1" i="1" u="sng" dirty="0" err="1">
                <a:solidFill>
                  <a:srgbClr val="DF03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Zayn</a:t>
            </a:r>
            <a:r>
              <a:rPr lang="en-US" sz="2700" b="1" i="1" u="sng" dirty="0">
                <a:solidFill>
                  <a:srgbClr val="DF03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Al  </a:t>
            </a:r>
            <a:r>
              <a:rPr lang="en-US" sz="2700" b="1" i="1" u="sng" dirty="0" err="1">
                <a:solidFill>
                  <a:srgbClr val="DF03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Milla</a:t>
            </a:r>
            <a:r>
              <a:rPr lang="en-US" sz="2700" b="1" i="1" u="sng" dirty="0">
                <a:solidFill>
                  <a:srgbClr val="DF03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ya’ni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b="1" i="1" u="sng" dirty="0" smtClean="0">
                <a:solidFill>
                  <a:srgbClr val="DF03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en-US" sz="2700" b="1" i="1" u="sng" dirty="0" err="1">
                <a:solidFill>
                  <a:srgbClr val="DF03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davlat</a:t>
            </a:r>
            <a:r>
              <a:rPr lang="en-US" sz="2700" b="1" i="1" u="sng" dirty="0">
                <a:solidFill>
                  <a:srgbClr val="DF03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700" b="1" i="1" u="sng" dirty="0" err="1">
                <a:solidFill>
                  <a:srgbClr val="DF03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ko‘zi</a:t>
            </a:r>
            <a:r>
              <a:rPr lang="en-US" sz="2700" b="1" i="1" u="sng" dirty="0">
                <a:solidFill>
                  <a:srgbClr val="DF03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700" b="1" i="1" u="sng" dirty="0" err="1">
                <a:solidFill>
                  <a:srgbClr val="DF03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700" b="1" i="1" u="sng" dirty="0">
                <a:solidFill>
                  <a:srgbClr val="DF03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700" b="1" i="1" u="sng" dirty="0" err="1">
                <a:solidFill>
                  <a:srgbClr val="DF03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dindorlar</a:t>
            </a:r>
            <a:r>
              <a:rPr lang="en-US" sz="2700" b="1" i="1" u="sng" dirty="0">
                <a:solidFill>
                  <a:srgbClr val="DF03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700" b="1" i="1" u="sng" dirty="0" err="1">
                <a:solidFill>
                  <a:srgbClr val="DF03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jamoasining</a:t>
            </a:r>
            <a:r>
              <a:rPr lang="en-US" sz="2700" b="1" i="1" u="sng" dirty="0">
                <a:solidFill>
                  <a:srgbClr val="DF03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700" b="1" i="1" u="sng" dirty="0" err="1">
                <a:solidFill>
                  <a:srgbClr val="DF03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ko‘rki</a:t>
            </a:r>
            <a:r>
              <a:rPr lang="en-US" sz="2700" b="1" i="1" u="sng" dirty="0">
                <a:solidFill>
                  <a:srgbClr val="DF03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»  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unvoni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7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yorlig’ini</a:t>
            </a:r>
            <a:r>
              <a:rPr lang="en-US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topshirdi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597716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23528" y="614578"/>
            <a:ext cx="856895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Albatta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voqea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xalifa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Qodir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rejasiga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ko‘ra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Mahmud  </a:t>
            </a:r>
            <a:r>
              <a:rPr lang="en-US" sz="36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G‘aznaviy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g’azablanishiga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sabab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bo‘lishi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kerak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Xuddi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shunday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bo‘ldi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ham. 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1014-yilda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Mahmud </a:t>
            </a:r>
            <a:r>
              <a:rPr lang="en-US" sz="36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G‘aznaviy</a:t>
            </a:r>
            <a:r>
              <a:rPr lang="en-US" sz="36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Xorazmdagi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o‘z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elchisi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orqali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b="1" i="1" u="sng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Mahmud  </a:t>
            </a:r>
            <a:r>
              <a:rPr lang="en-US" sz="3600" b="1" i="1" u="sng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G‘aznaviy</a:t>
            </a:r>
            <a:r>
              <a:rPr lang="en-US" sz="3600" b="1" i="1" u="sng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b="1" i="1" u="sng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nomini</a:t>
            </a:r>
            <a:r>
              <a:rPr lang="en-US" sz="3600" b="1" i="1" u="sng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b="1" i="1" u="sng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juma</a:t>
            </a:r>
            <a:r>
              <a:rPr lang="en-US" sz="3600" b="1" i="1" u="sng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b="1" i="1" u="sng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namozida</a:t>
            </a:r>
            <a:r>
              <a:rPr lang="en-US" sz="3600" b="1" i="1" u="sng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b="1" i="1" u="sng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xutbaga</a:t>
            </a:r>
            <a:r>
              <a:rPr lang="en-US" sz="3600" b="1" i="1" u="sng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i="1" u="sng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qo‘shib</a:t>
            </a:r>
            <a:r>
              <a:rPr lang="en-US" sz="3600" b="1" i="1" u="sng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b="1" i="1" u="sng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o‘qitishni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Xorazmshohdan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talab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qildi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Xorazmshoh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og‘ir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ahvolga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tushadi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Shu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bois u </a:t>
            </a:r>
            <a:r>
              <a:rPr lang="en-US" sz="36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ikkiyoqlama</a:t>
            </a:r>
            <a:r>
              <a:rPr lang="en-US" sz="36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siyosat</a:t>
            </a:r>
            <a:r>
              <a:rPr lang="en-US" sz="36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olib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boradi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354918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Box 6"/>
          <p:cNvSpPr txBox="1">
            <a:spLocks noChangeArrowheads="1"/>
          </p:cNvSpPr>
          <p:nvPr/>
        </p:nvSpPr>
        <p:spPr bwMode="auto">
          <a:xfrm>
            <a:off x="251520" y="981075"/>
            <a:ext cx="8640959" cy="5632311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ru-RU" sz="2400" b="1" dirty="0" smtClean="0">
                <a:solidFill>
                  <a:srgbClr val="009900"/>
                </a:solidFill>
                <a:latin typeface="Times New Roman" pitchFamily="18" charset="0"/>
              </a:rPr>
              <a:t>Режа</a:t>
            </a:r>
            <a:r>
              <a:rPr lang="ru-RU" sz="2400" b="1" dirty="0">
                <a:solidFill>
                  <a:srgbClr val="009900"/>
                </a:solidFill>
                <a:latin typeface="Times New Roman" pitchFamily="18" charset="0"/>
              </a:rPr>
              <a:t>:</a:t>
            </a:r>
          </a:p>
          <a:p>
            <a:pPr marL="514350" indent="-514350" eaLnBrk="1" hangingPunct="1">
              <a:buAutoNum type="arabicPeriod"/>
            </a:pPr>
            <a:r>
              <a:rPr lang="en-US" sz="2400" b="1" dirty="0" err="1" smtClean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Ma’muniylar</a:t>
            </a:r>
            <a:r>
              <a:rPr lang="en-US" sz="2400" b="1" dirty="0" smtClean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va</a:t>
            </a:r>
            <a:r>
              <a:rPr lang="en-US" sz="2400" b="1" dirty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Oltintoshlar</a:t>
            </a:r>
            <a:r>
              <a:rPr lang="en-US" sz="2400" b="1" dirty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davrida</a:t>
            </a:r>
            <a:r>
              <a:rPr lang="en-US" sz="2400" b="1" dirty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Xorazm</a:t>
            </a:r>
            <a:r>
              <a:rPr lang="en-US" sz="2400" b="1" dirty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514350" indent="-514350" eaLnBrk="1" hangingPunct="1">
              <a:buAutoNum type="arabicPeriod"/>
            </a:pPr>
            <a:r>
              <a:rPr lang="en-US" sz="2400" b="1" dirty="0" err="1" smtClean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Anushteginlar</a:t>
            </a:r>
            <a:r>
              <a:rPr lang="en-US" sz="2400" b="1" dirty="0" smtClean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xokimiyatining</a:t>
            </a:r>
            <a:r>
              <a:rPr lang="en-US" sz="2400" b="1" dirty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vujudga</a:t>
            </a:r>
            <a:r>
              <a:rPr lang="en-US" sz="2400" b="1" dirty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kelishi</a:t>
            </a:r>
            <a:r>
              <a:rPr lang="en-US" sz="2400" b="1" dirty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514350" indent="-514350" eaLnBrk="1" hangingPunct="1">
              <a:buAutoNum type="arabicPeriod"/>
            </a:pPr>
            <a:r>
              <a:rPr lang="en-US" sz="2400" b="1" dirty="0" err="1" smtClean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Alouddin</a:t>
            </a:r>
            <a:r>
              <a:rPr lang="en-US" sz="2400" b="1" dirty="0" smtClean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Muxammad</a:t>
            </a:r>
            <a:r>
              <a:rPr lang="en-US" sz="2400" b="1" dirty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Otsiz</a:t>
            </a:r>
            <a:r>
              <a:rPr lang="en-US" sz="2400" b="1" dirty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400" b="1" dirty="0" err="1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va</a:t>
            </a:r>
            <a:r>
              <a:rPr lang="en-US" sz="2400" b="1" dirty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400" b="1" dirty="0" err="1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Xorazmshox</a:t>
            </a:r>
            <a:r>
              <a:rPr lang="en-US" sz="2400" b="1" dirty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 el-</a:t>
            </a:r>
            <a:r>
              <a:rPr lang="en-US" sz="2400" b="1" dirty="0" err="1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Arslon</a:t>
            </a:r>
            <a:r>
              <a:rPr lang="en-US" sz="2400" b="1" dirty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hukmronlik</a:t>
            </a:r>
            <a:r>
              <a:rPr lang="en-US" sz="2400" b="1" dirty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davri</a:t>
            </a:r>
            <a:r>
              <a:rPr lang="en-US" sz="2400" b="1" dirty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514350" indent="-514350" eaLnBrk="1" hangingPunct="1">
              <a:buAutoNum type="arabicPeriod"/>
            </a:pPr>
            <a:r>
              <a:rPr lang="en-US" sz="2400" b="1" dirty="0" err="1" smtClean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Alouddsin</a:t>
            </a:r>
            <a:r>
              <a:rPr lang="en-US" sz="2400" b="1" dirty="0" smtClean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Takesh</a:t>
            </a:r>
            <a:r>
              <a:rPr lang="en-US" sz="2400" b="1" dirty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va</a:t>
            </a:r>
            <a:r>
              <a:rPr lang="en-US" sz="2400" b="1" dirty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uning</a:t>
            </a:r>
            <a:r>
              <a:rPr lang="en-US" sz="2400" b="1" dirty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Xorazm</a:t>
            </a:r>
            <a:r>
              <a:rPr lang="en-US" sz="2400" b="1" dirty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davlati</a:t>
            </a:r>
            <a:r>
              <a:rPr lang="en-US" sz="2400" b="1" dirty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yuksalishdagi</a:t>
            </a:r>
            <a:r>
              <a:rPr lang="en-US" sz="2400" b="1" dirty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tutgan</a:t>
            </a:r>
            <a:r>
              <a:rPr lang="en-US" sz="2400" b="1" dirty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o’rni</a:t>
            </a:r>
            <a:r>
              <a:rPr lang="en-US" sz="2400" b="1" dirty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514350" indent="-514350" eaLnBrk="1" hangingPunct="1">
              <a:buAutoNum type="arabicPeriod"/>
            </a:pPr>
            <a:r>
              <a:rPr lang="en-US" sz="2400" b="1" dirty="0" err="1" smtClean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Alouddin</a:t>
            </a:r>
            <a:r>
              <a:rPr lang="en-US" sz="2400" b="1" dirty="0" smtClean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Muxammad</a:t>
            </a:r>
            <a:r>
              <a:rPr lang="en-US" sz="2400" b="1" dirty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Xorazmshox</a:t>
            </a:r>
            <a:r>
              <a:rPr lang="en-US" sz="2400" b="1" dirty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davri</a:t>
            </a:r>
            <a:r>
              <a:rPr lang="en-US" sz="2400" b="1" dirty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400" b="1" dirty="0" err="1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Xorazmshoxlar</a:t>
            </a:r>
            <a:r>
              <a:rPr lang="en-US" sz="2400" b="1" dirty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davlatining</a:t>
            </a:r>
            <a:r>
              <a:rPr lang="en-US" sz="2400" b="1" dirty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gullab</a:t>
            </a:r>
            <a:r>
              <a:rPr lang="en-US" sz="2400" b="1" dirty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yashnashi</a:t>
            </a:r>
            <a:r>
              <a:rPr lang="en-US" sz="2400" b="1" dirty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514350" indent="-514350" eaLnBrk="1" hangingPunct="1">
              <a:buAutoNum type="arabicPeriod"/>
            </a:pPr>
            <a:r>
              <a:rPr lang="en-US" sz="2400" b="1" dirty="0" err="1" smtClean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Qoraxitoylar</a:t>
            </a:r>
            <a:r>
              <a:rPr lang="en-US" sz="2400" b="1" dirty="0" smtClean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bilan</a:t>
            </a:r>
            <a:r>
              <a:rPr lang="en-US" sz="2400" b="1" dirty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kurash</a:t>
            </a:r>
            <a:r>
              <a:rPr lang="en-US" sz="2400" b="1" dirty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400" b="1" dirty="0" err="1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Xorazmning</a:t>
            </a:r>
            <a:r>
              <a:rPr lang="en-US" sz="2400" b="1" dirty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Movarounnaxrdagi</a:t>
            </a:r>
            <a:r>
              <a:rPr lang="en-US" sz="2400" b="1" dirty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ta’sir</a:t>
            </a:r>
            <a:r>
              <a:rPr lang="en-US" sz="2400" b="1" dirty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doirasining</a:t>
            </a:r>
            <a:r>
              <a:rPr lang="en-US" sz="2400" b="1" dirty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kuchayishi</a:t>
            </a:r>
            <a:r>
              <a:rPr lang="en-US" sz="2400" b="1" dirty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514350" indent="-514350" eaLnBrk="1" hangingPunct="1">
              <a:buAutoNum type="arabicPeriod"/>
            </a:pPr>
            <a:r>
              <a:rPr lang="en-US" sz="2400" b="1" dirty="0" err="1" smtClean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Qo’zg’alonlar</a:t>
            </a:r>
            <a:r>
              <a:rPr lang="en-US" sz="2400" b="1" dirty="0" smtClean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va</a:t>
            </a:r>
            <a:r>
              <a:rPr lang="en-US" sz="2400" b="1" dirty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ularning</a:t>
            </a:r>
            <a:r>
              <a:rPr lang="en-US" sz="2400" b="1" dirty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kuch</a:t>
            </a:r>
            <a:r>
              <a:rPr lang="en-US" sz="2400" b="1" dirty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bilan</a:t>
            </a:r>
            <a:r>
              <a:rPr lang="en-US" sz="2400" b="1" dirty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bostirilishi</a:t>
            </a:r>
            <a:r>
              <a:rPr lang="en-US" sz="2400" b="1" dirty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400" b="1" dirty="0" err="1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Xorazmshohlar</a:t>
            </a:r>
            <a:r>
              <a:rPr lang="en-US" sz="2400" b="1" dirty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davlatining</a:t>
            </a:r>
            <a:r>
              <a:rPr lang="en-US" sz="2400" b="1" dirty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inqirozi</a:t>
            </a:r>
            <a:r>
              <a:rPr lang="en-US" sz="2400" b="1" dirty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514350" indent="-514350" eaLnBrk="1" hangingPunct="1">
              <a:buAutoNum type="arabicPeriod"/>
            </a:pPr>
            <a:r>
              <a:rPr lang="en-US" sz="2400" b="1" dirty="0" err="1" smtClean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Xorazmshoh</a:t>
            </a:r>
            <a:r>
              <a:rPr lang="en-US" sz="2400" b="1" dirty="0" smtClean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en-US" sz="2400" b="1" dirty="0" err="1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anushtegeniylar</a:t>
            </a:r>
            <a:r>
              <a:rPr lang="en-US" sz="2400" b="1" dirty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davlatining</a:t>
            </a:r>
            <a:r>
              <a:rPr lang="en-US" sz="2400" b="1" dirty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boshqaruv</a:t>
            </a:r>
            <a:r>
              <a:rPr lang="en-US" sz="2400" b="1" dirty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tizimi</a:t>
            </a:r>
            <a:r>
              <a:rPr lang="en-US" sz="2400" b="1" dirty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b="1" dirty="0" err="1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iqtisodiy</a:t>
            </a:r>
            <a:r>
              <a:rPr lang="en-US" sz="2400" b="1" dirty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va</a:t>
            </a:r>
            <a:r>
              <a:rPr lang="en-US" sz="2400" b="1" dirty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ijtimoiy</a:t>
            </a:r>
            <a:r>
              <a:rPr lang="en-US" sz="2400" b="1" dirty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hayoti</a:t>
            </a:r>
            <a:r>
              <a:rPr lang="en-US" sz="2400" b="1" dirty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graphicFrame>
        <p:nvGraphicFramePr>
          <p:cNvPr id="2050" name="Object 11"/>
          <p:cNvGraphicFramePr>
            <a:graphicFrameLocks noChangeAspect="1"/>
          </p:cNvGraphicFramePr>
          <p:nvPr/>
        </p:nvGraphicFramePr>
        <p:xfrm>
          <a:off x="8094663" y="44450"/>
          <a:ext cx="941387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6" name="Точечный рисунок" r:id="rId3" imgW="1809524" imgH="1542857" progId="PBrush">
                  <p:embed/>
                </p:oleObj>
              </mc:Choice>
              <mc:Fallback>
                <p:oleObj name="Точечный рисунок" r:id="rId3" imgW="1809524" imgH="1542857" progId="PBrush">
                  <p:embed/>
                  <p:pic>
                    <p:nvPicPr>
                      <p:cNvPr id="0" name="Picture 2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clrChange>
                          <a:clrFrom>
                            <a:srgbClr val="FDFDFD"/>
                          </a:clrFrom>
                          <a:clrTo>
                            <a:srgbClr val="FDFDFD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94663" y="44450"/>
                        <a:ext cx="941387" cy="803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23528" y="614578"/>
            <a:ext cx="8568952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Dastlab</a:t>
            </a:r>
            <a:r>
              <a:rPr lang="en-US" sz="3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b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Niso</a:t>
            </a:r>
            <a:r>
              <a:rPr lang="en-US" sz="38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8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3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8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Farovada</a:t>
            </a:r>
            <a:r>
              <a:rPr lang="en-US" sz="3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Sulton</a:t>
            </a:r>
            <a:r>
              <a:rPr lang="en-US" sz="3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Mahmud</a:t>
            </a: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nomiga</a:t>
            </a: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xutba</a:t>
            </a: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o‘qildi</a:t>
            </a: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r>
              <a:rPr lang="en-US" sz="38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Kat  </a:t>
            </a:r>
            <a:r>
              <a:rPr lang="en-US" sz="38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3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b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Urganchda</a:t>
            </a:r>
            <a:r>
              <a:rPr lang="en-US" sz="38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bunday</a:t>
            </a: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ishni</a:t>
            </a: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amalga</a:t>
            </a: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oshirishga</a:t>
            </a: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Xorazmshoh</a:t>
            </a: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8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jur’at</a:t>
            </a:r>
            <a:r>
              <a:rPr lang="en-US" sz="38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8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qila</a:t>
            </a:r>
            <a:r>
              <a:rPr lang="en-US" sz="38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b="1" i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olmadi</a:t>
            </a:r>
            <a:r>
              <a:rPr lang="en-US" sz="38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sz="38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qo‘rqdi</a:t>
            </a:r>
            <a:r>
              <a:rPr lang="en-US" sz="38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Bunday</a:t>
            </a: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ikkiyoqlama</a:t>
            </a: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siyosat</a:t>
            </a: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mamalakatni</a:t>
            </a: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ham </a:t>
            </a:r>
            <a:r>
              <a:rPr lang="en-US" sz="3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Xorazmshohning</a:t>
            </a:r>
            <a:r>
              <a:rPr lang="en-US" sz="3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o‘zini</a:t>
            </a: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ham </a:t>
            </a:r>
            <a:r>
              <a:rPr lang="en-US" sz="3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saqlab</a:t>
            </a: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qololmadi</a:t>
            </a: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Birinchi</a:t>
            </a: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navbatda</a:t>
            </a: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</a:t>
            </a: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siyosatdan</a:t>
            </a:r>
            <a:r>
              <a:rPr lang="en-US" sz="3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Xorazmdagi</a:t>
            </a: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ayrim</a:t>
            </a:r>
            <a:r>
              <a:rPr lang="en-US" sz="3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harbiy</a:t>
            </a:r>
            <a:r>
              <a:rPr lang="en-US" sz="3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doiralar</a:t>
            </a:r>
            <a:r>
              <a:rPr lang="en-US" sz="3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norozi</a:t>
            </a: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bo‘ldilar</a:t>
            </a: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9911309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23528" y="614578"/>
            <a:ext cx="8568952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b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Beruniy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bo‘lib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o‘tgan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voqealarga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shaxsan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guvohlik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beradi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bergan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ma’lumotlariga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ko‘ra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«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Xorazmning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eng</a:t>
            </a:r>
            <a:r>
              <a:rPr lang="en-US" sz="28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kuchli</a:t>
            </a:r>
            <a:r>
              <a:rPr lang="en-US" sz="28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qo‘shini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Xazoraspda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urushga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tayyor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turgandi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Bu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qo‘shinga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bosh </a:t>
            </a:r>
            <a:r>
              <a:rPr lang="en-US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hojib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Alptakin</a:t>
            </a:r>
            <a:r>
              <a:rPr lang="en-US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Buxoriy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boshliq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U </a:t>
            </a:r>
            <a:r>
              <a:rPr lang="en-US" sz="2800" b="1" i="1" u="sng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«Biz </a:t>
            </a:r>
            <a:r>
              <a:rPr lang="en-US" sz="2800" b="1" i="1" u="sng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Mahmudga</a:t>
            </a:r>
            <a:r>
              <a:rPr lang="en-US" sz="2800" b="1" i="1" u="sng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1" u="sng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bo‘ysunmaymiz</a:t>
            </a:r>
            <a:r>
              <a:rPr lang="en-US" sz="2800" b="1" i="1" u="sng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!»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Xazoraspdan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Xorazm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poytaxti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Gurganjga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qarab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qo‘shin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surdi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Yo‘l-yo‘lakay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b="1" i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yarash</a:t>
            </a:r>
            <a:r>
              <a:rPr lang="en-US" sz="2800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bitimiga</a:t>
            </a:r>
            <a:r>
              <a:rPr lang="en-US" sz="28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imzo</a:t>
            </a:r>
            <a:r>
              <a:rPr lang="en-US" sz="28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ru-RU" sz="28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28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kkan</a:t>
            </a:r>
            <a:r>
              <a:rPr lang="en-US" sz="28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8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Xorazmshohga</a:t>
            </a:r>
            <a:r>
              <a:rPr lang="en-US" sz="28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shu</a:t>
            </a:r>
            <a:r>
              <a:rPr lang="en-US" sz="28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masalada</a:t>
            </a:r>
            <a:r>
              <a:rPr lang="en-US" sz="28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ijobiy</a:t>
            </a:r>
            <a:r>
              <a:rPr lang="en-US" sz="2800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maslahat</a:t>
            </a:r>
            <a:r>
              <a:rPr lang="en-US" sz="28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b</a:t>
            </a:r>
            <a:r>
              <a:rPr lang="ru-RU" sz="28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28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rgan</a:t>
            </a:r>
            <a:r>
              <a:rPr lang="en-US" sz="28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a’yonlarni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tutib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o‘ldirishdi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Poytaxtni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qamal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qilib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oxiri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shaharga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bostirib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kirishdi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Xorazmshoh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o‘z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ko‘shkida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isyonchilar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ko‘shkini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yoqib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yuborib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o‘zini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topib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o‘ldirishdi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paytda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Xorazmshoh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32 </a:t>
            </a:r>
            <a:r>
              <a:rPr lang="en-US" sz="2800" b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yoshda</a:t>
            </a:r>
            <a:r>
              <a:rPr 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eslaydi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ru-RU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28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runiy</a:t>
            </a:r>
            <a:r>
              <a:rPr lang="en-US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084352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23528" y="614578"/>
            <a:ext cx="8568952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b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Alptakin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Xorazmshohni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yo‘q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qilgach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shohing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jiyani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bo‘lgan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 </a:t>
            </a:r>
            <a:r>
              <a:rPr lang="en-US" sz="2800" b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yoshli</a:t>
            </a:r>
            <a:r>
              <a:rPr 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Muhammad </a:t>
            </a:r>
            <a:r>
              <a:rPr lang="en-US" sz="28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ibn</a:t>
            </a:r>
            <a:r>
              <a:rPr lang="en-US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Ali </a:t>
            </a:r>
            <a:r>
              <a:rPr lang="en-US" sz="28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ibn</a:t>
            </a:r>
            <a:r>
              <a:rPr lang="en-US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Ma’munni</a:t>
            </a:r>
            <a:r>
              <a:rPr lang="en-US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topib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lib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taxtga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o‘tqazdi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Davlat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ishlari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Alptakin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vazir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Ahmad </a:t>
            </a:r>
            <a:r>
              <a:rPr lang="en-US" sz="28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To‘g‘on</a:t>
            </a:r>
            <a:r>
              <a:rPr lang="en-US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qo‘liga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o‘tdi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en-US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hali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dunyo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ko‘rmagan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yigitchani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burchakka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o‘tqazib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o‘zlari</a:t>
            </a:r>
            <a:r>
              <a:rPr lang="en-US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xohlagancha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odamlarni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o‘ldirib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mol-mulklari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boyliklarini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tortib</a:t>
            </a:r>
            <a:r>
              <a:rPr lang="en-US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olib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saltanatni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vayron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qila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boshladilar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— d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yozadi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ru-RU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28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.— </a:t>
            </a:r>
            <a:r>
              <a:rPr lang="en-US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Kim </a:t>
            </a:r>
            <a:r>
              <a:rPr lang="en-US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kimga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yoqmasa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ularni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Alptakin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yordamida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kuch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yo‘q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qila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boshladilar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800" b="1" i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To‘rt</a:t>
            </a:r>
            <a:r>
              <a:rPr lang="en-US" sz="28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oy</a:t>
            </a:r>
            <a:r>
              <a:rPr lang="en-US" sz="28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davomida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ularning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osmoni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tiniq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bo‘lib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turdi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Ular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o‘z</a:t>
            </a:r>
            <a:r>
              <a:rPr lang="en-US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qo‘llari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saltanat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uyini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shu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qadar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vayron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qildilarki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kofrlar</a:t>
            </a:r>
            <a:r>
              <a:rPr lang="en-US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mamlakatida</a:t>
            </a:r>
            <a:r>
              <a:rPr lang="en-US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ham </a:t>
            </a:r>
            <a:r>
              <a:rPr lang="en-US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musulmonlarga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bunday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yomonlik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qilinmagan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edi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».</a:t>
            </a:r>
          </a:p>
        </p:txBody>
      </p:sp>
    </p:spTree>
    <p:extLst>
      <p:ext uri="{BB962C8B-B14F-4D97-AF65-F5344CB8AC3E}">
        <p14:creationId xmlns:p14="http://schemas.microsoft.com/office/powerpoint/2010/main" val="3931970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23135" y="614577"/>
            <a:ext cx="8568952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ru-RU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28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runiy</a:t>
            </a:r>
            <a:r>
              <a:rPr lang="en-US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rgan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ma’lumotlarga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qaraganda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Xorazmda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bo‘layotgan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voq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alarga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Mahmud  </a:t>
            </a:r>
            <a:r>
              <a:rPr lang="en-US" sz="28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G‘aznaviy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b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farq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qarab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turolmas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 </a:t>
            </a:r>
            <a:r>
              <a:rPr lang="en-US" sz="2800" b="1" i="1" u="sng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 </a:t>
            </a:r>
            <a:r>
              <a:rPr lang="en-US" sz="2800" b="1" i="1" u="sng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ming</a:t>
            </a:r>
            <a:r>
              <a:rPr lang="en-US" sz="2800" b="1" i="1" u="sng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1" u="sng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otliq</a:t>
            </a:r>
            <a:r>
              <a:rPr lang="en-US" sz="2800" b="1" i="1" u="sng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1" u="sng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piyoda</a:t>
            </a:r>
            <a:r>
              <a:rPr lang="en-US" sz="2800" b="1" i="1" u="sng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1" u="sng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askar</a:t>
            </a:r>
            <a:r>
              <a:rPr lang="en-US" sz="2800" b="1" i="1" u="sng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1" u="sng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800" b="1" i="1" u="sng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500 </a:t>
            </a:r>
            <a:r>
              <a:rPr lang="en-US" altLang="ja-JP" sz="2800" b="1" i="1" u="sng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</a:t>
            </a:r>
            <a:r>
              <a:rPr lang="en-US" sz="2800" b="1" i="1" u="sng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800" b="1" i="1" u="sng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1" u="sng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sz="2800" b="1" i="1" u="sng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Xorazm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ustiga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yurish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qildi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1017-yilning  3-iyulida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Xorazm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poytaxti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Gurganj</a:t>
            </a:r>
            <a:r>
              <a:rPr 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Kat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egallandi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Xorazm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Mahmud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G‘aznaviy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davlati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ixtiyoriga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o‘tdi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r>
              <a:rPr lang="en-US" sz="28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Xorazmshoh</a:t>
            </a:r>
            <a:r>
              <a:rPr lang="en-US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unvoni</a:t>
            </a:r>
            <a:r>
              <a:rPr 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saqlab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qolinib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Mahmudning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harbiy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sarkardasi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sz="28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asli</a:t>
            </a:r>
            <a:r>
              <a:rPr lang="en-US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turk</a:t>
            </a:r>
            <a:r>
              <a:rPr lang="en-US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Oltintosh</a:t>
            </a:r>
            <a:r>
              <a:rPr 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Xorazmga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hokim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qilib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tayinlandi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Mahmud 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G‘aznaviy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yosh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Xorazmshohni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uning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barcha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oilaviy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sulolasi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a’zolari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hamda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ulug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  </a:t>
            </a:r>
            <a:r>
              <a:rPr lang="en-US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olim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B</a:t>
            </a:r>
            <a:r>
              <a:rPr lang="ru-RU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runiyni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o‘zi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birga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G‘azna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shahriga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olib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k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tdi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tariqa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Xorazm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mustaqilligiga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barham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b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rildi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54110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23135" y="614577"/>
            <a:ext cx="8568952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dirty="0" smtClean="0">
                <a:latin typeface="Times New Roman"/>
                <a:ea typeface="Times New Roman"/>
              </a:rPr>
              <a:t>	</a:t>
            </a:r>
            <a:r>
              <a:rPr lang="en-US" sz="2800" b="1" dirty="0" err="1" smtClean="0">
                <a:latin typeface="Times New Roman"/>
                <a:ea typeface="Times New Roman"/>
              </a:rPr>
              <a:t>Xorazmning</a:t>
            </a:r>
            <a:r>
              <a:rPr lang="en-US" sz="2800" dirty="0" smtClean="0">
                <a:latin typeface="Times New Roman"/>
                <a:ea typeface="Times New Roman"/>
              </a:rPr>
              <a:t> </a:t>
            </a:r>
            <a:r>
              <a:rPr lang="en-US" sz="2800" b="1" dirty="0" err="1" smtClean="0">
                <a:solidFill>
                  <a:srgbClr val="0000FF"/>
                </a:solidFill>
                <a:latin typeface="Times New Roman"/>
                <a:ea typeface="Times New Roman"/>
              </a:rPr>
              <a:t>G’aznaviylarga</a:t>
            </a:r>
            <a:r>
              <a:rPr lang="en-US" sz="2800" dirty="0" smtClean="0">
                <a:latin typeface="Times New Roman"/>
                <a:ea typeface="Times New Roman"/>
              </a:rPr>
              <a:t> </a:t>
            </a:r>
            <a:r>
              <a:rPr lang="en-US" sz="2800" dirty="0" err="1" smtClean="0">
                <a:latin typeface="Times New Roman"/>
                <a:ea typeface="Times New Roman"/>
              </a:rPr>
              <a:t>qaramlik</a:t>
            </a:r>
            <a:r>
              <a:rPr lang="en-US" sz="2800" dirty="0" smtClean="0">
                <a:latin typeface="Times New Roman"/>
                <a:ea typeface="Times New Roman"/>
              </a:rPr>
              <a:t> </a:t>
            </a:r>
            <a:r>
              <a:rPr lang="en-US" sz="2800" dirty="0" err="1" smtClean="0">
                <a:latin typeface="Times New Roman"/>
                <a:ea typeface="Times New Roman"/>
              </a:rPr>
              <a:t>davri</a:t>
            </a:r>
            <a:r>
              <a:rPr lang="en-US" sz="2800" dirty="0" smtClean="0">
                <a:latin typeface="Times New Roman"/>
                <a:ea typeface="Times New Roman"/>
              </a:rPr>
              <a:t> </a:t>
            </a:r>
            <a:r>
              <a:rPr lang="en-US" sz="2800" b="1" dirty="0" smtClean="0">
                <a:latin typeface="Times New Roman"/>
                <a:ea typeface="Times New Roman"/>
              </a:rPr>
              <a:t>1017-1040 </a:t>
            </a:r>
            <a:r>
              <a:rPr lang="en-US" sz="2800" b="1" dirty="0" err="1" smtClean="0">
                <a:latin typeface="Times New Roman"/>
                <a:ea typeface="Times New Roman"/>
              </a:rPr>
              <a:t>yillarda</a:t>
            </a:r>
            <a:r>
              <a:rPr lang="en-US" sz="2800" dirty="0" smtClean="0">
                <a:latin typeface="Times New Roman"/>
                <a:ea typeface="Times New Roman"/>
              </a:rPr>
              <a:t> </a:t>
            </a:r>
            <a:r>
              <a:rPr lang="en-US" sz="2800" dirty="0" err="1" smtClean="0">
                <a:latin typeface="Times New Roman"/>
                <a:ea typeface="Times New Roman"/>
              </a:rPr>
              <a:t>davom</a:t>
            </a:r>
            <a:r>
              <a:rPr lang="en-US" sz="2800" dirty="0" smtClean="0">
                <a:latin typeface="Times New Roman"/>
                <a:ea typeface="Times New Roman"/>
              </a:rPr>
              <a:t> </a:t>
            </a:r>
            <a:r>
              <a:rPr lang="en-US" sz="2800" dirty="0" err="1" smtClean="0">
                <a:latin typeface="Times New Roman"/>
                <a:ea typeface="Times New Roman"/>
              </a:rPr>
              <a:t>etdi</a:t>
            </a:r>
            <a:r>
              <a:rPr lang="en-US" sz="2800" dirty="0" smtClean="0">
                <a:latin typeface="Times New Roman"/>
                <a:ea typeface="Times New Roman"/>
              </a:rPr>
              <a:t>. Bu </a:t>
            </a:r>
            <a:r>
              <a:rPr lang="en-US" sz="2800" dirty="0" err="1" smtClean="0">
                <a:latin typeface="Times New Roman"/>
                <a:ea typeface="Times New Roman"/>
              </a:rPr>
              <a:t>davrda</a:t>
            </a:r>
            <a:r>
              <a:rPr lang="en-US" sz="2800" dirty="0" smtClean="0">
                <a:latin typeface="Times New Roman"/>
                <a:ea typeface="Times New Roman"/>
              </a:rPr>
              <a:t> </a:t>
            </a:r>
            <a:r>
              <a:rPr lang="en-US" sz="2800" b="1" dirty="0" err="1" smtClean="0">
                <a:solidFill>
                  <a:srgbClr val="0000FF"/>
                </a:solidFill>
                <a:latin typeface="Times New Roman"/>
                <a:ea typeface="Times New Roman"/>
              </a:rPr>
              <a:t>Ma’muniylar</a:t>
            </a:r>
            <a:r>
              <a:rPr lang="en-US" sz="2800" dirty="0" smtClean="0">
                <a:latin typeface="Times New Roman"/>
                <a:ea typeface="Times New Roman"/>
              </a:rPr>
              <a:t> </a:t>
            </a:r>
            <a:r>
              <a:rPr lang="en-US" sz="2800" dirty="0" err="1" smtClean="0">
                <a:latin typeface="Times New Roman"/>
                <a:ea typeface="Times New Roman"/>
              </a:rPr>
              <a:t>o’rniga</a:t>
            </a:r>
            <a:r>
              <a:rPr lang="en-US" sz="2800" dirty="0" smtClean="0">
                <a:latin typeface="Times New Roman"/>
                <a:ea typeface="Times New Roman"/>
              </a:rPr>
              <a:t> </a:t>
            </a:r>
            <a:r>
              <a:rPr lang="en-US" sz="2800" b="1" dirty="0" err="1" smtClean="0">
                <a:latin typeface="Times New Roman"/>
                <a:ea typeface="Times New Roman"/>
              </a:rPr>
              <a:t>Xorazmga</a:t>
            </a:r>
            <a:r>
              <a:rPr lang="en-US" sz="2800" dirty="0" smtClean="0">
                <a:latin typeface="Times New Roman"/>
                <a:ea typeface="Times New Roman"/>
              </a:rPr>
              <a:t> </a:t>
            </a:r>
            <a:r>
              <a:rPr lang="ru-RU" sz="2800" dirty="0" smtClean="0">
                <a:latin typeface="Times New Roman"/>
                <a:ea typeface="Times New Roman"/>
              </a:rPr>
              <a:t> </a:t>
            </a:r>
            <a:r>
              <a:rPr lang="ru-RU" sz="2800" b="1" i="1" u="sng" dirty="0" err="1">
                <a:solidFill>
                  <a:srgbClr val="0000FF"/>
                </a:solidFill>
                <a:latin typeface="Times New Roman"/>
                <a:ea typeface="Times New Roman"/>
              </a:rPr>
              <a:t>Oltintoshiylar</a:t>
            </a:r>
            <a:r>
              <a:rPr lang="ru-RU" sz="2800" dirty="0">
                <a:latin typeface="Times New Roman"/>
                <a:ea typeface="Times New Roman"/>
              </a:rPr>
              <a:t> </a:t>
            </a:r>
            <a:r>
              <a:rPr lang="ru-RU" sz="2800" b="1" i="1" u="sng" dirty="0">
                <a:solidFill>
                  <a:srgbClr val="0000FF"/>
                </a:solidFill>
                <a:latin typeface="Times New Roman"/>
                <a:ea typeface="Times New Roman"/>
              </a:rPr>
              <a:t>(</a:t>
            </a:r>
            <a:r>
              <a:rPr lang="ru-RU" sz="2800" b="1" i="1" u="sng" dirty="0" err="1">
                <a:solidFill>
                  <a:srgbClr val="0000FF"/>
                </a:solidFill>
                <a:latin typeface="Times New Roman"/>
                <a:ea typeface="Times New Roman"/>
              </a:rPr>
              <a:t>Oltuntosh</a:t>
            </a:r>
            <a:r>
              <a:rPr lang="ru-RU" sz="2800" b="1" i="1" u="sng" dirty="0">
                <a:solidFill>
                  <a:srgbClr val="0000FF"/>
                </a:solidFill>
                <a:latin typeface="Times New Roman"/>
                <a:ea typeface="Times New Roman"/>
              </a:rPr>
              <a:t>, </a:t>
            </a:r>
            <a:r>
              <a:rPr lang="ru-RU" sz="2800" b="1" i="1" u="sng" dirty="0" err="1">
                <a:solidFill>
                  <a:srgbClr val="0000FF"/>
                </a:solidFill>
                <a:latin typeface="Times New Roman"/>
                <a:ea typeface="Times New Roman"/>
              </a:rPr>
              <a:t>Horun</a:t>
            </a:r>
            <a:r>
              <a:rPr lang="ru-RU" sz="2800" b="1" i="1" u="sng" dirty="0">
                <a:solidFill>
                  <a:srgbClr val="0000FF"/>
                </a:solidFill>
                <a:latin typeface="Times New Roman"/>
                <a:ea typeface="Times New Roman"/>
              </a:rPr>
              <a:t>, </a:t>
            </a:r>
            <a:r>
              <a:rPr lang="ru-RU" sz="2800" b="1" i="1" u="sng" dirty="0" err="1">
                <a:solidFill>
                  <a:srgbClr val="0000FF"/>
                </a:solidFill>
                <a:latin typeface="Times New Roman"/>
                <a:ea typeface="Times New Roman"/>
              </a:rPr>
              <a:t>Handon</a:t>
            </a:r>
            <a:r>
              <a:rPr lang="ru-RU" sz="2800" b="1" i="1" u="sng" dirty="0">
                <a:solidFill>
                  <a:srgbClr val="0000FF"/>
                </a:solidFill>
                <a:latin typeface="Times New Roman"/>
                <a:ea typeface="Times New Roman"/>
              </a:rPr>
              <a:t>)</a:t>
            </a:r>
            <a:r>
              <a:rPr lang="ru-RU" sz="2800" dirty="0">
                <a:latin typeface="Times New Roman"/>
                <a:ea typeface="Times New Roman"/>
              </a:rPr>
              <a:t> </a:t>
            </a:r>
            <a:r>
              <a:rPr lang="ru-RU" sz="2800" dirty="0" err="1">
                <a:latin typeface="Times New Roman"/>
                <a:ea typeface="Times New Roman"/>
              </a:rPr>
              <a:t>sulolalari</a:t>
            </a:r>
            <a:r>
              <a:rPr lang="ru-RU" sz="2800" dirty="0">
                <a:latin typeface="Times New Roman"/>
                <a:ea typeface="Times New Roman"/>
              </a:rPr>
              <a:t> </a:t>
            </a:r>
            <a:r>
              <a:rPr lang="ru-RU" sz="2800" b="1" u="sng" dirty="0" err="1">
                <a:latin typeface="Times New Roman"/>
                <a:ea typeface="Times New Roman"/>
              </a:rPr>
              <a:t>Xorazmshohlar</a:t>
            </a:r>
            <a:r>
              <a:rPr lang="ru-RU" sz="2800" b="1" u="sng" dirty="0">
                <a:latin typeface="Times New Roman"/>
                <a:ea typeface="Times New Roman"/>
              </a:rPr>
              <a:t> </a:t>
            </a:r>
            <a:r>
              <a:rPr lang="ru-RU" sz="2800" b="1" u="sng" dirty="0" err="1">
                <a:latin typeface="Times New Roman"/>
                <a:ea typeface="Times New Roman"/>
              </a:rPr>
              <a:t>unvoni</a:t>
            </a:r>
            <a:r>
              <a:rPr lang="ru-RU" sz="2800" b="1" u="sng" dirty="0">
                <a:latin typeface="Times New Roman"/>
                <a:ea typeface="Times New Roman"/>
              </a:rPr>
              <a:t> </a:t>
            </a:r>
            <a:r>
              <a:rPr lang="ru-RU" sz="2800" dirty="0" err="1">
                <a:latin typeface="Times New Roman"/>
                <a:ea typeface="Times New Roman"/>
              </a:rPr>
              <a:t>bilan</a:t>
            </a:r>
            <a:r>
              <a:rPr lang="ru-RU" sz="2800" dirty="0">
                <a:latin typeface="Times New Roman"/>
                <a:ea typeface="Times New Roman"/>
              </a:rPr>
              <a:t> </a:t>
            </a:r>
            <a:r>
              <a:rPr lang="ru-RU" sz="2800" dirty="0" err="1">
                <a:latin typeface="Times New Roman"/>
                <a:ea typeface="Times New Roman"/>
              </a:rPr>
              <a:t>davlat</a:t>
            </a:r>
            <a:r>
              <a:rPr lang="ru-RU" sz="2800" dirty="0">
                <a:latin typeface="Times New Roman"/>
                <a:ea typeface="Times New Roman"/>
              </a:rPr>
              <a:t> </a:t>
            </a:r>
            <a:r>
              <a:rPr lang="ru-RU" sz="2800" dirty="0" err="1">
                <a:latin typeface="Times New Roman"/>
                <a:ea typeface="Times New Roman"/>
              </a:rPr>
              <a:t>boshqaruvini</a:t>
            </a:r>
            <a:r>
              <a:rPr lang="ru-RU" sz="2800" dirty="0">
                <a:latin typeface="Times New Roman"/>
                <a:ea typeface="Times New Roman"/>
              </a:rPr>
              <a:t> </a:t>
            </a:r>
            <a:r>
              <a:rPr lang="ru-RU" sz="2800" dirty="0" err="1">
                <a:latin typeface="Times New Roman"/>
                <a:ea typeface="Times New Roman"/>
              </a:rPr>
              <a:t>amalga</a:t>
            </a:r>
            <a:r>
              <a:rPr lang="ru-RU" sz="2800" dirty="0">
                <a:latin typeface="Times New Roman"/>
                <a:ea typeface="Times New Roman"/>
              </a:rPr>
              <a:t> </a:t>
            </a:r>
            <a:r>
              <a:rPr lang="ru-RU" sz="2800" dirty="0" err="1">
                <a:latin typeface="Times New Roman"/>
                <a:ea typeface="Times New Roman"/>
              </a:rPr>
              <a:t>oshirganlar</a:t>
            </a:r>
            <a:r>
              <a:rPr lang="ru-RU" sz="2800" dirty="0" smtClean="0">
                <a:latin typeface="Times New Roman"/>
                <a:ea typeface="Times New Roman"/>
              </a:rPr>
              <a:t>.</a:t>
            </a:r>
            <a:r>
              <a:rPr lang="en-US" sz="28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  <a:latin typeface="Times New Roman"/>
                <a:ea typeface="Times New Roman"/>
              </a:rPr>
              <a:t>Tobora</a:t>
            </a:r>
            <a:r>
              <a:rPr lang="en-US" sz="2800" dirty="0" smtClean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  <a:latin typeface="Times New Roman"/>
                <a:ea typeface="Times New Roman"/>
              </a:rPr>
              <a:t>kuchaya</a:t>
            </a:r>
            <a:r>
              <a:rPr lang="en-US" sz="2800" dirty="0" smtClean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  <a:latin typeface="Times New Roman"/>
                <a:ea typeface="Times New Roman"/>
              </a:rPr>
              <a:t>boryotgan</a:t>
            </a:r>
            <a:r>
              <a:rPr lang="en-US" sz="2800" dirty="0" smtClean="0">
                <a:solidFill>
                  <a:srgbClr val="000000"/>
                </a:solidFill>
                <a:latin typeface="Times New Roman"/>
                <a:ea typeface="Times New Roman"/>
              </a:rPr>
              <a:t>  </a:t>
            </a:r>
            <a:r>
              <a:rPr lang="en-US" sz="2800" b="1" dirty="0" err="1" smtClean="0">
                <a:solidFill>
                  <a:srgbClr val="0000FF"/>
                </a:solidFill>
                <a:latin typeface="Times New Roman"/>
                <a:ea typeface="Times New Roman"/>
              </a:rPr>
              <a:t>Saljuqiylar</a:t>
            </a:r>
            <a:r>
              <a:rPr lang="en-US" sz="2800" dirty="0" smtClean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  <a:latin typeface="Times New Roman"/>
                <a:ea typeface="Times New Roman"/>
              </a:rPr>
              <a:t>bilan</a:t>
            </a:r>
            <a:r>
              <a:rPr lang="en-US" sz="2800" dirty="0" smtClean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8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g’aznaviylar</a:t>
            </a:r>
            <a:r>
              <a:rPr lang="en-US" sz="28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  <a:ea typeface="Times New Roman"/>
              </a:rPr>
              <a:t>o’rtasida</a:t>
            </a:r>
            <a:r>
              <a:rPr lang="en-US" sz="28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  <a:ea typeface="Times New Roman"/>
              </a:rPr>
              <a:t>nizo</a:t>
            </a:r>
            <a:r>
              <a:rPr lang="en-US" sz="28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  <a:ea typeface="Times New Roman"/>
              </a:rPr>
              <a:t>chiqib</a:t>
            </a:r>
            <a:r>
              <a:rPr lang="en-US" sz="2800" dirty="0">
                <a:solidFill>
                  <a:srgbClr val="000000"/>
                </a:solidFill>
                <a:latin typeface="Times New Roman"/>
                <a:ea typeface="Times New Roman"/>
              </a:rPr>
              <a:t>, </a:t>
            </a:r>
            <a:r>
              <a:rPr lang="en-US" sz="2800" b="1" dirty="0">
                <a:solidFill>
                  <a:srgbClr val="0000FF"/>
                </a:solidFill>
                <a:latin typeface="Times New Roman"/>
                <a:ea typeface="Times New Roman"/>
              </a:rPr>
              <a:t>1040 </a:t>
            </a:r>
            <a:r>
              <a:rPr lang="en-US" sz="28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y.da</a:t>
            </a:r>
            <a:r>
              <a:rPr lang="en-US" sz="2800" b="1" dirty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28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Dandanakon</a:t>
            </a:r>
            <a:r>
              <a:rPr lang="en-US" sz="2800" b="1" dirty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Times New Roman"/>
                <a:ea typeface="Times New Roman"/>
              </a:rPr>
              <a:t>sh.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  <a:ea typeface="Times New Roman"/>
              </a:rPr>
              <a:t>yonida</a:t>
            </a:r>
            <a:r>
              <a:rPr lang="en-US" sz="28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  <a:ea typeface="Times New Roman"/>
              </a:rPr>
              <a:t>ular</a:t>
            </a:r>
            <a:r>
              <a:rPr lang="en-US" sz="28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  <a:ea typeface="Times New Roman"/>
              </a:rPr>
              <a:t>o’rtasida</a:t>
            </a:r>
            <a:r>
              <a:rPr lang="en-US" sz="28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  <a:ea typeface="Times New Roman"/>
              </a:rPr>
              <a:t>qattiq</a:t>
            </a:r>
            <a:r>
              <a:rPr lang="en-US" sz="28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  <a:ea typeface="Times New Roman"/>
              </a:rPr>
              <a:t>janglar</a:t>
            </a:r>
            <a:r>
              <a:rPr lang="en-US" sz="28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  <a:ea typeface="Times New Roman"/>
              </a:rPr>
              <a:t>bo’lib</a:t>
            </a:r>
            <a:r>
              <a:rPr lang="en-US" sz="2800" dirty="0">
                <a:solidFill>
                  <a:srgbClr val="000000"/>
                </a:solidFill>
                <a:latin typeface="Times New Roman"/>
                <a:ea typeface="Times New Roman"/>
              </a:rPr>
              <a:t>,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  <a:ea typeface="Times New Roman"/>
              </a:rPr>
              <a:t>Saljuq</a:t>
            </a:r>
            <a:r>
              <a:rPr lang="en-US" sz="28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  <a:ea typeface="Times New Roman"/>
              </a:rPr>
              <a:t>turklari</a:t>
            </a:r>
            <a:r>
              <a:rPr lang="en-US" sz="28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  <a:ea typeface="Times New Roman"/>
              </a:rPr>
              <a:t>g’olib</a:t>
            </a:r>
            <a:r>
              <a:rPr lang="en-US" sz="28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  <a:ea typeface="Times New Roman"/>
              </a:rPr>
              <a:t>chiqadilar</a:t>
            </a:r>
            <a:r>
              <a:rPr lang="en-US" sz="2800" dirty="0">
                <a:solidFill>
                  <a:srgbClr val="000000"/>
                </a:solidFill>
                <a:latin typeface="Times New Roman"/>
                <a:ea typeface="Times New Roman"/>
              </a:rPr>
              <a:t>.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  <a:ea typeface="Times New Roman"/>
              </a:rPr>
              <a:t>Ular</a:t>
            </a:r>
            <a:r>
              <a:rPr lang="en-US" sz="28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  <a:ea typeface="Times New Roman"/>
              </a:rPr>
              <a:t>g’aznaviylar</a:t>
            </a:r>
            <a:r>
              <a:rPr lang="en-US" sz="28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  <a:ea typeface="Times New Roman"/>
              </a:rPr>
              <a:t>mulkini</a:t>
            </a:r>
            <a:r>
              <a:rPr lang="en-US" sz="28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  <a:ea typeface="Times New Roman"/>
              </a:rPr>
              <a:t>qo’lga</a:t>
            </a:r>
            <a:r>
              <a:rPr lang="en-US" sz="28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  <a:ea typeface="Times New Roman"/>
              </a:rPr>
              <a:t>kiritib</a:t>
            </a:r>
            <a:r>
              <a:rPr lang="en-US" sz="2800" dirty="0">
                <a:solidFill>
                  <a:srgbClr val="000000"/>
                </a:solidFill>
                <a:latin typeface="Times New Roman"/>
                <a:ea typeface="Times New Roman"/>
              </a:rPr>
              <a:t>, </a:t>
            </a:r>
            <a:r>
              <a:rPr lang="en-US" sz="2800" b="1" dirty="0" err="1">
                <a:solidFill>
                  <a:srgbClr val="000000"/>
                </a:solidFill>
                <a:latin typeface="Times New Roman"/>
                <a:ea typeface="Times New Roman"/>
              </a:rPr>
              <a:t>Xorazmni</a:t>
            </a:r>
            <a:r>
              <a:rPr lang="en-US" sz="2800" b="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Times New Roman"/>
                <a:ea typeface="Times New Roman"/>
              </a:rPr>
              <a:t>ham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  <a:ea typeface="Times New Roman"/>
              </a:rPr>
              <a:t>qaram</a:t>
            </a:r>
            <a:r>
              <a:rPr lang="en-US" sz="28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  <a:ea typeface="Times New Roman"/>
              </a:rPr>
              <a:t>qiladilar</a:t>
            </a:r>
            <a:r>
              <a:rPr lang="en-US" sz="2800" dirty="0">
                <a:solidFill>
                  <a:srgbClr val="000000"/>
                </a:solidFill>
                <a:latin typeface="Times New Roman"/>
                <a:ea typeface="Times New Roman"/>
              </a:rPr>
              <a:t>. </a:t>
            </a:r>
            <a:r>
              <a:rPr lang="en-US" sz="2800" b="1" i="1" dirty="0" err="1">
                <a:solidFill>
                  <a:srgbClr val="0000FF"/>
                </a:solidFill>
                <a:latin typeface="Times New Roman"/>
                <a:ea typeface="Times New Roman"/>
              </a:rPr>
              <a:t>Oltintoshlar</a:t>
            </a:r>
            <a:r>
              <a:rPr lang="en-US" sz="2800" b="1" i="1" dirty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2800" b="1" i="1" dirty="0" err="1">
                <a:solidFill>
                  <a:srgbClr val="0000FF"/>
                </a:solidFill>
                <a:latin typeface="Times New Roman"/>
                <a:ea typeface="Times New Roman"/>
              </a:rPr>
              <a:t>sulolasining</a:t>
            </a:r>
            <a:r>
              <a:rPr lang="en-US" sz="2800" b="1" i="1" dirty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  <a:ea typeface="Times New Roman"/>
              </a:rPr>
              <a:t>so’ngga</a:t>
            </a:r>
            <a:r>
              <a:rPr lang="en-US" sz="28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  <a:ea typeface="Times New Roman"/>
              </a:rPr>
              <a:t>vakillari</a:t>
            </a:r>
            <a:r>
              <a:rPr lang="en-US" sz="28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  <a:ea typeface="Times New Roman"/>
              </a:rPr>
              <a:t>saljuqiylar</a:t>
            </a:r>
            <a:r>
              <a:rPr lang="en-US" sz="28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  <a:ea typeface="Times New Roman"/>
              </a:rPr>
              <a:t>qo’lida</a:t>
            </a:r>
            <a:r>
              <a:rPr lang="en-US" sz="28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latin typeface="Times New Roman"/>
                <a:ea typeface="Times New Roman"/>
              </a:rPr>
              <a:t>turli</a:t>
            </a:r>
            <a:r>
              <a:rPr lang="en-US" sz="2800" b="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latin typeface="Times New Roman"/>
                <a:ea typeface="Times New Roman"/>
              </a:rPr>
              <a:t>lavozimlarda</a:t>
            </a:r>
            <a:r>
              <a:rPr lang="en-US" sz="2800" b="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  <a:ea typeface="Times New Roman"/>
              </a:rPr>
              <a:t>xizmat</a:t>
            </a:r>
            <a:r>
              <a:rPr lang="en-US" sz="28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  <a:ea typeface="Times New Roman"/>
              </a:rPr>
              <a:t>qilganlar</a:t>
            </a:r>
            <a:r>
              <a:rPr lang="en-US" sz="2800" dirty="0">
                <a:solidFill>
                  <a:srgbClr val="000000"/>
                </a:solidFill>
                <a:latin typeface="Times New Roman"/>
                <a:ea typeface="Times New Roman"/>
              </a:rPr>
              <a:t>,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  <a:ea typeface="Times New Roman"/>
              </a:rPr>
              <a:t>lekan</a:t>
            </a:r>
            <a:r>
              <a:rPr lang="en-US" sz="28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  <a:ea typeface="Times New Roman"/>
              </a:rPr>
              <a:t>ularga</a:t>
            </a:r>
            <a:r>
              <a:rPr lang="en-US" sz="28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800" b="1" u="sng" dirty="0" err="1">
                <a:solidFill>
                  <a:srgbClr val="000000"/>
                </a:solidFill>
                <a:latin typeface="Times New Roman"/>
                <a:ea typeface="Times New Roman"/>
              </a:rPr>
              <a:t>xorazmshoh</a:t>
            </a:r>
            <a:r>
              <a:rPr lang="en-US" sz="2800" b="1" u="sng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800" b="1" u="sng" dirty="0" err="1">
                <a:solidFill>
                  <a:srgbClr val="000000"/>
                </a:solidFill>
                <a:latin typeface="Times New Roman"/>
                <a:ea typeface="Times New Roman"/>
              </a:rPr>
              <a:t>unvoni</a:t>
            </a:r>
            <a:r>
              <a:rPr lang="en-US" sz="2800" b="1" u="sng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  <a:ea typeface="Times New Roman"/>
              </a:rPr>
              <a:t>beralmagan</a:t>
            </a:r>
            <a:r>
              <a:rPr lang="en-US" sz="2800" dirty="0" smtClean="0">
                <a:solidFill>
                  <a:srgbClr val="000000"/>
                </a:solidFill>
                <a:latin typeface="Times New Roman"/>
                <a:ea typeface="Times New Roman"/>
              </a:rPr>
              <a:t>. </a:t>
            </a:r>
            <a:r>
              <a:rPr lang="en-US" sz="2800" dirty="0" err="1" smtClean="0">
                <a:solidFill>
                  <a:srgbClr val="000000"/>
                </a:solidFill>
                <a:latin typeface="Times New Roman"/>
                <a:ea typeface="Times New Roman"/>
              </a:rPr>
              <a:t>Xorazmni</a:t>
            </a:r>
            <a:r>
              <a:rPr lang="en-US" sz="2800" dirty="0" smtClean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800" b="1" dirty="0" smtClean="0">
                <a:solidFill>
                  <a:srgbClr val="0000FF"/>
                </a:solidFill>
                <a:latin typeface="Times New Roman"/>
                <a:ea typeface="Times New Roman"/>
              </a:rPr>
              <a:t>1040 (</a:t>
            </a:r>
            <a:r>
              <a:rPr lang="en-US" sz="2800" b="1" dirty="0" err="1" smtClean="0">
                <a:solidFill>
                  <a:srgbClr val="0000FF"/>
                </a:solidFill>
                <a:latin typeface="Times New Roman"/>
                <a:ea typeface="Times New Roman"/>
              </a:rPr>
              <a:t>ayrim</a:t>
            </a:r>
            <a:r>
              <a:rPr lang="en-US" sz="2800" b="1" dirty="0" smtClean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2800" b="1" dirty="0" err="1" smtClean="0">
                <a:solidFill>
                  <a:srgbClr val="0000FF"/>
                </a:solidFill>
                <a:latin typeface="Times New Roman"/>
                <a:ea typeface="Times New Roman"/>
              </a:rPr>
              <a:t>manbalarda</a:t>
            </a:r>
            <a:r>
              <a:rPr lang="en-US" sz="2800" b="1" dirty="0" smtClean="0">
                <a:solidFill>
                  <a:srgbClr val="0000FF"/>
                </a:solidFill>
                <a:latin typeface="Times New Roman"/>
                <a:ea typeface="Times New Roman"/>
              </a:rPr>
              <a:t> 1043)</a:t>
            </a:r>
            <a:r>
              <a:rPr lang="en-US" sz="2800" b="1" dirty="0" smtClean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latin typeface="Times New Roman"/>
                <a:ea typeface="Times New Roman"/>
              </a:rPr>
              <a:t>y.dan</a:t>
            </a:r>
            <a:r>
              <a:rPr lang="en-US" sz="2800" b="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  <a:ea typeface="Times New Roman"/>
              </a:rPr>
              <a:t>Saljuq</a:t>
            </a:r>
            <a:r>
              <a:rPr lang="en-US" sz="28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  <a:ea typeface="Times New Roman"/>
              </a:rPr>
              <a:t>sultonlari</a:t>
            </a:r>
            <a:r>
              <a:rPr lang="en-US" sz="28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  <a:ea typeface="Times New Roman"/>
              </a:rPr>
              <a:t>tomonidan</a:t>
            </a:r>
            <a:r>
              <a:rPr lang="en-US" sz="28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  <a:ea typeface="Times New Roman"/>
              </a:rPr>
              <a:t>tayinlangan</a:t>
            </a:r>
            <a:r>
              <a:rPr lang="en-US" sz="28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  <a:ea typeface="Times New Roman"/>
              </a:rPr>
              <a:t>hokimlar</a:t>
            </a:r>
            <a:r>
              <a:rPr lang="en-US" sz="28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  <a:ea typeface="Times New Roman"/>
              </a:rPr>
              <a:t>boshqargan</a:t>
            </a:r>
            <a:r>
              <a:rPr lang="en-US" sz="2800" dirty="0">
                <a:solidFill>
                  <a:srgbClr val="000000"/>
                </a:solidFill>
                <a:latin typeface="Times New Roman"/>
                <a:ea typeface="Times New Roman"/>
              </a:rPr>
              <a:t>. 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39961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Рисунок 2" descr="Описание: http://uz.denemetr.com/tw_files2/urls_8/70/d-69305/7z-docs/1_html_m1f9f714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00828"/>
            <a:ext cx="9144000" cy="62564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94366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кругленный прямоугольник 1"/>
          <p:cNvSpPr/>
          <p:nvPr/>
        </p:nvSpPr>
        <p:spPr>
          <a:xfrm>
            <a:off x="611560" y="980728"/>
            <a:ext cx="8064896" cy="54006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 err="1" smtClean="0">
                <a:solidFill>
                  <a:prstClr val="black"/>
                </a:solidFill>
                <a:latin typeface="Times New Roman"/>
                <a:ea typeface="Times New Roman"/>
              </a:rPr>
              <a:t>Anushteginiylar</a:t>
            </a:r>
            <a:r>
              <a:rPr lang="en-US" sz="6000" b="1" dirty="0" smtClean="0">
                <a:solidFill>
                  <a:prstClr val="black"/>
                </a:solidFill>
                <a:latin typeface="Times New Roman"/>
                <a:ea typeface="Times New Roman"/>
              </a:rPr>
              <a:t> </a:t>
            </a:r>
            <a:r>
              <a:rPr lang="en-US" sz="6000" b="1" dirty="0" err="1" smtClean="0">
                <a:solidFill>
                  <a:prstClr val="black"/>
                </a:solidFill>
                <a:latin typeface="Times New Roman"/>
                <a:ea typeface="Times New Roman"/>
              </a:rPr>
              <a:t>davrida</a:t>
            </a:r>
            <a:r>
              <a:rPr lang="en-US" sz="6000" b="1" dirty="0" smtClean="0">
                <a:solidFill>
                  <a:prstClr val="black"/>
                </a:solidFill>
                <a:latin typeface="Times New Roman"/>
                <a:ea typeface="Times New Roman"/>
              </a:rPr>
              <a:t> </a:t>
            </a:r>
            <a:r>
              <a:rPr lang="en-US" sz="6000" b="1" dirty="0" err="1" smtClean="0">
                <a:solidFill>
                  <a:prstClr val="black"/>
                </a:solidFill>
                <a:latin typeface="Times New Roman"/>
                <a:ea typeface="Times New Roman"/>
              </a:rPr>
              <a:t>Xorazm</a:t>
            </a:r>
            <a:endParaRPr lang="en-US" sz="6000" b="1" dirty="0">
              <a:solidFill>
                <a:prstClr val="black"/>
              </a:solidFill>
              <a:latin typeface="Times New Roman"/>
              <a:ea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01502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23135" y="614577"/>
            <a:ext cx="8568952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Xorazmning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boyliklari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XI 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asrda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ham 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ortib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borav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rdi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Xorazm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hunarmandlari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Movarounnahrdagi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barcha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shaharlardan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ustun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mavq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 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turar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edilar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Savdo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sohasida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ham 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xorazmliklar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oldinda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bo‘lganlar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Mustahkam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qo‘rg‘onlarda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yashagan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Xorazm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d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hqonlari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tobora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rivojlanib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bordilar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r>
              <a:rPr lang="en-US" sz="32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Saljuqiylar</a:t>
            </a:r>
            <a:r>
              <a:rPr lang="en-US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saroyi</a:t>
            </a:r>
            <a:r>
              <a:rPr lang="en-US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amaldorlaridan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bo‘lgan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b="1" u="sng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turkiy</a:t>
            </a:r>
            <a:r>
              <a:rPr lang="en-US" sz="3200" b="1" u="sng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b="1" u="sng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o‘g‘uzlarning</a:t>
            </a:r>
            <a:r>
              <a:rPr lang="en-US" sz="3200" b="1" u="sng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B</a:t>
            </a:r>
            <a:r>
              <a:rPr lang="ru-RU" sz="3200" b="1" u="sng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3200" b="1" u="sng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kdili</a:t>
            </a:r>
            <a:r>
              <a:rPr lang="en-US" sz="3200" b="1" u="sng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b="1" u="sng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qabilasidan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bo‘lgan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b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Anushtakin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sulolasiga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mansub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xorazmshohlar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Xorazmning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ustunligidan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foydalandilar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8198435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23135" y="614577"/>
            <a:ext cx="8568952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200" b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Anushtakin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asli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o‘smirlik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chog‘ida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u="sng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qul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bo‘lgan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Ko‘p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o‘tmay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iqtidori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zakovatini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ko‘ra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bilgan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saljuqiylarning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ko‘zga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ko‘ringan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amirlaridan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b="1" u="sng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sipohsolar</a:t>
            </a:r>
            <a:r>
              <a:rPr lang="en-US" sz="3200" b="1" u="sng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b="1" u="sng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Izzatiddin</a:t>
            </a:r>
            <a:r>
              <a:rPr lang="en-US" sz="3200" b="1" u="sng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u="sng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Onor</a:t>
            </a:r>
            <a:r>
              <a:rPr lang="en-US" sz="3200" b="1" u="sng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b="1" u="sng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Bilg</a:t>
            </a:r>
            <a:r>
              <a:rPr lang="ru-RU" sz="3200" b="1" u="sng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3200" b="1" u="sng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ru-RU" sz="3200" b="1" u="sng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3200" b="1" u="sng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(1098-yilda 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o‘ldirilgan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sotib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olib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sz="32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saroy</a:t>
            </a:r>
            <a:r>
              <a:rPr lang="en-US" sz="32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i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xizmatiga</a:t>
            </a:r>
            <a:r>
              <a:rPr lang="en-US" sz="3200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qo‘ygan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Anushtakinga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omad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yor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bo‘lib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k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tma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-k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amal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pog‘onalarida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ko‘tarila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boshlagan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Xususan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saljuqiy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hukmdorlardan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Malikshoh</a:t>
            </a:r>
            <a:r>
              <a:rPr lang="en-US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(1072–1092)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davrida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katta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obro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‘-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martabaga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erishgan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harbiy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lashkarboshi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Anushteginni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1077-yilda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Xorazmga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noyib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etib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tayinlaydi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773890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23135" y="614577"/>
            <a:ext cx="8568952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1097-yilda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Anushtakin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vafotidan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so‘ng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saljuqiylar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hukmdori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Sulton</a:t>
            </a:r>
            <a:r>
              <a:rPr 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ru-RU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28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rkyoruq</a:t>
            </a:r>
            <a:r>
              <a:rPr lang="en-US"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o‘g‘li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Qutbiddin</a:t>
            </a:r>
            <a:r>
              <a:rPr lang="en-US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Muhammadni</a:t>
            </a:r>
            <a:r>
              <a:rPr 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Xorazm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taxtiga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(1097–1127)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qo‘yadi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Biroz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vaqt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o‘tgach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unga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Xorazmshoh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nisbati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b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riladi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U 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 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yil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mobaynida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saljuqiylarga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sodiqlik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xizmat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qiladi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b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Sulton</a:t>
            </a:r>
            <a:r>
              <a:rPr 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800" b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anjar</a:t>
            </a:r>
            <a:r>
              <a:rPr 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rahbarligida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olib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borilgan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barcha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janglarda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faol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qatnashadi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Ayni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zamonda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Qutbiddin</a:t>
            </a:r>
            <a:r>
              <a:rPr lang="en-US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Muhammad 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Xorazm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farzandi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sifatida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mamlakatning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jihatdan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taraqqiy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etishi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qudrati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oshishi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ko‘p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kuch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sarfladi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Xullas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Xorazmda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anushtakinlar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sulolasining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qaror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topishi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vosita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u="sng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Xorazmshoh</a:t>
            </a:r>
            <a:r>
              <a:rPr lang="en-US" sz="2800" b="1" u="sng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u="sng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Qutbiddin</a:t>
            </a:r>
            <a:r>
              <a:rPr lang="en-US" sz="2800" b="1" u="sng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u="sng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Muhammadning</a:t>
            </a:r>
            <a:r>
              <a:rPr lang="en-US" sz="2800" b="1" u="sng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nomi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bog‘landi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600698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кругленный прямоугольник 1"/>
          <p:cNvSpPr/>
          <p:nvPr/>
        </p:nvSpPr>
        <p:spPr>
          <a:xfrm>
            <a:off x="611560" y="980728"/>
            <a:ext cx="8064896" cy="54006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 err="1" smtClean="0">
                <a:solidFill>
                  <a:schemeClr val="tx1"/>
                </a:solidFill>
                <a:latin typeface="Times New Roman"/>
                <a:ea typeface="Times New Roman"/>
              </a:rPr>
              <a:t>Ma’muniylar</a:t>
            </a:r>
            <a:r>
              <a:rPr lang="en-US" sz="6000" b="1" dirty="0" smtClean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6000" b="1" dirty="0" err="1" smtClean="0">
                <a:solidFill>
                  <a:schemeClr val="tx1"/>
                </a:solidFill>
                <a:latin typeface="Times New Roman"/>
                <a:ea typeface="Times New Roman"/>
              </a:rPr>
              <a:t>davrida</a:t>
            </a:r>
            <a:r>
              <a:rPr lang="en-US" sz="6000" b="1" dirty="0" smtClean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6000" b="1" dirty="0" err="1" smtClean="0">
                <a:solidFill>
                  <a:schemeClr val="tx1"/>
                </a:solidFill>
                <a:latin typeface="Times New Roman"/>
                <a:ea typeface="Times New Roman"/>
              </a:rPr>
              <a:t>Xorazm</a:t>
            </a:r>
            <a:endParaRPr lang="ru-RU" sz="6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11087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23135" y="614577"/>
            <a:ext cx="8568952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b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Qutbiddin</a:t>
            </a:r>
            <a:r>
              <a:rPr 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Muhammad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vafot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etgach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sz="28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Sulton</a:t>
            </a:r>
            <a:r>
              <a:rPr lang="en-US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Sanjar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sodiq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vassalining</a:t>
            </a:r>
            <a:r>
              <a:rPr lang="en-US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ulkan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xizmatlarini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nazarga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olib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h</a:t>
            </a:r>
            <a:r>
              <a:rPr lang="ru-RU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ikkilanmasdan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e’tirozsiz</a:t>
            </a:r>
            <a:r>
              <a:rPr lang="en-US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o‘rniga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29 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yoshli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o‘g‘li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b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Aloviddin</a:t>
            </a:r>
            <a:r>
              <a:rPr 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Jaloliddin</a:t>
            </a:r>
            <a:r>
              <a:rPr lang="en-US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Otsiz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(1127–1156)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Xorazm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taxtiga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qo‘ygan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b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Otsiz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Xorazm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tarixida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alohida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o‘ringa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ega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bo‘lgan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shohlardan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  </a:t>
            </a:r>
            <a:r>
              <a:rPr lang="en-US" sz="28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buyuk</a:t>
            </a:r>
            <a:r>
              <a:rPr lang="en-US" sz="28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davlat</a:t>
            </a:r>
            <a:r>
              <a:rPr lang="en-US" sz="28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arbobi</a:t>
            </a:r>
            <a:r>
              <a:rPr lang="en-US" sz="28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sz="28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mohir</a:t>
            </a:r>
            <a:r>
              <a:rPr lang="en-US" sz="28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8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usta</a:t>
            </a:r>
            <a:r>
              <a:rPr lang="en-US" sz="28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diplomat</a:t>
            </a:r>
            <a:r>
              <a:rPr lang="en-US" sz="28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sz="28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botir</a:t>
            </a:r>
            <a:r>
              <a:rPr lang="en-US" sz="28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8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dovyurak</a:t>
            </a:r>
            <a:r>
              <a:rPr lang="en-US" sz="28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sarkarda</a:t>
            </a:r>
            <a:r>
              <a:rPr lang="en-US" sz="2800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Otasi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kabi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o‘z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davrining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o‘qimishli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kishisi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bo‘lib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Saljuqiylar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davlatining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poytaxti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Marvdagi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madrasalarda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tahsil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ko‘rgan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ilm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-fan, 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san’atni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g‘oyat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qadrlovchi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din 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arboblari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fuqarolarga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g‘amxo‘r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shoh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sifatida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tanilgan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066732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23135" y="614577"/>
            <a:ext cx="8568952" cy="58939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900" b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Xorazmshoh</a:t>
            </a:r>
            <a:r>
              <a:rPr lang="en-US" sz="29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Otsiz</a:t>
            </a:r>
            <a:r>
              <a:rPr lang="en-US" sz="29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o‘zining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butun</a:t>
            </a:r>
            <a:r>
              <a:rPr lang="en-US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bilimi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iqtidori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qobiliyatini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Xorazmning</a:t>
            </a:r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mustaqilligiga</a:t>
            </a:r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qaratdi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oliyjanob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ezgu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niyat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yo‘lida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9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Sulton</a:t>
            </a:r>
            <a:r>
              <a:rPr lang="en-US" sz="29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9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Sanjarning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9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har</a:t>
            </a:r>
            <a:r>
              <a:rPr lang="en-US" sz="29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9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sz="29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b="1" i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zaif</a:t>
            </a:r>
            <a:r>
              <a:rPr lang="en-US" sz="2900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9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qadami</a:t>
            </a:r>
            <a:r>
              <a:rPr lang="en-US" sz="29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9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9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9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kamchiliklaridan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mohirona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foydalandi</a:t>
            </a:r>
            <a:r>
              <a:rPr lang="en-US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Albatta</a:t>
            </a:r>
            <a:r>
              <a:rPr lang="en-US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9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Otsiz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ham 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ota-bobosiday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oliy</a:t>
            </a:r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markaziy</a:t>
            </a:r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hokimiyatga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sodiq</a:t>
            </a:r>
            <a:r>
              <a:rPr lang="en-US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xizmat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qilishda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davom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etgan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Bu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chorasiz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tutilgan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taktik</a:t>
            </a:r>
            <a:r>
              <a:rPr lang="en-US" sz="29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yo‘l</a:t>
            </a:r>
            <a:r>
              <a:rPr lang="en-US" sz="29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edi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Ammo 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sodiqlik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ipi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uzog‘i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9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  </a:t>
            </a:r>
            <a:r>
              <a:rPr lang="en-US" sz="29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yildan</a:t>
            </a:r>
            <a:r>
              <a:rPr lang="en-US" sz="29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ham 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oshmadi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Voq</a:t>
            </a:r>
            <a:r>
              <a:rPr lang="ru-RU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alarning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k</a:t>
            </a:r>
            <a:r>
              <a:rPr lang="ru-RU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yinchalik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rivojlanib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borishi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jarayoni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900" b="1" i="1" u="sng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vassal  </a:t>
            </a:r>
            <a:r>
              <a:rPr lang="en-US" sz="2900" b="1" i="1" u="sng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sz="2900" b="1" i="1" u="sng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b="1" i="1" u="sng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Sulton</a:t>
            </a:r>
            <a:r>
              <a:rPr lang="en-US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o‘rtasida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k</a:t>
            </a:r>
            <a:r>
              <a:rPr lang="ru-RU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skin 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burilish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yasashga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olib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k</a:t>
            </a:r>
            <a:r>
              <a:rPr lang="ru-RU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ldi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Bu 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voq</a:t>
            </a:r>
            <a:r>
              <a:rPr lang="ru-RU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1136–1138</a:t>
            </a:r>
            <a:r>
              <a:rPr lang="en-US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-yillarda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sodir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bo‘lgan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edi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86181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23135" y="614577"/>
            <a:ext cx="8568952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Gap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shundaki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oliy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markaziy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hukmdor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Sulton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Sanjar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butun</a:t>
            </a:r>
            <a:r>
              <a:rPr lang="en-US" sz="32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Xurosondan</a:t>
            </a:r>
            <a:r>
              <a:rPr lang="en-US" sz="32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tortib</a:t>
            </a:r>
            <a:r>
              <a:rPr lang="en-US" sz="32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sz="32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Movarounnahr</a:t>
            </a:r>
            <a:r>
              <a:rPr lang="en-US" sz="32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i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hamda</a:t>
            </a:r>
            <a:r>
              <a:rPr lang="en-US" sz="3200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to  </a:t>
            </a:r>
            <a:r>
              <a:rPr lang="en-US" sz="3200" b="1" i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Qashg‘argacha</a:t>
            </a:r>
            <a:r>
              <a:rPr lang="en-US" sz="3200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bo‘lgan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y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rlarda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shohlik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taxtini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so‘rardi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Xuddi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shu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davrda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o‘z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vassali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bo‘lgan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b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Otsizning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b="1" i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shon-shuhrati</a:t>
            </a:r>
            <a:r>
              <a:rPr lang="en-US" sz="3200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b="1" i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qudrat</a:t>
            </a:r>
            <a:r>
              <a:rPr lang="en-US" sz="3200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i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mavq</a:t>
            </a:r>
            <a:r>
              <a:rPr lang="ru-RU" sz="3200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3200" b="1" i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yi</a:t>
            </a:r>
            <a:r>
              <a:rPr lang="en-US" sz="3200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i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3200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i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ta’sir</a:t>
            </a:r>
            <a:r>
              <a:rPr lang="en-US" sz="3200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i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doirasining</a:t>
            </a:r>
            <a:r>
              <a:rPr lang="en-US" sz="3200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kun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sayin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oshib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borayotganligi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saljuqiylar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sultoni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Sanjarni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zovta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qilayotgan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edi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Buni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Bag‘dodda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taxtda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o‘tirgan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xalifa</a:t>
            </a:r>
            <a:r>
              <a:rPr lang="en-US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Al-</a:t>
            </a:r>
            <a:r>
              <a:rPr lang="en-US" sz="32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Mustajid</a:t>
            </a:r>
            <a:r>
              <a:rPr lang="en-US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(1118–1135)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undan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k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yingi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xalifa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Al-</a:t>
            </a:r>
            <a:r>
              <a:rPr lang="en-US" sz="3200" b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Muqtovfiy</a:t>
            </a:r>
            <a:r>
              <a:rPr lang="en-US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(1136–1160)</a:t>
            </a:r>
            <a:r>
              <a:rPr lang="en-US" sz="32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lar</a:t>
            </a:r>
            <a:r>
              <a:rPr lang="en-US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yaxshi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bilar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edilar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177798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23135" y="614577"/>
            <a:ext cx="8568952" cy="60939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Shuning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ular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ayniqsa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sz="30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al-</a:t>
            </a:r>
            <a:r>
              <a:rPr lang="en-US" sz="3000" b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Muqtovfiy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ulug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 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Sulton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vassal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Xorazmshohni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o‘zaro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bir-birlariga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gijgijlab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urushtirib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bundan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o‘z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manfaatlari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yo‘lida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foydalanish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qulay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vaqt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fursat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poylar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edilar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Buni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xalifa</a:t>
            </a:r>
            <a:r>
              <a:rPr lang="en-US" sz="3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al-</a:t>
            </a:r>
            <a:r>
              <a:rPr lang="en-US" sz="3000" b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Muqtovfiy</a:t>
            </a:r>
            <a:r>
              <a:rPr lang="en-US" sz="30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tomonidan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Xorazmshoh</a:t>
            </a:r>
            <a:r>
              <a:rPr lang="en-US" sz="3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Otsizning</a:t>
            </a:r>
            <a:r>
              <a:rPr lang="en-US" sz="3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i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janglardagi</a:t>
            </a:r>
            <a:r>
              <a:rPr lang="en-US" sz="3000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botirligi</a:t>
            </a:r>
            <a:r>
              <a:rPr lang="en-US" sz="30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sz="30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jasoratini</a:t>
            </a:r>
            <a:r>
              <a:rPr lang="en-US" sz="30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ulug‘lab</a:t>
            </a:r>
            <a:r>
              <a:rPr lang="en-US" sz="30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yozgan</a:t>
            </a:r>
            <a:r>
              <a:rPr lang="en-US" sz="30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xatlari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sz="30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yuborgan</a:t>
            </a:r>
            <a:r>
              <a:rPr lang="en-US" sz="30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i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qimmatbaho</a:t>
            </a:r>
            <a:r>
              <a:rPr lang="en-US" sz="3000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kiyim</a:t>
            </a:r>
            <a:r>
              <a:rPr lang="en-US" sz="30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sarposi</a:t>
            </a:r>
            <a:r>
              <a:rPr lang="en-US" sz="30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30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sovg‘alari</a:t>
            </a:r>
            <a:r>
              <a:rPr lang="en-US" sz="30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hamda</a:t>
            </a:r>
            <a:r>
              <a:rPr lang="en-US" sz="30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Otsizni</a:t>
            </a:r>
            <a:r>
              <a:rPr lang="en-US" sz="30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Xorazm</a:t>
            </a:r>
            <a:r>
              <a:rPr lang="en-US" sz="30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i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hududlarining</a:t>
            </a:r>
            <a:r>
              <a:rPr lang="en-US" sz="3000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to‘la</a:t>
            </a:r>
            <a:r>
              <a:rPr lang="en-US" sz="30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hukmdor</a:t>
            </a:r>
            <a:r>
              <a:rPr lang="en-US" sz="30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ulug</a:t>
            </a:r>
            <a:r>
              <a:rPr lang="en-US" sz="30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 </a:t>
            </a:r>
            <a:r>
              <a:rPr lang="en-US" sz="30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sultoni</a:t>
            </a:r>
            <a:r>
              <a:rPr lang="en-US" sz="30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sifatida</a:t>
            </a:r>
            <a:r>
              <a:rPr lang="en-US" sz="30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tan </a:t>
            </a:r>
            <a:r>
              <a:rPr lang="en-US" sz="30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olib</a:t>
            </a:r>
            <a:r>
              <a:rPr lang="en-US" sz="30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jo‘natgan</a:t>
            </a:r>
            <a:r>
              <a:rPr lang="en-US" sz="30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i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yorlig‘idan</a:t>
            </a:r>
            <a:r>
              <a:rPr lang="en-US" sz="3000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ham 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bilsa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bo‘ladi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1141-yildan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e’tiboran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Otsiz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o‘z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nomidan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mustaqil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suratda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oltin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tangalar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zarb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qildira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boshlaydi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352820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23135" y="614577"/>
            <a:ext cx="8568952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b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Otsiz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birinchi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marta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b="1" i="1" u="sng" dirty="0" err="1">
                <a:solidFill>
                  <a:srgbClr val="DF03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vassallik</a:t>
            </a:r>
            <a:r>
              <a:rPr lang="en-US" sz="2800" b="1" i="1" u="sng" dirty="0">
                <a:solidFill>
                  <a:srgbClr val="DF03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b="1" i="1" u="sng" dirty="0" err="1">
                <a:solidFill>
                  <a:srgbClr val="DF03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shartlarini</a:t>
            </a:r>
            <a:r>
              <a:rPr lang="en-US" sz="2800" b="1" i="1" u="sng" dirty="0">
                <a:solidFill>
                  <a:srgbClr val="DF03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b="1" i="1" u="sng" dirty="0" err="1">
                <a:solidFill>
                  <a:srgbClr val="DF03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buzib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1130-yilda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Sirdaryoning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quyi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oqimid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joylashgan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DF03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Jand</a:t>
            </a:r>
            <a:r>
              <a:rPr lang="en-US" sz="2800" b="1" dirty="0">
                <a:solidFill>
                  <a:srgbClr val="DF03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DF03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800" b="1" dirty="0">
                <a:solidFill>
                  <a:srgbClr val="DF03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solidFill>
                  <a:srgbClr val="DF03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Mang‘ishloq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bosib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oladi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r>
              <a:rPr lang="en-US" sz="28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Sulton</a:t>
            </a:r>
            <a:r>
              <a:rPr lang="en-US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Sanjar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buni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o‘ziga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nisbatan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isyon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biladi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boshqa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vassallari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ham 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Otsizdan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ibrat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olmasin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jazolashga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qaror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qiladi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U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Xorazm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ustiga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qo‘shin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tortib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boradi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Shafqatsiz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jangda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Otsiz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ngilib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jon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saqlash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qochadi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Xazorasp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ostonasidagi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mahorabada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Xorazmshohning</a:t>
            </a:r>
            <a:r>
              <a:rPr lang="en-US" sz="28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o‘g‘li</a:t>
            </a:r>
            <a:r>
              <a:rPr lang="en-US" sz="28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Otliq</a:t>
            </a:r>
            <a:r>
              <a:rPr lang="en-US" sz="28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tarixchi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Mirxond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Otsizning</a:t>
            </a:r>
            <a:r>
              <a:rPr lang="en-US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o‘glini</a:t>
            </a:r>
            <a:r>
              <a:rPr lang="en-US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El  </a:t>
            </a:r>
            <a:r>
              <a:rPr lang="en-US" sz="28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Qutlug</a:t>
            </a:r>
            <a:r>
              <a:rPr lang="en-US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‘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d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yozadi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qo‘lga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tushadi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shaxsan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Sulton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Sanjarning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buyrug‘iga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binoan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shamshir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lidan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qoq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ikkiga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bo‘lib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tashlanadi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8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Xorazmshoh</a:t>
            </a:r>
            <a:r>
              <a:rPr lang="en-US" sz="28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Otsiz</a:t>
            </a:r>
            <a:r>
              <a:rPr lang="en-US" sz="28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o‘g‘li</a:t>
            </a:r>
            <a:r>
              <a:rPr lang="en-US" sz="28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sz="2800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uzoq</a:t>
            </a:r>
            <a:r>
              <a:rPr lang="en-US" sz="28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vaqtlarga</a:t>
            </a:r>
            <a:r>
              <a:rPr lang="en-US" sz="28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qadar</a:t>
            </a:r>
            <a:r>
              <a:rPr lang="en-US" sz="28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iztirob</a:t>
            </a:r>
            <a:r>
              <a:rPr lang="en-US" sz="28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alamini</a:t>
            </a:r>
            <a:r>
              <a:rPr lang="en-US" sz="28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ru-RU" sz="28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28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kadi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179241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23135" y="614577"/>
            <a:ext cx="8568952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Vassalni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jazolagan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Sanjar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Xorazm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taxtiga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jiyani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Sulaymonshohni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qo‘yadi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ammo  </a:t>
            </a:r>
            <a:r>
              <a:rPr lang="en-US" sz="28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o‘zi</a:t>
            </a:r>
            <a:r>
              <a:rPr lang="en-US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esa</a:t>
            </a:r>
            <a:r>
              <a:rPr lang="en-US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</a:t>
            </a:r>
            <a:r>
              <a:rPr lang="en-US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y</a:t>
            </a:r>
            <a:r>
              <a:rPr lang="ru-RU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28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rda</a:t>
            </a:r>
            <a:r>
              <a:rPr lang="en-US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uzoq</a:t>
            </a:r>
            <a:r>
              <a:rPr lang="en-US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qola</a:t>
            </a:r>
            <a:r>
              <a:rPr lang="en-US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olmaydi</a:t>
            </a:r>
            <a:r>
              <a:rPr lang="en-US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Bundan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foydalangan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Otsiz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qo‘shin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to‘plab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shahar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xalqining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qo‘llab-quvvatlashi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himoyasi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ostida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Sulaymonshohni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haydab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yuboradi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Mohir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diplomat 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Xorazmshoh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zahotiyoq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Sanjardan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ru-RU" sz="28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28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chirim</a:t>
            </a:r>
            <a:r>
              <a:rPr lang="en-US" sz="28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so‘raydi</a:t>
            </a:r>
            <a:r>
              <a:rPr lang="en-US" sz="2800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8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unga</a:t>
            </a:r>
            <a:r>
              <a:rPr lang="en-US" sz="28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sodiqlik</a:t>
            </a:r>
            <a:r>
              <a:rPr lang="en-US" sz="28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izhor</a:t>
            </a:r>
            <a:r>
              <a:rPr lang="en-US" sz="28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qilib</a:t>
            </a:r>
            <a:r>
              <a:rPr lang="en-US" sz="28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noma</a:t>
            </a:r>
            <a:r>
              <a:rPr lang="en-US" sz="28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yuboradi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Albatta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Otsiz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anoyilardan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emas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U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vaziyatni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hisobga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olib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1139-yilda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Jurjon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viloyatidagi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Kobudjon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Buxoroga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hujum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qilib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Sanjarning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Buxorodagi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noibi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yaqinlaridan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bo‘lgan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amir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Zangi</a:t>
            </a:r>
            <a:r>
              <a:rPr lang="en-US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ibn</a:t>
            </a:r>
            <a:r>
              <a:rPr lang="en-US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Alini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qatl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etadi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r>
              <a:rPr lang="en-US" sz="28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Sanjar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voq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o‘g‘li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Otliq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o‘ch</a:t>
            </a:r>
            <a:r>
              <a:rPr lang="en-US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olish</a:t>
            </a:r>
            <a:r>
              <a:rPr lang="en-US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baholaydi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2386145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23135" y="614577"/>
            <a:ext cx="8568952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Bu 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safar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u  </a:t>
            </a:r>
            <a:r>
              <a:rPr lang="en-US" sz="32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Otsizga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nisbatan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keskin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choralar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ko‘rmaydi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Bunga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sabab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ayni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paytlarda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Movarounnahrga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Sharqdan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yana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dahshatli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kuch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— </a:t>
            </a:r>
            <a:r>
              <a:rPr lang="en-US" sz="32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qoraxitoylarning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bostirib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k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layotganligi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bo‘lishi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ehtimoldan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xoli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emas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Qanday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bo‘lganda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ham </a:t>
            </a:r>
            <a:r>
              <a:rPr lang="en-US" sz="3200" b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qoraxitoylar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qariyb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40  </a:t>
            </a:r>
            <a:r>
              <a:rPr lang="en-US" sz="32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ming</a:t>
            </a:r>
            <a:r>
              <a:rPr lang="en-US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chodirlik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taxminan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150–200  </a:t>
            </a:r>
            <a:r>
              <a:rPr lang="en-US" sz="32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ming</a:t>
            </a:r>
            <a:r>
              <a:rPr lang="en-US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kishilik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ko‘chmanchi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xalq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bo‘lib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ular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XII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asrda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dastlab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Chiguchak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atroflarida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joylashdilar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Ular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rdan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turib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janubi-g‘arb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tomonga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hujum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qilib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bordilar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qoraxoniylar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poytaxti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Bolosog‘unni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egalladilar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</a:p>
        </p:txBody>
      </p:sp>
    </p:spTree>
    <p:extLst>
      <p:ext uri="{BB962C8B-B14F-4D97-AF65-F5344CB8AC3E}">
        <p14:creationId xmlns:p14="http://schemas.microsoft.com/office/powerpoint/2010/main" val="15884127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23135" y="614577"/>
            <a:ext cx="8568952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en-US" sz="2800" b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Bolosog’un</a:t>
            </a:r>
            <a:r>
              <a:rPr lang="en-US" sz="28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shahrini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qoraxitoylar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poytaxt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qilib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lgiladilar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Ular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rdan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turib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g‘arbga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 </a:t>
            </a:r>
            <a:r>
              <a:rPr lang="en-US" sz="28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Shosh</a:t>
            </a:r>
            <a:r>
              <a:rPr lang="en-US" sz="28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Farg‘ona</a:t>
            </a:r>
            <a:r>
              <a:rPr lang="en-US" sz="28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Zarafshon</a:t>
            </a:r>
            <a:r>
              <a:rPr lang="en-US" sz="28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8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Qashqadaryo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hududlariga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hujumlar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uyushtirib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xorazmshohlar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hududlariga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ham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tahdid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sola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boshladilar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Ana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shunday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og‘ir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paytda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Otsiz</a:t>
            </a:r>
            <a:r>
              <a:rPr lang="en-US"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qoraxitoylarga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murojaat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qilib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sz="28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arab</a:t>
            </a:r>
            <a:r>
              <a:rPr lang="en-US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tarixchisi</a:t>
            </a:r>
            <a:r>
              <a:rPr lang="en-US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Ibn</a:t>
            </a:r>
            <a:r>
              <a:rPr lang="en-US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-al  </a:t>
            </a:r>
            <a:r>
              <a:rPr lang="en-US" sz="28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Asir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yozishicha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ularni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boylikka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to‘la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gullab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yashnagan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Sulton</a:t>
            </a:r>
            <a:r>
              <a:rPr lang="en-US" sz="28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Sanjar</a:t>
            </a:r>
            <a:r>
              <a:rPr lang="en-US" sz="28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y</a:t>
            </a:r>
            <a:r>
              <a:rPr lang="ru-RU" sz="28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28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rlariga</a:t>
            </a:r>
            <a:r>
              <a:rPr lang="en-US" sz="28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yurishga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undagan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kuchli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qoraxitoylar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qo‘shini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kurashishga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tayyor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emasligini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ongli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suratda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zib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qoraxitoylarga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yiliga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 </a:t>
            </a:r>
            <a:r>
              <a:rPr lang="en-US" sz="28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ming</a:t>
            </a:r>
            <a:r>
              <a:rPr lang="en-US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dinor</a:t>
            </a:r>
            <a:r>
              <a:rPr lang="en-US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to‘lab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turish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majburiyatini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olgan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o‘z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mamlakatini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ko‘chmanchilar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hujumidan</a:t>
            </a:r>
            <a:r>
              <a:rPr lang="en-US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saqlab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qolgan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077974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23135" y="614577"/>
            <a:ext cx="8568952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b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Qoraxitoylarning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Sanjar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y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rlariga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birinchi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marta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hujumi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1128-yilda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sharqdan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Qashqarga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bostirib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kirish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boshlangan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O‘shanda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saljuqiylar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sultonining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vassali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bo‘lgan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qashg‘ar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xoni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Ahmad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ibn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al-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hujumni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qaytargan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Ammo k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yinchalik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qoraxitoylar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qirg‘iz</a:t>
            </a:r>
            <a:r>
              <a:rPr lang="en-US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uyg‘urlarni</a:t>
            </a:r>
            <a:r>
              <a:rPr lang="en-US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o‘zlariga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tob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qilib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ancha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kuchga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to‘lgach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o‘sha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1137-yilda 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Movarounnahrga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bostirib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kiradilar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Sanjarning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yaqin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qarindoshlaridan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—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Samarqand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hokimi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Mahmud  </a:t>
            </a:r>
            <a:r>
              <a:rPr lang="en-US" sz="28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Ibn</a:t>
            </a:r>
            <a:r>
              <a:rPr lang="en-US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Arslonshoh</a:t>
            </a:r>
            <a:r>
              <a:rPr lang="en-US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Xo‘jandda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mag‘lubiyatga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uchrab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Samarqandga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qochadi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Sulton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Sanjardan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yordam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so‘rab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murojaat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qiladi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7908179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23135" y="614577"/>
            <a:ext cx="8568952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Saljuqiylar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sultoni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qoraxitoylarga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qarshi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 </a:t>
            </a:r>
            <a:r>
              <a:rPr lang="en-US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oy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puxta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tayyorlandi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o‘ziga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qarashli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bo‘lgan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6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ru-RU" sz="26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26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jiston</a:t>
            </a:r>
            <a:r>
              <a:rPr lang="en-US" sz="26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sz="26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G‘ur</a:t>
            </a:r>
            <a:r>
              <a:rPr lang="en-US" sz="26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sz="26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G‘azna</a:t>
            </a:r>
            <a:r>
              <a:rPr lang="en-US" sz="26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6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6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Mozandaron</a:t>
            </a:r>
            <a:r>
              <a:rPr lang="en-US" sz="26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kabi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vassal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viloyatlardan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 </a:t>
            </a:r>
            <a:r>
              <a:rPr lang="en-US" sz="26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ming</a:t>
            </a:r>
            <a:r>
              <a:rPr lang="en-US" sz="26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qo‘shin</a:t>
            </a:r>
            <a:r>
              <a:rPr lang="en-US" sz="26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to‘pladi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Qoraxitoylarda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ham  </a:t>
            </a:r>
            <a:r>
              <a:rPr lang="en-US" sz="26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  </a:t>
            </a:r>
            <a:r>
              <a:rPr lang="en-US" sz="26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ming</a:t>
            </a:r>
            <a:r>
              <a:rPr lang="en-US" sz="26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6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kishilik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qo‘shin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bo‘lgan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Har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ikki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o‘rtadagi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1141-yil 9-s</a:t>
            </a:r>
            <a:r>
              <a:rPr lang="ru-RU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ntabrda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Samarqandga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yaqin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Katvon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dashtligida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bo‘ldi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Bu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jangda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Sulton</a:t>
            </a:r>
            <a:r>
              <a:rPr lang="en-US" sz="26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Sanjar</a:t>
            </a:r>
            <a:r>
              <a:rPr lang="en-US" sz="26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6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Mahmud </a:t>
            </a:r>
            <a:r>
              <a:rPr lang="en-US" sz="26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ibn</a:t>
            </a:r>
            <a:r>
              <a:rPr lang="en-US" sz="26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Arslonshoh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qo‘shinlari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batamom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tor-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mor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qilindi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Sanjar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qo‘shinlaridan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 </a:t>
            </a:r>
            <a:r>
              <a:rPr lang="en-US" sz="26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ming</a:t>
            </a:r>
            <a:r>
              <a:rPr lang="en-US" sz="26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jangchi</a:t>
            </a:r>
            <a:r>
              <a:rPr lang="en-US" sz="26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halok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bo‘ladi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o‘zi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Mahmudxon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ru-RU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rmizga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qochdi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600" b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Sulton</a:t>
            </a:r>
            <a:r>
              <a:rPr lang="en-US" sz="26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Sanjarning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barcha</a:t>
            </a:r>
            <a:r>
              <a:rPr lang="en-US" sz="26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mulki</a:t>
            </a:r>
            <a:r>
              <a:rPr lang="en-US" sz="26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6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xon</a:t>
            </a:r>
            <a:r>
              <a:rPr lang="en-US" sz="26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qarorgohi</a:t>
            </a:r>
            <a:r>
              <a:rPr lang="en-US" sz="26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6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uning</a:t>
            </a:r>
            <a:r>
              <a:rPr lang="en-US" sz="26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xotini</a:t>
            </a:r>
            <a:r>
              <a:rPr lang="en-US" sz="26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Turkon</a:t>
            </a:r>
            <a:r>
              <a:rPr lang="en-US" sz="26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i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xotin</a:t>
            </a:r>
            <a:r>
              <a:rPr lang="en-US" sz="2600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qoraxitoylarga</a:t>
            </a:r>
            <a:r>
              <a:rPr lang="en-US" sz="26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o‘lja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bo‘lib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tushadi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6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Qoraxitoylar</a:t>
            </a:r>
            <a:r>
              <a:rPr lang="en-US" sz="2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Samarqanddan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so‘ng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Buxoroni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ham 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egallaydilar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D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yarli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butun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Movarounnahr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qoraxitoylar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qo‘liga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o‘tadi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138407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23528" y="764704"/>
            <a:ext cx="8568952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dirty="0" smtClean="0">
                <a:solidFill>
                  <a:srgbClr val="000000"/>
                </a:solidFill>
                <a:latin typeface="Times New Roman"/>
                <a:ea typeface="Times New Roman"/>
              </a:rPr>
              <a:t>	Arab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  <a:ea typeface="Times New Roman"/>
              </a:rPr>
              <a:t>manbalarida</a:t>
            </a:r>
            <a:r>
              <a:rPr lang="en-US" sz="28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  <a:ea typeface="Times New Roman"/>
              </a:rPr>
              <a:t>Xorazmning</a:t>
            </a:r>
            <a:r>
              <a:rPr lang="en-US" sz="28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  <a:ea typeface="Times New Roman"/>
              </a:rPr>
              <a:t>arab</a:t>
            </a:r>
            <a:r>
              <a:rPr lang="en-US" sz="28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  <a:ea typeface="Times New Roman"/>
              </a:rPr>
              <a:t>lashkarboshilari</a:t>
            </a:r>
            <a:r>
              <a:rPr lang="en-US" sz="28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800" b="1" dirty="0">
                <a:solidFill>
                  <a:srgbClr val="0000FF"/>
                </a:solidFill>
                <a:latin typeface="Times New Roman"/>
                <a:ea typeface="Times New Roman"/>
              </a:rPr>
              <a:t>Salim </a:t>
            </a:r>
            <a:r>
              <a:rPr lang="en-US" sz="28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ibi</a:t>
            </a:r>
            <a:r>
              <a:rPr lang="en-US" sz="2800" b="1" dirty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28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Ziyod</a:t>
            </a:r>
            <a:r>
              <a:rPr lang="en-US" sz="2800" b="1" dirty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28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va</a:t>
            </a:r>
            <a:r>
              <a:rPr lang="en-US" sz="2800" b="1" dirty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2800" b="1" dirty="0" err="1" smtClean="0">
                <a:solidFill>
                  <a:srgbClr val="0000FF"/>
                </a:solidFill>
                <a:latin typeface="Times New Roman"/>
                <a:ea typeface="Times New Roman"/>
              </a:rPr>
              <a:t>Umayya</a:t>
            </a:r>
            <a:r>
              <a:rPr lang="en-US" sz="2800" b="1" dirty="0" smtClean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2800" b="1" dirty="0">
                <a:solidFill>
                  <a:srgbClr val="0000FF"/>
                </a:solidFill>
                <a:latin typeface="Times New Roman"/>
                <a:ea typeface="Times New Roman"/>
              </a:rPr>
              <a:t>ibn </a:t>
            </a:r>
            <a:r>
              <a:rPr lang="en-US" sz="28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Abdulloh</a:t>
            </a:r>
            <a:r>
              <a:rPr lang="en-US" sz="2800" b="1" dirty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  <a:ea typeface="Times New Roman"/>
              </a:rPr>
              <a:t>tomonidan</a:t>
            </a:r>
            <a:r>
              <a:rPr lang="en-US" sz="28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  <a:ea typeface="Times New Roman"/>
              </a:rPr>
              <a:t>ikki</a:t>
            </a:r>
            <a:r>
              <a:rPr lang="en-US" sz="28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  <a:ea typeface="Times New Roman"/>
              </a:rPr>
              <a:t>marta</a:t>
            </a:r>
            <a:r>
              <a:rPr lang="en-US" sz="28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  <a:ea typeface="Times New Roman"/>
              </a:rPr>
              <a:t>buysundirilganligi</a:t>
            </a:r>
            <a:r>
              <a:rPr lang="en-US" sz="28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  <a:ea typeface="Times New Roman"/>
              </a:rPr>
              <a:t>to’g’risida</a:t>
            </a:r>
            <a:r>
              <a:rPr lang="en-US" sz="28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  <a:ea typeface="Times New Roman"/>
              </a:rPr>
              <a:t>gapiriladi</a:t>
            </a:r>
            <a:r>
              <a:rPr lang="en-US" sz="2800" dirty="0">
                <a:solidFill>
                  <a:srgbClr val="000000"/>
                </a:solidFill>
                <a:latin typeface="Times New Roman"/>
                <a:ea typeface="Times New Roman"/>
              </a:rPr>
              <a:t>.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  <a:ea typeface="Times New Roman"/>
              </a:rPr>
              <a:t>Aslini</a:t>
            </a:r>
            <a:r>
              <a:rPr lang="en-US" sz="28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  <a:ea typeface="Times New Roman"/>
              </a:rPr>
              <a:t>olganda</a:t>
            </a:r>
            <a:r>
              <a:rPr lang="en-US" sz="28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  <a:ea typeface="Times New Roman"/>
              </a:rPr>
              <a:t>bu</a:t>
            </a:r>
            <a:r>
              <a:rPr lang="en-US" sz="28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  <a:ea typeface="Times New Roman"/>
              </a:rPr>
              <a:t>yerlarga</a:t>
            </a:r>
            <a:r>
              <a:rPr lang="en-US" sz="2800" dirty="0">
                <a:solidFill>
                  <a:srgbClr val="000000"/>
                </a:solidFill>
                <a:latin typeface="Times New Roman"/>
                <a:ea typeface="Times New Roman"/>
              </a:rPr>
              <a:t> ham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  <a:ea typeface="Times New Roman"/>
              </a:rPr>
              <a:t>Movarounnahr</a:t>
            </a:r>
            <a:r>
              <a:rPr lang="en-US" sz="28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  <a:ea typeface="Times New Roman"/>
              </a:rPr>
              <a:t>shaharlariga</a:t>
            </a:r>
            <a:r>
              <a:rPr lang="en-US" sz="28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  <a:ea typeface="Times New Roman"/>
              </a:rPr>
              <a:t>nisbatan</a:t>
            </a:r>
            <a:r>
              <a:rPr lang="en-US" sz="28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  <a:ea typeface="Times New Roman"/>
              </a:rPr>
              <a:t>qilinganidek</a:t>
            </a:r>
            <a:r>
              <a:rPr lang="en-US" sz="2800" dirty="0">
                <a:solidFill>
                  <a:srgbClr val="000000"/>
                </a:solidFill>
                <a:latin typeface="Times New Roman"/>
                <a:ea typeface="Times New Roman"/>
              </a:rPr>
              <a:t>, talon-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  <a:ea typeface="Times New Roman"/>
              </a:rPr>
              <a:t>toroj</a:t>
            </a:r>
            <a:r>
              <a:rPr lang="en-US" sz="28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  <a:ea typeface="Times New Roman"/>
              </a:rPr>
              <a:t>yurishlari</a:t>
            </a:r>
            <a:r>
              <a:rPr lang="en-US" sz="28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  <a:ea typeface="Times New Roman"/>
              </a:rPr>
              <a:t>uyushtirilib</a:t>
            </a:r>
            <a:r>
              <a:rPr lang="en-US" sz="28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  <a:ea typeface="Times New Roman"/>
              </a:rPr>
              <a:t>turilgan</a:t>
            </a:r>
            <a:r>
              <a:rPr lang="en-US" sz="2800" dirty="0">
                <a:solidFill>
                  <a:srgbClr val="000000"/>
                </a:solidFill>
                <a:latin typeface="Times New Roman"/>
                <a:ea typeface="Times New Roman"/>
              </a:rPr>
              <a:t>.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  <a:ea typeface="Times New Roman"/>
              </a:rPr>
              <a:t>Faqat</a:t>
            </a:r>
            <a:r>
              <a:rPr lang="en-US" sz="28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800" b="1" dirty="0" smtClean="0">
                <a:solidFill>
                  <a:srgbClr val="000000"/>
                </a:solidFill>
                <a:latin typeface="Times New Roman"/>
                <a:ea typeface="Times New Roman"/>
              </a:rPr>
              <a:t>VIII </a:t>
            </a:r>
            <a:r>
              <a:rPr lang="en-US" sz="2800" b="1" dirty="0" err="1" smtClean="0">
                <a:solidFill>
                  <a:srgbClr val="000000"/>
                </a:solidFill>
                <a:latin typeface="Times New Roman"/>
                <a:ea typeface="Times New Roman"/>
              </a:rPr>
              <a:t>asr</a:t>
            </a:r>
            <a:r>
              <a:rPr lang="en-US" sz="2800" b="1" dirty="0" smtClean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  <a:latin typeface="Times New Roman"/>
                <a:ea typeface="Times New Roman"/>
              </a:rPr>
              <a:t>boshidagina</a:t>
            </a:r>
            <a:r>
              <a:rPr lang="en-US" sz="2800" dirty="0" smtClean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  <a:ea typeface="Times New Roman"/>
              </a:rPr>
              <a:t>Xuroson</a:t>
            </a:r>
            <a:r>
              <a:rPr lang="en-US" sz="28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  <a:ea typeface="Times New Roman"/>
              </a:rPr>
              <a:t>noibi</a:t>
            </a:r>
            <a:r>
              <a:rPr lang="en-US" sz="28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8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Qutayba</a:t>
            </a:r>
            <a:r>
              <a:rPr lang="en-US" sz="2800" b="1" dirty="0">
                <a:solidFill>
                  <a:srgbClr val="0000FF"/>
                </a:solidFill>
                <a:latin typeface="Times New Roman"/>
                <a:ea typeface="Times New Roman"/>
              </a:rPr>
              <a:t> ibn Muslim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  <a:ea typeface="Times New Roman"/>
              </a:rPr>
              <a:t>boshchiligidagi</a:t>
            </a:r>
            <a:r>
              <a:rPr lang="en-US" sz="28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  <a:ea typeface="Times New Roman"/>
              </a:rPr>
              <a:t>qo’shinlar</a:t>
            </a:r>
            <a:r>
              <a:rPr lang="en-US" sz="28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  <a:ea typeface="Times New Roman"/>
              </a:rPr>
              <a:t>Xorazmni</a:t>
            </a:r>
            <a:r>
              <a:rPr lang="en-US" sz="28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  <a:ea typeface="Times New Roman"/>
              </a:rPr>
              <a:t>uzil-kesil</a:t>
            </a:r>
            <a:r>
              <a:rPr lang="en-US" sz="28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  <a:ea typeface="Times New Roman"/>
              </a:rPr>
              <a:t>bosib</a:t>
            </a:r>
            <a:r>
              <a:rPr lang="en-US" sz="28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  <a:ea typeface="Times New Roman"/>
              </a:rPr>
              <a:t>oldilar</a:t>
            </a:r>
            <a:r>
              <a:rPr lang="en-US" sz="2800" dirty="0">
                <a:solidFill>
                  <a:srgbClr val="000000"/>
                </a:solidFill>
                <a:latin typeface="Times New Roman"/>
                <a:ea typeface="Times New Roman"/>
              </a:rPr>
              <a:t>.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  <a:ea typeface="Times New Roman"/>
              </a:rPr>
              <a:t>Qutayba</a:t>
            </a:r>
            <a:r>
              <a:rPr lang="en-US" sz="28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  <a:ea typeface="Times New Roman"/>
              </a:rPr>
              <a:t>xorazmliklarning</a:t>
            </a:r>
            <a:r>
              <a:rPr lang="en-US" sz="28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800" b="1" i="1" u="sng" dirty="0" err="1">
                <a:solidFill>
                  <a:srgbClr val="000000"/>
                </a:solidFill>
                <a:latin typeface="Times New Roman"/>
                <a:ea typeface="Times New Roman"/>
              </a:rPr>
              <a:t>tarixiy</a:t>
            </a:r>
            <a:r>
              <a:rPr lang="en-US" sz="2800" b="1" i="1" u="sng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800" b="1" i="1" u="sng" dirty="0" err="1">
                <a:solidFill>
                  <a:srgbClr val="000000"/>
                </a:solidFill>
                <a:latin typeface="Times New Roman"/>
                <a:ea typeface="Times New Roman"/>
              </a:rPr>
              <a:t>adabiyoti</a:t>
            </a:r>
            <a:r>
              <a:rPr lang="en-US" sz="2800" b="1" i="1" u="sng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800" b="1" i="1" u="sng" dirty="0" err="1">
                <a:solidFill>
                  <a:srgbClr val="000000"/>
                </a:solidFill>
                <a:latin typeface="Times New Roman"/>
                <a:ea typeface="Times New Roman"/>
              </a:rPr>
              <a:t>va</a:t>
            </a:r>
            <a:r>
              <a:rPr lang="en-US" sz="2800" b="1" i="1" u="sng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800" b="1" i="1" u="sng" dirty="0" err="1">
                <a:solidFill>
                  <a:srgbClr val="000000"/>
                </a:solidFill>
                <a:latin typeface="Times New Roman"/>
                <a:ea typeface="Times New Roman"/>
              </a:rPr>
              <a:t>madaniy</a:t>
            </a:r>
            <a:r>
              <a:rPr lang="en-US" sz="2800" b="1" i="1" u="sng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800" b="1" i="1" u="sng" dirty="0" err="1">
                <a:solidFill>
                  <a:srgbClr val="000000"/>
                </a:solidFill>
                <a:latin typeface="Times New Roman"/>
                <a:ea typeface="Times New Roman"/>
              </a:rPr>
              <a:t>merosini</a:t>
            </a:r>
            <a:r>
              <a:rPr lang="en-US" sz="2800" b="1" i="1" u="sng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800" b="1" i="1" u="sng" dirty="0" err="1">
                <a:solidFill>
                  <a:srgbClr val="000000"/>
                </a:solidFill>
                <a:latin typeface="Times New Roman"/>
                <a:ea typeface="Times New Roman"/>
              </a:rPr>
              <a:t>yaratgan</a:t>
            </a:r>
            <a:r>
              <a:rPr lang="en-US" sz="2800" b="1" i="1" u="sng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800" b="1" i="1" u="sng" dirty="0" err="1">
                <a:solidFill>
                  <a:srgbClr val="000000"/>
                </a:solidFill>
                <a:latin typeface="Times New Roman"/>
                <a:ea typeface="Times New Roman"/>
              </a:rPr>
              <a:t>va</a:t>
            </a:r>
            <a:r>
              <a:rPr lang="en-US" sz="2800" b="1" i="1" u="sng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800" b="1" i="1" u="sng" dirty="0" err="1">
                <a:solidFill>
                  <a:srgbClr val="000000"/>
                </a:solidFill>
                <a:latin typeface="Times New Roman"/>
                <a:ea typeface="Times New Roman"/>
              </a:rPr>
              <a:t>saqlab</a:t>
            </a:r>
            <a:r>
              <a:rPr lang="en-US" sz="2800" b="1" i="1" u="sng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800" b="1" i="1" u="sng" dirty="0" err="1">
                <a:solidFill>
                  <a:srgbClr val="000000"/>
                </a:solidFill>
                <a:latin typeface="Times New Roman"/>
                <a:ea typeface="Times New Roman"/>
              </a:rPr>
              <a:t>kelgan</a:t>
            </a:r>
            <a:r>
              <a:rPr lang="en-US" sz="2800" b="1" i="1" u="sng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800" b="1" i="1" u="sng" dirty="0" err="1">
                <a:solidFill>
                  <a:srgbClr val="000000"/>
                </a:solidFill>
                <a:latin typeface="Times New Roman"/>
                <a:ea typeface="Times New Roman"/>
              </a:rPr>
              <a:t>olimlarni</a:t>
            </a:r>
            <a:r>
              <a:rPr lang="en-US" sz="2800" b="1" i="1" u="sng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800" b="1" i="1" u="sng" dirty="0" err="1">
                <a:solidFill>
                  <a:srgbClr val="000000"/>
                </a:solidFill>
                <a:latin typeface="Times New Roman"/>
                <a:ea typeface="Times New Roman"/>
              </a:rPr>
              <a:t>qirib</a:t>
            </a:r>
            <a:r>
              <a:rPr lang="en-US" sz="2800" b="1" i="1" u="sng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800" b="1" i="1" u="sng" dirty="0" err="1">
                <a:solidFill>
                  <a:srgbClr val="000000"/>
                </a:solidFill>
                <a:latin typeface="Times New Roman"/>
                <a:ea typeface="Times New Roman"/>
              </a:rPr>
              <a:t>yuboradi</a:t>
            </a:r>
            <a:r>
              <a:rPr lang="en-US" sz="2800" b="1" i="1" u="sng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800" b="1" i="1" u="sng" dirty="0" err="1">
                <a:solidFill>
                  <a:srgbClr val="000000"/>
                </a:solidFill>
                <a:latin typeface="Times New Roman"/>
                <a:ea typeface="Times New Roman"/>
              </a:rPr>
              <a:t>va</a:t>
            </a:r>
            <a:r>
              <a:rPr lang="en-US" sz="2800" b="1" i="1" u="sng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800" b="1" i="1" u="sng" dirty="0" err="1">
                <a:solidFill>
                  <a:srgbClr val="000000"/>
                </a:solidFill>
                <a:latin typeface="Times New Roman"/>
                <a:ea typeface="Times New Roman"/>
              </a:rPr>
              <a:t>quvg’in</a:t>
            </a:r>
            <a:r>
              <a:rPr lang="en-US" sz="28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  <a:ea typeface="Times New Roman"/>
              </a:rPr>
              <a:t>qiladi</a:t>
            </a:r>
            <a:r>
              <a:rPr lang="en-US" sz="2800" dirty="0">
                <a:solidFill>
                  <a:srgbClr val="000000"/>
                </a:solidFill>
                <a:latin typeface="Times New Roman"/>
                <a:ea typeface="Times New Roman"/>
              </a:rPr>
              <a:t>.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  <a:ea typeface="Times New Roman"/>
              </a:rPr>
              <a:t>Shuning</a:t>
            </a:r>
            <a:r>
              <a:rPr lang="en-US" sz="28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  <a:ea typeface="Times New Roman"/>
              </a:rPr>
              <a:t>uchun</a:t>
            </a:r>
            <a:r>
              <a:rPr lang="en-US" sz="2800" dirty="0">
                <a:solidFill>
                  <a:srgbClr val="000000"/>
                </a:solidFill>
                <a:latin typeface="Times New Roman"/>
                <a:ea typeface="Times New Roman"/>
              </a:rPr>
              <a:t> ham,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  <a:ea typeface="Times New Roman"/>
              </a:rPr>
              <a:t>arablargacha</a:t>
            </a:r>
            <a:r>
              <a:rPr lang="en-US" sz="28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  <a:ea typeface="Times New Roman"/>
              </a:rPr>
              <a:t>bo’lgan</a:t>
            </a:r>
            <a:r>
              <a:rPr lang="en-US" sz="28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  <a:ea typeface="Times New Roman"/>
              </a:rPr>
              <a:t>Xorazmshohlar</a:t>
            </a:r>
            <a:r>
              <a:rPr lang="en-US" sz="28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  <a:ea typeface="Times New Roman"/>
              </a:rPr>
              <a:t>davlati</a:t>
            </a:r>
            <a:r>
              <a:rPr lang="en-US" sz="28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  <a:ea typeface="Times New Roman"/>
              </a:rPr>
              <a:t>tarixiga</a:t>
            </a:r>
            <a:r>
              <a:rPr lang="en-US" sz="28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  <a:ea typeface="Times New Roman"/>
              </a:rPr>
              <a:t>oid</a:t>
            </a:r>
            <a:r>
              <a:rPr lang="en-US" sz="28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  <a:ea typeface="Times New Roman"/>
              </a:rPr>
              <a:t>yetarli</a:t>
            </a:r>
            <a:r>
              <a:rPr lang="en-US" sz="28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latin typeface="Times New Roman"/>
                <a:ea typeface="Times New Roman"/>
              </a:rPr>
              <a:t>yozma</a:t>
            </a:r>
            <a:r>
              <a:rPr lang="en-US" sz="2800" b="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latin typeface="Times New Roman"/>
                <a:ea typeface="Times New Roman"/>
              </a:rPr>
              <a:t>manbalar</a:t>
            </a:r>
            <a:r>
              <a:rPr lang="en-US" sz="2800" b="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  <a:ea typeface="Times New Roman"/>
              </a:rPr>
              <a:t>uchramaydi</a:t>
            </a:r>
            <a:r>
              <a:rPr lang="en-US" sz="2800" dirty="0">
                <a:solidFill>
                  <a:srgbClr val="000000"/>
                </a:solidFill>
                <a:latin typeface="Times New Roman"/>
                <a:ea typeface="Times New Roman"/>
              </a:rPr>
              <a:t>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23135" y="614577"/>
            <a:ext cx="8568952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600" b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Xorazmshoh</a:t>
            </a:r>
            <a:r>
              <a:rPr lang="en-US" sz="26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6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Otsiz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Sanjarning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y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ngilganligini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eshitib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bundan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ustalik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foydalanadi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U 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fursatni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g‘animat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bilib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1141– </a:t>
            </a:r>
            <a:r>
              <a:rPr 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1142-yillarda 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Xurosonga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bostirib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kiradi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ru-RU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raxsni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ishg‘ol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etgach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Sanjarning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yo‘qligidan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foydalanib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saljuqiylar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poytaxti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Marvni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Nishopurni</a:t>
            </a:r>
            <a:r>
              <a:rPr 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egallaydi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Qoraxitoylarga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qarshi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jangda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muvaffaqiyatsizlikka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uchragan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Sulton</a:t>
            </a:r>
            <a:r>
              <a:rPr lang="en-US" sz="26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6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Sanjar</a:t>
            </a:r>
            <a:r>
              <a:rPr lang="en-US" sz="26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Marvga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qaytgach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o‘z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vassali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600" b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Xorazmshoh</a:t>
            </a:r>
            <a:r>
              <a:rPr lang="en-US" sz="26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6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Otsizning</a:t>
            </a:r>
            <a:r>
              <a:rPr lang="en-US" sz="26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odoblarcha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qilgan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xatti-harakatlarini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k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chirmadi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U 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yana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ikki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marta</a:t>
            </a:r>
            <a:r>
              <a:rPr 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 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1143–1144  </a:t>
            </a:r>
            <a:r>
              <a:rPr lang="en-US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1147-yil  </a:t>
            </a:r>
            <a:r>
              <a:rPr lang="en-US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noyabrida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Otsiz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ustiga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qo‘shin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tortib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bordi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r>
              <a:rPr lang="en-US" sz="26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Otsiz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o‘z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qilgan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gunohlari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ulug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 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sultondan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chirim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so‘rab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6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Sanjar</a:t>
            </a:r>
            <a:r>
              <a:rPr lang="en-US" sz="2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6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hukmronligini</a:t>
            </a:r>
            <a:r>
              <a:rPr lang="en-US" sz="2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tan  </a:t>
            </a:r>
            <a:r>
              <a:rPr lang="en-US" sz="26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oldi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Ikki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o‘rtada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yarash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bitimi</a:t>
            </a:r>
            <a:r>
              <a:rPr 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imzolandi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635816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23135" y="614577"/>
            <a:ext cx="856895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40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1152-yil </a:t>
            </a:r>
            <a:r>
              <a:rPr lang="en-US" sz="40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apr</a:t>
            </a:r>
            <a:r>
              <a:rPr lang="ru-RU" sz="4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40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lda</a:t>
            </a:r>
            <a:r>
              <a:rPr lang="en-US" sz="4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Xorazmshoh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Otsiz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uchinchi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marta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Jand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ustiga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qo‘shin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tortib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boradi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egallab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katta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o‘gli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Abul</a:t>
            </a:r>
            <a:r>
              <a:rPr lang="en-US" sz="4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Fath</a:t>
            </a:r>
            <a:r>
              <a:rPr lang="en-US" sz="4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el </a:t>
            </a:r>
            <a:r>
              <a:rPr lang="en-US" sz="40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Arslonni</a:t>
            </a:r>
            <a:r>
              <a:rPr lang="en-US" sz="4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rda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hokim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qilib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tayinlaydi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Bu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safar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Sulton</a:t>
            </a:r>
            <a:r>
              <a:rPr lang="en-US" sz="4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Sanjar</a:t>
            </a:r>
            <a:r>
              <a:rPr lang="en-US" sz="4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o‘z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vassalining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xatti-harakatiga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befarq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qaradi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Buning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asosiy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sababi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shundaki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sz="40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Sulton</a:t>
            </a:r>
            <a:r>
              <a:rPr lang="en-US" sz="4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40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Sanjar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endi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ancha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kuchsizlanib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qolgan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edi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264417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23135" y="614577"/>
            <a:ext cx="8568952" cy="60939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600" b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Sulton</a:t>
            </a:r>
            <a:r>
              <a:rPr lang="en-US" sz="26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Sanjar</a:t>
            </a:r>
            <a:r>
              <a:rPr lang="en-US" sz="26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1153 </a:t>
            </a:r>
            <a:r>
              <a:rPr lang="en-US" sz="2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yil</a:t>
            </a:r>
            <a:r>
              <a:rPr 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apr</a:t>
            </a:r>
            <a:r>
              <a:rPr lang="ru-RU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lda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6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g‘uzlarga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qarshi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og‘ir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jangga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kirdi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o‘zi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asirga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tushdi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 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shu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davrdan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e’tiboran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davlat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sifatida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saljuqiylar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hukmronligi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inqiroz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sari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yuz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tutdi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Saljuqiylar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Sulton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Sanjar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og‘ir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bo‘lgan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shu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vaziyatdan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Xorazmshoh</a:t>
            </a:r>
            <a:r>
              <a:rPr lang="en-US" sz="26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Otsiz</a:t>
            </a:r>
            <a:r>
              <a:rPr lang="en-US" sz="26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yana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foydalandi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o‘z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rlarini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ngaytirdi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Hatto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Sanjarga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qarshi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g‘uzlarga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homiylik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qildi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Otsiz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6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Balx</a:t>
            </a:r>
            <a:r>
              <a:rPr lang="en-US" sz="26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6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g‘uzlari</a:t>
            </a:r>
            <a:r>
              <a:rPr lang="en-US" sz="26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yo‘lboshchilaridan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biriga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yozgan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xatida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6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g‘uzlar</a:t>
            </a:r>
            <a:r>
              <a:rPr lang="en-US" sz="26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i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sz="2600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6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Sanjar</a:t>
            </a:r>
            <a:r>
              <a:rPr lang="en-US" sz="26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6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o‘rtasida</a:t>
            </a:r>
            <a:r>
              <a:rPr lang="en-US" sz="26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6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vositachi</a:t>
            </a:r>
            <a:r>
              <a:rPr lang="en-US" sz="26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bo‘lishni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taklif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qilganligi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haqidagi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ma’lumot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bor. </a:t>
            </a:r>
            <a:r>
              <a:rPr lang="en-US" sz="26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1156-yilda </a:t>
            </a:r>
            <a:r>
              <a:rPr lang="en-US" sz="2600" b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Sulton</a:t>
            </a:r>
            <a:r>
              <a:rPr lang="en-US" sz="26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Sanjar</a:t>
            </a:r>
            <a:r>
              <a:rPr lang="en-US" sz="26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asirlikdan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qochganda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Otsiz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darhol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6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o‘z</a:t>
            </a:r>
            <a:r>
              <a:rPr lang="en-US" sz="26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6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taktik</a:t>
            </a:r>
            <a:r>
              <a:rPr lang="en-US" sz="26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6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yo‘lini</a:t>
            </a:r>
            <a:r>
              <a:rPr lang="en-US" sz="26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o‘zgartirib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ozodlikka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chiqqanligi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tabriklaydi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o‘zining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ulug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 </a:t>
            </a:r>
            <a:r>
              <a:rPr lang="en-US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Sultonga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sodiqligini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izhor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etadi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1156-yili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Xorazmshoh</a:t>
            </a:r>
            <a:r>
              <a:rPr lang="en-US" sz="26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Otsiz</a:t>
            </a:r>
            <a:r>
              <a:rPr lang="en-US" sz="26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ham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vafot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etdi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Ammo </a:t>
            </a:r>
            <a:r>
              <a:rPr lang="en-US" sz="2600" b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Sulton</a:t>
            </a:r>
            <a:r>
              <a:rPr lang="en-US" sz="26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6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Sanjar</a:t>
            </a:r>
            <a:r>
              <a:rPr lang="en-US" sz="26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saljuqiylar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davlatining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shuhratini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tiklay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olmadi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1157-yilda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olamdan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o‘tdi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400788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23135" y="614577"/>
            <a:ext cx="8568952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Otsizdan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so‘ng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Xorazm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taxtiga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o‘g‘li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  </a:t>
            </a:r>
            <a:r>
              <a:rPr lang="en-US" sz="28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Arslon</a:t>
            </a:r>
            <a:r>
              <a:rPr lang="en-US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(</a:t>
            </a:r>
            <a:r>
              <a:rPr 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1156–1172</a:t>
            </a:r>
            <a:r>
              <a:rPr lang="en-US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o‘tirdi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U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otasiga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qaraganda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ancha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qulay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vaziyatlarda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olib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bordi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Bu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qulay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vaziyatlar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nimalardan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iborat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Avvalo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saljuqiylar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davlati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Sulton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Sanjar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vafotidan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so‘ng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asosan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yashashdan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to‘xtadi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Faqat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ko‘chmanchi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g‘uzlar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unda-bunda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o‘z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b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boshliklarini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davom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ettirmoqda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edilar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Qoraxoniylar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afsonadagid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qo‘g‘irchoq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davlatchalar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  </a:t>
            </a:r>
            <a:r>
              <a:rPr lang="en-US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ru-RU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28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kliklarga</a:t>
            </a:r>
            <a:r>
              <a:rPr lang="en-US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aylanib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qolgan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D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mak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Xorazmning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mustaqil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taraqqiyotiga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to‘sqinlik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qila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oladigan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xavf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soladigan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biror-bir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aniq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kuch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qolmagan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Faqat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ma’lum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darajada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bunday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xavf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qoraxitoylar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tomonidan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k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lishi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mumkin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3478107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23135" y="614577"/>
            <a:ext cx="8568952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2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  </a:t>
            </a:r>
            <a:r>
              <a:rPr lang="en-US" sz="32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Arslon</a:t>
            </a:r>
            <a:r>
              <a:rPr lang="en-US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Xurosondagi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bunday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qulay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vaziyatdan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y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tarli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darajada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foydalana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olmadi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Albatta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u  </a:t>
            </a:r>
            <a:r>
              <a:rPr lang="en-US" sz="32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Xurosonni</a:t>
            </a:r>
            <a:r>
              <a:rPr lang="en-US" sz="32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o‘ziga</a:t>
            </a:r>
            <a:r>
              <a:rPr lang="en-US" sz="32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qaratdi</a:t>
            </a:r>
            <a:r>
              <a:rPr lang="en-US" sz="32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sz="32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ozorlar</a:t>
            </a:r>
            <a:r>
              <a:rPr lang="en-US" sz="32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i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yurtida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mustahkamlanib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oldi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r>
              <a:rPr lang="en-US" sz="32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Abxar</a:t>
            </a:r>
            <a:r>
              <a:rPr lang="en-US" sz="32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sz="32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Zanjan</a:t>
            </a:r>
            <a:r>
              <a:rPr lang="en-US" sz="32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Kazvin  </a:t>
            </a:r>
            <a:r>
              <a:rPr lang="en-US" sz="32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shaharlarini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egallab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 y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rdan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i="1" u="sng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ikki</a:t>
            </a:r>
            <a:r>
              <a:rPr lang="en-US" sz="3200" b="1" i="1" u="sng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i="1" u="sng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ming</a:t>
            </a:r>
            <a:r>
              <a:rPr lang="en-US" sz="3200" b="1" i="1" u="sng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i="1" u="sng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zotdor</a:t>
            </a:r>
            <a:r>
              <a:rPr lang="en-US" sz="3200" b="1" i="1" u="sng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i="1" u="sng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tuyalarni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o‘z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yurtiga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olib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tdi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Arslon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qoraxitoylarga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qarshi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urushlar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olib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bordi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Yozma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manbalar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 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Arslonning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bosiq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og‘ir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diplomat, 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uzoqni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ko‘ra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oladigan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musulmon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xalqlari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birligi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kurashgan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davlat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arbobi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bo‘lganligini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ko‘rsatadi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447045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23135" y="614577"/>
            <a:ext cx="8568952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2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  </a:t>
            </a:r>
            <a:r>
              <a:rPr lang="en-US" sz="32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Arslon</a:t>
            </a:r>
            <a:r>
              <a:rPr lang="en-US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1172-yilda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vafot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etadi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Bundan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foydalangan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qoraxitoylar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Xorazmga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bostirib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kiradilar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Mamlakat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taqdiri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g‘oyatda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og‘ir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qiyin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bo‘lgan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paytda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Xorazm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taxtiga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El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Arslonning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o‘g‘li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Takash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(1172–1200)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o‘tirdi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r>
              <a:rPr lang="en-US" sz="32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Xorazmshohlar</a:t>
            </a:r>
            <a:r>
              <a:rPr 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davlati</a:t>
            </a:r>
            <a:r>
              <a:rPr lang="en-US" sz="32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davrida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o‘z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tarixida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b="1" u="sng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eng</a:t>
            </a:r>
            <a:r>
              <a:rPr lang="en-US" sz="3200" b="1" u="sng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b="1" u="sng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yuksak</a:t>
            </a:r>
            <a:r>
              <a:rPr lang="en-US" sz="3200" b="1" u="sng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b="1" u="sng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cho‘qqiga</a:t>
            </a:r>
            <a:r>
              <a:rPr lang="en-US" sz="3200" b="1" u="sng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ko‘tarildi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buyuk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davlatlardan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biriga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aylandi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Biroq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yo‘lda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Takash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o‘z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hukmronligining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boshlang‘ich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davrlarida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juda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katta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qiyinchiliklarni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ngib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o‘tishiga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to‘g‘ri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k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ldi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693914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23135" y="614577"/>
            <a:ext cx="8568952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Hali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  </a:t>
            </a:r>
            <a:r>
              <a:rPr lang="en-US" sz="28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Arslon</a:t>
            </a:r>
            <a:r>
              <a:rPr lang="en-US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hayotligi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paytida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Takashning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og‘asi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Sultonshoh</a:t>
            </a:r>
            <a:r>
              <a:rPr 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Mahmud  </a:t>
            </a:r>
            <a:r>
              <a:rPr lang="en-US" sz="28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merosxo‘r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d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e’lon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qilingan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  </a:t>
            </a:r>
            <a:r>
              <a:rPr lang="en-US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1172–1193-yillar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davomida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roppa-rosa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  </a:t>
            </a:r>
            <a:r>
              <a:rPr lang="en-US" sz="28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yil</a:t>
            </a:r>
            <a:r>
              <a:rPr lang="en-US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o‘z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birodariga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qarshi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taxt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kurashdi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Faqat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1193-yilda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Takash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Sultonshoh</a:t>
            </a:r>
            <a:r>
              <a:rPr lang="en-US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Mahmudning</a:t>
            </a:r>
            <a:r>
              <a:rPr lang="en-US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so‘nggi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tayanchi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Saraxsni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egallab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o‘rtadagi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ixtilofga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qo‘ydi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Ikkinchidan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tashqi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qiyinchilik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tomondan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qoraxitoylar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ikkinchi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tomondan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G‘ur</a:t>
            </a:r>
            <a:r>
              <a:rPr lang="en-US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podshosi</a:t>
            </a:r>
            <a:r>
              <a:rPr lang="en-US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G‘iyosiddin</a:t>
            </a:r>
            <a:r>
              <a:rPr lang="en-US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Muhammad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xavf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solib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turardi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Ayniqsa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G‘iyosiddin</a:t>
            </a:r>
            <a:r>
              <a:rPr lang="en-US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Muhammad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xavfli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edi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Chunki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 </a:t>
            </a:r>
            <a:r>
              <a:rPr lang="en-US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Old </a:t>
            </a:r>
            <a:r>
              <a:rPr lang="en-US" sz="2800" b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O‘rta</a:t>
            </a:r>
            <a:r>
              <a:rPr lang="en-US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Sharqda</a:t>
            </a:r>
            <a:r>
              <a:rPr lang="en-US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buyuk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davlat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barpo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qilish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orzusida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bo‘lib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borada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Takashga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qaraganda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qulayroq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imkoniyatga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ega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1907112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23135" y="614577"/>
            <a:ext cx="8568952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Xorazmshoh</a:t>
            </a:r>
            <a:r>
              <a:rPr 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Takash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otasi</a:t>
            </a:r>
            <a:r>
              <a:rPr lang="en-US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xususan</a:t>
            </a:r>
            <a:r>
              <a:rPr lang="en-US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bobosi</a:t>
            </a:r>
            <a:r>
              <a:rPr lang="en-US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tanlagan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yo‘lni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— </a:t>
            </a:r>
            <a:r>
              <a:rPr lang="en-US" sz="2800" b="1" i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buyuk</a:t>
            </a:r>
            <a:r>
              <a:rPr lang="en-US" sz="2800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8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mustaqil</a:t>
            </a:r>
            <a:r>
              <a:rPr lang="en-US" sz="28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Xorazmni</a:t>
            </a:r>
            <a:r>
              <a:rPr lang="en-US" sz="28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barpo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etish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yo‘lini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dadillik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davom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ettirdi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Buxoro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Movarounnahrga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qarshi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uyushtirilgan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yurishlari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muvaffaqiyatli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yakunlanmagan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bo‘lsa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-da,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ruhi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tushmadi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Chunki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ishga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qoraxitoylar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to‘sqinlik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qildilar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b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Takash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jangovar</a:t>
            </a:r>
            <a:r>
              <a:rPr lang="en-US" sz="28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jangchi</a:t>
            </a:r>
            <a:r>
              <a:rPr lang="en-US" sz="2800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suvoriylar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izlab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qipchoqlar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huzuriga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boradi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Qipchoqlar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xoni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Jonkishi</a:t>
            </a:r>
            <a:r>
              <a:rPr 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Turkon</a:t>
            </a:r>
            <a:r>
              <a:rPr lang="en-US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xotin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qiziga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uylanadi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Qipchoqlarning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Bayot</a:t>
            </a:r>
            <a:r>
              <a:rPr lang="en-US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qabilasidan</a:t>
            </a:r>
            <a:r>
              <a:rPr 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bo‘lgan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qiz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o‘zi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birga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Xorazmga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b="1" i="1" dirty="0" err="1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uroniylar</a:t>
            </a:r>
            <a:r>
              <a:rPr lang="en-US" sz="2800" b="1" i="1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b="1" i="1" dirty="0" err="1" smtClean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qarluqlar</a:t>
            </a:r>
            <a:r>
              <a:rPr lang="en-US" sz="2800" b="1" i="1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b="1" i="1" dirty="0" err="1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ug‘raklar</a:t>
            </a:r>
            <a:r>
              <a:rPr lang="en-US" sz="2800" b="1" i="1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800" b="1" i="1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xalajlar</a:t>
            </a:r>
            <a:r>
              <a:rPr lang="en-US" sz="2800" b="1" i="1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singari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yirik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turk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qabilalarini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boshlab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ladi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268297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23135" y="614577"/>
            <a:ext cx="8568952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en-US" sz="32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Takash</a:t>
            </a:r>
            <a:r>
              <a:rPr lang="en-US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XII  </a:t>
            </a:r>
            <a:r>
              <a:rPr lang="en-US" sz="32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asrning</a:t>
            </a:r>
            <a:r>
              <a:rPr lang="en-US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80-yillarida 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Xurosonda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ro‘y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b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rgan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ichki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nizolardan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ustalik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foydalandi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U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1187-yilda </a:t>
            </a:r>
            <a:r>
              <a:rPr lang="en-US" sz="32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Nishopurni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1192-yilda </a:t>
            </a:r>
            <a:r>
              <a:rPr lang="en-US" sz="32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Rayni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1193-yilda </a:t>
            </a:r>
            <a:r>
              <a:rPr lang="en-US" sz="32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Marvni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egalladi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1194-yilda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saljuqiylar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sultoni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To‘g‘rulb</a:t>
            </a:r>
            <a:r>
              <a:rPr lang="ru-RU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  II 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qaqshatqich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zarba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b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rdi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Bu 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jangda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To‘g‘rulb</a:t>
            </a:r>
            <a:r>
              <a:rPr lang="ru-RU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 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o‘ldirildi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Butun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Sharq</a:t>
            </a:r>
            <a:r>
              <a:rPr lang="en-US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g‘arbiy</a:t>
            </a:r>
            <a:r>
              <a:rPr lang="en-US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Eron</a:t>
            </a:r>
            <a:r>
              <a:rPr lang="en-US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hududlari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Takash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qo‘liga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o‘tdi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xorazmshohlar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davlatining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y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rlari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d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yarli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ikki</a:t>
            </a:r>
            <a:r>
              <a:rPr lang="en-US" sz="32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baravardan</a:t>
            </a:r>
            <a:r>
              <a:rPr lang="en-US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ortiq</a:t>
            </a:r>
            <a:r>
              <a:rPr lang="en-US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ngaydi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U  b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vosita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b="1" u="sng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g‘urliklar</a:t>
            </a:r>
            <a:r>
              <a:rPr lang="en-US" sz="3200" b="1" u="sng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b="1" u="sng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3200" b="1" u="sng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b="1" u="sng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abbosiy</a:t>
            </a:r>
            <a:r>
              <a:rPr lang="en-US" sz="3200" b="1" u="sng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u="sng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xalifalar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garadosh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bo‘lib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qoldi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115221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23135" y="614577"/>
            <a:ext cx="8568952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Bu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hol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albatta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xalifa</a:t>
            </a:r>
            <a:r>
              <a:rPr lang="en-US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Nosirni</a:t>
            </a:r>
            <a:r>
              <a:rPr lang="en-US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zovta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qilmoqda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Buning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ustiga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xalifa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saljuqiylarning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batamom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zaiflashib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qolganligidan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foydalanib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o‘z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xalifaligi</a:t>
            </a:r>
            <a:r>
              <a:rPr 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hududlarini</a:t>
            </a:r>
            <a:r>
              <a:rPr 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kengaytirish</a:t>
            </a:r>
            <a:r>
              <a:rPr lang="en-US" sz="32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niyatida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Nihoyatda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zgir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uzoqni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ko‘ra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biladigan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davlat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arbobi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Takash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1194-yilda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xalifalik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qo‘shinlarini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tor-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mor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ltirdi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Xorazmshoh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lashkarlari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Iroqqa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xo‘jayinlard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kirib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bordilar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egalladilar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	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Shu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tariqa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Xorazmshoh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Takash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b="1" i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o‘z</a:t>
            </a:r>
            <a:r>
              <a:rPr lang="en-US" sz="32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b="1" i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davri</a:t>
            </a:r>
            <a:r>
              <a:rPr lang="en-US" sz="32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b="1" i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sz="32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b="1" i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g‘oyatda</a:t>
            </a:r>
            <a:r>
              <a:rPr lang="en-US" sz="32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i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buyuk</a:t>
            </a:r>
            <a:r>
              <a:rPr lang="en-US" sz="3200" b="1" i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b="1" i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davlatga</a:t>
            </a:r>
            <a:r>
              <a:rPr lang="en-US" sz="32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b="1" i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asos</a:t>
            </a:r>
            <a:r>
              <a:rPr lang="en-US" sz="32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b="1" i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soldi</a:t>
            </a:r>
            <a:r>
              <a:rPr lang="en-US" sz="32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sz="3200" b="1" i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uning</a:t>
            </a:r>
            <a:r>
              <a:rPr lang="en-US" sz="32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b="1" i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xalqaro</a:t>
            </a:r>
            <a:r>
              <a:rPr lang="en-US" sz="32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b="1" i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maydondagi</a:t>
            </a:r>
            <a:r>
              <a:rPr lang="en-US" sz="32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b="1" i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obro-e’tibori</a:t>
            </a:r>
            <a:r>
              <a:rPr lang="en-US" sz="32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i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3200" b="1" i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b="1" i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mavq</a:t>
            </a:r>
            <a:r>
              <a:rPr lang="ru-RU" sz="32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3200" b="1" i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yi</a:t>
            </a:r>
            <a:r>
              <a:rPr lang="en-US" sz="32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b="1" i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oshdi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276598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23528" y="764704"/>
            <a:ext cx="856895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Arablarning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shafqatsiz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zulmi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quvginiga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uchragan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xorazmshohning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ukasi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Xurzod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tarafdorlaridan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guruhi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Bulon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boshchiligida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712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y.dan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730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y.gacha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i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Xazar</a:t>
            </a:r>
            <a:r>
              <a:rPr lang="en-US" sz="36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i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xoqonligi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hududlariga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ko’chib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mustahkam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o’rnashib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yerda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ular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i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armiya</a:t>
            </a:r>
            <a:r>
              <a:rPr lang="en-US" sz="36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600" b="1" i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davlatni</a:t>
            </a:r>
            <a:r>
              <a:rPr lang="en-US" sz="36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i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boshqarish</a:t>
            </a:r>
            <a:r>
              <a:rPr lang="en-US" sz="36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i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ishlarini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o’z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qo’llariga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oldilar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Ular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harbiy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mavqelarini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mustahkamlab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Kavkazda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arablar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egallagan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yerlarga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xavf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sola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boshlaydidar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668600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23135" y="614577"/>
            <a:ext cx="856895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6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1200-yil  </a:t>
            </a:r>
            <a:r>
              <a:rPr lang="en-US" sz="36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3-iyulda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Xorazmdan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Nishopurga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boradigan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yo‘lda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Xorazmshoh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Takash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vafot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etadi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Bu 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hol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Takash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shoh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bo‘lgan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ulkan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saltanatda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tartibsizliklar</a:t>
            </a:r>
            <a:r>
              <a:rPr lang="en-US" sz="3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b</a:t>
            </a:r>
            <a:r>
              <a:rPr lang="ru-RU" sz="3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36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boshliklar</a:t>
            </a:r>
            <a:r>
              <a:rPr lang="en-US" sz="3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o‘zboshimchalikdan</a:t>
            </a:r>
            <a:r>
              <a:rPr lang="en-US" sz="3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iborat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harakatlar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bahona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bo‘ldi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Iroq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poytaxti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Bag‘dodda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xorazmliklarga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qarshi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qo‘zg‘olon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qirg‘in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boshlandi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r>
              <a:rPr lang="en-US" sz="36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G‘urlar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Janubda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Saraxs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Naus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Abiv</a:t>
            </a: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rdni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bosib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oldilar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907907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23135" y="614577"/>
            <a:ext cx="8568952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Xorazm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taxti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kurash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ham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avjiga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chiqdi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Takashning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o‘rniga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1200-yil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3-avgustda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o‘g‘li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Aloviddin</a:t>
            </a:r>
            <a:r>
              <a:rPr lang="en-US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Muhammad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taxtga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chiqdi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Bundan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norozi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bo‘lgan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Muhammadning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o‘gay</a:t>
            </a:r>
            <a:r>
              <a:rPr lang="en-US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og‘asi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Nishopur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hokimi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Hinduxon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taxt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kurashish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maqsadida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qo‘shin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to‘plash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maqsadida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Marvga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jo‘nab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k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tdi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Ammo 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muammo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bor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ediki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u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ham 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bo‘lsa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Takashning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xotini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Aloviddin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Muhammadshohning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onasi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Turkonxotin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2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Davlat</a:t>
            </a:r>
            <a:r>
              <a:rPr lang="en-US" sz="32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faoliyatining</a:t>
            </a:r>
            <a:r>
              <a:rPr lang="en-US" sz="32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ham </a:t>
            </a:r>
            <a:r>
              <a:rPr lang="en-US" sz="32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asosiy</a:t>
            </a:r>
            <a:r>
              <a:rPr lang="en-US" sz="32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kaliti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qo‘lida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bo‘lib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Muhammad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faqat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u="sng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rasmiy</a:t>
            </a:r>
            <a:r>
              <a:rPr lang="en-US" sz="3200" b="1" u="sng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u="sng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hukmdor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xolos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8379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23135" y="614577"/>
            <a:ext cx="8568952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Asosan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turklardan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tashkil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topgan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qo‘shin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Turkonxotinga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bo‘ysunardi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8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Harbiy</a:t>
            </a:r>
            <a:r>
              <a:rPr lang="en-US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boshliqlar</a:t>
            </a:r>
            <a:r>
              <a:rPr 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moliya</a:t>
            </a:r>
            <a:r>
              <a:rPr lang="en-US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boshqarmasi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o‘z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urug‘i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— </a:t>
            </a:r>
            <a:r>
              <a:rPr lang="en-US" sz="28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bayotlar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qo‘lidagi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muhrda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en-US" sz="2800" b="1" i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Umidim</a:t>
            </a:r>
            <a:r>
              <a:rPr lang="en-US" sz="28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b="1" i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faqat</a:t>
            </a:r>
            <a:r>
              <a:rPr lang="en-US" sz="28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b="1" i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Allohdan</a:t>
            </a:r>
            <a:r>
              <a:rPr lang="en-US" sz="28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», 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yozuv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bor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Bu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muhr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hatto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Xorazmshoh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Muhammad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muhridan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qudratli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edi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U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nihoyatda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qattiqqo‘l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ru-RU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en-US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ellik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elchilarni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o‘zi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qabul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qilar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diplomatik</a:t>
            </a:r>
            <a:r>
              <a:rPr lang="en-US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munosabatlarni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hal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qilardi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r>
              <a:rPr lang="en-US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Turkon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xotinning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yaqin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qarindosh-urug‘lari</a:t>
            </a:r>
            <a:r>
              <a:rPr lang="en-US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ru-RU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yarli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barcha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faxrli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davlat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ishi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lavozimlarini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egallab</a:t>
            </a:r>
            <a:r>
              <a:rPr lang="en-US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oldilar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Samarqand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shahrining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boshlig‘i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Turkon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xotinning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og‘asi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To‘g‘ayxon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O‘tror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shahrining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noibi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qarindoshi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Inalxon</a:t>
            </a:r>
            <a:r>
              <a:rPr lang="en-US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Inalchiq</a:t>
            </a:r>
            <a:r>
              <a:rPr lang="en-US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bo‘lgan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41654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23135" y="614577"/>
            <a:ext cx="856895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Xorazmshohning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vaziri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Turkonxotinning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sobiq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g‘ulomi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Muhammad 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Xorazmshohning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nja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farzandi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O‘zlagshoh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taxt</a:t>
            </a:r>
            <a:r>
              <a:rPr 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vorisi</a:t>
            </a:r>
            <a:r>
              <a:rPr 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e’lon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qilindi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Ayni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chog‘da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hali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oq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-u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qorani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unchalik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farqlay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olmaydigan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yosh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go‘dak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voris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O‘zlagshoh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u="sng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Xorazm</a:t>
            </a:r>
            <a:r>
              <a:rPr lang="en-US" sz="2400" b="1" i="1" u="sng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i="1" u="sng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Xuroson</a:t>
            </a:r>
            <a:r>
              <a:rPr lang="en-US" sz="2400" b="1" i="1" u="sng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u="sng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400" b="1" i="1" u="sng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u="sng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Mozandaron</a:t>
            </a:r>
            <a:r>
              <a:rPr lang="en-US" sz="2400" b="1" i="1" u="sng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noibi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etib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tayinlandi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(Bu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yurtlar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ham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Turkonxotinning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mulklari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hisoblanardi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.)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Boisi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O‘zlagshohning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onasi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Turkonxotinning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urug‘idan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bo‘lgan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Ayni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zamonda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Muhammad 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Xorazmshohning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katta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o‘g‘li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Jaloliddin</a:t>
            </a:r>
            <a:r>
              <a:rPr 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Mangub</a:t>
            </a:r>
            <a:r>
              <a:rPr lang="ru-RU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24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rdi</a:t>
            </a:r>
            <a:r>
              <a:rPr 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kkadagi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kichkina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viloyat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— </a:t>
            </a:r>
            <a:r>
              <a:rPr lang="en-US" sz="24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G‘urning</a:t>
            </a:r>
            <a:r>
              <a:rPr 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4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Hirotsiz</a:t>
            </a:r>
            <a:r>
              <a:rPr 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400" b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hokimligiga</a:t>
            </a:r>
            <a:r>
              <a:rPr lang="en-US" sz="24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tayinlandi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Chunki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onasi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Oychuchuk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boshqa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urug‘dan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Bu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hol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turk</a:t>
            </a:r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harbiy</a:t>
            </a:r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sarkardalarining</a:t>
            </a:r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ikki</a:t>
            </a:r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guruhi</a:t>
            </a:r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 </a:t>
            </a:r>
            <a:r>
              <a:rPr lang="en-US" sz="24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Jaloliddinning</a:t>
            </a:r>
            <a:r>
              <a:rPr 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onasi</a:t>
            </a:r>
            <a:r>
              <a:rPr 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Oychuchuk</a:t>
            </a:r>
            <a:r>
              <a:rPr lang="en-US" sz="24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Turkonxotin</a:t>
            </a:r>
            <a:r>
              <a:rPr 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qarindoshlar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o‘rtasida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avjlanib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k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tgan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tarafkashlik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kurashiga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sabab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bo‘ldi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buyuk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Xorazm</a:t>
            </a:r>
            <a:r>
              <a:rPr 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halokatini</a:t>
            </a:r>
            <a:r>
              <a:rPr 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ru-RU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24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zlashtirgan</a:t>
            </a:r>
            <a:r>
              <a:rPr 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omillardan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907217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23135" y="614577"/>
            <a:ext cx="8568952" cy="58939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900" b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Aloviddin</a:t>
            </a:r>
            <a:r>
              <a:rPr lang="en-US" sz="29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9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Muhammad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o‘zining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  </a:t>
            </a:r>
            <a:r>
              <a:rPr lang="en-US" sz="2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yillik</a:t>
            </a:r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hukmronlik</a:t>
            </a:r>
            <a:r>
              <a:rPr lang="en-US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davrini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faqat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urushlar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jang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-u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jadallar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o‘tkazdi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U </a:t>
            </a:r>
            <a:r>
              <a:rPr lang="en-US" sz="2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1202-yilda</a:t>
            </a:r>
            <a:r>
              <a:rPr lang="en-US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Marv, </a:t>
            </a:r>
            <a:r>
              <a:rPr lang="en-US" sz="29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Nishopur</a:t>
            </a:r>
            <a:r>
              <a:rPr lang="en-US" sz="29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9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Saraxsni</a:t>
            </a:r>
            <a:r>
              <a:rPr lang="en-US" sz="29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egalladi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1204-yil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yanvarda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b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Hirotni</a:t>
            </a:r>
            <a:r>
              <a:rPr lang="en-US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qo‘lga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kiritgan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Muhammad </a:t>
            </a:r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1206-yilda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o‘zining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asosiy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raqibi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bo‘lgan</a:t>
            </a:r>
            <a:r>
              <a:rPr lang="en-US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qudratli</a:t>
            </a:r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g‘urlar</a:t>
            </a:r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davlatiga</a:t>
            </a:r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qaqshatqich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zarba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b</a:t>
            </a:r>
            <a:r>
              <a:rPr lang="ru-RU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rib,  </a:t>
            </a:r>
            <a:r>
              <a:rPr lang="en-US" sz="29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Balx</a:t>
            </a:r>
            <a:r>
              <a:rPr lang="en-US" sz="29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9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9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ru-RU" sz="29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29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rmizni</a:t>
            </a:r>
            <a:r>
              <a:rPr lang="en-US" sz="29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bosib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oldi</a:t>
            </a:r>
            <a:r>
              <a:rPr lang="en-US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Endi</a:t>
            </a:r>
            <a:r>
              <a:rPr lang="en-US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Muhammad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b="1" i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qoraxitoylar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tazyiqidan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qutulish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ular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orani</a:t>
            </a:r>
            <a:r>
              <a:rPr lang="en-US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ochiq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qilib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olish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bahona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izlayotgan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edi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Bunday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bahona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ham  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ru-RU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zda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topila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qoldi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1206-yilda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Buxoroda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9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Sadr  Muhammad </a:t>
            </a:r>
            <a:r>
              <a:rPr lang="en-US" sz="2900" b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ibn</a:t>
            </a:r>
            <a:r>
              <a:rPr lang="en-US" sz="29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9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Abdulazizga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qarshi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xalq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qo‘zg‘olon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ko‘tardi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104195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23135" y="614577"/>
            <a:ext cx="8568952" cy="60939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Qo‘zg‘olonga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qalqon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yasovchi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hunarmand</a:t>
            </a:r>
            <a:r>
              <a:rPr 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6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Malik  </a:t>
            </a:r>
            <a:r>
              <a:rPr lang="en-US" sz="26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Sanjar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boshchilik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qildi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r>
              <a:rPr lang="en-US" sz="26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Sadr  Muhammad 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oilasi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najot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izlab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homiysi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qoraxitoy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600" b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go‘rxoni</a:t>
            </a:r>
            <a:r>
              <a:rPr 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oldiga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bordi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Biroq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u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qoraxitoylardan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6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Buxoro</a:t>
            </a:r>
            <a:r>
              <a:rPr lang="en-US" sz="26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6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hukmronligi</a:t>
            </a:r>
            <a:r>
              <a:rPr lang="en-US" sz="26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6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sadrlarga</a:t>
            </a:r>
            <a:r>
              <a:rPr lang="en-US" sz="26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6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qoldirish</a:t>
            </a:r>
            <a:r>
              <a:rPr lang="en-US" sz="26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k</a:t>
            </a:r>
            <a:r>
              <a:rPr lang="ru-RU" sz="26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26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rakligi</a:t>
            </a:r>
            <a:r>
              <a:rPr lang="en-US" sz="26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i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to‘g‘risidagi</a:t>
            </a:r>
            <a:r>
              <a:rPr lang="en-US" sz="2600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6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yorliqdan</a:t>
            </a:r>
            <a:r>
              <a:rPr lang="en-US" sz="26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bo‘lak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h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narsa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olmadi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Qoraxitoy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go‘rgonlariga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qarshi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hujimga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bahona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izlab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yurgan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6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Muhammad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1207-yilda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qo‘zg‘olonni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bostirish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Buxoroga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lashkar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tortib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bordi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shaharni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egalladi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Xorazmshoh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Buxoroni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egallab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uning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ichki</a:t>
            </a:r>
            <a:r>
              <a:rPr 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tashqi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d</a:t>
            </a:r>
            <a:r>
              <a:rPr lang="ru-RU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vorlarini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tikladi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r>
              <a:rPr lang="en-US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Buxoro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aslzodalari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qo‘llab-quvvatladilar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Xorazmshoh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tomoniga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o‘tdilar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Buxoro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Xorazmshoh</a:t>
            </a:r>
            <a:r>
              <a:rPr lang="en-US" sz="26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davlati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tarkibiga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qo‘shib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olindi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Qo‘zg‘olon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boshlig‘i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6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Malik  </a:t>
            </a:r>
            <a:r>
              <a:rPr lang="en-US" sz="26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Sanjar</a:t>
            </a:r>
            <a:r>
              <a:rPr lang="en-US" sz="26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Xorazmga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olib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tildi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U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ancha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vaqt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Xorazmshoh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saroyida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yashadi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ko‘pgina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tantanalarda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qatnashdi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780457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23135" y="614577"/>
            <a:ext cx="856895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Muhammad 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Buxoroni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egallagach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qoraxitoy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go‘rxonlariga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qarshi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urushga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tayyorgarlik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ko‘ra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boshlaydi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Shu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paytda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qiziq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voq</a:t>
            </a:r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ro‘y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</a:t>
            </a:r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radi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0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Z.M.Buniyatov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ning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ma’lumotiga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ko‘ra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sz="3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1209-yilda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Urganchga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navbatdagi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o‘lponni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yig‘ish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qolgan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Go‘rxon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vakili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Tushi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yuzxotir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qilmay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hech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qoidaga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rioya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etmay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andishasizlarcha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to‘g‘ri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k</a:t>
            </a:r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lib,  </a:t>
            </a:r>
            <a:r>
              <a:rPr lang="en-US" sz="30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Xorazmshoh</a:t>
            </a:r>
            <a:r>
              <a:rPr lang="en-US" sz="3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yoniga</a:t>
            </a:r>
            <a:r>
              <a:rPr lang="en-US" sz="30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taxtga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o‘tiradi</a:t>
            </a:r>
            <a:r>
              <a:rPr lang="en-US" sz="30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 «</a:t>
            </a:r>
            <a:r>
              <a:rPr lang="en-US" sz="3000" b="1" i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Sabr</a:t>
            </a:r>
            <a:r>
              <a:rPr lang="en-US" sz="30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b="1" i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kosasi</a:t>
            </a:r>
            <a:r>
              <a:rPr lang="en-US" sz="30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b="1" i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to‘lgan</a:t>
            </a:r>
            <a:r>
              <a:rPr lang="en-US" sz="30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b="1" i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Xorazmshoh</a:t>
            </a:r>
            <a:r>
              <a:rPr lang="en-US" sz="30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b="1" i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Tushini</a:t>
            </a:r>
            <a:r>
              <a:rPr lang="en-US" sz="30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i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burda-burda</a:t>
            </a:r>
            <a:r>
              <a:rPr lang="en-US" sz="3000" b="1" i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i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qilib</a:t>
            </a:r>
            <a:r>
              <a:rPr lang="en-US" sz="30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i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tashlashga</a:t>
            </a:r>
            <a:r>
              <a:rPr lang="en-US" sz="30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i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30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 </a:t>
            </a:r>
            <a:r>
              <a:rPr lang="en-US" sz="3000" b="1" i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sz="30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</a:t>
            </a:r>
            <a:r>
              <a:rPr lang="ru-RU" sz="30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3000" b="1" i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lgan</a:t>
            </a:r>
            <a:r>
              <a:rPr lang="en-US" sz="30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i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hamrohlarini</a:t>
            </a:r>
            <a:r>
              <a:rPr lang="en-US" sz="30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ham </a:t>
            </a:r>
            <a:r>
              <a:rPr lang="en-US" sz="3000" b="1" i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qatl</a:t>
            </a:r>
            <a:r>
              <a:rPr lang="en-US" sz="30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i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etib</a:t>
            </a:r>
            <a:r>
              <a:rPr lang="en-US" sz="30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000" b="1" i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murdalarini</a:t>
            </a:r>
            <a:r>
              <a:rPr lang="en-US" sz="30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i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Amudaryoga</a:t>
            </a:r>
            <a:r>
              <a:rPr lang="en-US" sz="30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i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tashlashga</a:t>
            </a:r>
            <a:r>
              <a:rPr lang="en-US" sz="30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i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amr</a:t>
            </a:r>
            <a:r>
              <a:rPr lang="en-US" sz="30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i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etgan</a:t>
            </a:r>
            <a:r>
              <a:rPr lang="en-US" sz="30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22284866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23135" y="614577"/>
            <a:ext cx="8568952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Bu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voq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so‘ng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Xorazmshoh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vaqtni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qo‘ldan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boy b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rmasdan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qoraxitoylar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asoratidan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batamom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ozod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bo‘lishga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qaror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qiladi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ular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ustiga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lashkar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tortadi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Bu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paytda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Chingizxon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ta’qibidan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qochib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Mo‘g‘ulistondan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Yettisuv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viloyati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tomon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kingan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naymanlar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sardori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Kuchlik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qarluqlar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birlashib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qoraxitoylarga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qattiq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zarba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radi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U </a:t>
            </a:r>
            <a:r>
              <a:rPr lang="en-US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1210-yilda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hatto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Go‘rxonning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O‘zgandagi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xazinasini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ham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qo‘lga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kiritadi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Bunday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qulay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vaziyatni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to‘g‘ri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baholagan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Muhammad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o‘z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vassali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Samarqand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hukmdori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Usmon</a:t>
            </a:r>
            <a:r>
              <a:rPr lang="en-US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ibn</a:t>
            </a:r>
            <a:r>
              <a:rPr lang="en-US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Ibrohim</a:t>
            </a:r>
            <a:r>
              <a:rPr lang="en-US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birlashib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Yettisuv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tomon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qo‘shin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tortadi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Bu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paytga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lib </a:t>
            </a:r>
            <a:r>
              <a:rPr lang="en-US" sz="2800" b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go‘rxonlar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o‘zlarini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ancha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o‘nglab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olgandilar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hatto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Kuchlik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bo‘lgan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yangi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jangda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g‘alaba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ham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qozongan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edilar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800" b="1" i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96757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23135" y="614577"/>
            <a:ext cx="8568952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3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Muhammad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qoraxitoylar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o‘rtasidagi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dahshatli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jang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Tolos</a:t>
            </a:r>
            <a:r>
              <a:rPr lang="en-US" sz="33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daryosi</a:t>
            </a:r>
            <a:r>
              <a:rPr lang="en-US" sz="33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vodiysida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1210-yil f</a:t>
            </a:r>
            <a:r>
              <a:rPr lang="ru-RU" sz="3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33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vralda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bo‘ladi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Jangda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Xorazm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askarlari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katta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talafot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ko‘rgan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bo‘lsalarda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sz="33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qoraxitoylar</a:t>
            </a:r>
            <a:r>
              <a:rPr lang="en-US" sz="3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3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mag‘lubiyatga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uchraydilar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ularning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qo‘mondoni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Tayangu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asir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olinadi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Natijada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Xorazm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davlatining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hududlari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XIII </a:t>
            </a:r>
            <a:r>
              <a:rPr lang="en-US" sz="33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asr</a:t>
            </a:r>
            <a:r>
              <a:rPr lang="en-US" sz="3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3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boshlarida</a:t>
            </a:r>
            <a:r>
              <a:rPr lang="en-US" sz="3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yanada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k</a:t>
            </a:r>
            <a:r>
              <a:rPr lang="ru-RU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ngaydi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3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Yettisuvgacha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bo‘lgan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y</a:t>
            </a:r>
            <a:r>
              <a:rPr lang="ru-RU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rlar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uning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tarkibiga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qo‘shib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olindi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Xorazm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to‘la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mustaqillikka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erishdi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3300" b="1" i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95099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23135" y="614577"/>
            <a:ext cx="8568952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Biroq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qo‘lga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kiritilgan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muvaffaqiyatlar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Xorazmshoh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Aloviddin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Muhammadni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esankiratib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qo‘yadi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O‘zini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dunyoda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eng</a:t>
            </a:r>
            <a:r>
              <a:rPr lang="en-US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qudratli</a:t>
            </a:r>
            <a:r>
              <a:rPr lang="en-US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ru-RU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32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ngilmas</a:t>
            </a:r>
            <a:r>
              <a:rPr lang="en-US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shoh</a:t>
            </a:r>
            <a:r>
              <a:rPr lang="en-US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hisoblay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boshlaydi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r>
              <a:rPr lang="en-US" sz="32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Qoraxitoylar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ustidan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qozongan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g‘alabasiga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Muhammad 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uzugining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ko‘ziga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en-US" sz="32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Sulton</a:t>
            </a:r>
            <a:r>
              <a:rPr lang="en-US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Xudoning</a:t>
            </a:r>
            <a:r>
              <a:rPr lang="en-US" sz="32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ru-RU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32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rdagi</a:t>
            </a:r>
            <a:r>
              <a:rPr lang="en-US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soyasi</a:t>
            </a:r>
            <a:r>
              <a:rPr lang="en-US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d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so‘zlarni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yozdirgan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bo‘lishiga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qaramasdan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en-US" sz="32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Sulton</a:t>
            </a:r>
            <a:r>
              <a:rPr lang="en-US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Sanjar</a:t>
            </a:r>
            <a:r>
              <a:rPr lang="en-US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» 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unvoni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yurgan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bo‘lsa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-da, 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yana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o‘zini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qo‘shimcha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en-US" sz="32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Iskandari</a:t>
            </a:r>
            <a:r>
              <a:rPr lang="en-US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soniy</a:t>
            </a:r>
            <a:r>
              <a:rPr lang="en-US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» («</a:t>
            </a:r>
            <a:r>
              <a:rPr lang="en-US" sz="32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Ikkinchi</a:t>
            </a:r>
            <a:r>
              <a:rPr lang="en-US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Iskandar</a:t>
            </a:r>
            <a:r>
              <a:rPr lang="en-US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»)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ham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atay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boshlaydi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3200" b="1" i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4163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23528" y="980728"/>
            <a:ext cx="856895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Bu 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davrda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b="1" i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Urganch</a:t>
            </a:r>
            <a:r>
              <a:rPr lang="en-US" sz="35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b="1" i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voliysi</a:t>
            </a:r>
            <a:r>
              <a:rPr lang="en-US" sz="35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b="1" i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35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b="1" i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Xorazmshohlar</a:t>
            </a:r>
            <a:r>
              <a:rPr lang="en-US" sz="35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b="1" i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davlati</a:t>
            </a:r>
            <a:r>
              <a:rPr lang="en-US" sz="35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xalifalikka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to’g’ridan-to’g’ri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buysunib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har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qaysisi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alohida-alohida</a:t>
            </a:r>
            <a:r>
              <a:rPr lang="en-US" sz="35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xiroj</a:t>
            </a:r>
            <a:r>
              <a:rPr lang="en-US" sz="35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to’lab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turishgan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3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Xorazmshohlar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davlati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hukmdorlari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o’z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mavqelarini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mustahkamlash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qancha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tadbirlarni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amalga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oshirishgan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751 y.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xorazmshoh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Shaushfir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ning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elchilari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Xitoyga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kelganligi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haqida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ma’lumotlar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saqlanib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qolgan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346284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23135" y="614577"/>
            <a:ext cx="8568952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200" b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Aloviddin</a:t>
            </a:r>
            <a:r>
              <a:rPr lang="en-US" sz="32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Muhammad 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o‘z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mamlakatida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zulm-zo‘ravon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qilishni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haddan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tashqari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kuchaytirdi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xalq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qo‘zg‘olonlarini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shafqatsizlarcha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bostirdi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Bu 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jihatdan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1212-yildagi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Samarqand  </a:t>
            </a:r>
            <a:r>
              <a:rPr lang="en-US" sz="32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qo‘zg‘oloni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yorqin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misol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bo‘la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oladi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Gap 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shundaki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b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Xorazmshoh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qoraxitoylar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ustidan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qozonilgan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g‘alabaga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qo‘shgan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hissasiga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minnatdorlik</a:t>
            </a:r>
            <a:r>
              <a:rPr lang="en-US" sz="32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ramzi</a:t>
            </a:r>
            <a:r>
              <a:rPr lang="en-US" sz="32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sifatida</a:t>
            </a:r>
            <a:r>
              <a:rPr lang="en-US" sz="32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qizi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Xonsultonni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Samarqand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hukmdori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Usmon</a:t>
            </a:r>
            <a:r>
              <a:rPr lang="en-US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ibn</a:t>
            </a:r>
            <a:r>
              <a:rPr lang="en-US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Ibrohimga</a:t>
            </a:r>
            <a:r>
              <a:rPr lang="en-US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1210-yilda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katta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to‘y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qilib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b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radi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Muhammad 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kuyovini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ham 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o‘zi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birga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Urganchga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olib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k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tadi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3200" b="1" i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96615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23135" y="614577"/>
            <a:ext cx="8568952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b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Usmonning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yo‘qligidan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foydalangan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samarqandliklar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Xorazmshohga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qarshi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1211-yilda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qo‘zg‘olon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ko‘taradilar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Chunki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Xonsulton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Samarqandga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lgan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xorazmliklar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askarlari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shaharda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juda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ko‘p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zoriliklar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qiladilar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xalqni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talaydilar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Voq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xabar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topgan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Xorazmshohning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kuyovi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Usmon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qo‘zg‘olonchilar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tomoniga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o‘tdi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hamma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xorazmlik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askarlarni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qirib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tashlashga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buyruq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b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rdi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Bu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borada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Usmonning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o‘zi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namuna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ko‘rsatdi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U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o‘zi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xotini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birga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lgan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xorazmliklarni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bitta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qo‘ymay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qilichdan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o‘tkazdi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U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Xorazmshohning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qizi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Xonsultonni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ikkinchi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xotini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qoraxitoy</a:t>
            </a:r>
            <a:r>
              <a:rPr lang="en-US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go‘rxon</a:t>
            </a:r>
            <a:r>
              <a:rPr 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qiziga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cho‘ri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qilib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qo‘ydi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800" b="1" i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7738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23135" y="614577"/>
            <a:ext cx="8568952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Ammo  </a:t>
            </a:r>
            <a:r>
              <a:rPr lang="en-US" sz="32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Xonsulton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Xorazmshohga</a:t>
            </a:r>
            <a:r>
              <a:rPr lang="en-US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sodiq</a:t>
            </a:r>
            <a:r>
              <a:rPr lang="en-US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bo‘lgan</a:t>
            </a:r>
            <a:r>
              <a:rPr lang="en-US" sz="3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kuchlar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yordamida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Urganchdan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shoh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kuchlari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tib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lgunga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qadar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i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Samarqanddagi</a:t>
            </a:r>
            <a:r>
              <a:rPr lang="en-US" sz="32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i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qal’a</a:t>
            </a:r>
            <a:r>
              <a:rPr lang="en-US" sz="32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ichida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boshpana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topa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oldi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Xorazmliklarni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qirib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bitirgan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Usmon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go‘rxonga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elchilar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yuborib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Samarqandni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unga</a:t>
            </a:r>
            <a:r>
              <a:rPr lang="en-US" sz="32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i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topshirishga</a:t>
            </a:r>
            <a:r>
              <a:rPr lang="en-US" sz="3200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tayyor</a:t>
            </a:r>
            <a:r>
              <a:rPr lang="en-US" sz="32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ekanligini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bildirdi.Xorazmshoh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Aloviddin</a:t>
            </a:r>
            <a:r>
              <a:rPr lang="en-US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Muhammad 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g‘azabining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yo‘q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edi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U 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darhol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Samarqandga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lashkar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tortdi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1212-yilda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shaharni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egalladi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Qo‘zg‘olonchilardan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dahshatli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o‘ch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olindi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3200" b="1" i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03018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23135" y="614577"/>
            <a:ext cx="856895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Samarqand 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shahri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uch</a:t>
            </a:r>
            <a:r>
              <a:rPr lang="en-US" sz="36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kun 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olov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ichida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yondi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r>
              <a:rPr lang="en-US" sz="36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O‘n</a:t>
            </a:r>
            <a:r>
              <a:rPr lang="en-US" sz="36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ming</a:t>
            </a:r>
            <a:r>
              <a:rPr lang="en-US" sz="36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odam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qilichdan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o‘tkazildi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Asirga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olingan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Samarqand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hokimi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Usmon</a:t>
            </a:r>
            <a:r>
              <a:rPr lang="en-US" sz="36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ibn</a:t>
            </a:r>
            <a:r>
              <a:rPr lang="en-US" sz="36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Ibrohim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xotini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—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Xorazmshoh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qizi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Xonsultonning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talabi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osib</a:t>
            </a:r>
            <a:r>
              <a:rPr lang="en-US" sz="3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o‘ldirildi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6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600" b="1" i="1" u="sng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Barcha</a:t>
            </a:r>
            <a:r>
              <a:rPr lang="en-US" sz="3600" b="1" i="1" u="sng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i="1" u="sng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qoraxitoylar</a:t>
            </a:r>
            <a:r>
              <a:rPr lang="en-US" sz="3600" b="1" i="1" u="sng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i="1" u="sng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urug‘lari</a:t>
            </a:r>
            <a:r>
              <a:rPr lang="en-US" sz="3600" b="1" i="1" u="sng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i="1" u="sng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3600" b="1" i="1" u="sng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i="1" u="sng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Usmonning</a:t>
            </a:r>
            <a:r>
              <a:rPr lang="en-US" sz="3600" b="1" i="1" u="sng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i="1" u="sng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avlodlari</a:t>
            </a:r>
            <a:r>
              <a:rPr lang="en-US" sz="3600" b="1" i="1" u="sng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bitta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qo‘ymay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qirib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tashlandi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3600" b="1" i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44848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23135" y="614577"/>
            <a:ext cx="856895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Xorazmshoh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qo‘shinlari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4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1215–1217-yillar  </a:t>
            </a:r>
            <a:r>
              <a:rPr lang="en-US" sz="40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davomida</a:t>
            </a:r>
            <a:r>
              <a:rPr lang="en-US" sz="4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40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ru-RU" sz="40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40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rmon</a:t>
            </a:r>
            <a:r>
              <a:rPr lang="en-US" sz="40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4000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ru-RU" sz="40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40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lujiston</a:t>
            </a:r>
            <a:r>
              <a:rPr lang="en-US" sz="40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sz="40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Makrom</a:t>
            </a:r>
            <a:r>
              <a:rPr lang="en-US" sz="40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sz="40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Urmuz</a:t>
            </a:r>
            <a:r>
              <a:rPr lang="en-US" sz="40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sz="40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Fors</a:t>
            </a:r>
            <a:r>
              <a:rPr lang="en-US" sz="40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40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Iroqi</a:t>
            </a:r>
            <a:r>
              <a:rPr lang="en-US" sz="40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sz="40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Mozandaron</a:t>
            </a:r>
            <a:r>
              <a:rPr lang="en-US" sz="40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sz="40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Arron</a:t>
            </a:r>
            <a:r>
              <a:rPr lang="en-US" sz="40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sz="40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Ozor</a:t>
            </a:r>
            <a:r>
              <a:rPr lang="en-US" sz="40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i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yurti</a:t>
            </a:r>
            <a:r>
              <a:rPr lang="en-US" sz="4000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Shirvon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boshqa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hududlarni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egalladi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Xorazm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ulug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saltanat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hududlari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4000" b="1" i="1" u="sng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Iroqdan</a:t>
            </a:r>
            <a:r>
              <a:rPr lang="en-US" sz="4000" b="1" i="1" u="sng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4000" b="1" i="1" u="sng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Hindistongacha</a:t>
            </a:r>
            <a:r>
              <a:rPr lang="en-US" sz="4000" b="1" i="1" u="sng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4000" b="1" i="1" u="sng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4000" b="1" i="1" u="sng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4000" b="1" i="1" u="sng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Orol</a:t>
            </a:r>
            <a:r>
              <a:rPr lang="en-US" sz="4000" b="1" i="1" u="sng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d</a:t>
            </a:r>
            <a:r>
              <a:rPr lang="ru-RU" sz="4000" b="1" i="1" u="sng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4000" b="1" i="1" u="sng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ngizidan</a:t>
            </a:r>
            <a:r>
              <a:rPr lang="en-US" sz="4000" b="1" i="1" u="sng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to  Hind </a:t>
            </a:r>
            <a:r>
              <a:rPr lang="en-US" sz="4000" b="1" i="1" u="sng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ok</a:t>
            </a:r>
            <a:r>
              <a:rPr lang="ru-RU" sz="4000" b="1" i="1" u="sng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4000" b="1" i="1" u="sng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anigacha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cho‘zilib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k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tgan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edi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4000" b="1" i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19979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23135" y="614577"/>
            <a:ext cx="8568952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1217-yilning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kuzida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Xorazm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saltanatining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ulkan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lashkarlari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Bag‘dod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sari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yo‘lga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chiqdi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Bu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qo‘shin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ba’zi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mualliflar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ma’lumotiga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qaraganda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600  </a:t>
            </a:r>
            <a:r>
              <a:rPr lang="en-US" sz="28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An-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Nasaviyning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xabariga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ko‘ra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faqat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otliq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askarlar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sonigina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400  </a:t>
            </a:r>
            <a:r>
              <a:rPr lang="en-US" sz="28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ming</a:t>
            </a:r>
            <a:r>
              <a:rPr lang="en-US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kishidan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iborat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bo‘lgan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Qo‘lga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kiritilgan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muvaffaqiyatdan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noshukur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Xorazmshohga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iqbol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kulib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boqmadi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lashkarlari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Xulvon</a:t>
            </a:r>
            <a:r>
              <a:rPr 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yaqinidagi</a:t>
            </a:r>
            <a:r>
              <a:rPr lang="en-US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Asobod</a:t>
            </a:r>
            <a:r>
              <a:rPr lang="en-US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dovoniga</a:t>
            </a:r>
            <a:r>
              <a:rPr lang="en-US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yaqinlashgan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ham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ediki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kutilmaganda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yoqqan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qor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k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cha-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yu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kunduz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tinmadi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Hammayoqni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izg‘irin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sovuq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qopladi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Xorazm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askarlari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sovuqdan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tutd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to‘kildilar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Oppoq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qorlar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usti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o‘liklar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qoplandi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Tuyalar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otlar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qirilib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k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tdi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Jangchilarning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tirik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qolganlarining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quloq-burunlarini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sovuq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oldi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endParaRPr lang="en-US" sz="2800" b="1" i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99145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23135" y="614577"/>
            <a:ext cx="8568952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Ammo </a:t>
            </a:r>
            <a:r>
              <a:rPr lang="en-US" sz="3200" b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Aloviddin</a:t>
            </a:r>
            <a:r>
              <a:rPr lang="en-US" sz="32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Muhammad 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har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qanday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dahshatga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qaramasdan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Bag‘dod</a:t>
            </a:r>
            <a:r>
              <a:rPr lang="en-US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sari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yurishni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davom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ettirish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niyatida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Biroq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1218-yil 10-f</a:t>
            </a:r>
            <a:r>
              <a:rPr lang="ru-RU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32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vralda</a:t>
            </a:r>
            <a:r>
              <a:rPr lang="en-US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Xorazmdan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lgan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chopar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navbatdagi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shum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xabarni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k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ltirdi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Bu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xabarga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ko‘ra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Sharqdan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mo‘g‘ul-tatar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lashkarlari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Chingizxon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rahnamoligida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Movarounnahrga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hujum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boshlagandilar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Buni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bilgan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Xorazmshoh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Muhammad 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Bag‘dod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yurishini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to‘xtatib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1218-yil </a:t>
            </a:r>
            <a:r>
              <a:rPr lang="en-US" sz="3200" b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martda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Movarounnahrga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qaytdi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L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kin u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Urganchga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bormadi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balki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Samarqandga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ldi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Urganch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Turkonxotin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ixtiyorida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3200" b="1" i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32074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23135" y="614577"/>
            <a:ext cx="8568952" cy="55707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Xorazmshohlar</a:t>
            </a:r>
            <a:r>
              <a:rPr lang="en-US" sz="36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3600" b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Anushteginlar</a:t>
            </a:r>
            <a:r>
              <a:rPr lang="en-US" sz="36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3600" b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sulolasi</a:t>
            </a:r>
            <a:endParaRPr lang="en-US" sz="36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♦ </a:t>
            </a:r>
            <a:r>
              <a:rPr lang="en-US" sz="4000" b="1" i="1" dirty="0" err="1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Anushtegin</a:t>
            </a:r>
            <a:r>
              <a:rPr lang="en-US" sz="4000" b="1" i="1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i="1" dirty="0" err="1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Garchoi</a:t>
            </a:r>
            <a:r>
              <a:rPr lang="en-US" sz="4000" b="1" i="1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(1077–1097)</a:t>
            </a:r>
          </a:p>
          <a:p>
            <a:pPr algn="just"/>
            <a:r>
              <a:rPr lang="en-US" sz="4000" b="1" i="1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♦ </a:t>
            </a:r>
            <a:r>
              <a:rPr lang="en-US" sz="4000" b="1" i="1" dirty="0" err="1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Qutbiddin</a:t>
            </a:r>
            <a:r>
              <a:rPr lang="en-US" sz="4000" b="1" i="1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Muhammad (1097–1127)</a:t>
            </a:r>
          </a:p>
          <a:p>
            <a:pPr algn="just"/>
            <a:r>
              <a:rPr lang="en-US" sz="4000" b="1" i="1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♦ </a:t>
            </a:r>
            <a:r>
              <a:rPr lang="en-US" sz="4000" b="1" i="1" dirty="0" err="1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Alovuddin</a:t>
            </a:r>
            <a:r>
              <a:rPr lang="en-US" sz="4000" b="1" i="1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i="1" dirty="0" err="1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Otsiz</a:t>
            </a:r>
            <a:r>
              <a:rPr lang="en-US" sz="4000" b="1" i="1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(1127–1156)</a:t>
            </a:r>
          </a:p>
          <a:p>
            <a:pPr algn="just"/>
            <a:r>
              <a:rPr lang="en-US" sz="4000" b="1" i="1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♦ El-</a:t>
            </a:r>
            <a:r>
              <a:rPr lang="en-US" sz="4000" b="1" i="1" dirty="0" err="1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Arslon</a:t>
            </a:r>
            <a:r>
              <a:rPr lang="en-US" sz="4000" b="1" i="1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(1156–1172)</a:t>
            </a:r>
          </a:p>
          <a:p>
            <a:pPr algn="just"/>
            <a:r>
              <a:rPr lang="en-US" sz="4000" b="1" i="1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♦ </a:t>
            </a:r>
            <a:r>
              <a:rPr lang="en-US" sz="4000" b="1" i="1" dirty="0" err="1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Sultonshoh</a:t>
            </a:r>
            <a:r>
              <a:rPr lang="en-US" sz="4000" b="1" i="1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Mahmud (1172)</a:t>
            </a:r>
          </a:p>
          <a:p>
            <a:pPr algn="just"/>
            <a:r>
              <a:rPr lang="en-US" sz="4000" b="1" i="1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♦ </a:t>
            </a:r>
            <a:r>
              <a:rPr lang="en-US" sz="4000" b="1" i="1" dirty="0" err="1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Alovuddin</a:t>
            </a:r>
            <a:r>
              <a:rPr lang="en-US" sz="4000" b="1" i="1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i="1" dirty="0" err="1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Takash</a:t>
            </a:r>
            <a:r>
              <a:rPr lang="en-US" sz="4000" b="1" i="1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(1172–1200)</a:t>
            </a:r>
          </a:p>
          <a:p>
            <a:pPr algn="just"/>
            <a:r>
              <a:rPr lang="en-US" sz="4000" b="1" i="1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♦ </a:t>
            </a:r>
            <a:r>
              <a:rPr lang="en-US" sz="4000" b="1" i="1" dirty="0" err="1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Alovuddin</a:t>
            </a:r>
            <a:r>
              <a:rPr lang="en-US" sz="4000" b="1" i="1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Muhammad (1200–1220)</a:t>
            </a:r>
          </a:p>
          <a:p>
            <a:pPr algn="just"/>
            <a:r>
              <a:rPr lang="en-US" sz="4000" b="1" i="1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♦ </a:t>
            </a:r>
            <a:r>
              <a:rPr lang="en-US" sz="4000" b="1" i="1" dirty="0" err="1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Jaloliddin</a:t>
            </a:r>
            <a:r>
              <a:rPr lang="en-US" sz="4000" b="1" i="1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i="1" dirty="0" err="1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Manguberdi</a:t>
            </a:r>
            <a:r>
              <a:rPr lang="en-US" sz="4000" b="1" i="1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(1220–1231)</a:t>
            </a:r>
          </a:p>
        </p:txBody>
      </p:sp>
    </p:spTree>
    <p:extLst>
      <p:ext uri="{BB962C8B-B14F-4D97-AF65-F5344CB8AC3E}">
        <p14:creationId xmlns:p14="http://schemas.microsoft.com/office/powerpoint/2010/main" val="40416424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Рисунок 2" descr="Описание: http://uz.denemetr.com/tw_files2/urls_8/70/d-69305/7z-docs/1_html_m1f9f714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00828"/>
            <a:ext cx="9144000" cy="62564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90245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кругленный прямоугольник 1"/>
          <p:cNvSpPr/>
          <p:nvPr/>
        </p:nvSpPr>
        <p:spPr>
          <a:xfrm>
            <a:off x="611560" y="980728"/>
            <a:ext cx="8064896" cy="54006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 err="1" smtClean="0">
                <a:solidFill>
                  <a:prstClr val="black"/>
                </a:solidFill>
                <a:latin typeface="Times New Roman"/>
                <a:ea typeface="Times New Roman"/>
              </a:rPr>
              <a:t>Xorazmshohlarning</a:t>
            </a:r>
            <a:r>
              <a:rPr lang="en-US" sz="6000" b="1" dirty="0" smtClean="0">
                <a:solidFill>
                  <a:prstClr val="black"/>
                </a:solidFill>
                <a:latin typeface="Times New Roman"/>
                <a:ea typeface="Times New Roman"/>
              </a:rPr>
              <a:t> </a:t>
            </a:r>
            <a:r>
              <a:rPr lang="en-US" sz="6000" b="1" dirty="0" err="1" smtClean="0">
                <a:solidFill>
                  <a:prstClr val="black"/>
                </a:solidFill>
                <a:latin typeface="Times New Roman"/>
                <a:ea typeface="Times New Roman"/>
              </a:rPr>
              <a:t>boshqaruv</a:t>
            </a:r>
            <a:r>
              <a:rPr lang="en-US" sz="6000" b="1" dirty="0" smtClean="0">
                <a:solidFill>
                  <a:prstClr val="black"/>
                </a:solidFill>
                <a:latin typeface="Times New Roman"/>
                <a:ea typeface="Times New Roman"/>
              </a:rPr>
              <a:t> </a:t>
            </a:r>
            <a:r>
              <a:rPr lang="en-US" sz="6000" b="1" dirty="0" err="1" smtClean="0">
                <a:solidFill>
                  <a:prstClr val="black"/>
                </a:solidFill>
                <a:latin typeface="Times New Roman"/>
                <a:ea typeface="Times New Roman"/>
              </a:rPr>
              <a:t>tizimi</a:t>
            </a:r>
            <a:endParaRPr lang="en-US" sz="6000" b="1" dirty="0">
              <a:solidFill>
                <a:prstClr val="black"/>
              </a:solidFill>
              <a:latin typeface="Times New Roman"/>
              <a:ea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489444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23528" y="908720"/>
            <a:ext cx="8568952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Kuchli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larzalardan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tushkunlikka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uchragan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Xorazmshohlar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davlati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IX-X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asrlarda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Arab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xalifaligining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yemirilishi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tufayli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ketma-ket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i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O’rta</a:t>
            </a:r>
            <a:r>
              <a:rPr lang="en-US" sz="40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i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Osiyo</a:t>
            </a:r>
            <a:r>
              <a:rPr lang="en-US" sz="4000" b="1" i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4000" b="1" i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Xuroson</a:t>
            </a:r>
            <a:r>
              <a:rPr lang="en-US" sz="4000" b="1" i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i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40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i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Sharqiy</a:t>
            </a:r>
            <a:r>
              <a:rPr lang="en-US" sz="40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i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Eronda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paydo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bo’lgan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yirik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mustaqil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davlatlar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tohiriylar</a:t>
            </a:r>
            <a:r>
              <a:rPr lang="en-US" sz="4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40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safforiylor</a:t>
            </a:r>
            <a:r>
              <a:rPr lang="en-US" sz="4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4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somoniylar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qo’l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ostida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bo’lgan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400153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23528" y="764704"/>
            <a:ext cx="8568952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2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Ma’muniylar</a:t>
            </a:r>
            <a:r>
              <a:rPr lang="en-US" sz="2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davrida</a:t>
            </a:r>
            <a:r>
              <a:rPr lang="en-US" sz="2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ma’muriy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jihatdan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davdat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viloyatlarga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viloyatlar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b="1" dirty="0" err="1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shahar</a:t>
            </a:r>
            <a:r>
              <a:rPr lang="en-US" sz="2200" b="1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200" b="1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qishloqlarga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ajratilib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boshqarilgan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200" b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Ma’muniylar</a:t>
            </a:r>
            <a:r>
              <a:rPr lang="en-US" sz="22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davrida</a:t>
            </a:r>
            <a:r>
              <a:rPr lang="en-US" sz="2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Xorazmda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davlat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boshqaruvining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ancha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takomillashgan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tizimi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vujudga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keldi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Xorazmshoh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davlatning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i="1" u="sng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oliy</a:t>
            </a:r>
            <a:r>
              <a:rPr lang="en-US" sz="2200" b="1" i="1" u="sng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i="1" u="sng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hukmdori</a:t>
            </a:r>
            <a:r>
              <a:rPr lang="en-US" sz="2200" b="1" i="1" u="sng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b="1" i="1" u="sng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hokimi</a:t>
            </a:r>
            <a:r>
              <a:rPr lang="en-US" sz="2200" b="1" i="1" u="sng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i="1" u="sng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mutlaq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hisoblangan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2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Gurganchda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shoh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saroyi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qoshida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markaziy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boshqarma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— </a:t>
            </a:r>
            <a:r>
              <a:rPr lang="en-US" sz="22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devonxona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tashkil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etilib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tarkibida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200" b="1" i="1" u="sng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ziroat</a:t>
            </a:r>
            <a:r>
              <a:rPr lang="en-US" sz="2200" b="1" i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endParaRPr lang="en-US" sz="2200" b="1" i="1" u="sng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200" b="1" i="1" u="sng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savdo</a:t>
            </a:r>
            <a:r>
              <a:rPr lang="en-US" sz="2200" b="1" i="1" u="sng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i="1" u="sng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tijorat</a:t>
            </a:r>
            <a:r>
              <a:rPr lang="en-US" sz="2200" b="1" i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endParaRPr lang="en-US" sz="2200" b="1" i="1" u="sng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200" b="1" i="1" u="sng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moliya</a:t>
            </a:r>
            <a:r>
              <a:rPr lang="en-US" sz="2200" b="1" i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endParaRPr lang="en-US" sz="2200" b="1" i="1" u="sng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200" b="1" i="1" u="sng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soliq</a:t>
            </a:r>
            <a:r>
              <a:rPr lang="en-US" sz="2200" b="1" i="1" u="sng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i="1" u="sng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ishlari</a:t>
            </a:r>
            <a:r>
              <a:rPr lang="en-US" sz="2200" b="1" i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200" b="1" i="1" u="sng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200" b="1" i="1" u="sng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shahar</a:t>
            </a:r>
            <a:r>
              <a:rPr lang="en-US" sz="2200" b="1" i="1" u="sng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i="1" u="sng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200" b="1" i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i="1" u="sng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qishloqlarda</a:t>
            </a:r>
            <a:r>
              <a:rPr lang="en-US" sz="2200" b="1" i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i="1" u="sng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osoyishtalikni</a:t>
            </a:r>
            <a:r>
              <a:rPr lang="en-US" sz="2200" b="1" i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i="1" u="sng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saqlash</a:t>
            </a:r>
            <a:r>
              <a:rPr lang="en-US" sz="2200" b="1" i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i="1" u="sng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harbiy</a:t>
            </a:r>
            <a:r>
              <a:rPr lang="en-US" sz="2200" b="1" i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i="1" u="sng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ishlar</a:t>
            </a:r>
            <a:r>
              <a:rPr lang="en-US" sz="2200" b="1" i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200" b="1" i="1" u="sng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boshqa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davlat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ahamiyatiga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ega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vazifalar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shug’ullanadigan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mahkamalar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bo’lan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Saroyning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yuqori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lavozimlaridan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vazirlik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lavozimi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bo’lib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u </a:t>
            </a:r>
            <a:r>
              <a:rPr lang="en-US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xujayibuzruk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(bosh </a:t>
            </a:r>
            <a:r>
              <a:rPr lang="en-US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xo’ja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unvoniga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ega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bo’lgan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U </a:t>
            </a:r>
            <a:r>
              <a:rPr lang="en-US" sz="2200" b="1" i="1" u="sng" dirty="0" err="1" smtClean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devonxona</a:t>
            </a:r>
            <a:r>
              <a:rPr lang="en-US" sz="2200" b="1" i="1" u="sng" dirty="0" smtClean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i="1" u="sng" dirty="0" err="1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ishlariga</a:t>
            </a:r>
            <a:r>
              <a:rPr lang="en-US" sz="2200" b="1" i="1" u="sng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i="1" u="sng" dirty="0" err="1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javob</a:t>
            </a:r>
            <a:r>
              <a:rPr lang="en-US" sz="2200" b="1" i="1" u="sng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i="1" u="sng" dirty="0" err="1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bergan</a:t>
            </a:r>
            <a:r>
              <a:rPr lang="en-US" sz="2200" b="1" i="1" u="sng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b="1" i="1" u="sng" dirty="0" err="1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katta</a:t>
            </a:r>
            <a:r>
              <a:rPr lang="en-US" sz="2200" b="1" i="1" u="sng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i="1" u="sng" dirty="0" err="1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safar</a:t>
            </a:r>
            <a:r>
              <a:rPr lang="en-US" sz="2200" b="1" i="1" u="sng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i="1" u="sng" dirty="0" err="1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paytida</a:t>
            </a:r>
            <a:r>
              <a:rPr lang="en-US" sz="2200" b="1" i="1" u="sng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i="1" u="sng" dirty="0" err="1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podsho</a:t>
            </a:r>
            <a:r>
              <a:rPr lang="en-US" sz="2200" b="1" i="1" u="sng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i="1" u="sng" dirty="0" err="1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nomidan</a:t>
            </a:r>
            <a:r>
              <a:rPr lang="en-US" sz="2200" b="1" i="1" u="sng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i="1" u="sng" dirty="0" err="1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davlatni</a:t>
            </a:r>
            <a:r>
              <a:rPr lang="en-US" sz="2200" b="1" i="1" u="sng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i="1" u="sng" dirty="0" err="1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idora</a:t>
            </a:r>
            <a:r>
              <a:rPr lang="en-US" sz="2200" b="1" i="1" u="sng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i="1" u="sng" dirty="0" err="1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qilgan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585612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23135" y="614577"/>
            <a:ext cx="8568952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Anushteginlarning</a:t>
            </a:r>
            <a:r>
              <a:rPr lang="en-US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davlat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boshqaruvi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ham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ikki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tizimdan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900" b="1" dirty="0" err="1" smtClean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dargoh</a:t>
            </a:r>
            <a:r>
              <a:rPr lang="en-US" sz="2900" b="1" dirty="0" smtClean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b="1" dirty="0" err="1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900" b="1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b="1" dirty="0" err="1" smtClean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devonlar</a:t>
            </a:r>
            <a:r>
              <a:rPr lang="en-US" sz="2900" b="1" dirty="0" smtClean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majmuyidan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iborat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bo‘lgan</a:t>
            </a:r>
            <a:r>
              <a:rPr lang="en-US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Dargohda</a:t>
            </a:r>
            <a:r>
              <a:rPr lang="en-US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b="1" dirty="0" err="1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ulug</a:t>
            </a:r>
            <a:r>
              <a:rPr lang="en-US" sz="2900" b="1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‘ </a:t>
            </a:r>
            <a:r>
              <a:rPr lang="en-US" sz="2900" b="1" dirty="0" err="1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hojib</a:t>
            </a:r>
            <a:r>
              <a:rPr lang="en-US" sz="2900" b="1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mansabi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alohida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o‘rin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tutgan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U </a:t>
            </a:r>
            <a:r>
              <a:rPr lang="en-US" sz="2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hukmdorning</a:t>
            </a:r>
            <a:r>
              <a:rPr lang="en-US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xos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kishisi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sanalib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lozim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bo‘lgan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hollarda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vazirlar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faoliyatini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ham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nazorat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qilgan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900" b="1" dirty="0" err="1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Hojiblar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hukmdor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nomidan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davlat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ahamiyatiga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daxldor</a:t>
            </a:r>
            <a:r>
              <a:rPr lang="en-US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muhim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masalalarda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muzokaralar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olib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borganlar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29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Dargohdagi</a:t>
            </a:r>
            <a:r>
              <a:rPr lang="en-US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yana</a:t>
            </a:r>
            <a:r>
              <a:rPr lang="en-US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oliy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lavozim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b="1" dirty="0" err="1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sohibi</a:t>
            </a:r>
            <a:r>
              <a:rPr lang="en-US" sz="2900" b="1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b="1" dirty="0" err="1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ustozdor</a:t>
            </a:r>
            <a:r>
              <a:rPr lang="en-US" sz="2900" b="1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hisoblangan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Xazina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mablag‘lari</a:t>
            </a:r>
            <a:r>
              <a:rPr lang="en-US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butunlay</a:t>
            </a:r>
            <a:r>
              <a:rPr lang="en-US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uning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tasarrufida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bo‘lgan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Dargoh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hayotiga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oid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ko‘plab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asosiy</a:t>
            </a:r>
            <a:r>
              <a:rPr lang="en-US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masalalar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b="1" dirty="0" err="1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ustozdor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nazorati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ostida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hal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etilgan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900" b="1" i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97744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23135" y="614577"/>
            <a:ext cx="856895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Davlatdagi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tashtdor</a:t>
            </a:r>
            <a:r>
              <a:rPr lang="en-US" sz="36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lavozimi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ham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muhim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sanalib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u </a:t>
            </a:r>
            <a:r>
              <a:rPr lang="en-US" sz="3600" b="1" i="1" u="sng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sultonning</a:t>
            </a:r>
            <a:r>
              <a:rPr lang="en-US" sz="3600" b="1" i="1" u="sng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i="1" u="sng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sirdosh</a:t>
            </a:r>
            <a:r>
              <a:rPr lang="en-US" sz="3600" b="1" i="1" u="sng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i="1" u="sng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kishisi</a:t>
            </a:r>
            <a:r>
              <a:rPr lang="en-US" sz="3600" b="1" i="1" u="sng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hisoblangan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6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Tashtdor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hukmdorning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maxfiy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sirlaridan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ogoh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bo‘lib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doimo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bahamjihat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holda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faoliyat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yuritgan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Oliy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lavozimlardan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yana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3600" b="1" dirty="0" err="1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qissador</a:t>
            </a:r>
            <a:r>
              <a:rPr lang="en-US" sz="3600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bo‘lib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u </a:t>
            </a:r>
            <a:r>
              <a:rPr lang="en-US" sz="3600" b="1" i="1" dirty="0" err="1">
                <a:solidFill>
                  <a:srgbClr val="DF03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sulton</a:t>
            </a:r>
            <a:r>
              <a:rPr lang="en-US" sz="3600" b="1" i="1" dirty="0">
                <a:solidFill>
                  <a:srgbClr val="DF03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i="1" dirty="0" err="1">
                <a:solidFill>
                  <a:srgbClr val="DF03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nomiga</a:t>
            </a:r>
            <a:r>
              <a:rPr lang="en-US" sz="3600" b="1" i="1" dirty="0">
                <a:solidFill>
                  <a:srgbClr val="DF03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i="1" dirty="0" err="1">
                <a:solidFill>
                  <a:srgbClr val="DF03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kelgan</a:t>
            </a:r>
            <a:r>
              <a:rPr lang="en-US" sz="3600" b="1" i="1" dirty="0">
                <a:solidFill>
                  <a:srgbClr val="DF03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i="1" dirty="0" err="1">
                <a:solidFill>
                  <a:srgbClr val="DF03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arz</a:t>
            </a:r>
            <a:r>
              <a:rPr lang="en-US" sz="3600" b="1" i="1" dirty="0">
                <a:solidFill>
                  <a:srgbClr val="DF03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600" b="1" i="1" dirty="0" err="1" smtClean="0">
                <a:solidFill>
                  <a:srgbClr val="DF03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shikoyatlarni</a:t>
            </a:r>
            <a:r>
              <a:rPr lang="en-US" sz="3600" b="1" i="1" dirty="0" smtClean="0">
                <a:solidFill>
                  <a:srgbClr val="DF03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i="1" dirty="0" err="1">
                <a:solidFill>
                  <a:srgbClr val="DF03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yig‘ib</a:t>
            </a:r>
            <a:r>
              <a:rPr lang="en-US" sz="3600" b="1" i="1" dirty="0">
                <a:solidFill>
                  <a:srgbClr val="DF03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600" b="1" i="1" dirty="0" err="1">
                <a:solidFill>
                  <a:srgbClr val="DF03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o‘rganib</a:t>
            </a:r>
            <a:r>
              <a:rPr lang="en-US" sz="3600" b="1" i="1" dirty="0">
                <a:solidFill>
                  <a:srgbClr val="DF03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600" b="1" i="1" dirty="0" err="1">
                <a:solidFill>
                  <a:srgbClr val="DF03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ularni</a:t>
            </a:r>
            <a:r>
              <a:rPr lang="en-US" sz="3600" b="1" i="1" dirty="0">
                <a:solidFill>
                  <a:srgbClr val="DF03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i="1" dirty="0" err="1">
                <a:solidFill>
                  <a:srgbClr val="DF03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hukmdor</a:t>
            </a:r>
            <a:r>
              <a:rPr lang="en-US" sz="3600" b="1" i="1" dirty="0">
                <a:solidFill>
                  <a:srgbClr val="DF03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i="1" dirty="0" err="1">
                <a:solidFill>
                  <a:srgbClr val="DF03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hukmiga</a:t>
            </a:r>
            <a:r>
              <a:rPr lang="en-US" sz="3600" b="1" i="1" dirty="0">
                <a:solidFill>
                  <a:srgbClr val="DF03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i="1" dirty="0" err="1">
                <a:solidFill>
                  <a:srgbClr val="DF03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havola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qilib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borgan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3600" b="1" i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95667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23135" y="614577"/>
            <a:ext cx="8568952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Dargohdagi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xizmat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turlari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ichida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>
                <a:solidFill>
                  <a:srgbClr val="DF03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chashnigir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44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sultonga</a:t>
            </a:r>
            <a:r>
              <a:rPr lang="en-US" sz="44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i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beriladigan</a:t>
            </a:r>
            <a:r>
              <a:rPr lang="en-US" sz="44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ovqat</a:t>
            </a:r>
            <a:r>
              <a:rPr lang="en-US" sz="44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44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ichimliklarni</a:t>
            </a:r>
            <a:r>
              <a:rPr lang="en-US" sz="44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tekshiruvchi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4400" b="1" dirty="0" err="1" smtClean="0">
                <a:solidFill>
                  <a:srgbClr val="DF03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jomador</a:t>
            </a:r>
            <a:r>
              <a:rPr lang="en-US" sz="4400" b="1" dirty="0">
                <a:solidFill>
                  <a:srgbClr val="DF03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4400" b="1" dirty="0" err="1">
                <a:solidFill>
                  <a:srgbClr val="DF03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davatdor</a:t>
            </a:r>
            <a:r>
              <a:rPr lang="en-US" sz="4400" b="1" dirty="0">
                <a:solidFill>
                  <a:srgbClr val="DF03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4400" b="1" dirty="0" err="1">
                <a:solidFill>
                  <a:srgbClr val="DF03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kotib</a:t>
            </a:r>
            <a:r>
              <a:rPr lang="en-US" sz="4400" b="1" dirty="0">
                <a:solidFill>
                  <a:srgbClr val="DF03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en-US" sz="4400" b="1" dirty="0" err="1" smtClean="0">
                <a:solidFill>
                  <a:srgbClr val="DF03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sharobdor</a:t>
            </a:r>
            <a:r>
              <a:rPr lang="en-US" sz="4400" b="1" dirty="0">
                <a:solidFill>
                  <a:srgbClr val="DF03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4400" b="1" dirty="0" err="1">
                <a:solidFill>
                  <a:srgbClr val="DF03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bayroqdor</a:t>
            </a:r>
            <a:r>
              <a:rPr lang="en-US" sz="4400" b="1" dirty="0">
                <a:solidFill>
                  <a:srgbClr val="DF03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4400" b="1" dirty="0" err="1">
                <a:solidFill>
                  <a:srgbClr val="DF03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amiri</a:t>
            </a:r>
            <a:r>
              <a:rPr lang="en-US" sz="4400" b="1" dirty="0">
                <a:solidFill>
                  <a:srgbClr val="DF03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>
                <a:solidFill>
                  <a:srgbClr val="DF03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alam</a:t>
            </a:r>
            <a:r>
              <a:rPr lang="en-US" sz="4400" b="1" dirty="0">
                <a:solidFill>
                  <a:srgbClr val="DF03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en-US" sz="44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xizmatkorlar</a:t>
            </a:r>
            <a:r>
              <a:rPr lang="en-US" sz="44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boshlig‘i</a:t>
            </a:r>
            <a:r>
              <a:rPr lang="en-US" sz="44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>
                <a:solidFill>
                  <a:srgbClr val="DF03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maliki</a:t>
            </a:r>
            <a:r>
              <a:rPr lang="en-US" sz="4400" b="1" dirty="0">
                <a:solidFill>
                  <a:srgbClr val="DF03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>
                <a:solidFill>
                  <a:srgbClr val="DF03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havas</a:t>
            </a:r>
            <a:r>
              <a:rPr lang="en-US" sz="4400" b="1" dirty="0">
                <a:solidFill>
                  <a:srgbClr val="DF03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kabi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vazifalar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ham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alohida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ko‘zga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tashlanib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turadi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4400" b="1" i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92070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23135" y="614577"/>
            <a:ext cx="856895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6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Ijroiya</a:t>
            </a:r>
            <a:r>
              <a:rPr lang="en-US" sz="3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ishlari</a:t>
            </a:r>
            <a:r>
              <a:rPr lang="en-US" sz="3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rgbClr val="DF03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devonlar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smtClean="0">
                <a:solidFill>
                  <a:srgbClr val="DF03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3600" b="1" dirty="0" err="1">
                <a:solidFill>
                  <a:srgbClr val="DF03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vazirliklar</a:t>
            </a:r>
            <a:r>
              <a:rPr lang="en-US" sz="3600" b="1" dirty="0">
                <a:solidFill>
                  <a:srgbClr val="DF03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tomonidan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amalga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oshirilgan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Ayniqsa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bunda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>
                <a:solidFill>
                  <a:srgbClr val="DF03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bosh </a:t>
            </a:r>
            <a:r>
              <a:rPr lang="en-US" sz="3600" b="1" dirty="0" err="1">
                <a:solidFill>
                  <a:srgbClr val="DF03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vazir</a:t>
            </a:r>
            <a:r>
              <a:rPr lang="en-US" sz="3600" b="1" dirty="0">
                <a:solidFill>
                  <a:srgbClr val="DF03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katta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mavqega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ega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bo‘lib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u </a:t>
            </a:r>
            <a:r>
              <a:rPr lang="en-US" sz="36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faqat</a:t>
            </a:r>
            <a:r>
              <a:rPr lang="en-US" sz="3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hukmdorga</a:t>
            </a:r>
            <a:r>
              <a:rPr lang="en-US" sz="3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bo‘ysungan</a:t>
            </a:r>
            <a:r>
              <a:rPr lang="en-US" sz="3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3600" b="1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3200" b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Uning</a:t>
            </a:r>
            <a:r>
              <a:rPr lang="en-US" sz="32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vakolatlariga</a:t>
            </a:r>
            <a:r>
              <a:rPr lang="en-US" sz="32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quyidagilar</a:t>
            </a:r>
            <a:r>
              <a:rPr lang="en-US" sz="32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kirgan</a:t>
            </a:r>
            <a:r>
              <a:rPr lang="en-US" sz="32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571500" indent="-571500" algn="just">
              <a:buFont typeface="Wingdings" panose="05000000000000000000" pitchFamily="2" charset="2"/>
              <a:buChar char="Ø"/>
            </a:pPr>
            <a:r>
              <a:rPr lang="en-US" sz="3600" b="1" i="1" dirty="0" err="1" smtClean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Mansabdorlarni</a:t>
            </a:r>
            <a:r>
              <a:rPr lang="en-US" sz="3600" b="1" i="1" dirty="0" smtClean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i="1" dirty="0" err="1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ishdan</a:t>
            </a:r>
            <a:r>
              <a:rPr lang="en-US" sz="3600" b="1" i="1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i="1" dirty="0" err="1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olish</a:t>
            </a:r>
            <a:r>
              <a:rPr lang="en-US" sz="3600" b="1" i="1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endParaRPr lang="en-US" sz="3600" b="1" i="1" dirty="0" smtClean="0">
              <a:solidFill>
                <a:srgbClr val="6600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 algn="just">
              <a:buFont typeface="Wingdings" panose="05000000000000000000" pitchFamily="2" charset="2"/>
              <a:buChar char="Ø"/>
            </a:pPr>
            <a:r>
              <a:rPr lang="en-US" sz="3600" b="1" i="1" dirty="0" err="1" smtClean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ishga</a:t>
            </a:r>
            <a:r>
              <a:rPr lang="en-US" sz="3600" b="1" i="1" dirty="0" smtClean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i="1" dirty="0" err="1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tayinlash</a:t>
            </a:r>
            <a:r>
              <a:rPr lang="en-US" sz="3600" b="1" i="1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endParaRPr lang="en-US" sz="3600" b="1" i="1" dirty="0" smtClean="0">
              <a:solidFill>
                <a:srgbClr val="6600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 algn="just">
              <a:buFont typeface="Wingdings" panose="05000000000000000000" pitchFamily="2" charset="2"/>
              <a:buChar char="Ø"/>
            </a:pPr>
            <a:r>
              <a:rPr lang="en-US" sz="3600" b="1" i="1" dirty="0" err="1" smtClean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maosh</a:t>
            </a:r>
            <a:r>
              <a:rPr lang="en-US" sz="3600" b="1" i="1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600" b="1" i="1" dirty="0" err="1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nafaqa</a:t>
            </a:r>
            <a:r>
              <a:rPr lang="en-US" sz="3600" b="1" i="1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i="1" dirty="0" err="1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tayinlash</a:t>
            </a:r>
            <a:r>
              <a:rPr lang="en-US" sz="3600" b="1" i="1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endParaRPr lang="en-US" sz="3600" b="1" i="1" dirty="0" smtClean="0">
              <a:solidFill>
                <a:srgbClr val="6600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 algn="just">
              <a:buFont typeface="Wingdings" panose="05000000000000000000" pitchFamily="2" charset="2"/>
              <a:buChar char="Ø"/>
            </a:pPr>
            <a:r>
              <a:rPr lang="en-US" sz="3600" b="1" i="1" dirty="0" err="1" smtClean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xazina</a:t>
            </a:r>
            <a:r>
              <a:rPr lang="en-US" sz="3600" b="1" i="1" dirty="0" smtClean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i="1" dirty="0" err="1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3600" b="1" i="1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i="1" dirty="0" err="1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soliq</a:t>
            </a:r>
            <a:r>
              <a:rPr lang="en-US" sz="3600" b="1" i="1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i="1" dirty="0" err="1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tizimini</a:t>
            </a:r>
            <a:r>
              <a:rPr lang="en-US" sz="3600" b="1" i="1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i="1" dirty="0" err="1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nazorat</a:t>
            </a:r>
            <a:r>
              <a:rPr lang="en-US" sz="3600" b="1" i="1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i="1" dirty="0" err="1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qilish</a:t>
            </a:r>
            <a:r>
              <a:rPr lang="en-US" sz="3600" b="1" i="1" dirty="0" smtClean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571500" indent="-571500" algn="just">
              <a:buFont typeface="Wingdings" panose="05000000000000000000" pitchFamily="2" charset="2"/>
              <a:buChar char="Ø"/>
            </a:pPr>
            <a:r>
              <a:rPr lang="en-US" sz="3600" b="1" i="1" dirty="0" err="1" smtClean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mahalliy</a:t>
            </a:r>
            <a:r>
              <a:rPr lang="en-US" sz="3600" b="1" i="1" dirty="0" smtClean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i="1" dirty="0" err="1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vazirlar</a:t>
            </a:r>
            <a:r>
              <a:rPr lang="en-US" sz="3600" b="1" i="1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i="1" dirty="0" err="1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hisobotini</a:t>
            </a:r>
            <a:r>
              <a:rPr lang="en-US" sz="3600" b="1" i="1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i="1" dirty="0" err="1" smtClean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olish</a:t>
            </a:r>
            <a:endParaRPr lang="en-US" sz="3600" b="1" i="1" dirty="0">
              <a:solidFill>
                <a:srgbClr val="6600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39387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23135" y="614577"/>
            <a:ext cx="8568952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2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Devonlar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ham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o‘z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vakolatlari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doirasida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faoliyat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yuritganlar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Masalan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3200" b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insho</a:t>
            </a:r>
            <a:r>
              <a:rPr lang="en-US" sz="32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yoki</a:t>
            </a:r>
            <a:r>
              <a:rPr lang="en-US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tug‘ro</a:t>
            </a:r>
            <a:r>
              <a:rPr lang="en-US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devoni</a:t>
            </a:r>
            <a:r>
              <a:rPr lang="en-US" sz="32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sz="32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rasmiy</a:t>
            </a:r>
            <a:r>
              <a:rPr lang="en-US" sz="3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hujjatlar</a:t>
            </a:r>
            <a:r>
              <a:rPr lang="en-US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yozishmalarni</a:t>
            </a:r>
            <a:r>
              <a:rPr lang="en-US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tuzish</a:t>
            </a:r>
            <a:r>
              <a:rPr lang="en-US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sz="3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shug‘ullangan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32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istifo</a:t>
            </a:r>
            <a:r>
              <a:rPr lang="en-US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devoni</a:t>
            </a:r>
            <a:r>
              <a:rPr lang="en-US" sz="32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sz="32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moliya</a:t>
            </a:r>
            <a:r>
              <a:rPr lang="en-US" sz="3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ishlari</a:t>
            </a:r>
            <a:r>
              <a:rPr lang="en-US" sz="3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32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ishrof</a:t>
            </a:r>
            <a:r>
              <a:rPr lang="en-US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devoni</a:t>
            </a:r>
            <a:r>
              <a:rPr lang="en-US" sz="32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sz="32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davlat</a:t>
            </a:r>
            <a:r>
              <a:rPr lang="en-US" sz="3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nazorati</a:t>
            </a:r>
            <a:r>
              <a:rPr lang="en-US" sz="3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tadbirlari</a:t>
            </a:r>
            <a:r>
              <a:rPr lang="en-US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3200" b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devoni</a:t>
            </a:r>
            <a:r>
              <a:rPr lang="en-US" sz="32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arz</a:t>
            </a:r>
            <a:r>
              <a:rPr lang="en-US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yoki</a:t>
            </a:r>
            <a:r>
              <a:rPr lang="en-US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jaysh</a:t>
            </a:r>
            <a:r>
              <a:rPr lang="en-US" sz="32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sz="32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harbiy</a:t>
            </a:r>
            <a:r>
              <a:rPr lang="en-US" sz="3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ishlar</a:t>
            </a:r>
            <a:r>
              <a:rPr lang="en-US" sz="3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shug‘ullangan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32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devoni</a:t>
            </a:r>
            <a:r>
              <a:rPr lang="en-US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xos</a:t>
            </a:r>
            <a:r>
              <a:rPr lang="en-US" sz="32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sz="32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Sulton</a:t>
            </a:r>
            <a:r>
              <a:rPr lang="en-US" sz="3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xonodoni</a:t>
            </a:r>
            <a:r>
              <a:rPr lang="en-US" sz="3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hayotiga</a:t>
            </a:r>
            <a:r>
              <a:rPr lang="en-US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iqtisodi</a:t>
            </a:r>
            <a:r>
              <a:rPr lang="en-US" sz="3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yotiga</a:t>
            </a:r>
            <a:r>
              <a:rPr lang="en-US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tegishli</a:t>
            </a:r>
            <a:r>
              <a:rPr lang="en-US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masalalar</a:t>
            </a:r>
            <a:r>
              <a:rPr lang="en-US" sz="3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sz="3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shug’ullangan</a:t>
            </a:r>
            <a:r>
              <a:rPr lang="en-US" sz="3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3200" b="1" i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48917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713" y="980728"/>
            <a:ext cx="8270438" cy="4968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60934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кругленный прямоугольник 1"/>
          <p:cNvSpPr/>
          <p:nvPr/>
        </p:nvSpPr>
        <p:spPr>
          <a:xfrm>
            <a:off x="611560" y="980728"/>
            <a:ext cx="8064896" cy="54006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 err="1" smtClean="0">
                <a:solidFill>
                  <a:prstClr val="black"/>
                </a:solidFill>
                <a:latin typeface="Times New Roman"/>
                <a:ea typeface="Times New Roman"/>
              </a:rPr>
              <a:t>Xorazmshohlarning</a:t>
            </a:r>
            <a:r>
              <a:rPr lang="en-US" sz="6000" b="1" dirty="0" smtClean="0">
                <a:solidFill>
                  <a:prstClr val="black"/>
                </a:solidFill>
                <a:latin typeface="Times New Roman"/>
                <a:ea typeface="Times New Roman"/>
              </a:rPr>
              <a:t> </a:t>
            </a:r>
            <a:r>
              <a:rPr lang="en-US" sz="6000" b="1" dirty="0" err="1" smtClean="0">
                <a:solidFill>
                  <a:prstClr val="black"/>
                </a:solidFill>
                <a:latin typeface="Times New Roman"/>
                <a:ea typeface="Times New Roman"/>
              </a:rPr>
              <a:t>harbiy</a:t>
            </a:r>
            <a:r>
              <a:rPr lang="en-US" sz="6000" b="1" dirty="0" smtClean="0">
                <a:solidFill>
                  <a:prstClr val="black"/>
                </a:solidFill>
                <a:latin typeface="Times New Roman"/>
                <a:ea typeface="Times New Roman"/>
              </a:rPr>
              <a:t> </a:t>
            </a:r>
            <a:r>
              <a:rPr lang="en-US" sz="6000" b="1" dirty="0" err="1" smtClean="0">
                <a:solidFill>
                  <a:prstClr val="black"/>
                </a:solidFill>
                <a:latin typeface="Times New Roman"/>
                <a:ea typeface="Times New Roman"/>
              </a:rPr>
              <a:t>holati</a:t>
            </a:r>
            <a:endParaRPr lang="en-US" sz="6000" b="1" dirty="0">
              <a:solidFill>
                <a:prstClr val="black"/>
              </a:solidFill>
              <a:latin typeface="Times New Roman"/>
              <a:ea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394997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23135" y="614577"/>
            <a:ext cx="8568952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200" b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So‘nggi</a:t>
            </a:r>
            <a:r>
              <a:rPr lang="en-US" sz="32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xorazmshohlar</a:t>
            </a:r>
            <a:r>
              <a:rPr lang="en-US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davrida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harbiy</a:t>
            </a:r>
            <a:r>
              <a:rPr lang="en-US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sohaga</a:t>
            </a:r>
            <a:r>
              <a:rPr lang="en-US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alohida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ahamiyat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berilgan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Bunda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necha</a:t>
            </a:r>
            <a:r>
              <a:rPr lang="en-US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yuz</a:t>
            </a:r>
            <a:r>
              <a:rPr lang="en-US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minglik</a:t>
            </a:r>
            <a:r>
              <a:rPr lang="en-US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qo‘shindan</a:t>
            </a:r>
            <a:r>
              <a:rPr lang="en-US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tashqari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oliy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hukmdorning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i="1" u="sng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maxsus</a:t>
            </a:r>
            <a:r>
              <a:rPr lang="en-US" sz="3200" b="1" i="1" u="sng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i="1" u="sng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shaxsiy</a:t>
            </a:r>
            <a:r>
              <a:rPr lang="en-US" sz="3200" b="1" i="1" u="sng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i="1" u="sng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gvardiyasi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3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Haros</a:t>
            </a: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katta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mavqega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ega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bo‘lgan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Sulton</a:t>
            </a: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Muhammadning</a:t>
            </a: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shaxsiy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gvardiyasi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10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ming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nafar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kishidan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tashkil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topgan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Harbiy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qismlarda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harbiy</a:t>
            </a:r>
            <a:r>
              <a:rPr lang="en-US" sz="32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nazoratchi</a:t>
            </a:r>
            <a:r>
              <a:rPr lang="en-US" sz="32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b="1" i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sipohsalor</a:t>
            </a:r>
            <a:r>
              <a:rPr lang="en-US" sz="32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b="1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sohibi</a:t>
            </a:r>
            <a:r>
              <a:rPr lang="en-US" sz="32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jaysh</a:t>
            </a:r>
            <a:r>
              <a:rPr lang="en-US" sz="32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3200" b="1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viloyat</a:t>
            </a:r>
            <a:r>
              <a:rPr lang="en-US" sz="32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qo‘shini</a:t>
            </a:r>
            <a:r>
              <a:rPr lang="en-US" sz="32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boshlig‘i</a:t>
            </a:r>
            <a:r>
              <a:rPr lang="en-US" sz="32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en-US" sz="3200" b="1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amir</a:t>
            </a:r>
            <a:r>
              <a:rPr lang="en-US" sz="32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ul-umaro</a:t>
            </a:r>
            <a:r>
              <a:rPr lang="en-US" sz="32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b="1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malik</a:t>
            </a:r>
            <a:r>
              <a:rPr lang="en-US" sz="32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32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 </a:t>
            </a:r>
            <a:r>
              <a:rPr lang="en-US" sz="3200" b="1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ming</a:t>
            </a:r>
            <a:r>
              <a:rPr lang="en-US" sz="32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qo‘shin</a:t>
            </a:r>
            <a:r>
              <a:rPr lang="en-US" sz="32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boshlig‘i</a:t>
            </a:r>
            <a:r>
              <a:rPr lang="en-US" sz="32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en-US" sz="3200" b="1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chovush</a:t>
            </a:r>
            <a:r>
              <a:rPr lang="en-US" sz="32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3200" b="1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chopar</a:t>
            </a:r>
            <a:r>
              <a:rPr lang="en-US" sz="32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en-US" sz="3200" b="1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josus</a:t>
            </a:r>
            <a:r>
              <a:rPr lang="en-US" sz="32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3200" b="1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razvedkachi</a:t>
            </a:r>
            <a:r>
              <a:rPr lang="en-US" sz="32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en-US" sz="3200" b="1" i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askar</a:t>
            </a:r>
            <a:r>
              <a:rPr lang="en-US" sz="32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qozisi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kabi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mansablar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ham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mavjud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bo‘lgan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77649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23135" y="614577"/>
            <a:ext cx="8568952" cy="5847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400" b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Takashning</a:t>
            </a:r>
            <a:r>
              <a:rPr 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doimiy</a:t>
            </a:r>
            <a:r>
              <a:rPr 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xizmatdagi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qo‘shinlari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150  </a:t>
            </a:r>
            <a:r>
              <a:rPr lang="en-US" sz="3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ming</a:t>
            </a:r>
            <a:r>
              <a:rPr lang="en-US" sz="3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kishidan</a:t>
            </a:r>
            <a:r>
              <a:rPr lang="en-US" sz="3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iborat</a:t>
            </a:r>
            <a:r>
              <a:rPr lang="en-US" sz="3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bo‘lgan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Yana </a:t>
            </a:r>
            <a:r>
              <a:rPr 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zaxirada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ham </a:t>
            </a:r>
            <a:r>
              <a:rPr lang="en-US" sz="3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200 </a:t>
            </a:r>
            <a:r>
              <a:rPr lang="en-US" sz="3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ming</a:t>
            </a:r>
            <a:r>
              <a:rPr lang="en-US" sz="3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atro</a:t>
            </a:r>
            <a:r>
              <a:rPr lang="en-US" altLang="ja-JP" sz="34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</a:t>
            </a:r>
            <a:r>
              <a:rPr lang="en-US" sz="34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</a:t>
            </a:r>
            <a:r>
              <a:rPr lang="en-US" sz="3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qo‘shin</a:t>
            </a:r>
            <a:r>
              <a:rPr lang="en-US" sz="3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bo‘lib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</a:t>
            </a:r>
            <a:r>
              <a:rPr lang="ru-RU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 </a:t>
            </a:r>
            <a:r>
              <a:rPr 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kun </a:t>
            </a:r>
            <a:r>
              <a:rPr 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mobaynida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to‘plash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mumkin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edi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Yuz</a:t>
            </a:r>
            <a:r>
              <a:rPr lang="en-US" sz="3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ming</a:t>
            </a:r>
            <a:r>
              <a:rPr lang="en-US" sz="3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atro</a:t>
            </a:r>
            <a:r>
              <a:rPr lang="en-US" altLang="ja-JP" sz="3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</a:t>
            </a:r>
            <a:r>
              <a:rPr lang="en-US" sz="3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</a:t>
            </a:r>
            <a:r>
              <a:rPr 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to‘planishi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mumkin</a:t>
            </a:r>
            <a:r>
              <a:rPr 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bo‘lgan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xalq</a:t>
            </a:r>
            <a:r>
              <a:rPr lang="en-US" sz="3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ko‘ngillilari</a:t>
            </a:r>
            <a:r>
              <a:rPr lang="en-US" sz="3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albatta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hisobga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kirmaydi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/>
            <a:r>
              <a:rPr 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Xorazmshohlar</a:t>
            </a:r>
            <a:r>
              <a:rPr 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davlatining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bunday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ulkan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qo‘shini</a:t>
            </a:r>
            <a:r>
              <a:rPr 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asosan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4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turklardan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tashkil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topgan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bo‘lib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sz="34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qabilaviy</a:t>
            </a:r>
            <a:r>
              <a:rPr lang="en-US" sz="34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b</a:t>
            </a:r>
            <a:r>
              <a:rPr lang="ru-RU" sz="34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34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lgilar</a:t>
            </a:r>
            <a:r>
              <a:rPr lang="en-US" sz="34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asosida</a:t>
            </a:r>
            <a:r>
              <a:rPr 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shakllangan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edi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3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56644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23528" y="692696"/>
            <a:ext cx="8568952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Tarixiy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arxeologak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ma’lumotlarga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qaraganda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sz="3000" b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asr</a:t>
            </a:r>
            <a:r>
              <a:rPr lang="en-US" sz="30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oxirlarida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Xorazm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iqtisodiy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jihatdan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juda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tez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rivojlana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boshlaydi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Bunga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i="1" u="sng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shaharlarning</a:t>
            </a:r>
            <a:r>
              <a:rPr lang="en-US" sz="3000" b="1" i="1" u="sng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i="1" u="sng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sonini</a:t>
            </a:r>
            <a:r>
              <a:rPr lang="en-US" sz="3000" b="1" i="1" u="sng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i="1" u="sng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o’sishi</a:t>
            </a:r>
            <a:r>
              <a:rPr lang="en-US" sz="3000" b="1" i="1" u="sng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dalil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bo’la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oladi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Agar, </a:t>
            </a:r>
            <a:r>
              <a:rPr lang="en-US" sz="30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Tabariy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712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y.da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Xorazmda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ta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shahar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bo’lganligini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ko’rsatib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o’tsa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0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Istaxriy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asr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boshlarida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Xorazmda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shaharlar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soni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 </a:t>
            </a:r>
            <a:r>
              <a:rPr lang="en-US" sz="3000" b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taga</a:t>
            </a:r>
            <a:r>
              <a:rPr lang="en-US" sz="30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yettanligini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ko’rsatadi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985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y.larda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esa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0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Maqdisiy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ning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yozishicha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Xorazmdagi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shaharlarning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soni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32 </a:t>
            </a:r>
            <a:r>
              <a:rPr lang="en-US" sz="3000" b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taga</a:t>
            </a:r>
            <a:r>
              <a:rPr lang="en-US" sz="30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yetgan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Arxeolog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qazilma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vaqtida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topilgan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kulolchilik</a:t>
            </a:r>
            <a:r>
              <a:rPr lang="en-US" sz="3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mahsulotlari</a:t>
            </a:r>
            <a:r>
              <a:rPr lang="en-US" sz="3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shaharlarda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hunarmandchilik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tez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rivojlanganligidan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darak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beradi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885231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23135" y="614577"/>
            <a:ext cx="856895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Bunday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katta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lashkarni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Muqaddam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d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atalovchi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qo‘mondon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boshqargan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Asosan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b="1" i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qarluqlardan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tayinlangan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lavozim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kishisi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b="1" i="1" u="sng" dirty="0" err="1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eng</a:t>
            </a:r>
            <a:r>
              <a:rPr lang="en-US" sz="3600" b="1" i="1" u="sng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b="1" i="1" u="sng" dirty="0" err="1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sadoqatli</a:t>
            </a:r>
            <a:r>
              <a:rPr lang="en-US" sz="3600" b="1" i="1" u="sng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sz="3600" b="1" i="1" u="sng" dirty="0" err="1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jasur</a:t>
            </a:r>
            <a:r>
              <a:rPr lang="en-US" sz="3600" b="1" i="1" u="sng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b="1" i="1" u="sng" dirty="0" err="1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bo‘lishi</a:t>
            </a:r>
            <a:r>
              <a:rPr lang="en-US" sz="3600" b="1" i="1" u="sng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b="1" i="1" u="sng" dirty="0" err="1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3600" b="1" i="1" u="sng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b="1" i="1" u="sng" dirty="0" err="1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hukmdorning</a:t>
            </a:r>
            <a:r>
              <a:rPr lang="en-US" sz="3600" b="1" i="1" u="sng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i="1" u="sng" dirty="0" err="1" smtClean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singillari</a:t>
            </a:r>
            <a:r>
              <a:rPr lang="en-US" sz="3600" b="1" i="1" u="sng" dirty="0" smtClean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b="1" i="1" u="sng" dirty="0" err="1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yoki</a:t>
            </a:r>
            <a:r>
              <a:rPr lang="en-US" sz="3600" b="1" i="1" u="sng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b="1" i="1" u="sng" dirty="0" err="1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jiyanlaridan</a:t>
            </a:r>
            <a:r>
              <a:rPr lang="en-US" sz="3600" b="1" i="1" u="sng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b="1" i="1" u="sng" dirty="0" err="1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biriga</a:t>
            </a:r>
            <a:r>
              <a:rPr lang="en-US" sz="3600" b="1" i="1" u="sng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b="1" i="1" u="sng" dirty="0" err="1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uylanishi</a:t>
            </a:r>
            <a:r>
              <a:rPr lang="en-US" sz="3600" b="1" i="1" u="sng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rak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bo‘lgan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Katta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lashkar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o‘n</a:t>
            </a:r>
            <a:r>
              <a:rPr lang="en-US" sz="36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ming</a:t>
            </a:r>
            <a:r>
              <a:rPr lang="en-US" sz="36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kishilik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qo‘shinlar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bo‘linmasi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orqali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boshqarilgan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Uning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lashkarboshisi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Malik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yuritilgan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3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9901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23135" y="614577"/>
            <a:ext cx="8568952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Askarlar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o‘rtasida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tashviqot-targ‘ibot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masalalariga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katta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e’tibor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b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rilgan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Jangchilarni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moddiy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rag‘batlantirish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maqsadida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yangi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bosib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olingan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hududlardan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ularga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qismi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4000" b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iqto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tarzida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bo‘lib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b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rilar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shu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tariqa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yuqoridan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turib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i="1" u="sng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mulkdor</a:t>
            </a:r>
            <a:r>
              <a:rPr lang="en-US" sz="4000" b="1" i="1" u="sng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</a:t>
            </a:r>
            <a:r>
              <a:rPr lang="ru-RU" sz="4000" b="1" i="1" u="sng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4000" b="1" i="1" u="sng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hqonlar</a:t>
            </a:r>
            <a:r>
              <a:rPr lang="en-US" sz="4000" b="1" i="1" u="sng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i="1" u="sng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jamoasi</a:t>
            </a:r>
            <a:r>
              <a:rPr lang="en-US" sz="4000" b="1" i="1" u="sng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yaratilar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edi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4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32396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23135" y="614577"/>
            <a:ext cx="8568952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Xorazmshohlar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qo‘shini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o‘z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zamonasi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g‘oyatda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kuchli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hisoblanar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o‘z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davrining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b="1" i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eng</a:t>
            </a:r>
            <a:r>
              <a:rPr lang="en-US" sz="36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b="1" i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yaxshi</a:t>
            </a:r>
            <a:r>
              <a:rPr lang="en-US" sz="36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b="1" i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qurollari</a:t>
            </a:r>
            <a:r>
              <a:rPr lang="en-US" sz="36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jihozlangan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edi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Bu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qo‘shinlarda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odatdagi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qurollardan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tashqari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i="1" u="sng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qamal</a:t>
            </a:r>
            <a:r>
              <a:rPr lang="en-US" sz="3600" b="1" i="1" u="sng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i="1" u="sng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mashinalari</a:t>
            </a:r>
            <a:r>
              <a:rPr lang="en-US" sz="3600" b="1" i="1" u="sng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ham 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bo‘lgan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Bular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orasida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b="1" i="1" u="sng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harakatchan</a:t>
            </a:r>
            <a:r>
              <a:rPr lang="en-US" sz="3600" b="1" i="1" u="sng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b="1" i="1" u="sng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minoralar</a:t>
            </a:r>
            <a:r>
              <a:rPr lang="en-US" sz="3600" b="1" i="1" u="sng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sz="3600" b="1" i="1" u="sng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taranlar</a:t>
            </a:r>
            <a:r>
              <a:rPr lang="en-US" sz="3600" b="1" i="1" u="sng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sz="3600" b="1" i="1" u="sng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hujum</a:t>
            </a:r>
            <a:r>
              <a:rPr lang="en-US" sz="3600" b="1" i="1" u="sng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i="1" u="sng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narvonlari</a:t>
            </a:r>
            <a:r>
              <a:rPr lang="en-US" sz="3600" b="1" i="1" u="sng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ajralib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turgan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r>
              <a:rPr lang="en-US" sz="36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Z.M.Buniyotov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bular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Takash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yorlig‘iga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ko‘ra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en-US" sz="36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olovdan</a:t>
            </a:r>
            <a: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dahshatliroq</a:t>
            </a:r>
            <a: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6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shamoldan</a:t>
            </a:r>
            <a: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ko‘ra</a:t>
            </a:r>
            <a: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ru-RU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36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zroq</a:t>
            </a:r>
            <a: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edi</a:t>
            </a:r>
            <a:r>
              <a:rPr lang="en-US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ydi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3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69074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23135" y="614577"/>
            <a:ext cx="8568952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Xorazmshoh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qo‘shini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umumiy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soni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to‘g‘risida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turlicha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ma’lumotlar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bor. 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Jumladan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sz="36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Sibt</a:t>
            </a:r>
            <a:r>
              <a:rPr lang="en-US" sz="36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ibn</a:t>
            </a:r>
            <a:r>
              <a:rPr lang="en-US" sz="36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Al-</a:t>
            </a:r>
            <a:r>
              <a:rPr lang="en-US" sz="36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Javziy</a:t>
            </a:r>
            <a:r>
              <a:rPr lang="en-US" sz="36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1217-yilda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xorazmshoh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400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hatto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600  </a:t>
            </a:r>
            <a:r>
              <a:rPr lang="en-US" sz="36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ming</a:t>
            </a:r>
            <a:r>
              <a:rPr lang="en-US" sz="36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qo‘shinga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ega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bo‘lgan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d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yozsa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sz="36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An-</a:t>
            </a:r>
            <a:r>
              <a:rPr lang="en-US" sz="36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Nasaviy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faqat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sarbozlarning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o‘zi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400  </a:t>
            </a:r>
            <a:r>
              <a:rPr lang="en-US" sz="36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ming</a:t>
            </a:r>
            <a:r>
              <a:rPr lang="en-US" sz="36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kishidan</a:t>
            </a:r>
            <a:r>
              <a:rPr lang="en-US" sz="36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iborat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shu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jumladan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safida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70 </a:t>
            </a:r>
            <a:r>
              <a:rPr lang="en-US" sz="3600" b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ming</a:t>
            </a:r>
            <a:r>
              <a:rPr lang="en-US" sz="36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qoraxitoylar</a:t>
            </a:r>
            <a:r>
              <a:rPr lang="en-US" sz="36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ham 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bor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bo‘lgan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d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ydi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Ba’zi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mualli</a:t>
            </a:r>
            <a:r>
              <a:rPr lang="en-US" altLang="ja-JP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esa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Xorazmshoh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Muhammad 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lashkarlari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sonini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300  </a:t>
            </a:r>
            <a:r>
              <a:rPr lang="en-US" sz="36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ming</a:t>
            </a:r>
            <a:r>
              <a:rPr lang="en-US" sz="36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b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atrofida</a:t>
            </a:r>
            <a:r>
              <a:rPr lang="en-US" sz="36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hisoblashadi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3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32753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23135" y="614577"/>
            <a:ext cx="8568952" cy="60939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Ammo  </a:t>
            </a:r>
            <a:r>
              <a:rPr lang="en-US" sz="3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Irbil  </a:t>
            </a:r>
            <a:r>
              <a:rPr lang="en-US" sz="30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hokimligining</a:t>
            </a:r>
            <a:r>
              <a:rPr lang="en-US" sz="3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elchisi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bo‘lgan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Muzaffariddin</a:t>
            </a:r>
            <a:r>
              <a:rPr lang="en-US" sz="30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ru-RU" sz="3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30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kbori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ning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(1190–1233) 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rgan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ma’lumotiga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qara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ganda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Aloviddin</a:t>
            </a:r>
            <a:r>
              <a:rPr lang="en-US" sz="3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Muhammad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1211-yilda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qoraxitoylarga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qarshi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urushganda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faqat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otliq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askarlardan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400  </a:t>
            </a:r>
            <a:r>
              <a:rPr lang="en-US" sz="30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ming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kishini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jangga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tashlagan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endParaRPr lang="en-US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Mo‘g‘ullar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hujumi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arafasida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Xorazmshoh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ixtiyorida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400 </a:t>
            </a:r>
            <a:r>
              <a:rPr lang="en-US" sz="3000" b="1" i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ming</a:t>
            </a:r>
            <a:r>
              <a:rPr lang="en-US" sz="3000" b="1" i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b="1" i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otliq</a:t>
            </a:r>
            <a:r>
              <a:rPr lang="en-US" sz="30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b="1" i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qo‘shin</a:t>
            </a:r>
            <a:r>
              <a:rPr lang="en-US" sz="30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bo‘lgan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O‘trorda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  </a:t>
            </a:r>
            <a:r>
              <a:rPr lang="en-US" sz="30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ming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Banokat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viloyatida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  </a:t>
            </a:r>
            <a:r>
              <a:rPr lang="en-US" sz="30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ming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Samarqandda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110  </a:t>
            </a:r>
            <a:r>
              <a:rPr lang="en-US" sz="30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ming</a:t>
            </a:r>
            <a:r>
              <a:rPr lang="en-US" sz="3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askar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bor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Bundan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tashqari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ru-RU" sz="3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3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jiston</a:t>
            </a:r>
            <a:r>
              <a:rPr lang="en-US" sz="3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Balh</a:t>
            </a:r>
            <a:r>
              <a:rPr lang="en-US" sz="3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Jand</a:t>
            </a:r>
            <a:r>
              <a:rPr lang="en-US" sz="3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Xuttalon</a:t>
            </a:r>
            <a:r>
              <a:rPr lang="en-US" sz="3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Qunduz</a:t>
            </a:r>
            <a:r>
              <a:rPr lang="en-US" sz="3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3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York</a:t>
            </a:r>
            <a:r>
              <a:rPr lang="ru-RU" sz="3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3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ntda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ham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kattagina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miqdorda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lashkar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saqlanar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edi</a:t>
            </a:r>
            <a:endParaRPr lang="en-US" sz="3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03286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53" y="536622"/>
            <a:ext cx="9143942" cy="6309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59589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04" y="535579"/>
            <a:ext cx="9144000" cy="6312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752462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Рисунок 2" descr="Описание: http://uz.denemetr.com/tw_files2/urls_8/70/d-69305/7z-docs/1_html_m1f9f714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00828"/>
            <a:ext cx="9144000" cy="62564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99507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A8F6C6-BA44-4216-98A9-9F0926F5B47D}" type="slidenum">
              <a:rPr lang="en-US"/>
              <a:pPr>
                <a:defRPr/>
              </a:pPr>
              <a:t>88</a:t>
            </a:fld>
            <a:endParaRPr lang="en-US"/>
          </a:p>
        </p:txBody>
      </p:sp>
      <p:sp>
        <p:nvSpPr>
          <p:cNvPr id="36867" name="Rectangle 10"/>
          <p:cNvSpPr>
            <a:spLocks noChangeArrowheads="1"/>
          </p:cNvSpPr>
          <p:nvPr/>
        </p:nvSpPr>
        <p:spPr bwMode="auto">
          <a:xfrm>
            <a:off x="1258888" y="1557338"/>
            <a:ext cx="6911975" cy="277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92" tIns="45696" rIns="91392" bIns="45696">
            <a:spAutoFit/>
          </a:bodyPr>
          <a:lstStyle/>
          <a:p>
            <a:pPr algn="ctr"/>
            <a:endParaRPr lang="uz-Cyrl-UZ" sz="4400" b="1">
              <a:solidFill>
                <a:srgbClr val="1663C0"/>
              </a:solidFill>
              <a:latin typeface="Constantia" pitchFamily="18" charset="0"/>
            </a:endParaRPr>
          </a:p>
          <a:p>
            <a:pPr algn="ctr"/>
            <a:endParaRPr lang="uz-Cyrl-UZ" sz="4400" b="1">
              <a:solidFill>
                <a:srgbClr val="1663C0"/>
              </a:solidFill>
              <a:latin typeface="Constantia" pitchFamily="18" charset="0"/>
            </a:endParaRPr>
          </a:p>
          <a:p>
            <a:pPr algn="ctr"/>
            <a:r>
              <a:rPr lang="uz-Cyrl-UZ" sz="4400" b="1">
                <a:solidFill>
                  <a:srgbClr val="B5EDFD"/>
                </a:solidFill>
              </a:rPr>
              <a:t>ЭЪТИБОРИНГИЗ УЧУН РАХМАТ</a:t>
            </a:r>
            <a:endParaRPr lang="ru-RU" sz="4400" b="1">
              <a:solidFill>
                <a:srgbClr val="B5EDF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983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23528" y="548680"/>
            <a:ext cx="8568952" cy="55033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sz="2800" dirty="0" smtClean="0">
                <a:solidFill>
                  <a:srgbClr val="000000"/>
                </a:solidFill>
                <a:latin typeface="Times New Roman"/>
                <a:ea typeface="Times New Roman"/>
              </a:rPr>
              <a:t>	Arab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  <a:ea typeface="Times New Roman"/>
              </a:rPr>
              <a:t>manbalariga</a:t>
            </a:r>
            <a:r>
              <a:rPr lang="en-US" sz="28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  <a:ea typeface="Times New Roman"/>
              </a:rPr>
              <a:t>qaraganda</a:t>
            </a:r>
            <a:r>
              <a:rPr lang="en-US" sz="28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800" b="1" dirty="0" smtClean="0">
                <a:solidFill>
                  <a:srgbClr val="000000"/>
                </a:solidFill>
                <a:latin typeface="Times New Roman"/>
                <a:ea typeface="Times New Roman"/>
              </a:rPr>
              <a:t>X-XI </a:t>
            </a:r>
            <a:r>
              <a:rPr lang="en-US" sz="2800" b="1" dirty="0" err="1" smtClean="0">
                <a:solidFill>
                  <a:srgbClr val="000000"/>
                </a:solidFill>
                <a:latin typeface="Times New Roman"/>
                <a:ea typeface="Times New Roman"/>
              </a:rPr>
              <a:t>asrlarda</a:t>
            </a:r>
            <a:r>
              <a:rPr lang="en-US" sz="2800" b="1" dirty="0" smtClean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8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Xorazm</a:t>
            </a:r>
            <a:r>
              <a:rPr lang="en-US" sz="28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800" b="1" u="sng" dirty="0" err="1">
                <a:solidFill>
                  <a:srgbClr val="000000"/>
                </a:solidFill>
                <a:latin typeface="Times New Roman"/>
                <a:ea typeface="Times New Roman"/>
              </a:rPr>
              <a:t>yirik</a:t>
            </a:r>
            <a:r>
              <a:rPr lang="en-US" sz="2800" b="1" u="sng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800" b="1" u="sng" dirty="0" err="1">
                <a:solidFill>
                  <a:srgbClr val="000000"/>
                </a:solidFill>
                <a:latin typeface="Times New Roman"/>
                <a:ea typeface="Times New Roman"/>
              </a:rPr>
              <a:t>savdo</a:t>
            </a:r>
            <a:r>
              <a:rPr lang="en-US" sz="2800" b="1" u="sng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800" b="1" u="sng" dirty="0" err="1">
                <a:solidFill>
                  <a:srgbClr val="000000"/>
                </a:solidFill>
                <a:latin typeface="Times New Roman"/>
                <a:ea typeface="Times New Roman"/>
              </a:rPr>
              <a:t>markaziga</a:t>
            </a:r>
            <a:r>
              <a:rPr lang="en-US" sz="2800" b="1" u="sng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  <a:ea typeface="Times New Roman"/>
              </a:rPr>
              <a:t>aylangan</a:t>
            </a:r>
            <a:r>
              <a:rPr lang="en-US" sz="2800" dirty="0">
                <a:solidFill>
                  <a:srgbClr val="000000"/>
                </a:solidFill>
                <a:latin typeface="Times New Roman"/>
                <a:ea typeface="Times New Roman"/>
              </a:rPr>
              <a:t>.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  <a:ea typeface="Times New Roman"/>
              </a:rPr>
              <a:t>Xorazm</a:t>
            </a:r>
            <a:r>
              <a:rPr lang="en-US" sz="28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  <a:ea typeface="Times New Roman"/>
              </a:rPr>
              <a:t>savdogarlari</a:t>
            </a:r>
            <a:r>
              <a:rPr lang="en-US" sz="2800" dirty="0">
                <a:solidFill>
                  <a:srgbClr val="000000"/>
                </a:solidFill>
                <a:latin typeface="Times New Roman"/>
                <a:ea typeface="Times New Roman"/>
              </a:rPr>
              <a:t>, </a:t>
            </a:r>
            <a:r>
              <a:rPr lang="en-US" sz="2800" dirty="0" err="1" smtClean="0">
                <a:solidFill>
                  <a:srgbClr val="000000"/>
                </a:solidFill>
                <a:latin typeface="Times New Roman"/>
                <a:ea typeface="Times New Roman"/>
              </a:rPr>
              <a:t>hozirgi</a:t>
            </a:r>
            <a:r>
              <a:rPr lang="en-US" sz="2800" dirty="0" smtClean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800" b="1" u="sng" dirty="0" err="1">
                <a:solidFill>
                  <a:srgbClr val="0000FF"/>
                </a:solidFill>
                <a:latin typeface="Times New Roman"/>
                <a:ea typeface="Times New Roman"/>
              </a:rPr>
              <a:t>Qozog’iston</a:t>
            </a:r>
            <a:r>
              <a:rPr lang="en-US" sz="2800" b="1" u="sng" dirty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2800" b="1" u="sng" dirty="0" err="1">
                <a:solidFill>
                  <a:srgbClr val="0000FF"/>
                </a:solidFill>
                <a:latin typeface="Times New Roman"/>
                <a:ea typeface="Times New Roman"/>
              </a:rPr>
              <a:t>va</a:t>
            </a:r>
            <a:r>
              <a:rPr lang="en-US" sz="2800" b="1" u="sng" dirty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2800" b="1" u="sng" dirty="0" err="1">
                <a:solidFill>
                  <a:srgbClr val="0000FF"/>
                </a:solidFill>
                <a:latin typeface="Times New Roman"/>
                <a:ea typeface="Times New Roman"/>
              </a:rPr>
              <a:t>Turkmaniston</a:t>
            </a:r>
            <a:r>
              <a:rPr lang="en-US" sz="2800" b="1" u="sng" dirty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  <a:ea typeface="Times New Roman"/>
              </a:rPr>
              <a:t>o’rnidagi</a:t>
            </a:r>
            <a:r>
              <a:rPr lang="en-US" sz="28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  <a:ea typeface="Times New Roman"/>
              </a:rPr>
              <a:t>dashtlarda</a:t>
            </a:r>
            <a:r>
              <a:rPr lang="en-US" sz="28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  <a:ea typeface="Times New Roman"/>
              </a:rPr>
              <a:t>yashovchi</a:t>
            </a:r>
            <a:r>
              <a:rPr lang="en-US" sz="28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  <a:ea typeface="Times New Roman"/>
              </a:rPr>
              <a:t>aholi</a:t>
            </a:r>
            <a:r>
              <a:rPr lang="en-US" sz="28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  <a:ea typeface="Times New Roman"/>
              </a:rPr>
              <a:t>bilan</a:t>
            </a:r>
            <a:r>
              <a:rPr lang="en-US" sz="28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800" b="1" dirty="0">
                <a:solidFill>
                  <a:srgbClr val="000000"/>
                </a:solidFill>
                <a:latin typeface="Times New Roman"/>
                <a:ea typeface="Times New Roman"/>
              </a:rPr>
              <a:t>Volga </a:t>
            </a:r>
            <a:r>
              <a:rPr lang="en-US" sz="2800" b="1" dirty="0" err="1">
                <a:solidFill>
                  <a:srgbClr val="000000"/>
                </a:solidFill>
                <a:latin typeface="Times New Roman"/>
                <a:ea typeface="Times New Roman"/>
              </a:rPr>
              <a:t>bo’yidagi</a:t>
            </a:r>
            <a:r>
              <a:rPr lang="en-US" sz="2800" b="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800" b="1" u="sng" dirty="0" err="1">
                <a:solidFill>
                  <a:srgbClr val="0000FF"/>
                </a:solidFill>
                <a:latin typeface="Times New Roman"/>
                <a:ea typeface="Times New Roman"/>
              </a:rPr>
              <a:t>Xazariya</a:t>
            </a:r>
            <a:r>
              <a:rPr lang="en-US" sz="2800" b="1" u="sng" dirty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2800" b="1" u="sng" dirty="0" err="1">
                <a:solidFill>
                  <a:srgbClr val="0000FF"/>
                </a:solidFill>
                <a:latin typeface="Times New Roman"/>
                <a:ea typeface="Times New Roman"/>
              </a:rPr>
              <a:t>va</a:t>
            </a:r>
            <a:r>
              <a:rPr lang="en-US" sz="2800" b="1" u="sng" dirty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2800" b="1" u="sng" dirty="0" err="1">
                <a:solidFill>
                  <a:srgbClr val="0000FF"/>
                </a:solidFill>
                <a:latin typeface="Times New Roman"/>
                <a:ea typeface="Times New Roman"/>
              </a:rPr>
              <a:t>Bulg’or</a:t>
            </a:r>
            <a:r>
              <a:rPr lang="en-US" sz="2800" b="1" u="sng" dirty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2800" b="1" u="sng" dirty="0" err="1">
                <a:solidFill>
                  <a:srgbClr val="0000FF"/>
                </a:solidFill>
                <a:latin typeface="Times New Roman"/>
                <a:ea typeface="Times New Roman"/>
              </a:rPr>
              <a:t>podsholigi</a:t>
            </a:r>
            <a:r>
              <a:rPr lang="en-US" sz="2800" b="1" u="sng" dirty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  <a:ea typeface="Times New Roman"/>
              </a:rPr>
              <a:t>hamda</a:t>
            </a:r>
            <a:r>
              <a:rPr lang="en-US" sz="28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800" b="1" u="sng" dirty="0" err="1">
                <a:solidFill>
                  <a:srgbClr val="0000FF"/>
                </a:solidFill>
                <a:latin typeface="Times New Roman"/>
                <a:ea typeface="Times New Roman"/>
              </a:rPr>
              <a:t>Sharqiy</a:t>
            </a:r>
            <a:r>
              <a:rPr lang="en-US" sz="2800" b="1" u="sng" dirty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2800" b="1" u="sng" dirty="0" err="1">
                <a:solidFill>
                  <a:srgbClr val="0000FF"/>
                </a:solidFill>
                <a:latin typeface="Times New Roman"/>
                <a:ea typeface="Times New Roman"/>
              </a:rPr>
              <a:t>Yevropadagi</a:t>
            </a:r>
            <a:r>
              <a:rPr lang="en-US" sz="2800" b="1" u="sng" dirty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2800" b="1" u="sng" dirty="0" err="1">
                <a:solidFill>
                  <a:srgbClr val="0000FF"/>
                </a:solidFill>
                <a:latin typeface="Times New Roman"/>
                <a:ea typeface="Times New Roman"/>
              </a:rPr>
              <a:t>slavyan</a:t>
            </a:r>
            <a:r>
              <a:rPr lang="en-US" sz="28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  <a:ea typeface="Times New Roman"/>
              </a:rPr>
              <a:t>olami</a:t>
            </a:r>
            <a:r>
              <a:rPr lang="en-US" sz="28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  <a:ea typeface="Times New Roman"/>
              </a:rPr>
              <a:t>bilan</a:t>
            </a:r>
            <a:r>
              <a:rPr lang="en-US" sz="28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  <a:ea typeface="Times New Roman"/>
              </a:rPr>
              <a:t>keng</a:t>
            </a:r>
            <a:r>
              <a:rPr lang="en-US" sz="28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  <a:ea typeface="Times New Roman"/>
              </a:rPr>
              <a:t>ko’lamda</a:t>
            </a:r>
            <a:r>
              <a:rPr lang="en-US" sz="28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  <a:ea typeface="Times New Roman"/>
              </a:rPr>
              <a:t>savdo</a:t>
            </a:r>
            <a:r>
              <a:rPr lang="en-US" sz="28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  <a:ea typeface="Times New Roman"/>
              </a:rPr>
              <a:t>ayirboshlash</a:t>
            </a:r>
            <a:r>
              <a:rPr lang="en-US" sz="28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  <a:ea typeface="Times New Roman"/>
              </a:rPr>
              <a:t>ishlarini</a:t>
            </a:r>
            <a:r>
              <a:rPr lang="en-US" sz="28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  <a:ea typeface="Times New Roman"/>
              </a:rPr>
              <a:t>olib</a:t>
            </a:r>
            <a:r>
              <a:rPr lang="en-US" sz="28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  <a:ea typeface="Times New Roman"/>
              </a:rPr>
              <a:t>borgan</a:t>
            </a:r>
            <a:r>
              <a:rPr lang="en-US" sz="2800" dirty="0">
                <a:solidFill>
                  <a:srgbClr val="000000"/>
                </a:solidFill>
                <a:latin typeface="Times New Roman"/>
                <a:ea typeface="Times New Roman"/>
              </a:rPr>
              <a:t>. </a:t>
            </a:r>
            <a:r>
              <a:rPr lang="en-US" sz="2800" b="1" dirty="0" err="1" smtClean="0">
                <a:solidFill>
                  <a:srgbClr val="000000"/>
                </a:solidFill>
                <a:latin typeface="Times New Roman"/>
                <a:ea typeface="Times New Roman"/>
              </a:rPr>
              <a:t>Sharqiy</a:t>
            </a:r>
            <a:r>
              <a:rPr lang="en-US" sz="2800" b="1" dirty="0" smtClean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latin typeface="Times New Roman"/>
                <a:ea typeface="Times New Roman"/>
              </a:rPr>
              <a:t>Yevropa</a:t>
            </a:r>
            <a:r>
              <a:rPr lang="en-US" sz="2800" b="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  <a:latin typeface="Times New Roman"/>
                <a:ea typeface="Times New Roman"/>
              </a:rPr>
              <a:t>bilan</a:t>
            </a:r>
            <a:r>
              <a:rPr lang="en-US" sz="2800" dirty="0" smtClean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  <a:latin typeface="Times New Roman"/>
                <a:ea typeface="Times New Roman"/>
              </a:rPr>
              <a:t>savdoning</a:t>
            </a:r>
            <a:r>
              <a:rPr lang="en-US" sz="2800" dirty="0" smtClean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  <a:ea typeface="Times New Roman"/>
              </a:rPr>
              <a:t>o’sishi</a:t>
            </a:r>
            <a:r>
              <a:rPr lang="en-US" sz="28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  <a:ea typeface="Times New Roman"/>
              </a:rPr>
              <a:t>natijasida</a:t>
            </a:r>
            <a:r>
              <a:rPr lang="en-US" sz="28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  <a:ea typeface="Times New Roman"/>
              </a:rPr>
              <a:t>Xorazmshohlar</a:t>
            </a:r>
            <a:r>
              <a:rPr lang="en-US" sz="28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  <a:ea typeface="Times New Roman"/>
              </a:rPr>
              <a:t>davlatining</a:t>
            </a:r>
            <a:r>
              <a:rPr lang="en-US" sz="28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800" b="1" i="1" u="sng" dirty="0" err="1" smtClean="0">
                <a:solidFill>
                  <a:srgbClr val="000000"/>
                </a:solidFill>
                <a:latin typeface="Times New Roman"/>
                <a:ea typeface="Times New Roman"/>
              </a:rPr>
              <a:t>shimoliy-g’arb</a:t>
            </a:r>
            <a:r>
              <a:rPr lang="en-US" sz="2800" dirty="0" smtClean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  <a:ea typeface="Times New Roman"/>
              </a:rPr>
              <a:t>tomonidan</a:t>
            </a:r>
            <a:r>
              <a:rPr lang="en-US" sz="28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  <a:ea typeface="Times New Roman"/>
              </a:rPr>
              <a:t>eng</a:t>
            </a:r>
            <a:r>
              <a:rPr lang="en-US" sz="28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  <a:ea typeface="Times New Roman"/>
              </a:rPr>
              <a:t>chekka</a:t>
            </a:r>
            <a:r>
              <a:rPr lang="en-US" sz="28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  <a:ea typeface="Times New Roman"/>
              </a:rPr>
              <a:t>istehkomi</a:t>
            </a:r>
            <a:r>
              <a:rPr lang="en-US" sz="28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  <a:ea typeface="Times New Roman"/>
              </a:rPr>
              <a:t>bo’lgan</a:t>
            </a:r>
            <a:r>
              <a:rPr lang="en-US" sz="28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8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Urganch</a:t>
            </a:r>
            <a:r>
              <a:rPr lang="en-US" sz="28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  <a:ea typeface="Times New Roman"/>
              </a:rPr>
              <a:t>Xorazmda</a:t>
            </a:r>
            <a:r>
              <a:rPr lang="en-US" sz="28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  <a:ea typeface="Times New Roman"/>
              </a:rPr>
              <a:t>bu</a:t>
            </a:r>
            <a:r>
              <a:rPr lang="en-US" sz="28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  <a:ea typeface="Times New Roman"/>
              </a:rPr>
              <a:t>savdoning</a:t>
            </a:r>
            <a:r>
              <a:rPr lang="en-US" sz="28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800" b="1" i="1" u="sng" dirty="0" err="1">
                <a:solidFill>
                  <a:srgbClr val="0000FF"/>
                </a:solidFill>
                <a:latin typeface="Times New Roman"/>
                <a:ea typeface="Times New Roman"/>
              </a:rPr>
              <a:t>birinchi</a:t>
            </a:r>
            <a:r>
              <a:rPr lang="en-US" sz="2800" b="1" i="1" u="sng" dirty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2800" b="1" i="1" u="sng" dirty="0" err="1">
                <a:solidFill>
                  <a:srgbClr val="0000FF"/>
                </a:solidFill>
                <a:latin typeface="Times New Roman"/>
                <a:ea typeface="Times New Roman"/>
              </a:rPr>
              <a:t>ahamiyatga</a:t>
            </a:r>
            <a:r>
              <a:rPr lang="en-US" sz="2800" b="1" i="1" u="sng" dirty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2800" b="1" i="1" u="sng" dirty="0" err="1">
                <a:solidFill>
                  <a:srgbClr val="0000FF"/>
                </a:solidFill>
                <a:latin typeface="Times New Roman"/>
                <a:ea typeface="Times New Roman"/>
              </a:rPr>
              <a:t>ega</a:t>
            </a:r>
            <a:r>
              <a:rPr lang="en-US" sz="2800" b="1" i="1" u="sng" dirty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2800" b="1" i="1" u="sng" dirty="0" err="1">
                <a:solidFill>
                  <a:srgbClr val="0000FF"/>
                </a:solidFill>
                <a:latin typeface="Times New Roman"/>
                <a:ea typeface="Times New Roman"/>
              </a:rPr>
              <a:t>bo’lgan</a:t>
            </a:r>
            <a:r>
              <a:rPr lang="en-US" sz="2800" b="1" i="1" u="sng" dirty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2800" b="1" i="1" u="sng" dirty="0" err="1">
                <a:solidFill>
                  <a:srgbClr val="0000FF"/>
                </a:solidFill>
                <a:latin typeface="Times New Roman"/>
                <a:ea typeface="Times New Roman"/>
              </a:rPr>
              <a:t>markaziga</a:t>
            </a:r>
            <a:r>
              <a:rPr lang="en-US" sz="2800" b="1" i="1" u="sng" dirty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  <a:ea typeface="Times New Roman"/>
              </a:rPr>
              <a:t>aylangan</a:t>
            </a:r>
            <a:r>
              <a:rPr lang="en-US" sz="2800" dirty="0">
                <a:solidFill>
                  <a:srgbClr val="000000"/>
                </a:solidFill>
                <a:latin typeface="Times New Roman"/>
                <a:ea typeface="Times New Roman"/>
              </a:rPr>
              <a:t>.</a:t>
            </a:r>
            <a:endParaRPr lang="en-US" sz="2800" dirty="0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000476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a68e27534349f1935517ecc882f5534133a3ecf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оток">
  <a:themeElements>
    <a:clrScheme name="Поток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Поток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Поток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Поток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2474</TotalTime>
  <Words>313</Words>
  <Application>Microsoft Office PowerPoint</Application>
  <PresentationFormat>Экран (4:3)</PresentationFormat>
  <Paragraphs>140</Paragraphs>
  <Slides>88</Slides>
  <Notes>0</Notes>
  <HiddenSlides>0</HiddenSlides>
  <MMClips>0</MMClips>
  <ScaleCrop>false</ScaleCrop>
  <HeadingPairs>
    <vt:vector size="6" baseType="variant">
      <vt:variant>
        <vt:lpstr>Тема</vt:lpstr>
      </vt:variant>
      <vt:variant>
        <vt:i4>2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88</vt:i4>
      </vt:variant>
    </vt:vector>
  </HeadingPairs>
  <TitlesOfParts>
    <vt:vector size="91" baseType="lpstr">
      <vt:lpstr>Поток</vt:lpstr>
      <vt:lpstr>Тема Office</vt:lpstr>
      <vt:lpstr>Точечный рисунок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Reanimator Extreme Edition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рс</dc:creator>
  <cp:lastModifiedBy>User</cp:lastModifiedBy>
  <cp:revision>334</cp:revision>
  <dcterms:created xsi:type="dcterms:W3CDTF">2015-05-27T03:14:45Z</dcterms:created>
  <dcterms:modified xsi:type="dcterms:W3CDTF">2022-09-24T03:54:44Z</dcterms:modified>
</cp:coreProperties>
</file>