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6" r:id="rId3"/>
    <p:sldId id="277" r:id="rId4"/>
    <p:sldId id="278" r:id="rId5"/>
    <p:sldId id="279" r:id="rId6"/>
    <p:sldId id="297" r:id="rId7"/>
    <p:sldId id="280" r:id="rId8"/>
    <p:sldId id="281" r:id="rId9"/>
    <p:sldId id="282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23" r:id="rId21"/>
    <p:sldId id="284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283" r:id="rId38"/>
    <p:sldId id="292" r:id="rId39"/>
    <p:sldId id="324" r:id="rId40"/>
    <p:sldId id="325" r:id="rId41"/>
    <p:sldId id="326" r:id="rId42"/>
    <p:sldId id="328" r:id="rId43"/>
    <p:sldId id="327" r:id="rId44"/>
    <p:sldId id="276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6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746C4-4565-4BDF-AD84-A9B4D48D94BD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DCD2856E-9446-44F7-A4EF-E414FCD7AAFD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Mezolit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davri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manzilgohlari</a:t>
          </a:r>
          <a:endParaRPr lang="ru-RU" b="1" dirty="0">
            <a:solidFill>
              <a:schemeClr val="tx1"/>
            </a:solidFill>
          </a:endParaRPr>
        </a:p>
      </dgm:t>
    </dgm:pt>
    <dgm:pt modelId="{D270A78F-5371-4856-B95F-CF7E6BB50FE9}" type="parTrans" cxnId="{2C4683DD-553C-4DBD-96BA-AEB26CC3E21B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E5D3243E-0B97-4673-AC35-0E500C90E4B2}" type="sibTrans" cxnId="{2C4683DD-553C-4DBD-96BA-AEB26CC3E21B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BDA26BEC-7121-47D4-B586-760302AD4624}">
      <dgm:prSet phldrT="[Текст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Toshkent </a:t>
          </a:r>
          <a:r>
            <a:rPr lang="en-US" b="1" dirty="0" err="1" smtClean="0">
              <a:solidFill>
                <a:schemeClr val="tx1"/>
              </a:solidFill>
            </a:rPr>
            <a:t>hududida</a:t>
          </a:r>
          <a:endParaRPr lang="ru-RU" b="1" dirty="0">
            <a:solidFill>
              <a:schemeClr val="tx1"/>
            </a:solidFill>
          </a:endParaRPr>
        </a:p>
      </dgm:t>
    </dgm:pt>
    <dgm:pt modelId="{E2C6DC59-60BF-4E9B-AA4B-88B483DD7176}" type="parTrans" cxnId="{FDDFC2DD-0B72-403A-AC1C-B502EBDB4DCC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80F50C9A-718C-42C0-B08B-7248D057CCC0}" type="sibTrans" cxnId="{FDDFC2DD-0B72-403A-AC1C-B502EBDB4DCC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E291B649-24B4-4FE4-8054-B08774E2A695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Surxondaryo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hududida</a:t>
          </a:r>
          <a:endParaRPr lang="ru-RU" b="1" dirty="0">
            <a:solidFill>
              <a:schemeClr val="tx1"/>
            </a:solidFill>
          </a:endParaRPr>
        </a:p>
      </dgm:t>
    </dgm:pt>
    <dgm:pt modelId="{2E40BDEE-8F2E-4F78-8A2C-07C0619C5C81}" type="parTrans" cxnId="{ED4779FC-EAED-4098-A2C0-ACEA1E191E5A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B88F682F-5869-4CE0-AC7B-8BD4A4FA974B}" type="sibTrans" cxnId="{ED4779FC-EAED-4098-A2C0-ACEA1E191E5A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5AE7BAC5-4D0E-4C38-B512-A71585E9A60E}">
      <dgm:prSet phldrT="[Текст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Farg’ona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hududida</a:t>
          </a:r>
          <a:endParaRPr lang="ru-RU" b="1" dirty="0">
            <a:solidFill>
              <a:schemeClr val="tx1"/>
            </a:solidFill>
          </a:endParaRPr>
        </a:p>
      </dgm:t>
    </dgm:pt>
    <dgm:pt modelId="{F14DCCAA-70A5-445A-91BC-D5468E23A84F}" type="parTrans" cxnId="{93571F8D-930F-409F-AB97-70744E1D3480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1327B43D-41EC-40E1-BDEE-800E60C17AEE}" type="sibTrans" cxnId="{93571F8D-930F-409F-AB97-70744E1D3480}">
      <dgm:prSet/>
      <dgm:spPr/>
      <dgm:t>
        <a:bodyPr/>
        <a:lstStyle/>
        <a:p>
          <a:endParaRPr lang="ru-RU" b="1">
            <a:solidFill>
              <a:schemeClr val="tx1"/>
            </a:solidFill>
          </a:endParaRPr>
        </a:p>
      </dgm:t>
    </dgm:pt>
    <dgm:pt modelId="{3A89E88B-1C74-45E6-B5F7-1B1B3D3D1CAF}" type="pres">
      <dgm:prSet presAssocID="{891746C4-4565-4BDF-AD84-A9B4D48D94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045DCCC-BB65-44A8-83AB-A25351AB7DF5}" type="pres">
      <dgm:prSet presAssocID="{DCD2856E-9446-44F7-A4EF-E414FCD7AAFD}" presName="centerShape" presStyleLbl="node0" presStyleIdx="0" presStyleCnt="1"/>
      <dgm:spPr/>
      <dgm:t>
        <a:bodyPr/>
        <a:lstStyle/>
        <a:p>
          <a:endParaRPr lang="ru-RU"/>
        </a:p>
      </dgm:t>
    </dgm:pt>
    <dgm:pt modelId="{BB4C7BB2-AB39-4895-8D97-3EDEAE80CE21}" type="pres">
      <dgm:prSet presAssocID="{E2C6DC59-60BF-4E9B-AA4B-88B483DD7176}" presName="Name9" presStyleLbl="parChTrans1D2" presStyleIdx="0" presStyleCnt="3"/>
      <dgm:spPr/>
      <dgm:t>
        <a:bodyPr/>
        <a:lstStyle/>
        <a:p>
          <a:endParaRPr lang="ru-RU"/>
        </a:p>
      </dgm:t>
    </dgm:pt>
    <dgm:pt modelId="{B4AE42F2-4EB8-44BC-9F15-CF4CEB271C8B}" type="pres">
      <dgm:prSet presAssocID="{E2C6DC59-60BF-4E9B-AA4B-88B483DD7176}" presName="connTx" presStyleLbl="parChTrans1D2" presStyleIdx="0" presStyleCnt="3"/>
      <dgm:spPr/>
      <dgm:t>
        <a:bodyPr/>
        <a:lstStyle/>
        <a:p>
          <a:endParaRPr lang="ru-RU"/>
        </a:p>
      </dgm:t>
    </dgm:pt>
    <dgm:pt modelId="{BEF0478E-F8D6-466C-8C12-BEC156202DF2}" type="pres">
      <dgm:prSet presAssocID="{BDA26BEC-7121-47D4-B586-760302AD46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8D856-90D1-4E0F-BF75-DA5CC467F360}" type="pres">
      <dgm:prSet presAssocID="{2E40BDEE-8F2E-4F78-8A2C-07C0619C5C81}" presName="Name9" presStyleLbl="parChTrans1D2" presStyleIdx="1" presStyleCnt="3"/>
      <dgm:spPr/>
      <dgm:t>
        <a:bodyPr/>
        <a:lstStyle/>
        <a:p>
          <a:endParaRPr lang="ru-RU"/>
        </a:p>
      </dgm:t>
    </dgm:pt>
    <dgm:pt modelId="{26D847BE-8EE1-453D-A844-C7506AD6FCB1}" type="pres">
      <dgm:prSet presAssocID="{2E40BDEE-8F2E-4F78-8A2C-07C0619C5C81}" presName="connTx" presStyleLbl="parChTrans1D2" presStyleIdx="1" presStyleCnt="3"/>
      <dgm:spPr/>
      <dgm:t>
        <a:bodyPr/>
        <a:lstStyle/>
        <a:p>
          <a:endParaRPr lang="ru-RU"/>
        </a:p>
      </dgm:t>
    </dgm:pt>
    <dgm:pt modelId="{84024531-E654-44A9-9FA5-34DA6813CDB7}" type="pres">
      <dgm:prSet presAssocID="{E291B649-24B4-4FE4-8054-B08774E2A69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FFB085-4E34-450A-B271-9E3ED27F6E5C}" type="pres">
      <dgm:prSet presAssocID="{F14DCCAA-70A5-445A-91BC-D5468E23A84F}" presName="Name9" presStyleLbl="parChTrans1D2" presStyleIdx="2" presStyleCnt="3"/>
      <dgm:spPr/>
      <dgm:t>
        <a:bodyPr/>
        <a:lstStyle/>
        <a:p>
          <a:endParaRPr lang="ru-RU"/>
        </a:p>
      </dgm:t>
    </dgm:pt>
    <dgm:pt modelId="{972764FF-F366-4D83-B2A5-150940FE53F3}" type="pres">
      <dgm:prSet presAssocID="{F14DCCAA-70A5-445A-91BC-D5468E23A84F}" presName="connTx" presStyleLbl="parChTrans1D2" presStyleIdx="2" presStyleCnt="3"/>
      <dgm:spPr/>
      <dgm:t>
        <a:bodyPr/>
        <a:lstStyle/>
        <a:p>
          <a:endParaRPr lang="ru-RU"/>
        </a:p>
      </dgm:t>
    </dgm:pt>
    <dgm:pt modelId="{FF9B1967-B2F9-4B4B-B5B7-EB6E48AAB33B}" type="pres">
      <dgm:prSet presAssocID="{5AE7BAC5-4D0E-4C38-B512-A71585E9A60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8741310-9FB7-4BEA-94C4-EFAF9BD2545D}" type="presOf" srcId="{F14DCCAA-70A5-445A-91BC-D5468E23A84F}" destId="{B7FFB085-4E34-450A-B271-9E3ED27F6E5C}" srcOrd="0" destOrd="0" presId="urn:microsoft.com/office/officeart/2005/8/layout/radial1"/>
    <dgm:cxn modelId="{3B7BCCB8-BD01-4B97-A74A-7B83D165FED3}" type="presOf" srcId="{E2C6DC59-60BF-4E9B-AA4B-88B483DD7176}" destId="{B4AE42F2-4EB8-44BC-9F15-CF4CEB271C8B}" srcOrd="1" destOrd="0" presId="urn:microsoft.com/office/officeart/2005/8/layout/radial1"/>
    <dgm:cxn modelId="{4237D8ED-6459-4272-AF95-AB3DF2F00FD9}" type="presOf" srcId="{891746C4-4565-4BDF-AD84-A9B4D48D94BD}" destId="{3A89E88B-1C74-45E6-B5F7-1B1B3D3D1CAF}" srcOrd="0" destOrd="0" presId="urn:microsoft.com/office/officeart/2005/8/layout/radial1"/>
    <dgm:cxn modelId="{BCB48BAD-1224-4883-8B7F-8CE1576E5B4A}" type="presOf" srcId="{E291B649-24B4-4FE4-8054-B08774E2A695}" destId="{84024531-E654-44A9-9FA5-34DA6813CDB7}" srcOrd="0" destOrd="0" presId="urn:microsoft.com/office/officeart/2005/8/layout/radial1"/>
    <dgm:cxn modelId="{2C4683DD-553C-4DBD-96BA-AEB26CC3E21B}" srcId="{891746C4-4565-4BDF-AD84-A9B4D48D94BD}" destId="{DCD2856E-9446-44F7-A4EF-E414FCD7AAFD}" srcOrd="0" destOrd="0" parTransId="{D270A78F-5371-4856-B95F-CF7E6BB50FE9}" sibTransId="{E5D3243E-0B97-4673-AC35-0E500C90E4B2}"/>
    <dgm:cxn modelId="{966F9D64-CDD2-4E25-B466-8F5F06AB8199}" type="presOf" srcId="{DCD2856E-9446-44F7-A4EF-E414FCD7AAFD}" destId="{8045DCCC-BB65-44A8-83AB-A25351AB7DF5}" srcOrd="0" destOrd="0" presId="urn:microsoft.com/office/officeart/2005/8/layout/radial1"/>
    <dgm:cxn modelId="{259B8128-C5D9-43FD-81A6-ED6521F9436C}" type="presOf" srcId="{2E40BDEE-8F2E-4F78-8A2C-07C0619C5C81}" destId="{26D847BE-8EE1-453D-A844-C7506AD6FCB1}" srcOrd="1" destOrd="0" presId="urn:microsoft.com/office/officeart/2005/8/layout/radial1"/>
    <dgm:cxn modelId="{93571F8D-930F-409F-AB97-70744E1D3480}" srcId="{DCD2856E-9446-44F7-A4EF-E414FCD7AAFD}" destId="{5AE7BAC5-4D0E-4C38-B512-A71585E9A60E}" srcOrd="2" destOrd="0" parTransId="{F14DCCAA-70A5-445A-91BC-D5468E23A84F}" sibTransId="{1327B43D-41EC-40E1-BDEE-800E60C17AEE}"/>
    <dgm:cxn modelId="{967F4887-5742-4DFA-9EE0-128515E19D81}" type="presOf" srcId="{5AE7BAC5-4D0E-4C38-B512-A71585E9A60E}" destId="{FF9B1967-B2F9-4B4B-B5B7-EB6E48AAB33B}" srcOrd="0" destOrd="0" presId="urn:microsoft.com/office/officeart/2005/8/layout/radial1"/>
    <dgm:cxn modelId="{ED4779FC-EAED-4098-A2C0-ACEA1E191E5A}" srcId="{DCD2856E-9446-44F7-A4EF-E414FCD7AAFD}" destId="{E291B649-24B4-4FE4-8054-B08774E2A695}" srcOrd="1" destOrd="0" parTransId="{2E40BDEE-8F2E-4F78-8A2C-07C0619C5C81}" sibTransId="{B88F682F-5869-4CE0-AC7B-8BD4A4FA974B}"/>
    <dgm:cxn modelId="{D88B7CCD-287A-49DD-A126-9EE30BF6A368}" type="presOf" srcId="{E2C6DC59-60BF-4E9B-AA4B-88B483DD7176}" destId="{BB4C7BB2-AB39-4895-8D97-3EDEAE80CE21}" srcOrd="0" destOrd="0" presId="urn:microsoft.com/office/officeart/2005/8/layout/radial1"/>
    <dgm:cxn modelId="{C27F6BAE-61EA-49B6-A386-4C1F89DC5417}" type="presOf" srcId="{2E40BDEE-8F2E-4F78-8A2C-07C0619C5C81}" destId="{0618D856-90D1-4E0F-BF75-DA5CC467F360}" srcOrd="0" destOrd="0" presId="urn:microsoft.com/office/officeart/2005/8/layout/radial1"/>
    <dgm:cxn modelId="{FDDFC2DD-0B72-403A-AC1C-B502EBDB4DCC}" srcId="{DCD2856E-9446-44F7-A4EF-E414FCD7AAFD}" destId="{BDA26BEC-7121-47D4-B586-760302AD4624}" srcOrd="0" destOrd="0" parTransId="{E2C6DC59-60BF-4E9B-AA4B-88B483DD7176}" sibTransId="{80F50C9A-718C-42C0-B08B-7248D057CCC0}"/>
    <dgm:cxn modelId="{3698F42E-D4F5-44F2-AC87-D9254FB49E2C}" type="presOf" srcId="{BDA26BEC-7121-47D4-B586-760302AD4624}" destId="{BEF0478E-F8D6-466C-8C12-BEC156202DF2}" srcOrd="0" destOrd="0" presId="urn:microsoft.com/office/officeart/2005/8/layout/radial1"/>
    <dgm:cxn modelId="{33D25751-937E-4195-A899-6B8E102A0EA7}" type="presOf" srcId="{F14DCCAA-70A5-445A-91BC-D5468E23A84F}" destId="{972764FF-F366-4D83-B2A5-150940FE53F3}" srcOrd="1" destOrd="0" presId="urn:microsoft.com/office/officeart/2005/8/layout/radial1"/>
    <dgm:cxn modelId="{4A53544C-9BB7-449F-8659-BD7CF74CCE71}" type="presParOf" srcId="{3A89E88B-1C74-45E6-B5F7-1B1B3D3D1CAF}" destId="{8045DCCC-BB65-44A8-83AB-A25351AB7DF5}" srcOrd="0" destOrd="0" presId="urn:microsoft.com/office/officeart/2005/8/layout/radial1"/>
    <dgm:cxn modelId="{3D859AAA-C831-4876-AE1D-40DA3919D32D}" type="presParOf" srcId="{3A89E88B-1C74-45E6-B5F7-1B1B3D3D1CAF}" destId="{BB4C7BB2-AB39-4895-8D97-3EDEAE80CE21}" srcOrd="1" destOrd="0" presId="urn:microsoft.com/office/officeart/2005/8/layout/radial1"/>
    <dgm:cxn modelId="{EE1B3553-A999-4B6D-AA5C-D31669908E91}" type="presParOf" srcId="{BB4C7BB2-AB39-4895-8D97-3EDEAE80CE21}" destId="{B4AE42F2-4EB8-44BC-9F15-CF4CEB271C8B}" srcOrd="0" destOrd="0" presId="urn:microsoft.com/office/officeart/2005/8/layout/radial1"/>
    <dgm:cxn modelId="{04A2A6E4-00AD-46BE-B7FD-3C35D461D53C}" type="presParOf" srcId="{3A89E88B-1C74-45E6-B5F7-1B1B3D3D1CAF}" destId="{BEF0478E-F8D6-466C-8C12-BEC156202DF2}" srcOrd="2" destOrd="0" presId="urn:microsoft.com/office/officeart/2005/8/layout/radial1"/>
    <dgm:cxn modelId="{B28121D4-5337-4D27-B4FC-6204A910189A}" type="presParOf" srcId="{3A89E88B-1C74-45E6-B5F7-1B1B3D3D1CAF}" destId="{0618D856-90D1-4E0F-BF75-DA5CC467F360}" srcOrd="3" destOrd="0" presId="urn:microsoft.com/office/officeart/2005/8/layout/radial1"/>
    <dgm:cxn modelId="{9EAB732A-4FC8-44FE-9A29-3B28D97FA8FA}" type="presParOf" srcId="{0618D856-90D1-4E0F-BF75-DA5CC467F360}" destId="{26D847BE-8EE1-453D-A844-C7506AD6FCB1}" srcOrd="0" destOrd="0" presId="urn:microsoft.com/office/officeart/2005/8/layout/radial1"/>
    <dgm:cxn modelId="{2F241149-833D-4935-9588-0E1332FB15F4}" type="presParOf" srcId="{3A89E88B-1C74-45E6-B5F7-1B1B3D3D1CAF}" destId="{84024531-E654-44A9-9FA5-34DA6813CDB7}" srcOrd="4" destOrd="0" presId="urn:microsoft.com/office/officeart/2005/8/layout/radial1"/>
    <dgm:cxn modelId="{497681F0-3213-4C68-94BC-7B012D7E6174}" type="presParOf" srcId="{3A89E88B-1C74-45E6-B5F7-1B1B3D3D1CAF}" destId="{B7FFB085-4E34-450A-B271-9E3ED27F6E5C}" srcOrd="5" destOrd="0" presId="urn:microsoft.com/office/officeart/2005/8/layout/radial1"/>
    <dgm:cxn modelId="{D99EB7D2-5B2A-4C60-BA32-009337C36A64}" type="presParOf" srcId="{B7FFB085-4E34-450A-B271-9E3ED27F6E5C}" destId="{972764FF-F366-4D83-B2A5-150940FE53F3}" srcOrd="0" destOrd="0" presId="urn:microsoft.com/office/officeart/2005/8/layout/radial1"/>
    <dgm:cxn modelId="{6435B30E-28E1-48AA-B889-CA81899E233C}" type="presParOf" srcId="{3A89E88B-1C74-45E6-B5F7-1B1B3D3D1CAF}" destId="{FF9B1967-B2F9-4B4B-B5B7-EB6E48AAB33B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70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3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5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18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1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72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09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38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2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992EF-D0A8-460A-BF4D-9C67E2F9FD6A}" type="datetimeFigureOut">
              <a:rPr kumimoji="0" lang="ru-RU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21.09.2022</a:t>
            </a:fld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32206-48D4-4F6F-AFBD-4504B47AF99A}" type="slidenum">
              <a:rPr kumimoji="0" lang="ru-RU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8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/>
          <p:cNvSpPr/>
          <p:nvPr/>
        </p:nvSpPr>
        <p:spPr>
          <a:xfrm>
            <a:off x="1059978" y="116632"/>
            <a:ext cx="6912768" cy="12961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-mavzu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Mezolit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o‘rta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tosh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davri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9918" y="1437033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4831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Mezolit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davri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xususiyatlari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44831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Mezolit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davrining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o‘rganilish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44831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Mezolit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davri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yodgorliklari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4831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Tasviriy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san’atning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vujudga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kelishi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ahamiyati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://storage.kun.uz/source/uploads/2017-0506/uzbtrpl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91" y="3717032"/>
            <a:ext cx="4278742" cy="2850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0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960" y="0"/>
            <a:ext cx="9179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O‘q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yoyning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xo‘jalikda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o‘ljasini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nishonga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ibtidoiy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ovchilar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hayvonlari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o‘zlashtirib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ovchilikning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o‘zlashtirib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baliqchilik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ko‘proq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deyarli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yashash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Amudaryo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Sirdaryo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oraliqlarida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6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960" y="0"/>
            <a:ext cx="9179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Jahon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arxeologiyasida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bosqichga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Azil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(ilk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Tardenuazga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so’nggi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Fransiyadan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makonlar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Azil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Madlen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so’nggi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poleolit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azillarni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madlenlar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vorisi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deb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mikrolit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qurollarning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uchrashidir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grekcha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Qalamtosh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tig‘iga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o‘xshash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o‘tkir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tosh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paraqalari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Mikrolitlarning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xizmatini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bargiga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o‘xshash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tayoqlarga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biriktirilgani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moslama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zug‘ata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5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960" y="0"/>
            <a:ext cx="91799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/>
                <a:ea typeface="Times New Roman"/>
              </a:rPr>
              <a:t>	</a:t>
            </a:r>
            <a:r>
              <a:rPr lang="en-US" sz="3200" b="1" dirty="0" err="1" smtClean="0">
                <a:latin typeface="Times New Roman"/>
                <a:ea typeface="Times New Roman"/>
              </a:rPr>
              <a:t>Tardenauz</a:t>
            </a:r>
            <a:r>
              <a:rPr lang="en-US" sz="3200" b="1" dirty="0" smtClean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makonlarida</a:t>
            </a:r>
            <a:r>
              <a:rPr lang="en-US" sz="3200" b="1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esa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b="1" dirty="0" err="1">
                <a:latin typeface="Times New Roman"/>
                <a:ea typeface="Times New Roman"/>
              </a:rPr>
              <a:t>mikrolit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juda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ko‘p</a:t>
            </a:r>
            <a:r>
              <a:rPr lang="en-US" sz="3200" dirty="0">
                <a:latin typeface="Times New Roman"/>
                <a:ea typeface="Times New Roman"/>
              </a:rPr>
              <a:t>  </a:t>
            </a:r>
            <a:r>
              <a:rPr lang="en-US" sz="3200" dirty="0" err="1">
                <a:latin typeface="Times New Roman"/>
                <a:ea typeface="Times New Roman"/>
              </a:rPr>
              <a:t>uchraydi</a:t>
            </a:r>
            <a:r>
              <a:rPr lang="uz-Cyrl-UZ" sz="3200" dirty="0">
                <a:latin typeface="Times New Roman"/>
                <a:ea typeface="Times New Roman"/>
              </a:rPr>
              <a:t>.  Ular  </a:t>
            </a:r>
            <a:r>
              <a:rPr lang="uz-Cyrl-UZ" sz="3200" b="1" dirty="0">
                <a:latin typeface="Times New Roman"/>
                <a:ea typeface="Times New Roman"/>
              </a:rPr>
              <a:t>juda  mayda  </a:t>
            </a:r>
            <a:r>
              <a:rPr lang="uz-Cyrl-UZ" sz="3200" dirty="0">
                <a:latin typeface="Times New Roman"/>
                <a:ea typeface="Times New Roman"/>
              </a:rPr>
              <a:t>bo‘lib,  ba’zilari  </a:t>
            </a:r>
            <a:r>
              <a:rPr lang="uz-Cyrl-UZ" sz="3200" b="1" dirty="0">
                <a:latin typeface="Times New Roman"/>
                <a:ea typeface="Times New Roman"/>
              </a:rPr>
              <a:t>1 sm ga  yetar  yetmas  </a:t>
            </a:r>
            <a:r>
              <a:rPr lang="uz-Cyrl-UZ" sz="3200" dirty="0">
                <a:latin typeface="Times New Roman"/>
                <a:ea typeface="Times New Roman"/>
              </a:rPr>
              <a:t>bo‘lgan,  </a:t>
            </a:r>
            <a:r>
              <a:rPr lang="uz-Cyrl-UZ" sz="3200" b="1" dirty="0">
                <a:latin typeface="Times New Roman"/>
                <a:ea typeface="Times New Roman"/>
              </a:rPr>
              <a:t>2  sm lilari  </a:t>
            </a:r>
            <a:r>
              <a:rPr lang="uz-Cyrl-UZ" sz="3200" dirty="0">
                <a:latin typeface="Times New Roman"/>
                <a:ea typeface="Times New Roman"/>
              </a:rPr>
              <a:t>esa  kam  uchraydi.   </a:t>
            </a:r>
            <a:r>
              <a:rPr lang="uz-Cyrl-UZ" sz="3200" b="1" dirty="0">
                <a:latin typeface="Times New Roman"/>
                <a:ea typeface="Times New Roman"/>
              </a:rPr>
              <a:t>Chaqmoqtosh  bo‘lagini  </a:t>
            </a:r>
            <a:r>
              <a:rPr lang="uz-Cyrl-UZ" sz="3200" dirty="0">
                <a:latin typeface="Times New Roman"/>
                <a:ea typeface="Times New Roman"/>
              </a:rPr>
              <a:t>ezib, urish  yo‘li  bilan  hosil  qilganlar. Mikrolitlar  turli  xil  geometrik  shaklda  bo‘lgan </a:t>
            </a:r>
            <a:r>
              <a:rPr lang="uz-Cyrl-UZ" sz="3200" b="1" i="1" dirty="0">
                <a:latin typeface="Times New Roman"/>
                <a:ea typeface="Times New Roman"/>
              </a:rPr>
              <a:t>(uchburchak, trapesiya, romb).</a:t>
            </a:r>
            <a:r>
              <a:rPr lang="uz-Cyrl-UZ" sz="3200" dirty="0">
                <a:latin typeface="Times New Roman"/>
                <a:ea typeface="Times New Roman"/>
              </a:rPr>
              <a:t> </a:t>
            </a:r>
            <a:endParaRPr lang="en-US" sz="3200" dirty="0" smtClean="0">
              <a:latin typeface="Times New Roman"/>
              <a:ea typeface="Times New Roman"/>
            </a:endParaRPr>
          </a:p>
          <a:p>
            <a:pPr algn="just"/>
            <a:r>
              <a:rPr lang="uz-Cyrl-UZ" sz="3200" dirty="0" smtClean="0">
                <a:latin typeface="Times New Roman"/>
                <a:ea typeface="Times New Roman"/>
              </a:rPr>
              <a:t>Ularning </a:t>
            </a:r>
            <a:r>
              <a:rPr lang="uz-Cyrl-UZ" sz="3200" dirty="0">
                <a:latin typeface="Times New Roman"/>
                <a:ea typeface="Times New Roman"/>
              </a:rPr>
              <a:t>nimalarga  ishlatilganligi  haqida  </a:t>
            </a:r>
            <a:r>
              <a:rPr lang="uz-Cyrl-UZ" sz="3200" b="1" dirty="0">
                <a:latin typeface="Times New Roman"/>
                <a:ea typeface="Times New Roman"/>
              </a:rPr>
              <a:t>2  xil  fikr </a:t>
            </a:r>
            <a:r>
              <a:rPr lang="uz-Cyrl-UZ" sz="3200" dirty="0">
                <a:latin typeface="Times New Roman"/>
                <a:ea typeface="Times New Roman"/>
              </a:rPr>
              <a:t> mavjud:  </a:t>
            </a:r>
            <a:endParaRPr lang="en-US" sz="3200" dirty="0" smtClean="0"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uz-Cyrl-UZ" sz="3200" b="1" i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tayoq </a:t>
            </a:r>
            <a:r>
              <a:rPr lang="uz-Cyrl-UZ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uchidagi  yoriqqa  tiqilgan, o‘tkir  va  yengil  kamon  yasalgan. </a:t>
            </a:r>
            <a:endParaRPr lang="en-US" sz="3200" b="1" i="1" dirty="0" smtClean="0">
              <a:solidFill>
                <a:srgbClr val="7030A0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uz-Cyrl-UZ" sz="3200" b="1" i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suyak  </a:t>
            </a:r>
            <a:r>
              <a:rPr lang="uz-Cyrl-UZ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yoki  yog‘och  qurolllarga  taqab, o‘tkir  tig‘  hosil  qilingan.</a:t>
            </a:r>
            <a:endParaRPr lang="ru-RU" sz="30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8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960" y="0"/>
            <a:ext cx="91799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200" dirty="0">
                <a:latin typeface="Times New Roman"/>
                <a:ea typeface="Times New Roman"/>
                <a:cs typeface="PANDA Times UZ"/>
              </a:rPr>
              <a:t>O‘zbekiston  hududida    mezolit davri  yodgorliklarini 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3  davrga 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bo‘linadi: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ilk, o‘rta va so‘nggi.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 Bu davrlarga oid yodgorliklar quyidagi guruhlarga ajratilgan:  </a:t>
            </a:r>
            <a:endParaRPr lang="ru-RU" sz="3200" dirty="0">
              <a:latin typeface="PANDA Times UZ"/>
              <a:ea typeface="Times New Roman"/>
              <a:cs typeface="PANDA Times UZ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78180" algn="l"/>
              </a:tabLst>
            </a:pPr>
            <a:r>
              <a:rPr lang="uz-Cyrl-UZ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uz-Cyrl-UZ" sz="3200" b="1" dirty="0">
                <a:latin typeface="Times New Roman"/>
                <a:ea typeface="Times New Roman"/>
                <a:cs typeface="Times New Roman"/>
              </a:rPr>
              <a:t>Ilk mezolit davri </a:t>
            </a:r>
            <a:r>
              <a:rPr lang="uz-Cyrl-UZ" sz="3200" dirty="0">
                <a:latin typeface="Times New Roman"/>
                <a:ea typeface="Times New Roman"/>
                <a:cs typeface="Times New Roman"/>
              </a:rPr>
              <a:t>miloddan  avvalgi  </a:t>
            </a:r>
            <a:r>
              <a:rPr lang="uz-Cyrl-UZ" sz="3200" b="1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XI—X  ming  yilliklarni  </a:t>
            </a:r>
            <a:r>
              <a:rPr lang="uz-Cyrl-UZ" sz="3200" dirty="0">
                <a:latin typeface="Times New Roman"/>
                <a:ea typeface="Times New Roman"/>
                <a:cs typeface="Times New Roman"/>
              </a:rPr>
              <a:t>o‘z  ichiga oladi. </a:t>
            </a:r>
            <a:r>
              <a:rPr lang="en-US" sz="32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Q</a:t>
            </a:r>
            <a:r>
              <a:rPr lang="uz-Cyrl-UZ" sz="32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o‘shilish </a:t>
            </a:r>
            <a:r>
              <a:rPr lang="uz-Cyrl-UZ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madaniyati</a:t>
            </a:r>
            <a:r>
              <a:rPr lang="ru-RU" sz="32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da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Times New Roman"/>
                <a:cs typeface="Times New Roman"/>
              </a:rPr>
              <a:t>o‘z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Times New Roman"/>
                <a:cs typeface="Times New Roman"/>
              </a:rPr>
              <a:t>aksini</a:t>
            </a:r>
            <a:r>
              <a:rPr lang="ru-RU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Times New Roman"/>
                <a:cs typeface="Times New Roman"/>
              </a:rPr>
              <a:t>topgan</a:t>
            </a:r>
            <a:r>
              <a:rPr lang="uz-Cyrl-UZ" sz="3200" dirty="0">
                <a:latin typeface="Times New Roman"/>
                <a:ea typeface="Times New Roman"/>
                <a:cs typeface="Times New Roman"/>
              </a:rPr>
              <a:t>.</a:t>
            </a:r>
            <a:endParaRPr lang="ru-RU" sz="3200" dirty="0">
              <a:latin typeface="PANDA Times UZ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78180" algn="l"/>
              </a:tabLst>
            </a:pPr>
            <a:r>
              <a:rPr lang="uz-Cyrl-UZ" sz="3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uz-Cyrl-UZ" sz="3200" b="1" dirty="0">
                <a:latin typeface="Times New Roman"/>
                <a:ea typeface="Times New Roman"/>
                <a:cs typeface="Times New Roman"/>
              </a:rPr>
              <a:t>O‘rta mezolit davri </a:t>
            </a:r>
            <a:r>
              <a:rPr lang="uz-Cyrl-UZ" sz="3200" dirty="0">
                <a:latin typeface="Times New Roman"/>
                <a:ea typeface="Times New Roman"/>
                <a:cs typeface="Times New Roman"/>
              </a:rPr>
              <a:t>miloddan  avvalgi   </a:t>
            </a:r>
            <a:r>
              <a:rPr lang="uz-Cyrl-UZ" sz="3200" b="1" i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IX—VIII  ming  yilliklar</a:t>
            </a:r>
            <a:r>
              <a:rPr lang="uz-Cyrl-UZ" sz="3200" dirty="0">
                <a:latin typeface="Times New Roman"/>
                <a:ea typeface="Times New Roman"/>
                <a:cs typeface="Times New Roman"/>
              </a:rPr>
              <a:t>  bo‘lib, </a:t>
            </a:r>
            <a:r>
              <a:rPr lang="uz-Cyrl-UZ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Obishir  madaniyatida </a:t>
            </a:r>
            <a:r>
              <a:rPr lang="uz-Cyrl-UZ" sz="3200" dirty="0">
                <a:latin typeface="Times New Roman"/>
                <a:ea typeface="Times New Roman"/>
                <a:cs typeface="Times New Roman"/>
              </a:rPr>
              <a:t>o‘z aksini </a:t>
            </a:r>
            <a:r>
              <a:rPr lang="uz-Cyrl-UZ" sz="3200" dirty="0" smtClean="0">
                <a:latin typeface="Times New Roman"/>
                <a:ea typeface="Times New Roman"/>
                <a:cs typeface="Times New Roman"/>
              </a:rPr>
              <a:t>topgan.</a:t>
            </a:r>
            <a:endParaRPr lang="en-US" sz="3200" dirty="0" smtClean="0">
              <a:latin typeface="PANDA Times UZ"/>
              <a:ea typeface="Times New Roman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78180" algn="l"/>
              </a:tabLst>
            </a:pPr>
            <a:r>
              <a:rPr lang="uz-Cyrl-UZ" sz="3200" b="1" dirty="0" smtClean="0">
                <a:latin typeface="Times New Roman"/>
                <a:ea typeface="Times New Roman"/>
              </a:rPr>
              <a:t>So‘nggi </a:t>
            </a:r>
            <a:r>
              <a:rPr lang="uz-Cyrl-UZ" sz="3200" b="1" dirty="0">
                <a:latin typeface="Times New Roman"/>
                <a:ea typeface="Times New Roman"/>
              </a:rPr>
              <a:t>mezolit davri</a:t>
            </a:r>
            <a:r>
              <a:rPr lang="uz-Cyrl-UZ" sz="3200" dirty="0">
                <a:latin typeface="Times New Roman"/>
                <a:ea typeface="Times New Roman"/>
              </a:rPr>
              <a:t> miloddan  avvalgi  </a:t>
            </a:r>
            <a:r>
              <a:rPr lang="uz-Cyrl-UZ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VII—VI   ming  yilliklar</a:t>
            </a:r>
            <a:r>
              <a:rPr lang="uz-Cyrl-UZ" sz="3200" dirty="0">
                <a:latin typeface="Times New Roman"/>
                <a:ea typeface="Times New Roman"/>
              </a:rPr>
              <a:t> bo‘lib, </a:t>
            </a:r>
            <a:r>
              <a:rPr lang="uz-Cyrl-UZ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Machay  madaniyatida </a:t>
            </a:r>
            <a:r>
              <a:rPr lang="uz-Cyrl-UZ" sz="3200" dirty="0">
                <a:latin typeface="Times New Roman"/>
                <a:ea typeface="Times New Roman"/>
              </a:rPr>
              <a:t>o‘z aksini topgan. </a:t>
            </a:r>
            <a:endParaRPr lang="ru-RU" sz="30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9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960" y="0"/>
            <a:ext cx="9179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200" dirty="0" err="1" smtClean="0">
                <a:latin typeface="Times New Roman"/>
                <a:ea typeface="Times New Roman"/>
                <a:cs typeface="PANDA Times UZ"/>
              </a:rPr>
              <a:t>O‘zbekistonda</a:t>
            </a:r>
            <a:r>
              <a:rPr lang="en-US" sz="3200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  <a:cs typeface="PANDA Times UZ"/>
              </a:rPr>
              <a:t>mezolit</a:t>
            </a:r>
            <a:r>
              <a:rPr lang="en-US" sz="3200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  <a:cs typeface="PANDA Times UZ"/>
              </a:rPr>
              <a:t>davrini</a:t>
            </a:r>
            <a:r>
              <a:rPr lang="en-US" sz="3200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o‘rganishda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olimlarimiz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PANDA Times UZ"/>
              </a:rPr>
              <a:t>o‘ziga</a:t>
            </a:r>
            <a:r>
              <a:rPr lang="en-US" sz="3200" b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PANDA Times UZ"/>
              </a:rPr>
              <a:t>xos</a:t>
            </a:r>
            <a:r>
              <a:rPr lang="en-US" sz="3200" b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PANDA Times UZ"/>
              </a:rPr>
              <a:t>uslub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ishlab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chiqishgan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. 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Uning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asosida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tosh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buyumlar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yotadi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3200" b="1" i="1" dirty="0">
                <a:latin typeface="Times New Roman"/>
                <a:ea typeface="Times New Roman"/>
                <a:cs typeface="PANDA Times UZ"/>
              </a:rPr>
              <a:t>Tosh </a:t>
            </a:r>
            <a:r>
              <a:rPr lang="en-US" sz="3200" b="1" i="1" dirty="0" err="1">
                <a:latin typeface="Times New Roman"/>
                <a:ea typeface="Times New Roman"/>
                <a:cs typeface="PANDA Times UZ"/>
              </a:rPr>
              <a:t>buyumlarning</a:t>
            </a:r>
            <a:r>
              <a:rPr lang="en-US" sz="32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  <a:cs typeface="PANDA Times UZ"/>
              </a:rPr>
              <a:t>miqdori</a:t>
            </a:r>
            <a:r>
              <a:rPr lang="en-US" sz="32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32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b="1" i="1" dirty="0" err="1">
                <a:latin typeface="Times New Roman"/>
                <a:ea typeface="Times New Roman"/>
                <a:cs typeface="PANDA Times UZ"/>
              </a:rPr>
              <a:t>shakllariga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qarab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yodgorlikning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qaysi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madaniyatga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tegishli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ekanligi</a:t>
            </a:r>
            <a:r>
              <a:rPr lang="en-US" sz="32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PANDA Times UZ"/>
              </a:rPr>
              <a:t>aniqlanadi</a:t>
            </a:r>
            <a:r>
              <a:rPr lang="en-US" sz="3200" dirty="0" smtClean="0">
                <a:latin typeface="Times New Roman"/>
                <a:ea typeface="Times New Roman"/>
                <a:cs typeface="PANDA Times UZ"/>
              </a:rPr>
              <a:t>.</a:t>
            </a:r>
          </a:p>
          <a:p>
            <a:pPr indent="449580" algn="just">
              <a:spcAft>
                <a:spcPts val="0"/>
              </a:spcAft>
            </a:pPr>
            <a:r>
              <a:rPr lang="uz-Cyrl-UZ" sz="3200" dirty="0">
                <a:latin typeface="Times New Roman"/>
                <a:ea typeface="Times New Roman"/>
              </a:rPr>
              <a:t>Tosh davri yodgorliklari topilmalari asosan </a:t>
            </a:r>
            <a:r>
              <a:rPr lang="uz-Cyrl-UZ" sz="3200" b="1" dirty="0">
                <a:latin typeface="Times New Roman"/>
                <a:ea typeface="Times New Roman"/>
              </a:rPr>
              <a:t>tosh paraqalardan</a:t>
            </a:r>
            <a:r>
              <a:rPr lang="uz-Cyrl-UZ" sz="3200" dirty="0">
                <a:latin typeface="Times New Roman"/>
                <a:ea typeface="Times New Roman"/>
              </a:rPr>
              <a:t> tashkil topganligi uchun ham, ularning </a:t>
            </a:r>
            <a:r>
              <a:rPr lang="uz-Cyrl-UZ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klassifikatsiyasi</a:t>
            </a:r>
            <a:r>
              <a:rPr lang="uz-Cyrl-UZ" sz="3200" dirty="0">
                <a:latin typeface="Times New Roman"/>
                <a:ea typeface="Times New Roman"/>
              </a:rPr>
              <a:t> ishlab chiqilgan. Bu uslub topilmaning </a:t>
            </a:r>
            <a:r>
              <a:rPr lang="uz-Cyrl-UZ" sz="3200" b="1" i="1" dirty="0">
                <a:latin typeface="Times New Roman"/>
                <a:ea typeface="Times New Roman"/>
              </a:rPr>
              <a:t>qaysi kategoriyaga mansubligini va ularning statistik jihatdan protsentlarini</a:t>
            </a:r>
            <a:r>
              <a:rPr lang="uz-Cyrl-UZ" sz="3200" dirty="0">
                <a:latin typeface="Times New Roman"/>
                <a:ea typeface="Times New Roman"/>
              </a:rPr>
              <a:t> aniqlashda ancha qulayliklar tug‘diradi. </a:t>
            </a:r>
            <a:endParaRPr lang="ru-RU" sz="30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4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76672"/>
            <a:ext cx="9179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200" b="1" dirty="0">
                <a:latin typeface="Times New Roman"/>
                <a:ea typeface="Times New Roman"/>
              </a:rPr>
              <a:t>Paraqalarni</a:t>
            </a:r>
            <a:r>
              <a:rPr lang="uz-Cyrl-UZ" sz="3200" dirty="0">
                <a:latin typeface="Times New Roman"/>
                <a:ea typeface="Times New Roman"/>
              </a:rPr>
              <a:t> aniqlashda ularning </a:t>
            </a:r>
            <a:r>
              <a:rPr lang="uz-Cyrl-UZ" sz="3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eni, uzunligi va qalinligi</a:t>
            </a:r>
            <a:r>
              <a:rPr lang="uz-Cyrl-UZ" sz="3200" dirty="0">
                <a:latin typeface="Times New Roman"/>
                <a:ea typeface="Times New Roman"/>
              </a:rPr>
              <a:t> hisobga olinadi va </a:t>
            </a:r>
            <a:r>
              <a:rPr lang="uz-Cyrl-UZ" sz="3200" b="1" dirty="0">
                <a:solidFill>
                  <a:srgbClr val="7030A0"/>
                </a:solidFill>
                <a:latin typeface="Times New Roman"/>
                <a:ea typeface="Times New Roman"/>
              </a:rPr>
              <a:t>“paraqa”, “paraqacha”, “mikroparaqa”</a:t>
            </a:r>
            <a:r>
              <a:rPr lang="uz-Cyrl-UZ" sz="3200" dirty="0">
                <a:latin typeface="Times New Roman"/>
                <a:ea typeface="Times New Roman"/>
              </a:rPr>
              <a:t> terminlari bilan ishlatiladi.  </a:t>
            </a:r>
            <a:endParaRPr lang="en-US" sz="3200" dirty="0" smtClean="0">
              <a:latin typeface="Times New Roman"/>
              <a:ea typeface="Times New Roman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3200" b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Paraqa</a:t>
            </a:r>
            <a:r>
              <a:rPr lang="uz-Cyrl-UZ" sz="3200" dirty="0" smtClean="0">
                <a:latin typeface="Times New Roman"/>
                <a:ea typeface="Times New Roman"/>
              </a:rPr>
              <a:t>  </a:t>
            </a:r>
            <a:r>
              <a:rPr lang="uz-Cyrl-UZ" sz="3200" dirty="0">
                <a:latin typeface="Times New Roman"/>
                <a:ea typeface="Times New Roman"/>
              </a:rPr>
              <a:t>deb uzunligi </a:t>
            </a:r>
            <a:r>
              <a:rPr lang="uz-Cyrl-UZ" sz="3200" b="1" dirty="0">
                <a:latin typeface="Times New Roman"/>
                <a:ea typeface="Times New Roman"/>
              </a:rPr>
              <a:t>5 sm </a:t>
            </a:r>
            <a:r>
              <a:rPr lang="uz-Cyrl-UZ" sz="3200" dirty="0">
                <a:latin typeface="Times New Roman"/>
                <a:ea typeface="Times New Roman"/>
              </a:rPr>
              <a:t>va undan yuqori bo‘lgan, qalinligi </a:t>
            </a:r>
            <a:r>
              <a:rPr lang="uz-Cyrl-UZ" sz="3200" b="1" dirty="0">
                <a:latin typeface="Times New Roman"/>
                <a:ea typeface="Times New Roman"/>
              </a:rPr>
              <a:t>0,5 –1 smgacha</a:t>
            </a:r>
            <a:r>
              <a:rPr lang="uz-Cyrl-UZ" sz="3200" dirty="0">
                <a:latin typeface="Times New Roman"/>
                <a:ea typeface="Times New Roman"/>
              </a:rPr>
              <a:t>, eni </a:t>
            </a:r>
            <a:r>
              <a:rPr lang="uz-Cyrl-UZ" sz="3200" b="1" dirty="0">
                <a:latin typeface="Times New Roman"/>
                <a:ea typeface="Times New Roman"/>
              </a:rPr>
              <a:t>1,4 sm </a:t>
            </a:r>
            <a:r>
              <a:rPr lang="uz-Cyrl-UZ" sz="3200" dirty="0">
                <a:latin typeface="Times New Roman"/>
                <a:ea typeface="Times New Roman"/>
              </a:rPr>
              <a:t>tashkil qilgan tosh bo‘lagiga aytiladi. </a:t>
            </a:r>
            <a:endParaRPr lang="en-US" sz="3200" dirty="0" smtClean="0">
              <a:latin typeface="Times New Roman"/>
              <a:ea typeface="Times New Roman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3200" b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Paraqacha</a:t>
            </a:r>
            <a:r>
              <a:rPr lang="uz-Cyrl-UZ" sz="3200" dirty="0" smtClean="0">
                <a:latin typeface="Times New Roman"/>
                <a:ea typeface="Times New Roman"/>
              </a:rPr>
              <a:t> </a:t>
            </a:r>
            <a:r>
              <a:rPr lang="uz-Cyrl-UZ" sz="3200" dirty="0">
                <a:latin typeface="Times New Roman"/>
                <a:ea typeface="Times New Roman"/>
              </a:rPr>
              <a:t>esa, eni </a:t>
            </a:r>
            <a:r>
              <a:rPr lang="uz-Cyrl-UZ" sz="3200" b="1" dirty="0">
                <a:latin typeface="Times New Roman"/>
                <a:ea typeface="Times New Roman"/>
              </a:rPr>
              <a:t>1,4gacha</a:t>
            </a:r>
            <a:r>
              <a:rPr lang="uz-Cyrl-UZ" sz="3200" dirty="0">
                <a:latin typeface="Times New Roman"/>
                <a:ea typeface="Times New Roman"/>
              </a:rPr>
              <a:t> bo‘lgan va qalinligi </a:t>
            </a:r>
            <a:r>
              <a:rPr lang="uz-Cyrl-UZ" sz="3200" b="1" dirty="0">
                <a:latin typeface="Times New Roman"/>
                <a:ea typeface="Times New Roman"/>
              </a:rPr>
              <a:t>0,5 smdan</a:t>
            </a:r>
            <a:r>
              <a:rPr lang="uz-Cyrl-UZ" sz="3200" dirty="0">
                <a:latin typeface="Times New Roman"/>
                <a:ea typeface="Times New Roman"/>
              </a:rPr>
              <a:t> oshmagan toshlarga aytiladi. </a:t>
            </a:r>
            <a:endParaRPr lang="en-US" sz="3200" dirty="0">
              <a:latin typeface="Times New Roman"/>
              <a:ea typeface="Times New Roman"/>
            </a:endParaRPr>
          </a:p>
          <a:p>
            <a:pPr indent="449580" algn="just">
              <a:spcAft>
                <a:spcPts val="0"/>
              </a:spcAft>
            </a:pPr>
            <a:r>
              <a:rPr lang="en-US" sz="3200" b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M</a:t>
            </a:r>
            <a:r>
              <a:rPr lang="uz-Cyrl-UZ" sz="3200" b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ikroparaqalar</a:t>
            </a:r>
            <a:r>
              <a:rPr lang="uz-Cyrl-UZ" sz="3200" dirty="0" smtClean="0">
                <a:latin typeface="Times New Roman"/>
                <a:ea typeface="Times New Roman"/>
              </a:rPr>
              <a:t> </a:t>
            </a:r>
            <a:r>
              <a:rPr lang="uz-Cyrl-UZ" sz="3200" dirty="0">
                <a:latin typeface="Times New Roman"/>
                <a:ea typeface="Times New Roman"/>
              </a:rPr>
              <a:t>esa, eni </a:t>
            </a:r>
            <a:r>
              <a:rPr lang="uz-Cyrl-UZ" sz="3200" b="1" dirty="0">
                <a:latin typeface="Times New Roman"/>
                <a:ea typeface="Times New Roman"/>
              </a:rPr>
              <a:t>0,7 smdan </a:t>
            </a:r>
            <a:r>
              <a:rPr lang="uz-Cyrl-UZ" sz="3200" dirty="0" smtClean="0">
                <a:latin typeface="Times New Roman"/>
                <a:ea typeface="Times New Roman"/>
              </a:rPr>
              <a:t>va </a:t>
            </a:r>
            <a:r>
              <a:rPr lang="uz-Cyrl-UZ" sz="3200" dirty="0">
                <a:latin typeface="Times New Roman"/>
                <a:ea typeface="Times New Roman"/>
              </a:rPr>
              <a:t>qalinligi </a:t>
            </a:r>
            <a:r>
              <a:rPr lang="uz-Cyrl-UZ" sz="3200" b="1" dirty="0">
                <a:latin typeface="Times New Roman"/>
                <a:ea typeface="Times New Roman"/>
              </a:rPr>
              <a:t>0,2 smdan</a:t>
            </a:r>
            <a:r>
              <a:rPr lang="uz-Cyrl-UZ" sz="3200" dirty="0">
                <a:latin typeface="Times New Roman"/>
                <a:ea typeface="Times New Roman"/>
              </a:rPr>
              <a:t> oshmagan tosh bo‘laklariga aytiladi.</a:t>
            </a:r>
            <a:endParaRPr lang="ru-RU" sz="30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9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20688"/>
            <a:ext cx="9179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200" dirty="0" smtClean="0">
                <a:latin typeface="Times New Roman"/>
                <a:ea typeface="Times New Roman"/>
                <a:cs typeface="PANDA Times UZ"/>
              </a:rPr>
              <a:t>O‘zbekiston</a:t>
            </a:r>
            <a:r>
              <a:rPr lang="en-US" sz="3200" dirty="0" err="1" smtClean="0">
                <a:latin typeface="Times New Roman"/>
                <a:ea typeface="Times New Roman"/>
                <a:cs typeface="PANDA Times UZ"/>
              </a:rPr>
              <a:t>ning</a:t>
            </a:r>
            <a:r>
              <a:rPr lang="uz-Cyrl-UZ" sz="3200" dirty="0" smtClean="0">
                <a:latin typeface="Times New Roman"/>
                <a:ea typeface="Times New Roman"/>
                <a:cs typeface="PANDA Times UZ"/>
              </a:rPr>
              <a:t> mezolit</a:t>
            </a:r>
            <a:r>
              <a:rPr lang="en-US" sz="3200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  <a:cs typeface="PANDA Times UZ"/>
              </a:rPr>
              <a:t>davri</a:t>
            </a:r>
            <a:r>
              <a:rPr lang="uz-Cyrl-UZ" sz="3200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yodgorliklarida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prizma, konus, pona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shakllaridagi </a:t>
            </a:r>
            <a:r>
              <a:rPr lang="uz-Cyrl-UZ" sz="3200" b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nukleuslar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 xosdir. Tosh paraqalari esa, asosan,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bir tomonlama kertma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 tarzda o‘tkirlangan.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Qirg‘ich qurollari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deyarli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tosh uchrindilardan va parchalaridan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ishlangan. Shuningdek,  tog‘li xududlarda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nukleuslar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 uchun g‘amlangan toshlar ko‘pincha,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chaqmoqtoshlar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 emas, balki  </a:t>
            </a:r>
            <a:r>
              <a:rPr lang="uz-Cyrl-UZ" sz="3200" b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daryo qayroqtoshlari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bo‘lgan.      </a:t>
            </a:r>
            <a:endParaRPr lang="ru-RU" sz="3200" dirty="0"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372608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9105" y="188640"/>
            <a:ext cx="9179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200" dirty="0" smtClean="0">
                <a:latin typeface="Times New Roman"/>
                <a:ea typeface="Times New Roman"/>
                <a:cs typeface="PANDA Times UZ"/>
              </a:rPr>
              <a:t>O‘rta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Osiyo mezoliti industriyasini kuzatish asosida olimlarimiz ulardagi rivojlanish tomonlarini  ko‘rsata bildilar va shu asosda ularni </a:t>
            </a:r>
            <a:r>
              <a:rPr lang="uz-Cyrl-UZ" sz="3200" b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ilk, o‘rta va so‘nggi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bosqichga bo‘ldilar. </a:t>
            </a:r>
            <a:endParaRPr lang="en-US" sz="3200" dirty="0" smtClean="0">
              <a:latin typeface="Times New Roman"/>
              <a:ea typeface="Times New Roman"/>
              <a:cs typeface="PANDA Times UZ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Ilk mezolit davri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yodgorliklarida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mikrolit texnikasining endigina paydo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bo‘lgan. Bunday yodgorliklarda geometrik shakldagi </a:t>
            </a:r>
            <a:r>
              <a:rPr lang="uz-Cyrl-UZ" sz="3200" b="1" i="1" dirty="0">
                <a:latin typeface="Times New Roman"/>
                <a:ea typeface="Times New Roman"/>
                <a:cs typeface="PANDA Times UZ"/>
              </a:rPr>
              <a:t>(segment, trapesiya, uchburchaksimon)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 tosh buyumlar kam uchraydi.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Mikroparaqalar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 ham kam. Bu davr yodgorliklarida </a:t>
            </a:r>
            <a:r>
              <a:rPr lang="uz-Cyrl-UZ" sz="3200" b="1" dirty="0">
                <a:latin typeface="Times New Roman"/>
                <a:ea typeface="Times New Roman"/>
                <a:cs typeface="PANDA Times UZ"/>
              </a:rPr>
              <a:t>so‘nggi paleolitga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doir </a:t>
            </a:r>
            <a:r>
              <a:rPr lang="uz-Cyrl-UZ" sz="32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qirg‘ichchalar, o‘zaklar, paraqalar </a:t>
            </a:r>
            <a:r>
              <a:rPr lang="uz-Cyrl-UZ" sz="3200" dirty="0">
                <a:latin typeface="Times New Roman"/>
                <a:ea typeface="Times New Roman"/>
                <a:cs typeface="PANDA Times UZ"/>
              </a:rPr>
              <a:t>xosdir. </a:t>
            </a:r>
            <a:endParaRPr lang="ru-RU" sz="3200" dirty="0">
              <a:latin typeface="PANDA Times UZ"/>
              <a:ea typeface="Times New Roman"/>
              <a:cs typeface="PANDA Times UZ"/>
            </a:endParaRPr>
          </a:p>
          <a:p>
            <a:pPr indent="449580" algn="just">
              <a:spcAft>
                <a:spcPts val="0"/>
              </a:spcAft>
            </a:pPr>
            <a:endParaRPr lang="ru-RU" sz="3200" dirty="0"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381319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9105" y="188640"/>
            <a:ext cx="9179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800" b="1" dirty="0">
                <a:latin typeface="Times New Roman"/>
                <a:ea typeface="Times New Roman"/>
              </a:rPr>
              <a:t>O‘rta mezolit davrida</a:t>
            </a:r>
            <a:r>
              <a:rPr lang="uz-Cyrl-UZ" sz="2800" dirty="0">
                <a:latin typeface="Times New Roman"/>
                <a:ea typeface="Times New Roman"/>
              </a:rPr>
              <a:t> geometrik shakldagi </a:t>
            </a:r>
            <a:r>
              <a:rPr lang="uz-Cyrl-UZ" sz="2800" b="1" dirty="0">
                <a:latin typeface="Times New Roman"/>
                <a:ea typeface="Times New Roman"/>
              </a:rPr>
              <a:t>mikrolit qurollarning</a:t>
            </a:r>
            <a:r>
              <a:rPr lang="uz-Cyrl-UZ" sz="2800" dirty="0">
                <a:latin typeface="Times New Roman"/>
                <a:ea typeface="Times New Roman"/>
              </a:rPr>
              <a:t> turli tiplari paydo bo‘ladi. Lekin ular xali deyarli </a:t>
            </a:r>
            <a:r>
              <a:rPr lang="uz-Cyrl-UZ" sz="2800" b="1" dirty="0">
                <a:latin typeface="Times New Roman"/>
                <a:ea typeface="Times New Roman"/>
              </a:rPr>
              <a:t>yirik va qalinroq</a:t>
            </a:r>
            <a:r>
              <a:rPr lang="uz-Cyrl-UZ" sz="2800" dirty="0">
                <a:latin typeface="Times New Roman"/>
                <a:ea typeface="Times New Roman"/>
              </a:rPr>
              <a:t> bo‘ladi. Bu tarzdagi </a:t>
            </a:r>
            <a:r>
              <a:rPr lang="uz-Cyrl-UZ" sz="2800" b="1" dirty="0">
                <a:latin typeface="Times New Roman"/>
                <a:ea typeface="Times New Roman"/>
              </a:rPr>
              <a:t>mikroparaqalarning</a:t>
            </a:r>
            <a:r>
              <a:rPr lang="uz-Cyrl-UZ" sz="2800" dirty="0">
                <a:latin typeface="Times New Roman"/>
                <a:ea typeface="Times New Roman"/>
              </a:rPr>
              <a:t>  soni ancha ko‘payadi va ularning keskich qirralari ancha o‘tmaslangan holda bo‘ladi. </a:t>
            </a:r>
            <a:r>
              <a:rPr lang="uz-Cyrl-UZ" sz="2800" b="1" dirty="0">
                <a:latin typeface="Times New Roman"/>
                <a:ea typeface="Times New Roman"/>
              </a:rPr>
              <a:t>Qirg‘ichchalarning</a:t>
            </a:r>
            <a:r>
              <a:rPr lang="uz-Cyrl-UZ" sz="2800" dirty="0">
                <a:latin typeface="Times New Roman"/>
                <a:ea typeface="Times New Roman"/>
              </a:rPr>
              <a:t> har xil shakldagilari vujudga keladi. Bunday qurollar ko‘pincha tosh siniqlarining qirra tomonlariga va paraqalarning uchqir tomonlariga </a:t>
            </a:r>
            <a:r>
              <a:rPr lang="uz-Cyrl-UZ" sz="2800" b="1" dirty="0">
                <a:latin typeface="Times New Roman"/>
                <a:ea typeface="Times New Roman"/>
              </a:rPr>
              <a:t>tig‘ chiqarish</a:t>
            </a:r>
            <a:r>
              <a:rPr lang="uz-Cyrl-UZ" sz="2800" dirty="0">
                <a:latin typeface="Times New Roman"/>
                <a:ea typeface="Times New Roman"/>
              </a:rPr>
              <a:t> usuli bilan yasalgan, ularning hajmlari ancha kichiklashtirilib, takomillashtirilgan. </a:t>
            </a:r>
            <a:r>
              <a:rPr lang="uz-Cyrl-UZ" sz="2800" b="1" i="1" dirty="0">
                <a:solidFill>
                  <a:srgbClr val="7030A0"/>
                </a:solidFill>
                <a:latin typeface="Times New Roman"/>
                <a:ea typeface="Times New Roman"/>
              </a:rPr>
              <a:t>O‘zaklardan pichoqsimon uchirma ajratib olish texnikasi vujudga keladi. </a:t>
            </a:r>
            <a:r>
              <a:rPr lang="uz-Cyrl-UZ" sz="2800" dirty="0">
                <a:latin typeface="Times New Roman"/>
                <a:ea typeface="Times New Roman"/>
              </a:rPr>
              <a:t>O‘rta mezolit davri yodgorliklarining yana bir xususiyati </a:t>
            </a:r>
            <a:r>
              <a:rPr lang="uz-Cyrl-UZ" sz="2800" b="1" dirty="0">
                <a:latin typeface="Times New Roman"/>
                <a:ea typeface="Times New Roman"/>
              </a:rPr>
              <a:t>qayroqtoshlardan</a:t>
            </a:r>
            <a:r>
              <a:rPr lang="uz-Cyrl-UZ" sz="2800" dirty="0">
                <a:latin typeface="Times New Roman"/>
                <a:ea typeface="Times New Roman"/>
              </a:rPr>
              <a:t> yasalgan </a:t>
            </a:r>
            <a:r>
              <a:rPr lang="uz-Cyrl-UZ" sz="2800" b="1" dirty="0">
                <a:latin typeface="Times New Roman"/>
                <a:ea typeface="Times New Roman"/>
              </a:rPr>
              <a:t>qurol va qirg‘ichlarning </a:t>
            </a:r>
            <a:r>
              <a:rPr lang="uz-Cyrl-UZ" sz="2800" dirty="0">
                <a:latin typeface="Times New Roman"/>
                <a:ea typeface="Times New Roman"/>
              </a:rPr>
              <a:t>borligidir.</a:t>
            </a:r>
            <a:endParaRPr lang="ru-RU" sz="2800" dirty="0"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160729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9105" y="188640"/>
            <a:ext cx="9179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400" b="1" dirty="0">
                <a:latin typeface="Times New Roman"/>
                <a:ea typeface="Times New Roman"/>
              </a:rPr>
              <a:t>So‘nggi mezolit davrida</a:t>
            </a:r>
            <a:r>
              <a:rPr lang="uz-Cyrl-UZ" sz="3400" dirty="0">
                <a:latin typeface="Times New Roman"/>
                <a:ea typeface="Times New Roman"/>
              </a:rPr>
              <a:t> mehnat qurollarining ko‘pchilik turlari tobora </a:t>
            </a:r>
            <a:r>
              <a:rPr lang="uz-Cyrl-UZ" sz="3400" b="1" dirty="0">
                <a:latin typeface="Times New Roman"/>
                <a:ea typeface="Times New Roman"/>
              </a:rPr>
              <a:t>maydalashadi</a:t>
            </a:r>
            <a:r>
              <a:rPr lang="uz-Cyrl-UZ" sz="3400" dirty="0">
                <a:latin typeface="Times New Roman"/>
                <a:ea typeface="Times New Roman"/>
              </a:rPr>
              <a:t>. </a:t>
            </a:r>
            <a:r>
              <a:rPr lang="uz-Cyrl-UZ" sz="3400" b="1" i="1" dirty="0">
                <a:solidFill>
                  <a:srgbClr val="FF0000"/>
                </a:solidFill>
                <a:latin typeface="Times New Roman"/>
                <a:ea typeface="Times New Roman"/>
              </a:rPr>
              <a:t>Qalamsimon mitti o‘zaklar</a:t>
            </a:r>
            <a:r>
              <a:rPr lang="uz-Cyrl-UZ" sz="3400" dirty="0">
                <a:latin typeface="Times New Roman"/>
                <a:ea typeface="Times New Roman"/>
              </a:rPr>
              <a:t> soni ko‘payadi. Geometrik shakldagi qurollar takomillashtiriladi. </a:t>
            </a:r>
            <a:r>
              <a:rPr lang="uz-Cyrl-UZ" sz="3400" b="1" i="1" dirty="0">
                <a:solidFill>
                  <a:srgbClr val="FF0000"/>
                </a:solidFill>
                <a:latin typeface="Times New Roman"/>
                <a:ea typeface="Times New Roman"/>
              </a:rPr>
              <a:t>Tosh bigiz</a:t>
            </a:r>
            <a:r>
              <a:rPr lang="uz-Cyrl-UZ" sz="3400" dirty="0">
                <a:latin typeface="Times New Roman"/>
                <a:ea typeface="Times New Roman"/>
              </a:rPr>
              <a:t>, ya’ni teshgich qurollar paydo bo‘ladi. Ikkala uchli tomonlari yo‘nilgan shakldagi </a:t>
            </a:r>
            <a:r>
              <a:rPr lang="uz-Cyrl-UZ" sz="3400" b="1" dirty="0">
                <a:latin typeface="Times New Roman"/>
                <a:ea typeface="Times New Roman"/>
              </a:rPr>
              <a:t>paraqalar va mikroparaqalar </a:t>
            </a:r>
            <a:r>
              <a:rPr lang="uz-Cyrl-UZ" sz="3400" dirty="0">
                <a:latin typeface="Times New Roman"/>
                <a:ea typeface="Times New Roman"/>
              </a:rPr>
              <a:t>soni ko‘payadi. Bu davr yodgorliklarida qurollarni yasash texnikasi murakkablasha boradi, </a:t>
            </a:r>
            <a:r>
              <a:rPr lang="uz-Cyrl-UZ" sz="3400" b="1" dirty="0">
                <a:latin typeface="Times New Roman"/>
                <a:ea typeface="Times New Roman"/>
              </a:rPr>
              <a:t>ilk neolit davri </a:t>
            </a:r>
            <a:r>
              <a:rPr lang="uz-Cyrl-UZ" sz="3400" dirty="0">
                <a:latin typeface="Times New Roman"/>
                <a:ea typeface="Times New Roman"/>
              </a:rPr>
              <a:t>texnikaviy uslublari vujudga kela boshlaydi.</a:t>
            </a:r>
            <a:endParaRPr lang="ru-RU" sz="3400" dirty="0"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42230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3372" y="548680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8310" lvl="0" algn="ctr">
              <a:spcAft>
                <a:spcPts val="0"/>
              </a:spcAft>
            </a:pP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Адабиётлар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44831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Исламов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У. 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Обиширская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култура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Тошкент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1980.</a:t>
            </a:r>
          </a:p>
          <a:p>
            <a:pPr marL="342900" marR="44831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Исламов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У. Пещера 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Мачай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Тошкент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1975.</a:t>
            </a:r>
          </a:p>
          <a:p>
            <a:pPr marL="342900" marR="44831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Кабиров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Сармишсой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қоя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тошларидаги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расмлар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Тошкент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1976.</a:t>
            </a:r>
          </a:p>
          <a:p>
            <a:pPr marL="342900" marR="44831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Коробкова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Г.Ф. Мезолит  Средней  Азии и его  особенности. Москва  1977.</a:t>
            </a:r>
          </a:p>
          <a:p>
            <a:pPr marL="342900" marR="44831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Коробкова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Г.Ф. Мезолит  Средней Азии и Казахстана. В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кн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Мезолит  СССР Москва1989.             </a:t>
            </a:r>
          </a:p>
          <a:p>
            <a:pPr marL="342900" marR="44831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Мирсаатов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Т. Горные  разработки в эпоху камня.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Тошкент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1975.</a:t>
            </a:r>
          </a:p>
          <a:p>
            <a:pPr marL="342900" marR="44831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Ташкенбаев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Н.Х., Сулейманов Р.Х.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Култура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каменного  века долины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Зерафшана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Тошкент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1980.</a:t>
            </a:r>
            <a:endParaRPr lang="ru-RU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1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2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61"/>
            <a:ext cx="5220072" cy="666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800680" y="1797256"/>
            <a:ext cx="2952328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tosh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qurollari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2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" y="1412776"/>
            <a:ext cx="9144000" cy="342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7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628800"/>
            <a:ext cx="9179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0"/>
              </a:spcAft>
            </a:pPr>
            <a:r>
              <a:rPr lang="en-US" sz="6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Mezolit</a:t>
            </a:r>
            <a:r>
              <a:rPr lang="en-US" sz="6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6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davri</a:t>
            </a:r>
            <a:r>
              <a:rPr lang="en-US" sz="6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66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manzilgohlari</a:t>
            </a:r>
            <a:endParaRPr lang="ru-RU" sz="6600" dirty="0">
              <a:solidFill>
                <a:srgbClr val="FF0000"/>
              </a:solidFill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36700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9105" y="188640"/>
            <a:ext cx="9179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800" dirty="0">
                <a:latin typeface="Times New Roman"/>
                <a:ea typeface="Times New Roman"/>
              </a:rPr>
              <a:t>O‘zbekiston  arxeologiyasida  ham  ilk  mezolit  davri  ashyolari  </a:t>
            </a:r>
            <a:r>
              <a:rPr lang="uz-Cyrl-UZ" sz="2800" b="1" dirty="0">
                <a:latin typeface="Times New Roman"/>
                <a:ea typeface="Times New Roman"/>
              </a:rPr>
              <a:t>XX  asr  boshlarida </a:t>
            </a:r>
            <a:r>
              <a:rPr lang="uz-Cyrl-UZ" sz="2800" dirty="0">
                <a:latin typeface="Times New Roman"/>
                <a:ea typeface="Times New Roman"/>
              </a:rPr>
              <a:t>topilgan. </a:t>
            </a:r>
            <a:r>
              <a:rPr lang="uz-Cyrl-UZ" sz="2800" b="1" dirty="0">
                <a:latin typeface="Times New Roman"/>
                <a:ea typeface="Times New Roman"/>
              </a:rPr>
              <a:t>1920 yillarda   A.P.Okladnikov </a:t>
            </a:r>
            <a:r>
              <a:rPr lang="uz-Cyrl-UZ" sz="2800" dirty="0">
                <a:latin typeface="Times New Roman"/>
                <a:ea typeface="Times New Roman"/>
              </a:rPr>
              <a:t> </a:t>
            </a:r>
            <a:r>
              <a:rPr lang="uz-Cyrl-UZ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Markaziy  Qoraqum  hududidan  </a:t>
            </a:r>
            <a:r>
              <a:rPr lang="uz-Cyrl-UZ" sz="2800" dirty="0">
                <a:latin typeface="Times New Roman"/>
                <a:ea typeface="Times New Roman"/>
              </a:rPr>
              <a:t>so‘ngi  mezolit  davriga  oid  mikrolitlarni topdi. Mezolit  davrini  sistemali  o‘rganishni  ham  </a:t>
            </a:r>
            <a:r>
              <a:rPr lang="en-US" sz="2800" b="1" dirty="0">
                <a:latin typeface="Times New Roman"/>
                <a:ea typeface="Times New Roman"/>
              </a:rPr>
              <a:t>A.P.</a:t>
            </a:r>
            <a:r>
              <a:rPr lang="uz-Cyrl-UZ" sz="2800" b="1" dirty="0">
                <a:latin typeface="Times New Roman"/>
                <a:ea typeface="Times New Roman"/>
              </a:rPr>
              <a:t>Okladnikov  </a:t>
            </a:r>
            <a:r>
              <a:rPr lang="uz-Cyrl-UZ" sz="2800" dirty="0">
                <a:latin typeface="Times New Roman"/>
                <a:ea typeface="Times New Roman"/>
              </a:rPr>
              <a:t>boshlab  berdi. Keyinchalik  </a:t>
            </a:r>
            <a:r>
              <a:rPr lang="uz-Cyrl-UZ" sz="2800" b="1" dirty="0">
                <a:latin typeface="Times New Roman"/>
                <a:ea typeface="Times New Roman"/>
              </a:rPr>
              <a:t>Katta va  Kichik  Balxash  </a:t>
            </a:r>
            <a:r>
              <a:rPr lang="uz-Cyrl-UZ" sz="2800" dirty="0">
                <a:latin typeface="Times New Roman"/>
                <a:ea typeface="Times New Roman"/>
              </a:rPr>
              <a:t>hududlarida  ko‘p  qatlamli  mezolit davriga  oid  yodgorliklar, </a:t>
            </a:r>
            <a:r>
              <a:rPr lang="uz-Cyrl-UZ" sz="2800" b="1" dirty="0">
                <a:latin typeface="Times New Roman"/>
                <a:ea typeface="Times New Roman"/>
              </a:rPr>
              <a:t>Ustyurtda, Markaziy  Farg‘onada, Qizilqum, Pomirda</a:t>
            </a:r>
            <a:r>
              <a:rPr lang="uz-Cyrl-UZ" sz="2800" dirty="0">
                <a:latin typeface="Times New Roman"/>
                <a:ea typeface="Times New Roman"/>
              </a:rPr>
              <a:t> mezolit yodgorliklari ko‘plab  topilgan. </a:t>
            </a:r>
            <a:r>
              <a:rPr lang="uz-Cyrl-UZ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A.M.Mendelshtam, X.Yu. Yusupov, Yu.A. Zadneprovskiy, O‘.Islomov</a:t>
            </a:r>
            <a:r>
              <a:rPr lang="uz-Cyrl-UZ" sz="2800" b="1" dirty="0">
                <a:latin typeface="Times New Roman"/>
                <a:ea typeface="Times New Roman"/>
              </a:rPr>
              <a:t>—Farg‘onada</a:t>
            </a:r>
            <a:r>
              <a:rPr lang="uz-Cyrl-UZ" sz="2800" dirty="0">
                <a:latin typeface="Times New Roman"/>
                <a:ea typeface="Times New Roman"/>
              </a:rPr>
              <a:t>, 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uz-Cyrl-UZ" sz="2800" b="1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Ye</a:t>
            </a:r>
            <a:r>
              <a:rPr lang="uz-Cyrl-UZ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. Bijanov, V.Yagodin,  A.Vinogradov, G.Xodjaniyozovlar  </a:t>
            </a:r>
            <a:r>
              <a:rPr lang="uz-Cyrl-UZ" sz="2800" b="1" dirty="0">
                <a:latin typeface="Times New Roman"/>
                <a:ea typeface="Times New Roman"/>
              </a:rPr>
              <a:t>Ustyurtda </a:t>
            </a:r>
            <a:r>
              <a:rPr lang="uz-Cyrl-UZ" sz="2800" dirty="0">
                <a:latin typeface="Times New Roman"/>
                <a:ea typeface="Times New Roman"/>
              </a:rPr>
              <a:t> tadqiqot ishlarini olib bordilar. Lekin O‘zbekiston mezoliti boshqa davrlarga nisbatan kam o‘rganilgan.</a:t>
            </a:r>
            <a:endParaRPr lang="ru-RU" sz="2800" dirty="0"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98178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9105" y="188640"/>
            <a:ext cx="9179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O‘.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Islomov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shu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kunga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qadar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O‘zbekiston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xududida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</a:rPr>
              <a:t>tadqiq</a:t>
            </a:r>
            <a:r>
              <a:rPr lang="en-US" sz="3200" dirty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qilingan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mezolit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davri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yodgorliklarini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uch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guruhga</a:t>
            </a:r>
            <a:r>
              <a:rPr lang="en-US" sz="3200" dirty="0" smtClean="0"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latin typeface="Times New Roman"/>
                <a:ea typeface="Times New Roman"/>
              </a:rPr>
              <a:t>bo’ladi</a:t>
            </a:r>
            <a:r>
              <a:rPr lang="en-US" sz="3200" dirty="0" smtClean="0">
                <a:latin typeface="Times New Roman"/>
                <a:ea typeface="Times New Roman"/>
              </a:rPr>
              <a:t>: 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544944926"/>
              </p:ext>
            </p:extLst>
          </p:nvPr>
        </p:nvGraphicFramePr>
        <p:xfrm>
          <a:off x="755576" y="1397000"/>
          <a:ext cx="6864424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57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917996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300" dirty="0" err="1">
                <a:latin typeface="Times New Roman"/>
                <a:ea typeface="Times New Roman"/>
              </a:rPr>
              <a:t>Qo‘shilish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makoni</a:t>
            </a:r>
            <a:r>
              <a:rPr lang="en-US" sz="2300" dirty="0">
                <a:latin typeface="Times New Roman"/>
                <a:ea typeface="Times New Roman"/>
              </a:rPr>
              <a:t>    </a:t>
            </a:r>
            <a:r>
              <a:rPr lang="en-US" sz="2300" b="1" dirty="0" err="1">
                <a:latin typeface="Times New Roman"/>
                <a:ea typeface="Times New Roman"/>
              </a:rPr>
              <a:t>Toshkentning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g‘arbida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qadimgi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Bo‘zsuv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anhorining</a:t>
            </a:r>
            <a:r>
              <a:rPr lang="en-US" sz="2300" dirty="0">
                <a:latin typeface="Times New Roman"/>
                <a:ea typeface="Times New Roman"/>
              </a:rPr>
              <a:t>  chap  </a:t>
            </a:r>
            <a:r>
              <a:rPr lang="en-US" sz="2300" dirty="0" err="1">
                <a:latin typeface="Times New Roman"/>
                <a:ea typeface="Times New Roman"/>
              </a:rPr>
              <a:t>sohilidan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. </a:t>
            </a:r>
            <a:r>
              <a:rPr lang="en-US" sz="2300" dirty="0" smtClean="0">
                <a:latin typeface="Times New Roman"/>
                <a:ea typeface="Times New Roman"/>
              </a:rPr>
              <a:t>U </a:t>
            </a:r>
            <a:r>
              <a:rPr lang="en-US" sz="2300" dirty="0" err="1" smtClean="0">
                <a:latin typeface="Times New Roman"/>
                <a:ea typeface="Times New Roman"/>
              </a:rPr>
              <a:t>yerdan</a:t>
            </a:r>
            <a:r>
              <a:rPr lang="en-US" sz="2300" dirty="0" smtClean="0"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nukleuslar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mayda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paraqachalar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qirg‘ichlar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hech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makonda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uchramaydigan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uchburchak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shaklidagi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qurollar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. </a:t>
            </a:r>
            <a:r>
              <a:rPr lang="en-US" sz="2300" dirty="0" err="1">
                <a:latin typeface="Times New Roman"/>
                <a:ea typeface="Times New Roman"/>
              </a:rPr>
              <a:t>Qo‘shilishning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madaniy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qatlamidan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mazkur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qurollar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so‘ngi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 smtClean="0">
                <a:latin typeface="Times New Roman"/>
                <a:ea typeface="Times New Roman"/>
              </a:rPr>
              <a:t>poleolit</a:t>
            </a:r>
            <a:r>
              <a:rPr lang="en-US" sz="2300" dirty="0" smtClean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davri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qurollariga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nisbatan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o‘zining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ancha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ixchamligi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va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qurol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turlarining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xilma</a:t>
            </a:r>
            <a:r>
              <a:rPr lang="en-US" sz="2300" b="1" dirty="0">
                <a:latin typeface="Times New Roman"/>
                <a:ea typeface="Times New Roman"/>
              </a:rPr>
              <a:t>–</a:t>
            </a:r>
            <a:r>
              <a:rPr lang="en-US" sz="2300" b="1" dirty="0" err="1">
                <a:latin typeface="Times New Roman"/>
                <a:ea typeface="Times New Roman"/>
              </a:rPr>
              <a:t>xilligi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bilan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ajralib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turadi</a:t>
            </a:r>
            <a:r>
              <a:rPr lang="en-US" sz="2300" dirty="0">
                <a:latin typeface="Times New Roman"/>
                <a:ea typeface="Times New Roman"/>
              </a:rPr>
              <a:t>.  Bu </a:t>
            </a:r>
            <a:r>
              <a:rPr lang="en-US" sz="2300" dirty="0" err="1">
                <a:latin typeface="Times New Roman"/>
                <a:ea typeface="Times New Roman"/>
              </a:rPr>
              <a:t>yerdan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nukleuslar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va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qirg‘ichlar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Farg‘onadagi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Obishir</a:t>
            </a:r>
            <a:r>
              <a:rPr lang="en-US" sz="2300" b="1" dirty="0">
                <a:latin typeface="Times New Roman"/>
                <a:ea typeface="Times New Roman"/>
              </a:rPr>
              <a:t> I, </a:t>
            </a:r>
            <a:r>
              <a:rPr lang="en-US" sz="2300" b="1" dirty="0" smtClean="0">
                <a:latin typeface="Times New Roman"/>
                <a:ea typeface="Times New Roman"/>
              </a:rPr>
              <a:t>V, </a:t>
            </a:r>
            <a:r>
              <a:rPr lang="en-US" sz="2300" b="1" dirty="0" err="1">
                <a:latin typeface="Times New Roman"/>
                <a:ea typeface="Times New Roman"/>
              </a:rPr>
              <a:t>Achiqko‘l</a:t>
            </a:r>
            <a:r>
              <a:rPr lang="en-US" sz="2300" dirty="0">
                <a:latin typeface="Times New Roman"/>
                <a:ea typeface="Times New Roman"/>
              </a:rPr>
              <a:t>, </a:t>
            </a:r>
            <a:r>
              <a:rPr lang="en-US" sz="2300" dirty="0" err="1">
                <a:latin typeface="Times New Roman"/>
                <a:ea typeface="Times New Roman"/>
              </a:rPr>
              <a:t>va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Machaydan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nukleuslar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va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qirg‘ichlarga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o‘xshab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ketadi</a:t>
            </a:r>
            <a:r>
              <a:rPr lang="en-US" sz="2300" dirty="0">
                <a:latin typeface="Times New Roman"/>
                <a:ea typeface="Times New Roman"/>
              </a:rPr>
              <a:t>. </a:t>
            </a:r>
            <a:r>
              <a:rPr lang="en-US" sz="2300" dirty="0" err="1">
                <a:latin typeface="Times New Roman"/>
                <a:ea typeface="Times New Roman"/>
              </a:rPr>
              <a:t>Lekin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Qo‘shilishdagi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qurollar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ancha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qadimiy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xususiyatga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egadir</a:t>
            </a:r>
            <a:r>
              <a:rPr lang="en-US" sz="2300" dirty="0">
                <a:latin typeface="Times New Roman"/>
                <a:ea typeface="Times New Roman"/>
              </a:rPr>
              <a:t>. </a:t>
            </a:r>
            <a:r>
              <a:rPr lang="en-US" sz="2300" dirty="0" err="1">
                <a:latin typeface="Times New Roman"/>
                <a:ea typeface="Times New Roman"/>
              </a:rPr>
              <a:t>Qo‘shilishdan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qurollarda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o‘ziga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xoslik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xam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bor</a:t>
            </a:r>
            <a:r>
              <a:rPr lang="en-US" sz="2300" dirty="0">
                <a:latin typeface="Times New Roman"/>
                <a:ea typeface="Times New Roman"/>
              </a:rPr>
              <a:t>, </a:t>
            </a:r>
            <a:r>
              <a:rPr lang="en-US" sz="2300" dirty="0" err="1">
                <a:latin typeface="Times New Roman"/>
                <a:ea typeface="Times New Roman"/>
              </a:rPr>
              <a:t>ya’ni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bu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yerda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geometrik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shaklda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yasalgan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qurollar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uchramaydi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.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Shuningdek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Qo‘shilishda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boshqa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makonlarda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bo‘lgan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b="1" dirty="0" err="1">
                <a:latin typeface="Times New Roman"/>
                <a:ea typeface="Times New Roman"/>
              </a:rPr>
              <a:t>pichoqsimon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paraqalar</a:t>
            </a:r>
            <a:r>
              <a:rPr lang="en-US" sz="2300" b="1" dirty="0">
                <a:latin typeface="Times New Roman"/>
                <a:ea typeface="Times New Roman"/>
              </a:rPr>
              <a:t> 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emas</a:t>
            </a:r>
            <a:r>
              <a:rPr lang="en-US" sz="2300" dirty="0">
                <a:latin typeface="Times New Roman"/>
                <a:ea typeface="Times New Roman"/>
              </a:rPr>
              <a:t>. </a:t>
            </a:r>
            <a:r>
              <a:rPr lang="en-US" sz="2300" dirty="0" err="1">
                <a:latin typeface="Times New Roman"/>
                <a:ea typeface="Times New Roman"/>
              </a:rPr>
              <a:t>Qo‘shilish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qurollarining</a:t>
            </a:r>
            <a:r>
              <a:rPr lang="en-US" sz="2300" dirty="0">
                <a:latin typeface="Times New Roman"/>
                <a:ea typeface="Times New Roman"/>
              </a:rPr>
              <a:t> </a:t>
            </a:r>
            <a:r>
              <a:rPr lang="en-US" sz="2300" dirty="0" err="1">
                <a:latin typeface="Times New Roman"/>
                <a:ea typeface="Times New Roman"/>
              </a:rPr>
              <a:t>ba’zilari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Yaqin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va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O‘rta</a:t>
            </a:r>
            <a:r>
              <a:rPr lang="en-US" sz="2300" b="1" dirty="0">
                <a:latin typeface="Times New Roman"/>
                <a:ea typeface="Times New Roman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</a:rPr>
              <a:t>Sharqdagi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Shanidavr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Paligavr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300" b="1" i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Gari-Kamarband</a:t>
            </a:r>
            <a:r>
              <a:rPr lang="en-US" sz="2300" b="1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300" b="1" i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makonlaridan</a:t>
            </a:r>
            <a:r>
              <a:rPr lang="en-US" sz="2300" dirty="0" smtClean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topilgan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qurollarga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o‘xshab</a:t>
            </a:r>
            <a:r>
              <a:rPr lang="en-US" sz="2300" dirty="0">
                <a:latin typeface="Times New Roman"/>
                <a:ea typeface="Times New Roman"/>
              </a:rPr>
              <a:t>  </a:t>
            </a:r>
            <a:r>
              <a:rPr lang="en-US" sz="2300" dirty="0" err="1">
                <a:latin typeface="Times New Roman"/>
                <a:ea typeface="Times New Roman"/>
              </a:rPr>
              <a:t>ketadi</a:t>
            </a:r>
            <a:r>
              <a:rPr lang="en-US" sz="2300" dirty="0">
                <a:latin typeface="Times New Roman"/>
                <a:ea typeface="Times New Roman"/>
              </a:rPr>
              <a:t>.</a:t>
            </a:r>
            <a:endParaRPr lang="ru-RU" sz="23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7704" y="109994"/>
            <a:ext cx="56166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Qo’shilish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makoni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(Toshkent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7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9179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000" dirty="0" err="1">
                <a:latin typeface="Times New Roman"/>
                <a:ea typeface="Times New Roman"/>
              </a:rPr>
              <a:t>Qo‘shilishning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madaniy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qatlamidan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qo‘y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echki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buqa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sigir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suyaklari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topilgan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Makon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aholisi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ovchilik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va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termachilik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bilan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shug‘ullangan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Shuningdek</a:t>
            </a:r>
            <a:r>
              <a:rPr lang="en-US" sz="3000" dirty="0">
                <a:latin typeface="Times New Roman"/>
                <a:ea typeface="Times New Roman"/>
              </a:rPr>
              <a:t>, u </a:t>
            </a:r>
            <a:r>
              <a:rPr lang="en-US" sz="3000" dirty="0" err="1">
                <a:latin typeface="Times New Roman"/>
                <a:ea typeface="Times New Roman"/>
              </a:rPr>
              <a:t>yerdan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topilgan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hayvon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suyaklari</a:t>
            </a:r>
            <a:r>
              <a:rPr lang="en-US" sz="3000" dirty="0">
                <a:latin typeface="Times New Roman"/>
                <a:ea typeface="Times New Roman"/>
              </a:rPr>
              <a:t>, </a:t>
            </a:r>
            <a:r>
              <a:rPr lang="en-US" sz="3000" dirty="0" err="1">
                <a:latin typeface="Times New Roman"/>
                <a:ea typeface="Times New Roman"/>
              </a:rPr>
              <a:t>o‘sha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davrda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odamlar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yovvoiy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hayvonlarni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xonakilashtira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boshlaganliklarini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ko‘rsatdi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Tadqiqotlar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makonning</a:t>
            </a:r>
            <a:r>
              <a:rPr lang="en-US" sz="3000" dirty="0">
                <a:latin typeface="Times New Roman"/>
                <a:ea typeface="Times New Roman"/>
              </a:rPr>
              <a:t>  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miloddan</a:t>
            </a:r>
            <a:r>
              <a:rPr lang="en-US" sz="3000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avvalgi</a:t>
            </a:r>
            <a:r>
              <a:rPr lang="en-US" sz="3000" b="1" dirty="0">
                <a:solidFill>
                  <a:srgbClr val="FF0000"/>
                </a:solidFill>
                <a:latin typeface="Times New Roman"/>
                <a:ea typeface="Times New Roman"/>
              </a:rPr>
              <a:t>  XI-X 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asrlarga</a:t>
            </a:r>
            <a:r>
              <a:rPr lang="en-US" sz="3000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mansub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ekanligini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ko‘rsatdi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Bundan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Qoraqamish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jarligi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atrofida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odamlar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bundan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>
                <a:latin typeface="Times New Roman"/>
                <a:ea typeface="Times New Roman"/>
              </a:rPr>
              <a:t>10-12  </a:t>
            </a:r>
            <a:r>
              <a:rPr lang="en-US" sz="3000" b="1" dirty="0" err="1">
                <a:latin typeface="Times New Roman"/>
                <a:ea typeface="Times New Roman"/>
              </a:rPr>
              <a:t>ming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yil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ilgari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yashab</a:t>
            </a:r>
            <a:r>
              <a:rPr lang="en-US" sz="3000" dirty="0"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latin typeface="Times New Roman"/>
                <a:ea typeface="Times New Roman"/>
              </a:rPr>
              <a:t>ovchilik</a:t>
            </a:r>
            <a:r>
              <a:rPr lang="en-US" sz="3000" b="1" dirty="0"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latin typeface="Times New Roman"/>
                <a:ea typeface="Times New Roman"/>
              </a:rPr>
              <a:t>termachilik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bilan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shug‘ullanganlar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va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hayvonlarni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xonakilashtirganlar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degan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xulosaga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kelingan</a:t>
            </a:r>
            <a:r>
              <a:rPr lang="en-US" sz="3000" dirty="0">
                <a:latin typeface="Times New Roman"/>
                <a:ea typeface="Times New Roman"/>
              </a:rPr>
              <a:t>.</a:t>
            </a:r>
            <a:endParaRPr lang="ru-RU" sz="30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7704" y="109994"/>
            <a:ext cx="56166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Qo’shilish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makoni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(Toshkent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53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9179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3000" dirty="0" err="1">
                <a:latin typeface="Times New Roman"/>
                <a:ea typeface="Times New Roman"/>
              </a:rPr>
              <a:t>Mezolit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davriga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oid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bir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guruh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yodgorliklar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>
                <a:latin typeface="Times New Roman"/>
                <a:ea typeface="Times New Roman"/>
              </a:rPr>
              <a:t>Toshkent </a:t>
            </a:r>
            <a:r>
              <a:rPr lang="en-US" sz="3000" b="1" dirty="0" err="1">
                <a:latin typeface="Times New Roman"/>
                <a:ea typeface="Times New Roman"/>
              </a:rPr>
              <a:t>shaxrining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g‘arbiy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tomonida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qadimgi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Bo‘zsuv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kanalining</a:t>
            </a:r>
            <a:r>
              <a:rPr lang="en-US" sz="3000" b="1" dirty="0">
                <a:latin typeface="Times New Roman"/>
                <a:ea typeface="Times New Roman"/>
              </a:rPr>
              <a:t> chap </a:t>
            </a:r>
            <a:r>
              <a:rPr lang="en-US" sz="3000" b="1" dirty="0" err="1">
                <a:latin typeface="Times New Roman"/>
                <a:ea typeface="Times New Roman"/>
              </a:rPr>
              <a:t>sohilidan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dirty="0">
                <a:latin typeface="Times New Roman"/>
                <a:ea typeface="Times New Roman"/>
              </a:rPr>
              <a:t>ham </a:t>
            </a:r>
            <a:r>
              <a:rPr lang="en-US" sz="3000" dirty="0" err="1">
                <a:latin typeface="Times New Roman"/>
                <a:ea typeface="Times New Roman"/>
              </a:rPr>
              <a:t>topilgan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Uni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dastlab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>
                <a:latin typeface="Times New Roman"/>
                <a:ea typeface="Times New Roman"/>
              </a:rPr>
              <a:t>1930  </a:t>
            </a:r>
            <a:r>
              <a:rPr lang="en-US" sz="3000" b="1" dirty="0" err="1">
                <a:latin typeface="Times New Roman"/>
                <a:ea typeface="Times New Roman"/>
              </a:rPr>
              <a:t>yilda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arxeolog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V.Parfyonov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aniqlagan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b="1" dirty="0">
                <a:latin typeface="Times New Roman"/>
                <a:ea typeface="Times New Roman"/>
              </a:rPr>
              <a:t>1970-71  </a:t>
            </a:r>
            <a:r>
              <a:rPr lang="en-US" sz="3000" b="1" dirty="0" err="1">
                <a:latin typeface="Times New Roman"/>
                <a:ea typeface="Times New Roman"/>
              </a:rPr>
              <a:t>yillarda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esa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O‘.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Islomov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qazish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ishlarini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olib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bordi</a:t>
            </a:r>
            <a:r>
              <a:rPr lang="en-US" sz="3000" dirty="0">
                <a:latin typeface="Times New Roman"/>
                <a:ea typeface="Times New Roman"/>
              </a:rPr>
              <a:t>. U </a:t>
            </a:r>
            <a:r>
              <a:rPr lang="en-US" sz="3000" b="1" dirty="0" err="1">
                <a:latin typeface="Times New Roman"/>
                <a:ea typeface="Times New Roman"/>
              </a:rPr>
              <a:t>mezolitning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so‘nggi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davriga</a:t>
            </a:r>
            <a:r>
              <a:rPr lang="en-US" sz="3000" b="1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oid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materiallar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to‘pladi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Qalin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mezolit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davriga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oid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qatlam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ochildi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Hayvon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odam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suyaklari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tosh 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suyaklardan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ishlangan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qurollar</a:t>
            </a:r>
            <a:r>
              <a:rPr lang="en-US" sz="30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topildi</a:t>
            </a:r>
            <a:r>
              <a:rPr lang="en-US" sz="3000" dirty="0">
                <a:latin typeface="Times New Roman"/>
                <a:ea typeface="Times New Roman"/>
              </a:rPr>
              <a:t>.</a:t>
            </a:r>
            <a:endParaRPr lang="ru-RU" sz="30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7704" y="109994"/>
            <a:ext cx="56166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Bo’zsuv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makoni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(Toshkent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7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49320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400" dirty="0" smtClean="0">
                <a:latin typeface="Times New Roman"/>
                <a:ea typeface="Times New Roman"/>
                <a:cs typeface="PANDA Times UZ"/>
              </a:rPr>
              <a:t>	</a:t>
            </a:r>
            <a:r>
              <a:rPr lang="uz-Cyrl-UZ" sz="2400" dirty="0" smtClean="0">
                <a:latin typeface="Times New Roman"/>
                <a:ea typeface="Times New Roman"/>
                <a:cs typeface="PANDA Times UZ"/>
              </a:rPr>
              <a:t>Keyingi </a:t>
            </a:r>
            <a:r>
              <a:rPr lang="uz-Cyrl-UZ" sz="2400" b="1" dirty="0">
                <a:latin typeface="Times New Roman"/>
                <a:ea typeface="Times New Roman"/>
                <a:cs typeface="PANDA Times UZ"/>
              </a:rPr>
              <a:t>30 yil ichida </a:t>
            </a:r>
            <a:r>
              <a:rPr lang="uz-Cyrl-UZ" sz="24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Markaziy, Janubiy va Sharqiy Farg‘ona </a:t>
            </a:r>
            <a:r>
              <a:rPr lang="uz-Cyrl-UZ" sz="2400" dirty="0">
                <a:latin typeface="Times New Roman"/>
                <a:ea typeface="Times New Roman"/>
                <a:cs typeface="PANDA Times UZ"/>
              </a:rPr>
              <a:t>yerlaridan mezolit davri makonlari ko‘plab topilgan.  </a:t>
            </a:r>
            <a:endParaRPr lang="ru-RU" sz="2400" dirty="0">
              <a:latin typeface="PANDA Times UZ"/>
              <a:ea typeface="Times New Roman"/>
              <a:cs typeface="PANDA Times UZ"/>
            </a:endParaRPr>
          </a:p>
          <a:p>
            <a:pPr algn="just"/>
            <a:r>
              <a:rPr lang="en-US" sz="2400" dirty="0" smtClean="0">
                <a:latin typeface="Times New Roman"/>
                <a:ea typeface="Times New Roman"/>
              </a:rPr>
              <a:t>	</a:t>
            </a:r>
            <a:r>
              <a:rPr lang="uz-Cyrl-UZ" sz="2400" dirty="0" smtClean="0">
                <a:latin typeface="Times New Roman"/>
                <a:ea typeface="Times New Roman"/>
              </a:rPr>
              <a:t>Farg‘ona  </a:t>
            </a:r>
            <a:r>
              <a:rPr lang="uz-Cyrl-UZ" sz="2400" dirty="0">
                <a:latin typeface="Times New Roman"/>
                <a:ea typeface="Times New Roman"/>
              </a:rPr>
              <a:t>vodiysida  va  uning  janubidagi  tog‘li  hududlarda  makonlar  ancha  keng  tarqalgan. Shular  jumlasiga  </a:t>
            </a:r>
            <a:r>
              <a:rPr lang="uz-Cyrl-UZ" sz="2400" b="1" dirty="0">
                <a:latin typeface="Times New Roman"/>
                <a:ea typeface="Times New Roman"/>
              </a:rPr>
              <a:t>Farg‘ona  vodiysining  janubidagi  Qatron tog‘idan</a:t>
            </a:r>
            <a:r>
              <a:rPr lang="uz-Cyrl-UZ" sz="2400" dirty="0">
                <a:latin typeface="Times New Roman"/>
                <a:ea typeface="Times New Roman"/>
              </a:rPr>
              <a:t>  topilgan  </a:t>
            </a:r>
            <a:r>
              <a:rPr lang="uz-Cyrl-UZ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Obishir  I</a:t>
            </a:r>
            <a:r>
              <a:rPr lang="uz-Cyrl-UZ" sz="2400" dirty="0">
                <a:latin typeface="Times New Roman"/>
                <a:ea typeface="Times New Roman"/>
              </a:rPr>
              <a:t>  va  </a:t>
            </a:r>
            <a:r>
              <a:rPr lang="uz-Cyrl-UZ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Obishir  V  g‘or–makonlarini  </a:t>
            </a:r>
            <a:r>
              <a:rPr lang="uz-Cyrl-UZ" sz="2400" dirty="0">
                <a:latin typeface="Times New Roman"/>
                <a:ea typeface="Times New Roman"/>
              </a:rPr>
              <a:t>kiritish  mumkin. Ular  </a:t>
            </a:r>
            <a:r>
              <a:rPr lang="uz-Cyrl-UZ" sz="2400" b="1" dirty="0">
                <a:latin typeface="Times New Roman"/>
                <a:ea typeface="Times New Roman"/>
              </a:rPr>
              <a:t>miloddan  avvalgi  </a:t>
            </a:r>
            <a:r>
              <a:rPr lang="uz-Cyrl-UZ" sz="2400" b="1" dirty="0" smtClean="0">
                <a:latin typeface="Times New Roman"/>
                <a:ea typeface="Times New Roman"/>
              </a:rPr>
              <a:t>IX–</a:t>
            </a:r>
            <a:r>
              <a:rPr lang="en-US" sz="2400" b="1" dirty="0" smtClean="0">
                <a:latin typeface="Times New Roman"/>
                <a:ea typeface="Times New Roman"/>
              </a:rPr>
              <a:t>V</a:t>
            </a:r>
            <a:r>
              <a:rPr lang="uz-Cyrl-UZ" sz="2400" b="1" dirty="0" smtClean="0">
                <a:latin typeface="Times New Roman"/>
                <a:ea typeface="Times New Roman"/>
              </a:rPr>
              <a:t>III  </a:t>
            </a:r>
            <a:r>
              <a:rPr lang="uz-Cyrl-UZ" sz="2400" b="1" dirty="0">
                <a:latin typeface="Times New Roman"/>
                <a:ea typeface="Times New Roman"/>
              </a:rPr>
              <a:t>ming  yilliklarga  </a:t>
            </a:r>
            <a:r>
              <a:rPr lang="uz-Cyrl-UZ" sz="2400" dirty="0">
                <a:latin typeface="Times New Roman"/>
                <a:ea typeface="Times New Roman"/>
              </a:rPr>
              <a:t>oiddir.</a:t>
            </a:r>
            <a:endParaRPr lang="ru-RU" sz="24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7704" y="109994"/>
            <a:ext cx="56166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Farg’ona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hududidagi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manzilgohlari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73288"/>
            <a:ext cx="3600400" cy="51866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4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917996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Markaziy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Farg‘onada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ko‘plab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mezolit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davriga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oid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80 </a:t>
            </a:r>
            <a:r>
              <a:rPr lang="en-US" sz="23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dan</a:t>
            </a:r>
            <a:r>
              <a:rPr lang="en-US" sz="2300" b="1" dirty="0" smtClean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ortiq</a:t>
            </a:r>
            <a:r>
              <a:rPr lang="en-US" sz="23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joydan</a:t>
            </a:r>
            <a:r>
              <a:rPr lang="en-US" sz="23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makonlar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topilgan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Ulardan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Ittak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qal’a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Sho‘rko‘l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Achchiko‘l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Yangiqadam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Bekobod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Zambor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Bosqumlar</a:t>
            </a:r>
            <a:r>
              <a:rPr lang="en-US" sz="2300" b="1" i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diqqatga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sazovordir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 U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yerlardan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har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xil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shaklda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shaklda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retushlangan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retushlanmagan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nukleuslar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qirg‘ichlar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paraqalar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mayda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geometrik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b="1" i="1" dirty="0" err="1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qurollar</a:t>
            </a:r>
            <a:r>
              <a:rPr lang="en-US" sz="23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topilgan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Bu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yerda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ko‘proq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mayda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nukleuslar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uchrab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yirik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nukleuslar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deyarli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uchramaydi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Daryo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toshlaridan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olingan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uchrindilar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ham bor. Bu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yerdan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topilgan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mehnat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qurollari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qora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rangdor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yashil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jigarrang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chaqmoqtosh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slanes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boshqa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toshlardan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yasalgan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 Bu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yodgorliklar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ochiq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joydagi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b="1" dirty="0" err="1">
                <a:latin typeface="Times New Roman"/>
                <a:ea typeface="Times New Roman"/>
                <a:cs typeface="PANDA Times UZ"/>
              </a:rPr>
              <a:t>makonlar</a:t>
            </a:r>
            <a:r>
              <a:rPr lang="en-US" sz="2300" b="1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bo‘lib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madaniy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qatlamlar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yo‘q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Tadqiqotchilar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fikricha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Markaziy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Farg‘onadagi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ilk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so‘nggi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mezolit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davri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makonlar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o‘sha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vaqtning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o‘zidayoq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tashlab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ketilgach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buzila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boshlagan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.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 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Hozirda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bu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joylarda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qum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barxanlari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keng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tarqalgan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Lekin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mezolit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neolit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davrlarida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bu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yerlarda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ko‘llar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bo‘lib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ibtidoiy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odamlar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shu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joylarda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yashaganlar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va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termachilik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ovchilik</a:t>
            </a:r>
            <a:r>
              <a:rPr lang="en-US" sz="2300" b="1" i="1" dirty="0">
                <a:latin typeface="Times New Roman"/>
                <a:ea typeface="Times New Roman"/>
                <a:cs typeface="PANDA Times UZ"/>
              </a:rPr>
              <a:t>, </a:t>
            </a:r>
            <a:r>
              <a:rPr lang="en-US" sz="2300" b="1" i="1" dirty="0" err="1">
                <a:latin typeface="Times New Roman"/>
                <a:ea typeface="Times New Roman"/>
                <a:cs typeface="PANDA Times UZ"/>
              </a:rPr>
              <a:t>baliqchilik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bilan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2300" dirty="0" err="1">
                <a:latin typeface="Times New Roman"/>
                <a:ea typeface="Times New Roman"/>
                <a:cs typeface="PANDA Times UZ"/>
              </a:rPr>
              <a:t>shug‘ullanganlar</a:t>
            </a:r>
            <a:r>
              <a:rPr lang="en-US" sz="2300" dirty="0">
                <a:latin typeface="Times New Roman"/>
                <a:ea typeface="Times New Roman"/>
                <a:cs typeface="PANDA Times UZ"/>
              </a:rPr>
              <a:t>.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7704" y="109994"/>
            <a:ext cx="56166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Farg’ona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hududidagi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manzilgohlari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7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paleolit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12-7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yilliklarni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paleolitning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ob-havosiga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shakllantirdi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Flora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fauna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hayvonot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o’simliklar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dunyosiga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yaqinlashdi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yunoncha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mezos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-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litos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- tosh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chiqqan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XIX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asrning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oxirlarida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Mazkur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yodgorlik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1887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frantsuz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arxeologi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D.Pet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g’oridan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o’rganilgan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7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9179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000" dirty="0">
                <a:latin typeface="Times New Roman"/>
                <a:ea typeface="Times New Roman"/>
                <a:cs typeface="PANDA Times UZ"/>
              </a:rPr>
              <a:t>Tadqiqotchilar </a:t>
            </a:r>
            <a:r>
              <a:rPr lang="uz-Cyrl-UZ" sz="3000" b="1" dirty="0">
                <a:latin typeface="Times New Roman"/>
                <a:ea typeface="Times New Roman"/>
                <a:cs typeface="PANDA Times UZ"/>
              </a:rPr>
              <a:t>Markaziy Farg‘onadagi  mezolit davri  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yodgorliklarini </a:t>
            </a:r>
            <a:r>
              <a:rPr lang="uz-Cyrl-UZ" sz="3000" b="1" dirty="0">
                <a:latin typeface="Times New Roman"/>
                <a:ea typeface="Times New Roman"/>
                <a:cs typeface="PANDA Times UZ"/>
              </a:rPr>
              <a:t>2 guruhini 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aniqlab,  uning rivojlanishidagi </a:t>
            </a:r>
            <a:r>
              <a:rPr lang="uz-Cyrl-UZ" sz="3000" b="1" dirty="0">
                <a:latin typeface="Times New Roman"/>
                <a:ea typeface="Times New Roman"/>
                <a:cs typeface="PANDA Times UZ"/>
              </a:rPr>
              <a:t>ilk va so‘nggi bosqichini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 aniqladilar. </a:t>
            </a:r>
            <a:endParaRPr lang="en-US" sz="3000" dirty="0" smtClean="0">
              <a:latin typeface="Times New Roman"/>
              <a:ea typeface="Times New Roman"/>
              <a:cs typeface="PANDA Times UZ"/>
            </a:endParaRPr>
          </a:p>
          <a:p>
            <a:pPr indent="449580" algn="just">
              <a:spcAft>
                <a:spcPts val="0"/>
              </a:spcAft>
            </a:pPr>
            <a:r>
              <a:rPr lang="uz-Cyrl-UZ" sz="3000" b="1" dirty="0" smtClean="0">
                <a:latin typeface="Times New Roman"/>
                <a:ea typeface="Times New Roman"/>
                <a:cs typeface="PANDA Times UZ"/>
              </a:rPr>
              <a:t>Ilk </a:t>
            </a:r>
            <a:r>
              <a:rPr lang="uz-Cyrl-UZ" sz="3000" b="1" dirty="0">
                <a:latin typeface="Times New Roman"/>
                <a:ea typeface="Times New Roman"/>
                <a:cs typeface="PANDA Times UZ"/>
              </a:rPr>
              <a:t>mezolit davri  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miloddan avvalgi  </a:t>
            </a:r>
            <a:r>
              <a:rPr lang="uz-Cyrl-UZ" sz="3000" b="1" dirty="0">
                <a:latin typeface="Times New Roman"/>
                <a:ea typeface="Times New Roman"/>
                <a:cs typeface="PANDA Times UZ"/>
              </a:rPr>
              <a:t>IX—VII </a:t>
            </a:r>
            <a:r>
              <a:rPr lang="en-US" sz="3000" b="1" dirty="0" err="1" smtClean="0">
                <a:latin typeface="Times New Roman"/>
                <a:ea typeface="Times New Roman"/>
                <a:cs typeface="PANDA Times UZ"/>
              </a:rPr>
              <a:t>ming</a:t>
            </a:r>
            <a:r>
              <a:rPr lang="en-US" sz="3000" b="1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000" b="1" dirty="0" err="1" smtClean="0">
                <a:latin typeface="Times New Roman"/>
                <a:ea typeface="Times New Roman"/>
                <a:cs typeface="PANDA Times UZ"/>
              </a:rPr>
              <a:t>yillik</a:t>
            </a:r>
            <a:r>
              <a:rPr lang="uz-Cyrl-UZ" sz="3000" b="1" dirty="0" smtClean="0">
                <a:latin typeface="Times New Roman"/>
                <a:ea typeface="Times New Roman"/>
                <a:cs typeface="PANDA Times UZ"/>
              </a:rPr>
              <a:t>larga 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oid bo‘lib, unga  </a:t>
            </a:r>
            <a:r>
              <a:rPr lang="uz-Cyrl-UZ" sz="30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Ittak qal’a 2, Achchiq ko‘l  1,7, Yangi qadam 1,2 va Toypoq 1 makonlari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3000" dirty="0" smtClean="0">
                <a:latin typeface="Times New Roman"/>
                <a:ea typeface="Times New Roman"/>
                <a:cs typeface="PANDA Times UZ"/>
              </a:rPr>
              <a:t>kiradi</a:t>
            </a:r>
            <a:r>
              <a:rPr lang="en-US" sz="3000" dirty="0" smtClean="0">
                <a:latin typeface="Times New Roman"/>
                <a:ea typeface="Times New Roman"/>
                <a:cs typeface="PANDA Times UZ"/>
              </a:rPr>
              <a:t>.</a:t>
            </a:r>
            <a:r>
              <a:rPr lang="uz-Cyrl-UZ" sz="3000" dirty="0" smtClean="0">
                <a:latin typeface="Times New Roman"/>
                <a:ea typeface="Times New Roman"/>
                <a:cs typeface="PANDA Times UZ"/>
              </a:rPr>
              <a:t> </a:t>
            </a:r>
            <a:endParaRPr lang="ru-RU" sz="3000" dirty="0">
              <a:latin typeface="PANDA Times UZ"/>
              <a:ea typeface="Times New Roman"/>
              <a:cs typeface="PANDA Times UZ"/>
            </a:endParaRPr>
          </a:p>
          <a:p>
            <a:pPr indent="449580" algn="just">
              <a:spcAft>
                <a:spcPts val="0"/>
              </a:spcAft>
              <a:tabLst>
                <a:tab pos="678180" algn="l"/>
              </a:tabLst>
            </a:pPr>
            <a:r>
              <a:rPr lang="uz-Cyrl-UZ" sz="3000" b="1" dirty="0">
                <a:latin typeface="Times New Roman"/>
                <a:ea typeface="Times New Roman"/>
                <a:cs typeface="PANDA Times UZ"/>
              </a:rPr>
              <a:t>So‘nggi mezolit </a:t>
            </a:r>
            <a:r>
              <a:rPr lang="uz-Cyrl-UZ" sz="3000" b="1" dirty="0" smtClean="0">
                <a:latin typeface="Times New Roman"/>
                <a:ea typeface="Times New Roman"/>
                <a:cs typeface="PANDA Times UZ"/>
              </a:rPr>
              <a:t>davr</a:t>
            </a:r>
            <a:r>
              <a:rPr lang="en-US" sz="3000" b="1" dirty="0" err="1" smtClean="0">
                <a:latin typeface="Times New Roman"/>
                <a:ea typeface="Times New Roman"/>
                <a:cs typeface="PANDA Times UZ"/>
              </a:rPr>
              <a:t>iga</a:t>
            </a:r>
            <a:r>
              <a:rPr lang="en-US" sz="3000" b="1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000" b="1" dirty="0" err="1" smtClean="0">
                <a:latin typeface="Times New Roman"/>
                <a:ea typeface="Times New Roman"/>
                <a:cs typeface="PANDA Times UZ"/>
              </a:rPr>
              <a:t>oid</a:t>
            </a:r>
            <a:r>
              <a:rPr lang="en-US" sz="3000" b="1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en-US" sz="3000" b="1" dirty="0" err="1" smtClean="0">
                <a:latin typeface="Times New Roman"/>
                <a:ea typeface="Times New Roman"/>
                <a:cs typeface="PANDA Times UZ"/>
              </a:rPr>
              <a:t>makonlar</a:t>
            </a:r>
            <a:r>
              <a:rPr lang="en-US" sz="3000" b="1" dirty="0" smtClean="0">
                <a:latin typeface="Times New Roman"/>
                <a:ea typeface="Times New Roman"/>
                <a:cs typeface="PANDA Times UZ"/>
              </a:rPr>
              <a:t> </a:t>
            </a:r>
            <a:r>
              <a:rPr lang="uz-Cyrl-UZ" sz="3000" dirty="0" smtClean="0">
                <a:latin typeface="Times New Roman"/>
                <a:ea typeface="Times New Roman"/>
                <a:cs typeface="PANDA Times UZ"/>
              </a:rPr>
              <a:t>miloddan 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avvalgi  VI  ming  yilliklarga mansub. Unga    </a:t>
            </a:r>
            <a:r>
              <a:rPr lang="uz-Cyrl-UZ" sz="3000" b="1" i="1" dirty="0">
                <a:solidFill>
                  <a:srgbClr val="7030A0"/>
                </a:solidFill>
                <a:latin typeface="Times New Roman"/>
                <a:ea typeface="Times New Roman"/>
                <a:cs typeface="PANDA Times UZ"/>
              </a:rPr>
              <a:t>Achchiko‘l, Bekobod 3,4, Sho‘rko‘l 1, 2,  Madyor 11, Zambar 2, Toypoq 3,5,7 </a:t>
            </a:r>
            <a:r>
              <a:rPr lang="uz-Cyrl-UZ" sz="3000" dirty="0">
                <a:latin typeface="Times New Roman"/>
                <a:ea typeface="Times New Roman"/>
                <a:cs typeface="PANDA Times UZ"/>
              </a:rPr>
              <a:t>va boshqa joy makonlarni kiritish mumkin.</a:t>
            </a:r>
            <a:endParaRPr lang="ru-RU" sz="30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7704" y="109994"/>
            <a:ext cx="56166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Farg’ona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hududidagi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manzilgohlari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7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9179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400" dirty="0" err="1">
                <a:latin typeface="Times New Roman"/>
                <a:ea typeface="Times New Roman"/>
              </a:rPr>
              <a:t>G‘orning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madaniy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qatlamlarini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qazish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jarayonida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antropologik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materiallar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qatorda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xilma</a:t>
            </a:r>
            <a:r>
              <a:rPr lang="en-US" sz="2400" dirty="0">
                <a:latin typeface="Times New Roman"/>
                <a:ea typeface="Times New Roman"/>
              </a:rPr>
              <a:t>–</a:t>
            </a:r>
            <a:r>
              <a:rPr lang="en-US" sz="2400" dirty="0" err="1">
                <a:latin typeface="Times New Roman"/>
                <a:ea typeface="Times New Roman"/>
              </a:rPr>
              <a:t>xil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hayvonlarning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suyaklari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–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paleontologik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materiallar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ham </a:t>
            </a:r>
            <a:r>
              <a:rPr lang="en-US" sz="2400" dirty="0" err="1">
                <a:latin typeface="Times New Roman"/>
                <a:ea typeface="Times New Roman"/>
              </a:rPr>
              <a:t>topildi</a:t>
            </a:r>
            <a:r>
              <a:rPr lang="en-US" sz="2400" dirty="0">
                <a:latin typeface="Times New Roman"/>
                <a:ea typeface="Times New Roman"/>
              </a:rPr>
              <a:t>.   </a:t>
            </a:r>
            <a:r>
              <a:rPr lang="en-US" sz="2400" b="1" dirty="0" err="1">
                <a:latin typeface="Times New Roman"/>
                <a:ea typeface="Times New Roman"/>
              </a:rPr>
              <a:t>Palezoolog</a:t>
            </a:r>
            <a:r>
              <a:rPr lang="en-US" sz="2400" b="1" dirty="0">
                <a:latin typeface="Times New Roman"/>
                <a:ea typeface="Times New Roman"/>
              </a:rPr>
              <a:t>  B. </a:t>
            </a:r>
            <a:r>
              <a:rPr lang="en-US" sz="2400" b="1" dirty="0" err="1">
                <a:latin typeface="Times New Roman"/>
                <a:ea typeface="Times New Roman"/>
              </a:rPr>
              <a:t>Botirov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Machay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g‘oridan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>
                <a:latin typeface="Times New Roman"/>
                <a:ea typeface="Times New Roman"/>
              </a:rPr>
              <a:t>20  </a:t>
            </a:r>
            <a:r>
              <a:rPr lang="en-US" sz="2400" b="1" dirty="0" err="1">
                <a:latin typeface="Times New Roman"/>
                <a:ea typeface="Times New Roman"/>
              </a:rPr>
              <a:t>xildan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ortiq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hayvon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suyaklarini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topdi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Ular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qizil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bo‘ri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tulki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bars,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mo‘ynali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suvsar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quyon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jayra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olmaxon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dalasichqon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to‘ng‘iz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Buxoro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bug‘usi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ayiq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echki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2400" b="1" i="1" dirty="0" err="1">
                <a:solidFill>
                  <a:srgbClr val="7030A0"/>
                </a:solidFill>
                <a:latin typeface="Times New Roman"/>
                <a:ea typeface="Times New Roman"/>
              </a:rPr>
              <a:t>toshbaqa</a:t>
            </a:r>
            <a:r>
              <a:rPr lang="en-US" sz="2400" b="1" i="1" dirty="0">
                <a:solidFill>
                  <a:srgbClr val="7030A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boshqa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yovvoyi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hayvonlarga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mansub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bo‘lgan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Machayliklar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asosan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arxar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jayron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ovlaganlar</a:t>
            </a:r>
            <a:r>
              <a:rPr lang="en-US" sz="2400" dirty="0">
                <a:latin typeface="Times New Roman"/>
                <a:ea typeface="Times New Roman"/>
              </a:rPr>
              <a:t>.   </a:t>
            </a:r>
            <a:r>
              <a:rPr lang="en-US" sz="2400" b="1" dirty="0" err="1">
                <a:latin typeface="Times New Roman"/>
                <a:ea typeface="Times New Roman"/>
              </a:rPr>
              <a:t>Xonakilashtirilgan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sigir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va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qo‘y-echkilarning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dirty="0">
                <a:latin typeface="Times New Roman"/>
                <a:ea typeface="Times New Roman"/>
              </a:rPr>
              <a:t>ham  </a:t>
            </a:r>
            <a:r>
              <a:rPr lang="en-US" sz="2400" dirty="0" err="1">
                <a:latin typeface="Times New Roman"/>
                <a:ea typeface="Times New Roman"/>
              </a:rPr>
              <a:t>suyaklari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topilgan</a:t>
            </a:r>
            <a:r>
              <a:rPr lang="en-US" sz="2400" dirty="0">
                <a:latin typeface="Times New Roman"/>
                <a:ea typeface="Times New Roman"/>
              </a:rPr>
              <a:t>.  </a:t>
            </a:r>
            <a:r>
              <a:rPr lang="en-US" sz="2400" dirty="0" err="1">
                <a:latin typeface="Times New Roman"/>
                <a:ea typeface="Times New Roman"/>
              </a:rPr>
              <a:t>Topilgan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suyaklarning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aksariyati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mayda</a:t>
            </a:r>
            <a:r>
              <a:rPr lang="en-US" sz="2400" b="1" dirty="0">
                <a:latin typeface="Times New Roman"/>
                <a:ea typeface="Times New Roman"/>
              </a:rPr>
              <a:t>, </a:t>
            </a:r>
            <a:r>
              <a:rPr lang="en-US" sz="2400" b="1" dirty="0" err="1">
                <a:latin typeface="Times New Roman"/>
                <a:ea typeface="Times New Roman"/>
              </a:rPr>
              <a:t>sindirilgan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va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olovda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</a:rPr>
              <a:t>kuygan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G‘ordan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topilgan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qalin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kul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qatlamlari</a:t>
            </a:r>
            <a:r>
              <a:rPr lang="en-US" sz="2400" dirty="0">
                <a:latin typeface="Times New Roman"/>
                <a:ea typeface="Times New Roman"/>
              </a:rPr>
              <a:t>  u </a:t>
            </a:r>
            <a:r>
              <a:rPr lang="en-US" sz="2400" dirty="0" err="1">
                <a:latin typeface="Times New Roman"/>
                <a:ea typeface="Times New Roman"/>
              </a:rPr>
              <a:t>yerda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doimo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olov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yonib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turganligidan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darak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beradi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r>
              <a:rPr lang="en-US" sz="2400" dirty="0" err="1">
                <a:latin typeface="Times New Roman"/>
                <a:ea typeface="Times New Roman"/>
              </a:rPr>
              <a:t>Demak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</a:rPr>
              <a:t>machayliklar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olovdan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juda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keng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foydalanganlar</a:t>
            </a:r>
            <a:r>
              <a:rPr lang="en-US" sz="2400" dirty="0">
                <a:latin typeface="Times New Roman"/>
                <a:ea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</a:rPr>
              <a:t>hayvon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go‘shtlarini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olovda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pishirib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yeganlar</a:t>
            </a:r>
            <a:r>
              <a:rPr lang="en-US" sz="2400" dirty="0">
                <a:latin typeface="Times New Roman"/>
                <a:ea typeface="Times New Roman"/>
              </a:rPr>
              <a:t>.  U </a:t>
            </a:r>
            <a:r>
              <a:rPr lang="en-US" sz="2400" dirty="0" err="1">
                <a:latin typeface="Times New Roman"/>
                <a:ea typeface="Times New Roman"/>
              </a:rPr>
              <a:t>yerdan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topilgan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mehnat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qurollarining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80%  </a:t>
            </a:r>
            <a:r>
              <a:rPr lang="en-US" sz="2400" b="1" dirty="0" err="1">
                <a:latin typeface="Times New Roman"/>
                <a:ea typeface="Times New Roman"/>
              </a:rPr>
              <a:t>ovchilar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va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hayvon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terisini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ishlash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bilan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bog‘liq</a:t>
            </a:r>
            <a:r>
              <a:rPr lang="en-US" sz="2400" dirty="0">
                <a:latin typeface="Times New Roman"/>
                <a:ea typeface="Times New Roman"/>
              </a:rPr>
              <a:t>. </a:t>
            </a:r>
            <a:endParaRPr lang="ru-RU" sz="24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8168" y="109994"/>
            <a:ext cx="597619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Machay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g’or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makoni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Surxondaryo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08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28592" y="980728"/>
            <a:ext cx="4507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800" dirty="0" err="1">
                <a:latin typeface="Times New Roman"/>
                <a:ea typeface="Times New Roman"/>
              </a:rPr>
              <a:t>G‘ordan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yovvoyi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xonaki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hayvon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suyaklarining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topilishi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bu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yerda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yashagan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mezolit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davri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kishilari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ovchilik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termachilik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qisman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chorvachilik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shug‘ullanganliklarini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bildiradi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Tadqiqotlar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g‘orning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mil.av</a:t>
            </a:r>
            <a:r>
              <a:rPr lang="en-US" sz="2800" b="1" dirty="0">
                <a:latin typeface="Times New Roman"/>
                <a:ea typeface="Times New Roman"/>
              </a:rPr>
              <a:t>. </a:t>
            </a:r>
            <a:r>
              <a:rPr lang="en-US" sz="2800" b="1" dirty="0" smtClean="0">
                <a:latin typeface="Times New Roman"/>
                <a:ea typeface="Times New Roman"/>
              </a:rPr>
              <a:t>VII </a:t>
            </a:r>
            <a:r>
              <a:rPr lang="en-US" sz="2800" b="1" dirty="0">
                <a:latin typeface="Times New Roman"/>
                <a:ea typeface="Times New Roman"/>
              </a:rPr>
              <a:t>– </a:t>
            </a:r>
            <a:r>
              <a:rPr lang="en-US" sz="2800" b="1" dirty="0" smtClean="0">
                <a:latin typeface="Times New Roman"/>
                <a:ea typeface="Times New Roman"/>
              </a:rPr>
              <a:t>VI </a:t>
            </a:r>
            <a:r>
              <a:rPr lang="en-US" sz="2800" b="1" dirty="0" err="1">
                <a:latin typeface="Times New Roman"/>
                <a:ea typeface="Times New Roman"/>
              </a:rPr>
              <a:t>ming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yilliklarga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mansub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ekanligini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ko‘rsatdi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ru-RU" sz="28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528592" y="109994"/>
            <a:ext cx="335577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Machay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g’or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makoni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Surxondaryo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D:\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133056" cy="6336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45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80728"/>
            <a:ext cx="9179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3200" b="1" dirty="0">
                <a:latin typeface="Times New Roman"/>
                <a:ea typeface="Times New Roman"/>
              </a:rPr>
              <a:t>Ayrtom  yodgorligi </a:t>
            </a:r>
            <a:r>
              <a:rPr lang="uz-Cyrl-UZ" sz="3200" dirty="0">
                <a:latin typeface="Times New Roman"/>
                <a:ea typeface="Times New Roman"/>
              </a:rPr>
              <a:t> janubiy O‘zbekistondagi mezolit davri yodgorliklaridan biri hisoblanadi. U  </a:t>
            </a:r>
            <a:r>
              <a:rPr lang="uz-Cyrl-UZ" sz="3200" b="1" dirty="0">
                <a:latin typeface="Times New Roman"/>
                <a:ea typeface="Times New Roman"/>
              </a:rPr>
              <a:t>Termizdan  18 km  sharqda, Amudaryoning o‘ng sohilida</a:t>
            </a:r>
            <a:r>
              <a:rPr lang="uz-Cyrl-UZ" sz="3200" dirty="0">
                <a:latin typeface="Times New Roman"/>
                <a:ea typeface="Times New Roman"/>
              </a:rPr>
              <a:t> joylashgan ko‘p qatlamli yodgorlikdir.  Bu yerdan mezolit  davriga  oid  </a:t>
            </a:r>
            <a:r>
              <a:rPr lang="uz-Cyrl-UZ" sz="3200" b="1" i="1" dirty="0">
                <a:solidFill>
                  <a:srgbClr val="7030A0"/>
                </a:solidFill>
                <a:latin typeface="Times New Roman"/>
                <a:ea typeface="Times New Roman"/>
              </a:rPr>
              <a:t>tosh  qurollar, nukleuslar, pichoqsimon paraqalar, uchrindilar, qirg‘ichlar, teshgichlar, tosh parmalagichlar,  o‘q va nayza uchlari  </a:t>
            </a:r>
            <a:r>
              <a:rPr lang="uz-Cyrl-UZ" sz="3200" dirty="0">
                <a:latin typeface="Times New Roman"/>
                <a:ea typeface="Times New Roman"/>
              </a:rPr>
              <a:t>topilgan. Ular </a:t>
            </a:r>
            <a:r>
              <a:rPr lang="uz-Cyrl-UZ" sz="3200" b="1" dirty="0">
                <a:latin typeface="Times New Roman"/>
                <a:ea typeface="Times New Roman"/>
              </a:rPr>
              <a:t>Obishir, Tutqovul, yodgorliklaridan</a:t>
            </a:r>
            <a:r>
              <a:rPr lang="uz-Cyrl-UZ" sz="3200" dirty="0">
                <a:latin typeface="Times New Roman"/>
                <a:ea typeface="Times New Roman"/>
              </a:rPr>
              <a:t> topilgan tosh qurollariga o‘xshab ketadi.</a:t>
            </a:r>
            <a:endParaRPr lang="ru-RU" sz="32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08168" y="109994"/>
            <a:ext cx="597619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Ayritom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makoni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Surxondaryo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1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87811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uz-Cyrl-UZ" sz="2100" dirty="0">
                <a:latin typeface="Times New Roman"/>
                <a:ea typeface="Times New Roman"/>
              </a:rPr>
              <a:t> O‘zbekiston hududida </a:t>
            </a:r>
            <a:r>
              <a:rPr lang="uz-Cyrl-UZ" sz="2100" b="1" dirty="0">
                <a:latin typeface="Times New Roman"/>
                <a:ea typeface="Times New Roman"/>
              </a:rPr>
              <a:t>mezolit davri jamoasi </a:t>
            </a:r>
            <a:r>
              <a:rPr lang="uz-Cyrl-UZ" sz="2100" dirty="0">
                <a:latin typeface="Times New Roman"/>
                <a:ea typeface="Times New Roman"/>
              </a:rPr>
              <a:t>geografik sharoiti </a:t>
            </a:r>
            <a:r>
              <a:rPr lang="uz-Cyrl-UZ" sz="2100" b="1" i="1" dirty="0">
                <a:latin typeface="Times New Roman"/>
                <a:ea typeface="Times New Roman"/>
              </a:rPr>
              <a:t>qulay dasht xududida, tekisliklarda,  ko‘l va daryo sohillarida, tog‘li xududlarda </a:t>
            </a:r>
            <a:r>
              <a:rPr lang="uz-Cyrl-UZ" sz="2100" dirty="0">
                <a:latin typeface="Times New Roman"/>
                <a:ea typeface="Times New Roman"/>
              </a:rPr>
              <a:t>isteqomat qilib, </a:t>
            </a:r>
            <a:r>
              <a:rPr lang="uz-Cyrl-UZ" sz="2100" b="1" dirty="0">
                <a:solidFill>
                  <a:srgbClr val="7030A0"/>
                </a:solidFill>
                <a:latin typeface="Times New Roman"/>
                <a:ea typeface="Times New Roman"/>
              </a:rPr>
              <a:t>ovchilik, baliqchilik, termachilik va qisman chorvachilik</a:t>
            </a:r>
            <a:r>
              <a:rPr lang="uz-Cyrl-UZ" sz="2100" dirty="0">
                <a:latin typeface="Times New Roman"/>
                <a:ea typeface="Times New Roman"/>
              </a:rPr>
              <a:t> bilan ham shug‘ullaganlar.  Paleolit davrga nisbatan bu davrda </a:t>
            </a:r>
            <a:r>
              <a:rPr lang="uz-Cyrl-UZ" sz="2100" b="1" dirty="0">
                <a:latin typeface="Times New Roman"/>
                <a:ea typeface="Times New Roman"/>
              </a:rPr>
              <a:t>tosh qurollarini ishlash texnikasi takomillashgan, qurollarining turlar ko‘paygan sifati yaxshilangan</a:t>
            </a:r>
            <a:r>
              <a:rPr lang="uz-Cyrl-UZ" sz="2100" dirty="0">
                <a:latin typeface="Times New Roman"/>
                <a:ea typeface="Times New Roman"/>
              </a:rPr>
              <a:t>. Bu esa o‘z navbatida </a:t>
            </a:r>
            <a:r>
              <a:rPr lang="uz-Cyrl-UZ" sz="2100" b="1" dirty="0">
                <a:latin typeface="Times New Roman"/>
                <a:ea typeface="Times New Roman"/>
              </a:rPr>
              <a:t>xo‘jalikning rivojlanishiga va odamlar tafakkurining o‘sishiga </a:t>
            </a:r>
            <a:r>
              <a:rPr lang="uz-Cyrl-UZ" sz="2100" dirty="0">
                <a:latin typeface="Times New Roman"/>
                <a:ea typeface="Times New Roman"/>
              </a:rPr>
              <a:t>olib kelgan. Bu hol ibtidoiy jamoa tuzumining keyingi rivoji uchun asos yaratib bergan.</a:t>
            </a:r>
            <a:endParaRPr lang="ru-RU" sz="21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pic>
        <p:nvPicPr>
          <p:cNvPr id="3" name="Picture 2" descr="D:\ov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10" y="620688"/>
            <a:ext cx="5256584" cy="48245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03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628800"/>
            <a:ext cx="9179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spcAft>
                <a:spcPts val="0"/>
              </a:spcAft>
            </a:pPr>
            <a:r>
              <a:rPr lang="en-US" sz="6000" b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QADIMGI QOYATOSH RASMLARI</a:t>
            </a:r>
            <a:endParaRPr lang="ru-RU" sz="6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42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7980"/>
            <a:ext cx="9179960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100" dirty="0" smtClean="0">
                <a:latin typeface="Times New Roman"/>
                <a:ea typeface="Times New Roman"/>
              </a:rPr>
              <a:t>	</a:t>
            </a:r>
            <a:r>
              <a:rPr lang="uz-Cyrl-UZ" sz="3100" dirty="0" smtClean="0">
                <a:latin typeface="Times New Roman"/>
                <a:ea typeface="Times New Roman"/>
              </a:rPr>
              <a:t>O‘zbekistonda </a:t>
            </a:r>
            <a:r>
              <a:rPr lang="uz-Cyrl-UZ" sz="3100" dirty="0">
                <a:latin typeface="Times New Roman"/>
                <a:ea typeface="Times New Roman"/>
              </a:rPr>
              <a:t>qoyatosh rasmlarini o‘rganishda </a:t>
            </a:r>
            <a:r>
              <a:rPr lang="uz-Cyrl-UZ" sz="3100" b="1" i="1" dirty="0">
                <a:solidFill>
                  <a:srgbClr val="7030A0"/>
                </a:solidFill>
                <a:latin typeface="Times New Roman"/>
                <a:ea typeface="Times New Roman"/>
              </a:rPr>
              <a:t>A.P.Okladnikov. A.R.Muhamadjonov, J.Kabirov, R.Ravshanov, X.Botirov, </a:t>
            </a:r>
            <a:r>
              <a:rPr lang="uz-Cyrl-UZ" sz="3100" b="1" i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M.Xo‘janazarov</a:t>
            </a:r>
            <a:r>
              <a:rPr lang="en-US" sz="3100" b="1" i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, </a:t>
            </a:r>
            <a:r>
              <a:rPr lang="en-US" sz="3100" b="1" i="1" dirty="0" err="1" smtClean="0">
                <a:solidFill>
                  <a:srgbClr val="7030A0"/>
                </a:solidFill>
                <a:latin typeface="Times New Roman"/>
                <a:ea typeface="Times New Roman"/>
              </a:rPr>
              <a:t>R.Sulaymonov</a:t>
            </a:r>
            <a:r>
              <a:rPr lang="uz-Cyrl-UZ" sz="3100" dirty="0" smtClean="0">
                <a:latin typeface="Times New Roman"/>
                <a:ea typeface="Times New Roman"/>
              </a:rPr>
              <a:t> </a:t>
            </a:r>
            <a:r>
              <a:rPr lang="uz-Cyrl-UZ" sz="3100" dirty="0">
                <a:latin typeface="Times New Roman"/>
                <a:ea typeface="Times New Roman"/>
              </a:rPr>
              <a:t>va boshqa olimlarning xizmatlari kattadir. </a:t>
            </a:r>
            <a:endParaRPr lang="ru-RU" sz="3100" dirty="0">
              <a:latin typeface="Times New Roman"/>
              <a:ea typeface="Times New Roman"/>
            </a:endParaRPr>
          </a:p>
          <a:p>
            <a:pPr algn="just"/>
            <a:r>
              <a:rPr lang="en-US" sz="3100" dirty="0" smtClean="0">
                <a:latin typeface="Times New Roman"/>
                <a:ea typeface="Times New Roman"/>
              </a:rPr>
              <a:t>	</a:t>
            </a:r>
            <a:r>
              <a:rPr lang="uz-Cyrl-UZ" sz="3100" b="1" dirty="0" smtClean="0">
                <a:latin typeface="Times New Roman"/>
                <a:ea typeface="Times New Roman"/>
              </a:rPr>
              <a:t>XXI </a:t>
            </a:r>
            <a:r>
              <a:rPr lang="uz-Cyrl-UZ" sz="3100" b="1" dirty="0">
                <a:latin typeface="Times New Roman"/>
                <a:ea typeface="Times New Roman"/>
              </a:rPr>
              <a:t>asrga qadar </a:t>
            </a:r>
            <a:r>
              <a:rPr lang="uz-Cyrl-UZ" sz="3100" dirty="0">
                <a:latin typeface="Times New Roman"/>
                <a:ea typeface="Times New Roman"/>
              </a:rPr>
              <a:t>yurtimizda aniqlangan tasviriy san’at obidalari orasida mezolit davriga oid </a:t>
            </a:r>
            <a:r>
              <a:rPr lang="uz-Cyrl-UZ" sz="3100" b="1" dirty="0">
                <a:solidFill>
                  <a:srgbClr val="7030A0"/>
                </a:solidFill>
                <a:latin typeface="Times New Roman"/>
                <a:ea typeface="Times New Roman"/>
              </a:rPr>
              <a:t>Zarautsoy (Zarautkamar)</a:t>
            </a:r>
            <a:r>
              <a:rPr lang="uz-Cyrl-UZ" sz="3100" dirty="0">
                <a:latin typeface="Times New Roman"/>
                <a:ea typeface="Times New Roman"/>
              </a:rPr>
              <a:t> rasmlari eng qadimgi deb hisoblanardi. </a:t>
            </a:r>
            <a:r>
              <a:rPr lang="en-US" sz="3100" dirty="0" smtClean="0">
                <a:latin typeface="Times New Roman"/>
                <a:ea typeface="Times New Roman"/>
              </a:rPr>
              <a:t>	</a:t>
            </a:r>
            <a:r>
              <a:rPr lang="uz-Cyrl-UZ" sz="3100" dirty="0" smtClean="0">
                <a:latin typeface="Times New Roman"/>
                <a:ea typeface="Times New Roman"/>
              </a:rPr>
              <a:t>Biroq</a:t>
            </a:r>
            <a:r>
              <a:rPr lang="uz-Cyrl-UZ" sz="3100" dirty="0">
                <a:latin typeface="Times New Roman"/>
                <a:ea typeface="Times New Roman"/>
              </a:rPr>
              <a:t>, </a:t>
            </a:r>
            <a:r>
              <a:rPr lang="uz-Cyrl-UZ" sz="3100" b="1" dirty="0">
                <a:latin typeface="Times New Roman"/>
                <a:ea typeface="Times New Roman"/>
              </a:rPr>
              <a:t>2001 yili Kitob shahridan 25 km shimol–g‘arbida Zarafshon tizimi ung‘urlarida </a:t>
            </a:r>
            <a:r>
              <a:rPr lang="uz-Cyrl-UZ" sz="3100" dirty="0">
                <a:latin typeface="Times New Roman"/>
                <a:ea typeface="Times New Roman"/>
              </a:rPr>
              <a:t>o‘rganilgan </a:t>
            </a:r>
            <a:r>
              <a:rPr lang="uz-Cyrl-UZ" sz="3100" b="1" dirty="0">
                <a:solidFill>
                  <a:srgbClr val="FF0000"/>
                </a:solidFill>
                <a:latin typeface="Times New Roman"/>
                <a:ea typeface="Times New Roman"/>
              </a:rPr>
              <a:t>Siypantosh rasmlari </a:t>
            </a:r>
            <a:r>
              <a:rPr lang="uz-Cyrl-UZ" sz="3100" dirty="0">
                <a:latin typeface="Times New Roman"/>
                <a:ea typeface="Times New Roman"/>
              </a:rPr>
              <a:t>taxminan </a:t>
            </a:r>
            <a:r>
              <a:rPr lang="uz-Cyrl-UZ" sz="3100" b="1" dirty="0">
                <a:latin typeface="Times New Roman"/>
                <a:ea typeface="Times New Roman"/>
              </a:rPr>
              <a:t>mil.avv.20–10 ming </a:t>
            </a:r>
            <a:r>
              <a:rPr lang="uz-Cyrl-UZ" sz="3100" dirty="0">
                <a:latin typeface="Times New Roman"/>
                <a:ea typeface="Times New Roman"/>
              </a:rPr>
              <a:t>yil avval, ya’ni </a:t>
            </a:r>
            <a:r>
              <a:rPr lang="uz-Cyrl-UZ" sz="3100" b="1" dirty="0">
                <a:solidFill>
                  <a:srgbClr val="FF0000"/>
                </a:solidFill>
                <a:latin typeface="Times New Roman"/>
                <a:ea typeface="Times New Roman"/>
              </a:rPr>
              <a:t>so‘nggi paleolit va mezolitning ilk bosqichlari</a:t>
            </a:r>
            <a:r>
              <a:rPr lang="uz-Cyrl-UZ" sz="3100" dirty="0">
                <a:latin typeface="Times New Roman"/>
                <a:ea typeface="Times New Roman"/>
              </a:rPr>
              <a:t> bilan belgilandi (R.X.Sulaymonov). </a:t>
            </a:r>
            <a:endParaRPr lang="ru-RU" sz="3100" dirty="0">
              <a:effectLst/>
              <a:latin typeface="PANDA Times UZ"/>
              <a:ea typeface="Times New Roman"/>
              <a:cs typeface="PANDA Times UZ"/>
            </a:endParaRPr>
          </a:p>
        </p:txBody>
      </p:sp>
    </p:spTree>
    <p:extLst>
      <p:ext uri="{BB962C8B-B14F-4D97-AF65-F5344CB8AC3E}">
        <p14:creationId xmlns:p14="http://schemas.microsoft.com/office/powerpoint/2010/main" val="1184171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" y="0"/>
            <a:ext cx="9126537" cy="682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85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96752"/>
            <a:ext cx="52920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/>
                <a:ea typeface="Times New Roman"/>
              </a:rPr>
              <a:t>	</a:t>
            </a:r>
            <a:r>
              <a:rPr lang="uz-Cyrl-UZ" sz="2400" b="1" dirty="0" smtClean="0">
                <a:latin typeface="Times New Roman"/>
                <a:ea typeface="Times New Roman"/>
              </a:rPr>
              <a:t>Mineral </a:t>
            </a:r>
            <a:r>
              <a:rPr lang="uz-Cyrl-UZ" sz="2400" b="1" dirty="0">
                <a:latin typeface="Times New Roman"/>
                <a:ea typeface="Times New Roman"/>
              </a:rPr>
              <a:t>bo‘yoq–oxra, jigar, qizil va oq </a:t>
            </a:r>
            <a:r>
              <a:rPr lang="uz-Cyrl-UZ" sz="2400" dirty="0">
                <a:latin typeface="Times New Roman"/>
                <a:ea typeface="Times New Roman"/>
              </a:rPr>
              <a:t>rangdagi geometrik rasmlar </a:t>
            </a:r>
            <a:r>
              <a:rPr lang="uz-Cyrl-UZ" sz="2400" b="1" dirty="0">
                <a:latin typeface="Times New Roman"/>
                <a:ea typeface="Times New Roman"/>
              </a:rPr>
              <a:t>(xalqa, xoch, romb va chiziqlar</a:t>
            </a:r>
            <a:r>
              <a:rPr lang="uz-Cyrl-UZ" sz="2400" dirty="0">
                <a:latin typeface="Times New Roman"/>
                <a:ea typeface="Times New Roman"/>
              </a:rPr>
              <a:t>), </a:t>
            </a:r>
            <a:r>
              <a:rPr lang="uz-Cyrl-UZ" sz="2400" b="1" i="1" dirty="0">
                <a:solidFill>
                  <a:srgbClr val="FF0000"/>
                </a:solidFill>
                <a:latin typeface="Times New Roman"/>
                <a:ea typeface="Times New Roman"/>
              </a:rPr>
              <a:t>quyoshning ramziy tasviri, yovvoyi buqa va ayol barmoqlari izlari</a:t>
            </a:r>
            <a:r>
              <a:rPr lang="uz-Cyrl-UZ" sz="2400" dirty="0">
                <a:latin typeface="Times New Roman"/>
                <a:ea typeface="Times New Roman"/>
              </a:rPr>
              <a:t>, umuman Siypantosh rasmlari </a:t>
            </a:r>
            <a:r>
              <a:rPr lang="uz-Cyrl-UZ" sz="2400" b="1" dirty="0">
                <a:latin typeface="Times New Roman"/>
                <a:ea typeface="Times New Roman"/>
              </a:rPr>
              <a:t>samoviy e’tiqodni </a:t>
            </a:r>
            <a:r>
              <a:rPr lang="uz-Cyrl-UZ" sz="2400" dirty="0">
                <a:latin typeface="Times New Roman"/>
                <a:ea typeface="Times New Roman"/>
              </a:rPr>
              <a:t>o‘zida aks ettiradi degan taxminga asos bo‘ldi. Ko‘p jihatdan mazkur tasvirlar tushunarli emas, ammo ularning qadimligi shubha uyg‘otmaydi. Rasmlarning mazmuni va tasviriy uslubiga ko‘ra, ular </a:t>
            </a:r>
            <a:r>
              <a:rPr lang="uz-Cyrl-UZ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mezolit davriga </a:t>
            </a:r>
            <a:r>
              <a:rPr lang="uz-Cyrl-UZ" sz="2400" dirty="0">
                <a:latin typeface="Times New Roman"/>
                <a:ea typeface="Times New Roman"/>
              </a:rPr>
              <a:t>mansub bo‘lishi mumkin. </a:t>
            </a:r>
            <a:endParaRPr lang="en-US" sz="2400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47664" y="188640"/>
            <a:ext cx="61926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Siypantosh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80" y="1220412"/>
            <a:ext cx="3605737" cy="51398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076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96752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700" dirty="0" smtClean="0">
                <a:latin typeface="Times New Roman"/>
                <a:ea typeface="Times New Roman"/>
              </a:rPr>
              <a:t>	</a:t>
            </a:r>
            <a:r>
              <a:rPr lang="uz-Cyrl-UZ" sz="2700" b="1" dirty="0">
                <a:solidFill>
                  <a:srgbClr val="FF0000"/>
                </a:solidFill>
                <a:latin typeface="Times New Roman"/>
                <a:ea typeface="Times New Roman"/>
              </a:rPr>
              <a:t>Zarautkamar</a:t>
            </a:r>
            <a:r>
              <a:rPr lang="uz-Cyrl-UZ" sz="2700" dirty="0">
                <a:latin typeface="Times New Roman"/>
                <a:ea typeface="Times New Roman"/>
              </a:rPr>
              <a:t> va undan biroz so‘ng paydo bo‘lgan </a:t>
            </a:r>
            <a:r>
              <a:rPr lang="uz-Cyrl-UZ" sz="2700" b="1" dirty="0">
                <a:solidFill>
                  <a:srgbClr val="FF0000"/>
                </a:solidFill>
                <a:latin typeface="Times New Roman"/>
                <a:ea typeface="Times New Roman"/>
              </a:rPr>
              <a:t>Sarmishsoy, Bironsoy, Ilonsoy </a:t>
            </a:r>
            <a:r>
              <a:rPr lang="uz-Cyrl-UZ" sz="2700" dirty="0">
                <a:latin typeface="Times New Roman"/>
                <a:ea typeface="Times New Roman"/>
              </a:rPr>
              <a:t>va boshqa qoyatosh rasmlar ajdodlarimiz tasviriy san’ati va ma’naviy madaniyati tarixini o‘rganishda muhim ahamiyatga ega. Ularning mazmuni va manzaralar ma’nosi quyidagilarni o‘rganishda manba bo‘lib hizmat qiladi:</a:t>
            </a:r>
            <a:endParaRPr lang="ru-RU" sz="2700" dirty="0">
              <a:latin typeface="Times New Roman"/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z-Cyrl-UZ" sz="2700" b="1" i="1" dirty="0">
                <a:solidFill>
                  <a:srgbClr val="7030A0"/>
                </a:solidFill>
                <a:latin typeface="Times New Roman"/>
                <a:ea typeface="Times New Roman"/>
              </a:rPr>
              <a:t>hayvon ovi qurollari va usullari;</a:t>
            </a:r>
            <a:endParaRPr lang="ru-RU" sz="2700" b="1" i="1" dirty="0">
              <a:solidFill>
                <a:srgbClr val="7030A0"/>
              </a:solidFill>
              <a:latin typeface="Times New Roman"/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z-Cyrl-UZ" sz="2700" b="1" i="1" dirty="0">
                <a:solidFill>
                  <a:srgbClr val="7030A0"/>
                </a:solidFill>
                <a:latin typeface="Times New Roman"/>
                <a:ea typeface="Times New Roman"/>
              </a:rPr>
              <a:t>qadimgi davr kishilarning xo‘jaligi, hayvonlarni xonakilashtirish va chorvachilikning paydo bo‘lishi; </a:t>
            </a:r>
            <a:endParaRPr lang="ru-RU" sz="2700" b="1" i="1" dirty="0">
              <a:solidFill>
                <a:srgbClr val="7030A0"/>
              </a:solidFill>
              <a:latin typeface="Times New Roman"/>
              <a:ea typeface="Times New Roman"/>
            </a:endParaRPr>
          </a:p>
          <a:p>
            <a:pPr marL="457200" indent="-4572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z-Cyrl-UZ" sz="2700" b="1" i="1" dirty="0">
                <a:solidFill>
                  <a:srgbClr val="7030A0"/>
                </a:solidFill>
                <a:latin typeface="Times New Roman"/>
                <a:ea typeface="Times New Roman"/>
              </a:rPr>
              <a:t>insonning e’tiqodi va diniy qarashlari;</a:t>
            </a:r>
            <a:endParaRPr lang="ru-RU" sz="2700" b="1" i="1" dirty="0">
              <a:solidFill>
                <a:srgbClr val="7030A0"/>
              </a:solidFill>
              <a:latin typeface="Times New Roman"/>
              <a:ea typeface="Times New Roman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uz-Cyrl-UZ" sz="2700" b="1" i="1" dirty="0">
                <a:solidFill>
                  <a:srgbClr val="7030A0"/>
                </a:solidFill>
                <a:latin typeface="Times New Roman"/>
                <a:ea typeface="Times New Roman"/>
              </a:rPr>
              <a:t>odamning san’at iste’dodi, tevarak dunyo va o‘z hayoti, turmush tarzi, mashg‘ulotini hamda hayvonot olamini ifodalashga intilish.</a:t>
            </a:r>
            <a:endParaRPr lang="en-US" sz="2700" b="1" i="1" dirty="0">
              <a:solidFill>
                <a:srgbClr val="7030A0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47664" y="188640"/>
            <a:ext cx="61926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qoyatosh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arxeologlar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hozirgacha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qizg’in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baxslar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tosh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qarasalar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asrining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so’nggi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tosh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qurollar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qo’llanilishi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texnikasidagi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o’zgarishlar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xususiyatlarni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e’tirof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mulohazalar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Ko’pgina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suyansa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toshni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texnikasiga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ho’jalik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mashg’ulotlarini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o’ringa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qo’yadilar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4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196752"/>
            <a:ext cx="9144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sz="2700" dirty="0" smtClean="0">
                <a:latin typeface="Times New Roman"/>
                <a:ea typeface="Times New Roman"/>
              </a:rPr>
              <a:t>	</a:t>
            </a:r>
            <a:r>
              <a:rPr lang="uz-Cyrl-UZ" sz="2200" dirty="0">
                <a:latin typeface="Times New Roman"/>
                <a:ea typeface="Times New Roman"/>
                <a:cs typeface="PANDA Times UZ"/>
              </a:rPr>
              <a:t>Qoyatoshlarga  chizilgan  rasmlar  ham ularning  dunyoqarashi bilan  bog‘liq. Ular  orasida  eng  mashxuri  </a:t>
            </a:r>
            <a:r>
              <a:rPr lang="uz-Cyrl-UZ" sz="2200" b="1" dirty="0">
                <a:latin typeface="Times New Roman"/>
                <a:ea typeface="Times New Roman"/>
                <a:cs typeface="PANDA Times UZ"/>
              </a:rPr>
              <a:t>Surxondaryoning  Qo‘hitong  tog‘ida </a:t>
            </a:r>
            <a:r>
              <a:rPr lang="uz-Cyrl-UZ" sz="2200" b="1" dirty="0">
                <a:solidFill>
                  <a:srgbClr val="FF0000"/>
                </a:solidFill>
                <a:latin typeface="Times New Roman"/>
                <a:ea typeface="Times New Roman"/>
                <a:cs typeface="PANDA Times UZ"/>
              </a:rPr>
              <a:t>Zarautsoy  qoyasiga  </a:t>
            </a:r>
            <a:r>
              <a:rPr lang="uz-Cyrl-UZ" sz="2200" dirty="0">
                <a:latin typeface="Times New Roman"/>
                <a:ea typeface="Times New Roman"/>
                <a:cs typeface="PANDA Times UZ"/>
              </a:rPr>
              <a:t>chizilgan.  Mazkur  rasmlarning  bir  qismi </a:t>
            </a:r>
            <a:r>
              <a:rPr lang="uz-Cyrl-UZ" sz="2200" b="1" dirty="0">
                <a:latin typeface="Times New Roman"/>
                <a:ea typeface="Times New Roman"/>
                <a:cs typeface="PANDA Times UZ"/>
              </a:rPr>
              <a:t>qizil  rang </a:t>
            </a:r>
            <a:r>
              <a:rPr lang="uz-Cyrl-UZ" sz="2200" dirty="0">
                <a:latin typeface="Times New Roman"/>
                <a:ea typeface="Times New Roman"/>
                <a:cs typeface="PANDA Times UZ"/>
              </a:rPr>
              <a:t> bilan  ishlangan. Ular ichida  </a:t>
            </a:r>
            <a:r>
              <a:rPr lang="uz-Cyrl-UZ" sz="2200" b="1" dirty="0">
                <a:latin typeface="Times New Roman"/>
                <a:ea typeface="Times New Roman"/>
                <a:cs typeface="PANDA Times UZ"/>
              </a:rPr>
              <a:t>yovvoyi  hayvonlarni  ov  qilish  manzarasi  </a:t>
            </a:r>
            <a:r>
              <a:rPr lang="uz-Cyrl-UZ" sz="2200" dirty="0">
                <a:latin typeface="Times New Roman"/>
                <a:ea typeface="Times New Roman"/>
                <a:cs typeface="PANDA Times UZ"/>
              </a:rPr>
              <a:t>diqqatga  sazovordir. U so‘ngi  mezolit  davriga  oid. </a:t>
            </a:r>
            <a:endParaRPr lang="ru-RU" sz="2200" dirty="0">
              <a:effectLst/>
              <a:latin typeface="PANDA Times UZ"/>
              <a:ea typeface="Times New Roman"/>
              <a:cs typeface="PANDA Times UZ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547664" y="188640"/>
            <a:ext cx="61926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qoyatosh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19" y="3058800"/>
            <a:ext cx="5697562" cy="36450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55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0" y="6137920"/>
            <a:ext cx="91440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Sarmishsoy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qoyatosh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armishsoy, Xonbandi, Zarautsoy qoyatosh rasmlari YUNЕSKOning Umumjahon  merosi roʻyxatiga kiritiladi - Xalq so&amp;#39;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27"/>
            <a:ext cx="9144000" cy="611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26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0" y="6137920"/>
            <a:ext cx="91440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Sarmishsoy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qoyatosh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rasmlari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Сармишсой дарас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23"/>
            <a:ext cx="4248472" cy="62169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Зона отдыха Sarmishs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1"/>
            <a:ext cx="5436096" cy="6250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12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0" y="6137920"/>
            <a:ext cx="91440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Quruqsoy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darasi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qoyatosh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(Samarqand,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Kattaqo’rg’on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oto: orient-track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36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ертикальный свиток 3"/>
          <p:cNvSpPr/>
          <p:nvPr/>
        </p:nvSpPr>
        <p:spPr>
          <a:xfrm>
            <a:off x="1226143" y="595704"/>
            <a:ext cx="6192688" cy="56886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SLAYD TUGADI.ETIBOR UCHUN KATTA RAXMAT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3454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3109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muzlikning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Muzlikning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chekinishi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ko’llar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o’simliklar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o’sishi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yaroqli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botqoqliklar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ko’paydi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mil.avv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10-8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yilliklar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subtropik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poleolitga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ancha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Keyinchalik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miloddan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8-5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yilliklar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quruq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yaxshilanib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shoxli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hayvonlar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yashil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o’simliklar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Yevropa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hududida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bargli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yashil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o’rmonlar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qoplandi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Boltiq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dengizi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Yevropa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ko’llari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qiyofaga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siljishi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muzlik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yiliga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160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siljigan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3109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iqlimning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hayvonot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deyarlik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tosh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hayvonlari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yo‘qolib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o‘rninga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arxar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muflon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tog‘ 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echkisi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bug‘u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jayron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qulon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quyon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arslon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yo‘lbars</a:t>
            </a:r>
            <a:r>
              <a:rPr lang="en-US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bars, </a:t>
            </a:r>
            <a:r>
              <a:rPr lang="en-US" sz="36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qoplon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O‘simliklar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issiqtalab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o‘simliklar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salmog‘i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ibtidoiy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turmush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o‘zgarishiga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3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57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sigment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trapetsiya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uchburchak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qurolchalar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mikrolitlar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o’rish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pichoq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o’roq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kashfiyoti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yutuqlaridan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kamon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o’qning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o’q-inson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insoniyatning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zakovatining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0"/>
            <a:ext cx="44279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7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yoyning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inqilobi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uloqtiriladigan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ma’noda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jismoniy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qurolga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ehtiyoj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sezila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hayvonlarning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o’zgarishiga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O’q-yoyning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ishlab-chiqarish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kuchlarining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taqozo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5926"/>
            <a:ext cx="9468544" cy="331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960" y="0"/>
            <a:ext cx="504000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qonuniyat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o’qning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tezligi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kuch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energiya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idrok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malaka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ko’nikma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taqozasi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insonning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kashf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energiyadan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asbob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foydalanishi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aqlning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hayvonlarni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orqasidan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quvib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chuqurga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xaydash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o’q-yoy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otib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ovlash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faoliyatning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ongliligi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itni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qo’lga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o’rgatilishi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mezolitda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ovchilik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ho’jaligi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baliqchilik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terimchilik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mashg’ulotlarini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ahamiyatini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yo’qotmagan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ekanligi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ovchilikda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harakatlarning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ko’zga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tashlanish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(it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tuzoq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qo’yish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baliqchilikda</a:t>
            </a:r>
            <a:r>
              <a:rPr lang="en-US" sz="2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garpunlar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to’rlar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qarmoqlar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usullarining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639"/>
            <a:ext cx="3960440" cy="6241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3361512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1819</Words>
  <Application>Microsoft Office PowerPoint</Application>
  <PresentationFormat>Экран (4:3)</PresentationFormat>
  <Paragraphs>96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AVT</dc:creator>
  <cp:lastModifiedBy>User</cp:lastModifiedBy>
  <cp:revision>60</cp:revision>
  <dcterms:created xsi:type="dcterms:W3CDTF">2018-10-05T08:30:20Z</dcterms:created>
  <dcterms:modified xsi:type="dcterms:W3CDTF">2022-09-21T11:58:44Z</dcterms:modified>
</cp:coreProperties>
</file>