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6" r:id="rId2"/>
    <p:sldMasterId id="2147483817" r:id="rId3"/>
  </p:sldMasterIdLst>
  <p:notesMasterIdLst>
    <p:notesMasterId r:id="rId99"/>
  </p:notesMasterIdLst>
  <p:sldIdLst>
    <p:sldId id="256" r:id="rId4"/>
    <p:sldId id="277" r:id="rId5"/>
    <p:sldId id="415" r:id="rId6"/>
    <p:sldId id="340" r:id="rId7"/>
    <p:sldId id="437" r:id="rId8"/>
    <p:sldId id="438" r:id="rId9"/>
    <p:sldId id="439" r:id="rId10"/>
    <p:sldId id="440" r:id="rId11"/>
    <p:sldId id="441" r:id="rId12"/>
    <p:sldId id="442" r:id="rId13"/>
    <p:sldId id="501" r:id="rId14"/>
    <p:sldId id="443" r:id="rId15"/>
    <p:sldId id="493" r:id="rId16"/>
    <p:sldId id="436" r:id="rId17"/>
    <p:sldId id="490" r:id="rId18"/>
    <p:sldId id="494" r:id="rId19"/>
    <p:sldId id="491" r:id="rId20"/>
    <p:sldId id="492" r:id="rId21"/>
    <p:sldId id="497" r:id="rId22"/>
    <p:sldId id="498" r:id="rId23"/>
    <p:sldId id="499" r:id="rId24"/>
    <p:sldId id="500" r:id="rId25"/>
    <p:sldId id="394" r:id="rId26"/>
    <p:sldId id="502" r:id="rId27"/>
    <p:sldId id="444" r:id="rId28"/>
    <p:sldId id="445" r:id="rId29"/>
    <p:sldId id="446" r:id="rId30"/>
    <p:sldId id="397" r:id="rId31"/>
    <p:sldId id="447" r:id="rId32"/>
    <p:sldId id="495" r:id="rId33"/>
    <p:sldId id="458" r:id="rId34"/>
    <p:sldId id="448" r:id="rId35"/>
    <p:sldId id="396" r:id="rId36"/>
    <p:sldId id="449" r:id="rId37"/>
    <p:sldId id="452" r:id="rId38"/>
    <p:sldId id="451" r:id="rId39"/>
    <p:sldId id="473" r:id="rId40"/>
    <p:sldId id="496" r:id="rId41"/>
    <p:sldId id="484" r:id="rId42"/>
    <p:sldId id="474" r:id="rId43"/>
    <p:sldId id="475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  <p:sldId id="533" r:id="rId75"/>
    <p:sldId id="534" r:id="rId76"/>
    <p:sldId id="535" r:id="rId77"/>
    <p:sldId id="536" r:id="rId78"/>
    <p:sldId id="537" r:id="rId79"/>
    <p:sldId id="538" r:id="rId80"/>
    <p:sldId id="539" r:id="rId81"/>
    <p:sldId id="540" r:id="rId82"/>
    <p:sldId id="541" r:id="rId83"/>
    <p:sldId id="542" r:id="rId84"/>
    <p:sldId id="543" r:id="rId85"/>
    <p:sldId id="544" r:id="rId86"/>
    <p:sldId id="545" r:id="rId87"/>
    <p:sldId id="546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55" r:id="rId97"/>
    <p:sldId id="457" r:id="rId98"/>
  </p:sldIdLst>
  <p:sldSz cx="9144000" cy="6858000" type="screen4x3"/>
  <p:notesSz cx="6858000" cy="9144000"/>
  <p:custDataLst>
    <p:tags r:id="rId10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0318"/>
    <a:srgbClr val="660033"/>
    <a:srgbClr val="00FF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1060BD-0B2B-4EEA-86B0-7BA5FE3F16D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046165-F4B2-4E58-B147-E3566C2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71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0A01-7CB4-49C5-9563-3A15215C7CAF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66AF-36EE-455E-92C2-019494E4A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E2B7-2A3A-4270-8831-4CD4B44B221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D8A0-9E89-4CEB-9D74-4BC9AD69C7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BD532-8FDE-475F-9D23-EE05FCE87EB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24C6-52F3-4312-89EF-76BFA22D6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BB8E-64F6-4DE7-BB47-ED2F0012638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B9A-86F2-4B59-B5BF-09B29AE12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1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25E9-9073-4E1A-915C-ADB9AC46E96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8AB7-E873-45AF-AF00-AF0094E6F4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F8A-6C70-4688-8778-FB5E5416800B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61EE-4B21-4927-9B7C-D044F57F3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5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11B-334C-43D3-9AB3-E3CD64AFD65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51B1-6411-4D19-A3EF-23033160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7CFF-6CF3-44EE-B770-DA7EBE70A52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BC98-A8A3-4DF8-934C-53A65A358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7C73-01B1-491C-8B1E-6A542CD0927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B705-75B9-459E-89E7-5FCBEB39D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3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1CBE-DB70-479D-AC26-21A5027420D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23E72-C215-43D8-8329-8AD0AD325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F6A4-F45D-441B-8891-B19811C4327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A105-610B-4FA1-B7D3-7D7A7C38D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5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86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49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21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30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94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8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1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358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16" r:id="rId8"/>
    <p:sldLayoutId id="2147483800" r:id="rId9"/>
    <p:sldLayoutId id="2147483801" r:id="rId10"/>
    <p:sldLayoutId id="214748380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E60E5-3832-4BCD-B068-A69F88AEA33A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7CF16F-00D1-4C82-8097-1742268C0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24.09.2022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1655763" y="642938"/>
            <a:ext cx="6845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z-Cyrl-UZ" sz="2800" b="1" dirty="0">
              <a:solidFill>
                <a:srgbClr val="40315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23-mavzu</a:t>
            </a:r>
            <a:r>
              <a:rPr lang="uz-Cyrl-UZ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4286256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         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24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996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chiqilganidek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tahdid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changali"dan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Nux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Mansur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zaifligini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kelishuvga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Amudaryodan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muhrlanadi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942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Mahmud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davrida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</a:t>
            </a:r>
            <a:endParaRPr lang="en-US" sz="6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Kobul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havzasidagi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uz-Cyrl-UZ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Sobuqtegining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(997)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muddat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o`g`li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998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farzandi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Mahmud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vorisligini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kaltafahm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takabbur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landavur</a:t>
            </a:r>
            <a:r>
              <a:rPr lang="en-US" sz="25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hokimlarining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xurujlariga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bardosh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Chunonchi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(998-1030)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Seyiston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Kobul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makonlar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g’aznaviylar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736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Sobiq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sho‘rolar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yoritildi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bosqinchi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jallod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sahroyi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Holbuki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Siyosatnoma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Chahor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maqola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(XII 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Jom</a:t>
            </a:r>
            <a:r>
              <a:rPr lang="uz-Cyrl-UZ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ul-hikoyot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Lubob-ul-albob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(XIII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«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Miftoxul-adl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(XVI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solnomalarda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kitoblar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hikoyatlarda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adolatli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fuqaroparvar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tadbirkor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sermulohazali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uz-Cyrl-UZ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lajakni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b="1" i="1" u="sng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biladigan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aql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odilona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000" b="1" i="1" u="sng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intiladigan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659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 (998–1030)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chiqqach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qurol-aslahalari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ta’minlab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Amudaryoni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Hindistonga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g‘arbda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chegaradosh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4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Hindistonga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Panjob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Kashmir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boyliklarni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haykallarni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ibodatxonalardagi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minglab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erkak-ayol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1019-yilda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Kanauja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million dirham, 57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350 ta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30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asirlar</a:t>
            </a:r>
            <a:r>
              <a:rPr lang="en-US" sz="30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sotilmagan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o‘ldirilmagan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kiritib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0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1001-yilda  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muzokaralar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shartnoma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chizig‘i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Amudaryo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lgilandi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1005-yilda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4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Muntasir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Qashg‘ardan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Amudaryogacha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Turkistonning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Yettisuv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Sug‘d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oraxoniylar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garasidan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ngizining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qirg‘oqlarigacha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Afg‘oniston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G’aznaviylar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Ammo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shartnomasini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989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Hindistonda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1008-yilda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1008-yildagi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uzil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hammasini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Chag‘oniyon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Xuttalon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Mahmud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1010–1011-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yillarda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viloyatini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1017-yilga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nigohi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201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Mahmud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qaltis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Ma’munning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o‘limidan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piyoda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1017-yilning  3-iyulida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unvoni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qolinib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sarkardasi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Oltintosh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tayinlandi.Ayni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shuhratparast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akademiyasining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atoqli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namoyandalarini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Rayhon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Beruniyni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istilochilik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1029-yilda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96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Mahmud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Buxoroda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iloqxon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Qashg‘arda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tomg‘achxon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qo‘shnisi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kuchsizlantirmoqchi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1025-yilda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tomg‘achxon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900113" y="981075"/>
            <a:ext cx="7488237" cy="4401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1" dirty="0" smtClean="0">
                <a:solidFill>
                  <a:srgbClr val="009900"/>
                </a:solidFill>
                <a:latin typeface="Times New Roman" pitchFamily="18" charset="0"/>
              </a:rPr>
              <a:t>Режа</a:t>
            </a:r>
            <a:r>
              <a:rPr lang="ru-RU" sz="2800" b="1" dirty="0">
                <a:solidFill>
                  <a:srgbClr val="009900"/>
                </a:solidFill>
                <a:latin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tashkil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topishi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Mahmud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G’aznaviy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davrida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inqirozi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tashkil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topishi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yuksalishi</a:t>
            </a:r>
            <a:endParaRPr lang="en-US" sz="2800" b="1" dirty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parchalanib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ketishi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8094663" y="44450"/>
          <a:ext cx="9413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Точечный рисунок" r:id="rId3" imgW="1809524" imgH="1542857" progId="PBrush">
                  <p:embed/>
                </p:oleObj>
              </mc:Choice>
              <mc:Fallback>
                <p:oleObj name="Точечный рисунок" r:id="rId3" imgW="1809524" imgH="1542857" progId="PBrush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DFD"/>
                          </a:clrFrom>
                          <a:clrTo>
                            <a:srgbClr val="FDFDF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3" y="44450"/>
                        <a:ext cx="9413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Gardiziy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Zayn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kitobida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uchrashuv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to’g’risida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hikoya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uchrashuv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mulozamatlardan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javohir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sovg‘a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uchrashuvdayoq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diplomatiyada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savodsizligi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qovushmagan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qo‘polligini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ko‘rgach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muomalasi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m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hmondo‘stligi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hashamati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boyligi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ziynatlari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qoldirmoqchi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kimxob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tayyorlattirib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hayratomuz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yasattirdi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sovg‘alar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77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uchrashuvda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muhokama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Alitakindan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Yigantakinga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lishadilar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lishuvdan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vaqtincha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daryosining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qirg‘og‘idagi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Nurota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saqlashga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nabiralari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Isroil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Dovudlar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Isroil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garovga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hind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qal’alaridan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yuboriladi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49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Mahmud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tor-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yurakdan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kuchsizlantirishdan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o‘g‘lining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o‘tirishi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ma’qul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Yigantakinning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yuzma-yuz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xavfi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113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G‘aznaviyning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harbiy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yurishlar</a:t>
            </a:r>
            <a:r>
              <a:rPr lang="en-US" sz="3600" dirty="0" err="1">
                <a:latin typeface="Times New Roman"/>
                <a:ea typeface="Times New Roman"/>
              </a:rPr>
              <a:t>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oqibatlaridan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biri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shu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bo‘ldiki</a:t>
            </a:r>
            <a:r>
              <a:rPr lang="en-US" sz="3600" dirty="0"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latin typeface="Times New Roman"/>
                <a:ea typeface="Times New Roman"/>
              </a:rPr>
              <a:t>shimoliy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latin typeface="Times New Roman"/>
                <a:ea typeface="Times New Roman"/>
              </a:rPr>
              <a:t>Hindiston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hududining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bosib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olinishi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natijasida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latin typeface="Times New Roman"/>
                <a:ea typeface="Times New Roman"/>
              </a:rPr>
              <a:t>turkiy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aholining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ancha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qismi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joylarga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kelib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joylasha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boshladi</a:t>
            </a:r>
            <a:r>
              <a:rPr lang="en-US" sz="3600" dirty="0">
                <a:latin typeface="Times New Roman"/>
                <a:ea typeface="Times New Roman"/>
              </a:rPr>
              <a:t>. Bu </a:t>
            </a:r>
            <a:r>
              <a:rPr lang="en-US" sz="3600" dirty="0" err="1">
                <a:latin typeface="Times New Roman"/>
                <a:ea typeface="Times New Roman"/>
              </a:rPr>
              <a:t>esa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Hindistonning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keyingi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tarixiy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taqdiriga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sezilarli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ta’sir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ko‘rsatdi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89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Mahmud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davrida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g‘aznaviylar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davlati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hududlari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benihoya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kengayib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mamlakat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shaharlarida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ayniqsa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</a:rPr>
              <a:t>G‘aznada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katta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inshootlar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salobatli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ko‘plab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masjid-u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madrasalar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kutubxona-yu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shifoxonalar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ilm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maskanlari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barpo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etilgan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bo‘lsa</a:t>
            </a:r>
            <a:r>
              <a:rPr lang="en-US" sz="3200" dirty="0">
                <a:latin typeface="Times New Roman"/>
                <a:ea typeface="Times New Roman"/>
              </a:rPr>
              <a:t>-da, </a:t>
            </a:r>
            <a:r>
              <a:rPr lang="en-US" sz="3200" dirty="0" err="1">
                <a:latin typeface="Times New Roman"/>
                <a:ea typeface="Times New Roman"/>
              </a:rPr>
              <a:t>biroq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ko‘pchilik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aholining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moddiy-maishiy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ahvoli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nochor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turli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xil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soliq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majburiyatlar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odamlarning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tinkasini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quritgan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  <a:endParaRPr lang="uz-Cyrl-UZ" sz="3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54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1011-yilda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Xuroson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o‘lkasida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boshlangan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ocharchilik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minglab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odamlarning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nobud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bo‘lishiga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olib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kelgan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Shu</a:t>
            </a:r>
            <a:r>
              <a:rPr lang="en-US" sz="3200" dirty="0">
                <a:latin typeface="Times New Roman"/>
                <a:ea typeface="Times New Roman"/>
              </a:rPr>
              <a:t> bois, </a:t>
            </a:r>
            <a:r>
              <a:rPr lang="en-US" sz="3200" b="1" u="sng" dirty="0">
                <a:solidFill>
                  <a:srgbClr val="660033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G‘aznaviy</a:t>
            </a:r>
            <a:r>
              <a:rPr lang="en-US" sz="3200" b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davlati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tashqaridan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go‘yo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qudratli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ko‘ringani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bilan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aslida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ichdan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yemirila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boshlaydi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Uning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vafotidan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keyin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ko‘p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o‘tmay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bu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saltanat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tushkunlik</a:t>
            </a:r>
            <a:r>
              <a:rPr lang="en-US" sz="3200" dirty="0">
                <a:latin typeface="Times New Roman"/>
                <a:ea typeface="Times New Roman"/>
              </a:rPr>
              <a:t> sari </a:t>
            </a:r>
            <a:r>
              <a:rPr lang="en-US" sz="3200" dirty="0" err="1">
                <a:latin typeface="Times New Roman"/>
                <a:ea typeface="Times New Roman"/>
              </a:rPr>
              <a:t>yuz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tutadi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2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1084615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b="1" dirty="0" smtClean="0">
                <a:solidFill>
                  <a:srgbClr val="660033"/>
                </a:solidFill>
                <a:effectLst/>
                <a:latin typeface="Times New Roman"/>
                <a:ea typeface="Times New Roman"/>
              </a:rPr>
              <a:t>	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Mahmud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vafotidan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keyinoq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Xorazm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mustaqilligini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tiklashga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erishadi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Shuningdek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saljuqiy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turklarning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Xuroson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hududlarini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Agar 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Mahmud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uning</a:t>
            </a:r>
            <a:r>
              <a:rPr lang="en-US" sz="30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roziligi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ayrim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kelib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joylashgan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endilikda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butun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ishg‘ol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qilishga</a:t>
            </a:r>
            <a:r>
              <a:rPr lang="en-US" sz="3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kirishadilar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852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83671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O‘lkaning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g‘aznaviylar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siyosatidan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haddan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ziyod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soliq-to‘lovlar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asoratidan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norozi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aholisi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saljuqiylarni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qo‘llab-quvvatlab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chiqadi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o‘rtadagi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latin typeface="Times New Roman" pitchFamily="18" charset="0"/>
                <a:cs typeface="Times New Roman" pitchFamily="18" charset="0"/>
              </a:rPr>
              <a:t>to‘qnashuvlarning</a:t>
            </a:r>
            <a:r>
              <a:rPr lang="en-US" sz="30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pirovard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yakuniga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o‘tkazadi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G‘aznaviylar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qo‘shini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o‘rtasidagi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urush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1035-yilda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Niso</a:t>
            </a:r>
            <a:r>
              <a:rPr lang="en-US" sz="3000" b="1" dirty="0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shahri</a:t>
            </a:r>
            <a:r>
              <a:rPr lang="en-US" sz="3000" b="1" dirty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yonida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jang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g‘alabasi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yakunlanadi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o‘tmay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g‘alabalarini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mustahkamlab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Xurosonning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qismini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juml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Nishopurni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qo‘lga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kiritadilar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(1038).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1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600" b="1" dirty="0">
                <a:latin typeface="Times New Roman"/>
                <a:ea typeface="Times New Roman"/>
              </a:rPr>
              <a:t> 1040-yil </a:t>
            </a:r>
            <a:r>
              <a:rPr lang="en-US" sz="2600" b="1" dirty="0" err="1">
                <a:latin typeface="Times New Roman"/>
                <a:ea typeface="Times New Roman"/>
              </a:rPr>
              <a:t>bahorida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Dandanakon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yonida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(</a:t>
            </a:r>
            <a:r>
              <a:rPr lang="en-US" sz="2600" b="1" dirty="0" err="1">
                <a:latin typeface="Times New Roman"/>
                <a:ea typeface="Times New Roman"/>
              </a:rPr>
              <a:t>Saraxs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bilan</a:t>
            </a:r>
            <a:r>
              <a:rPr lang="en-US" sz="2600" b="1" dirty="0">
                <a:latin typeface="Times New Roman"/>
                <a:ea typeface="Times New Roman"/>
              </a:rPr>
              <a:t> Marv </a:t>
            </a:r>
            <a:r>
              <a:rPr lang="en-US" sz="2600" b="1" dirty="0" err="1" smtClean="0">
                <a:latin typeface="Times New Roman"/>
                <a:ea typeface="Times New Roman"/>
              </a:rPr>
              <a:t>oralig‘i</a:t>
            </a:r>
            <a:r>
              <a:rPr lang="en-US" sz="2600" b="1" dirty="0"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latin typeface="Times New Roman"/>
                <a:ea typeface="Times New Roman"/>
              </a:rPr>
              <a:t>Marvdan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latin typeface="Times New Roman"/>
                <a:ea typeface="Times New Roman"/>
              </a:rPr>
              <a:t>80 </a:t>
            </a:r>
            <a:r>
              <a:rPr lang="en-US" sz="2600" b="1" dirty="0" err="1">
                <a:latin typeface="Times New Roman"/>
                <a:ea typeface="Times New Roman"/>
              </a:rPr>
              <a:t>kilom</a:t>
            </a:r>
            <a:r>
              <a:rPr lang="ru-RU" sz="2600" b="1" dirty="0">
                <a:latin typeface="Times New Roman"/>
                <a:ea typeface="Times New Roman"/>
              </a:rPr>
              <a:t>е</a:t>
            </a:r>
            <a:r>
              <a:rPr lang="en-US" sz="2600" b="1" dirty="0" err="1">
                <a:latin typeface="Times New Roman"/>
                <a:ea typeface="Times New Roman"/>
              </a:rPr>
              <a:t>tr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latin typeface="Times New Roman"/>
                <a:ea typeface="Times New Roman"/>
              </a:rPr>
              <a:t>masofada</a:t>
            </a:r>
            <a:r>
              <a:rPr lang="en-US" sz="2600" b="1" dirty="0">
                <a:latin typeface="Times New Roman"/>
                <a:ea typeface="Times New Roman"/>
              </a:rPr>
              <a:t>) </a:t>
            </a:r>
            <a:r>
              <a:rPr lang="en-US" sz="2600" dirty="0" err="1">
                <a:latin typeface="Times New Roman"/>
                <a:ea typeface="Times New Roman"/>
              </a:rPr>
              <a:t>bo‘lgan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hal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qiluvchi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so‘nggi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jangdan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keyin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Mas’ud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G‘aznaviy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qo‘shini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qaqshatqich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zarbaga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uchrab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dirty="0" err="1">
                <a:latin typeface="Times New Roman"/>
                <a:ea typeface="Times New Roman"/>
              </a:rPr>
              <a:t>butun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Xuroson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o‘lkasidan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mahrum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bo‘ladi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Ko‘p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o‘tmay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dirty="0" err="1">
                <a:latin typeface="Times New Roman"/>
                <a:ea typeface="Times New Roman"/>
              </a:rPr>
              <a:t>Mas’ud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ukasi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Muhammad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tomonidan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qatl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qilinadi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(1041). </a:t>
            </a:r>
            <a:r>
              <a:rPr lang="en-US" sz="2600" dirty="0">
                <a:latin typeface="Times New Roman"/>
                <a:ea typeface="Times New Roman"/>
              </a:rPr>
              <a:t>L</a:t>
            </a:r>
            <a:r>
              <a:rPr lang="ru-RU" sz="2600" dirty="0">
                <a:latin typeface="Times New Roman"/>
                <a:ea typeface="Times New Roman"/>
              </a:rPr>
              <a:t>е</a:t>
            </a:r>
            <a:r>
              <a:rPr lang="en-US" sz="2600" dirty="0">
                <a:latin typeface="Times New Roman"/>
                <a:ea typeface="Times New Roman"/>
              </a:rPr>
              <a:t>kin </a:t>
            </a:r>
            <a:r>
              <a:rPr lang="en-US" sz="2600" dirty="0" err="1">
                <a:latin typeface="Times New Roman"/>
                <a:ea typeface="Times New Roman"/>
              </a:rPr>
              <a:t>Ma’sudning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o‘g‘li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Ma’dud</a:t>
            </a:r>
            <a:r>
              <a:rPr lang="en-US" sz="2600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>
                <a:latin typeface="Times New Roman"/>
                <a:ea typeface="Times New Roman"/>
              </a:rPr>
              <a:t>(</a:t>
            </a:r>
            <a:r>
              <a:rPr lang="en-US" sz="2600" dirty="0" smtClean="0">
                <a:latin typeface="Times New Roman"/>
                <a:ea typeface="Times New Roman"/>
              </a:rPr>
              <a:t>1041–1048-y</a:t>
            </a:r>
            <a:r>
              <a:rPr lang="en-US" sz="2600" dirty="0">
                <a:latin typeface="Times New Roman"/>
                <a:ea typeface="Times New Roman"/>
              </a:rPr>
              <a:t>.)  </a:t>
            </a:r>
            <a:r>
              <a:rPr lang="en-US" sz="2600" dirty="0" err="1">
                <a:latin typeface="Times New Roman"/>
                <a:ea typeface="Times New Roman"/>
              </a:rPr>
              <a:t>Muhammadga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qarshi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urush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boshlab</a:t>
            </a:r>
            <a:r>
              <a:rPr lang="en-US" sz="2600" dirty="0">
                <a:latin typeface="Times New Roman"/>
                <a:ea typeface="Times New Roman"/>
              </a:rPr>
              <a:t>,  </a:t>
            </a:r>
            <a:r>
              <a:rPr lang="en-US" sz="2600" dirty="0" err="1">
                <a:latin typeface="Times New Roman"/>
                <a:ea typeface="Times New Roman"/>
              </a:rPr>
              <a:t>uning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qo‘shinlarini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smtClean="0">
                <a:latin typeface="Times New Roman"/>
                <a:ea typeface="Times New Roman"/>
              </a:rPr>
              <a:t>y</a:t>
            </a:r>
            <a:r>
              <a:rPr lang="ru-RU" sz="2600" dirty="0">
                <a:latin typeface="Times New Roman"/>
                <a:ea typeface="Times New Roman"/>
              </a:rPr>
              <a:t>е</a:t>
            </a:r>
            <a:r>
              <a:rPr lang="en-US" sz="2600" dirty="0" err="1">
                <a:latin typeface="Times New Roman"/>
                <a:ea typeface="Times New Roman"/>
              </a:rPr>
              <a:t>ngdi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o‘zini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o‘ldirib</a:t>
            </a:r>
            <a:r>
              <a:rPr lang="en-US" sz="2600" dirty="0">
                <a:latin typeface="Times New Roman"/>
                <a:ea typeface="Times New Roman"/>
              </a:rPr>
              <a:t>,  </a:t>
            </a:r>
            <a:r>
              <a:rPr lang="en-US" sz="2600" dirty="0" err="1">
                <a:latin typeface="Times New Roman"/>
                <a:ea typeface="Times New Roman"/>
              </a:rPr>
              <a:t>g‘aznaviylar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davlatining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hukmdori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bo‘lib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oldi</a:t>
            </a:r>
            <a:r>
              <a:rPr lang="en-US" sz="2600" dirty="0" smtClean="0">
                <a:latin typeface="Times New Roman"/>
                <a:ea typeface="Times New Roman"/>
              </a:rPr>
              <a:t>.</a:t>
            </a:r>
            <a:r>
              <a:rPr lang="en-US" sz="2600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Ma’dud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>
                <a:latin typeface="Times New Roman"/>
                <a:ea typeface="Times New Roman"/>
              </a:rPr>
              <a:t>ham </a:t>
            </a:r>
            <a:r>
              <a:rPr lang="en-US" sz="2600" dirty="0" err="1">
                <a:latin typeface="Times New Roman"/>
                <a:ea typeface="Times New Roman"/>
              </a:rPr>
              <a:t>bir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necha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kuch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to‘plab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saljuqiylar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bilan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urush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olib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borgan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bo‘lsa</a:t>
            </a:r>
            <a:r>
              <a:rPr lang="en-US" sz="2600" dirty="0">
                <a:latin typeface="Times New Roman"/>
                <a:ea typeface="Times New Roman"/>
              </a:rPr>
              <a:t>-da, ammo </a:t>
            </a:r>
            <a:r>
              <a:rPr lang="en-US" sz="2600" dirty="0" err="1">
                <a:latin typeface="Times New Roman"/>
                <a:ea typeface="Times New Roman"/>
              </a:rPr>
              <a:t>o‘z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qo‘shinini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mag‘lubiyatdan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saqlab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qola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olmaydi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endParaRPr lang="uz-Cyrl-UZ" sz="2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83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topishi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dirty="0" smtClean="0">
                <a:latin typeface="Times New Roman"/>
                <a:ea typeface="Times New Roman"/>
              </a:rPr>
              <a:t>	1059-yilda </a:t>
            </a:r>
            <a:r>
              <a:rPr lang="en-US" sz="2800" dirty="0" err="1">
                <a:latin typeface="Times New Roman"/>
                <a:ea typeface="Times New Roman"/>
              </a:rPr>
              <a:t>g‘aznaviylarning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muhim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tayanchi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Balxning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saljuqiylar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qo‘liga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o‘tishi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davlati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ancha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zaiflashib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qoladi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Asta</a:t>
            </a:r>
            <a:r>
              <a:rPr lang="en-US" sz="2800" dirty="0">
                <a:latin typeface="Times New Roman"/>
                <a:ea typeface="Times New Roman"/>
              </a:rPr>
              <a:t>-s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>
                <a:latin typeface="Times New Roman"/>
                <a:ea typeface="Times New Roman"/>
              </a:rPr>
              <a:t>kin </a:t>
            </a:r>
            <a:r>
              <a:rPr lang="en-US" sz="2800" dirty="0" err="1" smtClean="0">
                <a:latin typeface="Times New Roman"/>
                <a:ea typeface="Times New Roman"/>
              </a:rPr>
              <a:t>o‘z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qudratini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yo‘qota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boshlagan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latin typeface="Times New Roman"/>
                <a:ea typeface="Times New Roman"/>
              </a:rPr>
              <a:t>XII  </a:t>
            </a:r>
            <a:r>
              <a:rPr lang="en-US" sz="2800" b="1" dirty="0" err="1">
                <a:latin typeface="Times New Roman"/>
                <a:ea typeface="Times New Roman"/>
              </a:rPr>
              <a:t>asrning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oxirlarida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Afg‘oniston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hududlarida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tashkil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yangi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davlat</a:t>
            </a:r>
            <a:r>
              <a:rPr lang="en-US" sz="2800" dirty="0">
                <a:latin typeface="Times New Roman"/>
                <a:ea typeface="Times New Roman"/>
              </a:rPr>
              <a:t>—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g‘uriylar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tomonidan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butunlay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tugatildi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Aniqrog‘i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dirty="0">
                <a:latin typeface="Times New Roman"/>
                <a:ea typeface="Times New Roman"/>
              </a:rPr>
              <a:t>1186-yilda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g‘uriylar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sulolasidan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G‘iyosiddin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Muhammad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qo‘shini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Panjob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viloyati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ch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klanib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hokimiyatini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uzil</a:t>
            </a:r>
            <a:r>
              <a:rPr lang="en-US" sz="2800" dirty="0" smtClean="0">
                <a:latin typeface="Times New Roman"/>
                <a:ea typeface="Times New Roman"/>
              </a:rPr>
              <a:t>-k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sil</a:t>
            </a:r>
            <a:r>
              <a:rPr lang="en-US" sz="2800" dirty="0">
                <a:latin typeface="Times New Roman"/>
                <a:ea typeface="Times New Roman"/>
              </a:rPr>
              <a:t> tor-</a:t>
            </a:r>
            <a:r>
              <a:rPr lang="en-US" sz="2800" dirty="0" err="1">
                <a:latin typeface="Times New Roman"/>
                <a:ea typeface="Times New Roman"/>
              </a:rPr>
              <a:t>mor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qildi</a:t>
            </a:r>
            <a:r>
              <a:rPr lang="en-US" sz="2800" dirty="0" smtClean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22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 smtClean="0">
                <a:latin typeface="Times New Roman" pitchFamily="18" charset="0"/>
              </a:rPr>
              <a:t>G’aznaviylar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davlatining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boshqaruv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tizimi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 smtClean="0">
                <a:latin typeface="Times New Roman"/>
                <a:ea typeface="Times New Roman"/>
              </a:rPr>
              <a:t>	</a:t>
            </a:r>
            <a:r>
              <a:rPr lang="en-US" sz="2500" dirty="0" err="1" smtClean="0">
                <a:latin typeface="Times New Roman"/>
                <a:ea typeface="Times New Roman"/>
              </a:rPr>
              <a:t>Davlatning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oliy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hukmdori</a:t>
            </a:r>
            <a:r>
              <a:rPr lang="en-US" sz="2500" dirty="0">
                <a:latin typeface="Times New Roman"/>
                <a:ea typeface="Times New Roman"/>
              </a:rPr>
              <a:t> — </a:t>
            </a:r>
            <a:r>
              <a:rPr lang="ru-RU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А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mir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bo‘lgan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dirty="0" err="1">
                <a:latin typeface="Times New Roman"/>
                <a:ea typeface="Times New Roman"/>
              </a:rPr>
              <a:t>Boshqaruv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tizimi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dargoh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devonlarga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bo‘lingan</a:t>
            </a:r>
            <a:r>
              <a:rPr lang="en-US" sz="25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500" dirty="0">
                <a:latin typeface="Times New Roman"/>
                <a:ea typeface="Times New Roman"/>
              </a:rPr>
              <a:t>	</a:t>
            </a:r>
            <a:r>
              <a:rPr lang="en-US" sz="2500" dirty="0" err="1" smtClean="0">
                <a:latin typeface="Times New Roman"/>
                <a:ea typeface="Times New Roman"/>
              </a:rPr>
              <a:t>Dargohda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faoliyat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ko‘rsatgan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hojiblar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ru-RU" sz="2500" dirty="0">
                <a:latin typeface="Times New Roman"/>
                <a:ea typeface="Times New Roman"/>
              </a:rPr>
              <a:t>х</a:t>
            </a:r>
            <a:r>
              <a:rPr lang="en-US" sz="2500" dirty="0" err="1">
                <a:latin typeface="Times New Roman"/>
                <a:ea typeface="Times New Roman"/>
              </a:rPr>
              <a:t>izmati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rivojlanib</a:t>
            </a:r>
            <a:r>
              <a:rPr lang="en-US" sz="2500" dirty="0">
                <a:latin typeface="Times New Roman"/>
                <a:ea typeface="Times New Roman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‘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saroy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hojibi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navbatchi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boshqa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shakllarda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bo‘lgan</a:t>
            </a:r>
            <a:r>
              <a:rPr lang="en-US" sz="25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500" dirty="0" smtClean="0">
                <a:latin typeface="Times New Roman"/>
                <a:ea typeface="Times New Roman"/>
              </a:rPr>
              <a:t>	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‘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hojibning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mavqeyi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davlat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miqyosida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katta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bo‘lgan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endParaRPr lang="en-US" sz="2500" dirty="0" smtClean="0"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marosimlarda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oliy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hukmdorga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eng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yaqin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joyni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egallagan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5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jiddiy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harbiy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yurishlarda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qo‘shinning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mas’uliyatli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qismiga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boshchilik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qilgan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25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ma</a:t>
            </a:r>
            <a:r>
              <a:rPr lang="ru-RU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sus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saralangan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qismlar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tayyorgarligini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tekshirib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turgan</a:t>
            </a:r>
            <a:r>
              <a:rPr lang="en-US" sz="2500" dirty="0">
                <a:latin typeface="Times New Roman"/>
                <a:ea typeface="Times New Roman"/>
              </a:rPr>
              <a:t>.</a:t>
            </a:r>
            <a:endParaRPr lang="uz-Cyrl-UZ" sz="2500" b="1" i="1" u="sng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9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Dargohda</a:t>
            </a:r>
            <a:r>
              <a:rPr lang="en-US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shuningdek</a:t>
            </a:r>
            <a:r>
              <a:rPr lang="en-US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:  </a:t>
            </a: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saroy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latin typeface="Times New Roman"/>
                <a:ea typeface="Times New Roman"/>
              </a:rPr>
              <a:t>izmatchisi</a:t>
            </a:r>
            <a:r>
              <a:rPr lang="en-US" sz="3200" b="1" i="1" u="sng" dirty="0">
                <a:latin typeface="Times New Roman"/>
                <a:ea typeface="Times New Roman"/>
              </a:rPr>
              <a:t> —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sipohdor</a:t>
            </a:r>
            <a:r>
              <a:rPr lang="en-US" sz="3200" b="1" i="1" u="sng" dirty="0">
                <a:latin typeface="Times New Roman"/>
                <a:ea typeface="Times New Roman"/>
              </a:rPr>
              <a:t>,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oliy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latin typeface="Times New Roman"/>
                <a:ea typeface="Times New Roman"/>
              </a:rPr>
              <a:t>hukmdorning</a:t>
            </a:r>
            <a:r>
              <a:rPr lang="en-US" sz="3200" b="1" i="1" u="sng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latin typeface="Times New Roman"/>
                <a:ea typeface="Times New Roman"/>
              </a:rPr>
              <a:t>sha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siy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hujjat</a:t>
            </a:r>
            <a:r>
              <a:rPr lang="en-US" sz="3200" b="1" i="1" u="sng" dirty="0">
                <a:latin typeface="Times New Roman"/>
                <a:ea typeface="Times New Roman"/>
              </a:rPr>
              <a:t>,  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>
                <a:latin typeface="Times New Roman"/>
                <a:ea typeface="Times New Roman"/>
              </a:rPr>
              <a:t>at  </a:t>
            </a:r>
            <a:r>
              <a:rPr lang="en-US" sz="3200" b="1" i="1" u="sng" dirty="0" err="1">
                <a:latin typeface="Times New Roman"/>
                <a:ea typeface="Times New Roman"/>
              </a:rPr>
              <a:t>ishlari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latin typeface="Times New Roman"/>
                <a:ea typeface="Times New Roman"/>
              </a:rPr>
              <a:t>shug‘ullangan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davotdor</a:t>
            </a:r>
            <a:r>
              <a:rPr lang="en-US" sz="3200" b="1" i="1" u="sng" dirty="0">
                <a:latin typeface="Times New Roman"/>
                <a:ea typeface="Times New Roman"/>
              </a:rPr>
              <a:t>, 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pinhona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vazifalarni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bajaruvchi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pardador</a:t>
            </a:r>
            <a:r>
              <a:rPr lang="en-US" sz="3200" b="1" i="1" u="sng" dirty="0" smtClean="0"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Tx/>
              <a:buChar char="-"/>
            </a:pPr>
            <a:r>
              <a:rPr lang="ru-RU" sz="3200" b="1" i="1" u="sng" dirty="0" smtClean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azinachi</a:t>
            </a:r>
            <a:r>
              <a:rPr lang="en-US" sz="3200" b="1" i="1" u="sng" dirty="0">
                <a:latin typeface="Times New Roman"/>
                <a:ea typeface="Times New Roman"/>
              </a:rPr>
              <a:t>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algn="just"/>
            <a:r>
              <a:rPr lang="en-US" sz="3200" dirty="0" err="1" smtClean="0">
                <a:latin typeface="Times New Roman"/>
                <a:ea typeface="Times New Roman"/>
              </a:rPr>
              <a:t>kabi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ru-RU" sz="3200" dirty="0">
                <a:latin typeface="Times New Roman"/>
                <a:ea typeface="Times New Roman"/>
              </a:rPr>
              <a:t>х</a:t>
            </a:r>
            <a:r>
              <a:rPr lang="en-US" sz="3200" dirty="0" err="1">
                <a:latin typeface="Times New Roman"/>
                <a:ea typeface="Times New Roman"/>
              </a:rPr>
              <a:t>odimlar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faoliyat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ko‘rsatgan</a:t>
            </a:r>
            <a:endParaRPr lang="en-US" sz="3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486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err="1">
                <a:solidFill>
                  <a:srgbClr val="DF0318"/>
                </a:solidFill>
                <a:latin typeface="Times New Roman"/>
                <a:ea typeface="Times New Roman"/>
              </a:rPr>
              <a:t>G‘aznaviylar</a:t>
            </a:r>
            <a:r>
              <a:rPr lang="en-US" sz="3000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davlatida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devon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tarkibida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: 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bosh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vazir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rasmiylashtirish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diplomatik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pochta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-</a:t>
            </a:r>
            <a:r>
              <a:rPr lang="uz-Cyrl-UZ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abar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Mushrif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muhtasib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kabi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2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latin typeface="Times New Roman"/>
                <a:ea typeface="Times New Roman"/>
              </a:rPr>
              <a:t>G‘aznaviylar</a:t>
            </a:r>
            <a:r>
              <a:rPr lang="en-US" sz="3200" dirty="0" smtClean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davlatida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hujjatlarni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rasmiylashirish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 smtClean="0">
                <a:latin typeface="Times New Roman"/>
                <a:ea typeface="Times New Roman"/>
              </a:rPr>
              <a:t>alohida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ahamiyatga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ega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bo‘lgan</a:t>
            </a:r>
            <a:r>
              <a:rPr lang="en-US" sz="32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dirty="0"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latin typeface="Times New Roman"/>
                <a:ea typeface="Times New Roman"/>
              </a:rPr>
              <a:t>Harbiy</a:t>
            </a:r>
            <a:r>
              <a:rPr lang="en-US" sz="3200" b="1" dirty="0" smtClean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devon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huzurida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somoniylar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kabi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 smtClean="0">
                <a:latin typeface="Times New Roman"/>
                <a:ea typeface="Times New Roman"/>
              </a:rPr>
              <a:t>faoliyat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ko‘rsatgan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Devoni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qo‘shinni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oziq-ovqat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kiyim-kechak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ta’minlash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ishini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bajargan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G‘aznaviylarda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devoni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ahamiyati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kuchaydi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19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smtClean="0">
                <a:latin typeface="Times New Roman"/>
                <a:ea typeface="Times New Roman"/>
              </a:rPr>
              <a:t>	</a:t>
            </a:r>
            <a:r>
              <a:rPr lang="en-US" sz="3000" dirty="0" err="1" smtClean="0">
                <a:latin typeface="Times New Roman"/>
                <a:ea typeface="Times New Roman"/>
              </a:rPr>
              <a:t>G‘aznaviylar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davlatida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viloyat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boshliqlari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voliy</a:t>
            </a:r>
            <a:r>
              <a:rPr lang="en-US" sz="3000" dirty="0">
                <a:latin typeface="Times New Roman"/>
                <a:ea typeface="Times New Roman"/>
              </a:rPr>
              <a:t> deb </a:t>
            </a:r>
            <a:r>
              <a:rPr lang="en-US" sz="3000" dirty="0" err="1">
                <a:latin typeface="Times New Roman"/>
                <a:ea typeface="Times New Roman"/>
              </a:rPr>
              <a:t>atalgan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Voliylarni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oliy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hukmdorning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o‘zi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tayinlagan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Viloyatlardagi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ijroiya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ishlarni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amid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olib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borgan</a:t>
            </a:r>
            <a:r>
              <a:rPr lang="en-US" sz="30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000" b="1" dirty="0" smtClean="0">
                <a:latin typeface="Times New Roman"/>
                <a:ea typeface="Times New Roman"/>
              </a:rPr>
              <a:t>	</a:t>
            </a:r>
            <a:r>
              <a:rPr lang="en-US" sz="3000" b="1" dirty="0" err="1" smtClean="0">
                <a:latin typeface="Times New Roman"/>
                <a:ea typeface="Times New Roman"/>
              </a:rPr>
              <a:t>Shahar</a:t>
            </a:r>
            <a:r>
              <a:rPr lang="en-US" sz="3000" b="1" dirty="0" smtClean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boshliqlari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dirty="0">
                <a:latin typeface="Times New Roman"/>
                <a:ea typeface="Times New Roman"/>
              </a:rPr>
              <a:t>—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rais</a:t>
            </a:r>
            <a:r>
              <a:rPr lang="en-US" sz="3000" dirty="0">
                <a:latin typeface="Times New Roman"/>
                <a:ea typeface="Times New Roman"/>
              </a:rPr>
              <a:t> deb </a:t>
            </a:r>
            <a:r>
              <a:rPr lang="en-US" sz="3000" dirty="0" err="1">
                <a:latin typeface="Times New Roman"/>
                <a:ea typeface="Times New Roman"/>
              </a:rPr>
              <a:t>atalgan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Shahar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miqyosidagi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lavozimlar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smtClean="0">
                <a:latin typeface="Times New Roman"/>
                <a:ea typeface="Times New Roman"/>
              </a:rPr>
              <a:t>—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kutvol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bo‘lgan</a:t>
            </a:r>
            <a:r>
              <a:rPr lang="en-US" sz="3000" dirty="0" smtClean="0"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mirshab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vazifasini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bajargan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dirty="0" err="1">
                <a:latin typeface="Times New Roman"/>
                <a:ea typeface="Times New Roman"/>
              </a:rPr>
              <a:t>uning</a:t>
            </a:r>
            <a:r>
              <a:rPr lang="en-US" sz="3000" dirty="0">
                <a:latin typeface="Times New Roman"/>
                <a:ea typeface="Times New Roman"/>
              </a:rPr>
              <a:t> i</a:t>
            </a:r>
            <a:r>
              <a:rPr lang="ru-RU" sz="3000" dirty="0">
                <a:latin typeface="Times New Roman"/>
                <a:ea typeface="Times New Roman"/>
              </a:rPr>
              <a:t>х</a:t>
            </a:r>
            <a:r>
              <a:rPr lang="en-US" sz="3000" dirty="0" err="1">
                <a:latin typeface="Times New Roman"/>
                <a:ea typeface="Times New Roman"/>
              </a:rPr>
              <a:t>tiyorida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alohida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harbiy</a:t>
            </a:r>
            <a:r>
              <a:rPr lang="en-US" sz="3000" b="1" i="1" dirty="0" smtClean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qism</a:t>
            </a:r>
            <a:r>
              <a:rPr lang="en-US" sz="3000" b="1" i="1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bo‘lgan</a:t>
            </a:r>
            <a:r>
              <a:rPr lang="en-US" sz="3000" dirty="0"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3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4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042"/>
            <a:ext cx="4752528" cy="665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8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042"/>
            <a:ext cx="4752528" cy="665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8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harbiy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holati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4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biz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tarixshunosligidagi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qarashlarni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olmaymiz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tomondan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mubolag`a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Chunonchi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isyonkor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lash-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karboshilari"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o`z-o`zidan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go`yo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yo`lida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ko`rsatganday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Mahmud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(998–1030)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yashin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t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zligida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qiladigan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davrining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qudratli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qo‘shiniga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tayandi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Islom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dinini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o‘ziga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g‘oyaviy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bayroq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islom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yo‘lida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himoyasida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g‘azot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urushlari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bordi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xizmatchilarning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hammasi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hisobidan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y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tarli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miqdorda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maosh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ta’minlangandi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Taniqli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Hamidjon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Homidiyning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yozishicha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«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Mahmud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hay’atida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ham,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d</a:t>
            </a:r>
            <a:r>
              <a:rPr lang="ru-RU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vonida-yu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qo‘shinlar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sarkardalari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orasida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ham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qattiq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intizom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orqasidan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jiddiy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nazorat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o‘rnatgan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hokimlarning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ichki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tashqi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ahvolidan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ma’lumot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y</a:t>
            </a:r>
            <a:r>
              <a:rPr lang="ru-RU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tkazib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turuvchi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maxsus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mahkama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etgandi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61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n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cha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jangovar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qo‘rg‘onlarni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qurshab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olganda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tosh,  n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ft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quyilgan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idishlar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,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otadigan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manjaniqlar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daryolarni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suzuvchi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ekan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lashkarining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asosiy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qismini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hunarlar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o‘rgatilgan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qullar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qilgani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qayd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Xullas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Mahmud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zamonaviy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qurollar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ta’minlangan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32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hunar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o‘rgatilgan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yuksak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jangovar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ruhdagi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minglab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suvoriy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piyoda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lashkarga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ega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».</a:t>
            </a:r>
            <a:endParaRPr lang="en-US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9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topishi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35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Turk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xaritasida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tilshunos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Qozoqboy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Mahmudovning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qiniq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Mo‘g‘ulistonning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shimoli-sharqida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qabilaning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afsonaviy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asoschisi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avlodlarini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uz-Cyrl-U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atashgan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05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8072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3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</a:t>
            </a: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ma’nosini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ja-JP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yakkaxudolikni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chog‘idan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yoqmaydi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Turklarga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uyg‘urlar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O‘g‘uzxon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O‘g‘uzx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Talas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Sayram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Volga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daryosigacha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85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o‘rtalariga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Orolbo‘yi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Kaspiy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dengizi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O‘g‘iz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urug‘lari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ittifoqi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oxirlarida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etagida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Yangikent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o‘g‘izlar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o‘rtalarida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dashtlariga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mamlakatlarini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kirishadilar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380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dinini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y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Qoshg‘ariy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Rashididdin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(XIII–XIV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Abulg‘ozi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(XVII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qoradoshli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bay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koyi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tuturga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10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71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Sirdaryoning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quyi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oqimida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paydo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bo‘lgan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o‘g‘iz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davlatining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dastlabki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yobg‘usi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podshosi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Saljuqbek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taxminan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IX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oxiri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 X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o‘rtalari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bo‘lgan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avlodlari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To‘g‘rulbek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Dovudbek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Chag‘ribek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Shakarbeklar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o‘z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davrlarida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saljuqiylar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shuhratini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yuksakka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ko‘tar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Hozirgi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Turkiya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turklari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Iroq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Eronda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yashovchi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turkmanlar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shuningdek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gagauzlar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ozarbayjon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xalqlarining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shakllanishida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saljuqiy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turklarning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ta’siri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alohida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ahamiyatga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211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ruxsati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qabilalar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vohasiga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Nurotaning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tog‘li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yerlariga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o‘rnashib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tinch-totuv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yashashdan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manfaatdor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rardilar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Keyinroq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chorvador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xo‘jaliklari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sharoitlari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mushkullashadi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6925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yurgiza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yetishib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sulolaviy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ko`ra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ko`proq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muhit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qonun-qoidalariga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bog`liq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nufuzli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lashkarboshilarsiz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bo`lmasdi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faolligining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borib-borib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ko`tarilishi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bog`liq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yaqqol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ko`ramiz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0872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iloqxon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(1034-yilda 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o‘g‘illari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Tunush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Tunush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vohasini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siljishga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1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1034-yilda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raboti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Mashon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Sho‘raxona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Govixar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kishini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(1030–1041-yillarda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Marv,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Abiv</a:t>
            </a:r>
            <a:r>
              <a:rPr lang="ru-RU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yurishga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mollari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2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turkmanlarga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achchiq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azoblar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1025-yilda 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Abiv</a:t>
            </a:r>
            <a:r>
              <a:rPr lang="ru-RU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o‘tovdan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xonadonlari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amaldorlarning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manfaatlari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pora</a:t>
            </a:r>
            <a:r>
              <a:rPr lang="en-US" sz="34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tariqasida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topshirishni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qilganliklariga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594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qishloqlar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dushmanlikni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xatosidan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afsuslangan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en-US" sz="3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3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Balxan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tog‘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0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Iroqi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Kavkaz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orti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ozor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yurtlariga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1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qaramasdan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iltimoslarini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qondirib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1035-yilda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Nishopurda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shartnomaga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histon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shug‘ullanadigan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19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og‘izda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tarafdori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hukumatidan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yangi-yangi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qat’iylik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turkmanlarga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zarariga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ishlayotgan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57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obro-e’tibori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bois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noibi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Abulfozil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Suriyni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poraxo‘rligi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qo‘polligi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do‘q-po‘pisa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mansabini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suiist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е’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qashqasiday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811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Bayhaqiy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aholisi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qo‘shinining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hisobiga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yashayotganidan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xalqqa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zo‘ravonligidan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qiynalib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azob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o‘lka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boshlikni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chirayotgandi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85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kurashda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armiyasining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sababi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bosh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qarshiliksiz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ruhoniylar</a:t>
            </a:r>
            <a:r>
              <a:rPr lang="en-US" sz="3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savdogarlar</a:t>
            </a:r>
            <a:r>
              <a:rPr lang="en-US" sz="3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mutlaqo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jangsiz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tarafdori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bo‘lganliklarini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ta’kidlamoq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o‘rinlidir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076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Ammo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taqdiri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foydasiga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1038-yilda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u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g‘alabaga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ortiqcha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ettirmadi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kuchlarini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yangidan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to‘plab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olishga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17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8072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Ikkinchidan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yarasha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arboblarining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sulolalarning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chiqishidir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yaxshi-yomonligida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qat'i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qo`yilsa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1040-yilda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Marv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Dandanakan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zo‘rg‘a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qochib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viloyatga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aylanib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ustunlik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43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a’zolariga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Chagrib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Davudga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Marv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Muso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Yobg‘uga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amakisi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iston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Eronning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shimoli-g‘arbiy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viloyatlarining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1038–1063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7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poytaxtiga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Chag‘rilbek</a:t>
            </a:r>
            <a:r>
              <a:rPr lang="en-US" sz="3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Dovudbeklar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tasarrufida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qoldirib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1038–1063-yillarni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kiritilganligi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tavsiflanadi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41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mobaynida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Gurgon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Tabariston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Ozarbayjon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Kurdiston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viloyatlarining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Kermon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egallaydilar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1055-yilda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Vizantiyaning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Kavkazdagi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sultonligiga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hamkorlikda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uzoqqa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cho‘zilmaydigan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3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yuksalishi</a:t>
            </a:r>
            <a:endParaRPr lang="en-US" sz="6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9353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1063-yilda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asoschisi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Chag‘rib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Dovudning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(1063–1072)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dengiziga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Endilikda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saltanati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Movarounnahrdan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dengiziga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bepoyon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yoyiladi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Alp-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ko‘chiradi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693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podsholigi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qarama-qarshilik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Xuttalyon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Chag‘oniyon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Savranga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1072-yilda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qariyb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Amudaryodan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qurdirdi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chodirida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qal’alarning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boshliqlaridan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Yusuf  al-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chiktirishga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68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Shams 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ul-mulk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rmizni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xursandchilik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cho‘zilmadi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1072–1092)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o‘tkazmay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rmiz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Balxni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siyosatda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ustunlik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daqiqada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Shams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ul-mulk</a:t>
            </a:r>
            <a:r>
              <a:rPr lang="en-US" sz="30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xavotirda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qo‘rqib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yashaydigan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340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kuchaygan</a:t>
            </a:r>
            <a:r>
              <a:rPr lang="en-US" sz="32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2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(1072–1092)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tadbirkor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Nizomulmulk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Movarounnahrdagi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maqomi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24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Shamsulmulk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(1080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1089-yilda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Ahmadning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o’tirishi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ruhoniylar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noroziligiga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sarkardalar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1095-yilda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</a:t>
            </a:r>
            <a:r>
              <a:rPr lang="en-US" sz="2800" b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b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bo‘g‘ib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562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o`ljaparastlik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kelganligiga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guvohliklar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961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Abdumalik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o`limidan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marhumning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o`g`lini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o`tkazadilar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xonadoni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maq-tovga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loyiq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noiblik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lashkarboshilik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yo`lini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arkonlari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o`rtasidagi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muxoliflik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avjiga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01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hokimiyatining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kuchayishida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Nizomulmulkning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(1017–1092)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ahamiyatli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huquq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vakolatlarga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hokimiyatni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kuchaytirishga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amaldorlarining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mas’uliyati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javobgarligini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soliq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tizimlarini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takomillashtirishga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boradagi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salohiyati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tajribasini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umumlashtirib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Siyosatnoma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asrlardirki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mamlakatlarining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arboblari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bobida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dasturulamal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qo‘llanma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kelmoqda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8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Nizomulmulkning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rahnamoligi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tashabbusi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Marv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madrasalar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ochilib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o‘qimishli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ta’lim-tarbiya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hunarmandchilik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savdo-sotiq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karvon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savdosi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mavqeyi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iqto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mulkiy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yetakchi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mavqe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1092-yilda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1118-yilda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saljuqiylar»ning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vakili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(1118–1157)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tinchidi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yuksalishi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halokatga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aralashadigan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953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tobelik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maqomiga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1130-yilda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egallanganligi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garchand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-da)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fikrimizni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isbotlaydi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itoat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etardilar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550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239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40-yillariga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mavqeyi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susaya</a:t>
            </a:r>
            <a:r>
              <a:rPr lang="en-US" sz="31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saltanatiga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birlashgan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1141-yilda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Katvon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cho‘lida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mag‘lubiyatga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uchragach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huquqidan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mahrum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2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barobarida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sulolalar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yiqitmay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vassal</a:t>
            </a: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</a:t>
            </a:r>
            <a:r>
              <a:rPr lang="en-US" sz="33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xiroj</a:t>
            </a:r>
            <a:r>
              <a:rPr lang="en-US" sz="33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kifoyalandilar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Bolasog‘unda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turuvchi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Gurxonga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kelishilgan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xiroj-o‘lponni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yuborib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47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5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taqdiri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favqulodda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1153-yilda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viloyatining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tog‘li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yuruvchi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kutilmaganda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qo‘lida</a:t>
            </a: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sz="35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janubi-sharqiy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yerlariga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bosqinlari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takrorlanib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083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1156-yildagina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tutqunlikdan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qutulishga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muvaffaq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o‘limi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markazlashgan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davlati-yu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Kermon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mustaqilligiga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Ozarbayjon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tobeligidan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xalifaligi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mustaqilligini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tiklaydi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22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turklarning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uzil-kesil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joylashuvi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tuzilmalari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Usmonli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mustahkamlanishida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2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tugamay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qo`shinlari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o`rtasida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to`qnashuv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mag`lubiyatga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(963)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Ishoq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Bilgategin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Piriy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aylanishida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salmoqli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qo`yganini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chiharmaslik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Alpteginnning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g‘ulomi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bozoridan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shijoati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halolligi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adolatli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tutishi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navkarlikdan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bosh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qo‘mondonlik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sipohsolorlik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darajasigacha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80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 smtClean="0">
                <a:latin typeface="Times New Roman" pitchFamily="18" charset="0"/>
              </a:rPr>
              <a:t>Saljuqiylar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davlatining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boshqaruv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tizimi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8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latin typeface="Times New Roman"/>
                <a:ea typeface="Times New Roman"/>
              </a:rPr>
              <a:t>Davlat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oliy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hukmdor</a:t>
            </a:r>
            <a:r>
              <a:rPr lang="en-US" sz="3200" dirty="0">
                <a:latin typeface="Times New Roman"/>
                <a:ea typeface="Times New Roman"/>
              </a:rPr>
              <a:t> —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turgan</a:t>
            </a:r>
            <a:r>
              <a:rPr lang="en-US" sz="3200" dirty="0" smtClean="0"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latin typeface="Times New Roman"/>
                <a:ea typeface="Times New Roman"/>
              </a:rPr>
              <a:t>Boshqa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turkiy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davlatlar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kabi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boshqaruvi</a:t>
            </a:r>
            <a:r>
              <a:rPr lang="en-US" sz="3200" dirty="0" smtClean="0">
                <a:latin typeface="Times New Roman"/>
                <a:ea typeface="Times New Roman"/>
              </a:rPr>
              <a:t> ham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devonlarga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bo‘lingan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‘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>
                <a:latin typeface="Times New Roman"/>
                <a:ea typeface="Times New Roman"/>
              </a:rPr>
              <a:t>— </a:t>
            </a:r>
            <a:r>
              <a:rPr lang="en-US" sz="3200" b="1" i="1" dirty="0" err="1">
                <a:latin typeface="Times New Roman"/>
                <a:ea typeface="Times New Roman"/>
              </a:rPr>
              <a:t>dargohdagi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sultonga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eng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yaqin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kishi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smtClean="0">
                <a:latin typeface="Times New Roman"/>
                <a:ea typeface="Times New Roman"/>
              </a:rPr>
              <a:t>   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devonlar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o‘rtasidagi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aloqalarni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muvofiqlashtirish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qabullarni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uyushtirish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uz-Cyrl-UZ" sz="3200" b="1" i="1" u="sng" dirty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290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Horis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amirining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—  </a:t>
            </a:r>
            <a:r>
              <a:rPr lang="en-US" sz="34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dirty="0" err="1">
                <a:solidFill>
                  <a:schemeClr val="tx1"/>
                </a:solidFill>
                <a:latin typeface="Times New Roman"/>
                <a:ea typeface="Times New Roman"/>
              </a:rPr>
              <a:t>chiqargan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jazo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hukmlarni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4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ijro</a:t>
            </a:r>
            <a:r>
              <a:rPr lang="en-US" sz="34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etishga</a:t>
            </a:r>
            <a:r>
              <a:rPr lang="en-US" sz="34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Salohdor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saroydagi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qurol-aslahani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saqlash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javobgar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sha</a:t>
            </a:r>
            <a:r>
              <a:rPr lang="uz-Cyrl-UZ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s.</a:t>
            </a:r>
          </a:p>
          <a:p>
            <a:pPr algn="just"/>
            <a:r>
              <a:rPr lang="uz-Cyrl-UZ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А’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lamdor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bayrog‘ini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tutuvchi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Jangdor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dargoh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uz-Cyrl-UZ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avfsizligini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ta’mihlash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endParaRPr lang="en-US" sz="3400" b="1" i="1" u="sng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11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bosh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bo‘ysungan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Bosh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vazir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:</a:t>
            </a:r>
            <a:endParaRPr lang="en-US" sz="2800" b="1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devonlar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davlatning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azina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soliq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 </a:t>
            </a:r>
            <a:endParaRPr lang="en-US" sz="28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Uning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faoliyati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davlatning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tashqi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ichki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siyosatidagi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barcha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sohalarga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tegishli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edi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Shuningdek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u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amaldorlarni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ishdan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bo‘shatish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vakolatiga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ham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nomidan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orijiy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davlatlar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namoyandalari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muloqot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muzokarada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huquqiga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ega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bo’lgan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2800" b="1" i="1" u="sng" dirty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59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33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Bosh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faqat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bir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sohada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yer-mulk</a:t>
            </a:r>
            <a:r>
              <a:rPr lang="en-US" sz="3300" b="1" i="1" u="sng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taqsimlash</a:t>
            </a:r>
            <a:r>
              <a:rPr lang="en-US" sz="3300" b="1" i="1" u="sng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ishlarida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—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huquqsiz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edi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Mazkur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huquq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faqat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ru-RU" sz="3300" dirty="0">
                <a:solidFill>
                  <a:prstClr val="black"/>
                </a:solidFill>
                <a:latin typeface="Times New Roman"/>
                <a:ea typeface="Times New Roman"/>
              </a:rPr>
              <a:t>х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tiyorida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bo‘lgan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300" dirty="0" smtClean="0">
                <a:latin typeface="Times New Roman"/>
                <a:ea typeface="Times New Roman"/>
              </a:rPr>
              <a:t>	</a:t>
            </a:r>
            <a:r>
              <a:rPr lang="en-US" sz="3300" dirty="0" err="1" smtClean="0">
                <a:latin typeface="Times New Roman"/>
                <a:ea typeface="Times New Roman"/>
              </a:rPr>
              <a:t>Vazir</a:t>
            </a:r>
            <a:r>
              <a:rPr lang="en-US" sz="3300" dirty="0" smtClean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huzurida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b="1" u="sng" dirty="0" err="1" smtClean="0">
                <a:latin typeface="Times New Roman"/>
                <a:ea typeface="Times New Roman"/>
              </a:rPr>
              <a:t>markaziy</a:t>
            </a:r>
            <a:r>
              <a:rPr lang="en-US" sz="3300" b="1" u="sng" dirty="0" smtClean="0">
                <a:latin typeface="Times New Roman"/>
                <a:ea typeface="Times New Roman"/>
              </a:rPr>
              <a:t> </a:t>
            </a:r>
            <a:r>
              <a:rPr lang="en-US" sz="3300" b="1" u="sng" dirty="0" err="1" smtClean="0">
                <a:latin typeface="Times New Roman"/>
                <a:ea typeface="Times New Roman"/>
              </a:rPr>
              <a:t>hokimiyatning</a:t>
            </a:r>
            <a:r>
              <a:rPr lang="en-US" sz="3300" b="1" u="sng" dirty="0" smtClean="0">
                <a:latin typeface="Times New Roman"/>
                <a:ea typeface="Times New Roman"/>
              </a:rPr>
              <a:t> </a:t>
            </a:r>
            <a:r>
              <a:rPr lang="en-US" sz="3300" b="1" u="sng" dirty="0" err="1">
                <a:latin typeface="Times New Roman"/>
                <a:ea typeface="Times New Roman"/>
              </a:rPr>
              <a:t>oliy</a:t>
            </a:r>
            <a:r>
              <a:rPr lang="en-US" sz="3300" b="1" u="sng" dirty="0">
                <a:latin typeface="Times New Roman"/>
                <a:ea typeface="Times New Roman"/>
              </a:rPr>
              <a:t> </a:t>
            </a:r>
            <a:r>
              <a:rPr lang="en-US" sz="3300" b="1" u="sng" dirty="0" err="1">
                <a:latin typeface="Times New Roman"/>
                <a:ea typeface="Times New Roman"/>
              </a:rPr>
              <a:t>organi</a:t>
            </a:r>
            <a:r>
              <a:rPr lang="en-US" sz="3300" dirty="0">
                <a:latin typeface="Times New Roman"/>
                <a:ea typeface="Times New Roman"/>
              </a:rPr>
              <a:t> —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devoni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a’lo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bo‘lgan</a:t>
            </a:r>
            <a:r>
              <a:rPr lang="en-US" sz="3300" dirty="0">
                <a:latin typeface="Times New Roman"/>
                <a:ea typeface="Times New Roman"/>
              </a:rPr>
              <a:t>. U </a:t>
            </a:r>
            <a:r>
              <a:rPr lang="en-US" sz="3300" b="1" i="1" u="sng" dirty="0" err="1">
                <a:latin typeface="Times New Roman"/>
                <a:ea typeface="Times New Roman"/>
              </a:rPr>
              <a:t>bo‘lim</a:t>
            </a:r>
            <a:r>
              <a:rPr lang="en-US" sz="3300" b="1" i="1" u="sng" dirty="0"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latin typeface="Times New Roman"/>
                <a:ea typeface="Times New Roman"/>
              </a:rPr>
              <a:t>va</a:t>
            </a:r>
            <a:r>
              <a:rPr lang="en-US" sz="3300" b="1" i="1" u="sng" dirty="0">
                <a:latin typeface="Times New Roman"/>
                <a:ea typeface="Times New Roman"/>
              </a:rPr>
              <a:t> </a:t>
            </a:r>
            <a:r>
              <a:rPr lang="en-US" sz="3300" b="1" i="1" u="sng" dirty="0" err="1" smtClean="0">
                <a:latin typeface="Times New Roman"/>
                <a:ea typeface="Times New Roman"/>
              </a:rPr>
              <a:t>devonlardan</a:t>
            </a:r>
            <a:r>
              <a:rPr lang="en-US" sz="3300" b="1" i="1" u="sng" dirty="0" smtClean="0">
                <a:latin typeface="Times New Roman"/>
                <a:ea typeface="Times New Roman"/>
              </a:rPr>
              <a:t> </a:t>
            </a:r>
            <a:r>
              <a:rPr lang="en-US" sz="3300" dirty="0" err="1" smtClean="0">
                <a:latin typeface="Times New Roman"/>
                <a:ea typeface="Times New Roman"/>
              </a:rPr>
              <a:t>iborat</a:t>
            </a:r>
            <a:r>
              <a:rPr lang="en-US" sz="3300" dirty="0" smtClean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edi</a:t>
            </a:r>
            <a:r>
              <a:rPr lang="en-US" sz="3300" dirty="0">
                <a:latin typeface="Times New Roman"/>
                <a:ea typeface="Times New Roman"/>
              </a:rPr>
              <a:t>. Bosh </a:t>
            </a:r>
            <a:r>
              <a:rPr lang="en-US" sz="3300" dirty="0" err="1">
                <a:latin typeface="Times New Roman"/>
                <a:ea typeface="Times New Roman"/>
              </a:rPr>
              <a:t>vazirning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o‘zini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b="1" dirty="0">
                <a:latin typeface="Times New Roman"/>
                <a:ea typeface="Times New Roman"/>
              </a:rPr>
              <a:t>ma</a:t>
            </a:r>
            <a:r>
              <a:rPr lang="ru-RU" sz="3300" b="1" dirty="0">
                <a:latin typeface="Times New Roman"/>
                <a:ea typeface="Times New Roman"/>
              </a:rPr>
              <a:t>х</a:t>
            </a:r>
            <a:r>
              <a:rPr lang="en-US" sz="3300" b="1" dirty="0" err="1">
                <a:latin typeface="Times New Roman"/>
                <a:ea typeface="Times New Roman"/>
              </a:rPr>
              <a:t>sus</a:t>
            </a:r>
            <a:r>
              <a:rPr lang="en-US" sz="3300" b="1" dirty="0"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latin typeface="Times New Roman"/>
                <a:ea typeface="Times New Roman"/>
              </a:rPr>
              <a:t>vakillari</a:t>
            </a:r>
            <a:r>
              <a:rPr lang="en-US" sz="3300" b="1" dirty="0">
                <a:latin typeface="Times New Roman"/>
                <a:ea typeface="Times New Roman"/>
              </a:rPr>
              <a:t>, </a:t>
            </a:r>
            <a:r>
              <a:rPr lang="en-US" sz="3300" b="1" dirty="0" err="1">
                <a:latin typeface="Times New Roman"/>
                <a:ea typeface="Times New Roman"/>
              </a:rPr>
              <a:t>nazoratchilari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dirty="0" err="1" smtClean="0">
                <a:latin typeface="Times New Roman"/>
                <a:ea typeface="Times New Roman"/>
              </a:rPr>
              <a:t>bo‘lgan</a:t>
            </a:r>
            <a:r>
              <a:rPr lang="en-US" sz="3300" dirty="0" smtClean="0">
                <a:latin typeface="Times New Roman"/>
                <a:ea typeface="Times New Roman"/>
              </a:rPr>
              <a:t>.</a:t>
            </a:r>
            <a:endParaRPr lang="en-US" sz="33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88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latin typeface="Times New Roman"/>
                <a:ea typeface="Times New Roman"/>
              </a:rPr>
              <a:t>Saljuqiylar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devoni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ikki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toifaga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bo‘lingan</a:t>
            </a:r>
            <a:r>
              <a:rPr lang="en-US" sz="3600" dirty="0">
                <a:latin typeface="Times New Roman"/>
                <a:ea typeface="Times New Roman"/>
              </a:rPr>
              <a:t>: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sulolaviy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rasmiy</a:t>
            </a:r>
            <a:r>
              <a:rPr lang="en-US" sz="3600" dirty="0">
                <a:latin typeface="Times New Roman"/>
                <a:ea typeface="Times New Roman"/>
              </a:rPr>
              <a:t>. </a:t>
            </a:r>
            <a:endParaRPr lang="en-US" sz="3600" dirty="0" smtClean="0"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Sulolaviy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hukmdorga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tegishli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yer-suv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ru-RU" sz="3600" b="1" i="1" u="sng" dirty="0">
                <a:latin typeface="Times New Roman"/>
                <a:ea typeface="Times New Roman"/>
              </a:rPr>
              <a:t>х</a:t>
            </a:r>
            <a:r>
              <a:rPr lang="en-US" sz="3600" b="1" i="1" u="sng" dirty="0" err="1">
                <a:latin typeface="Times New Roman"/>
                <a:ea typeface="Times New Roman"/>
              </a:rPr>
              <a:t>azina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mol-mulk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masalasi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bilan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shug‘ullangan</a:t>
            </a:r>
            <a:r>
              <a:rPr lang="en-US" sz="3600" dirty="0" smtClean="0"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Rasmiy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devonlar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sz="3600" b="1" i="1" u="sng" dirty="0" err="1">
                <a:latin typeface="Times New Roman"/>
                <a:ea typeface="Times New Roman"/>
              </a:rPr>
              <a:t>devoni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tug‘ro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istifo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ishrob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arz</a:t>
            </a:r>
            <a:r>
              <a:rPr lang="en-US" sz="3600" dirty="0">
                <a:latin typeface="Times New Roman"/>
                <a:ea typeface="Times New Roman"/>
              </a:rPr>
              <a:t> deb </a:t>
            </a:r>
            <a:r>
              <a:rPr lang="en-US" sz="3600" dirty="0" err="1">
                <a:latin typeface="Times New Roman"/>
                <a:ea typeface="Times New Roman"/>
              </a:rPr>
              <a:t>atalgan</a:t>
            </a:r>
            <a:endParaRPr lang="en-US" sz="3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73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1.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tug‘ro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—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eng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boshlig‘i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bosh 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vazir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o‘rinbosari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mavqeyiga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tug‘ro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: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farmoni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qarorlari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hujjatlarini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tayyorlash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ularni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tasdiqlash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uchun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taqdim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etish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800" b="1" i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markazdan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joylarga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hujjatlarni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yuborish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joylardan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markazda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qabul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800" b="1" i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chet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ellarga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maktublar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yuborish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hujjatlarida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ma</a:t>
            </a:r>
            <a:r>
              <a:rPr lang="uz-Cyrl-UZ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fiylikni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ta’minlash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rahbarlik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qilgan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67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istifo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moliya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kirim-chiqimlari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soliqlar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ularni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ro‘y</a:t>
            </a:r>
            <a:r>
              <a:rPr lang="uz-Cyrl-UZ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atga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olishga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mas’ul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Devon </a:t>
            </a:r>
            <a:r>
              <a:rPr lang="uz-Cyrl-UZ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odimlari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huquqlarga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: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6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kirim-chiqimlar</a:t>
            </a:r>
            <a:r>
              <a:rPr lang="en-US" sz="36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nazoratiga</a:t>
            </a:r>
            <a:r>
              <a:rPr lang="en-US" sz="36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ham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aralashganlar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638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ishrof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nazorati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Ushbu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devon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: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moliya-soliq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ishlarni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hisoblarni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tekshirish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vaqf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mulklar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ustidan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Sulolaga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tegishli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yer-suv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qimmatbaho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qog‘ozlari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zarb</a:t>
            </a:r>
            <a:r>
              <a:rPr lang="ru-RU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onalar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bozorlar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mutasaddilari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soliqchilar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amaldorlar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ustidan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olib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borgan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8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arz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4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4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Qo‘shinlarni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maosh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oziq-ovqat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kiyim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-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kechak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ta’minlash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harbiylarning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ro‘y</a:t>
            </a:r>
            <a:r>
              <a:rPr lang="ru-RU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ati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tarkibi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soni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masalalariga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devon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40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683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7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Alptegin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aloqani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uzgan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bo`lishiga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qaramay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G`aznada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mujassamlashgan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quloch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yoyib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borayotgan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siyosiy-harbiy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kuchga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doimo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ehtiyoj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sezib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kelganlar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yaqqol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isbotini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Nuh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Mansur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(976-997)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o`rtasida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Kesh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atrofida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uchrashuv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bunda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Nuhni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qo`llab-quvvatlashi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haqida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va'da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bergan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bo`lmasa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994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yili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ashaddiy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dushmanlaridan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Xuroson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noibi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Abu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Ali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Simjuriyning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tor-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etilishida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asosiy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o`rin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orqali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ko`rish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mumkin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obro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`-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e'tibori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so`nggi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yillarda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darajada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yuqori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bo`lganki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 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dinu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davlat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himoyachisi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Nosir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ad-din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ad-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davla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)"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faxriy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unvoni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mashhur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otabek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Otabek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unvoni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olingan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davlatlarda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mansabiga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teng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bo‘limlari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faoliyat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Istifo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bo‘limlari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markazga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soliq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yig‘ish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boshqa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teqishli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tadbirlar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bo‘yicha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hisobot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berganlar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6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925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voliy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Voliylar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hududiga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endParaRPr lang="en-US" sz="3600" b="1" i="1" u="sng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sohalarga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boshchilik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huzurida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alohida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idoralar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Voliylar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orqali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tayinlanganlar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ham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endParaRPr lang="en-US" sz="36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sohadan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tashqari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boshchilik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94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71991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nazoratga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olish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harbiy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hokim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» 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yuritilgan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Shihna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yordamchisi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buzganlarni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imomlardan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maslahat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olib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jazolash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joylardagi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32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soliq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yig‘ish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omillar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832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942195" cy="572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79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052736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</a:rPr>
              <a:t>Tug’rulbek</a:t>
            </a:r>
            <a:r>
              <a:rPr lang="en-US" sz="3200" b="1" dirty="0" smtClean="0">
                <a:solidFill>
                  <a:srgbClr val="0000FF"/>
                </a:solidFill>
              </a:rPr>
              <a:t> (1038-1063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smtClean="0">
                <a:solidFill>
                  <a:srgbClr val="0000FF"/>
                </a:solidFill>
              </a:rPr>
              <a:t>Alp </a:t>
            </a:r>
            <a:r>
              <a:rPr lang="en-US" sz="3200" b="1" dirty="0" err="1" smtClean="0">
                <a:solidFill>
                  <a:srgbClr val="0000FF"/>
                </a:solidFill>
              </a:rPr>
              <a:t>Arslon</a:t>
            </a:r>
            <a:r>
              <a:rPr lang="en-US" sz="3200" b="1" dirty="0" smtClean="0">
                <a:solidFill>
                  <a:srgbClr val="0000FF"/>
                </a:solidFill>
              </a:rPr>
              <a:t> (1063-1072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Malikshoh</a:t>
            </a:r>
            <a:r>
              <a:rPr lang="en-US" sz="3200" b="1" dirty="0" smtClean="0">
                <a:solidFill>
                  <a:srgbClr val="0000FF"/>
                </a:solidFill>
              </a:rPr>
              <a:t> (1072-1092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smtClean="0">
                <a:solidFill>
                  <a:srgbClr val="0000FF"/>
                </a:solidFill>
              </a:rPr>
              <a:t>Mahmud (1092-1094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Barqiyoruq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err="1">
                <a:solidFill>
                  <a:srgbClr val="0000FF"/>
                </a:solidFill>
              </a:rPr>
              <a:t>Malikshoh</a:t>
            </a:r>
            <a:r>
              <a:rPr lang="en-US" sz="3200" b="1" dirty="0">
                <a:solidFill>
                  <a:srgbClr val="0000FF"/>
                </a:solidFill>
              </a:rPr>
              <a:t> II </a:t>
            </a:r>
            <a:r>
              <a:rPr lang="en-US" sz="3200" b="1" dirty="0" smtClean="0">
                <a:solidFill>
                  <a:srgbClr val="0000FF"/>
                </a:solidFill>
              </a:rPr>
              <a:t>(1104</a:t>
            </a:r>
            <a:r>
              <a:rPr lang="en-US" sz="3200" b="1" dirty="0">
                <a:solidFill>
                  <a:srgbClr val="0000FF"/>
                </a:solidFill>
              </a:rPr>
              <a:t>— </a:t>
            </a:r>
            <a:r>
              <a:rPr lang="en-US" sz="3200" b="1" dirty="0" smtClean="0">
                <a:solidFill>
                  <a:srgbClr val="0000FF"/>
                </a:solidFill>
              </a:rPr>
              <a:t>1105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G’iyosiddin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Muhammad </a:t>
            </a:r>
            <a:r>
              <a:rPr lang="en-US" sz="3200" b="1" dirty="0" smtClean="0">
                <a:solidFill>
                  <a:srgbClr val="0000FF"/>
                </a:solidFill>
              </a:rPr>
              <a:t>(1105—1118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Sulton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</a:rPr>
              <a:t>Sanjar</a:t>
            </a:r>
            <a:r>
              <a:rPr lang="en-US" sz="3200" b="1" dirty="0" smtClean="0">
                <a:solidFill>
                  <a:srgbClr val="0000FF"/>
                </a:solidFill>
              </a:rPr>
              <a:t> (1118-1157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  <a:endParaRPr lang="uz-Cyrl-UZ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2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8e27534349f1935517ecc882f5534133a3ec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2003</TotalTime>
  <Words>424</Words>
  <Application>Microsoft Office PowerPoint</Application>
  <PresentationFormat>Экран (4:3)</PresentationFormat>
  <Paragraphs>181</Paragraphs>
  <Slides>95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99" baseType="lpstr">
      <vt:lpstr>Поток</vt:lpstr>
      <vt:lpstr>Тема Office</vt:lpstr>
      <vt:lpstr>1_Поток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рс</dc:creator>
  <cp:lastModifiedBy>User</cp:lastModifiedBy>
  <cp:revision>217</cp:revision>
  <dcterms:created xsi:type="dcterms:W3CDTF">2015-05-27T03:14:45Z</dcterms:created>
  <dcterms:modified xsi:type="dcterms:W3CDTF">2022-09-24T03:51:26Z</dcterms:modified>
</cp:coreProperties>
</file>