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sldIdLst>
    <p:sldId id="256" r:id="rId2"/>
    <p:sldId id="318" r:id="rId3"/>
    <p:sldId id="310" r:id="rId4"/>
    <p:sldId id="308" r:id="rId5"/>
    <p:sldId id="332" r:id="rId6"/>
    <p:sldId id="319" r:id="rId7"/>
    <p:sldId id="258" r:id="rId8"/>
    <p:sldId id="321" r:id="rId9"/>
    <p:sldId id="322" r:id="rId10"/>
    <p:sldId id="323" r:id="rId11"/>
    <p:sldId id="324" r:id="rId12"/>
    <p:sldId id="320" r:id="rId13"/>
    <p:sldId id="325" r:id="rId14"/>
    <p:sldId id="326" r:id="rId15"/>
    <p:sldId id="275" r:id="rId16"/>
    <p:sldId id="263" r:id="rId17"/>
    <p:sldId id="266" r:id="rId18"/>
    <p:sldId id="267" r:id="rId19"/>
    <p:sldId id="264" r:id="rId20"/>
    <p:sldId id="268" r:id="rId21"/>
    <p:sldId id="269" r:id="rId22"/>
    <p:sldId id="270" r:id="rId23"/>
    <p:sldId id="282" r:id="rId24"/>
    <p:sldId id="277" r:id="rId25"/>
    <p:sldId id="271" r:id="rId26"/>
    <p:sldId id="272" r:id="rId27"/>
    <p:sldId id="273" r:id="rId28"/>
    <p:sldId id="280" r:id="rId29"/>
    <p:sldId id="286" r:id="rId30"/>
    <p:sldId id="288" r:id="rId31"/>
    <p:sldId id="311" r:id="rId32"/>
    <p:sldId id="312" r:id="rId33"/>
    <p:sldId id="313" r:id="rId34"/>
    <p:sldId id="314" r:id="rId35"/>
    <p:sldId id="327" r:id="rId36"/>
    <p:sldId id="328" r:id="rId37"/>
    <p:sldId id="329" r:id="rId38"/>
    <p:sldId id="330" r:id="rId39"/>
    <p:sldId id="331"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47" r:id="rId55"/>
    <p:sldId id="355" r:id="rId56"/>
    <p:sldId id="356" r:id="rId57"/>
    <p:sldId id="348" r:id="rId58"/>
    <p:sldId id="349" r:id="rId59"/>
    <p:sldId id="350" r:id="rId60"/>
    <p:sldId id="351" r:id="rId61"/>
    <p:sldId id="353" r:id="rId62"/>
    <p:sldId id="352" r:id="rId63"/>
    <p:sldId id="357" r:id="rId64"/>
    <p:sldId id="368" r:id="rId65"/>
    <p:sldId id="358" r:id="rId66"/>
    <p:sldId id="359" r:id="rId67"/>
    <p:sldId id="360" r:id="rId68"/>
    <p:sldId id="361" r:id="rId69"/>
    <p:sldId id="362" r:id="rId70"/>
    <p:sldId id="363" r:id="rId71"/>
    <p:sldId id="364" r:id="rId72"/>
    <p:sldId id="365" r:id="rId73"/>
    <p:sldId id="366" r:id="rId74"/>
    <p:sldId id="367" r:id="rId75"/>
    <p:sldId id="354" r:id="rId76"/>
  </p:sldIdLst>
  <p:sldSz cx="9144000" cy="6858000" type="screen4x3"/>
  <p:notesSz cx="6858000" cy="9144000"/>
  <p:defaultTextStyle>
    <a:defPPr>
      <a:defRPr lang="ru-RU"/>
    </a:defPPr>
    <a:lvl1pPr algn="l" rtl="0" fontAlgn="base">
      <a:spcBef>
        <a:spcPct val="0"/>
      </a:spcBef>
      <a:spcAft>
        <a:spcPct val="0"/>
      </a:spcAft>
      <a:defRPr sz="2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01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90099"/>
    <a:srgbClr val="FFFF66"/>
    <a:srgbClr val="9966FF"/>
    <a:srgbClr val="9900FF"/>
    <a:srgbClr val="FF33CC"/>
    <a:srgbClr val="003399"/>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6039" autoAdjust="0"/>
    <p:restoredTop sz="94660"/>
  </p:normalViewPr>
  <p:slideViewPr>
    <p:cSldViewPr>
      <p:cViewPr varScale="1">
        <p:scale>
          <a:sx n="74" d="100"/>
          <a:sy n="74" d="100"/>
        </p:scale>
        <p:origin x="-996" y="-90"/>
      </p:cViewPr>
      <p:guideLst>
        <p:guide orient="horz" pos="201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340473-51B2-46E8-96FB-DDA0C94F2B25}" type="doc">
      <dgm:prSet loTypeId="urn:microsoft.com/office/officeart/2005/8/layout/pyramid2" loCatId="list" qsTypeId="urn:microsoft.com/office/officeart/2005/8/quickstyle/simple1" qsCatId="simple" csTypeId="urn:microsoft.com/office/officeart/2005/8/colors/accent1_2" csCatId="accent1" phldr="1"/>
      <dgm:spPr/>
    </dgm:pt>
    <dgm:pt modelId="{8A1EE4CF-E506-4A3F-86E6-CA12FB07F9A4}">
      <dgm:prSet phldrT="[Текст]" custT="1"/>
      <dgm:spPr/>
      <dgm:t>
        <a:bodyPr/>
        <a:lstStyle/>
        <a:p>
          <a:r>
            <a:rPr lang="uz-Latn-UZ" sz="2400" dirty="0" smtClean="0">
              <a:latin typeface="Times New Roman" pitchFamily="18" charset="0"/>
              <a:cs typeface="Times New Roman" pitchFamily="18" charset="0"/>
            </a:rPr>
            <a:t>Ingliz olimlari ota-bola Likilar o`tgan asrning 50-60-yillarida Sharq iy  Afrikada (Olduvoy darasida) qazishma ishlari olib borib oddiy tosh qurollar va qazilma odam qoldiqlarini topib, ular bundan 3-3,5mln. yil ilgari mavjud bulgan degan g‘oyani ilgari surdilar. </a:t>
          </a:r>
          <a:endParaRPr lang="ru-RU" sz="2400" dirty="0">
            <a:latin typeface="Times New Roman" pitchFamily="18" charset="0"/>
            <a:cs typeface="Times New Roman" pitchFamily="18" charset="0"/>
          </a:endParaRPr>
        </a:p>
      </dgm:t>
    </dgm:pt>
    <dgm:pt modelId="{CFBDBAA9-3D45-4F33-BA64-1F43FA3F4116}" type="parTrans" cxnId="{95823C32-E0E8-4BEC-9ACB-E19E681B9534}">
      <dgm:prSet/>
      <dgm:spPr/>
      <dgm:t>
        <a:bodyPr/>
        <a:lstStyle/>
        <a:p>
          <a:endParaRPr lang="ru-RU"/>
        </a:p>
      </dgm:t>
    </dgm:pt>
    <dgm:pt modelId="{38CE082A-142F-43C6-8A6C-C983B6E8261C}" type="sibTrans" cxnId="{95823C32-E0E8-4BEC-9ACB-E19E681B9534}">
      <dgm:prSet/>
      <dgm:spPr/>
      <dgm:t>
        <a:bodyPr/>
        <a:lstStyle/>
        <a:p>
          <a:endParaRPr lang="ru-RU"/>
        </a:p>
      </dgm:t>
    </dgm:pt>
    <dgm:pt modelId="{74F4E118-700A-4011-8CA1-195070DA30EA}">
      <dgm:prSet phldrT="[Текст]" custT="1"/>
      <dgm:spPr/>
      <dgm:t>
        <a:bodyPr/>
        <a:lstStyle/>
        <a:p>
          <a:r>
            <a:rPr lang="uz-Latn-UZ" sz="2400" dirty="0" smtClean="0">
              <a:latin typeface="Times New Roman" pitchFamily="18" charset="0"/>
              <a:cs typeface="Times New Roman" pitchFamily="18" charset="0"/>
            </a:rPr>
            <a:t>Bu turdagi odamlar fanda “Zinjantrop” (“Ishbilarmon odamlar” yoki “Gomohabilis”) va “Avstralopitek” (“Janub maymuni”) deb nom olgan.</a:t>
          </a:r>
          <a:endParaRPr lang="ru-RU" sz="2400" dirty="0">
            <a:latin typeface="Times New Roman" pitchFamily="18" charset="0"/>
            <a:cs typeface="Times New Roman" pitchFamily="18" charset="0"/>
          </a:endParaRPr>
        </a:p>
      </dgm:t>
    </dgm:pt>
    <dgm:pt modelId="{2EF4D4FF-ACEF-4D94-ABDA-EE330B53E4DA}" type="parTrans" cxnId="{B063E88F-18C8-4066-BC6F-082A741FEC04}">
      <dgm:prSet/>
      <dgm:spPr/>
      <dgm:t>
        <a:bodyPr/>
        <a:lstStyle/>
        <a:p>
          <a:endParaRPr lang="ru-RU"/>
        </a:p>
      </dgm:t>
    </dgm:pt>
    <dgm:pt modelId="{5F680E0B-50AD-4602-83C0-3013E3382383}" type="sibTrans" cxnId="{B063E88F-18C8-4066-BC6F-082A741FEC04}">
      <dgm:prSet/>
      <dgm:spPr/>
      <dgm:t>
        <a:bodyPr/>
        <a:lstStyle/>
        <a:p>
          <a:endParaRPr lang="ru-RU"/>
        </a:p>
      </dgm:t>
    </dgm:pt>
    <dgm:pt modelId="{9908BE30-D768-4D10-BE09-C5A7B88E7C56}" type="pres">
      <dgm:prSet presAssocID="{D8340473-51B2-46E8-96FB-DDA0C94F2B25}" presName="compositeShape" presStyleCnt="0">
        <dgm:presLayoutVars>
          <dgm:dir/>
          <dgm:resizeHandles/>
        </dgm:presLayoutVars>
      </dgm:prSet>
      <dgm:spPr/>
    </dgm:pt>
    <dgm:pt modelId="{435F4F14-F9F6-4CD4-A1C1-05B07D55778B}" type="pres">
      <dgm:prSet presAssocID="{D8340473-51B2-46E8-96FB-DDA0C94F2B25}" presName="pyramid" presStyleLbl="node1" presStyleIdx="0" presStyleCnt="1"/>
      <dgm:spPr/>
    </dgm:pt>
    <dgm:pt modelId="{5AB88EDC-99EA-43D9-A58F-36833FE0D1BD}" type="pres">
      <dgm:prSet presAssocID="{D8340473-51B2-46E8-96FB-DDA0C94F2B25}" presName="theList" presStyleCnt="0"/>
      <dgm:spPr/>
    </dgm:pt>
    <dgm:pt modelId="{FB047C92-9500-48CD-8CA3-39F3EF3EFA1F}" type="pres">
      <dgm:prSet presAssocID="{8A1EE4CF-E506-4A3F-86E6-CA12FB07F9A4}" presName="aNode" presStyleLbl="fgAcc1" presStyleIdx="0" presStyleCnt="2" custScaleX="129411">
        <dgm:presLayoutVars>
          <dgm:bulletEnabled val="1"/>
        </dgm:presLayoutVars>
      </dgm:prSet>
      <dgm:spPr/>
      <dgm:t>
        <a:bodyPr/>
        <a:lstStyle/>
        <a:p>
          <a:endParaRPr lang="ru-RU"/>
        </a:p>
      </dgm:t>
    </dgm:pt>
    <dgm:pt modelId="{5F1807F0-CBD6-422A-BCDD-F3CA8C052ABD}" type="pres">
      <dgm:prSet presAssocID="{8A1EE4CF-E506-4A3F-86E6-CA12FB07F9A4}" presName="aSpace" presStyleCnt="0"/>
      <dgm:spPr/>
    </dgm:pt>
    <dgm:pt modelId="{AF1EE3D7-5747-4010-9AF2-4D368ACF23A1}" type="pres">
      <dgm:prSet presAssocID="{74F4E118-700A-4011-8CA1-195070DA30EA}" presName="aNode" presStyleLbl="fgAcc1" presStyleIdx="1" presStyleCnt="2" custScaleX="129411">
        <dgm:presLayoutVars>
          <dgm:bulletEnabled val="1"/>
        </dgm:presLayoutVars>
      </dgm:prSet>
      <dgm:spPr/>
      <dgm:t>
        <a:bodyPr/>
        <a:lstStyle/>
        <a:p>
          <a:endParaRPr lang="ru-RU"/>
        </a:p>
      </dgm:t>
    </dgm:pt>
    <dgm:pt modelId="{8E29CF90-AD17-4C0B-A1B7-25D7B5ACBC82}" type="pres">
      <dgm:prSet presAssocID="{74F4E118-700A-4011-8CA1-195070DA30EA}" presName="aSpace" presStyleCnt="0"/>
      <dgm:spPr/>
    </dgm:pt>
  </dgm:ptLst>
  <dgm:cxnLst>
    <dgm:cxn modelId="{0D727916-D7CD-4074-AE13-7FCFE2278B8C}" type="presOf" srcId="{8A1EE4CF-E506-4A3F-86E6-CA12FB07F9A4}" destId="{FB047C92-9500-48CD-8CA3-39F3EF3EFA1F}" srcOrd="0" destOrd="0" presId="urn:microsoft.com/office/officeart/2005/8/layout/pyramid2"/>
    <dgm:cxn modelId="{33FF9519-0A7D-4ADE-848F-69D9C573D54D}" type="presOf" srcId="{D8340473-51B2-46E8-96FB-DDA0C94F2B25}" destId="{9908BE30-D768-4D10-BE09-C5A7B88E7C56}" srcOrd="0" destOrd="0" presId="urn:microsoft.com/office/officeart/2005/8/layout/pyramid2"/>
    <dgm:cxn modelId="{95823C32-E0E8-4BEC-9ACB-E19E681B9534}" srcId="{D8340473-51B2-46E8-96FB-DDA0C94F2B25}" destId="{8A1EE4CF-E506-4A3F-86E6-CA12FB07F9A4}" srcOrd="0" destOrd="0" parTransId="{CFBDBAA9-3D45-4F33-BA64-1F43FA3F4116}" sibTransId="{38CE082A-142F-43C6-8A6C-C983B6E8261C}"/>
    <dgm:cxn modelId="{D024AFE9-DC3B-4A94-A3C0-9240F4CDCB08}" type="presOf" srcId="{74F4E118-700A-4011-8CA1-195070DA30EA}" destId="{AF1EE3D7-5747-4010-9AF2-4D368ACF23A1}" srcOrd="0" destOrd="0" presId="urn:microsoft.com/office/officeart/2005/8/layout/pyramid2"/>
    <dgm:cxn modelId="{B063E88F-18C8-4066-BC6F-082A741FEC04}" srcId="{D8340473-51B2-46E8-96FB-DDA0C94F2B25}" destId="{74F4E118-700A-4011-8CA1-195070DA30EA}" srcOrd="1" destOrd="0" parTransId="{2EF4D4FF-ACEF-4D94-ABDA-EE330B53E4DA}" sibTransId="{5F680E0B-50AD-4602-83C0-3013E3382383}"/>
    <dgm:cxn modelId="{A8C46DC8-D4CC-495A-B265-58CC4D24F6B6}" type="presParOf" srcId="{9908BE30-D768-4D10-BE09-C5A7B88E7C56}" destId="{435F4F14-F9F6-4CD4-A1C1-05B07D55778B}" srcOrd="0" destOrd="0" presId="urn:microsoft.com/office/officeart/2005/8/layout/pyramid2"/>
    <dgm:cxn modelId="{A7236E0E-EF60-4318-9E18-E71FECF3A8BF}" type="presParOf" srcId="{9908BE30-D768-4D10-BE09-C5A7B88E7C56}" destId="{5AB88EDC-99EA-43D9-A58F-36833FE0D1BD}" srcOrd="1" destOrd="0" presId="urn:microsoft.com/office/officeart/2005/8/layout/pyramid2"/>
    <dgm:cxn modelId="{5E521976-2498-40C5-AEFE-42FF999327DE}" type="presParOf" srcId="{5AB88EDC-99EA-43D9-A58F-36833FE0D1BD}" destId="{FB047C92-9500-48CD-8CA3-39F3EF3EFA1F}" srcOrd="0" destOrd="0" presId="urn:microsoft.com/office/officeart/2005/8/layout/pyramid2"/>
    <dgm:cxn modelId="{7F7526EB-9E09-46E2-8F96-15BF123685A0}" type="presParOf" srcId="{5AB88EDC-99EA-43D9-A58F-36833FE0D1BD}" destId="{5F1807F0-CBD6-422A-BCDD-F3CA8C052ABD}" srcOrd="1" destOrd="0" presId="urn:microsoft.com/office/officeart/2005/8/layout/pyramid2"/>
    <dgm:cxn modelId="{046E96A8-0CDF-4249-AB93-16ED0C51D634}" type="presParOf" srcId="{5AB88EDC-99EA-43D9-A58F-36833FE0D1BD}" destId="{AF1EE3D7-5747-4010-9AF2-4D368ACF23A1}" srcOrd="2" destOrd="0" presId="urn:microsoft.com/office/officeart/2005/8/layout/pyramid2"/>
    <dgm:cxn modelId="{96DDB4B1-79A6-4E9C-9CC6-9B132FC86AF4}" type="presParOf" srcId="{5AB88EDC-99EA-43D9-A58F-36833FE0D1BD}" destId="{8E29CF90-AD17-4C0B-A1B7-25D7B5ACBC82}"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3C3130-5401-4711-BDBD-9FC6FBC1A1C0}"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ru-RU"/>
        </a:p>
      </dgm:t>
    </dgm:pt>
    <dgm:pt modelId="{B35F7DCB-D137-42ED-B94D-7AF2DB1A4CC1}">
      <dgm:prSet phldrT="[Текст]" custT="1">
        <dgm:style>
          <a:lnRef idx="1">
            <a:schemeClr val="accent2"/>
          </a:lnRef>
          <a:fillRef idx="2">
            <a:schemeClr val="accent2"/>
          </a:fillRef>
          <a:effectRef idx="1">
            <a:schemeClr val="accent2"/>
          </a:effectRef>
          <a:fontRef idx="minor">
            <a:schemeClr val="dk1"/>
          </a:fontRef>
        </dgm:style>
      </dgm:prSet>
      <dgm:spPr/>
      <dgm:t>
        <a:bodyPr/>
        <a:lstStyle/>
        <a:p>
          <a:r>
            <a:rPr lang="uz-Cyrl-UZ" sz="2400" dirty="0" smtClean="0">
              <a:latin typeface="Times New Roman" pitchFamily="18" charset="0"/>
              <a:cs typeface="Times New Roman" pitchFamily="18" charset="0"/>
            </a:rPr>
            <a:t>1968 yilda tadqiqotchilar Fransiyaning Tordoni viloyatidagi Kromanon g‘oridan 5 ta odam dafn etilgan mozorni ochib o`rganadilar. Tadqiqotlardan shu narsa ma’lum bo`ldiki, bu erda baland bo`yli (180 sm.), tashqi ko`rinishi va qiyofasi, miya hajmi zamonaviy odamlarga o`xshash odamlar dafn etilgan.</a:t>
          </a:r>
          <a:endParaRPr lang="ru-RU" sz="2400" dirty="0">
            <a:latin typeface="Times New Roman" pitchFamily="18" charset="0"/>
            <a:cs typeface="Times New Roman" pitchFamily="18" charset="0"/>
          </a:endParaRPr>
        </a:p>
      </dgm:t>
    </dgm:pt>
    <dgm:pt modelId="{0044C95C-1D9D-4A66-9BA6-520D3F5846CC}" type="parTrans" cxnId="{7F2DF9E1-17B0-4F64-B722-FCE808895D2C}">
      <dgm:prSet/>
      <dgm:spPr/>
      <dgm:t>
        <a:bodyPr/>
        <a:lstStyle/>
        <a:p>
          <a:endParaRPr lang="ru-RU"/>
        </a:p>
      </dgm:t>
    </dgm:pt>
    <dgm:pt modelId="{B33B8916-500C-4A4E-A427-A7A53B181EA6}" type="sibTrans" cxnId="{7F2DF9E1-17B0-4F64-B722-FCE808895D2C}">
      <dgm:prSet/>
      <dgm:spPr/>
      <dgm:t>
        <a:bodyPr/>
        <a:lstStyle/>
        <a:p>
          <a:endParaRPr lang="ru-RU"/>
        </a:p>
      </dgm:t>
    </dgm:pt>
    <dgm:pt modelId="{BDB4DC92-AFA4-4782-B99C-030419A22493}">
      <dgm:prSet phldrT="[Текст]" custT="1">
        <dgm:style>
          <a:lnRef idx="1">
            <a:schemeClr val="accent2"/>
          </a:lnRef>
          <a:fillRef idx="2">
            <a:schemeClr val="accent2"/>
          </a:fillRef>
          <a:effectRef idx="1">
            <a:schemeClr val="accent2"/>
          </a:effectRef>
          <a:fontRef idx="minor">
            <a:schemeClr val="dk1"/>
          </a:fontRef>
        </dgm:style>
      </dgm:prSet>
      <dgm:spPr/>
      <dgm:t>
        <a:bodyPr/>
        <a:lstStyle/>
        <a:p>
          <a:r>
            <a:rPr lang="uz-Cyrl-UZ" sz="2400" dirty="0" smtClean="0">
              <a:latin typeface="Times New Roman" pitchFamily="18" charset="0"/>
              <a:cs typeface="Times New Roman" pitchFamily="18" charset="0"/>
            </a:rPr>
            <a:t> Olimlar g‘ordan topilgan odamlar qoldiqlarini g‘or nomi bilan “kromanon odami”, ya’ni “zamonaviy odam” deb atadilar. </a:t>
          </a:r>
          <a:endParaRPr lang="ru-RU" sz="2400" dirty="0">
            <a:latin typeface="Times New Roman" pitchFamily="18" charset="0"/>
            <a:cs typeface="Times New Roman" pitchFamily="18" charset="0"/>
          </a:endParaRPr>
        </a:p>
      </dgm:t>
    </dgm:pt>
    <dgm:pt modelId="{567C1CE6-7DC3-43BC-B4DA-A1E1B3F9981F}" type="parTrans" cxnId="{96575DEA-32D3-4125-AC17-6A26928C0F64}">
      <dgm:prSet/>
      <dgm:spPr/>
      <dgm:t>
        <a:bodyPr/>
        <a:lstStyle/>
        <a:p>
          <a:endParaRPr lang="ru-RU"/>
        </a:p>
      </dgm:t>
    </dgm:pt>
    <dgm:pt modelId="{A7333829-9F6E-4931-980A-E49371AB8855}" type="sibTrans" cxnId="{96575DEA-32D3-4125-AC17-6A26928C0F64}">
      <dgm:prSet/>
      <dgm:spPr/>
      <dgm:t>
        <a:bodyPr/>
        <a:lstStyle/>
        <a:p>
          <a:endParaRPr lang="ru-RU"/>
        </a:p>
      </dgm:t>
    </dgm:pt>
    <dgm:pt modelId="{B40A9C1E-F432-4F1F-B00D-B44E6063122C}" type="pres">
      <dgm:prSet presAssocID="{503C3130-5401-4711-BDBD-9FC6FBC1A1C0}" presName="rootnode" presStyleCnt="0">
        <dgm:presLayoutVars>
          <dgm:chMax/>
          <dgm:chPref/>
          <dgm:dir/>
          <dgm:animLvl val="lvl"/>
        </dgm:presLayoutVars>
      </dgm:prSet>
      <dgm:spPr/>
      <dgm:t>
        <a:bodyPr/>
        <a:lstStyle/>
        <a:p>
          <a:endParaRPr lang="ru-RU"/>
        </a:p>
      </dgm:t>
    </dgm:pt>
    <dgm:pt modelId="{80ECA18A-0816-4C21-B52F-F825A5F321B0}" type="pres">
      <dgm:prSet presAssocID="{B35F7DCB-D137-42ED-B94D-7AF2DB1A4CC1}" presName="composite" presStyleCnt="0"/>
      <dgm:spPr/>
    </dgm:pt>
    <dgm:pt modelId="{A1A387D6-0A5B-4F58-B17B-0FD57D2A87F5}" type="pres">
      <dgm:prSet presAssocID="{B35F7DCB-D137-42ED-B94D-7AF2DB1A4CC1}" presName="LShape" presStyleLbl="alignNode1" presStyleIdx="0" presStyleCnt="3"/>
      <dgm:spPr/>
    </dgm:pt>
    <dgm:pt modelId="{77E45F7A-4CF2-4D3C-A350-4838F26C3F13}" type="pres">
      <dgm:prSet presAssocID="{B35F7DCB-D137-42ED-B94D-7AF2DB1A4CC1}" presName="ParentText" presStyleLbl="revTx" presStyleIdx="0" presStyleCnt="2" custScaleX="100403" custScaleY="124853">
        <dgm:presLayoutVars>
          <dgm:chMax val="0"/>
          <dgm:chPref val="0"/>
          <dgm:bulletEnabled val="1"/>
        </dgm:presLayoutVars>
      </dgm:prSet>
      <dgm:spPr/>
      <dgm:t>
        <a:bodyPr/>
        <a:lstStyle/>
        <a:p>
          <a:endParaRPr lang="ru-RU"/>
        </a:p>
      </dgm:t>
    </dgm:pt>
    <dgm:pt modelId="{D03594F2-9CF4-44BC-BC2F-62C5374FD9DC}" type="pres">
      <dgm:prSet presAssocID="{B35F7DCB-D137-42ED-B94D-7AF2DB1A4CC1}" presName="Triangle" presStyleLbl="alignNode1" presStyleIdx="1" presStyleCnt="3"/>
      <dgm:spPr/>
    </dgm:pt>
    <dgm:pt modelId="{13EE045E-4960-4953-8BE7-BC8FB94AE801}" type="pres">
      <dgm:prSet presAssocID="{B33B8916-500C-4A4E-A427-A7A53B181EA6}" presName="sibTrans" presStyleCnt="0"/>
      <dgm:spPr/>
    </dgm:pt>
    <dgm:pt modelId="{0A110D52-E361-4FE6-ACB2-B810B8B84B55}" type="pres">
      <dgm:prSet presAssocID="{B33B8916-500C-4A4E-A427-A7A53B181EA6}" presName="space" presStyleCnt="0"/>
      <dgm:spPr/>
    </dgm:pt>
    <dgm:pt modelId="{60A08ECD-1B4C-405C-B1B6-972034B46E27}" type="pres">
      <dgm:prSet presAssocID="{BDB4DC92-AFA4-4782-B99C-030419A22493}" presName="composite" presStyleCnt="0"/>
      <dgm:spPr/>
    </dgm:pt>
    <dgm:pt modelId="{815165EF-B089-439C-B62C-F57F389F1FA8}" type="pres">
      <dgm:prSet presAssocID="{BDB4DC92-AFA4-4782-B99C-030419A22493}" presName="LShape" presStyleLbl="alignNode1" presStyleIdx="2" presStyleCnt="3"/>
      <dgm:spPr/>
    </dgm:pt>
    <dgm:pt modelId="{5EFA2635-8306-4065-8073-F8BFA46F5812}" type="pres">
      <dgm:prSet presAssocID="{BDB4DC92-AFA4-4782-B99C-030419A22493}" presName="ParentText" presStyleLbl="revTx" presStyleIdx="1" presStyleCnt="2">
        <dgm:presLayoutVars>
          <dgm:chMax val="0"/>
          <dgm:chPref val="0"/>
          <dgm:bulletEnabled val="1"/>
        </dgm:presLayoutVars>
      </dgm:prSet>
      <dgm:spPr/>
      <dgm:t>
        <a:bodyPr/>
        <a:lstStyle/>
        <a:p>
          <a:endParaRPr lang="ru-RU"/>
        </a:p>
      </dgm:t>
    </dgm:pt>
  </dgm:ptLst>
  <dgm:cxnLst>
    <dgm:cxn modelId="{249C1D33-8105-49CF-B425-CEEF3602F71C}" type="presOf" srcId="{B35F7DCB-D137-42ED-B94D-7AF2DB1A4CC1}" destId="{77E45F7A-4CF2-4D3C-A350-4838F26C3F13}" srcOrd="0" destOrd="0" presId="urn:microsoft.com/office/officeart/2009/3/layout/StepUpProcess"/>
    <dgm:cxn modelId="{F67C4427-7A83-4D7E-ACA6-EFF4CF865D05}" type="presOf" srcId="{503C3130-5401-4711-BDBD-9FC6FBC1A1C0}" destId="{B40A9C1E-F432-4F1F-B00D-B44E6063122C}" srcOrd="0" destOrd="0" presId="urn:microsoft.com/office/officeart/2009/3/layout/StepUpProcess"/>
    <dgm:cxn modelId="{7F2DF9E1-17B0-4F64-B722-FCE808895D2C}" srcId="{503C3130-5401-4711-BDBD-9FC6FBC1A1C0}" destId="{B35F7DCB-D137-42ED-B94D-7AF2DB1A4CC1}" srcOrd="0" destOrd="0" parTransId="{0044C95C-1D9D-4A66-9BA6-520D3F5846CC}" sibTransId="{B33B8916-500C-4A4E-A427-A7A53B181EA6}"/>
    <dgm:cxn modelId="{0A395933-050E-45B3-8F17-F3B7B82251B6}" type="presOf" srcId="{BDB4DC92-AFA4-4782-B99C-030419A22493}" destId="{5EFA2635-8306-4065-8073-F8BFA46F5812}" srcOrd="0" destOrd="0" presId="urn:microsoft.com/office/officeart/2009/3/layout/StepUpProcess"/>
    <dgm:cxn modelId="{96575DEA-32D3-4125-AC17-6A26928C0F64}" srcId="{503C3130-5401-4711-BDBD-9FC6FBC1A1C0}" destId="{BDB4DC92-AFA4-4782-B99C-030419A22493}" srcOrd="1" destOrd="0" parTransId="{567C1CE6-7DC3-43BC-B4DA-A1E1B3F9981F}" sibTransId="{A7333829-9F6E-4931-980A-E49371AB8855}"/>
    <dgm:cxn modelId="{6A1C9AC8-1093-4280-BFD4-FB2AD2DF17E4}" type="presParOf" srcId="{B40A9C1E-F432-4F1F-B00D-B44E6063122C}" destId="{80ECA18A-0816-4C21-B52F-F825A5F321B0}" srcOrd="0" destOrd="0" presId="urn:microsoft.com/office/officeart/2009/3/layout/StepUpProcess"/>
    <dgm:cxn modelId="{8DC3E60E-36BB-432A-AF5B-10F85F98FE02}" type="presParOf" srcId="{80ECA18A-0816-4C21-B52F-F825A5F321B0}" destId="{A1A387D6-0A5B-4F58-B17B-0FD57D2A87F5}" srcOrd="0" destOrd="0" presId="urn:microsoft.com/office/officeart/2009/3/layout/StepUpProcess"/>
    <dgm:cxn modelId="{40002306-64C6-485E-ABB0-E16B21E69997}" type="presParOf" srcId="{80ECA18A-0816-4C21-B52F-F825A5F321B0}" destId="{77E45F7A-4CF2-4D3C-A350-4838F26C3F13}" srcOrd="1" destOrd="0" presId="urn:microsoft.com/office/officeart/2009/3/layout/StepUpProcess"/>
    <dgm:cxn modelId="{10B31928-73FA-49C2-BD30-54AE12BA79BF}" type="presParOf" srcId="{80ECA18A-0816-4C21-B52F-F825A5F321B0}" destId="{D03594F2-9CF4-44BC-BC2F-62C5374FD9DC}" srcOrd="2" destOrd="0" presId="urn:microsoft.com/office/officeart/2009/3/layout/StepUpProcess"/>
    <dgm:cxn modelId="{6BB47D88-EF84-4282-A069-683AE5AF0B7D}" type="presParOf" srcId="{B40A9C1E-F432-4F1F-B00D-B44E6063122C}" destId="{13EE045E-4960-4953-8BE7-BC8FB94AE801}" srcOrd="1" destOrd="0" presId="urn:microsoft.com/office/officeart/2009/3/layout/StepUpProcess"/>
    <dgm:cxn modelId="{DBF957DC-3E19-4343-8F06-D1A73AABC1EB}" type="presParOf" srcId="{13EE045E-4960-4953-8BE7-BC8FB94AE801}" destId="{0A110D52-E361-4FE6-ACB2-B810B8B84B55}" srcOrd="0" destOrd="0" presId="urn:microsoft.com/office/officeart/2009/3/layout/StepUpProcess"/>
    <dgm:cxn modelId="{0FA03EFE-2F9C-44B5-BD49-2091CC194595}" type="presParOf" srcId="{B40A9C1E-F432-4F1F-B00D-B44E6063122C}" destId="{60A08ECD-1B4C-405C-B1B6-972034B46E27}" srcOrd="2" destOrd="0" presId="urn:microsoft.com/office/officeart/2009/3/layout/StepUpProcess"/>
    <dgm:cxn modelId="{F22A99AF-CC5D-4A16-A16F-5AA656568FB3}" type="presParOf" srcId="{60A08ECD-1B4C-405C-B1B6-972034B46E27}" destId="{815165EF-B089-439C-B62C-F57F389F1FA8}" srcOrd="0" destOrd="0" presId="urn:microsoft.com/office/officeart/2009/3/layout/StepUpProcess"/>
    <dgm:cxn modelId="{D4199434-D614-44B4-A67B-653FF64FDD92}" type="presParOf" srcId="{60A08ECD-1B4C-405C-B1B6-972034B46E27}" destId="{5EFA2635-8306-4065-8073-F8BFA46F581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F4F14-F9F6-4CD4-A1C1-05B07D55778B}">
      <dsp:nvSpPr>
        <dsp:cNvPr id="0" name=""/>
        <dsp:cNvSpPr/>
      </dsp:nvSpPr>
      <dsp:spPr>
        <a:xfrm>
          <a:off x="355146" y="0"/>
          <a:ext cx="6858000" cy="685800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047C92-9500-48CD-8CA3-39F3EF3EFA1F}">
      <dsp:nvSpPr>
        <dsp:cNvPr id="0" name=""/>
        <dsp:cNvSpPr/>
      </dsp:nvSpPr>
      <dsp:spPr>
        <a:xfrm>
          <a:off x="3128619" y="686469"/>
          <a:ext cx="5768754" cy="243780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uz-Latn-UZ" sz="2400" kern="1200" dirty="0" smtClean="0">
              <a:latin typeface="Times New Roman" pitchFamily="18" charset="0"/>
              <a:cs typeface="Times New Roman" pitchFamily="18" charset="0"/>
            </a:rPr>
            <a:t>Ingliz olimlari ota-bola Likilar o`tgan asrning 50-60-yillarida Sharq iy  Afrikada (Olduvoy darasida) qazishma ishlari olib borib oddiy tosh qurollar va qazilma odam qoldiqlarini topib, ular bundan 3-3,5mln. yil ilgari mavjud bulgan degan g‘oyani ilgari surdilar. </a:t>
          </a:r>
          <a:endParaRPr lang="ru-RU" sz="2400" kern="1200" dirty="0">
            <a:latin typeface="Times New Roman" pitchFamily="18" charset="0"/>
            <a:cs typeface="Times New Roman" pitchFamily="18" charset="0"/>
          </a:endParaRPr>
        </a:p>
      </dsp:txBody>
      <dsp:txXfrm>
        <a:off x="3247623" y="805473"/>
        <a:ext cx="5530746" cy="2199796"/>
      </dsp:txXfrm>
    </dsp:sp>
    <dsp:sp modelId="{AF1EE3D7-5747-4010-9AF2-4D368ACF23A1}">
      <dsp:nvSpPr>
        <dsp:cNvPr id="0" name=""/>
        <dsp:cNvSpPr/>
      </dsp:nvSpPr>
      <dsp:spPr>
        <a:xfrm>
          <a:off x="3128619" y="3429000"/>
          <a:ext cx="5768754" cy="243780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uz-Latn-UZ" sz="2400" kern="1200" dirty="0" smtClean="0">
              <a:latin typeface="Times New Roman" pitchFamily="18" charset="0"/>
              <a:cs typeface="Times New Roman" pitchFamily="18" charset="0"/>
            </a:rPr>
            <a:t>Bu turdagi odamlar fanda “Zinjantrop” (“Ishbilarmon odamlar” yoki “Gomohabilis”) va “Avstralopitek” (“Janub maymuni”) deb nom olgan.</a:t>
          </a:r>
          <a:endParaRPr lang="ru-RU" sz="2400" kern="1200" dirty="0">
            <a:latin typeface="Times New Roman" pitchFamily="18" charset="0"/>
            <a:cs typeface="Times New Roman" pitchFamily="18" charset="0"/>
          </a:endParaRPr>
        </a:p>
      </dsp:txBody>
      <dsp:txXfrm>
        <a:off x="3247623" y="3548004"/>
        <a:ext cx="5530746" cy="2199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387D6-0A5B-4F58-B17B-0FD57D2A87F5}">
      <dsp:nvSpPr>
        <dsp:cNvPr id="0" name=""/>
        <dsp:cNvSpPr/>
      </dsp:nvSpPr>
      <dsp:spPr>
        <a:xfrm rot="5400000">
          <a:off x="866958" y="1014194"/>
          <a:ext cx="2604226" cy="4333374"/>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E45F7A-4CF2-4D3C-A350-4838F26C3F13}">
      <dsp:nvSpPr>
        <dsp:cNvPr id="0" name=""/>
        <dsp:cNvSpPr/>
      </dsp:nvSpPr>
      <dsp:spPr>
        <a:xfrm>
          <a:off x="424364" y="1882802"/>
          <a:ext cx="3927960" cy="4281543"/>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uz-Cyrl-UZ" sz="2400" kern="1200" dirty="0" smtClean="0">
              <a:latin typeface="Times New Roman" pitchFamily="18" charset="0"/>
              <a:cs typeface="Times New Roman" pitchFamily="18" charset="0"/>
            </a:rPr>
            <a:t>1968 yilda tadqiqotchilar Fransiyaning Tordoni viloyatidagi Kromanon g‘oridan 5 ta odam dafn etilgan mozorni ochib o`rganadilar. Tadqiqotlardan shu narsa ma’lum bo`ldiki, bu erda baland bo`yli (180 sm.), tashqi ko`rinishi va qiyofasi, miya hajmi zamonaviy odamlarga o`xshash odamlar dafn etilgan.</a:t>
          </a:r>
          <a:endParaRPr lang="ru-RU" sz="2400" kern="1200" dirty="0">
            <a:latin typeface="Times New Roman" pitchFamily="18" charset="0"/>
            <a:cs typeface="Times New Roman" pitchFamily="18" charset="0"/>
          </a:endParaRPr>
        </a:p>
      </dsp:txBody>
      <dsp:txXfrm>
        <a:off x="424364" y="1882802"/>
        <a:ext cx="3927960" cy="4281543"/>
      </dsp:txXfrm>
    </dsp:sp>
    <dsp:sp modelId="{D03594F2-9CF4-44BC-BC2F-62C5374FD9DC}">
      <dsp:nvSpPr>
        <dsp:cNvPr id="0" name=""/>
        <dsp:cNvSpPr/>
      </dsp:nvSpPr>
      <dsp:spPr>
        <a:xfrm>
          <a:off x="3606292" y="695166"/>
          <a:ext cx="738149" cy="73814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5165EF-B089-439C-B62C-F57F389F1FA8}">
      <dsp:nvSpPr>
        <dsp:cNvPr id="0" name=""/>
        <dsp:cNvSpPr/>
      </dsp:nvSpPr>
      <dsp:spPr>
        <a:xfrm rot="5400000">
          <a:off x="5664131" y="-170919"/>
          <a:ext cx="2604226" cy="4333374"/>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A2635-8306-4065-8073-F8BFA46F5812}">
      <dsp:nvSpPr>
        <dsp:cNvPr id="0" name=""/>
        <dsp:cNvSpPr/>
      </dsp:nvSpPr>
      <dsp:spPr>
        <a:xfrm>
          <a:off x="5229421" y="1123825"/>
          <a:ext cx="3912194" cy="3429267"/>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uz-Cyrl-UZ" sz="2400" kern="1200" dirty="0" smtClean="0">
              <a:latin typeface="Times New Roman" pitchFamily="18" charset="0"/>
              <a:cs typeface="Times New Roman" pitchFamily="18" charset="0"/>
            </a:rPr>
            <a:t> Olimlar g‘ordan topilgan odamlar qoldiqlarini g‘or nomi bilan “kromanon odami”, ya’ni “zamonaviy odam” deb atadilar. </a:t>
          </a:r>
          <a:endParaRPr lang="ru-RU" sz="2400" kern="1200" dirty="0">
            <a:latin typeface="Times New Roman" pitchFamily="18" charset="0"/>
            <a:cs typeface="Times New Roman" pitchFamily="18" charset="0"/>
          </a:endParaRPr>
        </a:p>
      </dsp:txBody>
      <dsp:txXfrm>
        <a:off x="5229421" y="1123825"/>
        <a:ext cx="3912194" cy="342926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58C4A4B5-29F5-4590-8095-996FF92695FD}" type="slidenum">
              <a:rPr lang="ru-RU" altLang="ru-RU"/>
              <a:pPr/>
              <a:t>‹#›</a:t>
            </a:fld>
            <a:endParaRPr lang="ru-RU" altLang="ru-RU"/>
          </a:p>
        </p:txBody>
      </p:sp>
    </p:spTree>
    <p:extLst>
      <p:ext uri="{BB962C8B-B14F-4D97-AF65-F5344CB8AC3E}">
        <p14:creationId xmlns:p14="http://schemas.microsoft.com/office/powerpoint/2010/main" val="2786482340"/>
      </p:ext>
    </p:extLst>
  </p:cSld>
  <p:clrMapOvr>
    <a:masterClrMapping/>
  </p:clrMapOvr>
  <p:transition spd="slow">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B008C78B-776F-4D19-8FC9-B863F52DD2CB}" type="slidenum">
              <a:rPr lang="ru-RU" altLang="ru-RU"/>
              <a:pPr/>
              <a:t>‹#›</a:t>
            </a:fld>
            <a:endParaRPr lang="ru-RU" altLang="ru-RU"/>
          </a:p>
        </p:txBody>
      </p:sp>
    </p:spTree>
    <p:extLst>
      <p:ext uri="{BB962C8B-B14F-4D97-AF65-F5344CB8AC3E}">
        <p14:creationId xmlns:p14="http://schemas.microsoft.com/office/powerpoint/2010/main" val="2987909352"/>
      </p:ext>
    </p:extLst>
  </p:cSld>
  <p:clrMapOvr>
    <a:masterClrMapping/>
  </p:clrMapOvr>
  <p:transition spd="slow">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128381C5-795C-448C-8CB9-8C77D948364A}" type="slidenum">
              <a:rPr lang="ru-RU" altLang="ru-RU"/>
              <a:pPr/>
              <a:t>‹#›</a:t>
            </a:fld>
            <a:endParaRPr lang="ru-RU" altLang="ru-RU"/>
          </a:p>
        </p:txBody>
      </p:sp>
    </p:spTree>
    <p:extLst>
      <p:ext uri="{BB962C8B-B14F-4D97-AF65-F5344CB8AC3E}">
        <p14:creationId xmlns:p14="http://schemas.microsoft.com/office/powerpoint/2010/main" val="3638355859"/>
      </p:ext>
    </p:extLst>
  </p:cSld>
  <p:clrMapOvr>
    <a:masterClrMapping/>
  </p:clrMapOvr>
  <p:transition spd="slow">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67EA548A-79AC-430B-8989-A7B2F0EDB34D}" type="slidenum">
              <a:rPr lang="ru-RU" altLang="ru-RU"/>
              <a:pPr/>
              <a:t>‹#›</a:t>
            </a:fld>
            <a:endParaRPr lang="ru-RU" altLang="ru-RU"/>
          </a:p>
        </p:txBody>
      </p:sp>
    </p:spTree>
    <p:extLst>
      <p:ext uri="{BB962C8B-B14F-4D97-AF65-F5344CB8AC3E}">
        <p14:creationId xmlns:p14="http://schemas.microsoft.com/office/powerpoint/2010/main" val="3078976079"/>
      </p:ext>
    </p:extLst>
  </p:cSld>
  <p:clrMapOvr>
    <a:masterClrMapping/>
  </p:clrMapOvr>
  <p:transition spd="slow">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88FBF303-84D9-42C7-8153-17CE96F24F11}" type="slidenum">
              <a:rPr lang="ru-RU" altLang="ru-RU"/>
              <a:pPr/>
              <a:t>‹#›</a:t>
            </a:fld>
            <a:endParaRPr lang="ru-RU" altLang="ru-RU"/>
          </a:p>
        </p:txBody>
      </p:sp>
    </p:spTree>
    <p:extLst>
      <p:ext uri="{BB962C8B-B14F-4D97-AF65-F5344CB8AC3E}">
        <p14:creationId xmlns:p14="http://schemas.microsoft.com/office/powerpoint/2010/main" val="237443556"/>
      </p:ext>
    </p:extLst>
  </p:cSld>
  <p:clrMapOvr>
    <a:masterClrMapping/>
  </p:clrMapOvr>
  <p:transition spd="slow">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7C368C41-8D01-4AA9-AD3E-FD74C92362A5}" type="slidenum">
              <a:rPr lang="ru-RU" altLang="ru-RU"/>
              <a:pPr/>
              <a:t>‹#›</a:t>
            </a:fld>
            <a:endParaRPr lang="ru-RU" altLang="ru-RU"/>
          </a:p>
        </p:txBody>
      </p:sp>
    </p:spTree>
    <p:extLst>
      <p:ext uri="{BB962C8B-B14F-4D97-AF65-F5344CB8AC3E}">
        <p14:creationId xmlns:p14="http://schemas.microsoft.com/office/powerpoint/2010/main" val="4149499919"/>
      </p:ext>
    </p:extLst>
  </p:cSld>
  <p:clrMapOvr>
    <a:masterClrMapping/>
  </p:clrMapOvr>
  <p:transition spd="slow">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fld id="{DBF16A7C-D5B7-418C-927B-46ACD74729E2}" type="slidenum">
              <a:rPr lang="ru-RU" altLang="ru-RU"/>
              <a:pPr/>
              <a:t>‹#›</a:t>
            </a:fld>
            <a:endParaRPr lang="ru-RU" altLang="ru-RU"/>
          </a:p>
        </p:txBody>
      </p:sp>
    </p:spTree>
    <p:extLst>
      <p:ext uri="{BB962C8B-B14F-4D97-AF65-F5344CB8AC3E}">
        <p14:creationId xmlns:p14="http://schemas.microsoft.com/office/powerpoint/2010/main" val="1121296990"/>
      </p:ext>
    </p:extLst>
  </p:cSld>
  <p:clrMapOvr>
    <a:masterClrMapping/>
  </p:clrMapOvr>
  <p:transition spd="slow">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fld id="{192B29DD-0A81-411E-8EB9-690ABF2F5902}" type="slidenum">
              <a:rPr lang="ru-RU" altLang="ru-RU"/>
              <a:pPr/>
              <a:t>‹#›</a:t>
            </a:fld>
            <a:endParaRPr lang="ru-RU" altLang="ru-RU"/>
          </a:p>
        </p:txBody>
      </p:sp>
    </p:spTree>
    <p:extLst>
      <p:ext uri="{BB962C8B-B14F-4D97-AF65-F5344CB8AC3E}">
        <p14:creationId xmlns:p14="http://schemas.microsoft.com/office/powerpoint/2010/main" val="1671391241"/>
      </p:ext>
    </p:extLst>
  </p:cSld>
  <p:clrMapOvr>
    <a:masterClrMapping/>
  </p:clrMapOvr>
  <p:transition spd="slow">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fld id="{93153095-EFD1-4408-B07F-D210CC569D12}" type="slidenum">
              <a:rPr lang="ru-RU" altLang="ru-RU"/>
              <a:pPr/>
              <a:t>‹#›</a:t>
            </a:fld>
            <a:endParaRPr lang="ru-RU" altLang="ru-RU"/>
          </a:p>
        </p:txBody>
      </p:sp>
    </p:spTree>
    <p:extLst>
      <p:ext uri="{BB962C8B-B14F-4D97-AF65-F5344CB8AC3E}">
        <p14:creationId xmlns:p14="http://schemas.microsoft.com/office/powerpoint/2010/main" val="311462959"/>
      </p:ext>
    </p:extLst>
  </p:cSld>
  <p:clrMapOvr>
    <a:masterClrMapping/>
  </p:clrMapOvr>
  <p:transition spd="slow">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005C4F30-4660-445F-A628-03323F597E5F}" type="slidenum">
              <a:rPr lang="ru-RU" altLang="ru-RU"/>
              <a:pPr/>
              <a:t>‹#›</a:t>
            </a:fld>
            <a:endParaRPr lang="ru-RU" altLang="ru-RU"/>
          </a:p>
        </p:txBody>
      </p:sp>
    </p:spTree>
    <p:extLst>
      <p:ext uri="{BB962C8B-B14F-4D97-AF65-F5344CB8AC3E}">
        <p14:creationId xmlns:p14="http://schemas.microsoft.com/office/powerpoint/2010/main" val="365234709"/>
      </p:ext>
    </p:extLst>
  </p:cSld>
  <p:clrMapOvr>
    <a:masterClrMapping/>
  </p:clrMapOvr>
  <p:transition spd="slow">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B37137FF-D4F3-4DE9-92BF-865A85CD4ED9}" type="slidenum">
              <a:rPr lang="ru-RU" altLang="ru-RU"/>
              <a:pPr/>
              <a:t>‹#›</a:t>
            </a:fld>
            <a:endParaRPr lang="ru-RU" altLang="ru-RU"/>
          </a:p>
        </p:txBody>
      </p:sp>
    </p:spTree>
    <p:extLst>
      <p:ext uri="{BB962C8B-B14F-4D97-AF65-F5344CB8AC3E}">
        <p14:creationId xmlns:p14="http://schemas.microsoft.com/office/powerpoint/2010/main" val="1756051992"/>
      </p:ext>
    </p:extLst>
  </p:cSld>
  <p:clrMapOvr>
    <a:masterClrMapping/>
  </p:clrMapOvr>
  <p:transition spd="slow">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593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ru-RU"/>
          </a:p>
        </p:txBody>
      </p:sp>
      <p:sp>
        <p:nvSpPr>
          <p:cNvPr id="593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ru-RU"/>
          </a:p>
        </p:txBody>
      </p:sp>
      <p:sp>
        <p:nvSpPr>
          <p:cNvPr id="593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CB4A8A6-ED62-4B77-B527-3A2C5D3E2FA9}"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ransition spd="slow">
    <p:dissolve/>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http://vm.kemsu.ru/rus/anthrop/shema.gif"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2051050" y="5214938"/>
            <a:ext cx="482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sz="4000">
                <a:latin typeface="Georgia" panose="02040502050405020303" pitchFamily="18" charset="0"/>
              </a:rPr>
              <a:t>JARAYONLAR</a:t>
            </a:r>
            <a:endParaRPr lang="ru-RU" altLang="ru-RU" sz="4000">
              <a:latin typeface="Georgia" panose="02040502050405020303" pitchFamily="18" charset="0"/>
            </a:endParaRPr>
          </a:p>
        </p:txBody>
      </p:sp>
      <p:sp>
        <p:nvSpPr>
          <p:cNvPr id="2" name="Rectangle 7"/>
          <p:cNvSpPr>
            <a:spLocks noGrp="1" noChangeArrowheads="1"/>
          </p:cNvSpPr>
          <p:nvPr>
            <p:ph type="title" idx="4294967295"/>
          </p:nvPr>
        </p:nvSpPr>
        <p:spPr>
          <a:xfrm>
            <a:off x="457200" y="809625"/>
            <a:ext cx="8229600" cy="608013"/>
          </a:xfrm>
        </p:spPr>
        <p:txBody>
          <a:bodyPr/>
          <a:lstStyle/>
          <a:p>
            <a:pPr eaLnBrk="1" hangingPunct="1"/>
            <a:r>
              <a:rPr lang="en-US" altLang="ru-RU" smtClean="0"/>
              <a:t> </a:t>
            </a:r>
            <a:endParaRPr lang="ru-RU" altLang="ru-RU" smtClean="0"/>
          </a:p>
        </p:txBody>
      </p:sp>
      <p:sp>
        <p:nvSpPr>
          <p:cNvPr id="2057" name="Text Box 9"/>
          <p:cNvSpPr txBox="1">
            <a:spLocks noChangeArrowheads="1"/>
          </p:cNvSpPr>
          <p:nvPr/>
        </p:nvSpPr>
        <p:spPr bwMode="auto">
          <a:xfrm rot="10176931" flipV="1">
            <a:off x="4713288" y="5988050"/>
            <a:ext cx="6143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sz="2400">
              <a:latin typeface="Georgia" panose="02040502050405020303" pitchFamily="18" charset="0"/>
            </a:endParaRPr>
          </a:p>
        </p:txBody>
      </p:sp>
      <p:pic>
        <p:nvPicPr>
          <p:cNvPr id="3" name="Picture 8" descr="лин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857375"/>
            <a:ext cx="8132842" cy="400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Скругленный прямоугольник 3"/>
          <p:cNvSpPr/>
          <p:nvPr/>
        </p:nvSpPr>
        <p:spPr>
          <a:xfrm>
            <a:off x="755576" y="404664"/>
            <a:ext cx="7416824" cy="12241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solidFill>
                  <a:srgbClr val="0000CC"/>
                </a:solidFill>
              </a:rPr>
              <a:t>2-mavzu. </a:t>
            </a:r>
            <a:r>
              <a:rPr lang="en-US" sz="4000" b="1" dirty="0" err="1">
                <a:solidFill>
                  <a:srgbClr val="0000CC"/>
                </a:solidFill>
              </a:rPr>
              <a:t>Paleolit</a:t>
            </a:r>
            <a:r>
              <a:rPr lang="en-US" sz="4000" b="1" dirty="0">
                <a:solidFill>
                  <a:srgbClr val="0000CC"/>
                </a:solidFill>
              </a:rPr>
              <a:t>  –  </a:t>
            </a:r>
            <a:r>
              <a:rPr lang="en-US" sz="4000" b="1" dirty="0" err="1">
                <a:solidFill>
                  <a:srgbClr val="0000CC"/>
                </a:solidFill>
              </a:rPr>
              <a:t>qadimgi</a:t>
            </a:r>
            <a:r>
              <a:rPr lang="en-US" sz="4000" b="1" dirty="0">
                <a:solidFill>
                  <a:srgbClr val="0000CC"/>
                </a:solidFill>
              </a:rPr>
              <a:t> tosh </a:t>
            </a:r>
            <a:r>
              <a:rPr lang="en-US" sz="4000" b="1" dirty="0" err="1">
                <a:solidFill>
                  <a:srgbClr val="0000CC"/>
                </a:solidFill>
              </a:rPr>
              <a:t>davri</a:t>
            </a:r>
            <a:r>
              <a:rPr lang="en-US" sz="4000" b="1" dirty="0">
                <a:solidFill>
                  <a:srgbClr val="0000CC"/>
                </a:solidFill>
              </a:rPr>
              <a:t> </a:t>
            </a:r>
            <a:r>
              <a:rPr lang="en-US" sz="4000" b="1" dirty="0" err="1">
                <a:solidFill>
                  <a:srgbClr val="0000CC"/>
                </a:solidFill>
              </a:rPr>
              <a:t>tarixi</a:t>
            </a:r>
            <a:r>
              <a:rPr lang="en-US" sz="4000" b="1" dirty="0">
                <a:solidFill>
                  <a:srgbClr val="0000CC"/>
                </a:solidFill>
              </a:rPr>
              <a:t>.</a:t>
            </a:r>
            <a:endParaRPr lang="ru-RU" sz="4000" dirty="0">
              <a:solidFill>
                <a:srgbClr val="0000CC"/>
              </a:solidFill>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052"/>
                                        </p:tgtEl>
                                        <p:attrNameLst>
                                          <p:attrName>style.visibility</p:attrName>
                                        </p:attrNameLst>
                                      </p:cBhvr>
                                      <p:to>
                                        <p:strVal val="visible"/>
                                      </p:to>
                                    </p:set>
                                    <p:animEffect transition="in" filter="strips(downRight)">
                                      <p:cBhvr>
                                        <p:cTn id="7" dur="500"/>
                                        <p:tgtEl>
                                          <p:spTgt spid="2052"/>
                                        </p:tgtEl>
                                      </p:cBhvr>
                                    </p:animEffect>
                                  </p:childTnLst>
                                </p:cTn>
                              </p:par>
                            </p:childTnLst>
                          </p:cTn>
                        </p:par>
                        <p:par>
                          <p:cTn id="8" fill="hold" nodeType="afterGroup">
                            <p:stCondLst>
                              <p:cond delay="1500"/>
                            </p:stCondLst>
                            <p:childTnLst>
                              <p:par>
                                <p:cTn id="9" presetID="18" presetClass="entr" presetSubtype="6" fill="hold" grpId="0" nodeType="afterEffect" nodePh="1">
                                  <p:stCondLst>
                                    <p:cond delay="1000"/>
                                  </p:stCondLst>
                                  <p:endCondLst>
                                    <p:cond evt="begin" delay="0">
                                      <p:tn val="9"/>
                                    </p:cond>
                                  </p:endCondLst>
                                  <p:childTnLst>
                                    <p:set>
                                      <p:cBhvr>
                                        <p:cTn id="10" dur="1" fill="hold">
                                          <p:stCondLst>
                                            <p:cond delay="0"/>
                                          </p:stCondLst>
                                        </p:cTn>
                                        <p:tgtEl>
                                          <p:spTgt spid="2057"/>
                                        </p:tgtEl>
                                        <p:attrNameLst>
                                          <p:attrName>style.visibility</p:attrName>
                                        </p:attrNameLst>
                                      </p:cBhvr>
                                      <p:to>
                                        <p:strVal val="visible"/>
                                      </p:to>
                                    </p:set>
                                    <p:animEffect transition="in" filter="strips(downRight)">
                                      <p:cBhvr>
                                        <p:cTn id="11" dur="500"/>
                                        <p:tgtEl>
                                          <p:spTgt spid="2057"/>
                                        </p:tgtEl>
                                      </p:cBhvr>
                                    </p:animEffect>
                                  </p:childTnLst>
                                </p:cTn>
                              </p:par>
                            </p:childTnLst>
                          </p:cTn>
                        </p:par>
                        <p:par>
                          <p:cTn id="12" fill="hold" nodeType="afterGroup">
                            <p:stCondLst>
                              <p:cond delay="3000"/>
                            </p:stCondLst>
                            <p:childTnLst>
                              <p:par>
                                <p:cTn id="13" presetID="17" presetClass="entr" presetSubtype="10" fill="hold" nodeType="afterEffect">
                                  <p:stCondLst>
                                    <p:cond delay="200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utoUpdateAnimBg="0"/>
      <p:bldP spid="2057"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76814" y="692696"/>
            <a:ext cx="8745289"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r>
              <a:rPr lang="en-US" altLang="ru-RU" sz="4000" dirty="0" err="1"/>
              <a:t>Ilmiy</a:t>
            </a:r>
            <a:r>
              <a:rPr lang="en-US" altLang="ru-RU" sz="4000" dirty="0"/>
              <a:t> </a:t>
            </a:r>
            <a:r>
              <a:rPr lang="en-US" altLang="ru-RU" sz="4000" dirty="0" err="1"/>
              <a:t>adabiyotlarda</a:t>
            </a:r>
            <a:r>
              <a:rPr lang="en-US" altLang="ru-RU" sz="4000" dirty="0"/>
              <a:t> </a:t>
            </a:r>
            <a:r>
              <a:rPr lang="en-US" altLang="ru-RU" sz="4000" b="1" dirty="0" err="1"/>
              <a:t>antropogenez</a:t>
            </a:r>
            <a:r>
              <a:rPr lang="en-US" altLang="ru-RU" sz="4000" b="1" dirty="0"/>
              <a:t> </a:t>
            </a:r>
            <a:r>
              <a:rPr lang="en-US" altLang="ru-RU" sz="4000" b="1" dirty="0" err="1"/>
              <a:t>jarayoni</a:t>
            </a:r>
            <a:r>
              <a:rPr lang="en-US" altLang="ru-RU" sz="4000" dirty="0"/>
              <a:t> </a:t>
            </a:r>
            <a:r>
              <a:rPr lang="en-US" altLang="ru-RU" sz="4000" dirty="0" err="1"/>
              <a:t>quyidagi</a:t>
            </a:r>
            <a:r>
              <a:rPr lang="en-US" altLang="ru-RU" sz="4000" dirty="0"/>
              <a:t> </a:t>
            </a:r>
            <a:r>
              <a:rPr lang="en-US" altLang="ru-RU" sz="4000" dirty="0" err="1"/>
              <a:t>bosqichlarga</a:t>
            </a:r>
            <a:r>
              <a:rPr lang="en-US" altLang="ru-RU" sz="4000" dirty="0"/>
              <a:t> </a:t>
            </a:r>
            <a:r>
              <a:rPr lang="en-US" altLang="ru-RU" sz="4000" dirty="0" err="1"/>
              <a:t>bo‘lib</a:t>
            </a:r>
            <a:r>
              <a:rPr lang="en-US" altLang="ru-RU" sz="4000" dirty="0"/>
              <a:t> </a:t>
            </a:r>
            <a:r>
              <a:rPr lang="en-US" altLang="ru-RU" sz="4000" dirty="0" err="1"/>
              <a:t>o‘rganiladi</a:t>
            </a:r>
            <a:r>
              <a:rPr lang="en-US" altLang="ru-RU" sz="4000" dirty="0"/>
              <a:t>: </a:t>
            </a:r>
          </a:p>
          <a:p>
            <a:pPr marL="571500" indent="-571500" eaLnBrk="1" hangingPunct="1">
              <a:buFont typeface="Wingdings" panose="05000000000000000000" pitchFamily="2" charset="2"/>
              <a:buChar char="Ø"/>
            </a:pPr>
            <a:r>
              <a:rPr lang="en-US" altLang="ru-RU" sz="4000" b="1" i="1" u="sng" dirty="0" smtClean="0">
                <a:solidFill>
                  <a:srgbClr val="FF0000"/>
                </a:solidFill>
              </a:rPr>
              <a:t>1.Odamning </a:t>
            </a:r>
            <a:r>
              <a:rPr lang="en-US" altLang="ru-RU" sz="4000" b="1" i="1" u="sng" dirty="0" err="1">
                <a:solidFill>
                  <a:srgbClr val="FF0000"/>
                </a:solidFill>
              </a:rPr>
              <a:t>ibtidoiy</a:t>
            </a:r>
            <a:r>
              <a:rPr lang="en-US" altLang="ru-RU" sz="4000" b="1" i="1" u="sng" dirty="0">
                <a:solidFill>
                  <a:srgbClr val="FF0000"/>
                </a:solidFill>
              </a:rPr>
              <a:t> </a:t>
            </a:r>
            <a:r>
              <a:rPr lang="en-US" altLang="ru-RU" sz="4000" b="1" i="1" u="sng" dirty="0" err="1">
                <a:solidFill>
                  <a:srgbClr val="FF0000"/>
                </a:solidFill>
              </a:rPr>
              <a:t>ajdodlari</a:t>
            </a:r>
            <a:r>
              <a:rPr lang="en-US" altLang="ru-RU" sz="4000" b="1" i="1" u="sng" dirty="0">
                <a:solidFill>
                  <a:srgbClr val="FF0000"/>
                </a:solidFill>
              </a:rPr>
              <a:t>.</a:t>
            </a:r>
          </a:p>
          <a:p>
            <a:pPr marL="571500" indent="-571500" eaLnBrk="1" hangingPunct="1">
              <a:buFont typeface="Wingdings" panose="05000000000000000000" pitchFamily="2" charset="2"/>
              <a:buChar char="Ø"/>
            </a:pPr>
            <a:r>
              <a:rPr lang="en-US" altLang="ru-RU" sz="4000" b="1" i="1" u="sng" dirty="0" smtClean="0">
                <a:solidFill>
                  <a:srgbClr val="FF0000"/>
                </a:solidFill>
              </a:rPr>
              <a:t>2.Eng </a:t>
            </a:r>
            <a:r>
              <a:rPr lang="en-US" altLang="ru-RU" sz="4000" b="1" i="1" u="sng" dirty="0" err="1">
                <a:solidFill>
                  <a:srgbClr val="FF0000"/>
                </a:solidFill>
              </a:rPr>
              <a:t>qadimgi</a:t>
            </a:r>
            <a:r>
              <a:rPr lang="en-US" altLang="ru-RU" sz="4000" b="1" i="1" u="sng" dirty="0">
                <a:solidFill>
                  <a:srgbClr val="FF0000"/>
                </a:solidFill>
              </a:rPr>
              <a:t> </a:t>
            </a:r>
            <a:r>
              <a:rPr lang="en-US" altLang="ru-RU" sz="4000" b="1" i="1" u="sng" dirty="0" err="1">
                <a:solidFill>
                  <a:srgbClr val="FF0000"/>
                </a:solidFill>
              </a:rPr>
              <a:t>odamlar</a:t>
            </a:r>
            <a:r>
              <a:rPr lang="en-US" altLang="ru-RU" sz="4000" b="1" i="1" u="sng" dirty="0">
                <a:solidFill>
                  <a:srgbClr val="FF0000"/>
                </a:solidFill>
              </a:rPr>
              <a:t>.</a:t>
            </a:r>
          </a:p>
          <a:p>
            <a:pPr marL="571500" indent="-571500" eaLnBrk="1" hangingPunct="1">
              <a:buFont typeface="Wingdings" panose="05000000000000000000" pitchFamily="2" charset="2"/>
              <a:buChar char="Ø"/>
            </a:pPr>
            <a:r>
              <a:rPr lang="en-US" altLang="ru-RU" sz="4000" b="1" i="1" u="sng" dirty="0" smtClean="0">
                <a:solidFill>
                  <a:srgbClr val="FF0000"/>
                </a:solidFill>
              </a:rPr>
              <a:t>3.Hozirgi </a:t>
            </a:r>
            <a:r>
              <a:rPr lang="en-US" altLang="ru-RU" sz="4000" b="1" i="1" u="sng" dirty="0" err="1">
                <a:solidFill>
                  <a:srgbClr val="FF0000"/>
                </a:solidFill>
              </a:rPr>
              <a:t>qiyofadagi</a:t>
            </a:r>
            <a:r>
              <a:rPr lang="en-US" altLang="ru-RU" sz="4000" b="1" i="1" u="sng" dirty="0">
                <a:solidFill>
                  <a:srgbClr val="FF0000"/>
                </a:solidFill>
              </a:rPr>
              <a:t> </a:t>
            </a:r>
            <a:r>
              <a:rPr lang="en-US" altLang="ru-RU" sz="4000" b="1" i="1" u="sng" dirty="0" err="1">
                <a:solidFill>
                  <a:srgbClr val="FF0000"/>
                </a:solidFill>
              </a:rPr>
              <a:t>qadimgi</a:t>
            </a:r>
            <a:r>
              <a:rPr lang="en-US" altLang="ru-RU" sz="4000" b="1" i="1" u="sng" dirty="0">
                <a:solidFill>
                  <a:srgbClr val="FF0000"/>
                </a:solidFill>
              </a:rPr>
              <a:t> </a:t>
            </a:r>
            <a:r>
              <a:rPr lang="en-US" altLang="ru-RU" sz="4000" b="1" i="1" u="sng" dirty="0" err="1">
                <a:solidFill>
                  <a:srgbClr val="FF0000"/>
                </a:solidFill>
              </a:rPr>
              <a:t>odamlar</a:t>
            </a:r>
            <a:r>
              <a:rPr lang="en-US" altLang="ru-RU" sz="4000" b="1" i="1" u="sng" dirty="0">
                <a:solidFill>
                  <a:srgbClr val="FF0000"/>
                </a:solidFill>
              </a:rPr>
              <a:t>. </a:t>
            </a:r>
          </a:p>
        </p:txBody>
      </p:sp>
      <p:sp>
        <p:nvSpPr>
          <p:cNvPr id="6148" name="Text Box 4"/>
          <p:cNvSpPr txBox="1">
            <a:spLocks noChangeArrowheads="1"/>
          </p:cNvSpPr>
          <p:nvPr/>
        </p:nvSpPr>
        <p:spPr bwMode="auto">
          <a:xfrm>
            <a:off x="4175125" y="6061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sz="2400">
              <a:latin typeface="Times New Roman" panose="02020603050405020304" pitchFamily="18" charset="0"/>
            </a:endParaRPr>
          </a:p>
        </p:txBody>
      </p:sp>
    </p:spTree>
    <p:extLst>
      <p:ext uri="{BB962C8B-B14F-4D97-AF65-F5344CB8AC3E}">
        <p14:creationId xmlns:p14="http://schemas.microsoft.com/office/powerpoint/2010/main" val="3891827692"/>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arn(outVertical)">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76814" y="692696"/>
            <a:ext cx="8745289"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r>
              <a:rPr lang="en-US" altLang="ru-RU" sz="4400" b="1" dirty="0" err="1">
                <a:solidFill>
                  <a:srgbClr val="0000CC"/>
                </a:solidFill>
              </a:rPr>
              <a:t>Odamning</a:t>
            </a:r>
            <a:r>
              <a:rPr lang="en-US" altLang="ru-RU" sz="4400" b="1" dirty="0">
                <a:solidFill>
                  <a:srgbClr val="0000CC"/>
                </a:solidFill>
              </a:rPr>
              <a:t> </a:t>
            </a:r>
            <a:r>
              <a:rPr lang="en-US" altLang="ru-RU" sz="4400" b="1" dirty="0" err="1">
                <a:solidFill>
                  <a:srgbClr val="0000CC"/>
                </a:solidFill>
              </a:rPr>
              <a:t>hayvonot</a:t>
            </a:r>
            <a:r>
              <a:rPr lang="en-US" altLang="ru-RU" sz="4400" b="1" dirty="0">
                <a:solidFill>
                  <a:srgbClr val="0000CC"/>
                </a:solidFill>
              </a:rPr>
              <a:t> </a:t>
            </a:r>
            <a:r>
              <a:rPr lang="en-US" altLang="ru-RU" sz="4400" b="1" dirty="0" err="1">
                <a:solidFill>
                  <a:srgbClr val="0000CC"/>
                </a:solidFill>
              </a:rPr>
              <a:t>dunyosidagi</a:t>
            </a:r>
            <a:r>
              <a:rPr lang="en-US" altLang="ru-RU" sz="4400" b="1" dirty="0">
                <a:solidFill>
                  <a:srgbClr val="0000CC"/>
                </a:solidFill>
              </a:rPr>
              <a:t> </a:t>
            </a:r>
            <a:r>
              <a:rPr lang="en-US" altLang="ru-RU" sz="4400" b="1" dirty="0" err="1">
                <a:solidFill>
                  <a:srgbClr val="0000CC"/>
                </a:solidFill>
              </a:rPr>
              <a:t>ajdodlar</a:t>
            </a:r>
            <a:r>
              <a:rPr lang="en-US" altLang="ru-RU" sz="4400" b="1" dirty="0">
                <a:solidFill>
                  <a:srgbClr val="0000CC"/>
                </a:solidFill>
              </a:rPr>
              <a:t> </a:t>
            </a:r>
            <a:r>
              <a:rPr lang="en-US" altLang="ru-RU" sz="4400" b="1" dirty="0" err="1">
                <a:solidFill>
                  <a:srgbClr val="0000CC"/>
                </a:solidFill>
              </a:rPr>
              <a:t>bilan</a:t>
            </a:r>
            <a:r>
              <a:rPr lang="en-US" altLang="ru-RU" sz="4400" b="1" dirty="0">
                <a:solidFill>
                  <a:srgbClr val="0000CC"/>
                </a:solidFill>
              </a:rPr>
              <a:t> </a:t>
            </a:r>
            <a:r>
              <a:rPr lang="en-US" altLang="ru-RU" sz="4400" b="1" dirty="0" err="1">
                <a:solidFill>
                  <a:srgbClr val="0000CC"/>
                </a:solidFill>
              </a:rPr>
              <a:t>bogliqligi</a:t>
            </a:r>
            <a:r>
              <a:rPr lang="en-US" altLang="ru-RU" sz="4400" b="1" dirty="0">
                <a:solidFill>
                  <a:srgbClr val="0000CC"/>
                </a:solidFill>
              </a:rPr>
              <a:t> </a:t>
            </a:r>
            <a:r>
              <a:rPr lang="en-US" altLang="ru-RU" sz="4400" dirty="0" err="1"/>
              <a:t>haqidagi</a:t>
            </a:r>
            <a:r>
              <a:rPr lang="en-US" altLang="ru-RU" sz="4400" dirty="0"/>
              <a:t> </a:t>
            </a:r>
            <a:r>
              <a:rPr lang="en-US" altLang="ru-RU" sz="4400" dirty="0" err="1"/>
              <a:t>g‘oya</a:t>
            </a:r>
            <a:r>
              <a:rPr lang="en-US" altLang="ru-RU" sz="4400" dirty="0"/>
              <a:t> </a:t>
            </a:r>
            <a:r>
              <a:rPr lang="en-US" altLang="ru-RU" sz="4400" b="1" dirty="0"/>
              <a:t>XVIII </a:t>
            </a:r>
            <a:r>
              <a:rPr lang="en-US" altLang="ru-RU" sz="4400" b="1" dirty="0" err="1"/>
              <a:t>asrlarning</a:t>
            </a:r>
            <a:r>
              <a:rPr lang="en-US" altLang="ru-RU" sz="4400" b="1" dirty="0"/>
              <a:t> </a:t>
            </a:r>
            <a:r>
              <a:rPr lang="en-US" altLang="ru-RU" sz="4400" b="1" dirty="0" err="1"/>
              <a:t>o‘rtalarida</a:t>
            </a:r>
            <a:r>
              <a:rPr lang="en-US" altLang="ru-RU" sz="4400" b="1" dirty="0"/>
              <a:t> </a:t>
            </a:r>
            <a:r>
              <a:rPr lang="en-US" altLang="ru-RU" sz="4400" b="1" dirty="0" err="1">
                <a:solidFill>
                  <a:srgbClr val="FF0000"/>
                </a:solidFill>
              </a:rPr>
              <a:t>K.Linney</a:t>
            </a:r>
            <a:r>
              <a:rPr lang="en-US" altLang="ru-RU" sz="4400" b="1" dirty="0">
                <a:solidFill>
                  <a:srgbClr val="FF0000"/>
                </a:solidFill>
              </a:rPr>
              <a:t>, </a:t>
            </a:r>
            <a:r>
              <a:rPr lang="en-US" altLang="ru-RU" sz="4400" dirty="0" err="1"/>
              <a:t>keyin</a:t>
            </a:r>
            <a:r>
              <a:rPr lang="en-US" altLang="ru-RU" sz="4400" dirty="0"/>
              <a:t> </a:t>
            </a:r>
            <a:r>
              <a:rPr lang="en-US" altLang="ru-RU" sz="4400" b="1" dirty="0"/>
              <a:t>XIX </a:t>
            </a:r>
            <a:r>
              <a:rPr lang="en-US" altLang="ru-RU" sz="4400" b="1" dirty="0" err="1"/>
              <a:t>asrning</a:t>
            </a:r>
            <a:r>
              <a:rPr lang="en-US" altLang="ru-RU" sz="4400" b="1" dirty="0"/>
              <a:t> </a:t>
            </a:r>
            <a:r>
              <a:rPr lang="en-US" altLang="ru-RU" sz="4400" b="1" dirty="0" err="1"/>
              <a:t>birinchi</a:t>
            </a:r>
            <a:r>
              <a:rPr lang="en-US" altLang="ru-RU" sz="4400" b="1" dirty="0"/>
              <a:t> </a:t>
            </a:r>
            <a:r>
              <a:rPr lang="en-US" altLang="ru-RU" sz="4400" b="1" dirty="0" err="1"/>
              <a:t>yarmida</a:t>
            </a:r>
            <a:r>
              <a:rPr lang="en-US" altLang="ru-RU" sz="4400" dirty="0"/>
              <a:t> </a:t>
            </a:r>
            <a:r>
              <a:rPr lang="en-US" altLang="ru-RU" sz="4400" b="1" dirty="0" err="1">
                <a:solidFill>
                  <a:srgbClr val="FF0000"/>
                </a:solidFill>
              </a:rPr>
              <a:t>T.Geksli</a:t>
            </a:r>
            <a:r>
              <a:rPr lang="en-US" altLang="ru-RU" sz="4400" b="1" dirty="0">
                <a:solidFill>
                  <a:srgbClr val="FF0000"/>
                </a:solidFill>
              </a:rPr>
              <a:t> </a:t>
            </a:r>
            <a:r>
              <a:rPr lang="en-US" altLang="ru-RU" sz="4400" dirty="0" err="1"/>
              <a:t>tomonidan</a:t>
            </a:r>
            <a:r>
              <a:rPr lang="en-US" altLang="ru-RU" sz="4400" dirty="0"/>
              <a:t> </a:t>
            </a:r>
            <a:r>
              <a:rPr lang="en-US" altLang="ru-RU" sz="4400" dirty="0" err="1"/>
              <a:t>olg‘a</a:t>
            </a:r>
            <a:r>
              <a:rPr lang="en-US" altLang="ru-RU" sz="4400" dirty="0"/>
              <a:t> </a:t>
            </a:r>
            <a:r>
              <a:rPr lang="en-US" altLang="ru-RU" sz="4400" dirty="0" err="1"/>
              <a:t>surilgan</a:t>
            </a:r>
            <a:r>
              <a:rPr lang="en-US" altLang="ru-RU" sz="4400" dirty="0"/>
              <a:t>. </a:t>
            </a:r>
            <a:endParaRPr lang="en-US" altLang="ru-RU" sz="4400" b="1" i="1" u="sng" dirty="0">
              <a:solidFill>
                <a:srgbClr val="FF0000"/>
              </a:solidFill>
            </a:endParaRPr>
          </a:p>
        </p:txBody>
      </p:sp>
      <p:sp>
        <p:nvSpPr>
          <p:cNvPr id="6148" name="Text Box 4"/>
          <p:cNvSpPr txBox="1">
            <a:spLocks noChangeArrowheads="1"/>
          </p:cNvSpPr>
          <p:nvPr/>
        </p:nvSpPr>
        <p:spPr bwMode="auto">
          <a:xfrm>
            <a:off x="4175125" y="6061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sz="2400">
              <a:latin typeface="Times New Roman" panose="02020603050405020304" pitchFamily="18" charset="0"/>
            </a:endParaRPr>
          </a:p>
        </p:txBody>
      </p:sp>
    </p:spTree>
    <p:extLst>
      <p:ext uri="{BB962C8B-B14F-4D97-AF65-F5344CB8AC3E}">
        <p14:creationId xmlns:p14="http://schemas.microsoft.com/office/powerpoint/2010/main" val="2630036603"/>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arn(outVertical)">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284663" y="333375"/>
            <a:ext cx="439102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uz-Cyrl-UZ" altLang="ru-RU" b="1"/>
              <a:t>Чарльз Дарвин “Турларнинг пайдо бўлиши” Лондон, 1859.</a:t>
            </a:r>
          </a:p>
          <a:p>
            <a:pPr eaLnBrk="1" hangingPunct="1"/>
            <a:r>
              <a:rPr lang="uz-Cyrl-UZ" altLang="ru-RU" b="1"/>
              <a:t>- тирикликнинг пайдо бўлиши ва эволюцияси сирларини очиб берган.</a:t>
            </a:r>
          </a:p>
          <a:p>
            <a:pPr eaLnBrk="1" hangingPunct="1"/>
            <a:r>
              <a:rPr lang="uz-Cyrl-UZ" altLang="ru-RU" b="1"/>
              <a:t>- одам табиий танланиш натижасидаги ҳайвонлар эволюциясининг маҳсули эканлигига ишора этган.</a:t>
            </a:r>
            <a:r>
              <a:rPr lang="ru-RU" altLang="ru-RU"/>
              <a:t> </a:t>
            </a:r>
            <a:endParaRPr lang="ru-RU" altLang="ru-RU" sz="2400">
              <a:latin typeface="Verdana" panose="020B0604030504040204" pitchFamily="34" charset="0"/>
            </a:endParaRPr>
          </a:p>
        </p:txBody>
      </p:sp>
      <p:pic>
        <p:nvPicPr>
          <p:cNvPr id="10243" name="Picture 3" descr="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04800"/>
            <a:ext cx="3168650"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4"/>
          <p:cNvSpPr txBox="1">
            <a:spLocks noChangeArrowheads="1"/>
          </p:cNvSpPr>
          <p:nvPr/>
        </p:nvSpPr>
        <p:spPr bwMode="auto">
          <a:xfrm>
            <a:off x="4175125" y="6061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sz="2400">
              <a:latin typeface="Times New Roman" panose="02020603050405020304" pitchFamily="18" charset="0"/>
            </a:endParaRPr>
          </a:p>
        </p:txBody>
      </p:sp>
      <p:sp>
        <p:nvSpPr>
          <p:cNvPr id="10245" name="Rectangle 5"/>
          <p:cNvSpPr>
            <a:spLocks noChangeArrowheads="1"/>
          </p:cNvSpPr>
          <p:nvPr/>
        </p:nvSpPr>
        <p:spPr bwMode="auto">
          <a:xfrm>
            <a:off x="539750" y="3573463"/>
            <a:ext cx="31686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sz="2400" u="sng">
                <a:solidFill>
                  <a:srgbClr val="006600"/>
                </a:solidFill>
                <a:latin typeface="Monotype Corsiva" panose="03010101010201010101" pitchFamily="66" charset="0"/>
              </a:rPr>
              <a:t>Charlz Robert Darvin</a:t>
            </a:r>
            <a:r>
              <a:rPr lang="ru-RU" altLang="ru-RU" sz="2400">
                <a:solidFill>
                  <a:srgbClr val="006600"/>
                </a:solidFill>
                <a:latin typeface="Monotype Corsiva" panose="03010101010201010101" pitchFamily="66" charset="0"/>
              </a:rPr>
              <a:t>(1809-1882)</a:t>
            </a:r>
            <a:r>
              <a:rPr lang="ru-RU" altLang="ru-RU" sz="1400">
                <a:solidFill>
                  <a:srgbClr val="006600"/>
                </a:solidFill>
                <a:latin typeface="Times New Roman" panose="02020603050405020304" pitchFamily="18" charset="0"/>
              </a:rPr>
              <a:t> </a:t>
            </a:r>
            <a:endParaRPr lang="ru-RU" altLang="ru-RU" sz="2400">
              <a:solidFill>
                <a:srgbClr val="006600"/>
              </a:solidFill>
              <a:latin typeface="Times New Roman" panose="02020603050405020304" pitchFamily="18" charset="0"/>
            </a:endParaRPr>
          </a:p>
        </p:txBody>
      </p:sp>
      <p:sp>
        <p:nvSpPr>
          <p:cNvPr id="10246" name="Rectangle 6"/>
          <p:cNvSpPr>
            <a:spLocks noChangeArrowheads="1"/>
          </p:cNvSpPr>
          <p:nvPr/>
        </p:nvSpPr>
        <p:spPr bwMode="auto">
          <a:xfrm>
            <a:off x="4067175" y="4005263"/>
            <a:ext cx="460851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uz-Cyrl-UZ" altLang="ru-RU" b="1"/>
              <a:t>Чарльз Дарвин “Одамнинг келиб чиқиши” Лондон,</a:t>
            </a:r>
            <a:r>
              <a:rPr lang="uz-Cyrl-UZ" altLang="ru-RU"/>
              <a:t> </a:t>
            </a:r>
            <a:r>
              <a:rPr lang="uz-Cyrl-UZ" altLang="ru-RU" b="1"/>
              <a:t>1871</a:t>
            </a:r>
          </a:p>
          <a:p>
            <a:pPr eaLnBrk="1" hangingPunct="1"/>
            <a:r>
              <a:rPr lang="uz-Cyrl-UZ" altLang="ru-RU" b="1"/>
              <a:t>- эволюциявий ва жинсий танланиш назариясига урғу берган</a:t>
            </a:r>
          </a:p>
          <a:p>
            <a:pPr eaLnBrk="1" hangingPunct="1"/>
            <a:r>
              <a:rPr lang="uz-Cyrl-UZ" altLang="ru-RU" b="1"/>
              <a:t>- эволюцион психология ва этика.</a:t>
            </a:r>
            <a:endParaRPr lang="ru-RU" altLang="ru-RU" sz="2400">
              <a:solidFill>
                <a:srgbClr val="8C0300"/>
              </a:solidFill>
              <a:latin typeface="Verdana" panose="020B0604030504040204" pitchFamily="34" charset="0"/>
            </a:endParaRPr>
          </a:p>
          <a:p>
            <a:endParaRPr lang="ru-RU" altLang="ru-RU" sz="2400">
              <a:solidFill>
                <a:srgbClr val="8C0300"/>
              </a:solidFill>
              <a:latin typeface="Verdana" panose="020B0604030504040204" pitchFamily="34" charset="0"/>
            </a:endParaRPr>
          </a:p>
        </p:txBody>
      </p:sp>
    </p:spTree>
    <p:extLst>
      <p:ext uri="{BB962C8B-B14F-4D97-AF65-F5344CB8AC3E}">
        <p14:creationId xmlns:p14="http://schemas.microsoft.com/office/powerpoint/2010/main" val="1698988299"/>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arn(outVertical)">
                                      <p:cBhvr>
                                        <p:cTn id="7" dur="500"/>
                                        <p:tgtEl>
                                          <p:spTgt spid="10242"/>
                                        </p:tgtEl>
                                      </p:cBhvr>
                                    </p:animEffect>
                                  </p:childTnLst>
                                </p:cTn>
                              </p:par>
                            </p:childTnLst>
                          </p:cTn>
                        </p:par>
                        <p:par>
                          <p:cTn id="8" fill="hold" nodeType="afterGroup">
                            <p:stCondLst>
                              <p:cond delay="500"/>
                            </p:stCondLst>
                            <p:childTnLst>
                              <p:par>
                                <p:cTn id="9" presetID="4" presetClass="entr" presetSubtype="16" fill="hold" nodeType="afterEffect">
                                  <p:stCondLst>
                                    <p:cond delay="2000"/>
                                  </p:stCondLst>
                                  <p:childTnLst>
                                    <p:set>
                                      <p:cBhvr>
                                        <p:cTn id="10" dur="1" fill="hold">
                                          <p:stCondLst>
                                            <p:cond delay="0"/>
                                          </p:stCondLst>
                                        </p:cTn>
                                        <p:tgtEl>
                                          <p:spTgt spid="10243"/>
                                        </p:tgtEl>
                                        <p:attrNameLst>
                                          <p:attrName>style.visibility</p:attrName>
                                        </p:attrNameLst>
                                      </p:cBhvr>
                                      <p:to>
                                        <p:strVal val="visible"/>
                                      </p:to>
                                    </p:set>
                                    <p:animEffect transition="in" filter="box(in)">
                                      <p:cBhvr>
                                        <p:cTn id="11" dur="500"/>
                                        <p:tgtEl>
                                          <p:spTgt spid="10243"/>
                                        </p:tgtEl>
                                      </p:cBhvr>
                                    </p:animEffect>
                                  </p:childTnLst>
                                </p:cTn>
                              </p:par>
                            </p:childTnLst>
                          </p:cTn>
                        </p:par>
                        <p:par>
                          <p:cTn id="12" fill="hold" nodeType="afterGroup">
                            <p:stCondLst>
                              <p:cond delay="3000"/>
                            </p:stCondLst>
                            <p:childTnLst>
                              <p:par>
                                <p:cTn id="13" presetID="15" presetClass="entr" presetSubtype="0" fill="hold" grpId="0" nodeType="afterEffect">
                                  <p:stCondLst>
                                    <p:cond delay="1000"/>
                                  </p:stCondLst>
                                  <p:childTnLst>
                                    <p:set>
                                      <p:cBhvr>
                                        <p:cTn id="14" dur="1" fill="hold">
                                          <p:stCondLst>
                                            <p:cond delay="0"/>
                                          </p:stCondLst>
                                        </p:cTn>
                                        <p:tgtEl>
                                          <p:spTgt spid="10245"/>
                                        </p:tgtEl>
                                        <p:attrNameLst>
                                          <p:attrName>style.visibility</p:attrName>
                                        </p:attrNameLst>
                                      </p:cBhvr>
                                      <p:to>
                                        <p:strVal val="visible"/>
                                      </p:to>
                                    </p:set>
                                    <p:anim calcmode="lin" valueType="num">
                                      <p:cBhvr>
                                        <p:cTn id="15" dur="1000" fill="hold"/>
                                        <p:tgtEl>
                                          <p:spTgt spid="10245"/>
                                        </p:tgtEl>
                                        <p:attrNameLst>
                                          <p:attrName>ppt_w</p:attrName>
                                        </p:attrNameLst>
                                      </p:cBhvr>
                                      <p:tavLst>
                                        <p:tav tm="0">
                                          <p:val>
                                            <p:fltVal val="0"/>
                                          </p:val>
                                        </p:tav>
                                        <p:tav tm="100000">
                                          <p:val>
                                            <p:strVal val="#ppt_w"/>
                                          </p:val>
                                        </p:tav>
                                      </p:tavLst>
                                    </p:anim>
                                    <p:anim calcmode="lin" valueType="num">
                                      <p:cBhvr>
                                        <p:cTn id="16" dur="1000" fill="hold"/>
                                        <p:tgtEl>
                                          <p:spTgt spid="10245"/>
                                        </p:tgtEl>
                                        <p:attrNameLst>
                                          <p:attrName>ppt_h</p:attrName>
                                        </p:attrNameLst>
                                      </p:cBhvr>
                                      <p:tavLst>
                                        <p:tav tm="0">
                                          <p:val>
                                            <p:fltVal val="0"/>
                                          </p:val>
                                        </p:tav>
                                        <p:tav tm="100000">
                                          <p:val>
                                            <p:strVal val="#ppt_h"/>
                                          </p:val>
                                        </p:tav>
                                      </p:tavLst>
                                    </p:anim>
                                    <p:anim calcmode="lin" valueType="num">
                                      <p:cBhvr>
                                        <p:cTn id="17" dur="1000" fill="hold"/>
                                        <p:tgtEl>
                                          <p:spTgt spid="1024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0245"/>
                                        </p:tgtEl>
                                        <p:attrNameLst>
                                          <p:attrName>ppt_y</p:attrName>
                                        </p:attrNameLst>
                                      </p:cBhvr>
                                      <p:tavLst>
                                        <p:tav tm="0" fmla="#ppt_y+(sin(-2*pi*(1-$))*-#ppt_x+cos(-2*pi*(1-$))*(1-#ppt_y))*(1-$)">
                                          <p:val>
                                            <p:fltVal val="0"/>
                                          </p:val>
                                        </p:tav>
                                        <p:tav tm="100000">
                                          <p:val>
                                            <p:fltVal val="1"/>
                                          </p:val>
                                        </p:tav>
                                      </p:tavLst>
                                    </p:anim>
                                  </p:childTnLst>
                                </p:cTn>
                              </p:par>
                            </p:childTnLst>
                          </p:cTn>
                        </p:par>
                        <p:par>
                          <p:cTn id="19" fill="hold" nodeType="afterGroup">
                            <p:stCondLst>
                              <p:cond delay="5000"/>
                            </p:stCondLst>
                            <p:childTnLst>
                              <p:par>
                                <p:cTn id="20" presetID="16" presetClass="entr" presetSubtype="21" fill="hold" grpId="0" nodeType="afterEffect">
                                  <p:stCondLst>
                                    <p:cond delay="2000"/>
                                  </p:stCondLst>
                                  <p:childTnLst>
                                    <p:set>
                                      <p:cBhvr>
                                        <p:cTn id="21" dur="1" fill="hold">
                                          <p:stCondLst>
                                            <p:cond delay="0"/>
                                          </p:stCondLst>
                                        </p:cTn>
                                        <p:tgtEl>
                                          <p:spTgt spid="10246"/>
                                        </p:tgtEl>
                                        <p:attrNameLst>
                                          <p:attrName>style.visibility</p:attrName>
                                        </p:attrNameLst>
                                      </p:cBhvr>
                                      <p:to>
                                        <p:strVal val="visible"/>
                                      </p:to>
                                    </p:set>
                                    <p:animEffect transition="in" filter="barn(inVertical)">
                                      <p:cBhvr>
                                        <p:cTn id="22"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5" grpId="0" autoUpdateAnimBg="0"/>
      <p:bldP spid="1024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76814" y="692696"/>
            <a:ext cx="8745289"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r>
              <a:rPr lang="en-US" altLang="ru-RU" sz="3400" dirty="0" err="1" smtClean="0"/>
              <a:t>Zamonaviy</a:t>
            </a:r>
            <a:r>
              <a:rPr lang="en-US" altLang="ru-RU" sz="3400" dirty="0" smtClean="0"/>
              <a:t> </a:t>
            </a:r>
            <a:r>
              <a:rPr lang="en-US" altLang="ru-RU" sz="3400" dirty="0" err="1"/>
              <a:t>tarix</a:t>
            </a:r>
            <a:r>
              <a:rPr lang="en-US" altLang="ru-RU" sz="3400" dirty="0"/>
              <a:t> </a:t>
            </a:r>
            <a:r>
              <a:rPr lang="en-US" altLang="ru-RU" sz="3400" dirty="0" err="1"/>
              <a:t>fanida</a:t>
            </a:r>
            <a:r>
              <a:rPr lang="en-US" altLang="ru-RU" sz="3400" dirty="0"/>
              <a:t> </a:t>
            </a:r>
            <a:r>
              <a:rPr lang="en-US" altLang="ru-RU" sz="3400" b="1" dirty="0" err="1"/>
              <a:t>odamning</a:t>
            </a:r>
            <a:r>
              <a:rPr lang="en-US" altLang="ru-RU" sz="3400" b="1" dirty="0"/>
              <a:t> </a:t>
            </a:r>
            <a:r>
              <a:rPr lang="en-US" altLang="ru-RU" sz="3400" b="1" dirty="0" err="1"/>
              <a:t>to‘g‘ridan</a:t>
            </a:r>
            <a:r>
              <a:rPr lang="en-US" altLang="ru-RU" sz="3400" b="1" dirty="0"/>
              <a:t>–</a:t>
            </a:r>
            <a:r>
              <a:rPr lang="en-US" altLang="ru-RU" sz="3400" b="1" dirty="0" err="1"/>
              <a:t>to‘g‘ri</a:t>
            </a:r>
            <a:r>
              <a:rPr lang="en-US" altLang="ru-RU" sz="3400" b="1" dirty="0"/>
              <a:t> </a:t>
            </a:r>
            <a:r>
              <a:rPr lang="en-US" altLang="ru-RU" sz="3400" b="1" dirty="0" err="1"/>
              <a:t>odamsimon</a:t>
            </a:r>
            <a:r>
              <a:rPr lang="en-US" altLang="ru-RU" sz="3400" b="1" dirty="0"/>
              <a:t> </a:t>
            </a:r>
            <a:r>
              <a:rPr lang="en-US" altLang="ru-RU" sz="3400" b="1" dirty="0" err="1"/>
              <a:t>maymundan</a:t>
            </a:r>
            <a:r>
              <a:rPr lang="en-US" altLang="ru-RU" sz="3400" b="1" dirty="0"/>
              <a:t> </a:t>
            </a:r>
            <a:r>
              <a:rPr lang="en-US" altLang="ru-RU" sz="3400" b="1" dirty="0" err="1"/>
              <a:t>kelib</a:t>
            </a:r>
            <a:r>
              <a:rPr lang="en-US" altLang="ru-RU" sz="3400" b="1" dirty="0"/>
              <a:t> </a:t>
            </a:r>
            <a:r>
              <a:rPr lang="en-US" altLang="ru-RU" sz="3400" b="1" dirty="0" err="1"/>
              <a:t>chiqishi</a:t>
            </a:r>
            <a:r>
              <a:rPr lang="en-US" altLang="ru-RU" sz="3400" b="1" dirty="0"/>
              <a:t> </a:t>
            </a:r>
            <a:r>
              <a:rPr lang="en-US" altLang="ru-RU" sz="3400" b="1" dirty="0" err="1"/>
              <a:t>haqida</a:t>
            </a:r>
            <a:r>
              <a:rPr lang="en-US" altLang="ru-RU" sz="3400" b="1" dirty="0"/>
              <a:t> </a:t>
            </a:r>
            <a:r>
              <a:rPr lang="en-US" altLang="ru-RU" sz="3400" b="1" dirty="0" err="1"/>
              <a:t>nazariya</a:t>
            </a:r>
            <a:r>
              <a:rPr lang="en-US" altLang="ru-RU" sz="3400" dirty="0"/>
              <a:t> rad </a:t>
            </a:r>
            <a:r>
              <a:rPr lang="en-US" altLang="ru-RU" sz="3400" dirty="0" err="1"/>
              <a:t>etildi</a:t>
            </a:r>
            <a:r>
              <a:rPr lang="en-US" altLang="ru-RU" sz="3400" dirty="0"/>
              <a:t>. </a:t>
            </a:r>
            <a:r>
              <a:rPr lang="en-US" altLang="ru-RU" sz="3400" dirty="0" err="1"/>
              <a:t>Bunda</a:t>
            </a:r>
            <a:r>
              <a:rPr lang="en-US" altLang="ru-RU" sz="3400" dirty="0"/>
              <a:t> </a:t>
            </a:r>
            <a:r>
              <a:rPr lang="en-US" altLang="ru-RU" sz="3400" dirty="0" err="1"/>
              <a:t>ibtidoiy</a:t>
            </a:r>
            <a:r>
              <a:rPr lang="en-US" altLang="ru-RU" sz="3400" dirty="0"/>
              <a:t> </a:t>
            </a:r>
            <a:r>
              <a:rPr lang="en-US" altLang="ru-RU" sz="3400" dirty="0" err="1"/>
              <a:t>odamning</a:t>
            </a:r>
            <a:r>
              <a:rPr lang="en-US" altLang="ru-RU" sz="3400" dirty="0"/>
              <a:t> </a:t>
            </a:r>
            <a:r>
              <a:rPr lang="en-US" altLang="ru-RU" sz="3400" dirty="0" err="1"/>
              <a:t>mehnat</a:t>
            </a:r>
            <a:r>
              <a:rPr lang="en-US" altLang="ru-RU" sz="3400" dirty="0"/>
              <a:t> </a:t>
            </a:r>
            <a:r>
              <a:rPr lang="en-US" altLang="ru-RU" sz="3400" dirty="0" err="1"/>
              <a:t>faoliyati</a:t>
            </a:r>
            <a:r>
              <a:rPr lang="en-US" altLang="ru-RU" sz="3400" dirty="0"/>
              <a:t> </a:t>
            </a:r>
            <a:r>
              <a:rPr lang="en-US" altLang="ru-RU" sz="3400" dirty="0" err="1"/>
              <a:t>asosida</a:t>
            </a:r>
            <a:r>
              <a:rPr lang="en-US" altLang="ru-RU" sz="3400" dirty="0"/>
              <a:t> </a:t>
            </a:r>
            <a:r>
              <a:rPr lang="en-US" altLang="ru-RU" sz="3400" b="1" dirty="0" err="1">
                <a:solidFill>
                  <a:srgbClr val="0000CC"/>
                </a:solidFill>
              </a:rPr>
              <a:t>jismoniy</a:t>
            </a:r>
            <a:r>
              <a:rPr lang="en-US" altLang="ru-RU" sz="3400" b="1" dirty="0">
                <a:solidFill>
                  <a:srgbClr val="0000CC"/>
                </a:solidFill>
              </a:rPr>
              <a:t> </a:t>
            </a:r>
            <a:r>
              <a:rPr lang="en-US" altLang="ru-RU" sz="3400" b="1" dirty="0" err="1">
                <a:solidFill>
                  <a:srgbClr val="0000CC"/>
                </a:solidFill>
              </a:rPr>
              <a:t>va</a:t>
            </a:r>
            <a:r>
              <a:rPr lang="en-US" altLang="ru-RU" sz="3400" b="1" dirty="0">
                <a:solidFill>
                  <a:srgbClr val="0000CC"/>
                </a:solidFill>
              </a:rPr>
              <a:t> </a:t>
            </a:r>
            <a:r>
              <a:rPr lang="en-US" altLang="ru-RU" sz="3400" b="1" dirty="0" err="1">
                <a:solidFill>
                  <a:srgbClr val="0000CC"/>
                </a:solidFill>
              </a:rPr>
              <a:t>aqliy</a:t>
            </a:r>
            <a:r>
              <a:rPr lang="en-US" altLang="ru-RU" sz="3400" b="1" dirty="0">
                <a:solidFill>
                  <a:srgbClr val="0000CC"/>
                </a:solidFill>
              </a:rPr>
              <a:t> </a:t>
            </a:r>
            <a:r>
              <a:rPr lang="en-US" altLang="ru-RU" sz="3400" b="1" dirty="0" err="1">
                <a:solidFill>
                  <a:srgbClr val="0000CC"/>
                </a:solidFill>
              </a:rPr>
              <a:t>o‘zgarishiga</a:t>
            </a:r>
            <a:r>
              <a:rPr lang="en-US" altLang="ru-RU" sz="3400" b="1" dirty="0">
                <a:solidFill>
                  <a:srgbClr val="0000CC"/>
                </a:solidFill>
              </a:rPr>
              <a:t> </a:t>
            </a:r>
            <a:r>
              <a:rPr lang="en-US" altLang="ru-RU" sz="3400" b="1" dirty="0" err="1">
                <a:solidFill>
                  <a:srgbClr val="0000CC"/>
                </a:solidFill>
              </a:rPr>
              <a:t>urg‘u</a:t>
            </a:r>
            <a:r>
              <a:rPr lang="en-US" altLang="ru-RU" sz="3400" b="1" dirty="0">
                <a:solidFill>
                  <a:srgbClr val="0000CC"/>
                </a:solidFill>
              </a:rPr>
              <a:t> </a:t>
            </a:r>
            <a:r>
              <a:rPr lang="en-US" altLang="ru-RU" sz="3400" b="1" dirty="0" err="1">
                <a:solidFill>
                  <a:srgbClr val="0000CC"/>
                </a:solidFill>
              </a:rPr>
              <a:t>berilgan</a:t>
            </a:r>
            <a:r>
              <a:rPr lang="en-US" altLang="ru-RU" sz="3400" b="1" dirty="0">
                <a:solidFill>
                  <a:srgbClr val="0000CC"/>
                </a:solidFill>
              </a:rPr>
              <a:t> </a:t>
            </a:r>
            <a:r>
              <a:rPr lang="en-US" altLang="ru-RU" sz="3400" dirty="0" err="1"/>
              <a:t>edi</a:t>
            </a:r>
            <a:r>
              <a:rPr lang="en-US" altLang="ru-RU" sz="3400" dirty="0"/>
              <a:t>. </a:t>
            </a:r>
            <a:r>
              <a:rPr lang="en-US" altLang="ru-RU" sz="3400" b="1" dirty="0" err="1"/>
              <a:t>Antropologiya</a:t>
            </a:r>
            <a:r>
              <a:rPr lang="en-US" altLang="ru-RU" sz="3400" dirty="0"/>
              <a:t> </a:t>
            </a:r>
            <a:r>
              <a:rPr lang="en-US" altLang="ru-RU" sz="3400" dirty="0" err="1"/>
              <a:t>fanida</a:t>
            </a:r>
            <a:r>
              <a:rPr lang="en-US" altLang="ru-RU" sz="3400" dirty="0"/>
              <a:t> </a:t>
            </a:r>
            <a:r>
              <a:rPr lang="en-US" altLang="ru-RU" sz="3400" b="1" dirty="0"/>
              <a:t>ilk, </a:t>
            </a:r>
            <a:r>
              <a:rPr lang="en-US" altLang="ru-RU" sz="3400" b="1" dirty="0" err="1"/>
              <a:t>qazilma</a:t>
            </a:r>
            <a:r>
              <a:rPr lang="en-US" altLang="ru-RU" sz="3400" b="1" dirty="0"/>
              <a:t> </a:t>
            </a:r>
            <a:r>
              <a:rPr lang="en-US" altLang="ru-RU" sz="3400" b="1" dirty="0" err="1"/>
              <a:t>va</a:t>
            </a:r>
            <a:r>
              <a:rPr lang="en-US" altLang="ru-RU" sz="3400" b="1" dirty="0"/>
              <a:t> </a:t>
            </a:r>
            <a:r>
              <a:rPr lang="en-US" altLang="ru-RU" sz="3400" b="1" dirty="0" err="1"/>
              <a:t>zamonaviy</a:t>
            </a:r>
            <a:r>
              <a:rPr lang="en-US" altLang="ru-RU" sz="3400" b="1" dirty="0"/>
              <a:t> </a:t>
            </a:r>
            <a:r>
              <a:rPr lang="en-US" altLang="ru-RU" sz="3400" b="1" dirty="0" err="1"/>
              <a:t>odamlar</a:t>
            </a:r>
            <a:r>
              <a:rPr lang="en-US" altLang="ru-RU" sz="3400" b="1" dirty="0"/>
              <a:t> </a:t>
            </a:r>
            <a:r>
              <a:rPr lang="en-US" altLang="ru-RU" sz="3400" b="1" dirty="0" err="1"/>
              <a:t>oilasi</a:t>
            </a:r>
            <a:r>
              <a:rPr lang="en-US" altLang="ru-RU" sz="3400" b="1" dirty="0"/>
              <a:t> </a:t>
            </a:r>
            <a:r>
              <a:rPr lang="en-US" altLang="ru-RU" sz="3400" b="1" dirty="0">
                <a:solidFill>
                  <a:srgbClr val="FF0000"/>
                </a:solidFill>
              </a:rPr>
              <a:t>“</a:t>
            </a:r>
            <a:r>
              <a:rPr lang="en-US" altLang="ru-RU" sz="3400" b="1" dirty="0" err="1">
                <a:solidFill>
                  <a:srgbClr val="FF0000"/>
                </a:solidFill>
              </a:rPr>
              <a:t>hominidae</a:t>
            </a:r>
            <a:r>
              <a:rPr lang="en-US" altLang="ru-RU" sz="3400" b="1" dirty="0">
                <a:solidFill>
                  <a:srgbClr val="FF0000"/>
                </a:solidFill>
              </a:rPr>
              <a:t>” – “</a:t>
            </a:r>
            <a:r>
              <a:rPr lang="en-US" altLang="ru-RU" sz="3400" b="1" dirty="0" err="1">
                <a:solidFill>
                  <a:srgbClr val="FF0000"/>
                </a:solidFill>
              </a:rPr>
              <a:t>gominiylar</a:t>
            </a:r>
            <a:r>
              <a:rPr lang="en-US" altLang="ru-RU" sz="3400" b="1" dirty="0">
                <a:solidFill>
                  <a:srgbClr val="FF0000"/>
                </a:solidFill>
              </a:rPr>
              <a:t>”</a:t>
            </a:r>
            <a:r>
              <a:rPr lang="en-US" altLang="ru-RU" sz="3400" dirty="0"/>
              <a:t> deb </a:t>
            </a:r>
            <a:r>
              <a:rPr lang="en-US" altLang="ru-RU" sz="3400" dirty="0" err="1"/>
              <a:t>ataladi</a:t>
            </a:r>
            <a:r>
              <a:rPr lang="en-US" altLang="ru-RU" sz="3400" dirty="0"/>
              <a:t>.</a:t>
            </a:r>
            <a:endParaRPr lang="en-US" altLang="ru-RU" sz="3400" i="1" u="sng" dirty="0"/>
          </a:p>
        </p:txBody>
      </p:sp>
      <p:sp>
        <p:nvSpPr>
          <p:cNvPr id="6148" name="Text Box 4"/>
          <p:cNvSpPr txBox="1">
            <a:spLocks noChangeArrowheads="1"/>
          </p:cNvSpPr>
          <p:nvPr/>
        </p:nvSpPr>
        <p:spPr bwMode="auto">
          <a:xfrm>
            <a:off x="4175125" y="6061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sz="2400">
              <a:latin typeface="Times New Roman" panose="02020603050405020304" pitchFamily="18" charset="0"/>
            </a:endParaRPr>
          </a:p>
        </p:txBody>
      </p:sp>
    </p:spTree>
    <p:extLst>
      <p:ext uri="{BB962C8B-B14F-4D97-AF65-F5344CB8AC3E}">
        <p14:creationId xmlns:p14="http://schemas.microsoft.com/office/powerpoint/2010/main" val="1151048780"/>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arn(outVertical)">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76814" y="692696"/>
            <a:ext cx="8745289"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r>
              <a:rPr lang="uz-Cyrl-UZ" sz="3600" dirty="0">
                <a:latin typeface="Times New Roman"/>
                <a:ea typeface="Times New Roman"/>
              </a:rPr>
              <a:t>Olimlar ibtidoiy odamlarni </a:t>
            </a:r>
            <a:endParaRPr lang="en-US" sz="3600" dirty="0" smtClean="0">
              <a:latin typeface="Times New Roman"/>
              <a:ea typeface="Times New Roman"/>
            </a:endParaRPr>
          </a:p>
          <a:p>
            <a:pPr marL="571500" indent="-571500" algn="just" eaLnBrk="1" hangingPunct="1">
              <a:buFont typeface="Wingdings" panose="05000000000000000000" pitchFamily="2" charset="2"/>
              <a:buChar char="ü"/>
            </a:pPr>
            <a:r>
              <a:rPr lang="uz-Cyrl-UZ" sz="3600" b="1" i="1" dirty="0" smtClean="0">
                <a:solidFill>
                  <a:srgbClr val="0000CC"/>
                </a:solidFill>
                <a:latin typeface="Times New Roman"/>
                <a:ea typeface="Times New Roman"/>
              </a:rPr>
              <a:t>avstralopitek</a:t>
            </a:r>
            <a:r>
              <a:rPr lang="uz-Cyrl-UZ" sz="3600" b="1" i="1" dirty="0">
                <a:solidFill>
                  <a:srgbClr val="0000CC"/>
                </a:solidFill>
                <a:latin typeface="Times New Roman"/>
                <a:ea typeface="Times New Roman"/>
              </a:rPr>
              <a:t>, </a:t>
            </a:r>
            <a:endParaRPr lang="en-US" sz="3600" b="1" i="1" dirty="0" smtClean="0">
              <a:solidFill>
                <a:srgbClr val="0000CC"/>
              </a:solidFill>
              <a:latin typeface="Times New Roman"/>
              <a:ea typeface="Times New Roman"/>
            </a:endParaRPr>
          </a:p>
          <a:p>
            <a:pPr marL="571500" indent="-571500" algn="just" eaLnBrk="1" hangingPunct="1">
              <a:buFont typeface="Wingdings" panose="05000000000000000000" pitchFamily="2" charset="2"/>
              <a:buChar char="ü"/>
            </a:pPr>
            <a:r>
              <a:rPr lang="uz-Cyrl-UZ" sz="3600" b="1" i="1" dirty="0" smtClean="0">
                <a:solidFill>
                  <a:srgbClr val="0000CC"/>
                </a:solidFill>
                <a:latin typeface="Times New Roman"/>
                <a:ea typeface="Times New Roman"/>
              </a:rPr>
              <a:t>Homohabilis </a:t>
            </a:r>
            <a:r>
              <a:rPr lang="uz-Cyrl-UZ" sz="3600" b="1" i="1" dirty="0">
                <a:solidFill>
                  <a:srgbClr val="0000CC"/>
                </a:solidFill>
                <a:latin typeface="Times New Roman"/>
                <a:ea typeface="Times New Roman"/>
              </a:rPr>
              <a:t>(“Xomoxabilis”) – “ishbilarmon odam”, </a:t>
            </a:r>
            <a:endParaRPr lang="en-US" sz="3600" b="1" i="1" dirty="0" smtClean="0">
              <a:solidFill>
                <a:srgbClr val="0000CC"/>
              </a:solidFill>
              <a:latin typeface="Times New Roman"/>
              <a:ea typeface="Times New Roman"/>
            </a:endParaRPr>
          </a:p>
          <a:p>
            <a:pPr marL="571500" indent="-571500" algn="just" eaLnBrk="1" hangingPunct="1">
              <a:buFont typeface="Wingdings" panose="05000000000000000000" pitchFamily="2" charset="2"/>
              <a:buChar char="ü"/>
            </a:pPr>
            <a:r>
              <a:rPr lang="uz-Cyrl-UZ" sz="3600" b="1" i="1" dirty="0" smtClean="0">
                <a:solidFill>
                  <a:srgbClr val="0000CC"/>
                </a:solidFill>
                <a:latin typeface="Times New Roman"/>
                <a:ea typeface="Times New Roman"/>
              </a:rPr>
              <a:t>Homoerectus </a:t>
            </a:r>
            <a:r>
              <a:rPr lang="uz-Cyrl-UZ" sz="3600" b="1" i="1" dirty="0">
                <a:solidFill>
                  <a:srgbClr val="0000CC"/>
                </a:solidFill>
                <a:latin typeface="Times New Roman"/>
                <a:ea typeface="Times New Roman"/>
              </a:rPr>
              <a:t>– “tik turib yurgan odam”, “neandertal” odami </a:t>
            </a:r>
            <a:endParaRPr lang="en-US" sz="3600" b="1" i="1" dirty="0" smtClean="0">
              <a:solidFill>
                <a:srgbClr val="0000CC"/>
              </a:solidFill>
              <a:latin typeface="Times New Roman"/>
              <a:ea typeface="Times New Roman"/>
            </a:endParaRPr>
          </a:p>
          <a:p>
            <a:pPr marL="571500" indent="-571500" algn="just" eaLnBrk="1" hangingPunct="1">
              <a:buFont typeface="Wingdings" panose="05000000000000000000" pitchFamily="2" charset="2"/>
              <a:buChar char="ü"/>
            </a:pPr>
            <a:r>
              <a:rPr lang="uz-Cyrl-UZ" sz="3600" b="1" i="1" dirty="0" smtClean="0">
                <a:solidFill>
                  <a:srgbClr val="0000CC"/>
                </a:solidFill>
                <a:latin typeface="Times New Roman"/>
                <a:ea typeface="Times New Roman"/>
              </a:rPr>
              <a:t>Homosapiens </a:t>
            </a:r>
            <a:r>
              <a:rPr lang="uz-Cyrl-UZ" sz="3600" b="1" i="1" dirty="0">
                <a:solidFill>
                  <a:srgbClr val="0000CC"/>
                </a:solidFill>
                <a:latin typeface="Times New Roman"/>
                <a:ea typeface="Times New Roman"/>
              </a:rPr>
              <a:t>(xomosapiens) – “aql–idrokli odam” turiga  kiritganlar</a:t>
            </a:r>
            <a:r>
              <a:rPr lang="uz-Cyrl-UZ" sz="3600" dirty="0">
                <a:latin typeface="Times New Roman"/>
                <a:ea typeface="Times New Roman"/>
              </a:rPr>
              <a:t>. </a:t>
            </a:r>
            <a:endParaRPr lang="en-US" altLang="ru-RU" sz="3400" i="1" u="sng" dirty="0"/>
          </a:p>
        </p:txBody>
      </p:sp>
      <p:sp>
        <p:nvSpPr>
          <p:cNvPr id="6148" name="Text Box 4"/>
          <p:cNvSpPr txBox="1">
            <a:spLocks noChangeArrowheads="1"/>
          </p:cNvSpPr>
          <p:nvPr/>
        </p:nvSpPr>
        <p:spPr bwMode="auto">
          <a:xfrm>
            <a:off x="4175125" y="6061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sz="2400">
              <a:latin typeface="Times New Roman" panose="02020603050405020304" pitchFamily="18" charset="0"/>
            </a:endParaRPr>
          </a:p>
        </p:txBody>
      </p:sp>
    </p:spTree>
    <p:extLst>
      <p:ext uri="{BB962C8B-B14F-4D97-AF65-F5344CB8AC3E}">
        <p14:creationId xmlns:p14="http://schemas.microsoft.com/office/powerpoint/2010/main" val="919737563"/>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arn(outVertical)">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838200" y="5334000"/>
            <a:ext cx="6905625"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sz="1800" b="1">
                <a:solidFill>
                  <a:srgbClr val="003399"/>
                </a:solidFill>
                <a:latin typeface="Verdana" panose="020B0604030504040204" pitchFamily="34" charset="0"/>
                <a:cs typeface="Tahoma" panose="020B0604030504040204" pitchFamily="34" charset="0"/>
              </a:rPr>
              <a:t>Primatlarning shajara daraxti.</a:t>
            </a:r>
            <a:r>
              <a:rPr lang="ru-RU" altLang="ru-RU" sz="1800" b="1">
                <a:solidFill>
                  <a:srgbClr val="003399"/>
                </a:solidFill>
                <a:latin typeface="Verdana" panose="020B0604030504040204" pitchFamily="34" charset="0"/>
                <a:cs typeface="Tahoma" panose="020B0604030504040204" pitchFamily="34" charset="0"/>
              </a:rPr>
              <a:t> </a:t>
            </a:r>
            <a:br>
              <a:rPr lang="ru-RU" altLang="ru-RU" sz="1800" b="1">
                <a:solidFill>
                  <a:srgbClr val="003399"/>
                </a:solidFill>
                <a:latin typeface="Verdana" panose="020B0604030504040204" pitchFamily="34" charset="0"/>
                <a:cs typeface="Tahoma" panose="020B0604030504040204" pitchFamily="34" charset="0"/>
              </a:rPr>
            </a:br>
            <a:r>
              <a:rPr lang="ru-RU" altLang="ru-RU" sz="1800" b="1">
                <a:solidFill>
                  <a:srgbClr val="003399"/>
                </a:solidFill>
                <a:latin typeface="Verdana" panose="020B0604030504040204" pitchFamily="34" charset="0"/>
                <a:cs typeface="Tahoma" panose="020B0604030504040204" pitchFamily="34" charset="0"/>
              </a:rPr>
              <a:t>1 - </a:t>
            </a:r>
            <a:r>
              <a:rPr lang="en-US" altLang="ru-RU" sz="1800" b="1">
                <a:solidFill>
                  <a:srgbClr val="003399"/>
                </a:solidFill>
                <a:latin typeface="Verdana" panose="020B0604030504040204" pitchFamily="34" charset="0"/>
                <a:cs typeface="Tahoma" panose="020B0604030504040204" pitchFamily="34" charset="0"/>
              </a:rPr>
              <a:t>peziyadasis</a:t>
            </a:r>
            <a:r>
              <a:rPr lang="ru-RU" altLang="ru-RU" sz="1800" b="1">
                <a:solidFill>
                  <a:srgbClr val="003399"/>
                </a:solidFill>
                <a:latin typeface="Verdana" panose="020B0604030504040204" pitchFamily="34" charset="0"/>
                <a:cs typeface="Tahoma" panose="020B0604030504040204" pitchFamily="34" charset="0"/>
              </a:rPr>
              <a:t>, 2 – </a:t>
            </a:r>
            <a:r>
              <a:rPr lang="en-US" altLang="ru-RU" sz="1800" b="1">
                <a:solidFill>
                  <a:srgbClr val="003399"/>
                </a:solidFill>
                <a:latin typeface="Verdana" panose="020B0604030504040204" pitchFamily="34" charset="0"/>
                <a:cs typeface="Tahoma" panose="020B0604030504040204" pitchFamily="34" charset="0"/>
              </a:rPr>
              <a:t>afrika driopiteki</a:t>
            </a:r>
            <a:r>
              <a:rPr lang="ru-RU" altLang="ru-RU" sz="1800" b="1">
                <a:solidFill>
                  <a:srgbClr val="003399"/>
                </a:solidFill>
                <a:latin typeface="Verdana" panose="020B0604030504040204" pitchFamily="34" charset="0"/>
                <a:cs typeface="Tahoma" panose="020B0604030504040204" pitchFamily="34" charset="0"/>
              </a:rPr>
              <a:t>, 3 - </a:t>
            </a:r>
            <a:r>
              <a:rPr lang="en-US" altLang="ru-RU" sz="1800" b="1">
                <a:solidFill>
                  <a:srgbClr val="003399"/>
                </a:solidFill>
                <a:latin typeface="Verdana" panose="020B0604030504040204" pitchFamily="34" charset="0"/>
                <a:cs typeface="Tahoma" panose="020B0604030504040204" pitchFamily="34" charset="0"/>
              </a:rPr>
              <a:t>ramapitek</a:t>
            </a:r>
            <a:r>
              <a:rPr lang="ru-RU" altLang="ru-RU" sz="1800" b="1">
                <a:solidFill>
                  <a:srgbClr val="003399"/>
                </a:solidFill>
                <a:latin typeface="Verdana" panose="020B0604030504040204" pitchFamily="34" charset="0"/>
                <a:cs typeface="Tahoma" panose="020B0604030504040204" pitchFamily="34" charset="0"/>
              </a:rPr>
              <a:t>, 4 - </a:t>
            </a:r>
            <a:r>
              <a:rPr lang="en-US" altLang="ru-RU" sz="1800" b="1">
                <a:solidFill>
                  <a:srgbClr val="003399"/>
                </a:solidFill>
                <a:latin typeface="Verdana" panose="020B0604030504040204" pitchFamily="34" charset="0"/>
                <a:cs typeface="Tahoma" panose="020B0604030504040204" pitchFamily="34" charset="0"/>
              </a:rPr>
              <a:t>avstrolopitek</a:t>
            </a:r>
            <a:r>
              <a:rPr lang="ru-RU" altLang="ru-RU" sz="1800" b="1">
                <a:solidFill>
                  <a:srgbClr val="003399"/>
                </a:solidFill>
                <a:latin typeface="Verdana" panose="020B0604030504040204" pitchFamily="34" charset="0"/>
                <a:cs typeface="Tahoma" panose="020B0604030504040204" pitchFamily="34" charset="0"/>
              </a:rPr>
              <a:t>, 5 – </a:t>
            </a:r>
            <a:r>
              <a:rPr lang="en-US" altLang="ru-RU" sz="1800" b="1">
                <a:solidFill>
                  <a:srgbClr val="003399"/>
                </a:solidFill>
                <a:latin typeface="Verdana" panose="020B0604030504040204" pitchFamily="34" charset="0"/>
                <a:cs typeface="Tahoma" panose="020B0604030504040204" pitchFamily="34" charset="0"/>
              </a:rPr>
              <a:t>voysen avstrolopiteki</a:t>
            </a:r>
            <a:r>
              <a:rPr lang="ru-RU" altLang="ru-RU" sz="1800" b="1">
                <a:solidFill>
                  <a:srgbClr val="003399"/>
                </a:solidFill>
                <a:latin typeface="Verdana" panose="020B0604030504040204" pitchFamily="34" charset="0"/>
                <a:cs typeface="Tahoma" panose="020B0604030504040204" pitchFamily="34" charset="0"/>
              </a:rPr>
              <a:t>, 6-7 – </a:t>
            </a:r>
            <a:r>
              <a:rPr lang="en-US" altLang="ru-RU" sz="1800" b="1">
                <a:solidFill>
                  <a:srgbClr val="003399"/>
                </a:solidFill>
                <a:latin typeface="Verdana" panose="020B0604030504040204" pitchFamily="34" charset="0"/>
                <a:cs typeface="Tahoma" panose="020B0604030504040204" pitchFamily="34" charset="0"/>
              </a:rPr>
              <a:t>Homo erektus</a:t>
            </a:r>
            <a:r>
              <a:rPr lang="ru-RU" altLang="ru-RU" sz="1800" b="1">
                <a:solidFill>
                  <a:srgbClr val="003399"/>
                </a:solidFill>
                <a:latin typeface="Verdana" panose="020B0604030504040204" pitchFamily="34" charset="0"/>
                <a:cs typeface="Tahoma" panose="020B0604030504040204" pitchFamily="34" charset="0"/>
              </a:rPr>
              <a:t>, 8 - </a:t>
            </a:r>
            <a:r>
              <a:rPr lang="en-US" altLang="ru-RU" sz="1800" b="1">
                <a:solidFill>
                  <a:srgbClr val="003399"/>
                </a:solidFill>
                <a:latin typeface="Verdana" panose="020B0604030504040204" pitchFamily="34" charset="0"/>
                <a:cs typeface="Tahoma" panose="020B0604030504040204" pitchFamily="34" charset="0"/>
              </a:rPr>
              <a:t>neandertal</a:t>
            </a:r>
            <a:r>
              <a:rPr lang="ru-RU" altLang="ru-RU" sz="1800" b="1">
                <a:solidFill>
                  <a:srgbClr val="003399"/>
                </a:solidFill>
                <a:latin typeface="Verdana" panose="020B0604030504040204" pitchFamily="34" charset="0"/>
                <a:cs typeface="Tahoma" panose="020B0604030504040204" pitchFamily="34" charset="0"/>
              </a:rPr>
              <a:t>, 9 - Homo sapiens, 10 – </a:t>
            </a:r>
            <a:r>
              <a:rPr lang="en-US" altLang="ru-RU" sz="1800" b="1">
                <a:solidFill>
                  <a:srgbClr val="003399"/>
                </a:solidFill>
                <a:latin typeface="Verdana" panose="020B0604030504040204" pitchFamily="34" charset="0"/>
                <a:cs typeface="Tahoma" panose="020B0604030504040204" pitchFamily="34" charset="0"/>
              </a:rPr>
              <a:t>zamonaviy odam</a:t>
            </a:r>
            <a:r>
              <a:rPr lang="ru-RU" altLang="ru-RU" sz="1800" b="1">
                <a:solidFill>
                  <a:srgbClr val="003399"/>
                </a:solidFill>
                <a:latin typeface="Verdana" panose="020B0604030504040204" pitchFamily="34" charset="0"/>
                <a:cs typeface="Tahoma" panose="020B0604030504040204" pitchFamily="34" charset="0"/>
              </a:rPr>
              <a:t>.</a:t>
            </a:r>
            <a:endParaRPr lang="ru-RU" altLang="ru-RU" sz="1800" b="1">
              <a:solidFill>
                <a:srgbClr val="003399"/>
              </a:solidFill>
              <a:latin typeface="Times New Roman" panose="02020603050405020304" pitchFamily="18" charset="0"/>
            </a:endParaRPr>
          </a:p>
        </p:txBody>
      </p:sp>
      <p:pic>
        <p:nvPicPr>
          <p:cNvPr id="7171" name="Picture 5" descr="aa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549275"/>
            <a:ext cx="7272338"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300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ppt_x"/>
                                          </p:val>
                                        </p:tav>
                                        <p:tav tm="100000">
                                          <p:val>
                                            <p:strVal val="#ppt_x"/>
                                          </p:val>
                                        </p:tav>
                                      </p:tavLst>
                                    </p:anim>
                                    <p:anim calcmode="lin" valueType="num">
                                      <p:cBhvr additive="base">
                                        <p:cTn id="8" dur="500" fill="hold"/>
                                        <p:tgtEl>
                                          <p:spTgt spid="28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3"/>
          <p:cNvGrpSpPr>
            <a:grpSpLocks/>
          </p:cNvGrpSpPr>
          <p:nvPr/>
        </p:nvGrpSpPr>
        <p:grpSpPr bwMode="auto">
          <a:xfrm>
            <a:off x="2162175" y="1428750"/>
            <a:ext cx="5076825" cy="3724275"/>
            <a:chOff x="705" y="15"/>
            <a:chExt cx="7995" cy="5865"/>
          </a:xfrm>
        </p:grpSpPr>
        <p:sp>
          <p:nvSpPr>
            <p:cNvPr id="8198" name="Freeform 18"/>
            <p:cNvSpPr>
              <a:spLocks/>
            </p:cNvSpPr>
            <p:nvPr/>
          </p:nvSpPr>
          <p:spPr bwMode="auto">
            <a:xfrm>
              <a:off x="5340" y="2820"/>
              <a:ext cx="915" cy="1200"/>
            </a:xfrm>
            <a:custGeom>
              <a:avLst/>
              <a:gdLst>
                <a:gd name="T0" fmla="*/ 450 w 915"/>
                <a:gd name="T1" fmla="*/ 0 h 1200"/>
                <a:gd name="T2" fmla="*/ 795 w 915"/>
                <a:gd name="T3" fmla="*/ 195 h 1200"/>
                <a:gd name="T4" fmla="*/ 915 w 915"/>
                <a:gd name="T5" fmla="*/ 525 h 1200"/>
                <a:gd name="T6" fmla="*/ 900 w 915"/>
                <a:gd name="T7" fmla="*/ 855 h 1200"/>
                <a:gd name="T8" fmla="*/ 690 w 915"/>
                <a:gd name="T9" fmla="*/ 1155 h 1200"/>
                <a:gd name="T10" fmla="*/ 225 w 915"/>
                <a:gd name="T11" fmla="*/ 1200 h 1200"/>
                <a:gd name="T12" fmla="*/ 0 w 915"/>
                <a:gd name="T13" fmla="*/ 915 h 1200"/>
                <a:gd name="T14" fmla="*/ 90 w 915"/>
                <a:gd name="T15" fmla="*/ 300 h 1200"/>
                <a:gd name="T16" fmla="*/ 270 w 915"/>
                <a:gd name="T17" fmla="*/ 75 h 1200"/>
                <a:gd name="T18" fmla="*/ 450 w 915"/>
                <a:gd name="T19" fmla="*/ 0 h 1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5"/>
                <a:gd name="T31" fmla="*/ 0 h 1200"/>
                <a:gd name="T32" fmla="*/ 915 w 915"/>
                <a:gd name="T33" fmla="*/ 1200 h 1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5" h="1200">
                  <a:moveTo>
                    <a:pt x="450" y="0"/>
                  </a:moveTo>
                  <a:lnTo>
                    <a:pt x="795" y="195"/>
                  </a:lnTo>
                  <a:lnTo>
                    <a:pt x="915" y="525"/>
                  </a:lnTo>
                  <a:lnTo>
                    <a:pt x="900" y="855"/>
                  </a:lnTo>
                  <a:lnTo>
                    <a:pt x="690" y="1155"/>
                  </a:lnTo>
                  <a:lnTo>
                    <a:pt x="225" y="1200"/>
                  </a:lnTo>
                  <a:lnTo>
                    <a:pt x="0" y="915"/>
                  </a:lnTo>
                  <a:lnTo>
                    <a:pt x="90" y="300"/>
                  </a:lnTo>
                  <a:lnTo>
                    <a:pt x="270" y="75"/>
                  </a:lnTo>
                  <a:lnTo>
                    <a:pt x="45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8199" name="Freeform 17"/>
            <p:cNvSpPr>
              <a:spLocks/>
            </p:cNvSpPr>
            <p:nvPr/>
          </p:nvSpPr>
          <p:spPr bwMode="auto">
            <a:xfrm>
              <a:off x="6525" y="2595"/>
              <a:ext cx="795" cy="1275"/>
            </a:xfrm>
            <a:custGeom>
              <a:avLst/>
              <a:gdLst>
                <a:gd name="T0" fmla="*/ 405 w 795"/>
                <a:gd name="T1" fmla="*/ 0 h 1275"/>
                <a:gd name="T2" fmla="*/ 705 w 795"/>
                <a:gd name="T3" fmla="*/ 135 h 1275"/>
                <a:gd name="T4" fmla="*/ 795 w 795"/>
                <a:gd name="T5" fmla="*/ 405 h 1275"/>
                <a:gd name="T6" fmla="*/ 780 w 795"/>
                <a:gd name="T7" fmla="*/ 750 h 1275"/>
                <a:gd name="T8" fmla="*/ 585 w 795"/>
                <a:gd name="T9" fmla="*/ 1215 h 1275"/>
                <a:gd name="T10" fmla="*/ 360 w 795"/>
                <a:gd name="T11" fmla="*/ 1275 h 1275"/>
                <a:gd name="T12" fmla="*/ 105 w 795"/>
                <a:gd name="T13" fmla="*/ 1080 h 1275"/>
                <a:gd name="T14" fmla="*/ 0 w 795"/>
                <a:gd name="T15" fmla="*/ 690 h 1275"/>
                <a:gd name="T16" fmla="*/ 15 w 795"/>
                <a:gd name="T17" fmla="*/ 255 h 1275"/>
                <a:gd name="T18" fmla="*/ 195 w 795"/>
                <a:gd name="T19" fmla="*/ 60 h 1275"/>
                <a:gd name="T20" fmla="*/ 405 w 795"/>
                <a:gd name="T21" fmla="*/ 0 h 12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5"/>
                <a:gd name="T34" fmla="*/ 0 h 1275"/>
                <a:gd name="T35" fmla="*/ 795 w 795"/>
                <a:gd name="T36" fmla="*/ 1275 h 127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5" h="1275">
                  <a:moveTo>
                    <a:pt x="405" y="0"/>
                  </a:moveTo>
                  <a:lnTo>
                    <a:pt x="705" y="135"/>
                  </a:lnTo>
                  <a:lnTo>
                    <a:pt x="795" y="405"/>
                  </a:lnTo>
                  <a:lnTo>
                    <a:pt x="780" y="750"/>
                  </a:lnTo>
                  <a:lnTo>
                    <a:pt x="585" y="1215"/>
                  </a:lnTo>
                  <a:lnTo>
                    <a:pt x="360" y="1275"/>
                  </a:lnTo>
                  <a:lnTo>
                    <a:pt x="105" y="1080"/>
                  </a:lnTo>
                  <a:lnTo>
                    <a:pt x="0" y="690"/>
                  </a:lnTo>
                  <a:lnTo>
                    <a:pt x="15" y="255"/>
                  </a:lnTo>
                  <a:lnTo>
                    <a:pt x="195" y="60"/>
                  </a:lnTo>
                  <a:lnTo>
                    <a:pt x="405"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8200" name="Oval 16"/>
            <p:cNvSpPr>
              <a:spLocks noChangeAspect="1" noChangeArrowheads="1"/>
            </p:cNvSpPr>
            <p:nvPr/>
          </p:nvSpPr>
          <p:spPr bwMode="auto">
            <a:xfrm>
              <a:off x="2655" y="4620"/>
              <a:ext cx="1260" cy="12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8201" name="Oval 15"/>
            <p:cNvSpPr>
              <a:spLocks noChangeAspect="1" noChangeArrowheads="1"/>
            </p:cNvSpPr>
            <p:nvPr/>
          </p:nvSpPr>
          <p:spPr bwMode="auto">
            <a:xfrm>
              <a:off x="3780" y="3900"/>
              <a:ext cx="1140" cy="114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8202" name="Freeform 14"/>
            <p:cNvSpPr>
              <a:spLocks/>
            </p:cNvSpPr>
            <p:nvPr/>
          </p:nvSpPr>
          <p:spPr bwMode="auto">
            <a:xfrm>
              <a:off x="3930" y="3075"/>
              <a:ext cx="975" cy="645"/>
            </a:xfrm>
            <a:custGeom>
              <a:avLst/>
              <a:gdLst>
                <a:gd name="T0" fmla="*/ 30 w 975"/>
                <a:gd name="T1" fmla="*/ 630 h 645"/>
                <a:gd name="T2" fmla="*/ 720 w 975"/>
                <a:gd name="T3" fmla="*/ 645 h 645"/>
                <a:gd name="T4" fmla="*/ 975 w 975"/>
                <a:gd name="T5" fmla="*/ 270 h 645"/>
                <a:gd name="T6" fmla="*/ 960 w 975"/>
                <a:gd name="T7" fmla="*/ 0 h 645"/>
                <a:gd name="T8" fmla="*/ 495 w 975"/>
                <a:gd name="T9" fmla="*/ 0 h 645"/>
                <a:gd name="T10" fmla="*/ 375 w 975"/>
                <a:gd name="T11" fmla="*/ 195 h 645"/>
                <a:gd name="T12" fmla="*/ 0 w 975"/>
                <a:gd name="T13" fmla="*/ 345 h 645"/>
                <a:gd name="T14" fmla="*/ 30 w 975"/>
                <a:gd name="T15" fmla="*/ 630 h 645"/>
                <a:gd name="T16" fmla="*/ 0 60000 65536"/>
                <a:gd name="T17" fmla="*/ 0 60000 65536"/>
                <a:gd name="T18" fmla="*/ 0 60000 65536"/>
                <a:gd name="T19" fmla="*/ 0 60000 65536"/>
                <a:gd name="T20" fmla="*/ 0 60000 65536"/>
                <a:gd name="T21" fmla="*/ 0 60000 65536"/>
                <a:gd name="T22" fmla="*/ 0 60000 65536"/>
                <a:gd name="T23" fmla="*/ 0 60000 65536"/>
                <a:gd name="T24" fmla="*/ 0 w 975"/>
                <a:gd name="T25" fmla="*/ 0 h 645"/>
                <a:gd name="T26" fmla="*/ 975 w 975"/>
                <a:gd name="T27" fmla="*/ 645 h 6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5" h="645">
                  <a:moveTo>
                    <a:pt x="30" y="630"/>
                  </a:moveTo>
                  <a:lnTo>
                    <a:pt x="720" y="645"/>
                  </a:lnTo>
                  <a:lnTo>
                    <a:pt x="975" y="270"/>
                  </a:lnTo>
                  <a:lnTo>
                    <a:pt x="960" y="0"/>
                  </a:lnTo>
                  <a:lnTo>
                    <a:pt x="495" y="0"/>
                  </a:lnTo>
                  <a:lnTo>
                    <a:pt x="375" y="195"/>
                  </a:lnTo>
                  <a:lnTo>
                    <a:pt x="0" y="345"/>
                  </a:lnTo>
                  <a:lnTo>
                    <a:pt x="30" y="63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8203" name="Oval 13"/>
            <p:cNvSpPr>
              <a:spLocks noChangeAspect="1" noChangeArrowheads="1"/>
            </p:cNvSpPr>
            <p:nvPr/>
          </p:nvSpPr>
          <p:spPr bwMode="auto">
            <a:xfrm>
              <a:off x="1740" y="2085"/>
              <a:ext cx="810" cy="81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8204" name="Rectangle 12"/>
            <p:cNvSpPr>
              <a:spLocks noChangeArrowheads="1"/>
            </p:cNvSpPr>
            <p:nvPr/>
          </p:nvSpPr>
          <p:spPr bwMode="auto">
            <a:xfrm>
              <a:off x="2640" y="1380"/>
              <a:ext cx="705" cy="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8205" name="Freeform 11"/>
            <p:cNvSpPr>
              <a:spLocks/>
            </p:cNvSpPr>
            <p:nvPr/>
          </p:nvSpPr>
          <p:spPr bwMode="auto">
            <a:xfrm>
              <a:off x="5625" y="1530"/>
              <a:ext cx="885" cy="1170"/>
            </a:xfrm>
            <a:custGeom>
              <a:avLst/>
              <a:gdLst>
                <a:gd name="T0" fmla="*/ 450 w 885"/>
                <a:gd name="T1" fmla="*/ 0 h 1170"/>
                <a:gd name="T2" fmla="*/ 705 w 885"/>
                <a:gd name="T3" fmla="*/ 120 h 1170"/>
                <a:gd name="T4" fmla="*/ 885 w 885"/>
                <a:gd name="T5" fmla="*/ 615 h 1170"/>
                <a:gd name="T6" fmla="*/ 735 w 885"/>
                <a:gd name="T7" fmla="*/ 1095 h 1170"/>
                <a:gd name="T8" fmla="*/ 450 w 885"/>
                <a:gd name="T9" fmla="*/ 1170 h 1170"/>
                <a:gd name="T10" fmla="*/ 135 w 885"/>
                <a:gd name="T11" fmla="*/ 1050 h 1170"/>
                <a:gd name="T12" fmla="*/ 0 w 885"/>
                <a:gd name="T13" fmla="*/ 615 h 1170"/>
                <a:gd name="T14" fmla="*/ 135 w 885"/>
                <a:gd name="T15" fmla="*/ 165 h 1170"/>
                <a:gd name="T16" fmla="*/ 450 w 885"/>
                <a:gd name="T17" fmla="*/ 0 h 11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5"/>
                <a:gd name="T28" fmla="*/ 0 h 1170"/>
                <a:gd name="T29" fmla="*/ 885 w 885"/>
                <a:gd name="T30" fmla="*/ 1170 h 11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5" h="1170">
                  <a:moveTo>
                    <a:pt x="450" y="0"/>
                  </a:moveTo>
                  <a:lnTo>
                    <a:pt x="705" y="120"/>
                  </a:lnTo>
                  <a:lnTo>
                    <a:pt x="885" y="615"/>
                  </a:lnTo>
                  <a:lnTo>
                    <a:pt x="735" y="1095"/>
                  </a:lnTo>
                  <a:lnTo>
                    <a:pt x="450" y="1170"/>
                  </a:lnTo>
                  <a:lnTo>
                    <a:pt x="135" y="1050"/>
                  </a:lnTo>
                  <a:lnTo>
                    <a:pt x="0" y="615"/>
                  </a:lnTo>
                  <a:lnTo>
                    <a:pt x="135" y="165"/>
                  </a:lnTo>
                  <a:lnTo>
                    <a:pt x="45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8206" name="Freeform 10"/>
            <p:cNvSpPr>
              <a:spLocks/>
            </p:cNvSpPr>
            <p:nvPr/>
          </p:nvSpPr>
          <p:spPr bwMode="auto">
            <a:xfrm>
              <a:off x="7785" y="720"/>
              <a:ext cx="915" cy="735"/>
            </a:xfrm>
            <a:custGeom>
              <a:avLst/>
              <a:gdLst>
                <a:gd name="T0" fmla="*/ 480 w 915"/>
                <a:gd name="T1" fmla="*/ 30 h 735"/>
                <a:gd name="T2" fmla="*/ 480 w 915"/>
                <a:gd name="T3" fmla="*/ 0 h 735"/>
                <a:gd name="T4" fmla="*/ 750 w 915"/>
                <a:gd name="T5" fmla="*/ 180 h 735"/>
                <a:gd name="T6" fmla="*/ 915 w 915"/>
                <a:gd name="T7" fmla="*/ 360 h 735"/>
                <a:gd name="T8" fmla="*/ 615 w 915"/>
                <a:gd name="T9" fmla="*/ 735 h 735"/>
                <a:gd name="T10" fmla="*/ 285 w 915"/>
                <a:gd name="T11" fmla="*/ 735 h 735"/>
                <a:gd name="T12" fmla="*/ 0 w 915"/>
                <a:gd name="T13" fmla="*/ 390 h 735"/>
                <a:gd name="T14" fmla="*/ 210 w 915"/>
                <a:gd name="T15" fmla="*/ 150 h 735"/>
                <a:gd name="T16" fmla="*/ 480 w 915"/>
                <a:gd name="T17" fmla="*/ 30 h 7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5"/>
                <a:gd name="T28" fmla="*/ 0 h 735"/>
                <a:gd name="T29" fmla="*/ 915 w 915"/>
                <a:gd name="T30" fmla="*/ 735 h 7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5" h="735">
                  <a:moveTo>
                    <a:pt x="480" y="30"/>
                  </a:moveTo>
                  <a:lnTo>
                    <a:pt x="480" y="0"/>
                  </a:lnTo>
                  <a:lnTo>
                    <a:pt x="750" y="180"/>
                  </a:lnTo>
                  <a:lnTo>
                    <a:pt x="915" y="360"/>
                  </a:lnTo>
                  <a:lnTo>
                    <a:pt x="615" y="735"/>
                  </a:lnTo>
                  <a:lnTo>
                    <a:pt x="285" y="735"/>
                  </a:lnTo>
                  <a:lnTo>
                    <a:pt x="0" y="390"/>
                  </a:lnTo>
                  <a:lnTo>
                    <a:pt x="210" y="150"/>
                  </a:lnTo>
                  <a:lnTo>
                    <a:pt x="480" y="3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8207" name="Freeform 9"/>
            <p:cNvSpPr>
              <a:spLocks/>
            </p:cNvSpPr>
            <p:nvPr/>
          </p:nvSpPr>
          <p:spPr bwMode="auto">
            <a:xfrm>
              <a:off x="6765" y="795"/>
              <a:ext cx="885" cy="795"/>
            </a:xfrm>
            <a:custGeom>
              <a:avLst/>
              <a:gdLst>
                <a:gd name="T0" fmla="*/ 450 w 885"/>
                <a:gd name="T1" fmla="*/ 0 h 795"/>
                <a:gd name="T2" fmla="*/ 780 w 885"/>
                <a:gd name="T3" fmla="*/ 105 h 795"/>
                <a:gd name="T4" fmla="*/ 885 w 885"/>
                <a:gd name="T5" fmla="*/ 360 h 795"/>
                <a:gd name="T6" fmla="*/ 675 w 885"/>
                <a:gd name="T7" fmla="*/ 765 h 795"/>
                <a:gd name="T8" fmla="*/ 285 w 885"/>
                <a:gd name="T9" fmla="*/ 795 h 795"/>
                <a:gd name="T10" fmla="*/ 0 w 885"/>
                <a:gd name="T11" fmla="*/ 390 h 795"/>
                <a:gd name="T12" fmla="*/ 150 w 885"/>
                <a:gd name="T13" fmla="*/ 135 h 795"/>
                <a:gd name="T14" fmla="*/ 450 w 885"/>
                <a:gd name="T15" fmla="*/ 0 h 795"/>
                <a:gd name="T16" fmla="*/ 0 60000 65536"/>
                <a:gd name="T17" fmla="*/ 0 60000 65536"/>
                <a:gd name="T18" fmla="*/ 0 60000 65536"/>
                <a:gd name="T19" fmla="*/ 0 60000 65536"/>
                <a:gd name="T20" fmla="*/ 0 60000 65536"/>
                <a:gd name="T21" fmla="*/ 0 60000 65536"/>
                <a:gd name="T22" fmla="*/ 0 60000 65536"/>
                <a:gd name="T23" fmla="*/ 0 60000 65536"/>
                <a:gd name="T24" fmla="*/ 0 w 885"/>
                <a:gd name="T25" fmla="*/ 0 h 795"/>
                <a:gd name="T26" fmla="*/ 885 w 885"/>
                <a:gd name="T27" fmla="*/ 795 h 7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5" h="795">
                  <a:moveTo>
                    <a:pt x="450" y="0"/>
                  </a:moveTo>
                  <a:lnTo>
                    <a:pt x="780" y="105"/>
                  </a:lnTo>
                  <a:lnTo>
                    <a:pt x="885" y="360"/>
                  </a:lnTo>
                  <a:lnTo>
                    <a:pt x="675" y="765"/>
                  </a:lnTo>
                  <a:lnTo>
                    <a:pt x="285" y="795"/>
                  </a:lnTo>
                  <a:lnTo>
                    <a:pt x="0" y="390"/>
                  </a:lnTo>
                  <a:lnTo>
                    <a:pt x="150" y="135"/>
                  </a:lnTo>
                  <a:lnTo>
                    <a:pt x="45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8208" name="Freeform 8"/>
            <p:cNvSpPr>
              <a:spLocks/>
            </p:cNvSpPr>
            <p:nvPr/>
          </p:nvSpPr>
          <p:spPr bwMode="auto">
            <a:xfrm>
              <a:off x="5040" y="375"/>
              <a:ext cx="1005" cy="810"/>
            </a:xfrm>
            <a:custGeom>
              <a:avLst/>
              <a:gdLst>
                <a:gd name="T0" fmla="*/ 480 w 1005"/>
                <a:gd name="T1" fmla="*/ 0 h 810"/>
                <a:gd name="T2" fmla="*/ 795 w 1005"/>
                <a:gd name="T3" fmla="*/ 150 h 810"/>
                <a:gd name="T4" fmla="*/ 1005 w 1005"/>
                <a:gd name="T5" fmla="*/ 405 h 810"/>
                <a:gd name="T6" fmla="*/ 750 w 1005"/>
                <a:gd name="T7" fmla="*/ 810 h 810"/>
                <a:gd name="T8" fmla="*/ 225 w 1005"/>
                <a:gd name="T9" fmla="*/ 810 h 810"/>
                <a:gd name="T10" fmla="*/ 0 w 1005"/>
                <a:gd name="T11" fmla="*/ 480 h 810"/>
                <a:gd name="T12" fmla="*/ 180 w 1005"/>
                <a:gd name="T13" fmla="*/ 165 h 810"/>
                <a:gd name="T14" fmla="*/ 480 w 1005"/>
                <a:gd name="T15" fmla="*/ 0 h 810"/>
                <a:gd name="T16" fmla="*/ 0 60000 65536"/>
                <a:gd name="T17" fmla="*/ 0 60000 65536"/>
                <a:gd name="T18" fmla="*/ 0 60000 65536"/>
                <a:gd name="T19" fmla="*/ 0 60000 65536"/>
                <a:gd name="T20" fmla="*/ 0 60000 65536"/>
                <a:gd name="T21" fmla="*/ 0 60000 65536"/>
                <a:gd name="T22" fmla="*/ 0 60000 65536"/>
                <a:gd name="T23" fmla="*/ 0 60000 65536"/>
                <a:gd name="T24" fmla="*/ 0 w 1005"/>
                <a:gd name="T25" fmla="*/ 0 h 810"/>
                <a:gd name="T26" fmla="*/ 1005 w 1005"/>
                <a:gd name="T27" fmla="*/ 810 h 8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5" h="810">
                  <a:moveTo>
                    <a:pt x="480" y="0"/>
                  </a:moveTo>
                  <a:lnTo>
                    <a:pt x="795" y="150"/>
                  </a:lnTo>
                  <a:lnTo>
                    <a:pt x="1005" y="405"/>
                  </a:lnTo>
                  <a:lnTo>
                    <a:pt x="750" y="810"/>
                  </a:lnTo>
                  <a:lnTo>
                    <a:pt x="225" y="810"/>
                  </a:lnTo>
                  <a:lnTo>
                    <a:pt x="0" y="480"/>
                  </a:lnTo>
                  <a:lnTo>
                    <a:pt x="180" y="165"/>
                  </a:lnTo>
                  <a:lnTo>
                    <a:pt x="48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8209" name="Rectangle 7"/>
            <p:cNvSpPr>
              <a:spLocks noChangeArrowheads="1"/>
            </p:cNvSpPr>
            <p:nvPr/>
          </p:nvSpPr>
          <p:spPr bwMode="auto">
            <a:xfrm>
              <a:off x="3885" y="885"/>
              <a:ext cx="495"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8210" name="Freeform 6"/>
            <p:cNvSpPr>
              <a:spLocks/>
            </p:cNvSpPr>
            <p:nvPr/>
          </p:nvSpPr>
          <p:spPr bwMode="auto">
            <a:xfrm>
              <a:off x="2925" y="315"/>
              <a:ext cx="825" cy="765"/>
            </a:xfrm>
            <a:custGeom>
              <a:avLst/>
              <a:gdLst>
                <a:gd name="T0" fmla="*/ 0 w 825"/>
                <a:gd name="T1" fmla="*/ 420 h 765"/>
                <a:gd name="T2" fmla="*/ 165 w 825"/>
                <a:gd name="T3" fmla="*/ 135 h 765"/>
                <a:gd name="T4" fmla="*/ 405 w 825"/>
                <a:gd name="T5" fmla="*/ 0 h 765"/>
                <a:gd name="T6" fmla="*/ 645 w 825"/>
                <a:gd name="T7" fmla="*/ 135 h 765"/>
                <a:gd name="T8" fmla="*/ 825 w 825"/>
                <a:gd name="T9" fmla="*/ 435 h 765"/>
                <a:gd name="T10" fmla="*/ 600 w 825"/>
                <a:gd name="T11" fmla="*/ 735 h 765"/>
                <a:gd name="T12" fmla="*/ 255 w 825"/>
                <a:gd name="T13" fmla="*/ 765 h 765"/>
                <a:gd name="T14" fmla="*/ 0 w 825"/>
                <a:gd name="T15" fmla="*/ 420 h 765"/>
                <a:gd name="T16" fmla="*/ 0 60000 65536"/>
                <a:gd name="T17" fmla="*/ 0 60000 65536"/>
                <a:gd name="T18" fmla="*/ 0 60000 65536"/>
                <a:gd name="T19" fmla="*/ 0 60000 65536"/>
                <a:gd name="T20" fmla="*/ 0 60000 65536"/>
                <a:gd name="T21" fmla="*/ 0 60000 65536"/>
                <a:gd name="T22" fmla="*/ 0 60000 65536"/>
                <a:gd name="T23" fmla="*/ 0 60000 65536"/>
                <a:gd name="T24" fmla="*/ 0 w 825"/>
                <a:gd name="T25" fmla="*/ 0 h 765"/>
                <a:gd name="T26" fmla="*/ 825 w 825"/>
                <a:gd name="T27" fmla="*/ 765 h 7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25" h="765">
                  <a:moveTo>
                    <a:pt x="0" y="420"/>
                  </a:moveTo>
                  <a:lnTo>
                    <a:pt x="165" y="135"/>
                  </a:lnTo>
                  <a:lnTo>
                    <a:pt x="405" y="0"/>
                  </a:lnTo>
                  <a:lnTo>
                    <a:pt x="645" y="135"/>
                  </a:lnTo>
                  <a:lnTo>
                    <a:pt x="825" y="435"/>
                  </a:lnTo>
                  <a:lnTo>
                    <a:pt x="600" y="735"/>
                  </a:lnTo>
                  <a:lnTo>
                    <a:pt x="255" y="765"/>
                  </a:lnTo>
                  <a:lnTo>
                    <a:pt x="0" y="42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8211" name="Freeform 5"/>
            <p:cNvSpPr>
              <a:spLocks/>
            </p:cNvSpPr>
            <p:nvPr/>
          </p:nvSpPr>
          <p:spPr bwMode="auto">
            <a:xfrm>
              <a:off x="705" y="195"/>
              <a:ext cx="630" cy="405"/>
            </a:xfrm>
            <a:custGeom>
              <a:avLst/>
              <a:gdLst>
                <a:gd name="T0" fmla="*/ 690 w 630"/>
                <a:gd name="T1" fmla="*/ 315 h 405"/>
                <a:gd name="T2" fmla="*/ 480 w 630"/>
                <a:gd name="T3" fmla="*/ 0 h 405"/>
                <a:gd name="T4" fmla="*/ 0 w 630"/>
                <a:gd name="T5" fmla="*/ 195 h 405"/>
                <a:gd name="T6" fmla="*/ 45 w 630"/>
                <a:gd name="T7" fmla="*/ 345 h 405"/>
                <a:gd name="T8" fmla="*/ 195 w 630"/>
                <a:gd name="T9" fmla="*/ 405 h 405"/>
                <a:gd name="T10" fmla="*/ 630 w 630"/>
                <a:gd name="T11" fmla="*/ 390 h 405"/>
                <a:gd name="T12" fmla="*/ 690 w 630"/>
                <a:gd name="T13" fmla="*/ 315 h 405"/>
                <a:gd name="T14" fmla="*/ 0 60000 65536"/>
                <a:gd name="T15" fmla="*/ 0 60000 65536"/>
                <a:gd name="T16" fmla="*/ 0 60000 65536"/>
                <a:gd name="T17" fmla="*/ 0 60000 65536"/>
                <a:gd name="T18" fmla="*/ 0 60000 65536"/>
                <a:gd name="T19" fmla="*/ 0 60000 65536"/>
                <a:gd name="T20" fmla="*/ 0 60000 65536"/>
                <a:gd name="T21" fmla="*/ 0 w 630"/>
                <a:gd name="T22" fmla="*/ 0 h 405"/>
                <a:gd name="T23" fmla="*/ 630 w 630"/>
                <a:gd name="T24" fmla="*/ 405 h 4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0" h="405">
                  <a:moveTo>
                    <a:pt x="690" y="315"/>
                  </a:moveTo>
                  <a:lnTo>
                    <a:pt x="480" y="0"/>
                  </a:lnTo>
                  <a:lnTo>
                    <a:pt x="0" y="195"/>
                  </a:lnTo>
                  <a:lnTo>
                    <a:pt x="45" y="345"/>
                  </a:lnTo>
                  <a:lnTo>
                    <a:pt x="195" y="405"/>
                  </a:lnTo>
                  <a:lnTo>
                    <a:pt x="630" y="390"/>
                  </a:lnTo>
                  <a:lnTo>
                    <a:pt x="690" y="31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8212" name="Freeform 4"/>
            <p:cNvSpPr>
              <a:spLocks/>
            </p:cNvSpPr>
            <p:nvPr/>
          </p:nvSpPr>
          <p:spPr bwMode="auto">
            <a:xfrm>
              <a:off x="1440" y="15"/>
              <a:ext cx="375" cy="405"/>
            </a:xfrm>
            <a:custGeom>
              <a:avLst/>
              <a:gdLst>
                <a:gd name="T0" fmla="*/ 0 w 375"/>
                <a:gd name="T1" fmla="*/ 45 h 405"/>
                <a:gd name="T2" fmla="*/ 45 w 375"/>
                <a:gd name="T3" fmla="*/ 405 h 405"/>
                <a:gd name="T4" fmla="*/ 240 w 375"/>
                <a:gd name="T5" fmla="*/ 405 h 405"/>
                <a:gd name="T6" fmla="*/ 360 w 375"/>
                <a:gd name="T7" fmla="*/ 270 h 405"/>
                <a:gd name="T8" fmla="*/ 375 w 375"/>
                <a:gd name="T9" fmla="*/ 45 h 405"/>
                <a:gd name="T10" fmla="*/ 45 w 375"/>
                <a:gd name="T11" fmla="*/ 0 h 405"/>
                <a:gd name="T12" fmla="*/ 0 w 375"/>
                <a:gd name="T13" fmla="*/ 45 h 405"/>
                <a:gd name="T14" fmla="*/ 0 60000 65536"/>
                <a:gd name="T15" fmla="*/ 0 60000 65536"/>
                <a:gd name="T16" fmla="*/ 0 60000 65536"/>
                <a:gd name="T17" fmla="*/ 0 60000 65536"/>
                <a:gd name="T18" fmla="*/ 0 60000 65536"/>
                <a:gd name="T19" fmla="*/ 0 60000 65536"/>
                <a:gd name="T20" fmla="*/ 0 60000 65536"/>
                <a:gd name="T21" fmla="*/ 0 w 375"/>
                <a:gd name="T22" fmla="*/ 0 h 405"/>
                <a:gd name="T23" fmla="*/ 375 w 375"/>
                <a:gd name="T24" fmla="*/ 405 h 4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5" h="405">
                  <a:moveTo>
                    <a:pt x="0" y="45"/>
                  </a:moveTo>
                  <a:lnTo>
                    <a:pt x="45" y="405"/>
                  </a:lnTo>
                  <a:lnTo>
                    <a:pt x="240" y="405"/>
                  </a:lnTo>
                  <a:lnTo>
                    <a:pt x="360" y="270"/>
                  </a:lnTo>
                  <a:lnTo>
                    <a:pt x="375" y="45"/>
                  </a:lnTo>
                  <a:lnTo>
                    <a:pt x="45" y="0"/>
                  </a:lnTo>
                  <a:lnTo>
                    <a:pt x="0" y="4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sp>
        <p:nvSpPr>
          <p:cNvPr id="8195" name="Rectangle 19"/>
          <p:cNvSpPr>
            <a:spLocks noChangeArrowheads="1"/>
          </p:cNvSpPr>
          <p:nvPr/>
        </p:nvSpPr>
        <p:spPr bwMode="auto">
          <a:xfrm>
            <a:off x="1714500" y="1419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pic>
        <p:nvPicPr>
          <p:cNvPr id="15362" name="Picture 2" descr="Click"/>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39750" y="55563"/>
            <a:ext cx="7993063" cy="496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0" name="Text Box 20"/>
          <p:cNvSpPr txBox="1">
            <a:spLocks noChangeArrowheads="1"/>
          </p:cNvSpPr>
          <p:nvPr/>
        </p:nvSpPr>
        <p:spPr bwMode="auto">
          <a:xfrm>
            <a:off x="179388" y="5084763"/>
            <a:ext cx="8964612"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sz="1900" b="1">
                <a:solidFill>
                  <a:srgbClr val="000000"/>
                </a:solidFill>
                <a:latin typeface="Georgia" panose="02040502050405020303" pitchFamily="18" charset="0"/>
                <a:cs typeface="Times New Roman" panose="02020603050405020304" pitchFamily="18" charset="0"/>
              </a:rPr>
              <a:t>Uchta evolyutsion chiziqlar berilgan</a:t>
            </a:r>
            <a:r>
              <a:rPr lang="ru-RU" altLang="ru-RU" sz="1900" b="1">
                <a:solidFill>
                  <a:srgbClr val="000000"/>
                </a:solidFill>
                <a:latin typeface="Georgia" panose="02040502050405020303" pitchFamily="18" charset="0"/>
                <a:cs typeface="Times New Roman" panose="02020603050405020304" pitchFamily="18" charset="0"/>
              </a:rPr>
              <a:t>: </a:t>
            </a:r>
            <a:endParaRPr lang="en-US" altLang="ru-RU" sz="1900" b="1">
              <a:solidFill>
                <a:srgbClr val="000000"/>
              </a:solidFill>
              <a:latin typeface="Georgia" panose="02040502050405020303" pitchFamily="18" charset="0"/>
              <a:cs typeface="Times New Roman" panose="02020603050405020304" pitchFamily="18" charset="0"/>
            </a:endParaRPr>
          </a:p>
          <a:p>
            <a:pPr algn="ctr" eaLnBrk="1" hangingPunct="1"/>
            <a:r>
              <a:rPr lang="en-US" altLang="ru-RU" sz="1900" b="1">
                <a:solidFill>
                  <a:srgbClr val="FF0000"/>
                </a:solidFill>
                <a:latin typeface="Georgia" panose="02040502050405020303" pitchFamily="18" charset="0"/>
                <a:cs typeface="Times New Roman" panose="02020603050405020304" pitchFamily="18" charset="0"/>
              </a:rPr>
              <a:t>qizil</a:t>
            </a:r>
            <a:r>
              <a:rPr lang="ru-RU" altLang="ru-RU" sz="1900" b="1">
                <a:solidFill>
                  <a:srgbClr val="000000"/>
                </a:solidFill>
                <a:latin typeface="Georgia" panose="02040502050405020303" pitchFamily="18" charset="0"/>
                <a:cs typeface="Times New Roman" panose="02020603050405020304" pitchFamily="18" charset="0"/>
              </a:rPr>
              <a:t> – Homo</a:t>
            </a:r>
            <a:r>
              <a:rPr lang="en-US" altLang="ru-RU" sz="1900" b="1">
                <a:solidFill>
                  <a:srgbClr val="000000"/>
                </a:solidFill>
                <a:latin typeface="Georgia" panose="02040502050405020303" pitchFamily="18" charset="0"/>
                <a:cs typeface="Times New Roman" panose="02020603050405020304" pitchFamily="18" charset="0"/>
              </a:rPr>
              <a:t> urug’i</a:t>
            </a:r>
            <a:r>
              <a:rPr lang="ru-RU" altLang="ru-RU" sz="1900" b="1">
                <a:solidFill>
                  <a:srgbClr val="000000"/>
                </a:solidFill>
                <a:latin typeface="Georgia" panose="02040502050405020303" pitchFamily="18" charset="0"/>
                <a:cs typeface="Times New Roman" panose="02020603050405020304" pitchFamily="18" charset="0"/>
              </a:rPr>
              <a:t>, </a:t>
            </a:r>
            <a:endParaRPr lang="en-US" altLang="ru-RU" sz="1900" b="1">
              <a:solidFill>
                <a:srgbClr val="000000"/>
              </a:solidFill>
              <a:latin typeface="Georgia" panose="02040502050405020303" pitchFamily="18" charset="0"/>
              <a:cs typeface="Times New Roman" panose="02020603050405020304" pitchFamily="18" charset="0"/>
            </a:endParaRPr>
          </a:p>
          <a:p>
            <a:pPr algn="ctr" eaLnBrk="1" hangingPunct="1"/>
            <a:r>
              <a:rPr lang="en-US" altLang="ru-RU" sz="1900" b="1">
                <a:solidFill>
                  <a:schemeClr val="hlink"/>
                </a:solidFill>
                <a:latin typeface="Georgia" panose="02040502050405020303" pitchFamily="18" charset="0"/>
                <a:cs typeface="Times New Roman" panose="02020603050405020304" pitchFamily="18" charset="0"/>
              </a:rPr>
              <a:t>Yashil</a:t>
            </a:r>
            <a:r>
              <a:rPr lang="ru-RU" altLang="ru-RU" sz="1900" b="1">
                <a:solidFill>
                  <a:schemeClr val="hlink"/>
                </a:solidFill>
                <a:latin typeface="Georgia" panose="02040502050405020303" pitchFamily="18" charset="0"/>
                <a:cs typeface="Times New Roman" panose="02020603050405020304" pitchFamily="18" charset="0"/>
              </a:rPr>
              <a:t> </a:t>
            </a:r>
            <a:r>
              <a:rPr lang="ru-RU" altLang="ru-RU" sz="1900" b="1">
                <a:solidFill>
                  <a:srgbClr val="000000"/>
                </a:solidFill>
                <a:latin typeface="Georgia" panose="02040502050405020303" pitchFamily="18" charset="0"/>
                <a:cs typeface="Times New Roman" panose="02020603050405020304" pitchFamily="18" charset="0"/>
              </a:rPr>
              <a:t>- </a:t>
            </a:r>
            <a:r>
              <a:rPr lang="en-US" altLang="ru-RU" sz="1900" b="1">
                <a:solidFill>
                  <a:srgbClr val="000000"/>
                </a:solidFill>
                <a:latin typeface="Georgia" panose="02040502050405020303" pitchFamily="18" charset="0"/>
                <a:cs typeface="Times New Roman" panose="02020603050405020304" pitchFamily="18" charset="0"/>
              </a:rPr>
              <a:t>avstrolopiteklar</a:t>
            </a:r>
            <a:r>
              <a:rPr lang="ru-RU" altLang="ru-RU" sz="1900" b="1">
                <a:solidFill>
                  <a:srgbClr val="000000"/>
                </a:solidFill>
                <a:latin typeface="Georgia" panose="02040502050405020303" pitchFamily="18" charset="0"/>
                <a:cs typeface="Times New Roman" panose="02020603050405020304" pitchFamily="18" charset="0"/>
              </a:rPr>
              <a:t>,</a:t>
            </a:r>
            <a:endParaRPr lang="en-US" altLang="ru-RU" sz="1900" b="1">
              <a:solidFill>
                <a:srgbClr val="000000"/>
              </a:solidFill>
              <a:latin typeface="Georgia" panose="02040502050405020303" pitchFamily="18" charset="0"/>
              <a:cs typeface="Times New Roman" panose="02020603050405020304" pitchFamily="18" charset="0"/>
            </a:endParaRPr>
          </a:p>
          <a:p>
            <a:pPr algn="ctr" eaLnBrk="1" hangingPunct="1"/>
            <a:r>
              <a:rPr lang="en-US" altLang="ru-RU" sz="1900" b="1">
                <a:solidFill>
                  <a:srgbClr val="0000FF"/>
                </a:solidFill>
                <a:latin typeface="Georgia" panose="02040502050405020303" pitchFamily="18" charset="0"/>
                <a:cs typeface="Times New Roman" panose="02020603050405020304" pitchFamily="18" charset="0"/>
              </a:rPr>
              <a:t>Ko’k</a:t>
            </a:r>
            <a:r>
              <a:rPr lang="ru-RU" altLang="ru-RU" sz="1900" b="1">
                <a:solidFill>
                  <a:srgbClr val="000000"/>
                </a:solidFill>
                <a:latin typeface="Georgia" panose="02040502050405020303" pitchFamily="18" charset="0"/>
                <a:cs typeface="Times New Roman" panose="02020603050405020304" pitchFamily="18" charset="0"/>
              </a:rPr>
              <a:t> – </a:t>
            </a:r>
            <a:r>
              <a:rPr lang="en-US" altLang="ru-RU" sz="1900" b="1">
                <a:solidFill>
                  <a:srgbClr val="000000"/>
                </a:solidFill>
                <a:latin typeface="Georgia" panose="02040502050405020303" pitchFamily="18" charset="0"/>
                <a:cs typeface="Times New Roman" panose="02020603050405020304" pitchFamily="18" charset="0"/>
              </a:rPr>
              <a:t>rivojlangan avstrolopiteklar</a:t>
            </a:r>
            <a:r>
              <a:rPr lang="ru-RU" altLang="ru-RU" sz="1900" b="1">
                <a:solidFill>
                  <a:srgbClr val="000000"/>
                </a:solidFill>
                <a:latin typeface="Georgia" panose="02040502050405020303" pitchFamily="18" charset="0"/>
                <a:cs typeface="Times New Roman" panose="02020603050405020304" pitchFamily="18" charset="0"/>
              </a:rPr>
              <a:t>. </a:t>
            </a:r>
            <a:r>
              <a:rPr lang="en-US" altLang="ru-RU" sz="1900" b="1" u="sng">
                <a:solidFill>
                  <a:srgbClr val="000000"/>
                </a:solidFill>
                <a:latin typeface="Georgia" panose="02040502050405020303" pitchFamily="18" charset="0"/>
                <a:cs typeface="Times New Roman" panose="02020603050405020304" pitchFamily="18" charset="0"/>
              </a:rPr>
              <a:t>Punktr chiziqlarda –munozarali va noaniq joylar ko’rsatilgan</a:t>
            </a:r>
            <a:r>
              <a:rPr lang="ru-RU" altLang="ru-RU" sz="1900" b="1">
                <a:solidFill>
                  <a:srgbClr val="000000"/>
                </a:solidFill>
                <a:latin typeface="Georgia" panose="02040502050405020303" pitchFamily="18" charset="0"/>
                <a:cs typeface="Times New Roman" panose="02020603050405020304" pitchFamily="18" charset="0"/>
              </a:rPr>
              <a:t>. </a:t>
            </a: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nodeType="afterEffect">
                                  <p:stCondLst>
                                    <p:cond delay="100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 calcmode="lin" valueType="num">
                                      <p:cBhvr>
                                        <p:cTn id="9" dur="500" fill="hold"/>
                                        <p:tgtEl>
                                          <p:spTgt spid="15362"/>
                                        </p:tgtEl>
                                        <p:attrNameLst>
                                          <p:attrName>ppt_x</p:attrName>
                                        </p:attrNameLst>
                                      </p:cBhvr>
                                      <p:tavLst>
                                        <p:tav tm="0">
                                          <p:val>
                                            <p:fltVal val="0.5"/>
                                          </p:val>
                                        </p:tav>
                                        <p:tav tm="100000">
                                          <p:val>
                                            <p:strVal val="#ppt_x"/>
                                          </p:val>
                                        </p:tav>
                                      </p:tavLst>
                                    </p:anim>
                                    <p:anim calcmode="lin" valueType="num">
                                      <p:cBhvr>
                                        <p:cTn id="10" dur="500" fill="hold"/>
                                        <p:tgtEl>
                                          <p:spTgt spid="15362"/>
                                        </p:tgtEl>
                                        <p:attrNameLst>
                                          <p:attrName>ppt_y</p:attrName>
                                        </p:attrNameLst>
                                      </p:cBhvr>
                                      <p:tavLst>
                                        <p:tav tm="0">
                                          <p:val>
                                            <p:fltVal val="0.5"/>
                                          </p:val>
                                        </p:tav>
                                        <p:tav tm="100000">
                                          <p:val>
                                            <p:strVal val="#ppt_y"/>
                                          </p:val>
                                        </p:tav>
                                      </p:tavLst>
                                    </p:anim>
                                  </p:childTnLst>
                                </p:cTn>
                              </p:par>
                            </p:childTnLst>
                          </p:cTn>
                        </p:par>
                        <p:par>
                          <p:cTn id="11" fill="hold" nodeType="afterGroup">
                            <p:stCondLst>
                              <p:cond delay="1500"/>
                            </p:stCondLst>
                            <p:childTnLst>
                              <p:par>
                                <p:cTn id="12" presetID="22" presetClass="entr" presetSubtype="4" fill="hold" grpId="0" nodeType="afterEffect">
                                  <p:stCondLst>
                                    <p:cond delay="2000"/>
                                  </p:stCondLst>
                                  <p:childTnLst>
                                    <p:set>
                                      <p:cBhvr>
                                        <p:cTn id="13" dur="1" fill="hold">
                                          <p:stCondLst>
                                            <p:cond delay="0"/>
                                          </p:stCondLst>
                                        </p:cTn>
                                        <p:tgtEl>
                                          <p:spTgt spid="15380">
                                            <p:txEl>
                                              <p:pRg st="0" end="0"/>
                                            </p:txEl>
                                          </p:spTgt>
                                        </p:tgtEl>
                                        <p:attrNameLst>
                                          <p:attrName>style.visibility</p:attrName>
                                        </p:attrNameLst>
                                      </p:cBhvr>
                                      <p:to>
                                        <p:strVal val="visible"/>
                                      </p:to>
                                    </p:set>
                                    <p:animEffect transition="in" filter="wipe(down)">
                                      <p:cBhvr>
                                        <p:cTn id="14" dur="500"/>
                                        <p:tgtEl>
                                          <p:spTgt spid="15380">
                                            <p:txEl>
                                              <p:pRg st="0" end="0"/>
                                            </p:txEl>
                                          </p:spTgt>
                                        </p:tgtEl>
                                      </p:cBhvr>
                                    </p:animEffect>
                                  </p:childTnLst>
                                </p:cTn>
                              </p:par>
                            </p:childTnLst>
                          </p:cTn>
                        </p:par>
                        <p:par>
                          <p:cTn id="15" fill="hold" nodeType="afterGroup">
                            <p:stCondLst>
                              <p:cond delay="4000"/>
                            </p:stCondLst>
                            <p:childTnLst>
                              <p:par>
                                <p:cTn id="16" presetID="22" presetClass="entr" presetSubtype="4" fill="hold" grpId="0" nodeType="afterEffect">
                                  <p:stCondLst>
                                    <p:cond delay="2000"/>
                                  </p:stCondLst>
                                  <p:childTnLst>
                                    <p:set>
                                      <p:cBhvr>
                                        <p:cTn id="17" dur="1" fill="hold">
                                          <p:stCondLst>
                                            <p:cond delay="0"/>
                                          </p:stCondLst>
                                        </p:cTn>
                                        <p:tgtEl>
                                          <p:spTgt spid="15380">
                                            <p:txEl>
                                              <p:pRg st="1" end="1"/>
                                            </p:txEl>
                                          </p:spTgt>
                                        </p:tgtEl>
                                        <p:attrNameLst>
                                          <p:attrName>style.visibility</p:attrName>
                                        </p:attrNameLst>
                                      </p:cBhvr>
                                      <p:to>
                                        <p:strVal val="visible"/>
                                      </p:to>
                                    </p:set>
                                    <p:animEffect transition="in" filter="wipe(down)">
                                      <p:cBhvr>
                                        <p:cTn id="18" dur="500"/>
                                        <p:tgtEl>
                                          <p:spTgt spid="15380">
                                            <p:txEl>
                                              <p:pRg st="1" end="1"/>
                                            </p:txEl>
                                          </p:spTgt>
                                        </p:tgtEl>
                                      </p:cBhvr>
                                    </p:animEffect>
                                  </p:childTnLst>
                                </p:cTn>
                              </p:par>
                            </p:childTnLst>
                          </p:cTn>
                        </p:par>
                        <p:par>
                          <p:cTn id="19" fill="hold" nodeType="afterGroup">
                            <p:stCondLst>
                              <p:cond delay="6500"/>
                            </p:stCondLst>
                            <p:childTnLst>
                              <p:par>
                                <p:cTn id="20" presetID="22" presetClass="entr" presetSubtype="4" fill="hold" grpId="0" nodeType="afterEffect">
                                  <p:stCondLst>
                                    <p:cond delay="2000"/>
                                  </p:stCondLst>
                                  <p:childTnLst>
                                    <p:set>
                                      <p:cBhvr>
                                        <p:cTn id="21" dur="1" fill="hold">
                                          <p:stCondLst>
                                            <p:cond delay="0"/>
                                          </p:stCondLst>
                                        </p:cTn>
                                        <p:tgtEl>
                                          <p:spTgt spid="15380">
                                            <p:txEl>
                                              <p:pRg st="2" end="2"/>
                                            </p:txEl>
                                          </p:spTgt>
                                        </p:tgtEl>
                                        <p:attrNameLst>
                                          <p:attrName>style.visibility</p:attrName>
                                        </p:attrNameLst>
                                      </p:cBhvr>
                                      <p:to>
                                        <p:strVal val="visible"/>
                                      </p:to>
                                    </p:set>
                                    <p:animEffect transition="in" filter="wipe(down)">
                                      <p:cBhvr>
                                        <p:cTn id="22" dur="500"/>
                                        <p:tgtEl>
                                          <p:spTgt spid="15380">
                                            <p:txEl>
                                              <p:pRg st="2" end="2"/>
                                            </p:txEl>
                                          </p:spTgt>
                                        </p:tgtEl>
                                      </p:cBhvr>
                                    </p:animEffect>
                                  </p:childTnLst>
                                </p:cTn>
                              </p:par>
                            </p:childTnLst>
                          </p:cTn>
                        </p:par>
                        <p:par>
                          <p:cTn id="23" fill="hold" nodeType="afterGroup">
                            <p:stCondLst>
                              <p:cond delay="9000"/>
                            </p:stCondLst>
                            <p:childTnLst>
                              <p:par>
                                <p:cTn id="24" presetID="22" presetClass="entr" presetSubtype="4" fill="hold" grpId="0" nodeType="afterEffect">
                                  <p:stCondLst>
                                    <p:cond delay="2000"/>
                                  </p:stCondLst>
                                  <p:childTnLst>
                                    <p:set>
                                      <p:cBhvr>
                                        <p:cTn id="25" dur="1" fill="hold">
                                          <p:stCondLst>
                                            <p:cond delay="0"/>
                                          </p:stCondLst>
                                        </p:cTn>
                                        <p:tgtEl>
                                          <p:spTgt spid="15380">
                                            <p:txEl>
                                              <p:pRg st="3" end="3"/>
                                            </p:txEl>
                                          </p:spTgt>
                                        </p:tgtEl>
                                        <p:attrNameLst>
                                          <p:attrName>style.visibility</p:attrName>
                                        </p:attrNameLst>
                                      </p:cBhvr>
                                      <p:to>
                                        <p:strVal val="visible"/>
                                      </p:to>
                                    </p:set>
                                    <p:animEffect transition="in" filter="wipe(down)">
                                      <p:cBhvr>
                                        <p:cTn id="26" dur="500"/>
                                        <p:tgtEl>
                                          <p:spTgt spid="153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0" grpId="0" build="p" autoUpdateAnimBg="0" advAuto="200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066800" y="28956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ru-RU" altLang="ru-RU" sz="2400">
                <a:latin typeface="Times New Roman" panose="02020603050405020304" pitchFamily="18" charset="0"/>
              </a:rPr>
              <a:t> </a:t>
            </a:r>
          </a:p>
        </p:txBody>
      </p:sp>
      <p:sp>
        <p:nvSpPr>
          <p:cNvPr id="9219" name="Text Box 3"/>
          <p:cNvSpPr txBox="1">
            <a:spLocks noChangeArrowheads="1"/>
          </p:cNvSpPr>
          <p:nvPr/>
        </p:nvSpPr>
        <p:spPr bwMode="auto">
          <a:xfrm>
            <a:off x="1143000" y="457200"/>
            <a:ext cx="4937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sz="2400">
              <a:latin typeface="Times New Roman" panose="02020603050405020304" pitchFamily="18" charset="0"/>
            </a:endParaRPr>
          </a:p>
        </p:txBody>
      </p:sp>
      <p:sp>
        <p:nvSpPr>
          <p:cNvPr id="19460" name="Text Box 4"/>
          <p:cNvSpPr txBox="1">
            <a:spLocks noChangeArrowheads="1"/>
          </p:cNvSpPr>
          <p:nvPr/>
        </p:nvSpPr>
        <p:spPr bwMode="auto">
          <a:xfrm>
            <a:off x="1219200" y="228600"/>
            <a:ext cx="70104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sz="2400" b="1" i="1">
                <a:solidFill>
                  <a:srgbClr val="000099"/>
                </a:solidFill>
                <a:latin typeface="Times New Roman" panose="02020603050405020304" pitchFamily="18" charset="0"/>
              </a:rPr>
              <a:t>2. </a:t>
            </a:r>
            <a:r>
              <a:rPr lang="en-US" altLang="ru-RU" sz="2400" b="1">
                <a:solidFill>
                  <a:srgbClr val="FF3300"/>
                </a:solidFill>
              </a:rPr>
              <a:t>Antropogenez jarayoni bosqichlari</a:t>
            </a:r>
            <a:r>
              <a:rPr lang="en-US" altLang="ru-RU" sz="1800">
                <a:solidFill>
                  <a:srgbClr val="FF3300"/>
                </a:solidFill>
              </a:rPr>
              <a:t> </a:t>
            </a:r>
          </a:p>
          <a:p>
            <a:pPr algn="ctr" eaLnBrk="1" hangingPunct="1"/>
            <a:endParaRPr lang="en-US" altLang="ru-RU" sz="1800">
              <a:solidFill>
                <a:srgbClr val="FF3300"/>
              </a:solidFill>
            </a:endParaRPr>
          </a:p>
          <a:p>
            <a:pPr algn="ctr" eaLnBrk="1" hangingPunct="1"/>
            <a:r>
              <a:rPr lang="ru-RU" altLang="ru-RU" sz="1800" b="1" i="1">
                <a:solidFill>
                  <a:srgbClr val="000099"/>
                </a:solidFill>
                <a:latin typeface="Times New Roman" panose="02020603050405020304" pitchFamily="18" charset="0"/>
              </a:rPr>
              <a:t>Dryopithecinae</a:t>
            </a:r>
            <a:r>
              <a:rPr lang="ru-RU" altLang="ru-RU" sz="1800" b="1">
                <a:solidFill>
                  <a:srgbClr val="000099"/>
                </a:solidFill>
                <a:latin typeface="Times New Roman" panose="02020603050405020304" pitchFamily="18" charset="0"/>
              </a:rPr>
              <a:t> – </a:t>
            </a:r>
            <a:r>
              <a:rPr lang="en-US" altLang="ru-RU" sz="1800" b="1">
                <a:solidFill>
                  <a:srgbClr val="000099"/>
                </a:solidFill>
                <a:latin typeface="Times New Roman" panose="02020603050405020304" pitchFamily="18" charset="0"/>
              </a:rPr>
              <a:t>qadimgi odamsimon maymunlar bo’lib Afrikada vujudga kelgan va undan Yevropaga o’tgan deb taxmin qilinadi</a:t>
            </a:r>
            <a:endParaRPr lang="ru-RU" altLang="ru-RU" sz="1800" b="1">
              <a:solidFill>
                <a:srgbClr val="000099"/>
              </a:solidFill>
              <a:latin typeface="Times New Roman" panose="02020603050405020304" pitchFamily="18" charset="0"/>
            </a:endParaRPr>
          </a:p>
        </p:txBody>
      </p:sp>
      <p:pic>
        <p:nvPicPr>
          <p:cNvPr id="19462" name="Picture 6" descr="Древние гоминоид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57338"/>
            <a:ext cx="1820863"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WordArt 8">
            <a:hlinkClick r:id="" action="ppaction://noaction"/>
          </p:cNvPr>
          <p:cNvSpPr>
            <a:spLocks noChangeArrowheads="1" noChangeShapeType="1" noTextEdit="1"/>
          </p:cNvSpPr>
          <p:nvPr/>
        </p:nvSpPr>
        <p:spPr bwMode="auto">
          <a:xfrm rot="5400000">
            <a:off x="-2324100" y="3086100"/>
            <a:ext cx="6172200" cy="762000"/>
          </a:xfrm>
          <a:prstGeom prst="rect">
            <a:avLst/>
          </a:prstGeom>
        </p:spPr>
        <p:txBody>
          <a:bodyPr vert="wordArtVert" wrap="none" fromWordArt="1">
            <a:prstTxWarp prst="textPlain">
              <a:avLst>
                <a:gd name="adj" fmla="val 50000"/>
              </a:avLst>
            </a:prstTxWarp>
          </a:bodyPr>
          <a:lstStyle/>
          <a:p>
            <a:pPr algn="ctr" fontAlgn="auto"/>
            <a:r>
              <a:rPr lang="en-US" sz="3600"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rPr>
              <a:t>DRIOPITEK</a:t>
            </a:r>
            <a:endParaRPr lang="ru-RU" sz="3600"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endParaRPr>
          </a:p>
        </p:txBody>
      </p:sp>
      <p:sp>
        <p:nvSpPr>
          <p:cNvPr id="19465" name="Text Box 9"/>
          <p:cNvSpPr txBox="1">
            <a:spLocks noChangeArrowheads="1"/>
          </p:cNvSpPr>
          <p:nvPr/>
        </p:nvSpPr>
        <p:spPr bwMode="auto">
          <a:xfrm>
            <a:off x="3203575" y="1557338"/>
            <a:ext cx="54864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ru-RU" altLang="ru-RU" sz="1700">
                <a:solidFill>
                  <a:srgbClr val="3333CC"/>
                </a:solidFill>
                <a:latin typeface="Times New Roman" panose="02020603050405020304" pitchFamily="18" charset="0"/>
              </a:rPr>
              <a:t>1. </a:t>
            </a:r>
            <a:r>
              <a:rPr lang="ru-RU" altLang="ru-RU" sz="1700" b="1" i="1">
                <a:solidFill>
                  <a:srgbClr val="3333CC"/>
                </a:solidFill>
                <a:latin typeface="Times New Roman" panose="02020603050405020304" pitchFamily="18" charset="0"/>
              </a:rPr>
              <a:t>Dryopithecus</a:t>
            </a:r>
            <a:r>
              <a:rPr lang="ru-RU" altLang="ru-RU" sz="1700">
                <a:solidFill>
                  <a:srgbClr val="3333CC"/>
                </a:solidFill>
                <a:latin typeface="Times New Roman" panose="02020603050405020304" pitchFamily="18" charset="0"/>
              </a:rPr>
              <a:t> </a:t>
            </a:r>
            <a:r>
              <a:rPr lang="en-US" altLang="ru-RU" sz="1700">
                <a:solidFill>
                  <a:srgbClr val="3333CC"/>
                </a:solidFill>
                <a:latin typeface="Times New Roman" panose="02020603050405020304" pitchFamily="18" charset="0"/>
              </a:rPr>
              <a:t>– ikki turi mavjud bo’lib, ulardan biri ikkinchisidan gavdaliroq bo’lgan. Ular yashgan davri o’rta va so’nggi miotsen, vatani – Yevropa.</a:t>
            </a:r>
            <a:r>
              <a:rPr lang="ru-RU" altLang="ru-RU" sz="1700">
                <a:solidFill>
                  <a:srgbClr val="3333CC"/>
                </a:solidFill>
                <a:latin typeface="Times New Roman" panose="02020603050405020304" pitchFamily="18" charset="0"/>
              </a:rPr>
              <a:t> </a:t>
            </a:r>
          </a:p>
          <a:p>
            <a:pPr eaLnBrk="1" hangingPunct="1"/>
            <a:endParaRPr lang="ru-RU" altLang="ru-RU" sz="1700">
              <a:solidFill>
                <a:srgbClr val="3333CC"/>
              </a:solidFill>
              <a:latin typeface="Times New Roman" panose="02020603050405020304" pitchFamily="18" charset="0"/>
            </a:endParaRPr>
          </a:p>
        </p:txBody>
      </p:sp>
      <p:sp>
        <p:nvSpPr>
          <p:cNvPr id="19466" name="Text Box 10"/>
          <p:cNvSpPr txBox="1">
            <a:spLocks noChangeArrowheads="1"/>
          </p:cNvSpPr>
          <p:nvPr/>
        </p:nvSpPr>
        <p:spPr bwMode="auto">
          <a:xfrm>
            <a:off x="3200400" y="2895600"/>
            <a:ext cx="5513388"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ru-RU" altLang="ru-RU" sz="1700">
                <a:solidFill>
                  <a:srgbClr val="FF0000"/>
                </a:solidFill>
                <a:latin typeface="Times New Roman" panose="02020603050405020304" pitchFamily="18" charset="0"/>
              </a:rPr>
              <a:t>2. </a:t>
            </a:r>
            <a:r>
              <a:rPr lang="ru-RU" altLang="ru-RU" sz="1700" b="1" i="1">
                <a:solidFill>
                  <a:srgbClr val="FF0000"/>
                </a:solidFill>
                <a:latin typeface="Times New Roman" panose="02020603050405020304" pitchFamily="18" charset="0"/>
              </a:rPr>
              <a:t>Proconsul</a:t>
            </a:r>
            <a:r>
              <a:rPr lang="en-US" altLang="ru-RU" sz="1700">
                <a:solidFill>
                  <a:srgbClr val="FF0000"/>
                </a:solidFill>
                <a:latin typeface="Times New Roman" panose="02020603050405020304" pitchFamily="18" charset="0"/>
              </a:rPr>
              <a:t>- oldingi gominidlardan kattaligi bilan farqlanadi, yuzining oldinga bo’rtib chiqqanligi bilan shinpanzega o’xshab ketadi</a:t>
            </a:r>
            <a:r>
              <a:rPr lang="ru-RU" altLang="ru-RU" sz="1700">
                <a:solidFill>
                  <a:srgbClr val="FF0000"/>
                </a:solidFill>
                <a:latin typeface="Times New Roman" panose="02020603050405020304" pitchFamily="18" charset="0"/>
              </a:rPr>
              <a:t>. </a:t>
            </a:r>
          </a:p>
          <a:p>
            <a:pPr eaLnBrk="1" hangingPunct="1"/>
            <a:endParaRPr lang="ru-RU" altLang="ru-RU" sz="1700">
              <a:solidFill>
                <a:srgbClr val="FF0000"/>
              </a:solidFill>
              <a:latin typeface="Times New Roman" panose="02020603050405020304" pitchFamily="18" charset="0"/>
            </a:endParaRPr>
          </a:p>
        </p:txBody>
      </p:sp>
      <p:sp>
        <p:nvSpPr>
          <p:cNvPr id="19467" name="Text Box 11"/>
          <p:cNvSpPr txBox="1">
            <a:spLocks noChangeArrowheads="1"/>
          </p:cNvSpPr>
          <p:nvPr/>
        </p:nvSpPr>
        <p:spPr bwMode="auto">
          <a:xfrm>
            <a:off x="3200400" y="4191000"/>
            <a:ext cx="53340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ru-RU" altLang="ru-RU" sz="1700">
                <a:solidFill>
                  <a:srgbClr val="3333CC"/>
                </a:solidFill>
                <a:latin typeface="Times New Roman" panose="02020603050405020304" pitchFamily="18" charset="0"/>
              </a:rPr>
              <a:t>3</a:t>
            </a:r>
            <a:r>
              <a:rPr lang="ru-RU" altLang="ru-RU" sz="1700" b="1">
                <a:solidFill>
                  <a:srgbClr val="3333CC"/>
                </a:solidFill>
                <a:latin typeface="Times New Roman" panose="02020603050405020304" pitchFamily="18" charset="0"/>
              </a:rPr>
              <a:t>. </a:t>
            </a:r>
            <a:r>
              <a:rPr lang="ru-RU" altLang="ru-RU" sz="1700" b="1" i="1">
                <a:solidFill>
                  <a:srgbClr val="3333CC"/>
                </a:solidFill>
                <a:latin typeface="Times New Roman" panose="02020603050405020304" pitchFamily="18" charset="0"/>
              </a:rPr>
              <a:t>Limnopithecus</a:t>
            </a:r>
            <a:r>
              <a:rPr lang="ru-RU" altLang="ru-RU" sz="1700">
                <a:solidFill>
                  <a:srgbClr val="3333CC"/>
                </a:solidFill>
                <a:latin typeface="Times New Roman" panose="02020603050405020304" pitchFamily="18" charset="0"/>
              </a:rPr>
              <a:t> </a:t>
            </a:r>
            <a:r>
              <a:rPr lang="en-US" altLang="ru-RU" sz="1700">
                <a:solidFill>
                  <a:srgbClr val="3333CC"/>
                </a:solidFill>
                <a:latin typeface="Times New Roman" panose="02020603050405020304" pitchFamily="18" charset="0"/>
              </a:rPr>
              <a:t>– kichkina bo’lib, ko’p jihatdan gibbonlarni eslatadi.Ular davri –ilk va o’rta miotsen, vatani Sharqiy Afrika</a:t>
            </a:r>
            <a:r>
              <a:rPr lang="ru-RU" altLang="ru-RU" sz="1700">
                <a:solidFill>
                  <a:srgbClr val="3333CC"/>
                </a:solidFill>
                <a:latin typeface="Times New Roman" panose="02020603050405020304" pitchFamily="18" charset="0"/>
              </a:rPr>
              <a:t>. </a:t>
            </a:r>
          </a:p>
          <a:p>
            <a:pPr eaLnBrk="1" hangingPunct="1"/>
            <a:endParaRPr lang="ru-RU" altLang="ru-RU" sz="1700">
              <a:solidFill>
                <a:srgbClr val="3333CC"/>
              </a:solidFill>
              <a:latin typeface="Times New Roman" panose="02020603050405020304" pitchFamily="18" charset="0"/>
            </a:endParaRPr>
          </a:p>
        </p:txBody>
      </p:sp>
      <p:sp>
        <p:nvSpPr>
          <p:cNvPr id="19468" name="Text Box 12"/>
          <p:cNvSpPr txBox="1">
            <a:spLocks noChangeArrowheads="1"/>
          </p:cNvSpPr>
          <p:nvPr/>
        </p:nvSpPr>
        <p:spPr bwMode="auto">
          <a:xfrm>
            <a:off x="3276600" y="5422900"/>
            <a:ext cx="476885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ru-RU" altLang="ru-RU" sz="1600">
                <a:solidFill>
                  <a:srgbClr val="FF0000"/>
                </a:solidFill>
                <a:latin typeface="Times New Roman" panose="02020603050405020304" pitchFamily="18" charset="0"/>
              </a:rPr>
              <a:t>4. </a:t>
            </a:r>
            <a:r>
              <a:rPr lang="ru-RU" altLang="ru-RU" sz="1700" b="1" i="1">
                <a:solidFill>
                  <a:srgbClr val="FF0000"/>
                </a:solidFill>
                <a:latin typeface="Times New Roman" panose="02020603050405020304" pitchFamily="18" charset="0"/>
              </a:rPr>
              <a:t>Rangwapithecus</a:t>
            </a:r>
            <a:r>
              <a:rPr lang="ru-RU" altLang="ru-RU" sz="1700">
                <a:solidFill>
                  <a:srgbClr val="FF0000"/>
                </a:solidFill>
                <a:latin typeface="Times New Roman" panose="02020603050405020304" pitchFamily="18" charset="0"/>
              </a:rPr>
              <a:t> </a:t>
            </a:r>
            <a:r>
              <a:rPr lang="en-US" altLang="ru-RU" sz="1700">
                <a:solidFill>
                  <a:srgbClr val="FF0000"/>
                </a:solidFill>
                <a:latin typeface="Times New Roman" panose="02020603050405020304" pitchFamily="18" charset="0"/>
              </a:rPr>
              <a:t>–yuqori uzun qoziq tishli, gavda hajmi har xil. Sharqiy Afrikada yashagan</a:t>
            </a:r>
            <a:r>
              <a:rPr lang="ru-RU" altLang="ru-RU" sz="1700">
                <a:solidFill>
                  <a:srgbClr val="FF0000"/>
                </a:solidFill>
                <a:latin typeface="Times New Roman" panose="02020603050405020304" pitchFamily="18" charset="0"/>
              </a:rPr>
              <a:t>. </a:t>
            </a:r>
          </a:p>
          <a:p>
            <a:pPr eaLnBrk="1" hangingPunct="1"/>
            <a:endParaRPr lang="ru-RU" altLang="ru-RU" sz="1700">
              <a:solidFill>
                <a:srgbClr val="FF0000"/>
              </a:solidFill>
              <a:latin typeface="Times New Roman" panose="02020603050405020304" pitchFamily="18" charset="0"/>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9464"/>
                                        </p:tgtEl>
                                        <p:attrNameLst>
                                          <p:attrName>style.visibility</p:attrName>
                                        </p:attrNameLst>
                                      </p:cBhvr>
                                      <p:to>
                                        <p:strVal val="visible"/>
                                      </p:to>
                                    </p:set>
                                    <p:animEffect transition="in" filter="wipe(left)">
                                      <p:cBhvr>
                                        <p:cTn id="7" dur="500"/>
                                        <p:tgtEl>
                                          <p:spTgt spid="19464"/>
                                        </p:tgtEl>
                                      </p:cBhvr>
                                    </p:animEffect>
                                  </p:childTnLst>
                                </p:cTn>
                              </p:par>
                            </p:childTnLst>
                          </p:cTn>
                        </p:par>
                        <p:par>
                          <p:cTn id="8" fill="hold" nodeType="afterGroup">
                            <p:stCondLst>
                              <p:cond delay="500"/>
                            </p:stCondLst>
                            <p:childTnLst>
                              <p:par>
                                <p:cTn id="9" presetID="17" presetClass="entr" presetSubtype="1" fill="hold" grpId="0" nodeType="afterEffect">
                                  <p:stCondLst>
                                    <p:cond delay="0"/>
                                  </p:stCondLst>
                                  <p:childTnLst>
                                    <p:set>
                                      <p:cBhvr>
                                        <p:cTn id="10" dur="1" fill="hold">
                                          <p:stCondLst>
                                            <p:cond delay="0"/>
                                          </p:stCondLst>
                                        </p:cTn>
                                        <p:tgtEl>
                                          <p:spTgt spid="19460"/>
                                        </p:tgtEl>
                                        <p:attrNameLst>
                                          <p:attrName>style.visibility</p:attrName>
                                        </p:attrNameLst>
                                      </p:cBhvr>
                                      <p:to>
                                        <p:strVal val="visible"/>
                                      </p:to>
                                    </p:set>
                                    <p:anim calcmode="lin" valueType="num">
                                      <p:cBhvr>
                                        <p:cTn id="11" dur="500" fill="hold"/>
                                        <p:tgtEl>
                                          <p:spTgt spid="19460"/>
                                        </p:tgtEl>
                                        <p:attrNameLst>
                                          <p:attrName>ppt_x</p:attrName>
                                        </p:attrNameLst>
                                      </p:cBhvr>
                                      <p:tavLst>
                                        <p:tav tm="0">
                                          <p:val>
                                            <p:strVal val="#ppt_x"/>
                                          </p:val>
                                        </p:tav>
                                        <p:tav tm="100000">
                                          <p:val>
                                            <p:strVal val="#ppt_x"/>
                                          </p:val>
                                        </p:tav>
                                      </p:tavLst>
                                    </p:anim>
                                    <p:anim calcmode="lin" valueType="num">
                                      <p:cBhvr>
                                        <p:cTn id="12" dur="500" fill="hold"/>
                                        <p:tgtEl>
                                          <p:spTgt spid="19460"/>
                                        </p:tgtEl>
                                        <p:attrNameLst>
                                          <p:attrName>ppt_y</p:attrName>
                                        </p:attrNameLst>
                                      </p:cBhvr>
                                      <p:tavLst>
                                        <p:tav tm="0">
                                          <p:val>
                                            <p:strVal val="#ppt_y-#ppt_h/2"/>
                                          </p:val>
                                        </p:tav>
                                        <p:tav tm="100000">
                                          <p:val>
                                            <p:strVal val="#ppt_y"/>
                                          </p:val>
                                        </p:tav>
                                      </p:tavLst>
                                    </p:anim>
                                    <p:anim calcmode="lin" valueType="num">
                                      <p:cBhvr>
                                        <p:cTn id="13" dur="500" fill="hold"/>
                                        <p:tgtEl>
                                          <p:spTgt spid="19460"/>
                                        </p:tgtEl>
                                        <p:attrNameLst>
                                          <p:attrName>ppt_w</p:attrName>
                                        </p:attrNameLst>
                                      </p:cBhvr>
                                      <p:tavLst>
                                        <p:tav tm="0">
                                          <p:val>
                                            <p:strVal val="#ppt_w"/>
                                          </p:val>
                                        </p:tav>
                                        <p:tav tm="100000">
                                          <p:val>
                                            <p:strVal val="#ppt_w"/>
                                          </p:val>
                                        </p:tav>
                                      </p:tavLst>
                                    </p:anim>
                                    <p:anim calcmode="lin" valueType="num">
                                      <p:cBhvr>
                                        <p:cTn id="14" dur="500" fill="hold"/>
                                        <p:tgtEl>
                                          <p:spTgt spid="19460"/>
                                        </p:tgtEl>
                                        <p:attrNameLst>
                                          <p:attrName>ppt_h</p:attrName>
                                        </p:attrNameLst>
                                      </p:cBhvr>
                                      <p:tavLst>
                                        <p:tav tm="0">
                                          <p:val>
                                            <p:fltVal val="0"/>
                                          </p:val>
                                        </p:tav>
                                        <p:tav tm="100000">
                                          <p:val>
                                            <p:strVal val="#ppt_h"/>
                                          </p:val>
                                        </p:tav>
                                      </p:tavLst>
                                    </p:anim>
                                  </p:childTnLst>
                                </p:cTn>
                              </p:par>
                            </p:childTnLst>
                          </p:cTn>
                        </p:par>
                        <p:par>
                          <p:cTn id="15" fill="hold" nodeType="afterGroup">
                            <p:stCondLst>
                              <p:cond delay="1000"/>
                            </p:stCondLst>
                            <p:childTnLst>
                              <p:par>
                                <p:cTn id="16" presetID="17" presetClass="entr" presetSubtype="8" fill="hold" nodeType="afterEffect">
                                  <p:stCondLst>
                                    <p:cond delay="4000"/>
                                  </p:stCondLst>
                                  <p:childTnLst>
                                    <p:set>
                                      <p:cBhvr>
                                        <p:cTn id="17" dur="1" fill="hold">
                                          <p:stCondLst>
                                            <p:cond delay="0"/>
                                          </p:stCondLst>
                                        </p:cTn>
                                        <p:tgtEl>
                                          <p:spTgt spid="19462"/>
                                        </p:tgtEl>
                                        <p:attrNameLst>
                                          <p:attrName>style.visibility</p:attrName>
                                        </p:attrNameLst>
                                      </p:cBhvr>
                                      <p:to>
                                        <p:strVal val="visible"/>
                                      </p:to>
                                    </p:set>
                                    <p:anim calcmode="lin" valueType="num">
                                      <p:cBhvr>
                                        <p:cTn id="18" dur="500" fill="hold"/>
                                        <p:tgtEl>
                                          <p:spTgt spid="19462"/>
                                        </p:tgtEl>
                                        <p:attrNameLst>
                                          <p:attrName>ppt_x</p:attrName>
                                        </p:attrNameLst>
                                      </p:cBhvr>
                                      <p:tavLst>
                                        <p:tav tm="0">
                                          <p:val>
                                            <p:strVal val="#ppt_x-#ppt_w/2"/>
                                          </p:val>
                                        </p:tav>
                                        <p:tav tm="100000">
                                          <p:val>
                                            <p:strVal val="#ppt_x"/>
                                          </p:val>
                                        </p:tav>
                                      </p:tavLst>
                                    </p:anim>
                                    <p:anim calcmode="lin" valueType="num">
                                      <p:cBhvr>
                                        <p:cTn id="19" dur="500" fill="hold"/>
                                        <p:tgtEl>
                                          <p:spTgt spid="19462"/>
                                        </p:tgtEl>
                                        <p:attrNameLst>
                                          <p:attrName>ppt_y</p:attrName>
                                        </p:attrNameLst>
                                      </p:cBhvr>
                                      <p:tavLst>
                                        <p:tav tm="0">
                                          <p:val>
                                            <p:strVal val="#ppt_y"/>
                                          </p:val>
                                        </p:tav>
                                        <p:tav tm="100000">
                                          <p:val>
                                            <p:strVal val="#ppt_y"/>
                                          </p:val>
                                        </p:tav>
                                      </p:tavLst>
                                    </p:anim>
                                    <p:anim calcmode="lin" valueType="num">
                                      <p:cBhvr>
                                        <p:cTn id="20" dur="500" fill="hold"/>
                                        <p:tgtEl>
                                          <p:spTgt spid="19462"/>
                                        </p:tgtEl>
                                        <p:attrNameLst>
                                          <p:attrName>ppt_w</p:attrName>
                                        </p:attrNameLst>
                                      </p:cBhvr>
                                      <p:tavLst>
                                        <p:tav tm="0">
                                          <p:val>
                                            <p:fltVal val="0"/>
                                          </p:val>
                                        </p:tav>
                                        <p:tav tm="100000">
                                          <p:val>
                                            <p:strVal val="#ppt_w"/>
                                          </p:val>
                                        </p:tav>
                                      </p:tavLst>
                                    </p:anim>
                                    <p:anim calcmode="lin" valueType="num">
                                      <p:cBhvr>
                                        <p:cTn id="21" dur="500" fill="hold"/>
                                        <p:tgtEl>
                                          <p:spTgt spid="19462"/>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5500"/>
                            </p:stCondLst>
                            <p:childTnLst>
                              <p:par>
                                <p:cTn id="23" presetID="2" presetClass="entr" presetSubtype="2" fill="hold" grpId="0" nodeType="afterEffect">
                                  <p:stCondLst>
                                    <p:cond delay="2000"/>
                                  </p:stCondLst>
                                  <p:childTnLst>
                                    <p:set>
                                      <p:cBhvr>
                                        <p:cTn id="24" dur="1" fill="hold">
                                          <p:stCondLst>
                                            <p:cond delay="0"/>
                                          </p:stCondLst>
                                        </p:cTn>
                                        <p:tgtEl>
                                          <p:spTgt spid="19465"/>
                                        </p:tgtEl>
                                        <p:attrNameLst>
                                          <p:attrName>style.visibility</p:attrName>
                                        </p:attrNameLst>
                                      </p:cBhvr>
                                      <p:to>
                                        <p:strVal val="visible"/>
                                      </p:to>
                                    </p:set>
                                    <p:anim calcmode="lin" valueType="num">
                                      <p:cBhvr additive="base">
                                        <p:cTn id="25" dur="500" fill="hold"/>
                                        <p:tgtEl>
                                          <p:spTgt spid="19465"/>
                                        </p:tgtEl>
                                        <p:attrNameLst>
                                          <p:attrName>ppt_x</p:attrName>
                                        </p:attrNameLst>
                                      </p:cBhvr>
                                      <p:tavLst>
                                        <p:tav tm="0">
                                          <p:val>
                                            <p:strVal val="1+#ppt_w/2"/>
                                          </p:val>
                                        </p:tav>
                                        <p:tav tm="100000">
                                          <p:val>
                                            <p:strVal val="#ppt_x"/>
                                          </p:val>
                                        </p:tav>
                                      </p:tavLst>
                                    </p:anim>
                                    <p:anim calcmode="lin" valueType="num">
                                      <p:cBhvr additive="base">
                                        <p:cTn id="26" dur="500" fill="hold"/>
                                        <p:tgtEl>
                                          <p:spTgt spid="19465"/>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8000"/>
                            </p:stCondLst>
                            <p:childTnLst>
                              <p:par>
                                <p:cTn id="28" presetID="2" presetClass="entr" presetSubtype="8" fill="hold" grpId="0" nodeType="afterEffect">
                                  <p:stCondLst>
                                    <p:cond delay="6000"/>
                                  </p:stCondLst>
                                  <p:childTnLst>
                                    <p:set>
                                      <p:cBhvr>
                                        <p:cTn id="29" dur="1" fill="hold">
                                          <p:stCondLst>
                                            <p:cond delay="0"/>
                                          </p:stCondLst>
                                        </p:cTn>
                                        <p:tgtEl>
                                          <p:spTgt spid="19466"/>
                                        </p:tgtEl>
                                        <p:attrNameLst>
                                          <p:attrName>style.visibility</p:attrName>
                                        </p:attrNameLst>
                                      </p:cBhvr>
                                      <p:to>
                                        <p:strVal val="visible"/>
                                      </p:to>
                                    </p:set>
                                    <p:anim calcmode="lin" valueType="num">
                                      <p:cBhvr additive="base">
                                        <p:cTn id="30" dur="500" fill="hold"/>
                                        <p:tgtEl>
                                          <p:spTgt spid="19466"/>
                                        </p:tgtEl>
                                        <p:attrNameLst>
                                          <p:attrName>ppt_x</p:attrName>
                                        </p:attrNameLst>
                                      </p:cBhvr>
                                      <p:tavLst>
                                        <p:tav tm="0">
                                          <p:val>
                                            <p:strVal val="0-#ppt_w/2"/>
                                          </p:val>
                                        </p:tav>
                                        <p:tav tm="100000">
                                          <p:val>
                                            <p:strVal val="#ppt_x"/>
                                          </p:val>
                                        </p:tav>
                                      </p:tavLst>
                                    </p:anim>
                                    <p:anim calcmode="lin" valueType="num">
                                      <p:cBhvr additive="base">
                                        <p:cTn id="31" dur="500" fill="hold"/>
                                        <p:tgtEl>
                                          <p:spTgt spid="19466"/>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14500"/>
                            </p:stCondLst>
                            <p:childTnLst>
                              <p:par>
                                <p:cTn id="33" presetID="2" presetClass="entr" presetSubtype="6" fill="hold" grpId="0" nodeType="afterEffect">
                                  <p:stCondLst>
                                    <p:cond delay="6000"/>
                                  </p:stCondLst>
                                  <p:childTnLst>
                                    <p:set>
                                      <p:cBhvr>
                                        <p:cTn id="34" dur="1" fill="hold">
                                          <p:stCondLst>
                                            <p:cond delay="0"/>
                                          </p:stCondLst>
                                        </p:cTn>
                                        <p:tgtEl>
                                          <p:spTgt spid="19467"/>
                                        </p:tgtEl>
                                        <p:attrNameLst>
                                          <p:attrName>style.visibility</p:attrName>
                                        </p:attrNameLst>
                                      </p:cBhvr>
                                      <p:to>
                                        <p:strVal val="visible"/>
                                      </p:to>
                                    </p:set>
                                    <p:anim calcmode="lin" valueType="num">
                                      <p:cBhvr additive="base">
                                        <p:cTn id="35" dur="500" fill="hold"/>
                                        <p:tgtEl>
                                          <p:spTgt spid="19467"/>
                                        </p:tgtEl>
                                        <p:attrNameLst>
                                          <p:attrName>ppt_x</p:attrName>
                                        </p:attrNameLst>
                                      </p:cBhvr>
                                      <p:tavLst>
                                        <p:tav tm="0">
                                          <p:val>
                                            <p:strVal val="1+#ppt_w/2"/>
                                          </p:val>
                                        </p:tav>
                                        <p:tav tm="100000">
                                          <p:val>
                                            <p:strVal val="#ppt_x"/>
                                          </p:val>
                                        </p:tav>
                                      </p:tavLst>
                                    </p:anim>
                                    <p:anim calcmode="lin" valueType="num">
                                      <p:cBhvr additive="base">
                                        <p:cTn id="36" dur="500" fill="hold"/>
                                        <p:tgtEl>
                                          <p:spTgt spid="19467"/>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21000"/>
                            </p:stCondLst>
                            <p:childTnLst>
                              <p:par>
                                <p:cTn id="38" presetID="2" presetClass="entr" presetSubtype="8" fill="hold" grpId="0" nodeType="afterEffect">
                                  <p:stCondLst>
                                    <p:cond delay="6000"/>
                                  </p:stCondLst>
                                  <p:childTnLst>
                                    <p:set>
                                      <p:cBhvr>
                                        <p:cTn id="39" dur="1" fill="hold">
                                          <p:stCondLst>
                                            <p:cond delay="0"/>
                                          </p:stCondLst>
                                        </p:cTn>
                                        <p:tgtEl>
                                          <p:spTgt spid="19468"/>
                                        </p:tgtEl>
                                        <p:attrNameLst>
                                          <p:attrName>style.visibility</p:attrName>
                                        </p:attrNameLst>
                                      </p:cBhvr>
                                      <p:to>
                                        <p:strVal val="visible"/>
                                      </p:to>
                                    </p:set>
                                    <p:anim calcmode="lin" valueType="num">
                                      <p:cBhvr additive="base">
                                        <p:cTn id="40" dur="500" fill="hold"/>
                                        <p:tgtEl>
                                          <p:spTgt spid="19468"/>
                                        </p:tgtEl>
                                        <p:attrNameLst>
                                          <p:attrName>ppt_x</p:attrName>
                                        </p:attrNameLst>
                                      </p:cBhvr>
                                      <p:tavLst>
                                        <p:tav tm="0">
                                          <p:val>
                                            <p:strVal val="0-#ppt_w/2"/>
                                          </p:val>
                                        </p:tav>
                                        <p:tav tm="100000">
                                          <p:val>
                                            <p:strVal val="#ppt_x"/>
                                          </p:val>
                                        </p:tav>
                                      </p:tavLst>
                                    </p:anim>
                                    <p:anim calcmode="lin" valueType="num">
                                      <p:cBhvr additive="base">
                                        <p:cTn id="41" dur="500" fill="hold"/>
                                        <p:tgtEl>
                                          <p:spTgt spid="194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utoUpdateAnimBg="0"/>
      <p:bldP spid="19465" grpId="0" autoUpdateAnimBg="0"/>
      <p:bldP spid="19466" grpId="0" autoUpdateAnimBg="0"/>
      <p:bldP spid="19467" grpId="0" autoUpdateAnimBg="0"/>
      <p:bldP spid="1946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026"/>
          <p:cNvSpPr txBox="1">
            <a:spLocks noChangeArrowheads="1"/>
          </p:cNvSpPr>
          <p:nvPr/>
        </p:nvSpPr>
        <p:spPr bwMode="auto">
          <a:xfrm>
            <a:off x="1295400" y="381000"/>
            <a:ext cx="6508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en-US" altLang="ru-RU" sz="2400" b="1">
                <a:solidFill>
                  <a:srgbClr val="D60093"/>
                </a:solidFill>
                <a:latin typeface="Times New Roman" panose="02020603050405020304" pitchFamily="18" charset="0"/>
              </a:rPr>
              <a:t>Ramapiteklar (15-7 mln. yillar)Afrika, Yevropa va Osiyoda yashagan.</a:t>
            </a:r>
            <a:endParaRPr lang="ru-RU" altLang="ru-RU" sz="2400" b="1">
              <a:solidFill>
                <a:srgbClr val="D60093"/>
              </a:solidFill>
              <a:latin typeface="Times New Roman" panose="02020603050405020304" pitchFamily="18" charset="0"/>
            </a:endParaRPr>
          </a:p>
        </p:txBody>
      </p:sp>
      <p:sp>
        <p:nvSpPr>
          <p:cNvPr id="20483" name="Text Box 1027"/>
          <p:cNvSpPr txBox="1">
            <a:spLocks noChangeArrowheads="1"/>
          </p:cNvSpPr>
          <p:nvPr/>
        </p:nvSpPr>
        <p:spPr bwMode="auto">
          <a:xfrm>
            <a:off x="1258888" y="4652963"/>
            <a:ext cx="67056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ru-RU" sz="1800">
                <a:solidFill>
                  <a:srgbClr val="8C0300"/>
                </a:solidFill>
                <a:latin typeface="Times New Roman" panose="02020603050405020304" pitchFamily="18" charset="0"/>
              </a:rPr>
              <a:t>     Ramapitek maymunga o’xshash jonzot bo’lib, bo’yi 1,2 m bo’lgan. Ular ochiq joylarda yashab, termachilik bilan kun kechirganlar.       Ramapiteklar o’z ko’rinishlari bilan gominidlarning dastlabki vakillari bo’lsalarda, odamlarning odamlari emas. Olimlarning fikricha ular orangutanlarga yaqin bo’lgan.</a:t>
            </a:r>
            <a:endParaRPr lang="ru-RU" altLang="ru-RU" sz="1800">
              <a:solidFill>
                <a:srgbClr val="8C0300"/>
              </a:solidFill>
              <a:latin typeface="Times New Roman" panose="02020603050405020304" pitchFamily="18" charset="0"/>
            </a:endParaRPr>
          </a:p>
        </p:txBody>
      </p:sp>
      <p:sp>
        <p:nvSpPr>
          <p:cNvPr id="20485" name="WordArt 1029">
            <a:hlinkClick r:id="" action="ppaction://noaction"/>
          </p:cNvPr>
          <p:cNvSpPr>
            <a:spLocks noChangeArrowheads="1" noChangeShapeType="1" noTextEdit="1"/>
          </p:cNvSpPr>
          <p:nvPr/>
        </p:nvSpPr>
        <p:spPr bwMode="auto">
          <a:xfrm rot="5400000">
            <a:off x="-2171700" y="3138488"/>
            <a:ext cx="5943600" cy="685800"/>
          </a:xfrm>
          <a:prstGeom prst="rect">
            <a:avLst/>
          </a:prstGeom>
        </p:spPr>
        <p:txBody>
          <a:bodyPr vert="wordArtVert" wrap="none" fromWordArt="1">
            <a:prstTxWarp prst="textPlain">
              <a:avLst>
                <a:gd name="adj" fmla="val 50000"/>
              </a:avLst>
            </a:prstTxWarp>
          </a:bodyPr>
          <a:lstStyle/>
          <a:p>
            <a:pPr algn="ctr" fontAlgn="auto"/>
            <a:r>
              <a:rPr lang="en-US"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rPr>
              <a:t>RAMAPITEK</a:t>
            </a:r>
            <a:endParaRPr lang="ru-RU"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endParaRPr>
          </a:p>
        </p:txBody>
      </p:sp>
      <p:grpSp>
        <p:nvGrpSpPr>
          <p:cNvPr id="10245" name="Group 1048"/>
          <p:cNvGrpSpPr>
            <a:grpSpLocks/>
          </p:cNvGrpSpPr>
          <p:nvPr/>
        </p:nvGrpSpPr>
        <p:grpSpPr bwMode="auto">
          <a:xfrm>
            <a:off x="3732213" y="-3143250"/>
            <a:ext cx="6457950" cy="0"/>
            <a:chOff x="0" y="0"/>
            <a:chExt cx="4068" cy="0"/>
          </a:xfrm>
        </p:grpSpPr>
        <p:sp>
          <p:nvSpPr>
            <p:cNvPr id="10264" name="Rectangle 1047"/>
            <p:cNvSpPr>
              <a:spLocks noChangeArrowheads="1"/>
            </p:cNvSpPr>
            <p:nvPr/>
          </p:nvSpPr>
          <p:spPr bwMode="auto">
            <a:xfrm>
              <a:off x="0" y="0"/>
              <a:ext cx="4068" cy="0"/>
            </a:xfrm>
            <a:prstGeom prst="rect">
              <a:avLst/>
            </a:prstGeom>
            <a:solidFill>
              <a:srgbClr val="A9A66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nvGrpSpPr>
            <p:cNvPr id="10265" name="Group 1046"/>
            <p:cNvGrpSpPr>
              <a:grpSpLocks/>
            </p:cNvGrpSpPr>
            <p:nvPr/>
          </p:nvGrpSpPr>
          <p:grpSpPr bwMode="auto">
            <a:xfrm>
              <a:off x="0" y="0"/>
              <a:ext cx="4068" cy="0"/>
              <a:chOff x="0" y="0"/>
              <a:chExt cx="4068" cy="0"/>
            </a:xfrm>
          </p:grpSpPr>
          <p:sp>
            <p:nvSpPr>
              <p:cNvPr id="10266" name="Rectangle 1030"/>
              <p:cNvSpPr>
                <a:spLocks noChangeArrowheads="1"/>
              </p:cNvSpPr>
              <p:nvPr/>
            </p:nvSpPr>
            <p:spPr bwMode="auto">
              <a:xfrm>
                <a:off x="0" y="0"/>
                <a:ext cx="4068" cy="0"/>
              </a:xfrm>
              <a:prstGeom prst="rect">
                <a:avLst/>
              </a:prstGeom>
              <a:solidFill>
                <a:srgbClr val="A9A66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nvGrpSpPr>
              <p:cNvPr id="10267" name="Group 1045"/>
              <p:cNvGrpSpPr>
                <a:grpSpLocks/>
              </p:cNvGrpSpPr>
              <p:nvPr/>
            </p:nvGrpSpPr>
            <p:grpSpPr bwMode="auto">
              <a:xfrm>
                <a:off x="0" y="0"/>
                <a:ext cx="3938" cy="0"/>
                <a:chOff x="0" y="2909"/>
                <a:chExt cx="3938" cy="0"/>
              </a:xfrm>
            </p:grpSpPr>
            <p:sp>
              <p:nvSpPr>
                <p:cNvPr id="10268" name="Rectangle 1044"/>
                <p:cNvSpPr>
                  <a:spLocks noChangeArrowheads="1"/>
                </p:cNvSpPr>
                <p:nvPr/>
              </p:nvSpPr>
              <p:spPr bwMode="auto">
                <a:xfrm>
                  <a:off x="0" y="2909"/>
                  <a:ext cx="3938" cy="0"/>
                </a:xfrm>
                <a:prstGeom prst="rect">
                  <a:avLst/>
                </a:prstGeom>
                <a:solidFill>
                  <a:srgbClr val="A9A66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10269" name="Rectangle 1031"/>
                <p:cNvSpPr>
                  <a:spLocks noChangeArrowheads="1"/>
                </p:cNvSpPr>
                <p:nvPr/>
              </p:nvSpPr>
              <p:spPr bwMode="auto">
                <a:xfrm>
                  <a:off x="0" y="2909"/>
                  <a:ext cx="3938" cy="0"/>
                </a:xfrm>
                <a:prstGeom prst="rect">
                  <a:avLst/>
                </a:prstGeom>
                <a:solidFill>
                  <a:srgbClr val="A9A66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grpSp>
      </p:grpSp>
      <p:grpSp>
        <p:nvGrpSpPr>
          <p:cNvPr id="10246" name="Group 1065"/>
          <p:cNvGrpSpPr>
            <a:grpSpLocks/>
          </p:cNvGrpSpPr>
          <p:nvPr/>
        </p:nvGrpSpPr>
        <p:grpSpPr bwMode="auto">
          <a:xfrm>
            <a:off x="3732213" y="-3143250"/>
            <a:ext cx="6457950" cy="0"/>
            <a:chOff x="0" y="0"/>
            <a:chExt cx="4068" cy="0"/>
          </a:xfrm>
        </p:grpSpPr>
        <p:sp>
          <p:nvSpPr>
            <p:cNvPr id="10258" name="Rectangle 1064"/>
            <p:cNvSpPr>
              <a:spLocks noChangeArrowheads="1"/>
            </p:cNvSpPr>
            <p:nvPr/>
          </p:nvSpPr>
          <p:spPr bwMode="auto">
            <a:xfrm>
              <a:off x="0" y="0"/>
              <a:ext cx="4068" cy="0"/>
            </a:xfrm>
            <a:prstGeom prst="rect">
              <a:avLst/>
            </a:prstGeom>
            <a:solidFill>
              <a:srgbClr val="A9A66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nvGrpSpPr>
            <p:cNvPr id="10259" name="Group 1063"/>
            <p:cNvGrpSpPr>
              <a:grpSpLocks/>
            </p:cNvGrpSpPr>
            <p:nvPr/>
          </p:nvGrpSpPr>
          <p:grpSpPr bwMode="auto">
            <a:xfrm>
              <a:off x="0" y="0"/>
              <a:ext cx="4068" cy="0"/>
              <a:chOff x="0" y="0"/>
              <a:chExt cx="4068" cy="0"/>
            </a:xfrm>
          </p:grpSpPr>
          <p:sp>
            <p:nvSpPr>
              <p:cNvPr id="10260" name="Rectangle 1049"/>
              <p:cNvSpPr>
                <a:spLocks noChangeArrowheads="1"/>
              </p:cNvSpPr>
              <p:nvPr/>
            </p:nvSpPr>
            <p:spPr bwMode="auto">
              <a:xfrm>
                <a:off x="0" y="0"/>
                <a:ext cx="4068" cy="0"/>
              </a:xfrm>
              <a:prstGeom prst="rect">
                <a:avLst/>
              </a:prstGeom>
              <a:solidFill>
                <a:srgbClr val="A9A66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nvGrpSpPr>
              <p:cNvPr id="10261" name="Group 1062"/>
              <p:cNvGrpSpPr>
                <a:grpSpLocks/>
              </p:cNvGrpSpPr>
              <p:nvPr/>
            </p:nvGrpSpPr>
            <p:grpSpPr bwMode="auto">
              <a:xfrm>
                <a:off x="0" y="0"/>
                <a:ext cx="3938" cy="0"/>
                <a:chOff x="0" y="2909"/>
                <a:chExt cx="3938" cy="0"/>
              </a:xfrm>
            </p:grpSpPr>
            <p:sp>
              <p:nvSpPr>
                <p:cNvPr id="10262" name="Rectangle 1061"/>
                <p:cNvSpPr>
                  <a:spLocks noChangeArrowheads="1"/>
                </p:cNvSpPr>
                <p:nvPr/>
              </p:nvSpPr>
              <p:spPr bwMode="auto">
                <a:xfrm>
                  <a:off x="0" y="2909"/>
                  <a:ext cx="3938" cy="0"/>
                </a:xfrm>
                <a:prstGeom prst="rect">
                  <a:avLst/>
                </a:prstGeom>
                <a:solidFill>
                  <a:srgbClr val="A9A66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10263" name="Rectangle 1050"/>
                <p:cNvSpPr>
                  <a:spLocks noChangeArrowheads="1"/>
                </p:cNvSpPr>
                <p:nvPr/>
              </p:nvSpPr>
              <p:spPr bwMode="auto">
                <a:xfrm>
                  <a:off x="0" y="2909"/>
                  <a:ext cx="3938" cy="0"/>
                </a:xfrm>
                <a:prstGeom prst="rect">
                  <a:avLst/>
                </a:prstGeom>
                <a:solidFill>
                  <a:srgbClr val="A9A66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grpSp>
      </p:grpSp>
      <p:grpSp>
        <p:nvGrpSpPr>
          <p:cNvPr id="10247" name="Group 1088"/>
          <p:cNvGrpSpPr>
            <a:grpSpLocks/>
          </p:cNvGrpSpPr>
          <p:nvPr/>
        </p:nvGrpSpPr>
        <p:grpSpPr bwMode="auto">
          <a:xfrm>
            <a:off x="3730625" y="-3143250"/>
            <a:ext cx="6457950" cy="0"/>
            <a:chOff x="0" y="0"/>
            <a:chExt cx="4068" cy="0"/>
          </a:xfrm>
        </p:grpSpPr>
        <p:sp>
          <p:nvSpPr>
            <p:cNvPr id="10252" name="Rectangle 1087"/>
            <p:cNvSpPr>
              <a:spLocks noChangeArrowheads="1"/>
            </p:cNvSpPr>
            <p:nvPr/>
          </p:nvSpPr>
          <p:spPr bwMode="auto">
            <a:xfrm>
              <a:off x="0" y="0"/>
              <a:ext cx="4068" cy="0"/>
            </a:xfrm>
            <a:prstGeom prst="rect">
              <a:avLst/>
            </a:prstGeom>
            <a:solidFill>
              <a:srgbClr val="A9A66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nvGrpSpPr>
            <p:cNvPr id="10253" name="Group 1086"/>
            <p:cNvGrpSpPr>
              <a:grpSpLocks/>
            </p:cNvGrpSpPr>
            <p:nvPr/>
          </p:nvGrpSpPr>
          <p:grpSpPr bwMode="auto">
            <a:xfrm>
              <a:off x="0" y="0"/>
              <a:ext cx="4068" cy="0"/>
              <a:chOff x="0" y="0"/>
              <a:chExt cx="4068" cy="0"/>
            </a:xfrm>
          </p:grpSpPr>
          <p:sp>
            <p:nvSpPr>
              <p:cNvPr id="10254" name="Rectangle 1066"/>
              <p:cNvSpPr>
                <a:spLocks noChangeArrowheads="1"/>
              </p:cNvSpPr>
              <p:nvPr/>
            </p:nvSpPr>
            <p:spPr bwMode="auto">
              <a:xfrm>
                <a:off x="0" y="0"/>
                <a:ext cx="4068" cy="0"/>
              </a:xfrm>
              <a:prstGeom prst="rect">
                <a:avLst/>
              </a:prstGeom>
              <a:solidFill>
                <a:srgbClr val="A9A66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nvGrpSpPr>
              <p:cNvPr id="10255" name="Group 1085"/>
              <p:cNvGrpSpPr>
                <a:grpSpLocks/>
              </p:cNvGrpSpPr>
              <p:nvPr/>
            </p:nvGrpSpPr>
            <p:grpSpPr bwMode="auto">
              <a:xfrm>
                <a:off x="0" y="0"/>
                <a:ext cx="3938" cy="0"/>
                <a:chOff x="0" y="2909"/>
                <a:chExt cx="3938" cy="0"/>
              </a:xfrm>
            </p:grpSpPr>
            <p:sp>
              <p:nvSpPr>
                <p:cNvPr id="10256" name="Rectangle 1084"/>
                <p:cNvSpPr>
                  <a:spLocks noChangeArrowheads="1"/>
                </p:cNvSpPr>
                <p:nvPr/>
              </p:nvSpPr>
              <p:spPr bwMode="auto">
                <a:xfrm>
                  <a:off x="0" y="2909"/>
                  <a:ext cx="3938" cy="0"/>
                </a:xfrm>
                <a:prstGeom prst="rect">
                  <a:avLst/>
                </a:prstGeom>
                <a:solidFill>
                  <a:srgbClr val="A9A66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10257" name="Rectangle 1067"/>
                <p:cNvSpPr>
                  <a:spLocks noChangeArrowheads="1"/>
                </p:cNvSpPr>
                <p:nvPr/>
              </p:nvSpPr>
              <p:spPr bwMode="auto">
                <a:xfrm>
                  <a:off x="0" y="2909"/>
                  <a:ext cx="3938" cy="0"/>
                </a:xfrm>
                <a:prstGeom prst="rect">
                  <a:avLst/>
                </a:prstGeom>
                <a:solidFill>
                  <a:srgbClr val="A9A66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grpSp>
      </p:grpSp>
      <p:pic>
        <p:nvPicPr>
          <p:cNvPr id="20528" name="Picture 1072" descr="c10_0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1412875"/>
            <a:ext cx="1828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0" name="Picture 1054" descr="c10_0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819400"/>
            <a:ext cx="1524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1036" descr="c10_0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412875"/>
            <a:ext cx="2057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6" name="Picture 1090" descr="ra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752600"/>
            <a:ext cx="1524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0485"/>
                                        </p:tgtEl>
                                        <p:attrNameLst>
                                          <p:attrName>style.visibility</p:attrName>
                                        </p:attrNameLst>
                                      </p:cBhvr>
                                      <p:to>
                                        <p:strVal val="visible"/>
                                      </p:to>
                                    </p:set>
                                    <p:anim calcmode="lin" valueType="num">
                                      <p:cBhvr additive="base">
                                        <p:cTn id="7" dur="500" fill="hold"/>
                                        <p:tgtEl>
                                          <p:spTgt spid="20485"/>
                                        </p:tgtEl>
                                        <p:attrNameLst>
                                          <p:attrName>ppt_x</p:attrName>
                                        </p:attrNameLst>
                                      </p:cBhvr>
                                      <p:tavLst>
                                        <p:tav tm="0">
                                          <p:val>
                                            <p:strVal val="#ppt_x"/>
                                          </p:val>
                                        </p:tav>
                                        <p:tav tm="100000">
                                          <p:val>
                                            <p:strVal val="#ppt_x"/>
                                          </p:val>
                                        </p:tav>
                                      </p:tavLst>
                                    </p:anim>
                                    <p:anim calcmode="lin" valueType="num">
                                      <p:cBhvr additive="base">
                                        <p:cTn id="8" dur="500" fill="hold"/>
                                        <p:tgtEl>
                                          <p:spTgt spid="2048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482"/>
                                        </p:tgtEl>
                                        <p:attrNameLst>
                                          <p:attrName>style.visibility</p:attrName>
                                        </p:attrNameLst>
                                      </p:cBhvr>
                                      <p:to>
                                        <p:strVal val="visible"/>
                                      </p:to>
                                    </p:set>
                                    <p:anim calcmode="lin" valueType="num">
                                      <p:cBhvr additive="base">
                                        <p:cTn id="12" dur="500" fill="hold"/>
                                        <p:tgtEl>
                                          <p:spTgt spid="20482"/>
                                        </p:tgtEl>
                                        <p:attrNameLst>
                                          <p:attrName>ppt_x</p:attrName>
                                        </p:attrNameLst>
                                      </p:cBhvr>
                                      <p:tavLst>
                                        <p:tav tm="0">
                                          <p:val>
                                            <p:strVal val="0-#ppt_w/2"/>
                                          </p:val>
                                        </p:tav>
                                        <p:tav tm="100000">
                                          <p:val>
                                            <p:strVal val="#ppt_x"/>
                                          </p:val>
                                        </p:tav>
                                      </p:tavLst>
                                    </p:anim>
                                    <p:anim calcmode="lin" valueType="num">
                                      <p:cBhvr additive="base">
                                        <p:cTn id="13" dur="500" fill="hold"/>
                                        <p:tgtEl>
                                          <p:spTgt spid="2048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1000"/>
                                  </p:stCondLst>
                                  <p:childTnLst>
                                    <p:set>
                                      <p:cBhvr>
                                        <p:cTn id="16" dur="1" fill="hold">
                                          <p:stCondLst>
                                            <p:cond delay="0"/>
                                          </p:stCondLst>
                                        </p:cTn>
                                        <p:tgtEl>
                                          <p:spTgt spid="20528"/>
                                        </p:tgtEl>
                                        <p:attrNameLst>
                                          <p:attrName>style.visibility</p:attrName>
                                        </p:attrNameLst>
                                      </p:cBhvr>
                                      <p:to>
                                        <p:strVal val="visible"/>
                                      </p:to>
                                    </p:set>
                                    <p:anim calcmode="lin" valueType="num">
                                      <p:cBhvr additive="base">
                                        <p:cTn id="17" dur="500" fill="hold"/>
                                        <p:tgtEl>
                                          <p:spTgt spid="20528"/>
                                        </p:tgtEl>
                                        <p:attrNameLst>
                                          <p:attrName>ppt_x</p:attrName>
                                        </p:attrNameLst>
                                      </p:cBhvr>
                                      <p:tavLst>
                                        <p:tav tm="0">
                                          <p:val>
                                            <p:strVal val="0-#ppt_w/2"/>
                                          </p:val>
                                        </p:tav>
                                        <p:tav tm="100000">
                                          <p:val>
                                            <p:strVal val="#ppt_x"/>
                                          </p:val>
                                        </p:tav>
                                      </p:tavLst>
                                    </p:anim>
                                    <p:anim calcmode="lin" valueType="num">
                                      <p:cBhvr additive="base">
                                        <p:cTn id="18" dur="500" fill="hold"/>
                                        <p:tgtEl>
                                          <p:spTgt spid="20528"/>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500"/>
                            </p:stCondLst>
                            <p:childTnLst>
                              <p:par>
                                <p:cTn id="20" presetID="2" presetClass="entr" presetSubtype="2" fill="hold" nodeType="afterEffect">
                                  <p:stCondLst>
                                    <p:cond delay="1000"/>
                                  </p:stCondLst>
                                  <p:childTnLst>
                                    <p:set>
                                      <p:cBhvr>
                                        <p:cTn id="21" dur="1" fill="hold">
                                          <p:stCondLst>
                                            <p:cond delay="0"/>
                                          </p:stCondLst>
                                        </p:cTn>
                                        <p:tgtEl>
                                          <p:spTgt spid="20510"/>
                                        </p:tgtEl>
                                        <p:attrNameLst>
                                          <p:attrName>style.visibility</p:attrName>
                                        </p:attrNameLst>
                                      </p:cBhvr>
                                      <p:to>
                                        <p:strVal val="visible"/>
                                      </p:to>
                                    </p:set>
                                    <p:anim calcmode="lin" valueType="num">
                                      <p:cBhvr additive="base">
                                        <p:cTn id="22" dur="500" fill="hold"/>
                                        <p:tgtEl>
                                          <p:spTgt spid="20510"/>
                                        </p:tgtEl>
                                        <p:attrNameLst>
                                          <p:attrName>ppt_x</p:attrName>
                                        </p:attrNameLst>
                                      </p:cBhvr>
                                      <p:tavLst>
                                        <p:tav tm="0">
                                          <p:val>
                                            <p:strVal val="1+#ppt_w/2"/>
                                          </p:val>
                                        </p:tav>
                                        <p:tav tm="100000">
                                          <p:val>
                                            <p:strVal val="#ppt_x"/>
                                          </p:val>
                                        </p:tav>
                                      </p:tavLst>
                                    </p:anim>
                                    <p:anim calcmode="lin" valueType="num">
                                      <p:cBhvr additive="base">
                                        <p:cTn id="23" dur="500" fill="hold"/>
                                        <p:tgtEl>
                                          <p:spTgt spid="20510"/>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4000"/>
                            </p:stCondLst>
                            <p:childTnLst>
                              <p:par>
                                <p:cTn id="25" presetID="2" presetClass="entr" presetSubtype="6" fill="hold" nodeType="afterEffect">
                                  <p:stCondLst>
                                    <p:cond delay="1000"/>
                                  </p:stCondLst>
                                  <p:childTnLst>
                                    <p:set>
                                      <p:cBhvr>
                                        <p:cTn id="26" dur="1" fill="hold">
                                          <p:stCondLst>
                                            <p:cond delay="0"/>
                                          </p:stCondLst>
                                        </p:cTn>
                                        <p:tgtEl>
                                          <p:spTgt spid="20492"/>
                                        </p:tgtEl>
                                        <p:attrNameLst>
                                          <p:attrName>style.visibility</p:attrName>
                                        </p:attrNameLst>
                                      </p:cBhvr>
                                      <p:to>
                                        <p:strVal val="visible"/>
                                      </p:to>
                                    </p:set>
                                    <p:anim calcmode="lin" valueType="num">
                                      <p:cBhvr additive="base">
                                        <p:cTn id="27" dur="500" fill="hold"/>
                                        <p:tgtEl>
                                          <p:spTgt spid="20492"/>
                                        </p:tgtEl>
                                        <p:attrNameLst>
                                          <p:attrName>ppt_x</p:attrName>
                                        </p:attrNameLst>
                                      </p:cBhvr>
                                      <p:tavLst>
                                        <p:tav tm="0">
                                          <p:val>
                                            <p:strVal val="1+#ppt_w/2"/>
                                          </p:val>
                                        </p:tav>
                                        <p:tav tm="100000">
                                          <p:val>
                                            <p:strVal val="#ppt_x"/>
                                          </p:val>
                                        </p:tav>
                                      </p:tavLst>
                                    </p:anim>
                                    <p:anim calcmode="lin" valueType="num">
                                      <p:cBhvr additive="base">
                                        <p:cTn id="28" dur="500" fill="hold"/>
                                        <p:tgtEl>
                                          <p:spTgt spid="20492"/>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500"/>
                            </p:stCondLst>
                            <p:childTnLst>
                              <p:par>
                                <p:cTn id="30" presetID="2" presetClass="entr" presetSubtype="12" fill="hold" nodeType="afterEffect">
                                  <p:stCondLst>
                                    <p:cond delay="1000"/>
                                  </p:stCondLst>
                                  <p:childTnLst>
                                    <p:set>
                                      <p:cBhvr>
                                        <p:cTn id="31" dur="1" fill="hold">
                                          <p:stCondLst>
                                            <p:cond delay="0"/>
                                          </p:stCondLst>
                                        </p:cTn>
                                        <p:tgtEl>
                                          <p:spTgt spid="20546"/>
                                        </p:tgtEl>
                                        <p:attrNameLst>
                                          <p:attrName>style.visibility</p:attrName>
                                        </p:attrNameLst>
                                      </p:cBhvr>
                                      <p:to>
                                        <p:strVal val="visible"/>
                                      </p:to>
                                    </p:set>
                                    <p:anim calcmode="lin" valueType="num">
                                      <p:cBhvr additive="base">
                                        <p:cTn id="32" dur="500" fill="hold"/>
                                        <p:tgtEl>
                                          <p:spTgt spid="20546"/>
                                        </p:tgtEl>
                                        <p:attrNameLst>
                                          <p:attrName>ppt_x</p:attrName>
                                        </p:attrNameLst>
                                      </p:cBhvr>
                                      <p:tavLst>
                                        <p:tav tm="0">
                                          <p:val>
                                            <p:strVal val="0-#ppt_w/2"/>
                                          </p:val>
                                        </p:tav>
                                        <p:tav tm="100000">
                                          <p:val>
                                            <p:strVal val="#ppt_x"/>
                                          </p:val>
                                        </p:tav>
                                      </p:tavLst>
                                    </p:anim>
                                    <p:anim calcmode="lin" valueType="num">
                                      <p:cBhvr additive="base">
                                        <p:cTn id="33" dur="500" fill="hold"/>
                                        <p:tgtEl>
                                          <p:spTgt spid="20546"/>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7000"/>
                            </p:stCondLst>
                            <p:childTnLst>
                              <p:par>
                                <p:cTn id="35" presetID="18" presetClass="entr" presetSubtype="12" fill="hold" grpId="0" nodeType="afterEffect">
                                  <p:stCondLst>
                                    <p:cond delay="1000"/>
                                  </p:stCondLst>
                                  <p:childTnLst>
                                    <p:set>
                                      <p:cBhvr>
                                        <p:cTn id="36" dur="1" fill="hold">
                                          <p:stCondLst>
                                            <p:cond delay="0"/>
                                          </p:stCondLst>
                                        </p:cTn>
                                        <p:tgtEl>
                                          <p:spTgt spid="20483"/>
                                        </p:tgtEl>
                                        <p:attrNameLst>
                                          <p:attrName>style.visibility</p:attrName>
                                        </p:attrNameLst>
                                      </p:cBhvr>
                                      <p:to>
                                        <p:strVal val="visible"/>
                                      </p:to>
                                    </p:set>
                                    <p:animEffect transition="in" filter="strips(downLeft)">
                                      <p:cBhvr>
                                        <p:cTn id="37"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057400" y="838200"/>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sz="1800">
              <a:solidFill>
                <a:srgbClr val="000000"/>
              </a:solidFill>
              <a:latin typeface="Times New Roman Cyr" panose="02020603050405020304" pitchFamily="18" charset="0"/>
            </a:endParaRPr>
          </a:p>
        </p:txBody>
      </p:sp>
      <p:sp>
        <p:nvSpPr>
          <p:cNvPr id="16388" name="WordArt 4"/>
          <p:cNvSpPr>
            <a:spLocks noChangeArrowheads="1" noChangeShapeType="1" noTextEdit="1"/>
          </p:cNvSpPr>
          <p:nvPr/>
        </p:nvSpPr>
        <p:spPr bwMode="auto">
          <a:xfrm rot="5400000">
            <a:off x="-2568575" y="3008313"/>
            <a:ext cx="6324600" cy="685800"/>
          </a:xfrm>
          <a:prstGeom prst="rect">
            <a:avLst/>
          </a:prstGeom>
        </p:spPr>
        <p:txBody>
          <a:bodyPr vert="wordArtVert" wrap="none" fromWordArt="1">
            <a:prstTxWarp prst="textPlain">
              <a:avLst>
                <a:gd name="adj" fmla="val 50000"/>
              </a:avLst>
            </a:prstTxWarp>
          </a:bodyPr>
          <a:lstStyle/>
          <a:p>
            <a:pPr algn="ctr" fontAlgn="auto"/>
            <a:r>
              <a:rPr lang="en-US"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rPr>
              <a:t>AVSTROLOPITEK</a:t>
            </a:r>
            <a:endParaRPr lang="ru-RU"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endParaRPr>
          </a:p>
        </p:txBody>
      </p:sp>
      <p:sp>
        <p:nvSpPr>
          <p:cNvPr id="16391" name="Text Box 7"/>
          <p:cNvSpPr txBox="1">
            <a:spLocks noChangeArrowheads="1"/>
          </p:cNvSpPr>
          <p:nvPr/>
        </p:nvSpPr>
        <p:spPr bwMode="auto">
          <a:xfrm>
            <a:off x="990600" y="381000"/>
            <a:ext cx="7739063"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b="1">
                <a:solidFill>
                  <a:srgbClr val="CC0099"/>
                </a:solidFill>
                <a:latin typeface="Tahoma" panose="020B0604030504040204" pitchFamily="34" charset="0"/>
                <a:cs typeface="Tahoma" panose="020B0604030504040204" pitchFamily="34" charset="0"/>
              </a:rPr>
              <a:t>Avstrolopitek</a:t>
            </a:r>
            <a:r>
              <a:rPr lang="ru-RU" altLang="ru-RU" b="1">
                <a:latin typeface="Tahoma" panose="020B0604030504040204" pitchFamily="34" charset="0"/>
                <a:cs typeface="Tahoma" panose="020B0604030504040204" pitchFamily="34" charset="0"/>
              </a:rPr>
              <a:t> –</a:t>
            </a:r>
            <a:r>
              <a:rPr lang="en-US" altLang="ru-RU">
                <a:latin typeface="Tahoma" panose="020B0604030504040204" pitchFamily="34" charset="0"/>
                <a:cs typeface="Tahoma" panose="020B0604030504040204" pitchFamily="34" charset="0"/>
              </a:rPr>
              <a:t>Odamning eng qadimgi va ancha sodda turi</a:t>
            </a:r>
            <a:r>
              <a:rPr lang="ru-RU" altLang="ru-RU">
                <a:latin typeface="Tahoma" panose="020B0604030504040204" pitchFamily="34" charset="0"/>
                <a:cs typeface="Tahoma" panose="020B0604030504040204" pitchFamily="34" charset="0"/>
              </a:rPr>
              <a:t>.</a:t>
            </a:r>
            <a:endParaRPr lang="en-US" altLang="ru-RU">
              <a:latin typeface="Tahoma" panose="020B0604030504040204" pitchFamily="34" charset="0"/>
              <a:cs typeface="Tahoma" panose="020B0604030504040204" pitchFamily="34" charset="0"/>
            </a:endParaRPr>
          </a:p>
          <a:p>
            <a:pPr algn="ctr" eaLnBrk="1" hangingPunct="1"/>
            <a:r>
              <a:rPr lang="ru-RU" altLang="ru-RU">
                <a:latin typeface="Tahoma" panose="020B0604030504040204" pitchFamily="34" charset="0"/>
                <a:cs typeface="Tahoma" panose="020B0604030504040204" pitchFamily="34" charset="0"/>
              </a:rPr>
              <a:t> </a:t>
            </a:r>
            <a:endParaRPr lang="ru-RU" altLang="ru-RU">
              <a:latin typeface="Tahoma" panose="020B0604030504040204" pitchFamily="34" charset="0"/>
            </a:endParaRPr>
          </a:p>
          <a:p>
            <a:pPr eaLnBrk="1" hangingPunct="1"/>
            <a:r>
              <a:rPr lang="ru-RU" altLang="ru-RU" b="1">
                <a:solidFill>
                  <a:srgbClr val="0066CC"/>
                </a:solidFill>
                <a:latin typeface="Tahoma" panose="020B0604030504040204" pitchFamily="34" charset="0"/>
              </a:rPr>
              <a:t>(</a:t>
            </a:r>
            <a:r>
              <a:rPr lang="en-US" altLang="ru-RU" b="1">
                <a:solidFill>
                  <a:srgbClr val="0066CC"/>
                </a:solidFill>
                <a:latin typeface="Tahoma" panose="020B0604030504040204" pitchFamily="34" charset="0"/>
              </a:rPr>
              <a:t>lotincha “Auctralis”- janubiy+”pitekos”-maymun</a:t>
            </a:r>
            <a:r>
              <a:rPr lang="ru-RU" altLang="ru-RU" sz="1800" b="1">
                <a:solidFill>
                  <a:srgbClr val="0066CC"/>
                </a:solidFill>
                <a:latin typeface="Tahoma" panose="020B0604030504040204" pitchFamily="34" charset="0"/>
              </a:rPr>
              <a:t>)</a:t>
            </a:r>
            <a:r>
              <a:rPr lang="ru-RU" altLang="ru-RU" sz="1600" b="1">
                <a:solidFill>
                  <a:srgbClr val="0066CC"/>
                </a:solidFill>
                <a:latin typeface="Tahoma" panose="020B0604030504040204" pitchFamily="34" charset="0"/>
                <a:cs typeface="Tahoma" panose="020B0604030504040204" pitchFamily="34" charset="0"/>
              </a:rPr>
              <a:t> </a:t>
            </a:r>
          </a:p>
          <a:p>
            <a:pPr eaLnBrk="1" hangingPunct="1"/>
            <a:endParaRPr lang="ru-RU" altLang="ru-RU" sz="1600">
              <a:latin typeface="Tahoma" panose="020B0604030504040204" pitchFamily="34" charset="0"/>
            </a:endParaRPr>
          </a:p>
          <a:p>
            <a:pPr eaLnBrk="1" hangingPunct="1"/>
            <a:endParaRPr lang="ru-RU" altLang="ru-RU" sz="1600">
              <a:latin typeface="Times New Roman" panose="02020603050405020304" pitchFamily="18" charset="0"/>
            </a:endParaRPr>
          </a:p>
        </p:txBody>
      </p:sp>
      <p:sp>
        <p:nvSpPr>
          <p:cNvPr id="16394" name="Rectangle 10"/>
          <p:cNvSpPr>
            <a:spLocks noChangeArrowheads="1"/>
          </p:cNvSpPr>
          <p:nvPr/>
        </p:nvSpPr>
        <p:spPr bwMode="auto">
          <a:xfrm>
            <a:off x="5435600" y="2133600"/>
            <a:ext cx="3276600"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ru-RU" sz="2400" b="1" i="1">
                <a:solidFill>
                  <a:schemeClr val="tx2"/>
                </a:solidFill>
                <a:latin typeface="Times New Roman" panose="02020603050405020304" pitchFamily="18" charset="0"/>
              </a:rPr>
              <a:t>Ramapitek va avstrolopitekning tropik o’rmonlardagi izlari (1,5-1 mln. yil avval) aniqlangan.</a:t>
            </a:r>
            <a:r>
              <a:rPr lang="en-US" altLang="ru-RU" sz="1400" b="1" i="1">
                <a:solidFill>
                  <a:schemeClr val="tx2"/>
                </a:solidFill>
                <a:latin typeface="Times New Roman" panose="02020603050405020304" pitchFamily="18" charset="0"/>
              </a:rPr>
              <a:t> </a:t>
            </a:r>
            <a:endParaRPr lang="ru-RU" altLang="ru-RU" sz="1800">
              <a:solidFill>
                <a:schemeClr val="tx2"/>
              </a:solidFill>
              <a:latin typeface="Lucida Sans Unicode" panose="020B0602030504020204" pitchFamily="34" charset="0"/>
            </a:endParaRPr>
          </a:p>
          <a:p>
            <a:endParaRPr lang="ru-RU" altLang="ru-RU" sz="1800" i="1">
              <a:solidFill>
                <a:schemeClr val="tx2"/>
              </a:solidFill>
              <a:latin typeface="Lucida Sans Unicode" panose="020B0602030504020204" pitchFamily="34" charset="0"/>
            </a:endParaRPr>
          </a:p>
        </p:txBody>
      </p:sp>
      <p:pic>
        <p:nvPicPr>
          <p:cNvPr id="16395" name="Picture 11" descr="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484313"/>
            <a:ext cx="347345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Text Box 12"/>
          <p:cNvSpPr txBox="1">
            <a:spLocks noChangeArrowheads="1"/>
          </p:cNvSpPr>
          <p:nvPr/>
        </p:nvSpPr>
        <p:spPr bwMode="auto">
          <a:xfrm>
            <a:off x="1524000" y="5105400"/>
            <a:ext cx="6172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a:solidFill>
                  <a:srgbClr val="0000CC"/>
                </a:solidFill>
                <a:latin typeface="Tahoma" panose="020B0604030504040204" pitchFamily="34" charset="0"/>
                <a:cs typeface="Tahoma" panose="020B0604030504040204" pitchFamily="34" charset="0"/>
              </a:rPr>
              <a:t>Bo’yi 1,5 m, og’irligi 70 kg gacha. Tik yurishi, tishlarining tuzilishi jihatidan hozirgi odamlarga yaqin. Miya hajmi nisbatan yirik (500-600 sm³).</a:t>
            </a: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blinds(vertical)">
                                      <p:cBhvr>
                                        <p:cTn id="7" dur="500"/>
                                        <p:tgtEl>
                                          <p:spTgt spid="1638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6391"/>
                                        </p:tgtEl>
                                        <p:attrNameLst>
                                          <p:attrName>style.visibility</p:attrName>
                                        </p:attrNameLst>
                                      </p:cBhvr>
                                      <p:to>
                                        <p:strVal val="visible"/>
                                      </p:to>
                                    </p:set>
                                    <p:animEffect transition="in" filter="wipe(up)">
                                      <p:cBhvr>
                                        <p:cTn id="11" dur="500"/>
                                        <p:tgtEl>
                                          <p:spTgt spid="16391"/>
                                        </p:tgtEl>
                                      </p:cBhvr>
                                    </p:animEffect>
                                  </p:childTnLst>
                                </p:cTn>
                              </p:par>
                            </p:childTnLst>
                          </p:cTn>
                        </p:par>
                        <p:par>
                          <p:cTn id="12" fill="hold" nodeType="afterGroup">
                            <p:stCondLst>
                              <p:cond delay="1000"/>
                            </p:stCondLst>
                            <p:childTnLst>
                              <p:par>
                                <p:cTn id="13" presetID="9" presetClass="entr" presetSubtype="0" fill="hold" nodeType="afterEffect">
                                  <p:stCondLst>
                                    <p:cond delay="2000"/>
                                  </p:stCondLst>
                                  <p:childTnLst>
                                    <p:set>
                                      <p:cBhvr>
                                        <p:cTn id="14" dur="1" fill="hold">
                                          <p:stCondLst>
                                            <p:cond delay="0"/>
                                          </p:stCondLst>
                                        </p:cTn>
                                        <p:tgtEl>
                                          <p:spTgt spid="16395"/>
                                        </p:tgtEl>
                                        <p:attrNameLst>
                                          <p:attrName>style.visibility</p:attrName>
                                        </p:attrNameLst>
                                      </p:cBhvr>
                                      <p:to>
                                        <p:strVal val="visible"/>
                                      </p:to>
                                    </p:set>
                                    <p:animEffect transition="in" filter="dissolve">
                                      <p:cBhvr>
                                        <p:cTn id="15" dur="500"/>
                                        <p:tgtEl>
                                          <p:spTgt spid="16395"/>
                                        </p:tgtEl>
                                      </p:cBhvr>
                                    </p:animEffect>
                                  </p:childTnLst>
                                </p:cTn>
                              </p:par>
                            </p:childTnLst>
                          </p:cTn>
                        </p:par>
                        <p:par>
                          <p:cTn id="16" fill="hold" nodeType="afterGroup">
                            <p:stCondLst>
                              <p:cond delay="3500"/>
                            </p:stCondLst>
                            <p:childTnLst>
                              <p:par>
                                <p:cTn id="17" presetID="17" presetClass="entr" presetSubtype="10" fill="hold" grpId="0" nodeType="afterEffect">
                                  <p:stCondLst>
                                    <p:cond delay="2000"/>
                                  </p:stCondLst>
                                  <p:childTnLst>
                                    <p:set>
                                      <p:cBhvr>
                                        <p:cTn id="18" dur="1" fill="hold">
                                          <p:stCondLst>
                                            <p:cond delay="0"/>
                                          </p:stCondLst>
                                        </p:cTn>
                                        <p:tgtEl>
                                          <p:spTgt spid="16394"/>
                                        </p:tgtEl>
                                        <p:attrNameLst>
                                          <p:attrName>style.visibility</p:attrName>
                                        </p:attrNameLst>
                                      </p:cBhvr>
                                      <p:to>
                                        <p:strVal val="visible"/>
                                      </p:to>
                                    </p:set>
                                    <p:anim calcmode="lin" valueType="num">
                                      <p:cBhvr>
                                        <p:cTn id="19" dur="500" fill="hold"/>
                                        <p:tgtEl>
                                          <p:spTgt spid="16394"/>
                                        </p:tgtEl>
                                        <p:attrNameLst>
                                          <p:attrName>ppt_w</p:attrName>
                                        </p:attrNameLst>
                                      </p:cBhvr>
                                      <p:tavLst>
                                        <p:tav tm="0">
                                          <p:val>
                                            <p:fltVal val="0"/>
                                          </p:val>
                                        </p:tav>
                                        <p:tav tm="100000">
                                          <p:val>
                                            <p:strVal val="#ppt_w"/>
                                          </p:val>
                                        </p:tav>
                                      </p:tavLst>
                                    </p:anim>
                                    <p:anim calcmode="lin" valueType="num">
                                      <p:cBhvr>
                                        <p:cTn id="20" dur="500" fill="hold"/>
                                        <p:tgtEl>
                                          <p:spTgt spid="16394"/>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6000"/>
                            </p:stCondLst>
                            <p:childTnLst>
                              <p:par>
                                <p:cTn id="22" presetID="5" presetClass="entr" presetSubtype="10" fill="hold" grpId="0" nodeType="afterEffect">
                                  <p:stCondLst>
                                    <p:cond delay="3000"/>
                                  </p:stCondLst>
                                  <p:childTnLst>
                                    <p:set>
                                      <p:cBhvr>
                                        <p:cTn id="23" dur="1" fill="hold">
                                          <p:stCondLst>
                                            <p:cond delay="0"/>
                                          </p:stCondLst>
                                        </p:cTn>
                                        <p:tgtEl>
                                          <p:spTgt spid="16396"/>
                                        </p:tgtEl>
                                        <p:attrNameLst>
                                          <p:attrName>style.visibility</p:attrName>
                                        </p:attrNameLst>
                                      </p:cBhvr>
                                      <p:to>
                                        <p:strVal val="visible"/>
                                      </p:to>
                                    </p:set>
                                    <p:animEffect transition="in" filter="checkerboard(across)">
                                      <p:cBhvr>
                                        <p:cTn id="24" dur="500"/>
                                        <p:tgtEl>
                                          <p:spTgt spid="16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utoUpdateAnimBg="0"/>
      <p:bldP spid="16394" grpId="0" autoUpdateAnimBg="0"/>
      <p:bldP spid="1639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468313" y="188913"/>
            <a:ext cx="7772400" cy="1470025"/>
          </a:xfrm>
        </p:spPr>
        <p:txBody>
          <a:bodyPr/>
          <a:lstStyle/>
          <a:p>
            <a:pPr marL="838200" indent="-838200" eaLnBrk="1" hangingPunct="1"/>
            <a:r>
              <a:rPr lang="en-US" altLang="ru-RU" sz="2800" b="1" dirty="0" smtClean="0">
                <a:solidFill>
                  <a:srgbClr val="FF3300"/>
                </a:solidFill>
              </a:rPr>
              <a:t>REJA:</a:t>
            </a:r>
            <a:endParaRPr lang="ru-RU" altLang="ru-RU" sz="2800" b="1" dirty="0" smtClean="0">
              <a:solidFill>
                <a:srgbClr val="FF3300"/>
              </a:solidFill>
            </a:endParaRPr>
          </a:p>
        </p:txBody>
      </p:sp>
      <p:sp>
        <p:nvSpPr>
          <p:cNvPr id="3075" name="Rectangle 3"/>
          <p:cNvSpPr>
            <a:spLocks noGrp="1" noChangeArrowheads="1"/>
          </p:cNvSpPr>
          <p:nvPr>
            <p:ph type="subTitle" idx="4294967295"/>
          </p:nvPr>
        </p:nvSpPr>
        <p:spPr>
          <a:xfrm>
            <a:off x="323528" y="1124744"/>
            <a:ext cx="8568952" cy="5328592"/>
          </a:xfrm>
        </p:spPr>
        <p:txBody>
          <a:bodyPr/>
          <a:lstStyle/>
          <a:p>
            <a:pPr marL="812800" indent="-812800" eaLnBrk="1" hangingPunct="1">
              <a:buFontTx/>
              <a:buAutoNum type="arabicPeriod"/>
            </a:pPr>
            <a:r>
              <a:rPr lang="en-US" altLang="ru-RU" sz="2400" b="1" dirty="0" err="1" smtClean="0">
                <a:solidFill>
                  <a:srgbClr val="0000CC"/>
                </a:solidFill>
              </a:rPr>
              <a:t>Jahon</a:t>
            </a:r>
            <a:r>
              <a:rPr lang="en-US" altLang="ru-RU" sz="2400" b="1" dirty="0" smtClean="0">
                <a:solidFill>
                  <a:srgbClr val="0000CC"/>
                </a:solidFill>
              </a:rPr>
              <a:t> </a:t>
            </a:r>
            <a:r>
              <a:rPr lang="en-US" altLang="ru-RU" sz="2400" b="1" dirty="0" err="1">
                <a:solidFill>
                  <a:srgbClr val="0000CC"/>
                </a:solidFill>
              </a:rPr>
              <a:t>taraqqiyoti</a:t>
            </a:r>
            <a:r>
              <a:rPr lang="en-US" altLang="ru-RU" sz="2400" b="1" dirty="0">
                <a:solidFill>
                  <a:srgbClr val="0000CC"/>
                </a:solidFill>
              </a:rPr>
              <a:t> </a:t>
            </a:r>
            <a:r>
              <a:rPr lang="en-US" altLang="ru-RU" sz="2400" b="1" dirty="0" err="1">
                <a:solidFill>
                  <a:srgbClr val="0000CC"/>
                </a:solidFill>
              </a:rPr>
              <a:t>tarixida</a:t>
            </a:r>
            <a:r>
              <a:rPr lang="en-US" altLang="ru-RU" sz="2400" b="1" dirty="0">
                <a:solidFill>
                  <a:srgbClr val="0000CC"/>
                </a:solidFill>
              </a:rPr>
              <a:t> </a:t>
            </a:r>
            <a:r>
              <a:rPr lang="en-US" altLang="ru-RU" sz="2400" b="1" dirty="0" err="1">
                <a:solidFill>
                  <a:srgbClr val="0000CC"/>
                </a:solidFill>
              </a:rPr>
              <a:t>O’rta</a:t>
            </a:r>
            <a:r>
              <a:rPr lang="en-US" altLang="ru-RU" sz="2400" b="1" dirty="0">
                <a:solidFill>
                  <a:srgbClr val="0000CC"/>
                </a:solidFill>
              </a:rPr>
              <a:t> </a:t>
            </a:r>
            <a:r>
              <a:rPr lang="en-US" altLang="ru-RU" sz="2400" b="1" dirty="0" err="1">
                <a:solidFill>
                  <a:srgbClr val="0000CC"/>
                </a:solidFill>
              </a:rPr>
              <a:t>Osiyo</a:t>
            </a:r>
            <a:r>
              <a:rPr lang="en-US" altLang="ru-RU" sz="2400" b="1" dirty="0">
                <a:solidFill>
                  <a:srgbClr val="0000CC"/>
                </a:solidFill>
              </a:rPr>
              <a:t> </a:t>
            </a:r>
            <a:r>
              <a:rPr lang="en-US" altLang="ru-RU" sz="2400" b="1" dirty="0" err="1">
                <a:solidFill>
                  <a:srgbClr val="0000CC"/>
                </a:solidFill>
              </a:rPr>
              <a:t>sivilizatsiyasining</a:t>
            </a:r>
            <a:r>
              <a:rPr lang="en-US" altLang="ru-RU" sz="2400" b="1" dirty="0">
                <a:solidFill>
                  <a:srgbClr val="0000CC"/>
                </a:solidFill>
              </a:rPr>
              <a:t> </a:t>
            </a:r>
            <a:r>
              <a:rPr lang="en-US" altLang="ru-RU" sz="2400" b="1" dirty="0" err="1">
                <a:solidFill>
                  <a:srgbClr val="0000CC"/>
                </a:solidFill>
              </a:rPr>
              <a:t>o’rni</a:t>
            </a:r>
            <a:r>
              <a:rPr lang="en-US" altLang="ru-RU" sz="2400" b="1" dirty="0">
                <a:solidFill>
                  <a:srgbClr val="0000CC"/>
                </a:solidFill>
              </a:rPr>
              <a:t>;</a:t>
            </a:r>
          </a:p>
          <a:p>
            <a:pPr marL="812800" indent="-812800" eaLnBrk="1" hangingPunct="1">
              <a:buFontTx/>
              <a:buAutoNum type="arabicPeriod"/>
            </a:pPr>
            <a:r>
              <a:rPr lang="en-US" altLang="ru-RU" sz="2400" b="1" dirty="0" err="1" smtClean="0">
                <a:solidFill>
                  <a:srgbClr val="0000CC"/>
                </a:solidFill>
              </a:rPr>
              <a:t>Insoniyatning</a:t>
            </a:r>
            <a:r>
              <a:rPr lang="en-US" altLang="ru-RU" sz="2400" b="1" dirty="0" smtClean="0">
                <a:solidFill>
                  <a:srgbClr val="0000CC"/>
                </a:solidFill>
              </a:rPr>
              <a:t>  </a:t>
            </a:r>
            <a:r>
              <a:rPr lang="en-US" altLang="ru-RU" sz="2400" b="1" dirty="0" err="1">
                <a:solidFill>
                  <a:srgbClr val="0000CC"/>
                </a:solidFill>
              </a:rPr>
              <a:t>dastlabki</a:t>
            </a:r>
            <a:r>
              <a:rPr lang="en-US" altLang="ru-RU" sz="2400" b="1" dirty="0">
                <a:solidFill>
                  <a:srgbClr val="0000CC"/>
                </a:solidFill>
              </a:rPr>
              <a:t>  </a:t>
            </a:r>
            <a:r>
              <a:rPr lang="en-US" altLang="ru-RU" sz="2400" b="1" dirty="0" err="1">
                <a:solidFill>
                  <a:srgbClr val="0000CC"/>
                </a:solidFill>
              </a:rPr>
              <a:t>ajdodlari</a:t>
            </a:r>
            <a:r>
              <a:rPr lang="en-US" altLang="ru-RU" sz="2400" b="1" dirty="0">
                <a:solidFill>
                  <a:srgbClr val="0000CC"/>
                </a:solidFill>
              </a:rPr>
              <a:t>,  </a:t>
            </a:r>
            <a:r>
              <a:rPr lang="en-US" altLang="ru-RU" sz="2400" b="1" dirty="0" err="1">
                <a:solidFill>
                  <a:srgbClr val="0000CC"/>
                </a:solidFill>
              </a:rPr>
              <a:t>ularning</a:t>
            </a:r>
            <a:r>
              <a:rPr lang="en-US" altLang="ru-RU" sz="2400" b="1" dirty="0">
                <a:solidFill>
                  <a:srgbClr val="0000CC"/>
                </a:solidFill>
              </a:rPr>
              <a:t>  </a:t>
            </a:r>
            <a:r>
              <a:rPr lang="en-US" altLang="ru-RU" sz="2400" b="1" dirty="0" err="1">
                <a:solidFill>
                  <a:srgbClr val="0000CC"/>
                </a:solidFill>
              </a:rPr>
              <a:t>paydo</a:t>
            </a:r>
            <a:r>
              <a:rPr lang="en-US" altLang="ru-RU" sz="2400" b="1" dirty="0">
                <a:solidFill>
                  <a:srgbClr val="0000CC"/>
                </a:solidFill>
              </a:rPr>
              <a:t>  </a:t>
            </a:r>
            <a:r>
              <a:rPr lang="en-US" altLang="ru-RU" sz="2400" b="1" dirty="0" err="1">
                <a:solidFill>
                  <a:srgbClr val="0000CC"/>
                </a:solidFill>
              </a:rPr>
              <a:t>bo‘lishi</a:t>
            </a:r>
            <a:r>
              <a:rPr lang="en-US" altLang="ru-RU" sz="2400" b="1" dirty="0">
                <a:solidFill>
                  <a:srgbClr val="0000CC"/>
                </a:solidFill>
              </a:rPr>
              <a:t> </a:t>
            </a:r>
            <a:r>
              <a:rPr lang="en-US" altLang="ru-RU" sz="2400" b="1" dirty="0" err="1">
                <a:solidFill>
                  <a:srgbClr val="0000CC"/>
                </a:solidFill>
              </a:rPr>
              <a:t>to‘g‘risidagi</a:t>
            </a:r>
            <a:r>
              <a:rPr lang="en-US" altLang="ru-RU" sz="2400" b="1" dirty="0">
                <a:solidFill>
                  <a:srgbClr val="0000CC"/>
                </a:solidFill>
              </a:rPr>
              <a:t>  </a:t>
            </a:r>
            <a:r>
              <a:rPr lang="en-US" altLang="ru-RU" sz="2400" b="1" dirty="0" err="1">
                <a:solidFill>
                  <a:srgbClr val="0000CC"/>
                </a:solidFill>
              </a:rPr>
              <a:t>nazariyalar</a:t>
            </a:r>
            <a:r>
              <a:rPr lang="en-US" altLang="ru-RU" sz="2400" b="1" dirty="0">
                <a:solidFill>
                  <a:srgbClr val="0000CC"/>
                </a:solidFill>
              </a:rPr>
              <a:t>. </a:t>
            </a:r>
            <a:r>
              <a:rPr lang="en-US" altLang="ru-RU" sz="2400" b="1" dirty="0" err="1">
                <a:solidFill>
                  <a:srgbClr val="0000CC"/>
                </a:solidFill>
              </a:rPr>
              <a:t>Antropogenez</a:t>
            </a:r>
            <a:r>
              <a:rPr lang="en-US" altLang="ru-RU" sz="2400" b="1" dirty="0">
                <a:solidFill>
                  <a:srgbClr val="0000CC"/>
                </a:solidFill>
              </a:rPr>
              <a:t> </a:t>
            </a:r>
            <a:r>
              <a:rPr lang="en-US" altLang="ru-RU" sz="2400" b="1" dirty="0" err="1">
                <a:solidFill>
                  <a:srgbClr val="0000CC"/>
                </a:solidFill>
              </a:rPr>
              <a:t>jarayoning</a:t>
            </a:r>
            <a:r>
              <a:rPr lang="en-US" altLang="ru-RU" sz="2400" b="1" dirty="0">
                <a:solidFill>
                  <a:srgbClr val="0000CC"/>
                </a:solidFill>
              </a:rPr>
              <a:t> </a:t>
            </a:r>
            <a:r>
              <a:rPr lang="en-US" altLang="ru-RU" sz="2400" b="1" dirty="0" err="1">
                <a:solidFill>
                  <a:srgbClr val="0000CC"/>
                </a:solidFill>
              </a:rPr>
              <a:t>bosqichlari</a:t>
            </a:r>
            <a:r>
              <a:rPr lang="en-US" altLang="ru-RU" sz="2400" b="1" dirty="0">
                <a:solidFill>
                  <a:srgbClr val="0000CC"/>
                </a:solidFill>
              </a:rPr>
              <a:t>. </a:t>
            </a:r>
          </a:p>
          <a:p>
            <a:pPr marL="812800" indent="-812800" eaLnBrk="1" hangingPunct="1">
              <a:buFontTx/>
              <a:buAutoNum type="arabicPeriod"/>
            </a:pPr>
            <a:r>
              <a:rPr lang="en-US" altLang="ru-RU" sz="2400" b="1" dirty="0" err="1" smtClean="0">
                <a:solidFill>
                  <a:srgbClr val="0000CC"/>
                </a:solidFill>
              </a:rPr>
              <a:t>O’rta</a:t>
            </a:r>
            <a:r>
              <a:rPr lang="en-US" altLang="ru-RU" sz="2400" b="1" dirty="0" smtClean="0">
                <a:solidFill>
                  <a:srgbClr val="0000CC"/>
                </a:solidFill>
              </a:rPr>
              <a:t> </a:t>
            </a:r>
            <a:r>
              <a:rPr lang="en-US" altLang="ru-RU" sz="2400" b="1" dirty="0" err="1">
                <a:solidFill>
                  <a:srgbClr val="0000CC"/>
                </a:solidFill>
              </a:rPr>
              <a:t>Osiyo</a:t>
            </a:r>
            <a:r>
              <a:rPr lang="en-US" altLang="ru-RU" sz="2400" b="1" dirty="0">
                <a:solidFill>
                  <a:srgbClr val="0000CC"/>
                </a:solidFill>
              </a:rPr>
              <a:t> </a:t>
            </a:r>
            <a:r>
              <a:rPr lang="en-US" altLang="ru-RU" sz="2400" b="1" dirty="0" err="1">
                <a:solidFill>
                  <a:srgbClr val="0000CC"/>
                </a:solidFill>
              </a:rPr>
              <a:t>hududida</a:t>
            </a:r>
            <a:r>
              <a:rPr lang="en-US" altLang="ru-RU" sz="2400" b="1" dirty="0">
                <a:solidFill>
                  <a:srgbClr val="0000CC"/>
                </a:solidFill>
              </a:rPr>
              <a:t> </a:t>
            </a:r>
            <a:r>
              <a:rPr lang="en-US" altLang="ru-RU" sz="2400" b="1" dirty="0" err="1">
                <a:solidFill>
                  <a:srgbClr val="0000CC"/>
                </a:solidFill>
              </a:rPr>
              <a:t>ibtidoiy</a:t>
            </a:r>
            <a:r>
              <a:rPr lang="en-US" altLang="ru-RU" sz="2400" b="1" dirty="0">
                <a:solidFill>
                  <a:srgbClr val="0000CC"/>
                </a:solidFill>
              </a:rPr>
              <a:t> </a:t>
            </a:r>
            <a:r>
              <a:rPr lang="en-US" altLang="ru-RU" sz="2400" b="1" dirty="0" err="1">
                <a:solidFill>
                  <a:srgbClr val="0000CC"/>
                </a:solidFill>
              </a:rPr>
              <a:t>jamoa</a:t>
            </a:r>
            <a:r>
              <a:rPr lang="en-US" altLang="ru-RU" sz="2400" b="1" dirty="0">
                <a:solidFill>
                  <a:srgbClr val="0000CC"/>
                </a:solidFill>
              </a:rPr>
              <a:t> </a:t>
            </a:r>
            <a:r>
              <a:rPr lang="en-US" altLang="ru-RU" sz="2400" b="1" dirty="0" err="1">
                <a:solidFill>
                  <a:srgbClr val="0000CC"/>
                </a:solidFill>
              </a:rPr>
              <a:t>tuzumi</a:t>
            </a:r>
            <a:r>
              <a:rPr lang="en-US" altLang="ru-RU" sz="2400" b="1" dirty="0">
                <a:solidFill>
                  <a:srgbClr val="0000CC"/>
                </a:solidFill>
              </a:rPr>
              <a:t>. </a:t>
            </a:r>
          </a:p>
          <a:p>
            <a:pPr marL="812800" indent="-812800" eaLnBrk="1" hangingPunct="1">
              <a:buFontTx/>
              <a:buAutoNum type="arabicPeriod"/>
            </a:pPr>
            <a:r>
              <a:rPr lang="en-US" altLang="ru-RU" sz="2400" b="1" dirty="0" smtClean="0">
                <a:solidFill>
                  <a:srgbClr val="0000CC"/>
                </a:solidFill>
              </a:rPr>
              <a:t>Ilk </a:t>
            </a:r>
            <a:r>
              <a:rPr lang="en-US" altLang="ru-RU" sz="2400" b="1" dirty="0" err="1">
                <a:solidFill>
                  <a:srgbClr val="0000CC"/>
                </a:solidFill>
              </a:rPr>
              <a:t>poleolit</a:t>
            </a:r>
            <a:r>
              <a:rPr lang="en-US" altLang="ru-RU" sz="2400" b="1" dirty="0">
                <a:solidFill>
                  <a:srgbClr val="0000CC"/>
                </a:solidFill>
              </a:rPr>
              <a:t> </a:t>
            </a:r>
            <a:r>
              <a:rPr lang="en-US" altLang="ru-RU" sz="2400" b="1" dirty="0" err="1">
                <a:solidFill>
                  <a:srgbClr val="0000CC"/>
                </a:solidFill>
              </a:rPr>
              <a:t>davri</a:t>
            </a:r>
            <a:r>
              <a:rPr lang="en-US" altLang="ru-RU" sz="2400" b="1" dirty="0">
                <a:solidFill>
                  <a:srgbClr val="0000CC"/>
                </a:solidFill>
              </a:rPr>
              <a:t> </a:t>
            </a:r>
            <a:r>
              <a:rPr lang="en-US" altLang="ru-RU" sz="2400" b="1" dirty="0" err="1">
                <a:solidFill>
                  <a:srgbClr val="0000CC"/>
                </a:solidFill>
              </a:rPr>
              <a:t>manzilgohlari</a:t>
            </a:r>
            <a:r>
              <a:rPr lang="en-US" altLang="ru-RU" sz="2400" b="1" dirty="0">
                <a:solidFill>
                  <a:srgbClr val="0000CC"/>
                </a:solidFill>
              </a:rPr>
              <a:t>. </a:t>
            </a:r>
          </a:p>
          <a:p>
            <a:pPr marL="812800" indent="-812800" eaLnBrk="1" hangingPunct="1">
              <a:buFontTx/>
              <a:buAutoNum type="arabicPeriod"/>
            </a:pPr>
            <a:r>
              <a:rPr lang="en-US" altLang="ru-RU" sz="2400" b="1" dirty="0" err="1" smtClean="0">
                <a:solidFill>
                  <a:srgbClr val="0000CC"/>
                </a:solidFill>
              </a:rPr>
              <a:t>O’rta</a:t>
            </a:r>
            <a:r>
              <a:rPr lang="en-US" altLang="ru-RU" sz="2400" b="1" dirty="0" smtClean="0">
                <a:solidFill>
                  <a:srgbClr val="0000CC"/>
                </a:solidFill>
              </a:rPr>
              <a:t> </a:t>
            </a:r>
            <a:r>
              <a:rPr lang="en-US" altLang="ru-RU" sz="2400" b="1" dirty="0" err="1">
                <a:solidFill>
                  <a:srgbClr val="0000CC"/>
                </a:solidFill>
              </a:rPr>
              <a:t>Osiyoning</a:t>
            </a:r>
            <a:r>
              <a:rPr lang="en-US" altLang="ru-RU" sz="2400" b="1" dirty="0">
                <a:solidFill>
                  <a:srgbClr val="0000CC"/>
                </a:solidFill>
              </a:rPr>
              <a:t> </a:t>
            </a:r>
            <a:r>
              <a:rPr lang="en-US" altLang="ru-RU" sz="2400" b="1" dirty="0" err="1">
                <a:solidFill>
                  <a:srgbClr val="0000CC"/>
                </a:solidFill>
              </a:rPr>
              <a:t>mustey</a:t>
            </a:r>
            <a:r>
              <a:rPr lang="en-US" altLang="ru-RU" sz="2400" b="1" dirty="0">
                <a:solidFill>
                  <a:srgbClr val="0000CC"/>
                </a:solidFill>
              </a:rPr>
              <a:t> </a:t>
            </a:r>
            <a:r>
              <a:rPr lang="en-US" altLang="ru-RU" sz="2400" b="1" dirty="0" err="1">
                <a:solidFill>
                  <a:srgbClr val="0000CC"/>
                </a:solidFill>
              </a:rPr>
              <a:t>davri</a:t>
            </a:r>
            <a:r>
              <a:rPr lang="en-US" altLang="ru-RU" sz="2400" b="1" dirty="0">
                <a:solidFill>
                  <a:srgbClr val="0000CC"/>
                </a:solidFill>
              </a:rPr>
              <a:t> </a:t>
            </a:r>
            <a:r>
              <a:rPr lang="en-US" altLang="ru-RU" sz="2400" b="1" dirty="0" err="1">
                <a:solidFill>
                  <a:srgbClr val="0000CC"/>
                </a:solidFill>
              </a:rPr>
              <a:t>manzilgohlari</a:t>
            </a:r>
            <a:r>
              <a:rPr lang="en-US" altLang="ru-RU" sz="2400" b="1" dirty="0">
                <a:solidFill>
                  <a:srgbClr val="0000CC"/>
                </a:solidFill>
              </a:rPr>
              <a:t>. </a:t>
            </a:r>
          </a:p>
          <a:p>
            <a:pPr marL="812800" indent="-812800" eaLnBrk="1" hangingPunct="1">
              <a:buFontTx/>
              <a:buAutoNum type="arabicPeriod"/>
            </a:pPr>
            <a:r>
              <a:rPr lang="en-US" altLang="ru-RU" sz="2400" b="1" dirty="0" err="1" smtClean="0">
                <a:solidFill>
                  <a:srgbClr val="0000CC"/>
                </a:solidFill>
              </a:rPr>
              <a:t>So’ngi</a:t>
            </a:r>
            <a:r>
              <a:rPr lang="en-US" altLang="ru-RU" sz="2400" b="1" dirty="0" smtClean="0">
                <a:solidFill>
                  <a:srgbClr val="0000CC"/>
                </a:solidFill>
              </a:rPr>
              <a:t> </a:t>
            </a:r>
            <a:r>
              <a:rPr lang="en-US" altLang="ru-RU" sz="2400" b="1" dirty="0" err="1">
                <a:solidFill>
                  <a:srgbClr val="0000CC"/>
                </a:solidFill>
              </a:rPr>
              <a:t>poleolit</a:t>
            </a:r>
            <a:r>
              <a:rPr lang="en-US" altLang="ru-RU" sz="2400" b="1" dirty="0">
                <a:solidFill>
                  <a:srgbClr val="0000CC"/>
                </a:solidFill>
              </a:rPr>
              <a:t> </a:t>
            </a:r>
            <a:r>
              <a:rPr lang="en-US" altLang="ru-RU" sz="2400" b="1" dirty="0" err="1">
                <a:solidFill>
                  <a:srgbClr val="0000CC"/>
                </a:solidFill>
              </a:rPr>
              <a:t>davri</a:t>
            </a:r>
            <a:r>
              <a:rPr lang="en-US" altLang="ru-RU" sz="2400" b="1" dirty="0">
                <a:solidFill>
                  <a:srgbClr val="0000CC"/>
                </a:solidFill>
              </a:rPr>
              <a:t> </a:t>
            </a:r>
            <a:r>
              <a:rPr lang="en-US" altLang="ru-RU" sz="2400" b="1" dirty="0" err="1">
                <a:solidFill>
                  <a:srgbClr val="0000CC"/>
                </a:solidFill>
              </a:rPr>
              <a:t>manzilgohlari</a:t>
            </a:r>
            <a:r>
              <a:rPr lang="en-US" altLang="ru-RU" sz="2400" b="1" dirty="0">
                <a:solidFill>
                  <a:srgbClr val="0000CC"/>
                </a:solidFill>
              </a:rPr>
              <a:t>. </a:t>
            </a:r>
            <a:r>
              <a:rPr lang="en-US" altLang="ru-RU" sz="2400" b="1" dirty="0" err="1">
                <a:solidFill>
                  <a:srgbClr val="0000CC"/>
                </a:solidFill>
              </a:rPr>
              <a:t>Urug’chilik</a:t>
            </a:r>
            <a:r>
              <a:rPr lang="en-US" altLang="ru-RU" sz="2400" b="1" dirty="0">
                <a:solidFill>
                  <a:srgbClr val="0000CC"/>
                </a:solidFill>
              </a:rPr>
              <a:t> </a:t>
            </a:r>
            <a:r>
              <a:rPr lang="en-US" altLang="ru-RU" sz="2400" b="1" dirty="0" err="1">
                <a:solidFill>
                  <a:srgbClr val="0000CC"/>
                </a:solidFill>
              </a:rPr>
              <a:t>tuzumining</a:t>
            </a:r>
            <a:r>
              <a:rPr lang="en-US" altLang="ru-RU" sz="2400" b="1" dirty="0">
                <a:solidFill>
                  <a:srgbClr val="0000CC"/>
                </a:solidFill>
              </a:rPr>
              <a:t> </a:t>
            </a:r>
            <a:r>
              <a:rPr lang="en-US" altLang="ru-RU" sz="2400" b="1" dirty="0" err="1">
                <a:solidFill>
                  <a:srgbClr val="0000CC"/>
                </a:solidFill>
              </a:rPr>
              <a:t>vujudga</a:t>
            </a:r>
            <a:r>
              <a:rPr lang="en-US" altLang="ru-RU" sz="2400" b="1" dirty="0">
                <a:solidFill>
                  <a:srgbClr val="0000CC"/>
                </a:solidFill>
              </a:rPr>
              <a:t> </a:t>
            </a:r>
            <a:r>
              <a:rPr lang="en-US" altLang="ru-RU" sz="2400" b="1" dirty="0" err="1">
                <a:solidFill>
                  <a:srgbClr val="0000CC"/>
                </a:solidFill>
              </a:rPr>
              <a:t>kelishi</a:t>
            </a:r>
            <a:r>
              <a:rPr lang="en-US" altLang="ru-RU" sz="2400" b="1" dirty="0">
                <a:solidFill>
                  <a:srgbClr val="0000CC"/>
                </a:solidFill>
              </a:rPr>
              <a:t>.</a:t>
            </a:r>
          </a:p>
          <a:p>
            <a:pPr marL="812800" indent="-812800" eaLnBrk="1" hangingPunct="1">
              <a:buFontTx/>
              <a:buAutoNum type="arabicPeriod"/>
            </a:pPr>
            <a:endParaRPr lang="en-US" altLang="ru-RU" sz="2400" b="1" dirty="0" smtClean="0">
              <a:solidFill>
                <a:srgbClr val="0000CC"/>
              </a:solidFill>
              <a:latin typeface="Times New Roman" panose="02020603050405020304" pitchFamily="18" charset="0"/>
            </a:endParaRPr>
          </a:p>
          <a:p>
            <a:pPr marL="812800" indent="-812800" algn="ctr" eaLnBrk="1" hangingPunct="1">
              <a:buFontTx/>
              <a:buNone/>
            </a:pPr>
            <a:r>
              <a:rPr lang="en-US" altLang="ru-RU" sz="2000" b="1" dirty="0" smtClean="0"/>
              <a:t>	</a:t>
            </a:r>
            <a:r>
              <a:rPr lang="en-US" altLang="ru-RU" sz="1800" b="1" dirty="0" smtClean="0">
                <a:solidFill>
                  <a:srgbClr val="990099"/>
                </a:solidFill>
              </a:rPr>
              <a:t>. </a:t>
            </a:r>
            <a:endParaRPr lang="en-US" altLang="ru-RU" sz="2000" b="1" dirty="0" smtClean="0">
              <a:solidFill>
                <a:srgbClr val="990099"/>
              </a:solidFill>
            </a:endParaRPr>
          </a:p>
          <a:p>
            <a:pPr marL="812800" indent="-812800" algn="ctr" eaLnBrk="1" hangingPunct="1">
              <a:buFontTx/>
              <a:buAutoNum type="romanUcPeriod"/>
            </a:pPr>
            <a:endParaRPr lang="ru-RU" altLang="ru-RU" sz="2000" b="1" dirty="0" smtClean="0">
              <a:solidFill>
                <a:srgbClr val="990099"/>
              </a:solidFill>
            </a:endParaRPr>
          </a:p>
        </p:txBody>
      </p:sp>
    </p:spTree>
  </p:cSld>
  <p:clrMapOvr>
    <a:masterClrMapping/>
  </p:clrMapOvr>
  <p:transition spd="slow">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9" name="Picture 5" descr="Австралопитек могучи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81000"/>
            <a:ext cx="1828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WordArt 3"/>
          <p:cNvSpPr>
            <a:spLocks noChangeArrowheads="1" noChangeShapeType="1" noTextEdit="1"/>
          </p:cNvSpPr>
          <p:nvPr/>
        </p:nvSpPr>
        <p:spPr bwMode="auto">
          <a:xfrm rot="5400000">
            <a:off x="-2590800" y="3048000"/>
            <a:ext cx="6324600" cy="685800"/>
          </a:xfrm>
          <a:prstGeom prst="rect">
            <a:avLst/>
          </a:prstGeom>
        </p:spPr>
        <p:txBody>
          <a:bodyPr vert="wordArtVert" wrap="none" fromWordArt="1">
            <a:prstTxWarp prst="textPlain">
              <a:avLst>
                <a:gd name="adj" fmla="val 50000"/>
              </a:avLst>
            </a:prstTxWarp>
          </a:bodyPr>
          <a:lstStyle/>
          <a:p>
            <a:pPr algn="ctr" fontAlgn="auto"/>
            <a:r>
              <a:rPr lang="en-US"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rPr>
              <a:t>AVSTROLOPITEK</a:t>
            </a:r>
            <a:endParaRPr lang="ru-RU"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endParaRPr>
          </a:p>
        </p:txBody>
      </p:sp>
      <p:sp>
        <p:nvSpPr>
          <p:cNvPr id="21510" name="Text Box 6"/>
          <p:cNvSpPr txBox="1">
            <a:spLocks noChangeArrowheads="1"/>
          </p:cNvSpPr>
          <p:nvPr/>
        </p:nvSpPr>
        <p:spPr bwMode="auto">
          <a:xfrm>
            <a:off x="762000" y="0"/>
            <a:ext cx="25908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sz="2400" b="1">
                <a:latin typeface="Times New Roman" panose="02020603050405020304" pitchFamily="18" charset="0"/>
              </a:rPr>
              <a:t>Ulkan </a:t>
            </a:r>
          </a:p>
          <a:p>
            <a:pPr algn="ctr" eaLnBrk="1" hangingPunct="1"/>
            <a:r>
              <a:rPr lang="en-US" altLang="ru-RU" sz="2400" b="1">
                <a:latin typeface="Times New Roman" panose="02020603050405020304" pitchFamily="18" charset="0"/>
              </a:rPr>
              <a:t>avstrolopitek</a:t>
            </a:r>
            <a:endParaRPr lang="ru-RU" altLang="ru-RU" sz="2400" b="1">
              <a:latin typeface="Times New Roman" panose="02020603050405020304" pitchFamily="18" charset="0"/>
            </a:endParaRPr>
          </a:p>
          <a:p>
            <a:pPr eaLnBrk="1" hangingPunct="1"/>
            <a:endParaRPr lang="ru-RU" altLang="ru-RU">
              <a:latin typeface="Times New Roman" panose="02020603050405020304" pitchFamily="18" charset="0"/>
            </a:endParaRPr>
          </a:p>
        </p:txBody>
      </p:sp>
      <p:grpSp>
        <p:nvGrpSpPr>
          <p:cNvPr id="2" name="Group 11"/>
          <p:cNvGrpSpPr>
            <a:grpSpLocks/>
          </p:cNvGrpSpPr>
          <p:nvPr/>
        </p:nvGrpSpPr>
        <p:grpSpPr bwMode="auto">
          <a:xfrm>
            <a:off x="3124200" y="914400"/>
            <a:ext cx="2819400" cy="2874963"/>
            <a:chOff x="0" y="0"/>
            <a:chExt cx="5760" cy="576"/>
          </a:xfrm>
        </p:grpSpPr>
        <p:sp>
          <p:nvSpPr>
            <p:cNvPr id="12295" name="Rectangle 12"/>
            <p:cNvSpPr>
              <a:spLocks noChangeArrowheads="1"/>
            </p:cNvSpPr>
            <p:nvPr/>
          </p:nvSpPr>
          <p:spPr bwMode="auto">
            <a:xfrm>
              <a:off x="0" y="0"/>
              <a:ext cx="57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nvGrpSpPr>
            <p:cNvPr id="12296" name="Group 13"/>
            <p:cNvGrpSpPr>
              <a:grpSpLocks/>
            </p:cNvGrpSpPr>
            <p:nvPr/>
          </p:nvGrpSpPr>
          <p:grpSpPr bwMode="auto">
            <a:xfrm>
              <a:off x="0" y="0"/>
              <a:ext cx="5760" cy="576"/>
              <a:chOff x="0" y="0"/>
              <a:chExt cx="5760" cy="576"/>
            </a:xfrm>
          </p:grpSpPr>
          <p:sp>
            <p:nvSpPr>
              <p:cNvPr id="12297" name="Rectangle 14"/>
              <p:cNvSpPr>
                <a:spLocks noChangeArrowheads="1"/>
              </p:cNvSpPr>
              <p:nvPr/>
            </p:nvSpPr>
            <p:spPr bwMode="auto">
              <a:xfrm>
                <a:off x="0" y="0"/>
                <a:ext cx="57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12298" name="Rectangle 15"/>
              <p:cNvSpPr>
                <a:spLocks noChangeArrowheads="1"/>
              </p:cNvSpPr>
              <p:nvPr/>
            </p:nvSpPr>
            <p:spPr bwMode="auto">
              <a:xfrm>
                <a:off x="0" y="0"/>
                <a:ext cx="57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ru-RU" sz="1800" b="1">
                    <a:solidFill>
                      <a:srgbClr val="FF3300"/>
                    </a:solidFill>
                    <a:latin typeface="Tahoma" panose="020B0604030504040204" pitchFamily="34" charset="0"/>
                    <a:cs typeface="Tahoma" panose="020B0604030504040204" pitchFamily="34" charset="0"/>
                  </a:rPr>
                  <a:t>ULKAN AVSTROLOPITEK YOKI AFARENSIS</a:t>
                </a:r>
                <a:r>
                  <a:rPr lang="ru-RU" altLang="ru-RU" sz="1800">
                    <a:latin typeface="Tahoma" panose="020B0604030504040204" pitchFamily="34" charset="0"/>
                    <a:cs typeface="Tahoma" panose="020B0604030504040204" pitchFamily="34" charset="0"/>
                  </a:rPr>
                  <a:t>–</a:t>
                </a:r>
                <a:r>
                  <a:rPr lang="en-US" altLang="ru-RU" sz="1800">
                    <a:latin typeface="Tahoma" panose="020B0604030504040204" pitchFamily="34" charset="0"/>
                    <a:cs typeface="Tahoma" panose="020B0604030504040204" pitchFamily="34" charset="0"/>
                  </a:rPr>
                  <a:t>odamning to’g’ri va tik yuruvchi ajdodi. Yoshi 4 mln. yilga teng. Odamning eng qadimgi urug’iga mansub. </a:t>
                </a:r>
                <a:r>
                  <a:rPr lang="ru-RU" altLang="ru-RU" sz="1800">
                    <a:latin typeface="Tahoma" panose="020B0604030504040204" pitchFamily="34" charset="0"/>
                    <a:cs typeface="Tahoma" panose="020B0604030504040204" pitchFamily="34" charset="0"/>
                  </a:rPr>
                  <a:t> </a:t>
                </a:r>
                <a:r>
                  <a:rPr lang="en-US" altLang="ru-RU" sz="1800">
                    <a:latin typeface="Tahoma" panose="020B0604030504040204" pitchFamily="34" charset="0"/>
                    <a:cs typeface="Tahoma" panose="020B0604030504040204" pitchFamily="34" charset="0"/>
                  </a:rPr>
                  <a:t>Toshdan mehnat qurollari yasay bilmagan.</a:t>
                </a:r>
                <a:endParaRPr lang="ru-RU" altLang="ru-RU" sz="1800">
                  <a:latin typeface="Tahoma" panose="020B0604030504040204" pitchFamily="34" charset="0"/>
                  <a:cs typeface="Tahoma" panose="020B0604030504040204" pitchFamily="34" charset="0"/>
                </a:endParaRPr>
              </a:p>
              <a:p>
                <a:endParaRPr lang="ru-RU" altLang="ru-RU" sz="1800">
                  <a:latin typeface="Times New Roman" panose="02020603050405020304" pitchFamily="18" charset="0"/>
                </a:endParaRPr>
              </a:p>
            </p:txBody>
          </p:sp>
        </p:grpSp>
      </p:grpSp>
      <p:pic>
        <p:nvPicPr>
          <p:cNvPr id="12294" name="Picture 16" descr="avstrolopite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404813"/>
            <a:ext cx="2401887"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p:cTn id="7" dur="500" fill="hold"/>
                                        <p:tgtEl>
                                          <p:spTgt spid="21507"/>
                                        </p:tgtEl>
                                        <p:attrNameLst>
                                          <p:attrName>ppt_w</p:attrName>
                                        </p:attrNameLst>
                                      </p:cBhvr>
                                      <p:tavLst>
                                        <p:tav tm="0">
                                          <p:val>
                                            <p:fltVal val="0"/>
                                          </p:val>
                                        </p:tav>
                                        <p:tav tm="100000">
                                          <p:val>
                                            <p:strVal val="#ppt_w"/>
                                          </p:val>
                                        </p:tav>
                                      </p:tavLst>
                                    </p:anim>
                                    <p:anim calcmode="lin" valueType="num">
                                      <p:cBhvr>
                                        <p:cTn id="8" dur="500" fill="hold"/>
                                        <p:tgtEl>
                                          <p:spTgt spid="21507"/>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7" presetClass="entr" presetSubtype="8" fill="hold" nodeType="afterEffect">
                                  <p:stCondLst>
                                    <p:cond delay="0"/>
                                  </p:stCondLst>
                                  <p:childTnLst>
                                    <p:set>
                                      <p:cBhvr>
                                        <p:cTn id="11" dur="1" fill="hold">
                                          <p:stCondLst>
                                            <p:cond delay="0"/>
                                          </p:stCondLst>
                                        </p:cTn>
                                        <p:tgtEl>
                                          <p:spTgt spid="21509"/>
                                        </p:tgtEl>
                                        <p:attrNameLst>
                                          <p:attrName>style.visibility</p:attrName>
                                        </p:attrNameLst>
                                      </p:cBhvr>
                                      <p:to>
                                        <p:strVal val="visible"/>
                                      </p:to>
                                    </p:set>
                                    <p:anim calcmode="lin" valueType="num">
                                      <p:cBhvr>
                                        <p:cTn id="12" dur="500" fill="hold"/>
                                        <p:tgtEl>
                                          <p:spTgt spid="21509"/>
                                        </p:tgtEl>
                                        <p:attrNameLst>
                                          <p:attrName>ppt_x</p:attrName>
                                        </p:attrNameLst>
                                      </p:cBhvr>
                                      <p:tavLst>
                                        <p:tav tm="0">
                                          <p:val>
                                            <p:strVal val="#ppt_x-#ppt_w/2"/>
                                          </p:val>
                                        </p:tav>
                                        <p:tav tm="100000">
                                          <p:val>
                                            <p:strVal val="#ppt_x"/>
                                          </p:val>
                                        </p:tav>
                                      </p:tavLst>
                                    </p:anim>
                                    <p:anim calcmode="lin" valueType="num">
                                      <p:cBhvr>
                                        <p:cTn id="13" dur="500" fill="hold"/>
                                        <p:tgtEl>
                                          <p:spTgt spid="21509"/>
                                        </p:tgtEl>
                                        <p:attrNameLst>
                                          <p:attrName>ppt_y</p:attrName>
                                        </p:attrNameLst>
                                      </p:cBhvr>
                                      <p:tavLst>
                                        <p:tav tm="0">
                                          <p:val>
                                            <p:strVal val="#ppt_y"/>
                                          </p:val>
                                        </p:tav>
                                        <p:tav tm="100000">
                                          <p:val>
                                            <p:strVal val="#ppt_y"/>
                                          </p:val>
                                        </p:tav>
                                      </p:tavLst>
                                    </p:anim>
                                    <p:anim calcmode="lin" valueType="num">
                                      <p:cBhvr>
                                        <p:cTn id="14" dur="500" fill="hold"/>
                                        <p:tgtEl>
                                          <p:spTgt spid="21509"/>
                                        </p:tgtEl>
                                        <p:attrNameLst>
                                          <p:attrName>ppt_w</p:attrName>
                                        </p:attrNameLst>
                                      </p:cBhvr>
                                      <p:tavLst>
                                        <p:tav tm="0">
                                          <p:val>
                                            <p:fltVal val="0"/>
                                          </p:val>
                                        </p:tav>
                                        <p:tav tm="100000">
                                          <p:val>
                                            <p:strVal val="#ppt_w"/>
                                          </p:val>
                                        </p:tav>
                                      </p:tavLst>
                                    </p:anim>
                                    <p:anim calcmode="lin" valueType="num">
                                      <p:cBhvr>
                                        <p:cTn id="15" dur="500" fill="hold"/>
                                        <p:tgtEl>
                                          <p:spTgt spid="21509"/>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1000"/>
                            </p:stCondLst>
                            <p:childTnLst>
                              <p:par>
                                <p:cTn id="17" presetID="15" presetClass="entr" presetSubtype="0" fill="hold" grpId="0" nodeType="afterEffect">
                                  <p:stCondLst>
                                    <p:cond delay="1000"/>
                                  </p:stCondLst>
                                  <p:childTnLst>
                                    <p:set>
                                      <p:cBhvr>
                                        <p:cTn id="18" dur="1" fill="hold">
                                          <p:stCondLst>
                                            <p:cond delay="0"/>
                                          </p:stCondLst>
                                        </p:cTn>
                                        <p:tgtEl>
                                          <p:spTgt spid="21510"/>
                                        </p:tgtEl>
                                        <p:attrNameLst>
                                          <p:attrName>style.visibility</p:attrName>
                                        </p:attrNameLst>
                                      </p:cBhvr>
                                      <p:to>
                                        <p:strVal val="visible"/>
                                      </p:to>
                                    </p:set>
                                    <p:anim calcmode="lin" valueType="num">
                                      <p:cBhvr>
                                        <p:cTn id="19" dur="1000" fill="hold"/>
                                        <p:tgtEl>
                                          <p:spTgt spid="21510"/>
                                        </p:tgtEl>
                                        <p:attrNameLst>
                                          <p:attrName>ppt_w</p:attrName>
                                        </p:attrNameLst>
                                      </p:cBhvr>
                                      <p:tavLst>
                                        <p:tav tm="0">
                                          <p:val>
                                            <p:fltVal val="0"/>
                                          </p:val>
                                        </p:tav>
                                        <p:tav tm="100000">
                                          <p:val>
                                            <p:strVal val="#ppt_w"/>
                                          </p:val>
                                        </p:tav>
                                      </p:tavLst>
                                    </p:anim>
                                    <p:anim calcmode="lin" valueType="num">
                                      <p:cBhvr>
                                        <p:cTn id="20" dur="1000" fill="hold"/>
                                        <p:tgtEl>
                                          <p:spTgt spid="21510"/>
                                        </p:tgtEl>
                                        <p:attrNameLst>
                                          <p:attrName>ppt_h</p:attrName>
                                        </p:attrNameLst>
                                      </p:cBhvr>
                                      <p:tavLst>
                                        <p:tav tm="0">
                                          <p:val>
                                            <p:fltVal val="0"/>
                                          </p:val>
                                        </p:tav>
                                        <p:tav tm="100000">
                                          <p:val>
                                            <p:strVal val="#ppt_h"/>
                                          </p:val>
                                        </p:tav>
                                      </p:tavLst>
                                    </p:anim>
                                    <p:anim calcmode="lin" valueType="num">
                                      <p:cBhvr>
                                        <p:cTn id="21" dur="1000" fill="hold"/>
                                        <p:tgtEl>
                                          <p:spTgt spid="21510"/>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21510"/>
                                        </p:tgtEl>
                                        <p:attrNameLst>
                                          <p:attrName>ppt_y</p:attrName>
                                        </p:attrNameLst>
                                      </p:cBhvr>
                                      <p:tavLst>
                                        <p:tav tm="0" fmla="#ppt_y+(sin(-2*pi*(1-$))*-#ppt_x+cos(-2*pi*(1-$))*(1-#ppt_y))*(1-$)">
                                          <p:val>
                                            <p:fltVal val="0"/>
                                          </p:val>
                                        </p:tav>
                                        <p:tav tm="100000">
                                          <p:val>
                                            <p:fltVal val="1"/>
                                          </p:val>
                                        </p:tav>
                                      </p:tavLst>
                                    </p:anim>
                                  </p:childTnLst>
                                </p:cTn>
                              </p:par>
                            </p:childTnLst>
                          </p:cTn>
                        </p:par>
                        <p:par>
                          <p:cTn id="23" fill="hold" nodeType="afterGroup">
                            <p:stCondLst>
                              <p:cond delay="3000"/>
                            </p:stCondLst>
                            <p:childTnLst>
                              <p:par>
                                <p:cTn id="24" presetID="23" presetClass="entr" presetSubtype="528" fill="hold" nodeType="afterEffect">
                                  <p:stCondLst>
                                    <p:cond delay="200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 calcmode="lin" valueType="num">
                                      <p:cBhvr>
                                        <p:cTn id="28" dur="500" fill="hold"/>
                                        <p:tgtEl>
                                          <p:spTgt spid="2"/>
                                        </p:tgtEl>
                                        <p:attrNameLst>
                                          <p:attrName>ppt_x</p:attrName>
                                        </p:attrNameLst>
                                      </p:cBhvr>
                                      <p:tavLst>
                                        <p:tav tm="0">
                                          <p:val>
                                            <p:fltVal val="0.5"/>
                                          </p:val>
                                        </p:tav>
                                        <p:tav tm="100000">
                                          <p:val>
                                            <p:strVal val="#ppt_x"/>
                                          </p:val>
                                        </p:tav>
                                      </p:tavLst>
                                    </p:anim>
                                    <p:anim calcmode="lin" valueType="num">
                                      <p:cBhvr>
                                        <p:cTn id="29"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900113" y="260350"/>
            <a:ext cx="2592387" cy="2232025"/>
            <a:chOff x="0" y="0"/>
            <a:chExt cx="5760" cy="576"/>
          </a:xfrm>
        </p:grpSpPr>
        <p:sp>
          <p:nvSpPr>
            <p:cNvPr id="13325" name="Rectangle 12"/>
            <p:cNvSpPr>
              <a:spLocks noChangeArrowheads="1"/>
            </p:cNvSpPr>
            <p:nvPr/>
          </p:nvSpPr>
          <p:spPr bwMode="auto">
            <a:xfrm>
              <a:off x="0" y="0"/>
              <a:ext cx="57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nvGrpSpPr>
            <p:cNvPr id="13326" name="Group 11"/>
            <p:cNvGrpSpPr>
              <a:grpSpLocks/>
            </p:cNvGrpSpPr>
            <p:nvPr/>
          </p:nvGrpSpPr>
          <p:grpSpPr bwMode="auto">
            <a:xfrm>
              <a:off x="0" y="0"/>
              <a:ext cx="5760" cy="576"/>
              <a:chOff x="0" y="0"/>
              <a:chExt cx="5760" cy="576"/>
            </a:xfrm>
          </p:grpSpPr>
          <p:sp>
            <p:nvSpPr>
              <p:cNvPr id="13327" name="Rectangle 10"/>
              <p:cNvSpPr>
                <a:spLocks noChangeArrowheads="1"/>
              </p:cNvSpPr>
              <p:nvPr/>
            </p:nvSpPr>
            <p:spPr bwMode="auto">
              <a:xfrm>
                <a:off x="0" y="0"/>
                <a:ext cx="57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13328" name="Rectangle 9"/>
              <p:cNvSpPr>
                <a:spLocks noChangeArrowheads="1"/>
              </p:cNvSpPr>
              <p:nvPr/>
            </p:nvSpPr>
            <p:spPr bwMode="auto">
              <a:xfrm>
                <a:off x="0" y="0"/>
                <a:ext cx="57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ru-RU" sz="1600" b="1">
                    <a:solidFill>
                      <a:srgbClr val="FF3300"/>
                    </a:solidFill>
                    <a:latin typeface="Tahoma" panose="020B0604030504040204" pitchFamily="34" charset="0"/>
                    <a:cs typeface="Tahoma" panose="020B0604030504040204" pitchFamily="34" charset="0"/>
                  </a:rPr>
                  <a:t>AFRIKA AVSTROLOPITEKI</a:t>
                </a:r>
                <a:r>
                  <a:rPr lang="en-US" altLang="ru-RU" sz="1600">
                    <a:latin typeface="Tahoma" panose="020B0604030504040204" pitchFamily="34" charset="0"/>
                    <a:cs typeface="Tahoma" panose="020B0604030504040204" pitchFamily="34" charset="0"/>
                  </a:rPr>
                  <a:t> </a:t>
                </a:r>
                <a:r>
                  <a:rPr lang="ru-RU" altLang="ru-RU" sz="1600">
                    <a:latin typeface="Tahoma" panose="020B0604030504040204" pitchFamily="34" charset="0"/>
                    <a:cs typeface="Tahoma" panose="020B0604030504040204" pitchFamily="34" charset="0"/>
                  </a:rPr>
                  <a:t>–</a:t>
                </a:r>
                <a:r>
                  <a:rPr lang="en-US" altLang="ru-RU" sz="1600">
                    <a:latin typeface="Tahoma" panose="020B0604030504040204" pitchFamily="34" charset="0"/>
                    <a:cs typeface="Tahoma" panose="020B0604030504040204" pitchFamily="34" charset="0"/>
                  </a:rPr>
                  <a:t> ilk bora bu turdagi odamlar suyaklari R.Dartom tomonidan Janubiy Afrikadan topilgan va shu hududda istiqomat qilgan. Bular ham toshdan mehnat qurollari yasashni bilishmagan.</a:t>
                </a:r>
                <a:endParaRPr lang="ru-RU" altLang="ru-RU" sz="1600">
                  <a:latin typeface="Times New Roman" panose="02020603050405020304" pitchFamily="18" charset="0"/>
                </a:endParaRPr>
              </a:p>
            </p:txBody>
          </p:sp>
        </p:grpSp>
      </p:grpSp>
      <p:grpSp>
        <p:nvGrpSpPr>
          <p:cNvPr id="4" name="Group 18"/>
          <p:cNvGrpSpPr>
            <a:grpSpLocks/>
          </p:cNvGrpSpPr>
          <p:nvPr/>
        </p:nvGrpSpPr>
        <p:grpSpPr bwMode="auto">
          <a:xfrm>
            <a:off x="3419475" y="333375"/>
            <a:ext cx="2449513" cy="2087563"/>
            <a:chOff x="0" y="0"/>
            <a:chExt cx="5760" cy="653"/>
          </a:xfrm>
        </p:grpSpPr>
        <p:sp>
          <p:nvSpPr>
            <p:cNvPr id="13321" name="Rectangle 17"/>
            <p:cNvSpPr>
              <a:spLocks noChangeArrowheads="1"/>
            </p:cNvSpPr>
            <p:nvPr/>
          </p:nvSpPr>
          <p:spPr bwMode="auto">
            <a:xfrm>
              <a:off x="0" y="0"/>
              <a:ext cx="5760"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nvGrpSpPr>
            <p:cNvPr id="13322" name="Group 16"/>
            <p:cNvGrpSpPr>
              <a:grpSpLocks/>
            </p:cNvGrpSpPr>
            <p:nvPr/>
          </p:nvGrpSpPr>
          <p:grpSpPr bwMode="auto">
            <a:xfrm>
              <a:off x="0" y="0"/>
              <a:ext cx="5760" cy="653"/>
              <a:chOff x="0" y="0"/>
              <a:chExt cx="5760" cy="653"/>
            </a:xfrm>
          </p:grpSpPr>
          <p:sp>
            <p:nvSpPr>
              <p:cNvPr id="13323" name="Rectangle 15"/>
              <p:cNvSpPr>
                <a:spLocks noChangeArrowheads="1"/>
              </p:cNvSpPr>
              <p:nvPr/>
            </p:nvSpPr>
            <p:spPr bwMode="auto">
              <a:xfrm>
                <a:off x="0" y="0"/>
                <a:ext cx="5760"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13324" name="Rectangle 14"/>
              <p:cNvSpPr>
                <a:spLocks noChangeArrowheads="1"/>
              </p:cNvSpPr>
              <p:nvPr/>
            </p:nvSpPr>
            <p:spPr bwMode="auto">
              <a:xfrm>
                <a:off x="0" y="0"/>
                <a:ext cx="5760"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ru-RU" sz="1600" b="1">
                    <a:solidFill>
                      <a:srgbClr val="FF3300"/>
                    </a:solidFill>
                    <a:latin typeface="Tahoma" panose="020B0604030504040204" pitchFamily="34" charset="0"/>
                    <a:cs typeface="Tahoma" panose="020B0604030504040204" pitchFamily="34" charset="0"/>
                  </a:rPr>
                  <a:t>BOYSEY AVSTROLOPITEKI</a:t>
                </a:r>
                <a:r>
                  <a:rPr lang="ru-RU" altLang="ru-RU" sz="1600">
                    <a:latin typeface="Tahoma" panose="020B0604030504040204" pitchFamily="34" charset="0"/>
                    <a:cs typeface="Tahoma" panose="020B0604030504040204" pitchFamily="34" charset="0"/>
                  </a:rPr>
                  <a:t> – </a:t>
                </a:r>
                <a:r>
                  <a:rPr lang="en-US" altLang="ru-RU" sz="1600">
                    <a:latin typeface="Tahoma" panose="020B0604030504040204" pitchFamily="34" charset="0"/>
                    <a:cs typeface="Tahoma" panose="020B0604030504040204" pitchFamily="34" charset="0"/>
                  </a:rPr>
                  <a:t>Ilk bora Janubiy Afrika g’orlaridan topilgan. Toshdan mehnat qurollari yasashni bilishmagan</a:t>
                </a:r>
                <a:endParaRPr lang="ru-RU" altLang="ru-RU" sz="1600">
                  <a:latin typeface="Times New Roman" panose="02020603050405020304" pitchFamily="18" charset="0"/>
                </a:endParaRPr>
              </a:p>
            </p:txBody>
          </p:sp>
        </p:grpSp>
      </p:grpSp>
      <p:sp>
        <p:nvSpPr>
          <p:cNvPr id="22547" name="WordArt 19"/>
          <p:cNvSpPr>
            <a:spLocks noChangeArrowheads="1" noChangeShapeType="1" noTextEdit="1"/>
          </p:cNvSpPr>
          <p:nvPr/>
        </p:nvSpPr>
        <p:spPr bwMode="auto">
          <a:xfrm rot="5400000">
            <a:off x="-2590800" y="3048000"/>
            <a:ext cx="6324600" cy="685800"/>
          </a:xfrm>
          <a:prstGeom prst="rect">
            <a:avLst/>
          </a:prstGeom>
        </p:spPr>
        <p:txBody>
          <a:bodyPr vert="wordArtVert" wrap="none" fromWordArt="1">
            <a:prstTxWarp prst="textPlain">
              <a:avLst>
                <a:gd name="adj" fmla="val 50000"/>
              </a:avLst>
            </a:prstTxWarp>
          </a:bodyPr>
          <a:lstStyle/>
          <a:p>
            <a:pPr algn="ctr" fontAlgn="auto"/>
            <a:r>
              <a:rPr lang="en-US"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rPr>
              <a:t>AVSTROLOPITEK</a:t>
            </a:r>
            <a:endParaRPr lang="ru-RU"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endParaRPr>
          </a:p>
        </p:txBody>
      </p:sp>
      <p:pic>
        <p:nvPicPr>
          <p:cNvPr id="13317" name="Picture 20" descr="eee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068638"/>
            <a:ext cx="1620838" cy="378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21" descr="rr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313" y="2997200"/>
            <a:ext cx="2876550"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0" name="Text Box 22"/>
          <p:cNvSpPr txBox="1">
            <a:spLocks noChangeArrowheads="1"/>
          </p:cNvSpPr>
          <p:nvPr/>
        </p:nvSpPr>
        <p:spPr bwMode="auto">
          <a:xfrm>
            <a:off x="5867400" y="260350"/>
            <a:ext cx="2879725"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ru-RU" sz="2400" b="1" i="1">
                <a:solidFill>
                  <a:srgbClr val="000080"/>
                </a:solidFill>
                <a:latin typeface="Times New Roman" panose="02020603050405020304" pitchFamily="18" charset="0"/>
              </a:rPr>
              <a:t>Ishbilarmon odam</a:t>
            </a:r>
            <a:r>
              <a:rPr lang="ru-RU" altLang="ru-RU" sz="2400" b="1">
                <a:solidFill>
                  <a:srgbClr val="000080"/>
                </a:solidFill>
                <a:latin typeface="Times New Roman" panose="02020603050405020304" pitchFamily="18" charset="0"/>
              </a:rPr>
              <a:t> (Homo habilis)</a:t>
            </a:r>
            <a:r>
              <a:rPr lang="en-US" altLang="ru-RU" sz="1600" b="1">
                <a:solidFill>
                  <a:srgbClr val="000080"/>
                </a:solidFill>
                <a:latin typeface="Times New Roman" panose="02020603050405020304" pitchFamily="18" charset="0"/>
              </a:rPr>
              <a:t>-</a:t>
            </a:r>
            <a:r>
              <a:rPr lang="ru-RU" altLang="ru-RU" sz="1600" b="1">
                <a:solidFill>
                  <a:srgbClr val="000080"/>
                </a:solidFill>
                <a:latin typeface="Times New Roman" panose="02020603050405020304" pitchFamily="18" charset="0"/>
              </a:rPr>
              <a:t> </a:t>
            </a:r>
            <a:r>
              <a:rPr lang="en-US" altLang="ru-RU" sz="1600" b="1"/>
              <a:t>Ilk bora 1962 yilda Tanzaniyaning Olduvoy g’oridan topilgan. Miya hajmi 642 sm³. Boshqa topilmalarda 500-800 sm³ kuzatilgan</a:t>
            </a:r>
            <a:r>
              <a:rPr lang="ru-RU" altLang="ru-RU" sz="1600" b="1"/>
              <a:t> </a:t>
            </a:r>
          </a:p>
          <a:p>
            <a:pPr eaLnBrk="1" hangingPunct="1"/>
            <a:endParaRPr lang="ru-RU" altLang="ru-RU" sz="1600" b="1"/>
          </a:p>
          <a:p>
            <a:pPr eaLnBrk="1" hangingPunct="1"/>
            <a:endParaRPr lang="ru-RU" altLang="ru-RU" sz="2400" b="1">
              <a:solidFill>
                <a:srgbClr val="000080"/>
              </a:solidFill>
              <a:latin typeface="Times New Roman" panose="02020603050405020304" pitchFamily="18" charset="0"/>
            </a:endParaRPr>
          </a:p>
          <a:p>
            <a:pPr eaLnBrk="1" hangingPunct="1"/>
            <a:endParaRPr lang="ru-RU" altLang="ru-RU" sz="2400">
              <a:latin typeface="Times New Roman" panose="02020603050405020304" pitchFamily="18" charset="0"/>
            </a:endParaRPr>
          </a:p>
        </p:txBody>
      </p:sp>
      <p:pic>
        <p:nvPicPr>
          <p:cNvPr id="22552" name="Picture 24" descr="homo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663" y="3141663"/>
            <a:ext cx="2066925" cy="371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2547"/>
                                        </p:tgtEl>
                                        <p:attrNameLst>
                                          <p:attrName>style.visibility</p:attrName>
                                        </p:attrNameLst>
                                      </p:cBhvr>
                                      <p:to>
                                        <p:strVal val="visible"/>
                                      </p:to>
                                    </p:set>
                                    <p:animEffect transition="in" filter="barn(outVertical)">
                                      <p:cBhvr>
                                        <p:cTn id="7" dur="500"/>
                                        <p:tgtEl>
                                          <p:spTgt spid="22547"/>
                                        </p:tgtEl>
                                      </p:cBhvr>
                                    </p:animEffect>
                                  </p:childTnLst>
                                </p:cTn>
                              </p:par>
                            </p:childTnLst>
                          </p:cTn>
                        </p:par>
                        <p:par>
                          <p:cTn id="8" fill="hold" nodeType="afterGroup">
                            <p:stCondLst>
                              <p:cond delay="500"/>
                            </p:stCondLst>
                            <p:childTnLst>
                              <p:par>
                                <p:cTn id="9" presetID="22" presetClass="entr" presetSubtype="1" fill="hold" nodeType="afterEffect">
                                  <p:stCondLst>
                                    <p:cond delay="200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nodeType="afterGroup">
                            <p:stCondLst>
                              <p:cond delay="3000"/>
                            </p:stCondLst>
                            <p:childTnLst>
                              <p:par>
                                <p:cTn id="13" presetID="22" presetClass="entr" presetSubtype="4" fill="hold" nodeType="afterEffect">
                                  <p:stCondLst>
                                    <p:cond delay="200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nodeType="afterGroup">
                            <p:stCondLst>
                              <p:cond delay="5500"/>
                            </p:stCondLst>
                            <p:childTnLst>
                              <p:par>
                                <p:cTn id="17" presetID="3" presetClass="entr" presetSubtype="10" fill="hold" grpId="0" nodeType="afterEffect">
                                  <p:stCondLst>
                                    <p:cond delay="0"/>
                                  </p:stCondLst>
                                  <p:childTnLst>
                                    <p:set>
                                      <p:cBhvr>
                                        <p:cTn id="18" dur="1" fill="hold">
                                          <p:stCondLst>
                                            <p:cond delay="0"/>
                                          </p:stCondLst>
                                        </p:cTn>
                                        <p:tgtEl>
                                          <p:spTgt spid="22550"/>
                                        </p:tgtEl>
                                        <p:attrNameLst>
                                          <p:attrName>style.visibility</p:attrName>
                                        </p:attrNameLst>
                                      </p:cBhvr>
                                      <p:to>
                                        <p:strVal val="visible"/>
                                      </p:to>
                                    </p:set>
                                    <p:animEffect transition="in" filter="blinds(horizontal)">
                                      <p:cBhvr>
                                        <p:cTn id="19" dur="500"/>
                                        <p:tgtEl>
                                          <p:spTgt spid="22550"/>
                                        </p:tgtEl>
                                      </p:cBhvr>
                                    </p:animEffect>
                                  </p:childTnLst>
                                </p:cTn>
                              </p:par>
                            </p:childTnLst>
                          </p:cTn>
                        </p:par>
                        <p:par>
                          <p:cTn id="20" fill="hold" nodeType="afterGroup">
                            <p:stCondLst>
                              <p:cond delay="6000"/>
                            </p:stCondLst>
                            <p:childTnLst>
                              <p:par>
                                <p:cTn id="21" presetID="3" presetClass="entr" presetSubtype="5" fill="hold" nodeType="afterEffect">
                                  <p:stCondLst>
                                    <p:cond delay="1000"/>
                                  </p:stCondLst>
                                  <p:childTnLst>
                                    <p:set>
                                      <p:cBhvr>
                                        <p:cTn id="22" dur="1" fill="hold">
                                          <p:stCondLst>
                                            <p:cond delay="0"/>
                                          </p:stCondLst>
                                        </p:cTn>
                                        <p:tgtEl>
                                          <p:spTgt spid="22552"/>
                                        </p:tgtEl>
                                        <p:attrNameLst>
                                          <p:attrName>style.visibility</p:attrName>
                                        </p:attrNameLst>
                                      </p:cBhvr>
                                      <p:to>
                                        <p:strVal val="visible"/>
                                      </p:to>
                                    </p:set>
                                    <p:animEffect transition="in" filter="blinds(vertical)">
                                      <p:cBhvr>
                                        <p:cTn id="23" dur="500"/>
                                        <p:tgtEl>
                                          <p:spTgt spid="22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74" name="Picture 22" descr="chere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404813"/>
            <a:ext cx="243522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Picture 12" descr="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143000"/>
            <a:ext cx="2068513"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WordArt 3"/>
          <p:cNvSpPr>
            <a:spLocks noChangeArrowheads="1" noChangeShapeType="1" noTextEdit="1"/>
          </p:cNvSpPr>
          <p:nvPr/>
        </p:nvSpPr>
        <p:spPr bwMode="auto">
          <a:xfrm rot="5400000">
            <a:off x="-2252662" y="3167062"/>
            <a:ext cx="6096000" cy="676275"/>
          </a:xfrm>
          <a:prstGeom prst="rect">
            <a:avLst/>
          </a:prstGeom>
        </p:spPr>
        <p:txBody>
          <a:bodyPr vert="wordArtVert" wrap="none" fromWordArt="1">
            <a:prstTxWarp prst="textPlain">
              <a:avLst>
                <a:gd name="adj" fmla="val 50000"/>
              </a:avLst>
            </a:prstTxWarp>
          </a:bodyPr>
          <a:lstStyle/>
          <a:p>
            <a:pPr algn="ctr" fontAlgn="auto"/>
            <a:r>
              <a:rPr lang="en-US"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rPr>
              <a:t>PITEKANTROP</a:t>
            </a:r>
            <a:endParaRPr lang="ru-RU"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endParaRPr>
          </a:p>
        </p:txBody>
      </p:sp>
      <p:pic>
        <p:nvPicPr>
          <p:cNvPr id="23557" name="Picture 5" descr="homo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476250"/>
            <a:ext cx="22479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2" name="Group 17"/>
          <p:cNvGrpSpPr>
            <a:grpSpLocks/>
          </p:cNvGrpSpPr>
          <p:nvPr/>
        </p:nvGrpSpPr>
        <p:grpSpPr bwMode="auto">
          <a:xfrm>
            <a:off x="3538538" y="1652588"/>
            <a:ext cx="9144000" cy="0"/>
            <a:chOff x="0" y="0"/>
            <a:chExt cx="5760" cy="0"/>
          </a:xfrm>
        </p:grpSpPr>
        <p:sp>
          <p:nvSpPr>
            <p:cNvPr id="14347" name="Rectangle 16"/>
            <p:cNvSpPr>
              <a:spLocks noChangeArrowheads="1"/>
            </p:cNvSpPr>
            <p:nvPr/>
          </p:nvSpPr>
          <p:spPr bwMode="auto">
            <a:xfrm>
              <a:off x="0" y="0"/>
              <a:ext cx="5760" cy="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nvGrpSpPr>
            <p:cNvPr id="14348" name="Group 15"/>
            <p:cNvGrpSpPr>
              <a:grpSpLocks/>
            </p:cNvGrpSpPr>
            <p:nvPr/>
          </p:nvGrpSpPr>
          <p:grpSpPr bwMode="auto">
            <a:xfrm>
              <a:off x="0" y="0"/>
              <a:ext cx="5760" cy="0"/>
              <a:chOff x="0" y="0"/>
              <a:chExt cx="5760" cy="0"/>
            </a:xfrm>
          </p:grpSpPr>
          <p:sp>
            <p:nvSpPr>
              <p:cNvPr id="14349" name="Rectangle 14"/>
              <p:cNvSpPr>
                <a:spLocks noChangeArrowheads="1"/>
              </p:cNvSpPr>
              <p:nvPr/>
            </p:nvSpPr>
            <p:spPr bwMode="auto">
              <a:xfrm>
                <a:off x="0" y="0"/>
                <a:ext cx="5760" cy="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14350" name="Rectangle 13"/>
              <p:cNvSpPr>
                <a:spLocks noChangeArrowheads="1"/>
              </p:cNvSpPr>
              <p:nvPr/>
            </p:nvSpPr>
            <p:spPr bwMode="auto">
              <a:xfrm>
                <a:off x="0" y="0"/>
                <a:ext cx="5760" cy="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grpSp>
      <p:sp>
        <p:nvSpPr>
          <p:cNvPr id="23570" name="Text Box 18"/>
          <p:cNvSpPr txBox="1">
            <a:spLocks noChangeArrowheads="1"/>
          </p:cNvSpPr>
          <p:nvPr/>
        </p:nvSpPr>
        <p:spPr bwMode="auto">
          <a:xfrm>
            <a:off x="1295400" y="0"/>
            <a:ext cx="6611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sz="2400" b="1">
                <a:solidFill>
                  <a:srgbClr val="000080"/>
                </a:solidFill>
                <a:latin typeface="Verdana" panose="020B0604030504040204" pitchFamily="34" charset="0"/>
              </a:rPr>
              <a:t>QADIMGI ODAMLAR</a:t>
            </a:r>
            <a:endParaRPr lang="ru-RU" altLang="ru-RU" sz="2400" b="1">
              <a:solidFill>
                <a:srgbClr val="000080"/>
              </a:solidFill>
              <a:latin typeface="Verdana" panose="020B0604030504040204" pitchFamily="34" charset="0"/>
            </a:endParaRPr>
          </a:p>
        </p:txBody>
      </p:sp>
      <p:sp>
        <p:nvSpPr>
          <p:cNvPr id="23575" name="Text Box 23"/>
          <p:cNvSpPr txBox="1">
            <a:spLocks noChangeArrowheads="1"/>
          </p:cNvSpPr>
          <p:nvPr/>
        </p:nvSpPr>
        <p:spPr bwMode="auto">
          <a:xfrm>
            <a:off x="1331913" y="4005263"/>
            <a:ext cx="1897062" cy="1749425"/>
          </a:xfrm>
          <a:prstGeom prst="rect">
            <a:avLst/>
          </a:prstGeom>
          <a:noFill/>
          <a:ln w="9525">
            <a:solidFill>
              <a:srgbClr val="99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sz="1800">
                <a:solidFill>
                  <a:srgbClr val="000080"/>
                </a:solidFill>
                <a:latin typeface="Times New Roman" panose="02020603050405020304" pitchFamily="18" charset="0"/>
              </a:rPr>
              <a:t>Vrach  E.Dyubua Yava orolidan Pitekantrop odam suyak qoldiqlarini topgan.</a:t>
            </a:r>
            <a:endParaRPr lang="ru-RU" altLang="ru-RU" sz="1800">
              <a:solidFill>
                <a:srgbClr val="000080"/>
              </a:solidFill>
              <a:latin typeface="Times New Roman" panose="02020603050405020304" pitchFamily="18" charset="0"/>
            </a:endParaRPr>
          </a:p>
          <a:p>
            <a:pPr eaLnBrk="1" hangingPunct="1"/>
            <a:endParaRPr lang="ru-RU" altLang="ru-RU" sz="1800">
              <a:latin typeface="Times New Roman" panose="02020603050405020304" pitchFamily="18" charset="0"/>
            </a:endParaRPr>
          </a:p>
        </p:txBody>
      </p:sp>
      <p:sp>
        <p:nvSpPr>
          <p:cNvPr id="23576" name="Text Box 24"/>
          <p:cNvSpPr txBox="1">
            <a:spLocks noChangeArrowheads="1"/>
          </p:cNvSpPr>
          <p:nvPr/>
        </p:nvSpPr>
        <p:spPr bwMode="auto">
          <a:xfrm>
            <a:off x="3492500" y="4559300"/>
            <a:ext cx="1811338" cy="1749425"/>
          </a:xfrm>
          <a:prstGeom prst="rect">
            <a:avLst/>
          </a:prstGeom>
          <a:noFill/>
          <a:ln w="9525">
            <a:solidFill>
              <a:srgbClr val="D6009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ru-RU" sz="1800">
                <a:solidFill>
                  <a:srgbClr val="000080"/>
                </a:solidFill>
                <a:latin typeface="Times New Roman" panose="02020603050405020304" pitchFamily="18" charset="0"/>
              </a:rPr>
              <a:t>E. Dyubua bu suyak qoldiq-larini dastlabki odam deb</a:t>
            </a:r>
            <a:r>
              <a:rPr lang="ru-RU" altLang="ru-RU" sz="1800">
                <a:solidFill>
                  <a:srgbClr val="000080"/>
                </a:solidFill>
                <a:latin typeface="Times New Roman" panose="02020603050405020304" pitchFamily="18" charset="0"/>
              </a:rPr>
              <a:t> </a:t>
            </a:r>
            <a:r>
              <a:rPr lang="en-US" altLang="ru-RU" sz="1800">
                <a:solidFill>
                  <a:srgbClr val="000080"/>
                </a:solidFill>
                <a:latin typeface="Times New Roman" panose="02020603050405020304" pitchFamily="18" charset="0"/>
              </a:rPr>
              <a:t>tarif berib Pitekantrop nomini bergan.</a:t>
            </a:r>
            <a:endParaRPr lang="ru-RU" altLang="ru-RU" sz="1800">
              <a:latin typeface="Times New Roman" panose="02020603050405020304" pitchFamily="18" charset="0"/>
            </a:endParaRPr>
          </a:p>
        </p:txBody>
      </p:sp>
      <p:sp>
        <p:nvSpPr>
          <p:cNvPr id="23577" name="Text Box 25"/>
          <p:cNvSpPr txBox="1">
            <a:spLocks noChangeArrowheads="1"/>
          </p:cNvSpPr>
          <p:nvPr/>
        </p:nvSpPr>
        <p:spPr bwMode="auto">
          <a:xfrm>
            <a:off x="5724525" y="4005263"/>
            <a:ext cx="2438400" cy="25463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ru-RU" sz="1600" b="1">
                <a:solidFill>
                  <a:srgbClr val="000080"/>
                </a:solidFill>
                <a:latin typeface="Times New Roman" panose="02020603050405020304" pitchFamily="18" charset="0"/>
              </a:rPr>
              <a:t>Hozirda maymunsimon odamlarni </a:t>
            </a:r>
            <a:r>
              <a:rPr lang="en-US" altLang="ru-RU" sz="1600" b="1">
                <a:solidFill>
                  <a:srgbClr val="FF3300"/>
                </a:solidFill>
                <a:latin typeface="Times New Roman" panose="02020603050405020304" pitchFamily="18" charset="0"/>
              </a:rPr>
              <a:t>arxantrop</a:t>
            </a:r>
            <a:r>
              <a:rPr lang="en-US" altLang="ru-RU" sz="1600" b="1">
                <a:solidFill>
                  <a:srgbClr val="000080"/>
                </a:solidFill>
                <a:latin typeface="Times New Roman" panose="02020603050405020304" pitchFamily="18" charset="0"/>
              </a:rPr>
              <a:t> deb ataydilar. “Homo erectus”-tik yuruvchi odam. Arxantroplar butun ko’hna dunyoga tarqalgan. Ular</a:t>
            </a:r>
            <a:r>
              <a:rPr lang="en-US" altLang="ru-RU" sz="1600" b="1">
                <a:solidFill>
                  <a:srgbClr val="FF3300"/>
                </a:solidFill>
                <a:latin typeface="Times New Roman" panose="02020603050405020304" pitchFamily="18" charset="0"/>
              </a:rPr>
              <a:t> 1,5-0,5 mln.</a:t>
            </a:r>
            <a:r>
              <a:rPr lang="en-US" altLang="ru-RU" sz="1600" b="1">
                <a:solidFill>
                  <a:srgbClr val="000080"/>
                </a:solidFill>
                <a:latin typeface="Times New Roman" panose="02020603050405020304" pitchFamily="18" charset="0"/>
              </a:rPr>
              <a:t> yillar muqaddam yer yuzining egalari bo’lgan.</a:t>
            </a:r>
            <a:endParaRPr lang="ru-RU" altLang="ru-RU" sz="1600" b="1">
              <a:latin typeface="Times New Roman" panose="02020603050405020304" pitchFamily="18" charset="0"/>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box(in)">
                                      <p:cBhvr>
                                        <p:cTn id="7" dur="500"/>
                                        <p:tgtEl>
                                          <p:spTgt spid="23555"/>
                                        </p:tgtEl>
                                      </p:cBhvr>
                                    </p:animEffect>
                                  </p:childTnLst>
                                </p:cTn>
                              </p:par>
                            </p:childTnLst>
                          </p:cTn>
                        </p:par>
                        <p:par>
                          <p:cTn id="8" fill="hold" nodeType="afterGroup">
                            <p:stCondLst>
                              <p:cond delay="500"/>
                            </p:stCondLst>
                            <p:childTnLst>
                              <p:par>
                                <p:cTn id="9" presetID="16" presetClass="entr" presetSubtype="26" fill="hold" grpId="0" nodeType="afterEffect">
                                  <p:stCondLst>
                                    <p:cond delay="1000"/>
                                  </p:stCondLst>
                                  <p:childTnLst>
                                    <p:set>
                                      <p:cBhvr>
                                        <p:cTn id="10" dur="1" fill="hold">
                                          <p:stCondLst>
                                            <p:cond delay="0"/>
                                          </p:stCondLst>
                                        </p:cTn>
                                        <p:tgtEl>
                                          <p:spTgt spid="23570"/>
                                        </p:tgtEl>
                                        <p:attrNameLst>
                                          <p:attrName>style.visibility</p:attrName>
                                        </p:attrNameLst>
                                      </p:cBhvr>
                                      <p:to>
                                        <p:strVal val="visible"/>
                                      </p:to>
                                    </p:set>
                                    <p:animEffect transition="in" filter="barn(inHorizontal)">
                                      <p:cBhvr>
                                        <p:cTn id="11" dur="500"/>
                                        <p:tgtEl>
                                          <p:spTgt spid="23570"/>
                                        </p:tgtEl>
                                      </p:cBhvr>
                                    </p:animEffect>
                                  </p:childTnLst>
                                </p:cTn>
                              </p:par>
                            </p:childTnLst>
                          </p:cTn>
                        </p:par>
                        <p:par>
                          <p:cTn id="12" fill="hold" nodeType="afterGroup">
                            <p:stCondLst>
                              <p:cond delay="2000"/>
                            </p:stCondLst>
                            <p:childTnLst>
                              <p:par>
                                <p:cTn id="13" presetID="17" presetClass="entr" presetSubtype="8" fill="hold" nodeType="afterEffect">
                                  <p:stCondLst>
                                    <p:cond delay="1000"/>
                                  </p:stCondLst>
                                  <p:childTnLst>
                                    <p:set>
                                      <p:cBhvr>
                                        <p:cTn id="14" dur="1" fill="hold">
                                          <p:stCondLst>
                                            <p:cond delay="0"/>
                                          </p:stCondLst>
                                        </p:cTn>
                                        <p:tgtEl>
                                          <p:spTgt spid="23574"/>
                                        </p:tgtEl>
                                        <p:attrNameLst>
                                          <p:attrName>style.visibility</p:attrName>
                                        </p:attrNameLst>
                                      </p:cBhvr>
                                      <p:to>
                                        <p:strVal val="visible"/>
                                      </p:to>
                                    </p:set>
                                    <p:anim calcmode="lin" valueType="num">
                                      <p:cBhvr>
                                        <p:cTn id="15" dur="500" fill="hold"/>
                                        <p:tgtEl>
                                          <p:spTgt spid="23574"/>
                                        </p:tgtEl>
                                        <p:attrNameLst>
                                          <p:attrName>ppt_x</p:attrName>
                                        </p:attrNameLst>
                                      </p:cBhvr>
                                      <p:tavLst>
                                        <p:tav tm="0">
                                          <p:val>
                                            <p:strVal val="#ppt_x-#ppt_w/2"/>
                                          </p:val>
                                        </p:tav>
                                        <p:tav tm="100000">
                                          <p:val>
                                            <p:strVal val="#ppt_x"/>
                                          </p:val>
                                        </p:tav>
                                      </p:tavLst>
                                    </p:anim>
                                    <p:anim calcmode="lin" valueType="num">
                                      <p:cBhvr>
                                        <p:cTn id="16" dur="500" fill="hold"/>
                                        <p:tgtEl>
                                          <p:spTgt spid="23574"/>
                                        </p:tgtEl>
                                        <p:attrNameLst>
                                          <p:attrName>ppt_y</p:attrName>
                                        </p:attrNameLst>
                                      </p:cBhvr>
                                      <p:tavLst>
                                        <p:tav tm="0">
                                          <p:val>
                                            <p:strVal val="#ppt_y"/>
                                          </p:val>
                                        </p:tav>
                                        <p:tav tm="100000">
                                          <p:val>
                                            <p:strVal val="#ppt_y"/>
                                          </p:val>
                                        </p:tav>
                                      </p:tavLst>
                                    </p:anim>
                                    <p:anim calcmode="lin" valueType="num">
                                      <p:cBhvr>
                                        <p:cTn id="17" dur="500" fill="hold"/>
                                        <p:tgtEl>
                                          <p:spTgt spid="23574"/>
                                        </p:tgtEl>
                                        <p:attrNameLst>
                                          <p:attrName>ppt_w</p:attrName>
                                        </p:attrNameLst>
                                      </p:cBhvr>
                                      <p:tavLst>
                                        <p:tav tm="0">
                                          <p:val>
                                            <p:fltVal val="0"/>
                                          </p:val>
                                        </p:tav>
                                        <p:tav tm="100000">
                                          <p:val>
                                            <p:strVal val="#ppt_w"/>
                                          </p:val>
                                        </p:tav>
                                      </p:tavLst>
                                    </p:anim>
                                    <p:anim calcmode="lin" valueType="num">
                                      <p:cBhvr>
                                        <p:cTn id="18" dur="500" fill="hold"/>
                                        <p:tgtEl>
                                          <p:spTgt spid="23574"/>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3500"/>
                            </p:stCondLst>
                            <p:childTnLst>
                              <p:par>
                                <p:cTn id="20" presetID="9" presetClass="entr" presetSubtype="0" fill="hold" grpId="0" nodeType="afterEffect">
                                  <p:stCondLst>
                                    <p:cond delay="2000"/>
                                  </p:stCondLst>
                                  <p:childTnLst>
                                    <p:set>
                                      <p:cBhvr>
                                        <p:cTn id="21" dur="1" fill="hold">
                                          <p:stCondLst>
                                            <p:cond delay="0"/>
                                          </p:stCondLst>
                                        </p:cTn>
                                        <p:tgtEl>
                                          <p:spTgt spid="23575"/>
                                        </p:tgtEl>
                                        <p:attrNameLst>
                                          <p:attrName>style.visibility</p:attrName>
                                        </p:attrNameLst>
                                      </p:cBhvr>
                                      <p:to>
                                        <p:strVal val="visible"/>
                                      </p:to>
                                    </p:set>
                                    <p:animEffect transition="in" filter="dissolve">
                                      <p:cBhvr>
                                        <p:cTn id="22" dur="500"/>
                                        <p:tgtEl>
                                          <p:spTgt spid="23575"/>
                                        </p:tgtEl>
                                      </p:cBhvr>
                                    </p:animEffect>
                                  </p:childTnLst>
                                </p:cTn>
                              </p:par>
                            </p:childTnLst>
                          </p:cTn>
                        </p:par>
                        <p:par>
                          <p:cTn id="23" fill="hold" nodeType="afterGroup">
                            <p:stCondLst>
                              <p:cond delay="6000"/>
                            </p:stCondLst>
                            <p:childTnLst>
                              <p:par>
                                <p:cTn id="24" presetID="9" presetClass="entr" presetSubtype="0" fill="hold" grpId="0" nodeType="afterEffect">
                                  <p:stCondLst>
                                    <p:cond delay="2000"/>
                                  </p:stCondLst>
                                  <p:childTnLst>
                                    <p:set>
                                      <p:cBhvr>
                                        <p:cTn id="25" dur="1" fill="hold">
                                          <p:stCondLst>
                                            <p:cond delay="0"/>
                                          </p:stCondLst>
                                        </p:cTn>
                                        <p:tgtEl>
                                          <p:spTgt spid="23576"/>
                                        </p:tgtEl>
                                        <p:attrNameLst>
                                          <p:attrName>style.visibility</p:attrName>
                                        </p:attrNameLst>
                                      </p:cBhvr>
                                      <p:to>
                                        <p:strVal val="visible"/>
                                      </p:to>
                                    </p:set>
                                    <p:animEffect transition="in" filter="dissolve">
                                      <p:cBhvr>
                                        <p:cTn id="26" dur="500"/>
                                        <p:tgtEl>
                                          <p:spTgt spid="23576"/>
                                        </p:tgtEl>
                                      </p:cBhvr>
                                    </p:animEffect>
                                  </p:childTnLst>
                                </p:cTn>
                              </p:par>
                            </p:childTnLst>
                          </p:cTn>
                        </p:par>
                        <p:par>
                          <p:cTn id="27" fill="hold" nodeType="afterGroup">
                            <p:stCondLst>
                              <p:cond delay="8500"/>
                            </p:stCondLst>
                            <p:childTnLst>
                              <p:par>
                                <p:cTn id="28" presetID="17" presetClass="entr" presetSubtype="1" fill="hold" nodeType="afterEffect">
                                  <p:stCondLst>
                                    <p:cond delay="5000"/>
                                  </p:stCondLst>
                                  <p:childTnLst>
                                    <p:set>
                                      <p:cBhvr>
                                        <p:cTn id="29" dur="1" fill="hold">
                                          <p:stCondLst>
                                            <p:cond delay="0"/>
                                          </p:stCondLst>
                                        </p:cTn>
                                        <p:tgtEl>
                                          <p:spTgt spid="23564"/>
                                        </p:tgtEl>
                                        <p:attrNameLst>
                                          <p:attrName>style.visibility</p:attrName>
                                        </p:attrNameLst>
                                      </p:cBhvr>
                                      <p:to>
                                        <p:strVal val="visible"/>
                                      </p:to>
                                    </p:set>
                                    <p:anim calcmode="lin" valueType="num">
                                      <p:cBhvr>
                                        <p:cTn id="30" dur="500" fill="hold"/>
                                        <p:tgtEl>
                                          <p:spTgt spid="23564"/>
                                        </p:tgtEl>
                                        <p:attrNameLst>
                                          <p:attrName>ppt_x</p:attrName>
                                        </p:attrNameLst>
                                      </p:cBhvr>
                                      <p:tavLst>
                                        <p:tav tm="0">
                                          <p:val>
                                            <p:strVal val="#ppt_x"/>
                                          </p:val>
                                        </p:tav>
                                        <p:tav tm="100000">
                                          <p:val>
                                            <p:strVal val="#ppt_x"/>
                                          </p:val>
                                        </p:tav>
                                      </p:tavLst>
                                    </p:anim>
                                    <p:anim calcmode="lin" valueType="num">
                                      <p:cBhvr>
                                        <p:cTn id="31" dur="500" fill="hold"/>
                                        <p:tgtEl>
                                          <p:spTgt spid="23564"/>
                                        </p:tgtEl>
                                        <p:attrNameLst>
                                          <p:attrName>ppt_y</p:attrName>
                                        </p:attrNameLst>
                                      </p:cBhvr>
                                      <p:tavLst>
                                        <p:tav tm="0">
                                          <p:val>
                                            <p:strVal val="#ppt_y-#ppt_h/2"/>
                                          </p:val>
                                        </p:tav>
                                        <p:tav tm="100000">
                                          <p:val>
                                            <p:strVal val="#ppt_y"/>
                                          </p:val>
                                        </p:tav>
                                      </p:tavLst>
                                    </p:anim>
                                    <p:anim calcmode="lin" valueType="num">
                                      <p:cBhvr>
                                        <p:cTn id="32" dur="500" fill="hold"/>
                                        <p:tgtEl>
                                          <p:spTgt spid="23564"/>
                                        </p:tgtEl>
                                        <p:attrNameLst>
                                          <p:attrName>ppt_w</p:attrName>
                                        </p:attrNameLst>
                                      </p:cBhvr>
                                      <p:tavLst>
                                        <p:tav tm="0">
                                          <p:val>
                                            <p:strVal val="#ppt_w"/>
                                          </p:val>
                                        </p:tav>
                                        <p:tav tm="100000">
                                          <p:val>
                                            <p:strVal val="#ppt_w"/>
                                          </p:val>
                                        </p:tav>
                                      </p:tavLst>
                                    </p:anim>
                                    <p:anim calcmode="lin" valueType="num">
                                      <p:cBhvr>
                                        <p:cTn id="33" dur="500" fill="hold"/>
                                        <p:tgtEl>
                                          <p:spTgt spid="23564"/>
                                        </p:tgtEl>
                                        <p:attrNameLst>
                                          <p:attrName>ppt_h</p:attrName>
                                        </p:attrNameLst>
                                      </p:cBhvr>
                                      <p:tavLst>
                                        <p:tav tm="0">
                                          <p:val>
                                            <p:fltVal val="0"/>
                                          </p:val>
                                        </p:tav>
                                        <p:tav tm="100000">
                                          <p:val>
                                            <p:strVal val="#ppt_h"/>
                                          </p:val>
                                        </p:tav>
                                      </p:tavLst>
                                    </p:anim>
                                  </p:childTnLst>
                                </p:cTn>
                              </p:par>
                            </p:childTnLst>
                          </p:cTn>
                        </p:par>
                        <p:par>
                          <p:cTn id="34" fill="hold" nodeType="afterGroup">
                            <p:stCondLst>
                              <p:cond delay="14000"/>
                            </p:stCondLst>
                            <p:childTnLst>
                              <p:par>
                                <p:cTn id="35" presetID="17" presetClass="entr" presetSubtype="2" fill="hold" nodeType="afterEffect">
                                  <p:stCondLst>
                                    <p:cond delay="4000"/>
                                  </p:stCondLst>
                                  <p:childTnLst>
                                    <p:set>
                                      <p:cBhvr>
                                        <p:cTn id="36" dur="1" fill="hold">
                                          <p:stCondLst>
                                            <p:cond delay="0"/>
                                          </p:stCondLst>
                                        </p:cTn>
                                        <p:tgtEl>
                                          <p:spTgt spid="23557"/>
                                        </p:tgtEl>
                                        <p:attrNameLst>
                                          <p:attrName>style.visibility</p:attrName>
                                        </p:attrNameLst>
                                      </p:cBhvr>
                                      <p:to>
                                        <p:strVal val="visible"/>
                                      </p:to>
                                    </p:set>
                                    <p:anim calcmode="lin" valueType="num">
                                      <p:cBhvr>
                                        <p:cTn id="37" dur="500" fill="hold"/>
                                        <p:tgtEl>
                                          <p:spTgt spid="23557"/>
                                        </p:tgtEl>
                                        <p:attrNameLst>
                                          <p:attrName>ppt_x</p:attrName>
                                        </p:attrNameLst>
                                      </p:cBhvr>
                                      <p:tavLst>
                                        <p:tav tm="0">
                                          <p:val>
                                            <p:strVal val="#ppt_x+#ppt_w/2"/>
                                          </p:val>
                                        </p:tav>
                                        <p:tav tm="100000">
                                          <p:val>
                                            <p:strVal val="#ppt_x"/>
                                          </p:val>
                                        </p:tav>
                                      </p:tavLst>
                                    </p:anim>
                                    <p:anim calcmode="lin" valueType="num">
                                      <p:cBhvr>
                                        <p:cTn id="38" dur="500" fill="hold"/>
                                        <p:tgtEl>
                                          <p:spTgt spid="23557"/>
                                        </p:tgtEl>
                                        <p:attrNameLst>
                                          <p:attrName>ppt_y</p:attrName>
                                        </p:attrNameLst>
                                      </p:cBhvr>
                                      <p:tavLst>
                                        <p:tav tm="0">
                                          <p:val>
                                            <p:strVal val="#ppt_y"/>
                                          </p:val>
                                        </p:tav>
                                        <p:tav tm="100000">
                                          <p:val>
                                            <p:strVal val="#ppt_y"/>
                                          </p:val>
                                        </p:tav>
                                      </p:tavLst>
                                    </p:anim>
                                    <p:anim calcmode="lin" valueType="num">
                                      <p:cBhvr>
                                        <p:cTn id="39" dur="500" fill="hold"/>
                                        <p:tgtEl>
                                          <p:spTgt spid="23557"/>
                                        </p:tgtEl>
                                        <p:attrNameLst>
                                          <p:attrName>ppt_w</p:attrName>
                                        </p:attrNameLst>
                                      </p:cBhvr>
                                      <p:tavLst>
                                        <p:tav tm="0">
                                          <p:val>
                                            <p:fltVal val="0"/>
                                          </p:val>
                                        </p:tav>
                                        <p:tav tm="100000">
                                          <p:val>
                                            <p:strVal val="#ppt_w"/>
                                          </p:val>
                                        </p:tav>
                                      </p:tavLst>
                                    </p:anim>
                                    <p:anim calcmode="lin" valueType="num">
                                      <p:cBhvr>
                                        <p:cTn id="40" dur="500" fill="hold"/>
                                        <p:tgtEl>
                                          <p:spTgt spid="23557"/>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18500"/>
                            </p:stCondLst>
                            <p:childTnLst>
                              <p:par>
                                <p:cTn id="42" presetID="9" presetClass="entr" presetSubtype="0" fill="hold" grpId="0" nodeType="afterEffect">
                                  <p:stCondLst>
                                    <p:cond delay="2000"/>
                                  </p:stCondLst>
                                  <p:childTnLst>
                                    <p:set>
                                      <p:cBhvr>
                                        <p:cTn id="43" dur="1" fill="hold">
                                          <p:stCondLst>
                                            <p:cond delay="0"/>
                                          </p:stCondLst>
                                        </p:cTn>
                                        <p:tgtEl>
                                          <p:spTgt spid="23577"/>
                                        </p:tgtEl>
                                        <p:attrNameLst>
                                          <p:attrName>style.visibility</p:attrName>
                                        </p:attrNameLst>
                                      </p:cBhvr>
                                      <p:to>
                                        <p:strVal val="visible"/>
                                      </p:to>
                                    </p:set>
                                    <p:animEffect transition="in" filter="dissolve">
                                      <p:cBhvr>
                                        <p:cTn id="44" dur="500"/>
                                        <p:tgtEl>
                                          <p:spTgt spid="23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0" grpId="0" autoUpdateAnimBg="0"/>
      <p:bldP spid="23575" grpId="0" animBg="1" autoUpdateAnimBg="0"/>
      <p:bldP spid="23576" grpId="0" animBg="1" autoUpdateAnimBg="0"/>
      <p:bldP spid="2357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572000" y="2362200"/>
            <a:ext cx="3887788"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ru-RU" sz="1800" b="1" i="1">
                <a:solidFill>
                  <a:srgbClr val="6600CC"/>
                </a:solidFill>
                <a:latin typeface="Verdana" panose="020B0604030504040204" pitchFamily="34" charset="0"/>
              </a:rPr>
              <a:t>Pitekantroplar yer kurrasining mo’tadil iqlim bo’lgan joylarida tarqalganlar. Ularning yashash davri 1,0-0,7 mln.yillarga to’g’ri keladi.</a:t>
            </a:r>
            <a:endParaRPr lang="ru-RU" altLang="ru-RU" sz="1800" b="1">
              <a:solidFill>
                <a:srgbClr val="6600CC"/>
              </a:solidFill>
              <a:latin typeface="Verdana" panose="020B0604030504040204" pitchFamily="34" charset="0"/>
            </a:endParaRPr>
          </a:p>
          <a:p>
            <a:endParaRPr lang="ru-RU" altLang="ru-RU" sz="1800" b="1">
              <a:solidFill>
                <a:srgbClr val="6600CC"/>
              </a:solidFill>
              <a:latin typeface="Verdana" panose="020B0604030504040204" pitchFamily="34" charset="0"/>
            </a:endParaRPr>
          </a:p>
        </p:txBody>
      </p:sp>
      <p:pic>
        <p:nvPicPr>
          <p:cNvPr id="36867" name="Picture 3" descr="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09800"/>
            <a:ext cx="3048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WordArt 4"/>
          <p:cNvSpPr>
            <a:spLocks noChangeArrowheads="1" noChangeShapeType="1" noTextEdit="1"/>
          </p:cNvSpPr>
          <p:nvPr/>
        </p:nvSpPr>
        <p:spPr bwMode="auto">
          <a:xfrm rot="5400000">
            <a:off x="-2252662" y="3167062"/>
            <a:ext cx="6096000" cy="676275"/>
          </a:xfrm>
          <a:prstGeom prst="rect">
            <a:avLst/>
          </a:prstGeom>
        </p:spPr>
        <p:txBody>
          <a:bodyPr vert="wordArtVert" wrap="none" fromWordArt="1">
            <a:prstTxWarp prst="textPlain">
              <a:avLst>
                <a:gd name="adj" fmla="val 50000"/>
              </a:avLst>
            </a:prstTxWarp>
          </a:bodyPr>
          <a:lstStyle/>
          <a:p>
            <a:pPr algn="ctr" fontAlgn="auto"/>
            <a:r>
              <a:rPr lang="en-US"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rPr>
              <a:t>PITEKANTROP</a:t>
            </a:r>
            <a:endParaRPr lang="ru-RU"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endParaRPr>
          </a:p>
        </p:txBody>
      </p:sp>
      <p:sp>
        <p:nvSpPr>
          <p:cNvPr id="36869" name="Text Box 5"/>
          <p:cNvSpPr txBox="1">
            <a:spLocks noChangeArrowheads="1"/>
          </p:cNvSpPr>
          <p:nvPr/>
        </p:nvSpPr>
        <p:spPr bwMode="auto">
          <a:xfrm>
            <a:off x="1676400" y="457200"/>
            <a:ext cx="64436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sz="2400" b="1">
                <a:solidFill>
                  <a:srgbClr val="000080"/>
                </a:solidFill>
                <a:latin typeface="Verdana" panose="020B0604030504040204" pitchFamily="34" charset="0"/>
              </a:rPr>
              <a:t>Qadimgi odamlar: pitekantroplar, arxantroplar, sinantroplar </a:t>
            </a:r>
            <a:r>
              <a:rPr lang="ru-RU" altLang="ru-RU" sz="2400" b="1">
                <a:solidFill>
                  <a:srgbClr val="CC0099"/>
                </a:solidFill>
                <a:latin typeface="Verdana" panose="020B0604030504040204" pitchFamily="34" charset="0"/>
              </a:rPr>
              <a:t>(Homo erectus)</a:t>
            </a:r>
            <a:r>
              <a:rPr lang="ru-RU" altLang="ru-RU" sz="2400" b="1">
                <a:solidFill>
                  <a:srgbClr val="000080"/>
                </a:solidFill>
                <a:latin typeface="Times New Roman" panose="02020603050405020304" pitchFamily="18" charset="0"/>
              </a:rPr>
              <a:t> </a:t>
            </a:r>
          </a:p>
          <a:p>
            <a:pPr algn="ctr" eaLnBrk="1" hangingPunct="1"/>
            <a:endParaRPr lang="ru-RU" altLang="ru-RU" sz="2400">
              <a:solidFill>
                <a:srgbClr val="000000"/>
              </a:solidFill>
              <a:latin typeface="Geneva"/>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nodeType="after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arn(outHorizontal)">
                                      <p:cBhvr>
                                        <p:cTn id="7" dur="500"/>
                                        <p:tgtEl>
                                          <p:spTgt spid="36868"/>
                                        </p:tgtEl>
                                      </p:cBhvr>
                                    </p:animEffect>
                                  </p:childTnLst>
                                </p:cTn>
                              </p:par>
                            </p:childTnLst>
                          </p:cTn>
                        </p:par>
                        <p:par>
                          <p:cTn id="8" fill="hold" nodeType="afterGroup">
                            <p:stCondLst>
                              <p:cond delay="500"/>
                            </p:stCondLst>
                            <p:childTnLst>
                              <p:par>
                                <p:cTn id="9" presetID="22" presetClass="entr" presetSubtype="1" fill="hold" grpId="0" nodeType="afterEffect">
                                  <p:stCondLst>
                                    <p:cond delay="1000"/>
                                  </p:stCondLst>
                                  <p:childTnLst>
                                    <p:set>
                                      <p:cBhvr>
                                        <p:cTn id="10" dur="1" fill="hold">
                                          <p:stCondLst>
                                            <p:cond delay="0"/>
                                          </p:stCondLst>
                                        </p:cTn>
                                        <p:tgtEl>
                                          <p:spTgt spid="36869"/>
                                        </p:tgtEl>
                                        <p:attrNameLst>
                                          <p:attrName>style.visibility</p:attrName>
                                        </p:attrNameLst>
                                      </p:cBhvr>
                                      <p:to>
                                        <p:strVal val="visible"/>
                                      </p:to>
                                    </p:set>
                                    <p:animEffect transition="in" filter="wipe(up)">
                                      <p:cBhvr>
                                        <p:cTn id="11" dur="500"/>
                                        <p:tgtEl>
                                          <p:spTgt spid="36869"/>
                                        </p:tgtEl>
                                      </p:cBhvr>
                                    </p:animEffect>
                                  </p:childTnLst>
                                </p:cTn>
                              </p:par>
                            </p:childTnLst>
                          </p:cTn>
                        </p:par>
                        <p:par>
                          <p:cTn id="12" fill="hold" nodeType="afterGroup">
                            <p:stCondLst>
                              <p:cond delay="2000"/>
                            </p:stCondLst>
                            <p:childTnLst>
                              <p:par>
                                <p:cTn id="13" presetID="23" presetClass="entr" presetSubtype="528" fill="hold" nodeType="afterEffect">
                                  <p:stCondLst>
                                    <p:cond delay="4000"/>
                                  </p:stCondLst>
                                  <p:childTnLst>
                                    <p:set>
                                      <p:cBhvr>
                                        <p:cTn id="14" dur="1" fill="hold">
                                          <p:stCondLst>
                                            <p:cond delay="0"/>
                                          </p:stCondLst>
                                        </p:cTn>
                                        <p:tgtEl>
                                          <p:spTgt spid="36867"/>
                                        </p:tgtEl>
                                        <p:attrNameLst>
                                          <p:attrName>style.visibility</p:attrName>
                                        </p:attrNameLst>
                                      </p:cBhvr>
                                      <p:to>
                                        <p:strVal val="visible"/>
                                      </p:to>
                                    </p:set>
                                    <p:anim calcmode="lin" valueType="num">
                                      <p:cBhvr>
                                        <p:cTn id="15" dur="500" fill="hold"/>
                                        <p:tgtEl>
                                          <p:spTgt spid="36867"/>
                                        </p:tgtEl>
                                        <p:attrNameLst>
                                          <p:attrName>ppt_w</p:attrName>
                                        </p:attrNameLst>
                                      </p:cBhvr>
                                      <p:tavLst>
                                        <p:tav tm="0">
                                          <p:val>
                                            <p:fltVal val="0"/>
                                          </p:val>
                                        </p:tav>
                                        <p:tav tm="100000">
                                          <p:val>
                                            <p:strVal val="#ppt_w"/>
                                          </p:val>
                                        </p:tav>
                                      </p:tavLst>
                                    </p:anim>
                                    <p:anim calcmode="lin" valueType="num">
                                      <p:cBhvr>
                                        <p:cTn id="16" dur="500" fill="hold"/>
                                        <p:tgtEl>
                                          <p:spTgt spid="36867"/>
                                        </p:tgtEl>
                                        <p:attrNameLst>
                                          <p:attrName>ppt_h</p:attrName>
                                        </p:attrNameLst>
                                      </p:cBhvr>
                                      <p:tavLst>
                                        <p:tav tm="0">
                                          <p:val>
                                            <p:fltVal val="0"/>
                                          </p:val>
                                        </p:tav>
                                        <p:tav tm="100000">
                                          <p:val>
                                            <p:strVal val="#ppt_h"/>
                                          </p:val>
                                        </p:tav>
                                      </p:tavLst>
                                    </p:anim>
                                    <p:anim calcmode="lin" valueType="num">
                                      <p:cBhvr>
                                        <p:cTn id="17" dur="500" fill="hold"/>
                                        <p:tgtEl>
                                          <p:spTgt spid="36867"/>
                                        </p:tgtEl>
                                        <p:attrNameLst>
                                          <p:attrName>ppt_x</p:attrName>
                                        </p:attrNameLst>
                                      </p:cBhvr>
                                      <p:tavLst>
                                        <p:tav tm="0">
                                          <p:val>
                                            <p:fltVal val="0.5"/>
                                          </p:val>
                                        </p:tav>
                                        <p:tav tm="100000">
                                          <p:val>
                                            <p:strVal val="#ppt_x"/>
                                          </p:val>
                                        </p:tav>
                                      </p:tavLst>
                                    </p:anim>
                                    <p:anim calcmode="lin" valueType="num">
                                      <p:cBhvr>
                                        <p:cTn id="18" dur="500" fill="hold"/>
                                        <p:tgtEl>
                                          <p:spTgt spid="36867"/>
                                        </p:tgtEl>
                                        <p:attrNameLst>
                                          <p:attrName>ppt_y</p:attrName>
                                        </p:attrNameLst>
                                      </p:cBhvr>
                                      <p:tavLst>
                                        <p:tav tm="0">
                                          <p:val>
                                            <p:fltVal val="0.5"/>
                                          </p:val>
                                        </p:tav>
                                        <p:tav tm="100000">
                                          <p:val>
                                            <p:strVal val="#ppt_y"/>
                                          </p:val>
                                        </p:tav>
                                      </p:tavLst>
                                    </p:anim>
                                  </p:childTnLst>
                                </p:cTn>
                              </p:par>
                            </p:childTnLst>
                          </p:cTn>
                        </p:par>
                        <p:par>
                          <p:cTn id="19" fill="hold" nodeType="afterGroup">
                            <p:stCondLst>
                              <p:cond delay="6500"/>
                            </p:stCondLst>
                            <p:childTnLst>
                              <p:par>
                                <p:cTn id="20" presetID="4" presetClass="entr" presetSubtype="32" fill="hold" grpId="0" nodeType="afterEffect">
                                  <p:stCondLst>
                                    <p:cond delay="4000"/>
                                  </p:stCondLst>
                                  <p:childTnLst>
                                    <p:set>
                                      <p:cBhvr>
                                        <p:cTn id="21" dur="1" fill="hold">
                                          <p:stCondLst>
                                            <p:cond delay="0"/>
                                          </p:stCondLst>
                                        </p:cTn>
                                        <p:tgtEl>
                                          <p:spTgt spid="36866"/>
                                        </p:tgtEl>
                                        <p:attrNameLst>
                                          <p:attrName>style.visibility</p:attrName>
                                        </p:attrNameLst>
                                      </p:cBhvr>
                                      <p:to>
                                        <p:strVal val="visible"/>
                                      </p:to>
                                    </p:set>
                                    <p:animEffect transition="in" filter="box(out)">
                                      <p:cBhvr>
                                        <p:cTn id="22"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WordArt 5">
            <a:hlinkClick r:id="" action="ppaction://noaction"/>
          </p:cNvPr>
          <p:cNvSpPr>
            <a:spLocks noChangeArrowheads="1" noChangeShapeType="1" noTextEdit="1"/>
          </p:cNvSpPr>
          <p:nvPr/>
        </p:nvSpPr>
        <p:spPr bwMode="auto">
          <a:xfrm rot="5400000">
            <a:off x="-2290762" y="3205162"/>
            <a:ext cx="6019800" cy="523875"/>
          </a:xfrm>
          <a:prstGeom prst="rect">
            <a:avLst/>
          </a:prstGeom>
        </p:spPr>
        <p:txBody>
          <a:bodyPr vert="wordArtVert" wrap="none" fromWordArt="1">
            <a:prstTxWarp prst="textPlain">
              <a:avLst>
                <a:gd name="adj" fmla="val 50000"/>
              </a:avLst>
            </a:prstTxWarp>
          </a:bodyPr>
          <a:lstStyle/>
          <a:p>
            <a:pPr algn="ctr" fontAlgn="auto"/>
            <a:r>
              <a:rPr lang="en-US"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rPr>
              <a:t>SINANTROP</a:t>
            </a:r>
            <a:endParaRPr lang="ru-RU"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endParaRPr>
          </a:p>
        </p:txBody>
      </p:sp>
      <p:pic>
        <p:nvPicPr>
          <p:cNvPr id="30738" name="Picture 18"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81000"/>
            <a:ext cx="30035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9" name="Picture 19" descr="1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04800"/>
            <a:ext cx="2362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89" name="Group 24"/>
          <p:cNvGrpSpPr>
            <a:grpSpLocks/>
          </p:cNvGrpSpPr>
          <p:nvPr/>
        </p:nvGrpSpPr>
        <p:grpSpPr bwMode="auto">
          <a:xfrm>
            <a:off x="3743325" y="2286000"/>
            <a:ext cx="9144000" cy="0"/>
            <a:chOff x="0" y="0"/>
            <a:chExt cx="5760" cy="0"/>
          </a:xfrm>
        </p:grpSpPr>
        <p:sp>
          <p:nvSpPr>
            <p:cNvPr id="16392" name="Rectangle 23"/>
            <p:cNvSpPr>
              <a:spLocks noChangeArrowheads="1"/>
            </p:cNvSpPr>
            <p:nvPr/>
          </p:nvSpPr>
          <p:spPr bwMode="auto">
            <a:xfrm>
              <a:off x="0" y="0"/>
              <a:ext cx="5760" cy="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nvGrpSpPr>
            <p:cNvPr id="16393" name="Group 22"/>
            <p:cNvGrpSpPr>
              <a:grpSpLocks/>
            </p:cNvGrpSpPr>
            <p:nvPr/>
          </p:nvGrpSpPr>
          <p:grpSpPr bwMode="auto">
            <a:xfrm>
              <a:off x="0" y="0"/>
              <a:ext cx="5760" cy="0"/>
              <a:chOff x="0" y="0"/>
              <a:chExt cx="5760" cy="0"/>
            </a:xfrm>
          </p:grpSpPr>
          <p:sp>
            <p:nvSpPr>
              <p:cNvPr id="16394" name="Rectangle 21"/>
              <p:cNvSpPr>
                <a:spLocks noChangeArrowheads="1"/>
              </p:cNvSpPr>
              <p:nvPr/>
            </p:nvSpPr>
            <p:spPr bwMode="auto">
              <a:xfrm>
                <a:off x="0" y="0"/>
                <a:ext cx="5760" cy="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16395" name="Rectangle 20"/>
              <p:cNvSpPr>
                <a:spLocks noChangeArrowheads="1"/>
              </p:cNvSpPr>
              <p:nvPr/>
            </p:nvSpPr>
            <p:spPr bwMode="auto">
              <a:xfrm>
                <a:off x="0" y="0"/>
                <a:ext cx="5760" cy="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grpSp>
      <p:sp>
        <p:nvSpPr>
          <p:cNvPr id="30745" name="Text Box 25"/>
          <p:cNvSpPr txBox="1">
            <a:spLocks noChangeArrowheads="1"/>
          </p:cNvSpPr>
          <p:nvPr/>
        </p:nvSpPr>
        <p:spPr bwMode="auto">
          <a:xfrm>
            <a:off x="1447800" y="3200400"/>
            <a:ext cx="65532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ru-RU" sz="1600" b="1">
                <a:solidFill>
                  <a:srgbClr val="800080"/>
                </a:solidFill>
                <a:latin typeface="Lucida Sans Unicode" panose="020B0602030504020204" pitchFamily="34" charset="0"/>
              </a:rPr>
              <a:t>Sinantrop</a:t>
            </a:r>
            <a:r>
              <a:rPr lang="ru-RU" altLang="ru-RU" sz="1600" b="1">
                <a:latin typeface="Lucida Sans Unicode" panose="020B0602030504020204" pitchFamily="34" charset="0"/>
              </a:rPr>
              <a:t> </a:t>
            </a:r>
            <a:r>
              <a:rPr lang="ru-RU" altLang="ru-RU" sz="1600">
                <a:latin typeface="Tahoma" panose="020B0604030504040204" pitchFamily="34" charset="0"/>
                <a:cs typeface="Tahoma" panose="020B0604030504040204" pitchFamily="34" charset="0"/>
              </a:rPr>
              <a:t>–</a:t>
            </a:r>
            <a:r>
              <a:rPr lang="en-US" altLang="ru-RU" sz="1600">
                <a:latin typeface="Tahoma" panose="020B0604030504040204" pitchFamily="34" charset="0"/>
                <a:cs typeface="Tahoma" panose="020B0604030504040204" pitchFamily="34" charset="0"/>
              </a:rPr>
              <a:t>Ilk bor topilgan joyiga nisbatan nomlangan. Sianantroplar olovdan foydalanishni bilishgan. Toshdan mehnat qurollari yasashgan. Yashagan davri –miloddan avvalgi 600 ming yillar.</a:t>
            </a:r>
            <a:endParaRPr lang="ru-RU" altLang="ru-RU" sz="1600">
              <a:latin typeface="Times New Roman" panose="02020603050405020304" pitchFamily="18" charset="0"/>
            </a:endParaRPr>
          </a:p>
        </p:txBody>
      </p:sp>
      <p:pic>
        <p:nvPicPr>
          <p:cNvPr id="30746" name="Picture 26" descr="1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197350"/>
            <a:ext cx="3332163"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additive="base">
                                        <p:cTn id="7" dur="500" fill="hold"/>
                                        <p:tgtEl>
                                          <p:spTgt spid="30725"/>
                                        </p:tgtEl>
                                        <p:attrNameLst>
                                          <p:attrName>ppt_x</p:attrName>
                                        </p:attrNameLst>
                                      </p:cBhvr>
                                      <p:tavLst>
                                        <p:tav tm="0">
                                          <p:val>
                                            <p:strVal val="0-#ppt_w/2"/>
                                          </p:val>
                                        </p:tav>
                                        <p:tav tm="100000">
                                          <p:val>
                                            <p:strVal val="#ppt_x"/>
                                          </p:val>
                                        </p:tav>
                                      </p:tavLst>
                                    </p:anim>
                                    <p:anim calcmode="lin" valueType="num">
                                      <p:cBhvr additive="base">
                                        <p:cTn id="8" dur="500" fill="hold"/>
                                        <p:tgtEl>
                                          <p:spTgt spid="3072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1000"/>
                                  </p:stCondLst>
                                  <p:childTnLst>
                                    <p:set>
                                      <p:cBhvr>
                                        <p:cTn id="11" dur="1" fill="hold">
                                          <p:stCondLst>
                                            <p:cond delay="0"/>
                                          </p:stCondLst>
                                        </p:cTn>
                                        <p:tgtEl>
                                          <p:spTgt spid="30745"/>
                                        </p:tgtEl>
                                        <p:attrNameLst>
                                          <p:attrName>style.visibility</p:attrName>
                                        </p:attrNameLst>
                                      </p:cBhvr>
                                      <p:to>
                                        <p:strVal val="visible"/>
                                      </p:to>
                                    </p:set>
                                    <p:anim calcmode="lin" valueType="num">
                                      <p:cBhvr additive="base">
                                        <p:cTn id="12" dur="500" fill="hold"/>
                                        <p:tgtEl>
                                          <p:spTgt spid="30745"/>
                                        </p:tgtEl>
                                        <p:attrNameLst>
                                          <p:attrName>ppt_x</p:attrName>
                                        </p:attrNameLst>
                                      </p:cBhvr>
                                      <p:tavLst>
                                        <p:tav tm="0">
                                          <p:val>
                                            <p:strVal val="0-#ppt_w/2"/>
                                          </p:val>
                                        </p:tav>
                                        <p:tav tm="100000">
                                          <p:val>
                                            <p:strVal val="#ppt_x"/>
                                          </p:val>
                                        </p:tav>
                                      </p:tavLst>
                                    </p:anim>
                                    <p:anim calcmode="lin" valueType="num">
                                      <p:cBhvr additive="base">
                                        <p:cTn id="13" dur="500" fill="hold"/>
                                        <p:tgtEl>
                                          <p:spTgt spid="3074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7000"/>
                                  </p:stCondLst>
                                  <p:childTnLst>
                                    <p:set>
                                      <p:cBhvr>
                                        <p:cTn id="16" dur="1" fill="hold">
                                          <p:stCondLst>
                                            <p:cond delay="0"/>
                                          </p:stCondLst>
                                        </p:cTn>
                                        <p:tgtEl>
                                          <p:spTgt spid="30739"/>
                                        </p:tgtEl>
                                        <p:attrNameLst>
                                          <p:attrName>style.visibility</p:attrName>
                                        </p:attrNameLst>
                                      </p:cBhvr>
                                      <p:to>
                                        <p:strVal val="visible"/>
                                      </p:to>
                                    </p:set>
                                    <p:anim calcmode="lin" valueType="num">
                                      <p:cBhvr additive="base">
                                        <p:cTn id="17" dur="500" fill="hold"/>
                                        <p:tgtEl>
                                          <p:spTgt spid="30739"/>
                                        </p:tgtEl>
                                        <p:attrNameLst>
                                          <p:attrName>ppt_x</p:attrName>
                                        </p:attrNameLst>
                                      </p:cBhvr>
                                      <p:tavLst>
                                        <p:tav tm="0">
                                          <p:val>
                                            <p:strVal val="0-#ppt_w/2"/>
                                          </p:val>
                                        </p:tav>
                                        <p:tav tm="100000">
                                          <p:val>
                                            <p:strVal val="#ppt_x"/>
                                          </p:val>
                                        </p:tav>
                                      </p:tavLst>
                                    </p:anim>
                                    <p:anim calcmode="lin" valueType="num">
                                      <p:cBhvr additive="base">
                                        <p:cTn id="18" dur="500" fill="hold"/>
                                        <p:tgtEl>
                                          <p:spTgt spid="3073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9500"/>
                            </p:stCondLst>
                            <p:childTnLst>
                              <p:par>
                                <p:cTn id="20" presetID="2" presetClass="entr" presetSubtype="8" fill="hold" nodeType="afterEffect">
                                  <p:stCondLst>
                                    <p:cond delay="2000"/>
                                  </p:stCondLst>
                                  <p:childTnLst>
                                    <p:set>
                                      <p:cBhvr>
                                        <p:cTn id="21" dur="1" fill="hold">
                                          <p:stCondLst>
                                            <p:cond delay="0"/>
                                          </p:stCondLst>
                                        </p:cTn>
                                        <p:tgtEl>
                                          <p:spTgt spid="30738"/>
                                        </p:tgtEl>
                                        <p:attrNameLst>
                                          <p:attrName>style.visibility</p:attrName>
                                        </p:attrNameLst>
                                      </p:cBhvr>
                                      <p:to>
                                        <p:strVal val="visible"/>
                                      </p:to>
                                    </p:set>
                                    <p:anim calcmode="lin" valueType="num">
                                      <p:cBhvr additive="base">
                                        <p:cTn id="22" dur="500" fill="hold"/>
                                        <p:tgtEl>
                                          <p:spTgt spid="30738"/>
                                        </p:tgtEl>
                                        <p:attrNameLst>
                                          <p:attrName>ppt_x</p:attrName>
                                        </p:attrNameLst>
                                      </p:cBhvr>
                                      <p:tavLst>
                                        <p:tav tm="0">
                                          <p:val>
                                            <p:strVal val="0-#ppt_w/2"/>
                                          </p:val>
                                        </p:tav>
                                        <p:tav tm="100000">
                                          <p:val>
                                            <p:strVal val="#ppt_x"/>
                                          </p:val>
                                        </p:tav>
                                      </p:tavLst>
                                    </p:anim>
                                    <p:anim calcmode="lin" valueType="num">
                                      <p:cBhvr additive="base">
                                        <p:cTn id="23" dur="500" fill="hold"/>
                                        <p:tgtEl>
                                          <p:spTgt spid="30738"/>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2000"/>
                            </p:stCondLst>
                            <p:childTnLst>
                              <p:par>
                                <p:cTn id="25" presetID="2" presetClass="entr" presetSubtype="8" fill="hold" nodeType="afterEffect">
                                  <p:stCondLst>
                                    <p:cond delay="2000"/>
                                  </p:stCondLst>
                                  <p:childTnLst>
                                    <p:set>
                                      <p:cBhvr>
                                        <p:cTn id="26" dur="1" fill="hold">
                                          <p:stCondLst>
                                            <p:cond delay="0"/>
                                          </p:stCondLst>
                                        </p:cTn>
                                        <p:tgtEl>
                                          <p:spTgt spid="30746"/>
                                        </p:tgtEl>
                                        <p:attrNameLst>
                                          <p:attrName>style.visibility</p:attrName>
                                        </p:attrNameLst>
                                      </p:cBhvr>
                                      <p:to>
                                        <p:strVal val="visible"/>
                                      </p:to>
                                    </p:set>
                                    <p:anim calcmode="lin" valueType="num">
                                      <p:cBhvr additive="base">
                                        <p:cTn id="27" dur="500" fill="hold"/>
                                        <p:tgtEl>
                                          <p:spTgt spid="30746"/>
                                        </p:tgtEl>
                                        <p:attrNameLst>
                                          <p:attrName>ppt_x</p:attrName>
                                        </p:attrNameLst>
                                      </p:cBhvr>
                                      <p:tavLst>
                                        <p:tav tm="0">
                                          <p:val>
                                            <p:strVal val="0-#ppt_w/2"/>
                                          </p:val>
                                        </p:tav>
                                        <p:tav tm="100000">
                                          <p:val>
                                            <p:strVal val="#ppt_x"/>
                                          </p:val>
                                        </p:tav>
                                      </p:tavLst>
                                    </p:anim>
                                    <p:anim calcmode="lin" valueType="num">
                                      <p:cBhvr additive="base">
                                        <p:cTn id="28" dur="500" fill="hold"/>
                                        <p:tgtEl>
                                          <p:spTgt spid="307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WordArt 3"/>
          <p:cNvSpPr>
            <a:spLocks noChangeArrowheads="1" noChangeShapeType="1" noTextEdit="1"/>
          </p:cNvSpPr>
          <p:nvPr/>
        </p:nvSpPr>
        <p:spPr bwMode="auto">
          <a:xfrm rot="5400000">
            <a:off x="-2290762" y="3205162"/>
            <a:ext cx="6019800" cy="523875"/>
          </a:xfrm>
          <a:prstGeom prst="rect">
            <a:avLst/>
          </a:prstGeom>
        </p:spPr>
        <p:txBody>
          <a:bodyPr vert="wordArtVert" wrap="none" fromWordArt="1">
            <a:prstTxWarp prst="textPlain">
              <a:avLst>
                <a:gd name="adj" fmla="val 50000"/>
              </a:avLst>
            </a:prstTxWarp>
          </a:bodyPr>
          <a:lstStyle/>
          <a:p>
            <a:pPr algn="ctr" fontAlgn="auto"/>
            <a:r>
              <a:rPr lang="en-US"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rPr>
              <a:t>SINANTROP</a:t>
            </a:r>
            <a:endParaRPr lang="ru-RU"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endParaRPr>
          </a:p>
        </p:txBody>
      </p:sp>
      <p:grpSp>
        <p:nvGrpSpPr>
          <p:cNvPr id="17411" name="Group 10"/>
          <p:cNvGrpSpPr>
            <a:grpSpLocks/>
          </p:cNvGrpSpPr>
          <p:nvPr/>
        </p:nvGrpSpPr>
        <p:grpSpPr bwMode="auto">
          <a:xfrm>
            <a:off x="3286125" y="2332038"/>
            <a:ext cx="9144000" cy="0"/>
            <a:chOff x="0" y="0"/>
            <a:chExt cx="5760" cy="0"/>
          </a:xfrm>
        </p:grpSpPr>
        <p:sp>
          <p:nvSpPr>
            <p:cNvPr id="17414" name="Rectangle 9"/>
            <p:cNvSpPr>
              <a:spLocks noChangeArrowheads="1"/>
            </p:cNvSpPr>
            <p:nvPr/>
          </p:nvSpPr>
          <p:spPr bwMode="auto">
            <a:xfrm>
              <a:off x="0" y="0"/>
              <a:ext cx="5760" cy="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nvGrpSpPr>
            <p:cNvPr id="17415" name="Group 8"/>
            <p:cNvGrpSpPr>
              <a:grpSpLocks/>
            </p:cNvGrpSpPr>
            <p:nvPr/>
          </p:nvGrpSpPr>
          <p:grpSpPr bwMode="auto">
            <a:xfrm>
              <a:off x="0" y="0"/>
              <a:ext cx="5760" cy="0"/>
              <a:chOff x="0" y="0"/>
              <a:chExt cx="5760" cy="0"/>
            </a:xfrm>
          </p:grpSpPr>
          <p:sp>
            <p:nvSpPr>
              <p:cNvPr id="17416" name="Rectangle 7"/>
              <p:cNvSpPr>
                <a:spLocks noChangeArrowheads="1"/>
              </p:cNvSpPr>
              <p:nvPr/>
            </p:nvSpPr>
            <p:spPr bwMode="auto">
              <a:xfrm>
                <a:off x="0" y="0"/>
                <a:ext cx="5760" cy="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sp>
            <p:nvSpPr>
              <p:cNvPr id="17417" name="Rectangle 6"/>
              <p:cNvSpPr>
                <a:spLocks noChangeArrowheads="1"/>
              </p:cNvSpPr>
              <p:nvPr/>
            </p:nvSpPr>
            <p:spPr bwMode="auto">
              <a:xfrm>
                <a:off x="0" y="0"/>
                <a:ext cx="5760" cy="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a:p>
            </p:txBody>
          </p:sp>
        </p:grpSp>
      </p:grpSp>
      <p:sp>
        <p:nvSpPr>
          <p:cNvPr id="24588" name="Text Box 12"/>
          <p:cNvSpPr txBox="1">
            <a:spLocks noChangeArrowheads="1"/>
          </p:cNvSpPr>
          <p:nvPr/>
        </p:nvSpPr>
        <p:spPr bwMode="auto">
          <a:xfrm>
            <a:off x="990600" y="457200"/>
            <a:ext cx="7169150"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b="1">
                <a:solidFill>
                  <a:srgbClr val="CC0066"/>
                </a:solidFill>
                <a:latin typeface="Times New Roman" panose="02020603050405020304" pitchFamily="18" charset="0"/>
              </a:rPr>
              <a:t>Sinantroplarning tanasi va miya qutisining kattalashishi bilan birga ular aqlidada ham keskin o’zgarishlar sodir bo’lgan. Ular tashqi obrazlarni qabul qilganlar, so’zlashganlar va tashqi dunyoni boshqarganlar</a:t>
            </a:r>
            <a:r>
              <a:rPr lang="en-US" altLang="ru-RU">
                <a:solidFill>
                  <a:srgbClr val="CC0066"/>
                </a:solidFill>
                <a:latin typeface="Times New Roman" panose="02020603050405020304" pitchFamily="18" charset="0"/>
              </a:rPr>
              <a:t>.</a:t>
            </a:r>
            <a:r>
              <a:rPr lang="en-US" altLang="ru-RU" sz="1800">
                <a:solidFill>
                  <a:srgbClr val="CC0066"/>
                </a:solidFill>
                <a:latin typeface="Times New Roman" panose="02020603050405020304" pitchFamily="18" charset="0"/>
              </a:rPr>
              <a:t> </a:t>
            </a:r>
            <a:r>
              <a:rPr lang="ru-RU" altLang="ru-RU" sz="1800">
                <a:solidFill>
                  <a:srgbClr val="CC0066"/>
                </a:solidFill>
                <a:latin typeface="Times New Roman" panose="02020603050405020304" pitchFamily="18" charset="0"/>
              </a:rPr>
              <a:t> </a:t>
            </a:r>
          </a:p>
          <a:p>
            <a:pPr eaLnBrk="1" hangingPunct="1"/>
            <a:endParaRPr lang="ru-RU" altLang="ru-RU" sz="1800">
              <a:solidFill>
                <a:srgbClr val="CC0066"/>
              </a:solidFill>
              <a:latin typeface="Times New Roman" panose="02020603050405020304" pitchFamily="18" charset="0"/>
            </a:endParaRPr>
          </a:p>
        </p:txBody>
      </p:sp>
      <p:pic>
        <p:nvPicPr>
          <p:cNvPr id="17413" name="Picture 13" descr="ppp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833563"/>
            <a:ext cx="4956175"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ppt_x"/>
                                          </p:val>
                                        </p:tav>
                                        <p:tav tm="100000">
                                          <p:val>
                                            <p:strVal val="#ppt_x"/>
                                          </p:val>
                                        </p:tav>
                                      </p:tavLst>
                                    </p:anim>
                                    <p:anim calcmode="lin" valueType="num">
                                      <p:cBhvr additive="base">
                                        <p:cTn id="8" dur="500" fill="hold"/>
                                        <p:tgtEl>
                                          <p:spTgt spid="24579"/>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7" presetClass="entr" presetSubtype="10" fill="hold" grpId="0" nodeType="afterEffect">
                                  <p:stCondLst>
                                    <p:cond delay="1000"/>
                                  </p:stCondLst>
                                  <p:childTnLst>
                                    <p:set>
                                      <p:cBhvr>
                                        <p:cTn id="11" dur="1" fill="hold">
                                          <p:stCondLst>
                                            <p:cond delay="0"/>
                                          </p:stCondLst>
                                        </p:cTn>
                                        <p:tgtEl>
                                          <p:spTgt spid="24588"/>
                                        </p:tgtEl>
                                        <p:attrNameLst>
                                          <p:attrName>style.visibility</p:attrName>
                                        </p:attrNameLst>
                                      </p:cBhvr>
                                      <p:to>
                                        <p:strVal val="visible"/>
                                      </p:to>
                                    </p:set>
                                    <p:anim calcmode="lin" valueType="num">
                                      <p:cBhvr>
                                        <p:cTn id="12" dur="500" fill="hold"/>
                                        <p:tgtEl>
                                          <p:spTgt spid="24588"/>
                                        </p:tgtEl>
                                        <p:attrNameLst>
                                          <p:attrName>ppt_w</p:attrName>
                                        </p:attrNameLst>
                                      </p:cBhvr>
                                      <p:tavLst>
                                        <p:tav tm="0">
                                          <p:val>
                                            <p:fltVal val="0"/>
                                          </p:val>
                                        </p:tav>
                                        <p:tav tm="100000">
                                          <p:val>
                                            <p:strVal val="#ppt_w"/>
                                          </p:val>
                                        </p:tav>
                                      </p:tavLst>
                                    </p:anim>
                                    <p:anim calcmode="lin" valueType="num">
                                      <p:cBhvr>
                                        <p:cTn id="13" dur="500" fill="hold"/>
                                        <p:tgtEl>
                                          <p:spTgt spid="245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WordArt 2"/>
          <p:cNvSpPr>
            <a:spLocks noChangeArrowheads="1" noChangeShapeType="1" noTextEdit="1"/>
          </p:cNvSpPr>
          <p:nvPr/>
        </p:nvSpPr>
        <p:spPr bwMode="auto">
          <a:xfrm rot="5400000">
            <a:off x="-2290762" y="3205162"/>
            <a:ext cx="6019800" cy="523875"/>
          </a:xfrm>
          <a:prstGeom prst="rect">
            <a:avLst/>
          </a:prstGeom>
        </p:spPr>
        <p:txBody>
          <a:bodyPr vert="wordArtVert" wrap="none" fromWordArt="1">
            <a:prstTxWarp prst="textPlain">
              <a:avLst>
                <a:gd name="adj" fmla="val 50000"/>
              </a:avLst>
            </a:prstTxWarp>
          </a:bodyPr>
          <a:lstStyle/>
          <a:p>
            <a:pPr algn="ctr" fontAlgn="auto"/>
            <a:r>
              <a:rPr lang="en-US"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rPr>
              <a:t>SINANTROP</a:t>
            </a:r>
            <a:endParaRPr lang="ru-RU"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endParaRPr>
          </a:p>
        </p:txBody>
      </p:sp>
      <p:sp>
        <p:nvSpPr>
          <p:cNvPr id="18435" name="Rectangle 4"/>
          <p:cNvSpPr>
            <a:spLocks noChangeArrowheads="1"/>
          </p:cNvSpPr>
          <p:nvPr/>
        </p:nvSpPr>
        <p:spPr bwMode="auto">
          <a:xfrm>
            <a:off x="1660525" y="1243013"/>
            <a:ext cx="5822950" cy="437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ru-RU" altLang="ru-RU" sz="2400">
                <a:latin typeface="Times New Roman" panose="02020603050405020304" pitchFamily="18" charset="0"/>
              </a:rPr>
              <a:t>  </a:t>
            </a:r>
            <a:r>
              <a:rPr lang="ru-RU" altLang="ru-RU" sz="23300">
                <a:latin typeface="Times New Roman" panose="02020603050405020304" pitchFamily="18" charset="0"/>
              </a:rPr>
              <a:t> </a:t>
            </a:r>
            <a:r>
              <a:rPr lang="ru-RU" altLang="ru-RU" sz="2400">
                <a:latin typeface="Times New Roman" panose="02020603050405020304" pitchFamily="18" charset="0"/>
              </a:rPr>
              <a:t>                                                                        </a:t>
            </a:r>
          </a:p>
          <a:p>
            <a:endParaRPr lang="ru-RU" altLang="ru-RU" sz="2400">
              <a:latin typeface="Times New Roman" panose="02020603050405020304" pitchFamily="18" charset="0"/>
            </a:endParaRPr>
          </a:p>
        </p:txBody>
      </p:sp>
      <p:pic>
        <p:nvPicPr>
          <p:cNvPr id="25605" name="Picture 5" descr="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86000"/>
            <a:ext cx="5859463"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 Box 6"/>
          <p:cNvSpPr txBox="1">
            <a:spLocks noChangeArrowheads="1"/>
          </p:cNvSpPr>
          <p:nvPr/>
        </p:nvSpPr>
        <p:spPr bwMode="auto">
          <a:xfrm>
            <a:off x="1547813" y="549275"/>
            <a:ext cx="6021387"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sz="1800" b="1">
                <a:latin typeface="Verdana" panose="020B0604030504040204" pitchFamily="34" charset="0"/>
              </a:rPr>
              <a:t>Ayni shu ajdodimiz olovni kashf etdi va uni o’zlashtirdi.Olovni ixtiro qilgan odam ob-havoga mutelikdan xalos bo’ldi. Shu bois muzlik davri boshlanishidan oldin o’z jonini saqlab qoldi.</a:t>
            </a:r>
            <a:endParaRPr lang="ru-RU" altLang="ru-RU" sz="1800" b="1">
              <a:latin typeface="Verdana" panose="020B0604030504040204" pitchFamily="34" charset="0"/>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down)">
                                      <p:cBhvr>
                                        <p:cTn id="7" dur="500"/>
                                        <p:tgtEl>
                                          <p:spTgt spid="25602"/>
                                        </p:tgtEl>
                                      </p:cBhvr>
                                    </p:animEffect>
                                  </p:childTnLst>
                                </p:cTn>
                              </p:par>
                            </p:childTnLst>
                          </p:cTn>
                        </p:par>
                        <p:par>
                          <p:cTn id="8" fill="hold" nodeType="afterGroup">
                            <p:stCondLst>
                              <p:cond delay="500"/>
                            </p:stCondLst>
                            <p:childTnLst>
                              <p:par>
                                <p:cTn id="9" presetID="4" presetClass="entr" presetSubtype="32" fill="hold" grpId="0" nodeType="afterEffect">
                                  <p:stCondLst>
                                    <p:cond delay="1000"/>
                                  </p:stCondLst>
                                  <p:childTnLst>
                                    <p:set>
                                      <p:cBhvr>
                                        <p:cTn id="10" dur="1" fill="hold">
                                          <p:stCondLst>
                                            <p:cond delay="0"/>
                                          </p:stCondLst>
                                        </p:cTn>
                                        <p:tgtEl>
                                          <p:spTgt spid="25606"/>
                                        </p:tgtEl>
                                        <p:attrNameLst>
                                          <p:attrName>style.visibility</p:attrName>
                                        </p:attrNameLst>
                                      </p:cBhvr>
                                      <p:to>
                                        <p:strVal val="visible"/>
                                      </p:to>
                                    </p:set>
                                    <p:animEffect transition="in" filter="box(out)">
                                      <p:cBhvr>
                                        <p:cTn id="11" dur="500"/>
                                        <p:tgtEl>
                                          <p:spTgt spid="25606"/>
                                        </p:tgtEl>
                                      </p:cBhvr>
                                    </p:animEffect>
                                  </p:childTnLst>
                                </p:cTn>
                              </p:par>
                            </p:childTnLst>
                          </p:cTn>
                        </p:par>
                        <p:par>
                          <p:cTn id="12" fill="hold" nodeType="afterGroup">
                            <p:stCondLst>
                              <p:cond delay="2000"/>
                            </p:stCondLst>
                            <p:childTnLst>
                              <p:par>
                                <p:cTn id="13" presetID="9" presetClass="entr" presetSubtype="0" fill="hold" nodeType="afterEffect">
                                  <p:stCondLst>
                                    <p:cond delay="5000"/>
                                  </p:stCondLst>
                                  <p:childTnLst>
                                    <p:set>
                                      <p:cBhvr>
                                        <p:cTn id="14" dur="1" fill="hold">
                                          <p:stCondLst>
                                            <p:cond delay="0"/>
                                          </p:stCondLst>
                                        </p:cTn>
                                        <p:tgtEl>
                                          <p:spTgt spid="25605"/>
                                        </p:tgtEl>
                                        <p:attrNameLst>
                                          <p:attrName>style.visibility</p:attrName>
                                        </p:attrNameLst>
                                      </p:cBhvr>
                                      <p:to>
                                        <p:strVal val="visible"/>
                                      </p:to>
                                    </p:set>
                                    <p:animEffect transition="in" filter="dissolve">
                                      <p:cBhvr>
                                        <p:cTn id="15"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5" name="Picture 11" descr="ne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557338"/>
            <a:ext cx="2168525"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7" name="Picture 23" descr="ne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0"/>
            <a:ext cx="2709863"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2"/>
          <p:cNvSpPr txBox="1">
            <a:spLocks noChangeArrowheads="1"/>
          </p:cNvSpPr>
          <p:nvPr/>
        </p:nvSpPr>
        <p:spPr bwMode="auto">
          <a:xfrm>
            <a:off x="898525" y="2632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sz="2400">
              <a:latin typeface="Times New Roman" panose="02020603050405020304" pitchFamily="18" charset="0"/>
            </a:endParaRPr>
          </a:p>
        </p:txBody>
      </p:sp>
      <p:sp>
        <p:nvSpPr>
          <p:cNvPr id="19461" name="Text Box 4"/>
          <p:cNvSpPr txBox="1">
            <a:spLocks noChangeArrowheads="1"/>
          </p:cNvSpPr>
          <p:nvPr/>
        </p:nvSpPr>
        <p:spPr bwMode="auto">
          <a:xfrm>
            <a:off x="898525" y="2632075"/>
            <a:ext cx="93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sz="2400">
              <a:latin typeface="Times New Roman" panose="02020603050405020304" pitchFamily="18" charset="0"/>
            </a:endParaRPr>
          </a:p>
        </p:txBody>
      </p:sp>
      <p:sp>
        <p:nvSpPr>
          <p:cNvPr id="26631" name="WordArt 7"/>
          <p:cNvSpPr>
            <a:spLocks noChangeArrowheads="1" noChangeShapeType="1" noTextEdit="1"/>
          </p:cNvSpPr>
          <p:nvPr/>
        </p:nvSpPr>
        <p:spPr bwMode="auto">
          <a:xfrm rot="5400000">
            <a:off x="-2209800" y="3124200"/>
            <a:ext cx="5791200" cy="609600"/>
          </a:xfrm>
          <a:prstGeom prst="rect">
            <a:avLst/>
          </a:prstGeom>
        </p:spPr>
        <p:txBody>
          <a:bodyPr vert="wordArtVert" wrap="none" fromWordArt="1">
            <a:prstTxWarp prst="textPlain">
              <a:avLst>
                <a:gd name="adj" fmla="val 50000"/>
              </a:avLst>
            </a:prstTxWarp>
          </a:bodyPr>
          <a:lstStyle/>
          <a:p>
            <a:pPr algn="ctr" fontAlgn="auto"/>
            <a:r>
              <a:rPr lang="en-US"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rPr>
              <a:t>NEANDERTAL</a:t>
            </a:r>
            <a:endParaRPr lang="ru-RU" sz="3600" i="1" kern="10">
              <a:ln w="9525">
                <a:solidFill>
                  <a:srgbClr val="800000"/>
                </a:solidFill>
                <a:miter lim="800000"/>
                <a:headEnd/>
                <a:tailEnd/>
              </a:ln>
              <a:solidFill>
                <a:srgbClr val="800000"/>
              </a:solidFill>
              <a:effectLst>
                <a:outerShdw dist="35921" dir="2700000" algn="ctr" rotWithShape="0">
                  <a:srgbClr val="C0C0C0"/>
                </a:outerShdw>
              </a:effectLst>
              <a:cs typeface="Arial" panose="020B0604020202020204" pitchFamily="34" charset="0"/>
            </a:endParaRPr>
          </a:p>
        </p:txBody>
      </p:sp>
      <p:sp>
        <p:nvSpPr>
          <p:cNvPr id="26632" name="Text Box 8"/>
          <p:cNvSpPr txBox="1">
            <a:spLocks noChangeArrowheads="1"/>
          </p:cNvSpPr>
          <p:nvPr/>
        </p:nvSpPr>
        <p:spPr bwMode="auto">
          <a:xfrm>
            <a:off x="3276600" y="404813"/>
            <a:ext cx="5586413"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ru-RU" sz="1800" b="1">
                <a:solidFill>
                  <a:srgbClr val="000080"/>
                </a:solidFill>
                <a:latin typeface="Times New Roman" panose="02020603050405020304" pitchFamily="18" charset="0"/>
              </a:rPr>
              <a:t>Dastlabki aqlli odamlar odatda ularni ilk bor topilgan joyiga nisbatan neandertallar deb ataganlar. Ularni </a:t>
            </a:r>
            <a:r>
              <a:rPr lang="en-US" altLang="ru-RU" sz="1800" b="1">
                <a:solidFill>
                  <a:srgbClr val="FF3300"/>
                </a:solidFill>
                <a:latin typeface="Times New Roman" panose="02020603050405020304" pitchFamily="18" charset="0"/>
              </a:rPr>
              <a:t>paleoantroplar</a:t>
            </a:r>
            <a:r>
              <a:rPr lang="en-US" altLang="ru-RU" sz="1800" b="1">
                <a:solidFill>
                  <a:srgbClr val="000080"/>
                </a:solidFill>
                <a:latin typeface="Times New Roman" panose="02020603050405020304" pitchFamily="18" charset="0"/>
              </a:rPr>
              <a:t> ya’ni qadimgi odamlar deb atash to’g’riroqdir</a:t>
            </a:r>
            <a:r>
              <a:rPr lang="en-US" altLang="ru-RU" sz="1800">
                <a:solidFill>
                  <a:srgbClr val="000080"/>
                </a:solidFill>
                <a:latin typeface="Times New Roman" panose="02020603050405020304" pitchFamily="18" charset="0"/>
              </a:rPr>
              <a:t>.</a:t>
            </a:r>
            <a:endParaRPr lang="ru-RU" altLang="ru-RU" sz="1800">
              <a:solidFill>
                <a:srgbClr val="800080"/>
              </a:solidFill>
              <a:latin typeface="Times New Roman" panose="02020603050405020304" pitchFamily="18" charset="0"/>
            </a:endParaRPr>
          </a:p>
          <a:p>
            <a:pPr eaLnBrk="1" hangingPunct="1"/>
            <a:endParaRPr lang="ru-RU" altLang="ru-RU" sz="1800">
              <a:solidFill>
                <a:srgbClr val="800080"/>
              </a:solidFill>
              <a:latin typeface="Times New Roman" panose="02020603050405020304" pitchFamily="18" charset="0"/>
            </a:endParaRPr>
          </a:p>
        </p:txBody>
      </p:sp>
      <p:sp>
        <p:nvSpPr>
          <p:cNvPr id="19464" name="Text Box 12"/>
          <p:cNvSpPr txBox="1">
            <a:spLocks noChangeArrowheads="1"/>
          </p:cNvSpPr>
          <p:nvPr/>
        </p:nvSpPr>
        <p:spPr bwMode="auto">
          <a:xfrm>
            <a:off x="4343400" y="3581400"/>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sz="1600">
              <a:latin typeface="Times New Roman" panose="02020603050405020304" pitchFamily="18" charset="0"/>
            </a:endParaRPr>
          </a:p>
        </p:txBody>
      </p:sp>
      <p:sp>
        <p:nvSpPr>
          <p:cNvPr id="26637" name="Text Box 13"/>
          <p:cNvSpPr txBox="1">
            <a:spLocks noChangeArrowheads="1"/>
          </p:cNvSpPr>
          <p:nvPr/>
        </p:nvSpPr>
        <p:spPr bwMode="auto">
          <a:xfrm>
            <a:off x="3059113" y="4076700"/>
            <a:ext cx="26035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ru-RU" sz="1600" b="1">
                <a:solidFill>
                  <a:srgbClr val="671956"/>
                </a:solidFill>
                <a:latin typeface="Palatino Linotype" panose="02040502050505030304" pitchFamily="18" charset="0"/>
              </a:rPr>
              <a:t>Bular o’rta bo’yli, ammo yirik suyakli, haddan tashqar kuchli, atletik qad-qomatga ega bo’lganlar.</a:t>
            </a:r>
            <a:endParaRPr lang="ru-RU" altLang="ru-RU" sz="1600">
              <a:solidFill>
                <a:srgbClr val="671956"/>
              </a:solidFill>
              <a:latin typeface="Palatino Linotype" panose="02040502050505030304" pitchFamily="18" charset="0"/>
            </a:endParaRPr>
          </a:p>
        </p:txBody>
      </p:sp>
      <p:sp>
        <p:nvSpPr>
          <p:cNvPr id="26644" name="Text Box 20"/>
          <p:cNvSpPr txBox="1">
            <a:spLocks noChangeArrowheads="1"/>
          </p:cNvSpPr>
          <p:nvPr/>
        </p:nvSpPr>
        <p:spPr bwMode="auto">
          <a:xfrm>
            <a:off x="1258888" y="5300663"/>
            <a:ext cx="37338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ru-RU" sz="1600">
                <a:solidFill>
                  <a:srgbClr val="000080"/>
                </a:solidFill>
                <a:latin typeface="Times New Roman" panose="02020603050405020304" pitchFamily="18" charset="0"/>
              </a:rPr>
              <a:t>Neandertal vakillari suyak qoldiqlari Amerika va Avstraliya qit’alaridan tashqari ko’hna dunyoning barcha qismlarida istiqomat qilganlar.</a:t>
            </a:r>
            <a:endParaRPr lang="ru-RU" altLang="ru-RU" sz="1600">
              <a:solidFill>
                <a:srgbClr val="000080"/>
              </a:solidFill>
              <a:latin typeface="Times New Roman" panose="02020603050405020304" pitchFamily="18" charset="0"/>
            </a:endParaRPr>
          </a:p>
        </p:txBody>
      </p:sp>
      <p:sp>
        <p:nvSpPr>
          <p:cNvPr id="26648" name="Rectangle 24"/>
          <p:cNvSpPr>
            <a:spLocks noChangeArrowheads="1"/>
          </p:cNvSpPr>
          <p:nvPr/>
        </p:nvSpPr>
        <p:spPr bwMode="auto">
          <a:xfrm>
            <a:off x="827088" y="2924175"/>
            <a:ext cx="5334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sz="2400" i="1">
                <a:solidFill>
                  <a:srgbClr val="990099"/>
                </a:solidFill>
                <a:latin typeface="Verdana" panose="020B0604030504040204" pitchFamily="34" charset="0"/>
              </a:rPr>
              <a:t>Ular yashagan davr -</a:t>
            </a:r>
            <a:r>
              <a:rPr lang="ru-RU" altLang="ru-RU" sz="2400" i="1">
                <a:solidFill>
                  <a:srgbClr val="990099"/>
                </a:solidFill>
                <a:latin typeface="Verdana" panose="020B0604030504040204" pitchFamily="34" charset="0"/>
              </a:rPr>
              <a:t> 0,7-0,3 </a:t>
            </a:r>
            <a:r>
              <a:rPr lang="en-US" altLang="ru-RU" sz="2400" i="1">
                <a:solidFill>
                  <a:srgbClr val="990099"/>
                </a:solidFill>
                <a:latin typeface="Verdana" panose="020B0604030504040204" pitchFamily="34" charset="0"/>
              </a:rPr>
              <a:t>mln. yillar avval.</a:t>
            </a:r>
            <a:endParaRPr lang="ru-RU" altLang="ru-RU" sz="2400">
              <a:solidFill>
                <a:srgbClr val="990099"/>
              </a:solidFill>
              <a:latin typeface="Verdana" panose="020B0604030504040204" pitchFamily="34" charset="0"/>
            </a:endParaRPr>
          </a:p>
          <a:p>
            <a:endParaRPr lang="ru-RU" altLang="ru-RU" sz="2400">
              <a:solidFill>
                <a:srgbClr val="990099"/>
              </a:solidFill>
              <a:latin typeface="Verdana" panose="020B0604030504040204" pitchFamily="34" charset="0"/>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4" fill="hold" nodeType="afterEffect">
                                  <p:stCondLst>
                                    <p:cond delay="0"/>
                                  </p:stCondLst>
                                  <p:childTnLst>
                                    <p:set>
                                      <p:cBhvr>
                                        <p:cTn id="6" dur="1" fill="hold">
                                          <p:stCondLst>
                                            <p:cond delay="0"/>
                                          </p:stCondLst>
                                        </p:cTn>
                                        <p:tgtEl>
                                          <p:spTgt spid="26631"/>
                                        </p:tgtEl>
                                        <p:attrNameLst>
                                          <p:attrName>style.visibility</p:attrName>
                                        </p:attrNameLst>
                                      </p:cBhvr>
                                      <p:to>
                                        <p:strVal val="visible"/>
                                      </p:to>
                                    </p:set>
                                    <p:anim calcmode="lin" valueType="num">
                                      <p:cBhvr>
                                        <p:cTn id="7" dur="500" fill="hold"/>
                                        <p:tgtEl>
                                          <p:spTgt spid="26631"/>
                                        </p:tgtEl>
                                        <p:attrNameLst>
                                          <p:attrName>ppt_x</p:attrName>
                                        </p:attrNameLst>
                                      </p:cBhvr>
                                      <p:tavLst>
                                        <p:tav tm="0">
                                          <p:val>
                                            <p:strVal val="#ppt_x"/>
                                          </p:val>
                                        </p:tav>
                                        <p:tav tm="100000">
                                          <p:val>
                                            <p:strVal val="#ppt_x"/>
                                          </p:val>
                                        </p:tav>
                                      </p:tavLst>
                                    </p:anim>
                                    <p:anim calcmode="lin" valueType="num">
                                      <p:cBhvr>
                                        <p:cTn id="8" dur="500" fill="hold"/>
                                        <p:tgtEl>
                                          <p:spTgt spid="26631"/>
                                        </p:tgtEl>
                                        <p:attrNameLst>
                                          <p:attrName>ppt_y</p:attrName>
                                        </p:attrNameLst>
                                      </p:cBhvr>
                                      <p:tavLst>
                                        <p:tav tm="0">
                                          <p:val>
                                            <p:strVal val="#ppt_y+#ppt_h/2"/>
                                          </p:val>
                                        </p:tav>
                                        <p:tav tm="100000">
                                          <p:val>
                                            <p:strVal val="#ppt_y"/>
                                          </p:val>
                                        </p:tav>
                                      </p:tavLst>
                                    </p:anim>
                                    <p:anim calcmode="lin" valueType="num">
                                      <p:cBhvr>
                                        <p:cTn id="9" dur="500" fill="hold"/>
                                        <p:tgtEl>
                                          <p:spTgt spid="26631"/>
                                        </p:tgtEl>
                                        <p:attrNameLst>
                                          <p:attrName>ppt_w</p:attrName>
                                        </p:attrNameLst>
                                      </p:cBhvr>
                                      <p:tavLst>
                                        <p:tav tm="0">
                                          <p:val>
                                            <p:strVal val="#ppt_w"/>
                                          </p:val>
                                        </p:tav>
                                        <p:tav tm="100000">
                                          <p:val>
                                            <p:strVal val="#ppt_w"/>
                                          </p:val>
                                        </p:tav>
                                      </p:tavLst>
                                    </p:anim>
                                    <p:anim calcmode="lin" valueType="num">
                                      <p:cBhvr>
                                        <p:cTn id="10" dur="500" fill="hold"/>
                                        <p:tgtEl>
                                          <p:spTgt spid="26631"/>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23" presetClass="entr" presetSubtype="288" fill="hold" nodeType="afterEffect">
                                  <p:stCondLst>
                                    <p:cond delay="1000"/>
                                  </p:stCondLst>
                                  <p:childTnLst>
                                    <p:set>
                                      <p:cBhvr>
                                        <p:cTn id="13" dur="1" fill="hold">
                                          <p:stCondLst>
                                            <p:cond delay="0"/>
                                          </p:stCondLst>
                                        </p:cTn>
                                        <p:tgtEl>
                                          <p:spTgt spid="26647"/>
                                        </p:tgtEl>
                                        <p:attrNameLst>
                                          <p:attrName>style.visibility</p:attrName>
                                        </p:attrNameLst>
                                      </p:cBhvr>
                                      <p:to>
                                        <p:strVal val="visible"/>
                                      </p:to>
                                    </p:set>
                                    <p:anim calcmode="lin" valueType="num">
                                      <p:cBhvr>
                                        <p:cTn id="14" dur="500" fill="hold"/>
                                        <p:tgtEl>
                                          <p:spTgt spid="26647"/>
                                        </p:tgtEl>
                                        <p:attrNameLst>
                                          <p:attrName>ppt_w</p:attrName>
                                        </p:attrNameLst>
                                      </p:cBhvr>
                                      <p:tavLst>
                                        <p:tav tm="0">
                                          <p:val>
                                            <p:strVal val="4/3*#ppt_w"/>
                                          </p:val>
                                        </p:tav>
                                        <p:tav tm="100000">
                                          <p:val>
                                            <p:strVal val="#ppt_w"/>
                                          </p:val>
                                        </p:tav>
                                      </p:tavLst>
                                    </p:anim>
                                    <p:anim calcmode="lin" valueType="num">
                                      <p:cBhvr>
                                        <p:cTn id="15" dur="500" fill="hold"/>
                                        <p:tgtEl>
                                          <p:spTgt spid="26647"/>
                                        </p:tgtEl>
                                        <p:attrNameLst>
                                          <p:attrName>ppt_h</p:attrName>
                                        </p:attrNameLst>
                                      </p:cBhvr>
                                      <p:tavLst>
                                        <p:tav tm="0">
                                          <p:val>
                                            <p:strVal val="4/3*#ppt_h"/>
                                          </p:val>
                                        </p:tav>
                                        <p:tav tm="100000">
                                          <p:val>
                                            <p:strVal val="#ppt_h"/>
                                          </p:val>
                                        </p:tav>
                                      </p:tavLst>
                                    </p:anim>
                                  </p:childTnLst>
                                </p:cTn>
                              </p:par>
                            </p:childTnLst>
                          </p:cTn>
                        </p:par>
                        <p:par>
                          <p:cTn id="16" fill="hold" nodeType="afterGroup">
                            <p:stCondLst>
                              <p:cond delay="2000"/>
                            </p:stCondLst>
                            <p:childTnLst>
                              <p:par>
                                <p:cTn id="17" presetID="23" presetClass="entr" presetSubtype="36" fill="hold" grpId="0" nodeType="afterEffect">
                                  <p:stCondLst>
                                    <p:cond delay="1000"/>
                                  </p:stCondLst>
                                  <p:childTnLst>
                                    <p:set>
                                      <p:cBhvr>
                                        <p:cTn id="18" dur="1" fill="hold">
                                          <p:stCondLst>
                                            <p:cond delay="0"/>
                                          </p:stCondLst>
                                        </p:cTn>
                                        <p:tgtEl>
                                          <p:spTgt spid="26632"/>
                                        </p:tgtEl>
                                        <p:attrNameLst>
                                          <p:attrName>style.visibility</p:attrName>
                                        </p:attrNameLst>
                                      </p:cBhvr>
                                      <p:to>
                                        <p:strVal val="visible"/>
                                      </p:to>
                                    </p:set>
                                    <p:anim calcmode="lin" valueType="num">
                                      <p:cBhvr>
                                        <p:cTn id="19" dur="500" fill="hold"/>
                                        <p:tgtEl>
                                          <p:spTgt spid="26632"/>
                                        </p:tgtEl>
                                        <p:attrNameLst>
                                          <p:attrName>ppt_w</p:attrName>
                                        </p:attrNameLst>
                                      </p:cBhvr>
                                      <p:tavLst>
                                        <p:tav tm="0">
                                          <p:val>
                                            <p:strVal val="(6*min(max(#ppt_w*#ppt_h,.3),1)-7.4)/-.7*#ppt_w"/>
                                          </p:val>
                                        </p:tav>
                                        <p:tav tm="100000">
                                          <p:val>
                                            <p:strVal val="#ppt_w"/>
                                          </p:val>
                                        </p:tav>
                                      </p:tavLst>
                                    </p:anim>
                                    <p:anim calcmode="lin" valueType="num">
                                      <p:cBhvr>
                                        <p:cTn id="20" dur="500" fill="hold"/>
                                        <p:tgtEl>
                                          <p:spTgt spid="26632"/>
                                        </p:tgtEl>
                                        <p:attrNameLst>
                                          <p:attrName>ppt_h</p:attrName>
                                        </p:attrNameLst>
                                      </p:cBhvr>
                                      <p:tavLst>
                                        <p:tav tm="0">
                                          <p:val>
                                            <p:strVal val="(6*min(max(#ppt_w*#ppt_h,.3),1)-7.4)/-.7*#ppt_h"/>
                                          </p:val>
                                        </p:tav>
                                        <p:tav tm="100000">
                                          <p:val>
                                            <p:strVal val="#ppt_h"/>
                                          </p:val>
                                        </p:tav>
                                      </p:tavLst>
                                    </p:anim>
                                    <p:anim calcmode="lin" valueType="num">
                                      <p:cBhvr>
                                        <p:cTn id="21" dur="500" fill="hold"/>
                                        <p:tgtEl>
                                          <p:spTgt spid="26632"/>
                                        </p:tgtEl>
                                        <p:attrNameLst>
                                          <p:attrName>ppt_x</p:attrName>
                                        </p:attrNameLst>
                                      </p:cBhvr>
                                      <p:tavLst>
                                        <p:tav tm="0">
                                          <p:val>
                                            <p:fltVal val="0.5"/>
                                          </p:val>
                                        </p:tav>
                                        <p:tav tm="100000">
                                          <p:val>
                                            <p:strVal val="#ppt_x"/>
                                          </p:val>
                                        </p:tav>
                                      </p:tavLst>
                                    </p:anim>
                                    <p:anim calcmode="lin" valueType="num">
                                      <p:cBhvr>
                                        <p:cTn id="22" dur="500" fill="hold"/>
                                        <p:tgtEl>
                                          <p:spTgt spid="26632"/>
                                        </p:tgtEl>
                                        <p:attrNameLst>
                                          <p:attrName>ppt_y</p:attrName>
                                        </p:attrNameLst>
                                      </p:cBhvr>
                                      <p:tavLst>
                                        <p:tav tm="0">
                                          <p:val>
                                            <p:strVal val="1+(6*min(max(#ppt_w*#ppt_h,.3),1)-7.4)/-.7*#ppt_h/2"/>
                                          </p:val>
                                        </p:tav>
                                        <p:tav tm="100000">
                                          <p:val>
                                            <p:strVal val="#ppt_y"/>
                                          </p:val>
                                        </p:tav>
                                      </p:tavLst>
                                    </p:anim>
                                  </p:childTnLst>
                                </p:cTn>
                              </p:par>
                            </p:childTnLst>
                          </p:cTn>
                        </p:par>
                        <p:par>
                          <p:cTn id="23" fill="hold" nodeType="afterGroup">
                            <p:stCondLst>
                              <p:cond delay="3500"/>
                            </p:stCondLst>
                            <p:childTnLst>
                              <p:par>
                                <p:cTn id="24" presetID="17" presetClass="entr" presetSubtype="2" fill="hold" grpId="0" nodeType="afterEffect">
                                  <p:stCondLst>
                                    <p:cond delay="5000"/>
                                  </p:stCondLst>
                                  <p:childTnLst>
                                    <p:set>
                                      <p:cBhvr>
                                        <p:cTn id="25" dur="1" fill="hold">
                                          <p:stCondLst>
                                            <p:cond delay="0"/>
                                          </p:stCondLst>
                                        </p:cTn>
                                        <p:tgtEl>
                                          <p:spTgt spid="26637"/>
                                        </p:tgtEl>
                                        <p:attrNameLst>
                                          <p:attrName>style.visibility</p:attrName>
                                        </p:attrNameLst>
                                      </p:cBhvr>
                                      <p:to>
                                        <p:strVal val="visible"/>
                                      </p:to>
                                    </p:set>
                                    <p:anim calcmode="lin" valueType="num">
                                      <p:cBhvr>
                                        <p:cTn id="26" dur="500" fill="hold"/>
                                        <p:tgtEl>
                                          <p:spTgt spid="26637"/>
                                        </p:tgtEl>
                                        <p:attrNameLst>
                                          <p:attrName>ppt_x</p:attrName>
                                        </p:attrNameLst>
                                      </p:cBhvr>
                                      <p:tavLst>
                                        <p:tav tm="0">
                                          <p:val>
                                            <p:strVal val="#ppt_x+#ppt_w/2"/>
                                          </p:val>
                                        </p:tav>
                                        <p:tav tm="100000">
                                          <p:val>
                                            <p:strVal val="#ppt_x"/>
                                          </p:val>
                                        </p:tav>
                                      </p:tavLst>
                                    </p:anim>
                                    <p:anim calcmode="lin" valueType="num">
                                      <p:cBhvr>
                                        <p:cTn id="27" dur="500" fill="hold"/>
                                        <p:tgtEl>
                                          <p:spTgt spid="26637"/>
                                        </p:tgtEl>
                                        <p:attrNameLst>
                                          <p:attrName>ppt_y</p:attrName>
                                        </p:attrNameLst>
                                      </p:cBhvr>
                                      <p:tavLst>
                                        <p:tav tm="0">
                                          <p:val>
                                            <p:strVal val="#ppt_y"/>
                                          </p:val>
                                        </p:tav>
                                        <p:tav tm="100000">
                                          <p:val>
                                            <p:strVal val="#ppt_y"/>
                                          </p:val>
                                        </p:tav>
                                      </p:tavLst>
                                    </p:anim>
                                    <p:anim calcmode="lin" valueType="num">
                                      <p:cBhvr>
                                        <p:cTn id="28" dur="500" fill="hold"/>
                                        <p:tgtEl>
                                          <p:spTgt spid="26637"/>
                                        </p:tgtEl>
                                        <p:attrNameLst>
                                          <p:attrName>ppt_w</p:attrName>
                                        </p:attrNameLst>
                                      </p:cBhvr>
                                      <p:tavLst>
                                        <p:tav tm="0">
                                          <p:val>
                                            <p:fltVal val="0"/>
                                          </p:val>
                                        </p:tav>
                                        <p:tav tm="100000">
                                          <p:val>
                                            <p:strVal val="#ppt_w"/>
                                          </p:val>
                                        </p:tav>
                                      </p:tavLst>
                                    </p:anim>
                                    <p:anim calcmode="lin" valueType="num">
                                      <p:cBhvr>
                                        <p:cTn id="29" dur="500" fill="hold"/>
                                        <p:tgtEl>
                                          <p:spTgt spid="26637"/>
                                        </p:tgtEl>
                                        <p:attrNameLst>
                                          <p:attrName>ppt_h</p:attrName>
                                        </p:attrNameLst>
                                      </p:cBhvr>
                                      <p:tavLst>
                                        <p:tav tm="0">
                                          <p:val>
                                            <p:strVal val="#ppt_h"/>
                                          </p:val>
                                        </p:tav>
                                        <p:tav tm="100000">
                                          <p:val>
                                            <p:strVal val="#ppt_h"/>
                                          </p:val>
                                        </p:tav>
                                      </p:tavLst>
                                    </p:anim>
                                  </p:childTnLst>
                                </p:cTn>
                              </p:par>
                            </p:childTnLst>
                          </p:cTn>
                        </p:par>
                        <p:par>
                          <p:cTn id="30" fill="hold" nodeType="afterGroup">
                            <p:stCondLst>
                              <p:cond delay="9000"/>
                            </p:stCondLst>
                            <p:childTnLst>
                              <p:par>
                                <p:cTn id="31" presetID="23" presetClass="entr" presetSubtype="288" fill="hold" nodeType="afterEffect">
                                  <p:stCondLst>
                                    <p:cond delay="1000"/>
                                  </p:stCondLst>
                                  <p:childTnLst>
                                    <p:set>
                                      <p:cBhvr>
                                        <p:cTn id="32" dur="1" fill="hold">
                                          <p:stCondLst>
                                            <p:cond delay="0"/>
                                          </p:stCondLst>
                                        </p:cTn>
                                        <p:tgtEl>
                                          <p:spTgt spid="26635"/>
                                        </p:tgtEl>
                                        <p:attrNameLst>
                                          <p:attrName>style.visibility</p:attrName>
                                        </p:attrNameLst>
                                      </p:cBhvr>
                                      <p:to>
                                        <p:strVal val="visible"/>
                                      </p:to>
                                    </p:set>
                                    <p:anim calcmode="lin" valueType="num">
                                      <p:cBhvr>
                                        <p:cTn id="33" dur="500" fill="hold"/>
                                        <p:tgtEl>
                                          <p:spTgt spid="26635"/>
                                        </p:tgtEl>
                                        <p:attrNameLst>
                                          <p:attrName>ppt_w</p:attrName>
                                        </p:attrNameLst>
                                      </p:cBhvr>
                                      <p:tavLst>
                                        <p:tav tm="0">
                                          <p:val>
                                            <p:strVal val="4/3*#ppt_w"/>
                                          </p:val>
                                        </p:tav>
                                        <p:tav tm="100000">
                                          <p:val>
                                            <p:strVal val="#ppt_w"/>
                                          </p:val>
                                        </p:tav>
                                      </p:tavLst>
                                    </p:anim>
                                    <p:anim calcmode="lin" valueType="num">
                                      <p:cBhvr>
                                        <p:cTn id="34" dur="500" fill="hold"/>
                                        <p:tgtEl>
                                          <p:spTgt spid="26635"/>
                                        </p:tgtEl>
                                        <p:attrNameLst>
                                          <p:attrName>ppt_h</p:attrName>
                                        </p:attrNameLst>
                                      </p:cBhvr>
                                      <p:tavLst>
                                        <p:tav tm="0">
                                          <p:val>
                                            <p:strVal val="4/3*#ppt_h"/>
                                          </p:val>
                                        </p:tav>
                                        <p:tav tm="100000">
                                          <p:val>
                                            <p:strVal val="#ppt_h"/>
                                          </p:val>
                                        </p:tav>
                                      </p:tavLst>
                                    </p:anim>
                                  </p:childTnLst>
                                </p:cTn>
                              </p:par>
                            </p:childTnLst>
                          </p:cTn>
                        </p:par>
                        <p:par>
                          <p:cTn id="35" fill="hold" nodeType="afterGroup">
                            <p:stCondLst>
                              <p:cond delay="10500"/>
                            </p:stCondLst>
                            <p:childTnLst>
                              <p:par>
                                <p:cTn id="36" presetID="17" presetClass="entr" presetSubtype="8" fill="hold" grpId="0" nodeType="afterEffect">
                                  <p:stCondLst>
                                    <p:cond delay="1000"/>
                                  </p:stCondLst>
                                  <p:childTnLst>
                                    <p:set>
                                      <p:cBhvr>
                                        <p:cTn id="37" dur="1" fill="hold">
                                          <p:stCondLst>
                                            <p:cond delay="0"/>
                                          </p:stCondLst>
                                        </p:cTn>
                                        <p:tgtEl>
                                          <p:spTgt spid="26644"/>
                                        </p:tgtEl>
                                        <p:attrNameLst>
                                          <p:attrName>style.visibility</p:attrName>
                                        </p:attrNameLst>
                                      </p:cBhvr>
                                      <p:to>
                                        <p:strVal val="visible"/>
                                      </p:to>
                                    </p:set>
                                    <p:anim calcmode="lin" valueType="num">
                                      <p:cBhvr>
                                        <p:cTn id="38" dur="500" fill="hold"/>
                                        <p:tgtEl>
                                          <p:spTgt spid="26644"/>
                                        </p:tgtEl>
                                        <p:attrNameLst>
                                          <p:attrName>ppt_x</p:attrName>
                                        </p:attrNameLst>
                                      </p:cBhvr>
                                      <p:tavLst>
                                        <p:tav tm="0">
                                          <p:val>
                                            <p:strVal val="#ppt_x-#ppt_w/2"/>
                                          </p:val>
                                        </p:tav>
                                        <p:tav tm="100000">
                                          <p:val>
                                            <p:strVal val="#ppt_x"/>
                                          </p:val>
                                        </p:tav>
                                      </p:tavLst>
                                    </p:anim>
                                    <p:anim calcmode="lin" valueType="num">
                                      <p:cBhvr>
                                        <p:cTn id="39" dur="500" fill="hold"/>
                                        <p:tgtEl>
                                          <p:spTgt spid="26644"/>
                                        </p:tgtEl>
                                        <p:attrNameLst>
                                          <p:attrName>ppt_y</p:attrName>
                                        </p:attrNameLst>
                                      </p:cBhvr>
                                      <p:tavLst>
                                        <p:tav tm="0">
                                          <p:val>
                                            <p:strVal val="#ppt_y"/>
                                          </p:val>
                                        </p:tav>
                                        <p:tav tm="100000">
                                          <p:val>
                                            <p:strVal val="#ppt_y"/>
                                          </p:val>
                                        </p:tav>
                                      </p:tavLst>
                                    </p:anim>
                                    <p:anim calcmode="lin" valueType="num">
                                      <p:cBhvr>
                                        <p:cTn id="40" dur="500" fill="hold"/>
                                        <p:tgtEl>
                                          <p:spTgt spid="26644"/>
                                        </p:tgtEl>
                                        <p:attrNameLst>
                                          <p:attrName>ppt_w</p:attrName>
                                        </p:attrNameLst>
                                      </p:cBhvr>
                                      <p:tavLst>
                                        <p:tav tm="0">
                                          <p:val>
                                            <p:fltVal val="0"/>
                                          </p:val>
                                        </p:tav>
                                        <p:tav tm="100000">
                                          <p:val>
                                            <p:strVal val="#ppt_w"/>
                                          </p:val>
                                        </p:tav>
                                      </p:tavLst>
                                    </p:anim>
                                    <p:anim calcmode="lin" valueType="num">
                                      <p:cBhvr>
                                        <p:cTn id="41" dur="500" fill="hold"/>
                                        <p:tgtEl>
                                          <p:spTgt spid="26644"/>
                                        </p:tgtEl>
                                        <p:attrNameLst>
                                          <p:attrName>ppt_h</p:attrName>
                                        </p:attrNameLst>
                                      </p:cBhvr>
                                      <p:tavLst>
                                        <p:tav tm="0">
                                          <p:val>
                                            <p:strVal val="#ppt_h"/>
                                          </p:val>
                                        </p:tav>
                                        <p:tav tm="100000">
                                          <p:val>
                                            <p:strVal val="#ppt_h"/>
                                          </p:val>
                                        </p:tav>
                                      </p:tavLst>
                                    </p:anim>
                                  </p:childTnLst>
                                </p:cTn>
                              </p:par>
                            </p:childTnLst>
                          </p:cTn>
                        </p:par>
                        <p:par>
                          <p:cTn id="42" fill="hold" nodeType="afterGroup">
                            <p:stCondLst>
                              <p:cond delay="12000"/>
                            </p:stCondLst>
                            <p:childTnLst>
                              <p:par>
                                <p:cTn id="43" presetID="16" presetClass="entr" presetSubtype="21" fill="hold" grpId="0" nodeType="afterEffect">
                                  <p:stCondLst>
                                    <p:cond delay="1000"/>
                                  </p:stCondLst>
                                  <p:childTnLst>
                                    <p:set>
                                      <p:cBhvr>
                                        <p:cTn id="44" dur="1" fill="hold">
                                          <p:stCondLst>
                                            <p:cond delay="0"/>
                                          </p:stCondLst>
                                        </p:cTn>
                                        <p:tgtEl>
                                          <p:spTgt spid="26648"/>
                                        </p:tgtEl>
                                        <p:attrNameLst>
                                          <p:attrName>style.visibility</p:attrName>
                                        </p:attrNameLst>
                                      </p:cBhvr>
                                      <p:to>
                                        <p:strVal val="visible"/>
                                      </p:to>
                                    </p:set>
                                    <p:animEffect transition="in" filter="barn(inVertical)">
                                      <p:cBhvr>
                                        <p:cTn id="45" dur="500"/>
                                        <p:tgtEl>
                                          <p:spTgt spid="26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 grpId="0" autoUpdateAnimBg="0"/>
      <p:bldP spid="26637" grpId="0" autoUpdateAnimBg="0"/>
      <p:bldP spid="26644" grpId="0" autoUpdateAnimBg="0"/>
      <p:bldP spid="2664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WordArt 3"/>
          <p:cNvSpPr>
            <a:spLocks noChangeArrowheads="1" noChangeShapeType="1" noTextEdit="1"/>
          </p:cNvSpPr>
          <p:nvPr/>
        </p:nvSpPr>
        <p:spPr bwMode="auto">
          <a:xfrm rot="5400000">
            <a:off x="-2247900" y="3238500"/>
            <a:ext cx="5867400" cy="609600"/>
          </a:xfrm>
          <a:prstGeom prst="rect">
            <a:avLst/>
          </a:prstGeom>
        </p:spPr>
        <p:txBody>
          <a:bodyPr vert="wordArtVert" wrap="none" fromWordArt="1">
            <a:prstTxWarp prst="textPlain">
              <a:avLst>
                <a:gd name="adj" fmla="val 50000"/>
              </a:avLst>
            </a:prstTxWarp>
          </a:bodyPr>
          <a:lstStyle/>
          <a:p>
            <a:pPr algn="ctr" fontAlgn="auto"/>
            <a:r>
              <a:rPr lang="en-US" sz="3600" i="1" kern="10">
                <a:ln w="9525">
                  <a:solidFill>
                    <a:srgbClr val="800000"/>
                  </a:solidFill>
                  <a:round/>
                  <a:headEnd/>
                  <a:tailEnd/>
                </a:ln>
                <a:solidFill>
                  <a:srgbClr val="800000"/>
                </a:solidFill>
                <a:effectLst>
                  <a:outerShdw dist="35921" dir="2700000" algn="ctr" rotWithShape="0">
                    <a:srgbClr val="C0C0C0"/>
                  </a:outerShdw>
                </a:effectLst>
                <a:cs typeface="Arial" panose="020B0604020202020204" pitchFamily="34" charset="0"/>
              </a:rPr>
              <a:t>KROMANON</a:t>
            </a:r>
            <a:endParaRPr lang="ru-RU" sz="3600" i="1" kern="10">
              <a:ln w="9525">
                <a:solidFill>
                  <a:srgbClr val="800000"/>
                </a:solidFill>
                <a:round/>
                <a:headEnd/>
                <a:tailEnd/>
              </a:ln>
              <a:solidFill>
                <a:srgbClr val="800000"/>
              </a:solidFill>
              <a:effectLst>
                <a:outerShdw dist="35921" dir="2700000" algn="ctr" rotWithShape="0">
                  <a:srgbClr val="C0C0C0"/>
                </a:outerShdw>
              </a:effectLst>
              <a:cs typeface="Arial" panose="020B0604020202020204" pitchFamily="34" charset="0"/>
            </a:endParaRPr>
          </a:p>
        </p:txBody>
      </p:sp>
      <p:pic>
        <p:nvPicPr>
          <p:cNvPr id="33797" name="Picture 5" descr="kr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14400"/>
            <a:ext cx="3581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 Box 6"/>
          <p:cNvSpPr txBox="1">
            <a:spLocks noChangeArrowheads="1"/>
          </p:cNvSpPr>
          <p:nvPr/>
        </p:nvSpPr>
        <p:spPr bwMode="auto">
          <a:xfrm>
            <a:off x="4859338" y="2205038"/>
            <a:ext cx="3124200"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sz="1800" b="1">
                <a:solidFill>
                  <a:srgbClr val="9900FF"/>
                </a:solidFill>
                <a:latin typeface="Tahoma" panose="020B0604030504040204" pitchFamily="34" charset="0"/>
                <a:cs typeface="Tahoma" panose="020B0604030504040204" pitchFamily="34" charset="0"/>
              </a:rPr>
              <a:t>Zamonaviy odam tipidagi, tosh davri so’nggida yer yuzi bo’ylab tarqalgan, baland bo’yli (170-180 sm), kichik yuzli, keng miya hajmli odam</a:t>
            </a:r>
            <a:r>
              <a:rPr lang="ru-RU" altLang="ru-RU" sz="1800" b="1">
                <a:solidFill>
                  <a:srgbClr val="9900FF"/>
                </a:solidFill>
                <a:latin typeface="Tahoma" panose="020B0604030504040204" pitchFamily="34" charset="0"/>
                <a:cs typeface="Tahoma" panose="020B0604030504040204" pitchFamily="34" charset="0"/>
              </a:rPr>
              <a:t>. </a:t>
            </a:r>
            <a:r>
              <a:rPr lang="en-US" altLang="ru-RU" sz="1800" b="1">
                <a:solidFill>
                  <a:srgbClr val="9900FF"/>
                </a:solidFill>
                <a:latin typeface="Tahoma" panose="020B0604030504040204" pitchFamily="34" charset="0"/>
                <a:cs typeface="Tahoma" panose="020B0604030504040204" pitchFamily="34" charset="0"/>
              </a:rPr>
              <a:t> Qoldiqlari Fransiyaning Kromanon g’oridan topilgan</a:t>
            </a:r>
            <a:r>
              <a:rPr lang="ru-RU" altLang="ru-RU" sz="1800" b="1">
                <a:solidFill>
                  <a:srgbClr val="9900FF"/>
                </a:solidFill>
                <a:latin typeface="Tahoma" panose="020B0604030504040204" pitchFamily="34" charset="0"/>
                <a:cs typeface="Tahoma" panose="020B0604030504040204" pitchFamily="34" charset="0"/>
              </a:rPr>
              <a:t>. </a:t>
            </a:r>
            <a:r>
              <a:rPr lang="en-US" altLang="ru-RU" sz="1800" b="1">
                <a:solidFill>
                  <a:srgbClr val="9900FF"/>
                </a:solidFill>
                <a:latin typeface="Tahoma" panose="020B0604030504040204" pitchFamily="34" charset="0"/>
                <a:cs typeface="Tahoma" panose="020B0604030504040204" pitchFamily="34" charset="0"/>
              </a:rPr>
              <a:t>Urug’ jamoa bo’lib yashashgan</a:t>
            </a:r>
            <a:r>
              <a:rPr lang="ru-RU" altLang="ru-RU" sz="1600" b="1">
                <a:solidFill>
                  <a:srgbClr val="9900FF"/>
                </a:solidFill>
                <a:latin typeface="Tahoma" panose="020B0604030504040204" pitchFamily="34" charset="0"/>
                <a:cs typeface="Tahoma" panose="020B0604030504040204" pitchFamily="34" charset="0"/>
              </a:rPr>
              <a:t>. </a:t>
            </a:r>
            <a:endParaRPr lang="en-US" altLang="ru-RU" sz="1600" b="1">
              <a:solidFill>
                <a:srgbClr val="9900FF"/>
              </a:solidFill>
              <a:latin typeface="Tahoma" panose="020B0604030504040204" pitchFamily="34" charset="0"/>
              <a:cs typeface="Tahoma" panose="020B0604030504040204" pitchFamily="34" charset="0"/>
            </a:endParaRPr>
          </a:p>
          <a:p>
            <a:pPr algn="ctr" eaLnBrk="1" hangingPunct="1"/>
            <a:r>
              <a:rPr lang="en-US" altLang="ru-RU" sz="1600" b="1">
                <a:solidFill>
                  <a:srgbClr val="9900FF"/>
                </a:solidFill>
                <a:latin typeface="Tahoma" panose="020B0604030504040204" pitchFamily="34" charset="0"/>
                <a:cs typeface="Tahoma" panose="020B0604030504040204" pitchFamily="34" charset="0"/>
              </a:rPr>
              <a:t>30</a:t>
            </a:r>
            <a:r>
              <a:rPr lang="ru-RU" altLang="ru-RU" sz="1600" b="1">
                <a:solidFill>
                  <a:srgbClr val="9900FF"/>
                </a:solidFill>
                <a:latin typeface="Tahoma" panose="020B0604030504040204" pitchFamily="34" charset="0"/>
                <a:cs typeface="Tahoma" panose="020B0604030504040204" pitchFamily="34" charset="0"/>
              </a:rPr>
              <a:t>-</a:t>
            </a:r>
            <a:r>
              <a:rPr lang="uz-Cyrl-UZ" altLang="ru-RU" sz="1600" b="1">
                <a:solidFill>
                  <a:srgbClr val="9900FF"/>
                </a:solidFill>
                <a:latin typeface="Tahoma" panose="020B0604030504040204" pitchFamily="34" charset="0"/>
                <a:cs typeface="Tahoma" panose="020B0604030504040204" pitchFamily="34" charset="0"/>
              </a:rPr>
              <a:t>10</a:t>
            </a:r>
            <a:r>
              <a:rPr lang="en-US" altLang="ru-RU" sz="1600" b="1">
                <a:solidFill>
                  <a:srgbClr val="9900FF"/>
                </a:solidFill>
                <a:latin typeface="Tahoma" panose="020B0604030504040204" pitchFamily="34" charset="0"/>
                <a:cs typeface="Tahoma" panose="020B0604030504040204" pitchFamily="34" charset="0"/>
              </a:rPr>
              <a:t> ming yilliklarda yashagan.</a:t>
            </a:r>
            <a:r>
              <a:rPr lang="uz-Cyrl-UZ" altLang="ru-RU" sz="1600" b="1">
                <a:solidFill>
                  <a:srgbClr val="9900FF"/>
                </a:solidFill>
                <a:latin typeface="Tahoma" panose="020B0604030504040204" pitchFamily="34" charset="0"/>
                <a:cs typeface="Tahoma" panose="020B0604030504040204" pitchFamily="34" charset="0"/>
              </a:rPr>
              <a:t> </a:t>
            </a:r>
            <a:endParaRPr lang="ru-RU" altLang="ru-RU" sz="1600" b="1">
              <a:solidFill>
                <a:srgbClr val="9900FF"/>
              </a:solidFill>
              <a:latin typeface="Tahoma" panose="020B0604030504040204" pitchFamily="34" charset="0"/>
              <a:cs typeface="Tahoma" panose="020B0604030504040204" pitchFamily="34" charset="0"/>
            </a:endParaRPr>
          </a:p>
        </p:txBody>
      </p:sp>
      <p:sp>
        <p:nvSpPr>
          <p:cNvPr id="33799" name="Text Box 7"/>
          <p:cNvSpPr txBox="1">
            <a:spLocks noChangeArrowheads="1"/>
          </p:cNvSpPr>
          <p:nvPr/>
        </p:nvSpPr>
        <p:spPr bwMode="auto">
          <a:xfrm>
            <a:off x="4219575" y="228600"/>
            <a:ext cx="313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sz="3200" b="1">
                <a:solidFill>
                  <a:srgbClr val="0000CC"/>
                </a:solidFill>
                <a:latin typeface="Tahoma" panose="020B0604030504040204" pitchFamily="34" charset="0"/>
                <a:cs typeface="Tahoma" panose="020B0604030504040204" pitchFamily="34" charset="0"/>
              </a:rPr>
              <a:t>Kromanonlar</a:t>
            </a:r>
            <a:r>
              <a:rPr lang="ru-RU" altLang="ru-RU" sz="3200" b="1">
                <a:solidFill>
                  <a:srgbClr val="0000CC"/>
                </a:solidFill>
                <a:latin typeface="Tahoma" panose="020B0604030504040204" pitchFamily="34" charset="0"/>
                <a:cs typeface="Tahoma" panose="020B0604030504040204" pitchFamily="34" charset="0"/>
              </a:rPr>
              <a:t> </a:t>
            </a:r>
            <a:r>
              <a:rPr lang="ru-RU" altLang="ru-RU" sz="3200" b="1">
                <a:solidFill>
                  <a:srgbClr val="9900FF"/>
                </a:solidFill>
                <a:latin typeface="Tahoma" panose="020B0604030504040204" pitchFamily="34" charset="0"/>
                <a:cs typeface="Tahoma" panose="020B0604030504040204" pitchFamily="34" charset="0"/>
              </a:rPr>
              <a:t>-</a:t>
            </a: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arn(outVertical)">
                                      <p:cBhvr>
                                        <p:cTn id="7" dur="500"/>
                                        <p:tgtEl>
                                          <p:spTgt spid="33795"/>
                                        </p:tgtEl>
                                      </p:cBhvr>
                                    </p:animEffect>
                                  </p:childTnLst>
                                </p:cTn>
                              </p:par>
                            </p:childTnLst>
                          </p:cTn>
                        </p:par>
                        <p:par>
                          <p:cTn id="8" fill="hold" nodeType="afterGroup">
                            <p:stCondLst>
                              <p:cond delay="500"/>
                            </p:stCondLst>
                            <p:childTnLst>
                              <p:par>
                                <p:cTn id="9" presetID="23" presetClass="entr" presetSubtype="36" fill="hold" nodeType="afterEffect">
                                  <p:stCondLst>
                                    <p:cond delay="1000"/>
                                  </p:stCondLst>
                                  <p:childTnLst>
                                    <p:set>
                                      <p:cBhvr>
                                        <p:cTn id="10" dur="1" fill="hold">
                                          <p:stCondLst>
                                            <p:cond delay="0"/>
                                          </p:stCondLst>
                                        </p:cTn>
                                        <p:tgtEl>
                                          <p:spTgt spid="33797"/>
                                        </p:tgtEl>
                                        <p:attrNameLst>
                                          <p:attrName>style.visibility</p:attrName>
                                        </p:attrNameLst>
                                      </p:cBhvr>
                                      <p:to>
                                        <p:strVal val="visible"/>
                                      </p:to>
                                    </p:set>
                                    <p:anim calcmode="lin" valueType="num">
                                      <p:cBhvr>
                                        <p:cTn id="11" dur="500" fill="hold"/>
                                        <p:tgtEl>
                                          <p:spTgt spid="33797"/>
                                        </p:tgtEl>
                                        <p:attrNameLst>
                                          <p:attrName>ppt_w</p:attrName>
                                        </p:attrNameLst>
                                      </p:cBhvr>
                                      <p:tavLst>
                                        <p:tav tm="0">
                                          <p:val>
                                            <p:strVal val="(6*min(max(#ppt_w*#ppt_h,.3),1)-7.4)/-.7*#ppt_w"/>
                                          </p:val>
                                        </p:tav>
                                        <p:tav tm="100000">
                                          <p:val>
                                            <p:strVal val="#ppt_w"/>
                                          </p:val>
                                        </p:tav>
                                      </p:tavLst>
                                    </p:anim>
                                    <p:anim calcmode="lin" valueType="num">
                                      <p:cBhvr>
                                        <p:cTn id="12" dur="500" fill="hold"/>
                                        <p:tgtEl>
                                          <p:spTgt spid="33797"/>
                                        </p:tgtEl>
                                        <p:attrNameLst>
                                          <p:attrName>ppt_h</p:attrName>
                                        </p:attrNameLst>
                                      </p:cBhvr>
                                      <p:tavLst>
                                        <p:tav tm="0">
                                          <p:val>
                                            <p:strVal val="(6*min(max(#ppt_w*#ppt_h,.3),1)-7.4)/-.7*#ppt_h"/>
                                          </p:val>
                                        </p:tav>
                                        <p:tav tm="100000">
                                          <p:val>
                                            <p:strVal val="#ppt_h"/>
                                          </p:val>
                                        </p:tav>
                                      </p:tavLst>
                                    </p:anim>
                                    <p:anim calcmode="lin" valueType="num">
                                      <p:cBhvr>
                                        <p:cTn id="13" dur="500" fill="hold"/>
                                        <p:tgtEl>
                                          <p:spTgt spid="33797"/>
                                        </p:tgtEl>
                                        <p:attrNameLst>
                                          <p:attrName>ppt_x</p:attrName>
                                        </p:attrNameLst>
                                      </p:cBhvr>
                                      <p:tavLst>
                                        <p:tav tm="0">
                                          <p:val>
                                            <p:fltVal val="0.5"/>
                                          </p:val>
                                        </p:tav>
                                        <p:tav tm="100000">
                                          <p:val>
                                            <p:strVal val="#ppt_x"/>
                                          </p:val>
                                        </p:tav>
                                      </p:tavLst>
                                    </p:anim>
                                    <p:anim calcmode="lin" valueType="num">
                                      <p:cBhvr>
                                        <p:cTn id="14" dur="500" fill="hold"/>
                                        <p:tgtEl>
                                          <p:spTgt spid="33797"/>
                                        </p:tgtEl>
                                        <p:attrNameLst>
                                          <p:attrName>ppt_y</p:attrName>
                                        </p:attrNameLst>
                                      </p:cBhvr>
                                      <p:tavLst>
                                        <p:tav tm="0">
                                          <p:val>
                                            <p:strVal val="1+(6*min(max(#ppt_w*#ppt_h,.3),1)-7.4)/-.7*#ppt_h/2"/>
                                          </p:val>
                                        </p:tav>
                                        <p:tav tm="100000">
                                          <p:val>
                                            <p:strVal val="#ppt_y"/>
                                          </p:val>
                                        </p:tav>
                                      </p:tavLst>
                                    </p:anim>
                                  </p:childTnLst>
                                </p:cTn>
                              </p:par>
                            </p:childTnLst>
                          </p:cTn>
                        </p:par>
                        <p:par>
                          <p:cTn id="15" fill="hold" nodeType="afterGroup">
                            <p:stCondLst>
                              <p:cond delay="2000"/>
                            </p:stCondLst>
                            <p:childTnLst>
                              <p:par>
                                <p:cTn id="16" presetID="23" presetClass="entr" presetSubtype="288" fill="hold" grpId="0" nodeType="afterEffect">
                                  <p:stCondLst>
                                    <p:cond delay="2000"/>
                                  </p:stCondLst>
                                  <p:childTnLst>
                                    <p:set>
                                      <p:cBhvr>
                                        <p:cTn id="17" dur="1" fill="hold">
                                          <p:stCondLst>
                                            <p:cond delay="0"/>
                                          </p:stCondLst>
                                        </p:cTn>
                                        <p:tgtEl>
                                          <p:spTgt spid="33799"/>
                                        </p:tgtEl>
                                        <p:attrNameLst>
                                          <p:attrName>style.visibility</p:attrName>
                                        </p:attrNameLst>
                                      </p:cBhvr>
                                      <p:to>
                                        <p:strVal val="visible"/>
                                      </p:to>
                                    </p:set>
                                    <p:anim calcmode="lin" valueType="num">
                                      <p:cBhvr>
                                        <p:cTn id="18" dur="500" fill="hold"/>
                                        <p:tgtEl>
                                          <p:spTgt spid="33799"/>
                                        </p:tgtEl>
                                        <p:attrNameLst>
                                          <p:attrName>ppt_w</p:attrName>
                                        </p:attrNameLst>
                                      </p:cBhvr>
                                      <p:tavLst>
                                        <p:tav tm="0">
                                          <p:val>
                                            <p:strVal val="4/3*#ppt_w"/>
                                          </p:val>
                                        </p:tav>
                                        <p:tav tm="100000">
                                          <p:val>
                                            <p:strVal val="#ppt_w"/>
                                          </p:val>
                                        </p:tav>
                                      </p:tavLst>
                                    </p:anim>
                                    <p:anim calcmode="lin" valueType="num">
                                      <p:cBhvr>
                                        <p:cTn id="19" dur="500" fill="hold"/>
                                        <p:tgtEl>
                                          <p:spTgt spid="33799"/>
                                        </p:tgtEl>
                                        <p:attrNameLst>
                                          <p:attrName>ppt_h</p:attrName>
                                        </p:attrNameLst>
                                      </p:cBhvr>
                                      <p:tavLst>
                                        <p:tav tm="0">
                                          <p:val>
                                            <p:strVal val="4/3*#ppt_h"/>
                                          </p:val>
                                        </p:tav>
                                        <p:tav tm="100000">
                                          <p:val>
                                            <p:strVal val="#ppt_h"/>
                                          </p:val>
                                        </p:tav>
                                      </p:tavLst>
                                    </p:anim>
                                  </p:childTnLst>
                                </p:cTn>
                              </p:par>
                            </p:childTnLst>
                          </p:cTn>
                        </p:par>
                        <p:par>
                          <p:cTn id="20" fill="hold" nodeType="afterGroup">
                            <p:stCondLst>
                              <p:cond delay="4500"/>
                            </p:stCondLst>
                            <p:childTnLst>
                              <p:par>
                                <p:cTn id="21" presetID="17" presetClass="entr" presetSubtype="1" fill="hold" grpId="0" nodeType="afterEffect">
                                  <p:stCondLst>
                                    <p:cond delay="1000"/>
                                  </p:stCondLst>
                                  <p:childTnLst>
                                    <p:set>
                                      <p:cBhvr>
                                        <p:cTn id="22" dur="1" fill="hold">
                                          <p:stCondLst>
                                            <p:cond delay="0"/>
                                          </p:stCondLst>
                                        </p:cTn>
                                        <p:tgtEl>
                                          <p:spTgt spid="33798"/>
                                        </p:tgtEl>
                                        <p:attrNameLst>
                                          <p:attrName>style.visibility</p:attrName>
                                        </p:attrNameLst>
                                      </p:cBhvr>
                                      <p:to>
                                        <p:strVal val="visible"/>
                                      </p:to>
                                    </p:set>
                                    <p:anim calcmode="lin" valueType="num">
                                      <p:cBhvr>
                                        <p:cTn id="23" dur="500" fill="hold"/>
                                        <p:tgtEl>
                                          <p:spTgt spid="33798"/>
                                        </p:tgtEl>
                                        <p:attrNameLst>
                                          <p:attrName>ppt_x</p:attrName>
                                        </p:attrNameLst>
                                      </p:cBhvr>
                                      <p:tavLst>
                                        <p:tav tm="0">
                                          <p:val>
                                            <p:strVal val="#ppt_x"/>
                                          </p:val>
                                        </p:tav>
                                        <p:tav tm="100000">
                                          <p:val>
                                            <p:strVal val="#ppt_x"/>
                                          </p:val>
                                        </p:tav>
                                      </p:tavLst>
                                    </p:anim>
                                    <p:anim calcmode="lin" valueType="num">
                                      <p:cBhvr>
                                        <p:cTn id="24" dur="500" fill="hold"/>
                                        <p:tgtEl>
                                          <p:spTgt spid="33798"/>
                                        </p:tgtEl>
                                        <p:attrNameLst>
                                          <p:attrName>ppt_y</p:attrName>
                                        </p:attrNameLst>
                                      </p:cBhvr>
                                      <p:tavLst>
                                        <p:tav tm="0">
                                          <p:val>
                                            <p:strVal val="#ppt_y-#ppt_h/2"/>
                                          </p:val>
                                        </p:tav>
                                        <p:tav tm="100000">
                                          <p:val>
                                            <p:strVal val="#ppt_y"/>
                                          </p:val>
                                        </p:tav>
                                      </p:tavLst>
                                    </p:anim>
                                    <p:anim calcmode="lin" valueType="num">
                                      <p:cBhvr>
                                        <p:cTn id="25" dur="500" fill="hold"/>
                                        <p:tgtEl>
                                          <p:spTgt spid="33798"/>
                                        </p:tgtEl>
                                        <p:attrNameLst>
                                          <p:attrName>ppt_w</p:attrName>
                                        </p:attrNameLst>
                                      </p:cBhvr>
                                      <p:tavLst>
                                        <p:tav tm="0">
                                          <p:val>
                                            <p:strVal val="#ppt_w"/>
                                          </p:val>
                                        </p:tav>
                                        <p:tav tm="100000">
                                          <p:val>
                                            <p:strVal val="#ppt_w"/>
                                          </p:val>
                                        </p:tav>
                                      </p:tavLst>
                                    </p:anim>
                                    <p:anim calcmode="lin" valueType="num">
                                      <p:cBhvr>
                                        <p:cTn id="26" dur="500" fill="hold"/>
                                        <p:tgtEl>
                                          <p:spTgt spid="337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utoUpdateAnimBg="0"/>
      <p:bldP spid="3379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4" name="Picture 14" descr="4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28600"/>
            <a:ext cx="2438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WordArt 2"/>
          <p:cNvSpPr>
            <a:spLocks noChangeArrowheads="1" noChangeShapeType="1" noTextEdit="1"/>
          </p:cNvSpPr>
          <p:nvPr/>
        </p:nvSpPr>
        <p:spPr bwMode="auto">
          <a:xfrm rot="5400000">
            <a:off x="-2247900" y="3238500"/>
            <a:ext cx="5867400" cy="609600"/>
          </a:xfrm>
          <a:prstGeom prst="rect">
            <a:avLst/>
          </a:prstGeom>
        </p:spPr>
        <p:txBody>
          <a:bodyPr vert="wordArtVert" wrap="none" fromWordArt="1">
            <a:prstTxWarp prst="textPlain">
              <a:avLst>
                <a:gd name="adj" fmla="val 50000"/>
              </a:avLst>
            </a:prstTxWarp>
          </a:bodyPr>
          <a:lstStyle/>
          <a:p>
            <a:pPr algn="ctr" fontAlgn="auto"/>
            <a:r>
              <a:rPr lang="en-US" sz="3600" i="1" kern="10">
                <a:ln w="9525">
                  <a:solidFill>
                    <a:srgbClr val="800000"/>
                  </a:solidFill>
                  <a:round/>
                  <a:headEnd/>
                  <a:tailEnd/>
                </a:ln>
                <a:solidFill>
                  <a:srgbClr val="800000"/>
                </a:solidFill>
                <a:effectLst>
                  <a:outerShdw dist="35921" dir="2700000" algn="ctr" rotWithShape="0">
                    <a:srgbClr val="C0C0C0"/>
                  </a:outerShdw>
                </a:effectLst>
                <a:cs typeface="Arial" panose="020B0604020202020204" pitchFamily="34" charset="0"/>
              </a:rPr>
              <a:t>KROMANON</a:t>
            </a:r>
            <a:endParaRPr lang="ru-RU" sz="3600" i="1" kern="10">
              <a:ln w="9525">
                <a:solidFill>
                  <a:srgbClr val="800000"/>
                </a:solidFill>
                <a:round/>
                <a:headEnd/>
                <a:tailEnd/>
              </a:ln>
              <a:solidFill>
                <a:srgbClr val="800000"/>
              </a:solidFill>
              <a:effectLst>
                <a:outerShdw dist="35921" dir="2700000" algn="ctr" rotWithShape="0">
                  <a:srgbClr val="C0C0C0"/>
                </a:outerShdw>
              </a:effectLst>
              <a:cs typeface="Arial" panose="020B0604020202020204" pitchFamily="34" charset="0"/>
            </a:endParaRPr>
          </a:p>
        </p:txBody>
      </p:sp>
      <p:sp>
        <p:nvSpPr>
          <p:cNvPr id="40978" name="Text Box 18"/>
          <p:cNvSpPr txBox="1">
            <a:spLocks noChangeArrowheads="1"/>
          </p:cNvSpPr>
          <p:nvPr/>
        </p:nvSpPr>
        <p:spPr bwMode="auto">
          <a:xfrm>
            <a:off x="762000" y="4267200"/>
            <a:ext cx="22098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sz="1800" b="1">
                <a:solidFill>
                  <a:srgbClr val="FF33CC"/>
                </a:solidFill>
              </a:rPr>
              <a:t>Oberkassel odami (Germaniya). Rekonstruksiya</a:t>
            </a:r>
            <a:r>
              <a:rPr lang="ru-RU" altLang="ru-RU" sz="1800"/>
              <a:t> </a:t>
            </a:r>
            <a:endParaRPr lang="ru-RU" altLang="ru-RU" sz="800" b="1">
              <a:solidFill>
                <a:srgbClr val="FF33CC"/>
              </a:solidFill>
              <a:latin typeface="Tahoma" panose="020B0604030504040204" pitchFamily="34" charset="0"/>
              <a:cs typeface="Tahoma" panose="020B0604030504040204" pitchFamily="34" charset="0"/>
            </a:endParaRPr>
          </a:p>
          <a:p>
            <a:pPr algn="ctr" eaLnBrk="1" hangingPunct="1"/>
            <a:endParaRPr lang="ru-RU" altLang="ru-RU" sz="800">
              <a:solidFill>
                <a:srgbClr val="000000"/>
              </a:solidFill>
              <a:latin typeface="Geneva"/>
            </a:endParaRPr>
          </a:p>
        </p:txBody>
      </p:sp>
      <p:sp>
        <p:nvSpPr>
          <p:cNvPr id="40975" name="Text Box 15"/>
          <p:cNvSpPr txBox="1">
            <a:spLocks noChangeArrowheads="1"/>
          </p:cNvSpPr>
          <p:nvPr/>
        </p:nvSpPr>
        <p:spPr bwMode="auto">
          <a:xfrm>
            <a:off x="2133600" y="381000"/>
            <a:ext cx="304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sz="1800" b="1">
                <a:solidFill>
                  <a:srgbClr val="FF33CC"/>
                </a:solidFill>
                <a:latin typeface="Arial Cyr" panose="020B0604020202020204" pitchFamily="34" charset="0"/>
                <a:cs typeface="Tahoma" panose="020B0604030504040204" pitchFamily="34" charset="0"/>
              </a:rPr>
              <a:t>Asselyardan (Afrika) topilgan bosh chanoq</a:t>
            </a:r>
            <a:r>
              <a:rPr lang="ru-RU" altLang="ru-RU" sz="1800">
                <a:solidFill>
                  <a:srgbClr val="FF33CC"/>
                </a:solidFill>
                <a:latin typeface="Tahoma" panose="020B0604030504040204" pitchFamily="34" charset="0"/>
                <a:cs typeface="Tahoma" panose="020B0604030504040204" pitchFamily="34" charset="0"/>
              </a:rPr>
              <a:t> </a:t>
            </a:r>
          </a:p>
        </p:txBody>
      </p:sp>
      <p:sp>
        <p:nvSpPr>
          <p:cNvPr id="40979" name="Text Box 19"/>
          <p:cNvSpPr txBox="1">
            <a:spLocks noChangeArrowheads="1"/>
          </p:cNvSpPr>
          <p:nvPr/>
        </p:nvSpPr>
        <p:spPr bwMode="auto">
          <a:xfrm>
            <a:off x="1905000" y="2133600"/>
            <a:ext cx="2362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sz="1800" b="1">
                <a:solidFill>
                  <a:srgbClr val="FF33CC"/>
                </a:solidFill>
                <a:latin typeface="Arial Cyr" panose="020B0604020202020204" pitchFamily="34" charset="0"/>
                <a:cs typeface="Tahoma" panose="020B0604030504040204" pitchFamily="34" charset="0"/>
              </a:rPr>
              <a:t>Oberkasseldan (Germaniya ) </a:t>
            </a:r>
            <a:r>
              <a:rPr lang="en-US" altLang="ru-RU" sz="1800" b="1">
                <a:solidFill>
                  <a:srgbClr val="FF33CC"/>
                </a:solidFill>
              </a:rPr>
              <a:t>topilgan bosh chanoq</a:t>
            </a:r>
            <a:r>
              <a:rPr lang="ru-RU" altLang="ru-RU" sz="1800"/>
              <a:t> </a:t>
            </a:r>
            <a:endParaRPr lang="ru-RU" altLang="ru-RU" sz="1800" b="1">
              <a:solidFill>
                <a:srgbClr val="FF33CC"/>
              </a:solidFill>
              <a:latin typeface="Arial Cyr" panose="020B0604020202020204" pitchFamily="34" charset="0"/>
              <a:cs typeface="Tahoma" panose="020B0604030504040204" pitchFamily="34" charset="0"/>
            </a:endParaRPr>
          </a:p>
        </p:txBody>
      </p:sp>
      <p:pic>
        <p:nvPicPr>
          <p:cNvPr id="40976" name="Picture 16" descr="4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86000"/>
            <a:ext cx="2286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7" name="Picture 17" descr="4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505200"/>
            <a:ext cx="2362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ppt_x"/>
                                          </p:val>
                                        </p:tav>
                                        <p:tav tm="100000">
                                          <p:val>
                                            <p:strVal val="#ppt_x"/>
                                          </p:val>
                                        </p:tav>
                                      </p:tavLst>
                                    </p:anim>
                                    <p:anim calcmode="lin" valueType="num">
                                      <p:cBhvr additive="base">
                                        <p:cTn id="8" dur="500" fill="hold"/>
                                        <p:tgtEl>
                                          <p:spTgt spid="4096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nodeType="afterEffect">
                                  <p:stCondLst>
                                    <p:cond delay="1000"/>
                                  </p:stCondLst>
                                  <p:childTnLst>
                                    <p:set>
                                      <p:cBhvr>
                                        <p:cTn id="11" dur="1" fill="hold">
                                          <p:stCondLst>
                                            <p:cond delay="0"/>
                                          </p:stCondLst>
                                        </p:cTn>
                                        <p:tgtEl>
                                          <p:spTgt spid="40974"/>
                                        </p:tgtEl>
                                        <p:attrNameLst>
                                          <p:attrName>style.visibility</p:attrName>
                                        </p:attrNameLst>
                                      </p:cBhvr>
                                      <p:to>
                                        <p:strVal val="visible"/>
                                      </p:to>
                                    </p:set>
                                    <p:animEffect transition="in" filter="dissolve">
                                      <p:cBhvr>
                                        <p:cTn id="12" dur="500"/>
                                        <p:tgtEl>
                                          <p:spTgt spid="40974"/>
                                        </p:tgtEl>
                                      </p:cBhvr>
                                    </p:animEffect>
                                  </p:childTnLst>
                                </p:cTn>
                              </p:par>
                            </p:childTnLst>
                          </p:cTn>
                        </p:par>
                        <p:par>
                          <p:cTn id="13" fill="hold" nodeType="afterGroup">
                            <p:stCondLst>
                              <p:cond delay="2000"/>
                            </p:stCondLst>
                            <p:childTnLst>
                              <p:par>
                                <p:cTn id="14" presetID="17" presetClass="entr" presetSubtype="10" fill="hold" grpId="0" nodeType="afterEffect">
                                  <p:stCondLst>
                                    <p:cond delay="2000"/>
                                  </p:stCondLst>
                                  <p:childTnLst>
                                    <p:set>
                                      <p:cBhvr>
                                        <p:cTn id="15" dur="1" fill="hold">
                                          <p:stCondLst>
                                            <p:cond delay="0"/>
                                          </p:stCondLst>
                                        </p:cTn>
                                        <p:tgtEl>
                                          <p:spTgt spid="40975"/>
                                        </p:tgtEl>
                                        <p:attrNameLst>
                                          <p:attrName>style.visibility</p:attrName>
                                        </p:attrNameLst>
                                      </p:cBhvr>
                                      <p:to>
                                        <p:strVal val="visible"/>
                                      </p:to>
                                    </p:set>
                                    <p:anim calcmode="lin" valueType="num">
                                      <p:cBhvr>
                                        <p:cTn id="16" dur="500" fill="hold"/>
                                        <p:tgtEl>
                                          <p:spTgt spid="40975"/>
                                        </p:tgtEl>
                                        <p:attrNameLst>
                                          <p:attrName>ppt_w</p:attrName>
                                        </p:attrNameLst>
                                      </p:cBhvr>
                                      <p:tavLst>
                                        <p:tav tm="0">
                                          <p:val>
                                            <p:fltVal val="0"/>
                                          </p:val>
                                        </p:tav>
                                        <p:tav tm="100000">
                                          <p:val>
                                            <p:strVal val="#ppt_w"/>
                                          </p:val>
                                        </p:tav>
                                      </p:tavLst>
                                    </p:anim>
                                    <p:anim calcmode="lin" valueType="num">
                                      <p:cBhvr>
                                        <p:cTn id="17" dur="500" fill="hold"/>
                                        <p:tgtEl>
                                          <p:spTgt spid="40975"/>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4500"/>
                            </p:stCondLst>
                            <p:childTnLst>
                              <p:par>
                                <p:cTn id="19" presetID="9" presetClass="entr" presetSubtype="0" fill="hold" nodeType="afterEffect">
                                  <p:stCondLst>
                                    <p:cond delay="2000"/>
                                  </p:stCondLst>
                                  <p:childTnLst>
                                    <p:set>
                                      <p:cBhvr>
                                        <p:cTn id="20" dur="1" fill="hold">
                                          <p:stCondLst>
                                            <p:cond delay="0"/>
                                          </p:stCondLst>
                                        </p:cTn>
                                        <p:tgtEl>
                                          <p:spTgt spid="40976"/>
                                        </p:tgtEl>
                                        <p:attrNameLst>
                                          <p:attrName>style.visibility</p:attrName>
                                        </p:attrNameLst>
                                      </p:cBhvr>
                                      <p:to>
                                        <p:strVal val="visible"/>
                                      </p:to>
                                    </p:set>
                                    <p:animEffect transition="in" filter="dissolve">
                                      <p:cBhvr>
                                        <p:cTn id="21" dur="500"/>
                                        <p:tgtEl>
                                          <p:spTgt spid="40976"/>
                                        </p:tgtEl>
                                      </p:cBhvr>
                                    </p:animEffect>
                                  </p:childTnLst>
                                </p:cTn>
                              </p:par>
                            </p:childTnLst>
                          </p:cTn>
                        </p:par>
                        <p:par>
                          <p:cTn id="22" fill="hold" nodeType="afterGroup">
                            <p:stCondLst>
                              <p:cond delay="7000"/>
                            </p:stCondLst>
                            <p:childTnLst>
                              <p:par>
                                <p:cTn id="23" presetID="17" presetClass="entr" presetSubtype="10" fill="hold" grpId="0" nodeType="afterEffect">
                                  <p:stCondLst>
                                    <p:cond delay="2000"/>
                                  </p:stCondLst>
                                  <p:childTnLst>
                                    <p:set>
                                      <p:cBhvr>
                                        <p:cTn id="24" dur="1" fill="hold">
                                          <p:stCondLst>
                                            <p:cond delay="0"/>
                                          </p:stCondLst>
                                        </p:cTn>
                                        <p:tgtEl>
                                          <p:spTgt spid="40979"/>
                                        </p:tgtEl>
                                        <p:attrNameLst>
                                          <p:attrName>style.visibility</p:attrName>
                                        </p:attrNameLst>
                                      </p:cBhvr>
                                      <p:to>
                                        <p:strVal val="visible"/>
                                      </p:to>
                                    </p:set>
                                    <p:anim calcmode="lin" valueType="num">
                                      <p:cBhvr>
                                        <p:cTn id="25" dur="500" fill="hold"/>
                                        <p:tgtEl>
                                          <p:spTgt spid="40979"/>
                                        </p:tgtEl>
                                        <p:attrNameLst>
                                          <p:attrName>ppt_w</p:attrName>
                                        </p:attrNameLst>
                                      </p:cBhvr>
                                      <p:tavLst>
                                        <p:tav tm="0">
                                          <p:val>
                                            <p:fltVal val="0"/>
                                          </p:val>
                                        </p:tav>
                                        <p:tav tm="100000">
                                          <p:val>
                                            <p:strVal val="#ppt_w"/>
                                          </p:val>
                                        </p:tav>
                                      </p:tavLst>
                                    </p:anim>
                                    <p:anim calcmode="lin" valueType="num">
                                      <p:cBhvr>
                                        <p:cTn id="26" dur="500" fill="hold"/>
                                        <p:tgtEl>
                                          <p:spTgt spid="40979"/>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9500"/>
                            </p:stCondLst>
                            <p:childTnLst>
                              <p:par>
                                <p:cTn id="28" presetID="9" presetClass="entr" presetSubtype="0" fill="hold" nodeType="afterEffect">
                                  <p:stCondLst>
                                    <p:cond delay="2000"/>
                                  </p:stCondLst>
                                  <p:childTnLst>
                                    <p:set>
                                      <p:cBhvr>
                                        <p:cTn id="29" dur="1" fill="hold">
                                          <p:stCondLst>
                                            <p:cond delay="0"/>
                                          </p:stCondLst>
                                        </p:cTn>
                                        <p:tgtEl>
                                          <p:spTgt spid="40977"/>
                                        </p:tgtEl>
                                        <p:attrNameLst>
                                          <p:attrName>style.visibility</p:attrName>
                                        </p:attrNameLst>
                                      </p:cBhvr>
                                      <p:to>
                                        <p:strVal val="visible"/>
                                      </p:to>
                                    </p:set>
                                    <p:animEffect transition="in" filter="dissolve">
                                      <p:cBhvr>
                                        <p:cTn id="30" dur="500"/>
                                        <p:tgtEl>
                                          <p:spTgt spid="40977"/>
                                        </p:tgtEl>
                                      </p:cBhvr>
                                    </p:animEffect>
                                  </p:childTnLst>
                                </p:cTn>
                              </p:par>
                            </p:childTnLst>
                          </p:cTn>
                        </p:par>
                        <p:par>
                          <p:cTn id="31" fill="hold" nodeType="afterGroup">
                            <p:stCondLst>
                              <p:cond delay="12000"/>
                            </p:stCondLst>
                            <p:childTnLst>
                              <p:par>
                                <p:cTn id="32" presetID="17" presetClass="entr" presetSubtype="10" fill="hold" grpId="0" nodeType="afterEffect">
                                  <p:stCondLst>
                                    <p:cond delay="2000"/>
                                  </p:stCondLst>
                                  <p:childTnLst>
                                    <p:set>
                                      <p:cBhvr>
                                        <p:cTn id="33" dur="1" fill="hold">
                                          <p:stCondLst>
                                            <p:cond delay="0"/>
                                          </p:stCondLst>
                                        </p:cTn>
                                        <p:tgtEl>
                                          <p:spTgt spid="40978"/>
                                        </p:tgtEl>
                                        <p:attrNameLst>
                                          <p:attrName>style.visibility</p:attrName>
                                        </p:attrNameLst>
                                      </p:cBhvr>
                                      <p:to>
                                        <p:strVal val="visible"/>
                                      </p:to>
                                    </p:set>
                                    <p:anim calcmode="lin" valueType="num">
                                      <p:cBhvr>
                                        <p:cTn id="34" dur="500" fill="hold"/>
                                        <p:tgtEl>
                                          <p:spTgt spid="40978"/>
                                        </p:tgtEl>
                                        <p:attrNameLst>
                                          <p:attrName>ppt_w</p:attrName>
                                        </p:attrNameLst>
                                      </p:cBhvr>
                                      <p:tavLst>
                                        <p:tav tm="0">
                                          <p:val>
                                            <p:fltVal val="0"/>
                                          </p:val>
                                        </p:tav>
                                        <p:tav tm="100000">
                                          <p:val>
                                            <p:strVal val="#ppt_w"/>
                                          </p:val>
                                        </p:tav>
                                      </p:tavLst>
                                    </p:anim>
                                    <p:anim calcmode="lin" valueType="num">
                                      <p:cBhvr>
                                        <p:cTn id="35" dur="500" fill="hold"/>
                                        <p:tgtEl>
                                          <p:spTgt spid="409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8" grpId="0" autoUpdateAnimBg="0"/>
      <p:bldP spid="40975" grpId="0" autoUpdateAnimBg="0"/>
      <p:bldP spid="4097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68313" y="404813"/>
            <a:ext cx="8229600" cy="1143000"/>
          </a:xfrm>
        </p:spPr>
        <p:txBody>
          <a:bodyPr/>
          <a:lstStyle/>
          <a:p>
            <a:pPr eaLnBrk="1" hangingPunct="1"/>
            <a:r>
              <a:rPr lang="en-US" altLang="ru-RU" sz="3600" b="1" smtClean="0">
                <a:solidFill>
                  <a:schemeClr val="hlink"/>
                </a:solidFill>
              </a:rPr>
              <a:t>Adabiyotlar va elektron ta`lim resurslari ro`yhati</a:t>
            </a:r>
            <a:br>
              <a:rPr lang="en-US" altLang="ru-RU" sz="3600" b="1" smtClean="0">
                <a:solidFill>
                  <a:schemeClr val="hlink"/>
                </a:solidFill>
              </a:rPr>
            </a:br>
            <a:endParaRPr lang="ru-RU" altLang="ru-RU" sz="3600" b="1" smtClean="0">
              <a:solidFill>
                <a:schemeClr val="hlink"/>
              </a:solidFill>
            </a:endParaRPr>
          </a:p>
        </p:txBody>
      </p:sp>
      <p:sp>
        <p:nvSpPr>
          <p:cNvPr id="4099" name="Rectangle 3"/>
          <p:cNvSpPr>
            <a:spLocks noGrp="1" noChangeArrowheads="1"/>
          </p:cNvSpPr>
          <p:nvPr>
            <p:ph type="body" idx="4294967295"/>
          </p:nvPr>
        </p:nvSpPr>
        <p:spPr>
          <a:xfrm>
            <a:off x="0" y="1557338"/>
            <a:ext cx="9144000" cy="5300662"/>
          </a:xfrm>
        </p:spPr>
        <p:txBody>
          <a:bodyPr/>
          <a:lstStyle/>
          <a:p>
            <a:pPr marL="457200" indent="-457200" eaLnBrk="1" hangingPunct="1">
              <a:lnSpc>
                <a:spcPct val="80000"/>
              </a:lnSpc>
              <a:buFontTx/>
              <a:buNone/>
            </a:pPr>
            <a:r>
              <a:rPr lang="en-US" altLang="ru-RU" sz="2500" smtClean="0"/>
              <a:t>1. </a:t>
            </a:r>
            <a:r>
              <a:rPr lang="ru-RU" altLang="ru-RU" sz="2500" smtClean="0"/>
              <a:t>Першиц Л.М. Истоия первобытного обществ</a:t>
            </a:r>
            <a:r>
              <a:rPr lang="en-US" altLang="ru-RU" sz="2500" smtClean="0"/>
              <a:t>o. M., 1983.</a:t>
            </a:r>
          </a:p>
          <a:p>
            <a:pPr marL="457200" indent="-457200" eaLnBrk="1" hangingPunct="1">
              <a:lnSpc>
                <a:spcPct val="80000"/>
              </a:lnSpc>
              <a:buFontTx/>
              <a:buNone/>
            </a:pPr>
            <a:r>
              <a:rPr lang="en-US" altLang="ru-RU" sz="2500" smtClean="0"/>
              <a:t>2. Kabirov J., Sagdullaev A. O’rta Osiyo arxeologiyasi. T., O’qituvchi, 1979.</a:t>
            </a:r>
          </a:p>
          <a:p>
            <a:pPr marL="457200" indent="-457200" eaLnBrk="1" hangingPunct="1">
              <a:lnSpc>
                <a:spcPct val="80000"/>
              </a:lnSpc>
              <a:buFontTx/>
              <a:buNone/>
            </a:pPr>
            <a:r>
              <a:rPr lang="en-US" altLang="ru-RU" sz="2500" smtClean="0"/>
              <a:t>3. Arxeologlar hikoya qiladi. T., Fan, 1975.</a:t>
            </a:r>
          </a:p>
          <a:p>
            <a:pPr marL="457200" indent="-457200" eaLnBrk="1" hangingPunct="1">
              <a:lnSpc>
                <a:spcPct val="80000"/>
              </a:lnSpc>
              <a:buFontTx/>
              <a:buNone/>
            </a:pPr>
            <a:r>
              <a:rPr lang="en-US" altLang="ru-RU" sz="2500" smtClean="0"/>
              <a:t>4. Annaev T., Shaydullayev Sh. Surxondaryo tarixidan lavxalar. T., Abdulla Qodiriy nomidagi xalq merosiy nashriyoti. 1997.</a:t>
            </a:r>
          </a:p>
          <a:p>
            <a:pPr marL="457200" indent="-457200" eaLnBrk="1" hangingPunct="1">
              <a:lnSpc>
                <a:spcPct val="80000"/>
              </a:lnSpc>
              <a:buFontTx/>
              <a:buNone/>
            </a:pPr>
            <a:r>
              <a:rPr lang="en-US" altLang="ru-RU" sz="2500" smtClean="0"/>
              <a:t>5. Arxeologiya. T., O’zbekiston milliy universiteti. 2002.</a:t>
            </a:r>
          </a:p>
          <a:p>
            <a:pPr marL="457200" indent="-457200" eaLnBrk="1" hangingPunct="1">
              <a:lnSpc>
                <a:spcPct val="80000"/>
              </a:lnSpc>
              <a:buFontTx/>
              <a:buNone/>
            </a:pPr>
            <a:r>
              <a:rPr lang="en-US" altLang="ru-RU" sz="2500" smtClean="0"/>
              <a:t>6. Mo</a:t>
            </a:r>
            <a:r>
              <a:rPr lang="ru-RU" altLang="ru-RU" sz="2500" smtClean="0"/>
              <a:t>нгайт</a:t>
            </a:r>
            <a:r>
              <a:rPr lang="en-US" altLang="ru-RU" sz="2500" smtClean="0"/>
              <a:t> T.</a:t>
            </a:r>
            <a:r>
              <a:rPr lang="ru-RU" altLang="ru-RU" sz="2500" smtClean="0"/>
              <a:t>И</a:t>
            </a:r>
            <a:r>
              <a:rPr lang="en-US" altLang="ru-RU" sz="2500" smtClean="0"/>
              <a:t>. </a:t>
            </a:r>
            <a:r>
              <a:rPr lang="ru-RU" altLang="ru-RU" sz="2500" smtClean="0"/>
              <a:t>Истоия первобытного обществ</a:t>
            </a:r>
            <a:r>
              <a:rPr lang="en-US" altLang="ru-RU" sz="2500" smtClean="0"/>
              <a:t>o M.-</a:t>
            </a:r>
            <a:r>
              <a:rPr lang="ru-RU" altLang="ru-RU" sz="2500" smtClean="0"/>
              <a:t>Л</a:t>
            </a:r>
            <a:r>
              <a:rPr lang="en-US" altLang="ru-RU" sz="2500" smtClean="0"/>
              <a:t>., 2001</a:t>
            </a:r>
          </a:p>
          <a:p>
            <a:pPr marL="457200" indent="-457200" eaLnBrk="1" hangingPunct="1">
              <a:lnSpc>
                <a:spcPct val="80000"/>
              </a:lnSpc>
              <a:buFontTx/>
              <a:buNone/>
            </a:pPr>
            <a:r>
              <a:rPr lang="en-US" altLang="ru-RU" sz="2500" smtClean="0"/>
              <a:t>7. </a:t>
            </a:r>
            <a:r>
              <a:rPr lang="ru-RU" altLang="ru-RU" sz="2500" smtClean="0"/>
              <a:t>Алексеев</a:t>
            </a:r>
            <a:r>
              <a:rPr lang="en-US" altLang="ru-RU" sz="2500" smtClean="0"/>
              <a:t> </a:t>
            </a:r>
            <a:r>
              <a:rPr lang="ru-RU" altLang="ru-RU" sz="2500" smtClean="0"/>
              <a:t>В</a:t>
            </a:r>
            <a:r>
              <a:rPr lang="en-US" altLang="ru-RU" sz="2500" smtClean="0"/>
              <a:t>.</a:t>
            </a:r>
            <a:r>
              <a:rPr lang="ru-RU" altLang="ru-RU" sz="2500" smtClean="0"/>
              <a:t>П</a:t>
            </a:r>
            <a:r>
              <a:rPr lang="en-US" altLang="ru-RU" sz="2500" smtClean="0"/>
              <a:t>. A</a:t>
            </a:r>
            <a:r>
              <a:rPr lang="ru-RU" altLang="ru-RU" sz="2500" smtClean="0"/>
              <a:t>нтропология</a:t>
            </a:r>
            <a:r>
              <a:rPr lang="en-US" altLang="ru-RU" sz="2500" smtClean="0"/>
              <a:t>. M. 2002. </a:t>
            </a:r>
          </a:p>
          <a:p>
            <a:pPr marL="457200" indent="-457200" eaLnBrk="1" hangingPunct="1">
              <a:lnSpc>
                <a:spcPct val="80000"/>
              </a:lnSpc>
              <a:buFontTx/>
              <a:buNone/>
            </a:pPr>
            <a:r>
              <a:rPr lang="en-US" altLang="ru-RU" sz="2500" smtClean="0"/>
              <a:t>8. Ka</a:t>
            </a:r>
            <a:r>
              <a:rPr lang="ru-RU" altLang="ru-RU" sz="2500" smtClean="0"/>
              <a:t>симов</a:t>
            </a:r>
            <a:r>
              <a:rPr lang="en-US" altLang="ru-RU" sz="2500" smtClean="0"/>
              <a:t> T.K. </a:t>
            </a:r>
            <a:r>
              <a:rPr lang="ru-RU" altLang="ru-RU" sz="2500" smtClean="0"/>
              <a:t>Антропология Центральной </a:t>
            </a:r>
            <a:r>
              <a:rPr lang="en-US" altLang="ru-RU" sz="2500" smtClean="0"/>
              <a:t>A</a:t>
            </a:r>
            <a:r>
              <a:rPr lang="ru-RU" altLang="ru-RU" sz="2500" smtClean="0"/>
              <a:t>зии</a:t>
            </a:r>
            <a:r>
              <a:rPr lang="en-US" altLang="ru-RU" sz="2500" smtClean="0"/>
              <a:t>. T. 2001.</a:t>
            </a:r>
          </a:p>
          <a:p>
            <a:pPr marL="457200" indent="-457200" eaLnBrk="1" hangingPunct="1">
              <a:lnSpc>
                <a:spcPct val="80000"/>
              </a:lnSpc>
              <a:buFontTx/>
              <a:buNone/>
            </a:pPr>
            <a:r>
              <a:rPr lang="en-US" altLang="ru-RU" sz="2500" smtClean="0"/>
              <a:t> 		</a:t>
            </a:r>
            <a:r>
              <a:rPr lang="en-US" altLang="ru-RU" sz="2600" b="1" smtClean="0"/>
              <a:t>Elektron ta`lim resursi</a:t>
            </a:r>
            <a:r>
              <a:rPr lang="en-US" altLang="ru-RU" sz="4000" b="1" smtClean="0"/>
              <a:t>.</a:t>
            </a:r>
          </a:p>
          <a:p>
            <a:pPr marL="457200" indent="-457200" eaLnBrk="1" hangingPunct="1">
              <a:lnSpc>
                <a:spcPct val="80000"/>
              </a:lnSpc>
              <a:buFontTx/>
              <a:buAutoNum type="arabicPeriod"/>
            </a:pPr>
            <a:r>
              <a:rPr lang="en-US" altLang="ru-RU" sz="2600" smtClean="0"/>
              <a:t>arxeologiya.uz</a:t>
            </a:r>
            <a:endParaRPr lang="uz-Cyrl-UZ" altLang="ru-RU" sz="2600" smtClean="0"/>
          </a:p>
          <a:p>
            <a:pPr marL="457200" indent="-457200" eaLnBrk="1" hangingPunct="1">
              <a:lnSpc>
                <a:spcPct val="80000"/>
              </a:lnSpc>
              <a:buFontTx/>
              <a:buAutoNum type="arabicPeriod"/>
            </a:pPr>
            <a:r>
              <a:rPr lang="ru-RU" altLang="ru-RU" sz="2400" smtClean="0"/>
              <a:t>Археология.ру</a:t>
            </a:r>
          </a:p>
        </p:txBody>
      </p:sp>
    </p:spTree>
  </p:cSld>
  <p:clrMapOvr>
    <a:masterClrMapping/>
  </p:clrMapOvr>
  <p:transition spd="slow">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WordArt 2"/>
          <p:cNvSpPr>
            <a:spLocks noChangeArrowheads="1" noChangeShapeType="1" noTextEdit="1"/>
          </p:cNvSpPr>
          <p:nvPr/>
        </p:nvSpPr>
        <p:spPr bwMode="auto">
          <a:xfrm rot="5400000">
            <a:off x="-2247900" y="3238500"/>
            <a:ext cx="5867400" cy="609600"/>
          </a:xfrm>
          <a:prstGeom prst="rect">
            <a:avLst/>
          </a:prstGeom>
        </p:spPr>
        <p:txBody>
          <a:bodyPr vert="wordArtVert" wrap="none" fromWordArt="1">
            <a:prstTxWarp prst="textPlain">
              <a:avLst>
                <a:gd name="adj" fmla="val 50000"/>
              </a:avLst>
            </a:prstTxWarp>
          </a:bodyPr>
          <a:lstStyle/>
          <a:p>
            <a:pPr algn="ctr" fontAlgn="auto"/>
            <a:r>
              <a:rPr lang="en-US" sz="3600" i="1" kern="10">
                <a:ln w="9525">
                  <a:solidFill>
                    <a:srgbClr val="800000"/>
                  </a:solidFill>
                  <a:round/>
                  <a:headEnd/>
                  <a:tailEnd/>
                </a:ln>
                <a:solidFill>
                  <a:srgbClr val="800000"/>
                </a:solidFill>
                <a:effectLst>
                  <a:outerShdw dist="35921" dir="2700000" algn="ctr" rotWithShape="0">
                    <a:srgbClr val="C0C0C0"/>
                  </a:outerShdw>
                </a:effectLst>
                <a:cs typeface="Arial" panose="020B0604020202020204" pitchFamily="34" charset="0"/>
              </a:rPr>
              <a:t>KROMANON</a:t>
            </a:r>
            <a:endParaRPr lang="ru-RU" sz="3600" i="1" kern="10">
              <a:ln w="9525">
                <a:solidFill>
                  <a:srgbClr val="800000"/>
                </a:solidFill>
                <a:round/>
                <a:headEnd/>
                <a:tailEnd/>
              </a:ln>
              <a:solidFill>
                <a:srgbClr val="800000"/>
              </a:solidFill>
              <a:effectLst>
                <a:outerShdw dist="35921" dir="2700000" algn="ctr" rotWithShape="0">
                  <a:srgbClr val="C0C0C0"/>
                </a:outerShdw>
              </a:effectLst>
              <a:cs typeface="Arial" panose="020B0604020202020204" pitchFamily="34" charset="0"/>
            </a:endParaRPr>
          </a:p>
        </p:txBody>
      </p:sp>
      <p:pic>
        <p:nvPicPr>
          <p:cNvPr id="43011" name="Picture 3" descr="1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533400"/>
            <a:ext cx="2832100"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 Box 4"/>
          <p:cNvSpPr txBox="1">
            <a:spLocks noChangeArrowheads="1"/>
          </p:cNvSpPr>
          <p:nvPr/>
        </p:nvSpPr>
        <p:spPr bwMode="auto">
          <a:xfrm>
            <a:off x="1422400" y="685800"/>
            <a:ext cx="314960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sz="2800">
                <a:solidFill>
                  <a:srgbClr val="A50021"/>
                </a:solidFill>
                <a:latin typeface="Arial Cyr" panose="020B0604020202020204" pitchFamily="34" charset="0"/>
                <a:cs typeface="Tahoma" panose="020B0604030504040204" pitchFamily="34" charset="0"/>
              </a:rPr>
              <a:t>Kromanon odami ish qurollari</a:t>
            </a:r>
            <a:r>
              <a:rPr lang="ru-RU" altLang="ru-RU" sz="2800">
                <a:solidFill>
                  <a:srgbClr val="A50021"/>
                </a:solidFill>
                <a:latin typeface="Arial Cyr" panose="020B0604020202020204" pitchFamily="34" charset="0"/>
                <a:cs typeface="Tahoma" panose="020B0604030504040204" pitchFamily="34" charset="0"/>
              </a:rPr>
              <a:t>.</a:t>
            </a:r>
            <a:r>
              <a:rPr lang="ru-RU" altLang="ru-RU" sz="1800">
                <a:solidFill>
                  <a:srgbClr val="A50021"/>
                </a:solidFill>
                <a:latin typeface="Tahoma" panose="020B0604030504040204" pitchFamily="34" charset="0"/>
                <a:cs typeface="Tahoma" panose="020B0604030504040204" pitchFamily="34" charset="0"/>
              </a:rPr>
              <a:t> </a:t>
            </a:r>
          </a:p>
          <a:p>
            <a:pPr algn="ctr" eaLnBrk="1" hangingPunct="1"/>
            <a:endParaRPr lang="ru-RU" altLang="ru-RU" sz="1800">
              <a:solidFill>
                <a:srgbClr val="A50021"/>
              </a:solidFill>
              <a:latin typeface="Geneva"/>
            </a:endParaRPr>
          </a:p>
        </p:txBody>
      </p:sp>
      <p:pic>
        <p:nvPicPr>
          <p:cNvPr id="43019" name="Picture 11" descr="2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060575"/>
            <a:ext cx="3538537" cy="423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0" name="Text Box 12"/>
          <p:cNvSpPr txBox="1">
            <a:spLocks noChangeArrowheads="1"/>
          </p:cNvSpPr>
          <p:nvPr/>
        </p:nvSpPr>
        <p:spPr bwMode="auto">
          <a:xfrm>
            <a:off x="5435600" y="4365625"/>
            <a:ext cx="2849563"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ru-RU" sz="2400">
                <a:solidFill>
                  <a:srgbClr val="FF33CC"/>
                </a:solidFill>
                <a:latin typeface="Arial Cyr" panose="020B0604020202020204" pitchFamily="34" charset="0"/>
                <a:cs typeface="Tahoma" panose="020B0604030504040204" pitchFamily="34" charset="0"/>
              </a:rPr>
              <a:t>Yuqori paleolit davriga oid tosh va suyakdan yasalgan ish qurollar</a:t>
            </a:r>
            <a:endParaRPr lang="ru-RU" altLang="ru-RU" sz="2400">
              <a:solidFill>
                <a:srgbClr val="000000"/>
              </a:solidFill>
              <a:latin typeface="Times New Roman" panose="02020603050405020304" pitchFamily="18" charset="0"/>
            </a:endParaRPr>
          </a:p>
          <a:p>
            <a:pPr algn="ctr" eaLnBrk="1" hangingPunct="1"/>
            <a:r>
              <a:rPr lang="ru-RU" altLang="ru-RU" sz="1400">
                <a:solidFill>
                  <a:srgbClr val="000000"/>
                </a:solidFill>
                <a:latin typeface="Arial Cyr" panose="020B0604020202020204" pitchFamily="34" charset="0"/>
                <a:cs typeface="Tahoma" panose="020B0604030504040204" pitchFamily="34" charset="0"/>
              </a:rPr>
              <a:t>. </a:t>
            </a: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0" fill="hold" nodeType="afterEffect">
                                  <p:stCondLst>
                                    <p:cond delay="0"/>
                                  </p:stCondLst>
                                  <p:childTnLst>
                                    <p:set>
                                      <p:cBhvr>
                                        <p:cTn id="6" dur="1" fill="hold">
                                          <p:stCondLst>
                                            <p:cond delay="499"/>
                                          </p:stCondLst>
                                        </p:cTn>
                                        <p:tgtEl>
                                          <p:spTgt spid="43010"/>
                                        </p:tgtEl>
                                        <p:attrNameLst>
                                          <p:attrName>style.visibility</p:attrName>
                                        </p:attrNameLst>
                                      </p:cBhvr>
                                      <p:to>
                                        <p:strVal val="visible"/>
                                      </p:to>
                                    </p:set>
                                  </p:childTnLst>
                                </p:cTn>
                              </p:par>
                            </p:childTnLst>
                          </p:cTn>
                        </p:par>
                        <p:par>
                          <p:cTn id="7" fill="hold" nodeType="afterGroup">
                            <p:stCondLst>
                              <p:cond delay="500"/>
                            </p:stCondLst>
                            <p:childTnLst>
                              <p:par>
                                <p:cTn id="8" presetID="3" presetClass="entr" presetSubtype="5" fill="hold" nodeType="afterEffect">
                                  <p:stCondLst>
                                    <p:cond delay="1000"/>
                                  </p:stCondLst>
                                  <p:childTnLst>
                                    <p:set>
                                      <p:cBhvr>
                                        <p:cTn id="9" dur="1" fill="hold">
                                          <p:stCondLst>
                                            <p:cond delay="0"/>
                                          </p:stCondLst>
                                        </p:cTn>
                                        <p:tgtEl>
                                          <p:spTgt spid="43011"/>
                                        </p:tgtEl>
                                        <p:attrNameLst>
                                          <p:attrName>style.visibility</p:attrName>
                                        </p:attrNameLst>
                                      </p:cBhvr>
                                      <p:to>
                                        <p:strVal val="visible"/>
                                      </p:to>
                                    </p:set>
                                    <p:animEffect transition="in" filter="blinds(vertical)">
                                      <p:cBhvr>
                                        <p:cTn id="10" dur="500"/>
                                        <p:tgtEl>
                                          <p:spTgt spid="43011"/>
                                        </p:tgtEl>
                                      </p:cBhvr>
                                    </p:animEffect>
                                  </p:childTnLst>
                                </p:cTn>
                              </p:par>
                            </p:childTnLst>
                          </p:cTn>
                        </p:par>
                        <p:par>
                          <p:cTn id="11" fill="hold" nodeType="afterGroup">
                            <p:stCondLst>
                              <p:cond delay="2000"/>
                            </p:stCondLst>
                            <p:childTnLst>
                              <p:par>
                                <p:cTn id="12" presetID="4" presetClass="entr" presetSubtype="32" fill="hold" grpId="0" nodeType="afterEffect">
                                  <p:stCondLst>
                                    <p:cond delay="1000"/>
                                  </p:stCondLst>
                                  <p:childTnLst>
                                    <p:set>
                                      <p:cBhvr>
                                        <p:cTn id="13" dur="1" fill="hold">
                                          <p:stCondLst>
                                            <p:cond delay="0"/>
                                          </p:stCondLst>
                                        </p:cTn>
                                        <p:tgtEl>
                                          <p:spTgt spid="43012"/>
                                        </p:tgtEl>
                                        <p:attrNameLst>
                                          <p:attrName>style.visibility</p:attrName>
                                        </p:attrNameLst>
                                      </p:cBhvr>
                                      <p:to>
                                        <p:strVal val="visible"/>
                                      </p:to>
                                    </p:set>
                                    <p:animEffect transition="in" filter="box(out)">
                                      <p:cBhvr>
                                        <p:cTn id="14" dur="500"/>
                                        <p:tgtEl>
                                          <p:spTgt spid="43012"/>
                                        </p:tgtEl>
                                      </p:cBhvr>
                                    </p:animEffect>
                                  </p:childTnLst>
                                </p:cTn>
                              </p:par>
                            </p:childTnLst>
                          </p:cTn>
                        </p:par>
                        <p:par>
                          <p:cTn id="15" fill="hold" nodeType="afterGroup">
                            <p:stCondLst>
                              <p:cond delay="3500"/>
                            </p:stCondLst>
                            <p:childTnLst>
                              <p:par>
                                <p:cTn id="16" presetID="3" presetClass="entr" presetSubtype="5" fill="hold" nodeType="afterEffect">
                                  <p:stCondLst>
                                    <p:cond delay="2000"/>
                                  </p:stCondLst>
                                  <p:childTnLst>
                                    <p:set>
                                      <p:cBhvr>
                                        <p:cTn id="17" dur="1" fill="hold">
                                          <p:stCondLst>
                                            <p:cond delay="0"/>
                                          </p:stCondLst>
                                        </p:cTn>
                                        <p:tgtEl>
                                          <p:spTgt spid="43019"/>
                                        </p:tgtEl>
                                        <p:attrNameLst>
                                          <p:attrName>style.visibility</p:attrName>
                                        </p:attrNameLst>
                                      </p:cBhvr>
                                      <p:to>
                                        <p:strVal val="visible"/>
                                      </p:to>
                                    </p:set>
                                    <p:animEffect transition="in" filter="blinds(vertical)">
                                      <p:cBhvr>
                                        <p:cTn id="18" dur="500"/>
                                        <p:tgtEl>
                                          <p:spTgt spid="43019"/>
                                        </p:tgtEl>
                                      </p:cBhvr>
                                    </p:animEffect>
                                  </p:childTnLst>
                                </p:cTn>
                              </p:par>
                            </p:childTnLst>
                          </p:cTn>
                        </p:par>
                        <p:par>
                          <p:cTn id="19" fill="hold" nodeType="afterGroup">
                            <p:stCondLst>
                              <p:cond delay="6000"/>
                            </p:stCondLst>
                            <p:childTnLst>
                              <p:par>
                                <p:cTn id="20" presetID="4" presetClass="entr" presetSubtype="32" fill="hold" grpId="0" nodeType="afterEffect">
                                  <p:stCondLst>
                                    <p:cond delay="2000"/>
                                  </p:stCondLst>
                                  <p:childTnLst>
                                    <p:set>
                                      <p:cBhvr>
                                        <p:cTn id="21" dur="1" fill="hold">
                                          <p:stCondLst>
                                            <p:cond delay="0"/>
                                          </p:stCondLst>
                                        </p:cTn>
                                        <p:tgtEl>
                                          <p:spTgt spid="43020"/>
                                        </p:tgtEl>
                                        <p:attrNameLst>
                                          <p:attrName>style.visibility</p:attrName>
                                        </p:attrNameLst>
                                      </p:cBhvr>
                                      <p:to>
                                        <p:strVal val="visible"/>
                                      </p:to>
                                    </p:set>
                                    <p:animEffect transition="in" filter="box(out)">
                                      <p:cBhvr>
                                        <p:cTn id="22" dur="500"/>
                                        <p:tgtEl>
                                          <p:spTgt spid="43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p:bldP spid="4302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765175"/>
          </a:xfrm>
        </p:spPr>
        <p:txBody>
          <a:bodyPr/>
          <a:lstStyle/>
          <a:p>
            <a:r>
              <a:rPr lang="uz-Cyrl-UZ" altLang="ru-RU" sz="3600" b="1" smtClean="0">
                <a:latin typeface="Times New Roman" panose="02020603050405020304" pitchFamily="18" charset="0"/>
              </a:rPr>
              <a:t>Homo sapiensнинг келиб чиқиши: замонавий талқин</a:t>
            </a:r>
            <a:endParaRPr lang="ru-RU" altLang="ru-RU" sz="3600" b="1" smtClean="0">
              <a:latin typeface="Times New Roman" panose="02020603050405020304" pitchFamily="18" charset="0"/>
            </a:endParaRPr>
          </a:p>
        </p:txBody>
      </p:sp>
      <p:sp>
        <p:nvSpPr>
          <p:cNvPr id="23555" name="Rectangle 3"/>
          <p:cNvSpPr>
            <a:spLocks noGrp="1" noChangeArrowheads="1"/>
          </p:cNvSpPr>
          <p:nvPr>
            <p:ph type="body" idx="1"/>
          </p:nvPr>
        </p:nvSpPr>
        <p:spPr>
          <a:xfrm>
            <a:off x="0" y="981075"/>
            <a:ext cx="9144000" cy="5876925"/>
          </a:xfrm>
        </p:spPr>
        <p:txBody>
          <a:bodyPr/>
          <a:lstStyle/>
          <a:p>
            <a:pPr>
              <a:lnSpc>
                <a:spcPct val="90000"/>
              </a:lnSpc>
            </a:pPr>
            <a:endParaRPr lang="uz-Cyrl-UZ" altLang="ru-RU" sz="2800" b="1" smtClean="0"/>
          </a:p>
          <a:p>
            <a:pPr>
              <a:lnSpc>
                <a:spcPct val="90000"/>
              </a:lnSpc>
            </a:pPr>
            <a:r>
              <a:rPr lang="uz-Cyrl-UZ" altLang="ru-RU" sz="2800" b="1" smtClean="0"/>
              <a:t>Икки назария</a:t>
            </a:r>
            <a:r>
              <a:rPr lang="ru-RU" altLang="ru-RU" sz="2800" b="1" smtClean="0"/>
              <a:t> мавжуд:</a:t>
            </a:r>
            <a:endParaRPr lang="uz-Cyrl-UZ" altLang="ru-RU" sz="2800" b="1" smtClean="0"/>
          </a:p>
          <a:p>
            <a:pPr>
              <a:lnSpc>
                <a:spcPct val="90000"/>
              </a:lnSpc>
            </a:pPr>
            <a:r>
              <a:rPr lang="uz-Cyrl-UZ" altLang="ru-RU" sz="2800" b="1" smtClean="0"/>
              <a:t>Бундан 150-200 минг йил аввал Африкада янги тур сифатида пайдо бўлган ва ер юзига тарқалган. Булар Homo erektus ва Homo neanderthalensis популацияларини сиқиб чиқарган.</a:t>
            </a:r>
          </a:p>
          <a:p>
            <a:pPr>
              <a:lnSpc>
                <a:spcPct val="90000"/>
              </a:lnSpc>
            </a:pPr>
            <a:r>
              <a:rPr lang="uz-Cyrl-UZ" altLang="ru-RU" sz="2800" b="1" smtClean="0"/>
              <a:t>“Мультиминтақавий модел” – одам аждодлари қадимий ва хилма хил илдизларга эга. Бу ғояга кўра одам аждодлари икки миллион йиллар аввал Африкадан турли ҳудудларга тарқалган. Жойларда тадрижий ривожланиш асосида ҳозирги одамларга айланган.</a:t>
            </a:r>
            <a:endParaRPr lang="ru-RU" altLang="ru-RU" sz="2800" b="1" smtClean="0"/>
          </a:p>
        </p:txBody>
      </p:sp>
    </p:spTree>
  </p:cSld>
  <p:clrMapOvr>
    <a:masterClrMapping/>
  </p:clrMapOvr>
  <p:transition spd="slow">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130175"/>
          </a:xfrm>
        </p:spPr>
        <p:txBody>
          <a:bodyPr/>
          <a:lstStyle/>
          <a:p>
            <a:endParaRPr lang="ru-RU" altLang="ru-RU" sz="4000" smtClean="0"/>
          </a:p>
        </p:txBody>
      </p:sp>
      <p:sp>
        <p:nvSpPr>
          <p:cNvPr id="24579" name="Rectangle 3"/>
          <p:cNvSpPr>
            <a:spLocks noGrp="1" noChangeArrowheads="1"/>
          </p:cNvSpPr>
          <p:nvPr>
            <p:ph type="body" idx="1"/>
          </p:nvPr>
        </p:nvSpPr>
        <p:spPr>
          <a:xfrm>
            <a:off x="0" y="476250"/>
            <a:ext cx="9144000" cy="6381750"/>
          </a:xfrm>
        </p:spPr>
        <p:txBody>
          <a:bodyPr/>
          <a:lstStyle/>
          <a:p>
            <a:pPr>
              <a:lnSpc>
                <a:spcPct val="90000"/>
              </a:lnSpc>
            </a:pPr>
            <a:r>
              <a:rPr lang="uz-Cyrl-UZ" altLang="ru-RU" sz="2800" b="1" smtClean="0"/>
              <a:t>1987 йил. Колифорния университети. Р.Канн А. Вильсон ҳар хил популяцияга оид аёлларнинг митохондрия ДНК таҳлил этилганда бундан 200 минг йиллар аввал Африкада яшаган битта аёлдан тарқалқанлиги исботланди. Бу кашфиёт “Момо ҳаво митохондрияси” деб тан олинган.</a:t>
            </a:r>
          </a:p>
          <a:p>
            <a:pPr>
              <a:lnSpc>
                <a:spcPct val="90000"/>
              </a:lnSpc>
            </a:pPr>
            <a:r>
              <a:rPr lang="uz-Cyrl-UZ" altLang="ru-RU" sz="2800" b="1" smtClean="0"/>
              <a:t>Ғарб генетик олими Спенсер Веллс эркаклардаги хромосома ДНК таҳлил этилганда ер юзидаги барча эркаклар бундан 60 минг  йиллар бурун африкалик битта эркакдан тарқалганлигини тасдиқлайди ва фанга “Одам Ато хромосомаси” назариясини олиб кирди. Бу тадқиқотлар ҳозирги замонавий одамларнинг инсон аждодлари деб келинган неондерталлар билан боғланмаслигини кўрсатади.</a:t>
            </a:r>
            <a:endParaRPr lang="ru-RU" altLang="ru-RU" sz="2800" b="1" smtClean="0"/>
          </a:p>
        </p:txBody>
      </p:sp>
    </p:spTree>
  </p:cSld>
  <p:clrMapOvr>
    <a:masterClrMapping/>
  </p:clrMapOvr>
  <p:transition spd="slow">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9144000" cy="692150"/>
          </a:xfrm>
        </p:spPr>
        <p:txBody>
          <a:bodyPr/>
          <a:lstStyle/>
          <a:p>
            <a:r>
              <a:rPr lang="uz-Cyrl-UZ" altLang="ru-RU" sz="1800" b="1" smtClean="0"/>
              <a:t>Ўрта Осиёликлар популяциясининг келиб чиқиши ҳақида мулоҳазалар</a:t>
            </a:r>
            <a:endParaRPr lang="ru-RU" altLang="ru-RU" sz="4000" b="1" smtClean="0"/>
          </a:p>
        </p:txBody>
      </p:sp>
      <p:sp>
        <p:nvSpPr>
          <p:cNvPr id="25603" name="Rectangle 3"/>
          <p:cNvSpPr>
            <a:spLocks noGrp="1" noChangeArrowheads="1"/>
          </p:cNvSpPr>
          <p:nvPr>
            <p:ph type="body" idx="1"/>
          </p:nvPr>
        </p:nvSpPr>
        <p:spPr>
          <a:xfrm>
            <a:off x="0" y="692150"/>
            <a:ext cx="9144000" cy="6165850"/>
          </a:xfrm>
        </p:spPr>
        <p:txBody>
          <a:bodyPr/>
          <a:lstStyle/>
          <a:p>
            <a:pPr>
              <a:lnSpc>
                <a:spcPct val="80000"/>
              </a:lnSpc>
            </a:pPr>
            <a:r>
              <a:rPr lang="uz-Cyrl-UZ" altLang="ru-RU" sz="2400" b="1" smtClean="0"/>
              <a:t>Ўрта Осиёликлар хусусан ўзбеклар популяцияси ҳам Африка  одами билан боғланади ва бу йўналишда учта назария мавжуд. </a:t>
            </a:r>
          </a:p>
          <a:p>
            <a:pPr>
              <a:lnSpc>
                <a:spcPct val="80000"/>
              </a:lnSpc>
            </a:pPr>
            <a:r>
              <a:rPr lang="uz-Cyrl-UZ" altLang="ru-RU" sz="2400" b="1" smtClean="0"/>
              <a:t>Биринчиси: “Етилиш нуқтаси” (melting point) деб аталади. Африкадан шарққа, Ҳиндиқуш ва Хитойга йўл олган Homo sapiens аввал Ўрта Осиёга келган, генлар тадрижий ривожланиб “етилган” ва ғарб ва шарққа тарқалган. Замонавий ғарб (Европа) ва шарқ генофондини ташкил этган.</a:t>
            </a:r>
          </a:p>
          <a:p>
            <a:pPr>
              <a:lnSpc>
                <a:spcPct val="80000"/>
              </a:lnSpc>
            </a:pPr>
            <a:r>
              <a:rPr lang="uz-Cyrl-UZ" altLang="ru-RU" sz="2400" b="1" smtClean="0"/>
              <a:t>Иккинчиси: “Аралашиш” (admixture) назарияси. Африкадан йўл олган Homo sapiens Миср томондан Ўрта Осиё ҳудудини четлаб ғарбга ва шарққа тарқалган. Осиёнинг ғарби ва шарқига тарқалган халқларнинг аралашиб кетишидан ҳосил бўлган Ўрта Осиё “алоқа минтақаси” сифатида эътироф этилади.</a:t>
            </a:r>
          </a:p>
          <a:p>
            <a:pPr>
              <a:lnSpc>
                <a:spcPct val="80000"/>
              </a:lnSpc>
            </a:pPr>
            <a:r>
              <a:rPr lang="uz-Cyrl-UZ" altLang="ru-RU" sz="2400" b="1" smtClean="0"/>
              <a:t>Учинчиси: “Дурагайлашиш минтақаси” (</a:t>
            </a:r>
            <a:r>
              <a:rPr lang="en-US" altLang="ru-RU" sz="2400" b="1" smtClean="0"/>
              <a:t>hibrid zone</a:t>
            </a:r>
            <a:r>
              <a:rPr lang="uz-Cyrl-UZ" altLang="ru-RU" sz="2400" b="1" smtClean="0"/>
              <a:t>). Осиёда қадимдан европоид одамлар яшаб келган, уларнинг Африкадан келган Homo sapiens билан аралашиб кетиши натижасида Ўрта Осиё популяцияси шаклланган.</a:t>
            </a:r>
          </a:p>
        </p:txBody>
      </p:sp>
    </p:spTree>
  </p:cSld>
  <p:clrMapOvr>
    <a:masterClrMapping/>
  </p:clrMapOvr>
  <p:transition spd="slow">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0"/>
            <a:ext cx="9144000" cy="981075"/>
          </a:xfrm>
        </p:spPr>
        <p:txBody>
          <a:bodyPr/>
          <a:lstStyle/>
          <a:p>
            <a:r>
              <a:rPr lang="uz-Cyrl-UZ" altLang="ru-RU" sz="2400" b="1" smtClean="0"/>
              <a:t>Ў</a:t>
            </a:r>
            <a:r>
              <a:rPr lang="ru-RU" altLang="ru-RU" sz="2400" b="1" smtClean="0"/>
              <a:t>збек</a:t>
            </a:r>
            <a:r>
              <a:rPr lang="uz-Cyrl-UZ" altLang="ru-RU" sz="2400" b="1" smtClean="0"/>
              <a:t>лар популяциясининг келиб чиқиши ҳақида мулоҳазалар</a:t>
            </a:r>
            <a:endParaRPr lang="ru-RU" altLang="ru-RU" sz="2400" b="1" smtClean="0"/>
          </a:p>
        </p:txBody>
      </p:sp>
      <p:sp>
        <p:nvSpPr>
          <p:cNvPr id="26627" name="Rectangle 3"/>
          <p:cNvSpPr>
            <a:spLocks noGrp="1" noChangeArrowheads="1"/>
          </p:cNvSpPr>
          <p:nvPr>
            <p:ph type="body" idx="1"/>
          </p:nvPr>
        </p:nvSpPr>
        <p:spPr>
          <a:xfrm>
            <a:off x="0" y="1412875"/>
            <a:ext cx="9144000" cy="5329238"/>
          </a:xfrm>
        </p:spPr>
        <p:txBody>
          <a:bodyPr/>
          <a:lstStyle/>
          <a:p>
            <a:pPr>
              <a:lnSpc>
                <a:spcPct val="80000"/>
              </a:lnSpc>
            </a:pPr>
            <a:r>
              <a:rPr lang="uz-Cyrl-UZ" altLang="ru-RU" sz="2800" smtClean="0"/>
              <a:t>Ўзбек олимларининг Иммунология, Генетика институтларида олиб бораётган молукуляр генетик тадқиқотлари қандай натижа берган (Р Рўзибоқиев). 12 та вилоятдан уч авлоди тоза ўзбек миллатига мансуб бўлган 100 та одамнинг ДНКси таҳлил этилган. Натижада:</a:t>
            </a:r>
          </a:p>
          <a:p>
            <a:pPr>
              <a:lnSpc>
                <a:spcPct val="80000"/>
              </a:lnSpc>
            </a:pPr>
            <a:r>
              <a:rPr lang="uz-Cyrl-UZ" altLang="ru-RU" sz="2800" smtClean="0"/>
              <a:t>Ўзбеклар генофондининг хилма-хиллиги;</a:t>
            </a:r>
          </a:p>
          <a:p>
            <a:pPr>
              <a:lnSpc>
                <a:spcPct val="80000"/>
              </a:lnSpc>
            </a:pPr>
            <a:r>
              <a:rPr lang="uz-Cyrl-UZ" altLang="ru-RU" sz="2800" smtClean="0"/>
              <a:t>Индивидларнинг 53 % европоид, 47 % осиё типига оидлиги;</a:t>
            </a:r>
          </a:p>
          <a:p>
            <a:pPr>
              <a:lnSpc>
                <a:spcPct val="80000"/>
              </a:lnSpc>
            </a:pPr>
            <a:r>
              <a:rPr lang="uz-Cyrl-UZ" altLang="ru-RU" sz="2800" smtClean="0"/>
              <a:t>Ўзбекларнинг мтДНК гаплотиплари 50 минг йилга тенглиги;</a:t>
            </a:r>
          </a:p>
          <a:p>
            <a:pPr>
              <a:lnSpc>
                <a:spcPct val="80000"/>
              </a:lnSpc>
            </a:pPr>
            <a:r>
              <a:rPr lang="uz-Cyrl-UZ" altLang="ru-RU" sz="2800" smtClean="0"/>
              <a:t>Генетик жиҳатдан Ғарб ва Шарқ популяцияларининг ўртасида марказий ўринни эгаллайди. </a:t>
            </a:r>
            <a:endParaRPr lang="ru-RU" altLang="ru-RU" sz="2800" smtClean="0"/>
          </a:p>
        </p:txBody>
      </p:sp>
    </p:spTree>
  </p:cSld>
  <p:clrMapOvr>
    <a:masterClrMapping/>
  </p:clrMapOvr>
  <p:transition spd="slow">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0" y="188640"/>
            <a:ext cx="9144000" cy="6264696"/>
          </a:xfrm>
        </p:spPr>
        <p:txBody>
          <a:bodyPr/>
          <a:lstStyle/>
          <a:p>
            <a:pPr algn="just">
              <a:lnSpc>
                <a:spcPct val="80000"/>
              </a:lnSpc>
            </a:pPr>
            <a:r>
              <a:rPr lang="en-US" altLang="ru-RU" sz="2400" dirty="0" err="1">
                <a:latin typeface="Times New Roman" panose="02020603050405020304" pitchFamily="18" charset="0"/>
                <a:cs typeface="Times New Roman" panose="02020603050405020304" pitchFamily="18" charset="0"/>
              </a:rPr>
              <a:t>Yuqorida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odamning</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paydo</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bo‘lishi</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va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rivojlanishi</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masalasiga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qisqa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ta’rif</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berildi</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Mazkur</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mavzu</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o‘ta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bahsli</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muammodir</a:t>
            </a:r>
            <a:r>
              <a:rPr lang="en-US" altLang="ru-RU" sz="2400" dirty="0">
                <a:latin typeface="Times New Roman" panose="02020603050405020304" pitchFamily="18" charset="0"/>
                <a:cs typeface="Times New Roman" panose="02020603050405020304" pitchFamily="18" charset="0"/>
              </a:rPr>
              <a:t>. </a:t>
            </a:r>
            <a:r>
              <a:rPr lang="en-US" altLang="ru-RU" sz="2400" b="1" dirty="0">
                <a:latin typeface="Times New Roman" panose="02020603050405020304" pitchFamily="18" charset="0"/>
                <a:cs typeface="Times New Roman" panose="02020603050405020304" pitchFamily="18" charset="0"/>
              </a:rPr>
              <a:t>XX </a:t>
            </a:r>
            <a:r>
              <a:rPr lang="en-US" altLang="ru-RU" sz="2400" b="1" dirty="0" err="1">
                <a:latin typeface="Times New Roman" panose="02020603050405020304" pitchFamily="18" charset="0"/>
                <a:cs typeface="Times New Roman" panose="02020603050405020304" pitchFamily="18" charset="0"/>
              </a:rPr>
              <a:t>asrning</a:t>
            </a:r>
            <a:r>
              <a:rPr lang="en-US" altLang="ru-RU" sz="2400" b="1" dirty="0">
                <a:latin typeface="Times New Roman" panose="02020603050405020304" pitchFamily="18" charset="0"/>
                <a:cs typeface="Times New Roman" panose="02020603050405020304" pitchFamily="18" charset="0"/>
              </a:rPr>
              <a:t> 70–</a:t>
            </a:r>
            <a:r>
              <a:rPr lang="en-US" altLang="ru-RU" sz="2400" b="1" dirty="0" err="1">
                <a:latin typeface="Times New Roman" panose="02020603050405020304" pitchFamily="18" charset="0"/>
                <a:cs typeface="Times New Roman" panose="02020603050405020304" pitchFamily="18" charset="0"/>
              </a:rPr>
              <a:t>yillariga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qadar</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antropogenezning</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biryoqlama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nazariyasi</a:t>
            </a:r>
            <a:r>
              <a:rPr lang="en-US" altLang="ru-RU" sz="2400" dirty="0">
                <a:latin typeface="Times New Roman" panose="02020603050405020304" pitchFamily="18" charset="0"/>
                <a:cs typeface="Times New Roman" panose="02020603050405020304" pitchFamily="18" charset="0"/>
              </a:rPr>
              <a:t> tan </a:t>
            </a:r>
            <a:r>
              <a:rPr lang="en-US" altLang="ru-RU" sz="2400" dirty="0" err="1">
                <a:latin typeface="Times New Roman" panose="02020603050405020304" pitchFamily="18" charset="0"/>
                <a:cs typeface="Times New Roman" panose="02020603050405020304" pitchFamily="18" charset="0"/>
              </a:rPr>
              <a:t>olingan</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edi</a:t>
            </a:r>
            <a:r>
              <a:rPr lang="en-US" altLang="ru-RU" sz="2400" dirty="0">
                <a:latin typeface="Times New Roman" panose="02020603050405020304" pitchFamily="18" charset="0"/>
                <a:cs typeface="Times New Roman" panose="02020603050405020304" pitchFamily="18" charset="0"/>
              </a:rPr>
              <a:t> </a:t>
            </a:r>
            <a:r>
              <a:rPr lang="en-US" altLang="ru-RU" sz="2400" b="1" dirty="0">
                <a:solidFill>
                  <a:srgbClr val="0000CC"/>
                </a:solidFill>
                <a:latin typeface="Times New Roman" panose="02020603050405020304" pitchFamily="18" charset="0"/>
                <a:cs typeface="Times New Roman" panose="02020603050405020304" pitchFamily="18" charset="0"/>
              </a:rPr>
              <a:t>(</a:t>
            </a:r>
            <a:r>
              <a:rPr lang="en-US" altLang="ru-RU" sz="2400" b="1" dirty="0" err="1">
                <a:solidFill>
                  <a:srgbClr val="0000CC"/>
                </a:solidFill>
                <a:latin typeface="Times New Roman" panose="02020603050405020304" pitchFamily="18" charset="0"/>
                <a:cs typeface="Times New Roman" panose="02020603050405020304" pitchFamily="18" charset="0"/>
              </a:rPr>
              <a:t>Homoerectus</a:t>
            </a:r>
            <a:r>
              <a:rPr lang="en-US" altLang="ru-RU" sz="2400" b="1" dirty="0">
                <a:solidFill>
                  <a:srgbClr val="0000CC"/>
                </a:solidFill>
                <a:latin typeface="Times New Roman" panose="02020603050405020304" pitchFamily="18" charset="0"/>
                <a:cs typeface="Times New Roman" panose="02020603050405020304" pitchFamily="18" charset="0"/>
              </a:rPr>
              <a:t> – </a:t>
            </a:r>
            <a:r>
              <a:rPr lang="en-US" altLang="ru-RU" sz="2400" b="1" dirty="0" err="1">
                <a:solidFill>
                  <a:srgbClr val="0000CC"/>
                </a:solidFill>
                <a:latin typeface="Times New Roman" panose="02020603050405020304" pitchFamily="18" charset="0"/>
                <a:cs typeface="Times New Roman" panose="02020603050405020304" pitchFamily="18" charset="0"/>
              </a:rPr>
              <a:t>neandertal</a:t>
            </a:r>
            <a:r>
              <a:rPr lang="en-US" altLang="ru-RU" sz="2400" b="1" dirty="0">
                <a:solidFill>
                  <a:srgbClr val="0000CC"/>
                </a:solidFill>
                <a:latin typeface="Times New Roman" panose="02020603050405020304" pitchFamily="18" charset="0"/>
                <a:cs typeface="Times New Roman" panose="02020603050405020304" pitchFamily="18" charset="0"/>
              </a:rPr>
              <a:t>– </a:t>
            </a:r>
            <a:r>
              <a:rPr lang="en-US" altLang="ru-RU" sz="2400" b="1" dirty="0" err="1">
                <a:solidFill>
                  <a:srgbClr val="0000CC"/>
                </a:solidFill>
                <a:latin typeface="Times New Roman" panose="02020603050405020304" pitchFamily="18" charset="0"/>
                <a:cs typeface="Times New Roman" panose="02020603050405020304" pitchFamily="18" charset="0"/>
              </a:rPr>
              <a:t>Homosapiens</a:t>
            </a:r>
            <a:r>
              <a:rPr lang="en-US" altLang="ru-RU" sz="2400" b="1" dirty="0">
                <a:solidFill>
                  <a:srgbClr val="0000CC"/>
                </a:solidFill>
                <a:latin typeface="Times New Roman" panose="02020603050405020304" pitchFamily="18" charset="0"/>
                <a:cs typeface="Times New Roman" panose="02020603050405020304" pitchFamily="18" charset="0"/>
              </a:rPr>
              <a:t>).</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Bugungi</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kunga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kelib</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odamning</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rivojlanishi</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jarayonidagi</a:t>
            </a:r>
            <a:r>
              <a:rPr lang="en-US" altLang="ru-RU" sz="2400" dirty="0">
                <a:latin typeface="Times New Roman" panose="02020603050405020304" pitchFamily="18" charset="0"/>
                <a:cs typeface="Times New Roman" panose="02020603050405020304" pitchFamily="18" charset="0"/>
              </a:rPr>
              <a:t> </a:t>
            </a:r>
            <a:r>
              <a:rPr lang="en-US" altLang="ru-RU" sz="2400" b="1" dirty="0" err="1">
                <a:latin typeface="Times New Roman" panose="02020603050405020304" pitchFamily="18" charset="0"/>
                <a:cs typeface="Times New Roman" panose="02020603050405020304" pitchFamily="18" charset="0"/>
              </a:rPr>
              <a:t>to‘rtta</a:t>
            </a:r>
            <a:r>
              <a:rPr lang="en-US" altLang="ru-RU" sz="2400" b="1" dirty="0">
                <a:latin typeface="Times New Roman" panose="02020603050405020304" pitchFamily="18" charset="0"/>
                <a:cs typeface="Times New Roman" panose="02020603050405020304" pitchFamily="18" charset="0"/>
              </a:rPr>
              <a:t> </a:t>
            </a:r>
            <a:r>
              <a:rPr lang="en-US" altLang="ru-RU" sz="2400" b="1" dirty="0" err="1">
                <a:latin typeface="Times New Roman" panose="02020603050405020304" pitchFamily="18" charset="0"/>
                <a:cs typeface="Times New Roman" panose="02020603050405020304" pitchFamily="18" charset="0"/>
              </a:rPr>
              <a:t>yo‘nalishi</a:t>
            </a:r>
            <a:r>
              <a:rPr lang="en-US" altLang="ru-RU" sz="2400" b="1"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to‘g‘risida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quyidagi</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g‘oyalar</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o‘rtaga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tashlandi</a:t>
            </a:r>
            <a:r>
              <a:rPr lang="en-US" altLang="ru-RU" sz="2400" dirty="0">
                <a:latin typeface="Times New Roman" panose="02020603050405020304" pitchFamily="18" charset="0"/>
                <a:cs typeface="Times New Roman" panose="02020603050405020304" pitchFamily="18" charset="0"/>
              </a:rPr>
              <a:t>: </a:t>
            </a:r>
            <a:endParaRPr lang="en-US" altLang="ru-RU" sz="2400" dirty="0" smtClean="0">
              <a:latin typeface="Times New Roman" panose="02020603050405020304" pitchFamily="18" charset="0"/>
              <a:cs typeface="Times New Roman" panose="02020603050405020304" pitchFamily="18" charset="0"/>
            </a:endParaRPr>
          </a:p>
          <a:p>
            <a:pPr algn="just">
              <a:lnSpc>
                <a:spcPct val="80000"/>
              </a:lnSpc>
            </a:pPr>
            <a:r>
              <a:rPr lang="en-US" altLang="ru-RU" sz="2400" b="1" dirty="0" smtClean="0">
                <a:solidFill>
                  <a:srgbClr val="0000CC"/>
                </a:solidFill>
                <a:latin typeface="Times New Roman" panose="02020603050405020304" pitchFamily="18" charset="0"/>
                <a:cs typeface="Times New Roman" panose="02020603050405020304" pitchFamily="18" charset="0"/>
              </a:rPr>
              <a:t>1</a:t>
            </a:r>
            <a:r>
              <a:rPr lang="en-US" altLang="ru-RU" sz="2400" b="1" dirty="0">
                <a:solidFill>
                  <a:srgbClr val="0000CC"/>
                </a:solidFill>
                <a:latin typeface="Times New Roman" panose="02020603050405020304" pitchFamily="18" charset="0"/>
                <a:cs typeface="Times New Roman" panose="02020603050405020304" pitchFamily="18" charset="0"/>
              </a:rPr>
              <a:t>) </a:t>
            </a:r>
            <a:r>
              <a:rPr lang="en-US" altLang="ru-RU" sz="2400" b="1" dirty="0" err="1">
                <a:solidFill>
                  <a:srgbClr val="0000CC"/>
                </a:solidFill>
                <a:latin typeface="Times New Roman" panose="02020603050405020304" pitchFamily="18" charset="0"/>
                <a:cs typeface="Times New Roman" panose="02020603050405020304" pitchFamily="18" charset="0"/>
              </a:rPr>
              <a:t>Yevropa</a:t>
            </a:r>
            <a:r>
              <a:rPr lang="en-US" altLang="ru-RU" sz="2400" b="1" dirty="0">
                <a:solidFill>
                  <a:srgbClr val="0000CC"/>
                </a:solidFill>
                <a:latin typeface="Times New Roman" panose="02020603050405020304" pitchFamily="18" charset="0"/>
                <a:cs typeface="Times New Roman" panose="02020603050405020304" pitchFamily="18" charset="0"/>
              </a:rPr>
              <a:t> </a:t>
            </a:r>
            <a:r>
              <a:rPr lang="en-US" altLang="ru-RU" sz="2400" b="1" dirty="0" err="1">
                <a:solidFill>
                  <a:srgbClr val="0000CC"/>
                </a:solidFill>
                <a:latin typeface="Times New Roman" panose="02020603050405020304" pitchFamily="18" charset="0"/>
                <a:cs typeface="Times New Roman" panose="02020603050405020304" pitchFamily="18" charset="0"/>
              </a:rPr>
              <a:t>neandertallari</a:t>
            </a:r>
            <a:r>
              <a:rPr lang="en-US" altLang="ru-RU" sz="2400" b="1" dirty="0">
                <a:solidFill>
                  <a:srgbClr val="0000CC"/>
                </a:solidFill>
                <a:latin typeface="Times New Roman" panose="02020603050405020304" pitchFamily="18" charset="0"/>
                <a:cs typeface="Times New Roman" panose="02020603050405020304" pitchFamily="18" charset="0"/>
              </a:rPr>
              <a:t>; </a:t>
            </a:r>
            <a:endParaRPr lang="en-US" altLang="ru-RU" sz="2400" b="1" dirty="0" smtClean="0">
              <a:solidFill>
                <a:srgbClr val="0000CC"/>
              </a:solidFill>
              <a:latin typeface="Times New Roman" panose="02020603050405020304" pitchFamily="18" charset="0"/>
              <a:cs typeface="Times New Roman" panose="02020603050405020304" pitchFamily="18" charset="0"/>
            </a:endParaRPr>
          </a:p>
          <a:p>
            <a:pPr algn="just">
              <a:lnSpc>
                <a:spcPct val="80000"/>
              </a:lnSpc>
            </a:pPr>
            <a:r>
              <a:rPr lang="en-US" altLang="ru-RU" sz="2400" b="1" dirty="0" smtClean="0">
                <a:solidFill>
                  <a:srgbClr val="0000CC"/>
                </a:solidFill>
                <a:latin typeface="Times New Roman" panose="02020603050405020304" pitchFamily="18" charset="0"/>
                <a:cs typeface="Times New Roman" panose="02020603050405020304" pitchFamily="18" charset="0"/>
              </a:rPr>
              <a:t>2</a:t>
            </a:r>
            <a:r>
              <a:rPr lang="en-US" altLang="ru-RU" sz="2400" b="1" dirty="0">
                <a:solidFill>
                  <a:srgbClr val="0000CC"/>
                </a:solidFill>
                <a:latin typeface="Times New Roman" panose="02020603050405020304" pitchFamily="18" charset="0"/>
                <a:cs typeface="Times New Roman" panose="02020603050405020304" pitchFamily="18" charset="0"/>
              </a:rPr>
              <a:t>) </a:t>
            </a:r>
            <a:r>
              <a:rPr lang="en-US" altLang="ru-RU" sz="2400" b="1" dirty="0" err="1">
                <a:solidFill>
                  <a:srgbClr val="0000CC"/>
                </a:solidFill>
                <a:latin typeface="Times New Roman" panose="02020603050405020304" pitchFamily="18" charset="0"/>
                <a:cs typeface="Times New Roman" panose="02020603050405020304" pitchFamily="18" charset="0"/>
              </a:rPr>
              <a:t>Afrika</a:t>
            </a:r>
            <a:r>
              <a:rPr lang="en-US" altLang="ru-RU" sz="2400" b="1" dirty="0">
                <a:solidFill>
                  <a:srgbClr val="0000CC"/>
                </a:solidFill>
                <a:latin typeface="Times New Roman" panose="02020603050405020304" pitchFamily="18" charset="0"/>
                <a:cs typeface="Times New Roman" panose="02020603050405020304" pitchFamily="18" charset="0"/>
              </a:rPr>
              <a:t> </a:t>
            </a:r>
            <a:r>
              <a:rPr lang="en-US" altLang="ru-RU" sz="2400" b="1" dirty="0" err="1">
                <a:solidFill>
                  <a:srgbClr val="0000CC"/>
                </a:solidFill>
                <a:latin typeface="Times New Roman" panose="02020603050405020304" pitchFamily="18" charset="0"/>
                <a:cs typeface="Times New Roman" panose="02020603050405020304" pitchFamily="18" charset="0"/>
              </a:rPr>
              <a:t>xomosapienslari</a:t>
            </a:r>
            <a:r>
              <a:rPr lang="en-US" altLang="ru-RU" sz="2400" b="1" dirty="0">
                <a:solidFill>
                  <a:srgbClr val="0000CC"/>
                </a:solidFill>
                <a:latin typeface="Times New Roman" panose="02020603050405020304" pitchFamily="18" charset="0"/>
                <a:cs typeface="Times New Roman" panose="02020603050405020304" pitchFamily="18" charset="0"/>
              </a:rPr>
              <a:t>; </a:t>
            </a:r>
            <a:endParaRPr lang="en-US" altLang="ru-RU" sz="2400" b="1" dirty="0" smtClean="0">
              <a:solidFill>
                <a:srgbClr val="0000CC"/>
              </a:solidFill>
              <a:latin typeface="Times New Roman" panose="02020603050405020304" pitchFamily="18" charset="0"/>
              <a:cs typeface="Times New Roman" panose="02020603050405020304" pitchFamily="18" charset="0"/>
            </a:endParaRPr>
          </a:p>
          <a:p>
            <a:pPr algn="just">
              <a:lnSpc>
                <a:spcPct val="80000"/>
              </a:lnSpc>
            </a:pPr>
            <a:r>
              <a:rPr lang="en-US" altLang="ru-RU" sz="2400" b="1" dirty="0" smtClean="0">
                <a:solidFill>
                  <a:srgbClr val="0000CC"/>
                </a:solidFill>
                <a:latin typeface="Times New Roman" panose="02020603050405020304" pitchFamily="18" charset="0"/>
                <a:cs typeface="Times New Roman" panose="02020603050405020304" pitchFamily="18" charset="0"/>
              </a:rPr>
              <a:t>3</a:t>
            </a:r>
            <a:r>
              <a:rPr lang="en-US" altLang="ru-RU" sz="2400" b="1" dirty="0">
                <a:solidFill>
                  <a:srgbClr val="0000CC"/>
                </a:solidFill>
                <a:latin typeface="Times New Roman" panose="02020603050405020304" pitchFamily="18" charset="0"/>
                <a:cs typeface="Times New Roman" panose="02020603050405020304" pitchFamily="18" charset="0"/>
              </a:rPr>
              <a:t>) </a:t>
            </a:r>
            <a:r>
              <a:rPr lang="en-US" altLang="ru-RU" sz="2400" b="1" dirty="0" err="1">
                <a:solidFill>
                  <a:srgbClr val="0000CC"/>
                </a:solidFill>
                <a:latin typeface="Times New Roman" panose="02020603050405020304" pitchFamily="18" charset="0"/>
                <a:cs typeface="Times New Roman" panose="02020603050405020304" pitchFamily="18" charset="0"/>
              </a:rPr>
              <a:t>Sharqiy</a:t>
            </a:r>
            <a:r>
              <a:rPr lang="en-US" altLang="ru-RU" sz="2400" b="1" dirty="0">
                <a:solidFill>
                  <a:srgbClr val="0000CC"/>
                </a:solidFill>
                <a:latin typeface="Times New Roman" panose="02020603050405020304" pitchFamily="18" charset="0"/>
                <a:cs typeface="Times New Roman" panose="02020603050405020304" pitchFamily="18" charset="0"/>
              </a:rPr>
              <a:t> </a:t>
            </a:r>
            <a:r>
              <a:rPr lang="en-US" altLang="ru-RU" sz="2400" b="1" dirty="0" err="1">
                <a:solidFill>
                  <a:srgbClr val="0000CC"/>
                </a:solidFill>
                <a:latin typeface="Times New Roman" panose="02020603050405020304" pitchFamily="18" charset="0"/>
                <a:cs typeface="Times New Roman" panose="02020603050405020304" pitchFamily="18" charset="0"/>
              </a:rPr>
              <a:t>va</a:t>
            </a:r>
            <a:r>
              <a:rPr lang="en-US" altLang="ru-RU" sz="2400" b="1" dirty="0">
                <a:solidFill>
                  <a:srgbClr val="0000CC"/>
                </a:solidFill>
                <a:latin typeface="Times New Roman" panose="02020603050405020304" pitchFamily="18" charset="0"/>
                <a:cs typeface="Times New Roman" panose="02020603050405020304" pitchFamily="18" charset="0"/>
              </a:rPr>
              <a:t> </a:t>
            </a:r>
            <a:r>
              <a:rPr lang="en-US" altLang="ru-RU" sz="2400" b="1" dirty="0" err="1">
                <a:solidFill>
                  <a:srgbClr val="0000CC"/>
                </a:solidFill>
                <a:latin typeface="Times New Roman" panose="02020603050405020304" pitchFamily="18" charset="0"/>
                <a:cs typeface="Times New Roman" panose="02020603050405020304" pitchFamily="18" charset="0"/>
              </a:rPr>
              <a:t>Janubi</a:t>
            </a:r>
            <a:r>
              <a:rPr lang="en-US" altLang="ru-RU" sz="2400" b="1" dirty="0">
                <a:solidFill>
                  <a:srgbClr val="0000CC"/>
                </a:solidFill>
                <a:latin typeface="Times New Roman" panose="02020603050405020304" pitchFamily="18" charset="0"/>
                <a:cs typeface="Times New Roman" panose="02020603050405020304" pitchFamily="18" charset="0"/>
              </a:rPr>
              <a:t>–</a:t>
            </a:r>
            <a:r>
              <a:rPr lang="en-US" altLang="ru-RU" sz="2400" b="1" dirty="0" err="1">
                <a:solidFill>
                  <a:srgbClr val="0000CC"/>
                </a:solidFill>
                <a:latin typeface="Times New Roman" panose="02020603050405020304" pitchFamily="18" charset="0"/>
                <a:cs typeface="Times New Roman" panose="02020603050405020304" pitchFamily="18" charset="0"/>
              </a:rPr>
              <a:t>sharqiy</a:t>
            </a:r>
            <a:r>
              <a:rPr lang="en-US" altLang="ru-RU" sz="2400" b="1" dirty="0">
                <a:solidFill>
                  <a:srgbClr val="0000CC"/>
                </a:solidFill>
                <a:latin typeface="Times New Roman" panose="02020603050405020304" pitchFamily="18" charset="0"/>
                <a:cs typeface="Times New Roman" panose="02020603050405020304" pitchFamily="18" charset="0"/>
              </a:rPr>
              <a:t> </a:t>
            </a:r>
            <a:r>
              <a:rPr lang="en-US" altLang="ru-RU" sz="2400" b="1" dirty="0" err="1">
                <a:solidFill>
                  <a:srgbClr val="0000CC"/>
                </a:solidFill>
                <a:latin typeface="Times New Roman" panose="02020603050405020304" pitchFamily="18" charset="0"/>
                <a:cs typeface="Times New Roman" panose="02020603050405020304" pitchFamily="18" charset="0"/>
              </a:rPr>
              <a:t>Osiyo</a:t>
            </a:r>
            <a:r>
              <a:rPr lang="en-US" altLang="ru-RU" sz="2400" b="1" dirty="0">
                <a:solidFill>
                  <a:srgbClr val="0000CC"/>
                </a:solidFill>
                <a:latin typeface="Times New Roman" panose="02020603050405020304" pitchFamily="18" charset="0"/>
                <a:cs typeface="Times New Roman" panose="02020603050405020304" pitchFamily="18" charset="0"/>
              </a:rPr>
              <a:t> </a:t>
            </a:r>
            <a:r>
              <a:rPr lang="en-US" altLang="ru-RU" sz="2400" b="1" dirty="0" err="1">
                <a:solidFill>
                  <a:srgbClr val="0000CC"/>
                </a:solidFill>
                <a:latin typeface="Times New Roman" panose="02020603050405020304" pitchFamily="18" charset="0"/>
                <a:cs typeface="Times New Roman" panose="02020603050405020304" pitchFamily="18" charset="0"/>
              </a:rPr>
              <a:t>xomosapienslari</a:t>
            </a:r>
            <a:r>
              <a:rPr lang="en-US" altLang="ru-RU" sz="2400" b="1" dirty="0">
                <a:solidFill>
                  <a:srgbClr val="0000CC"/>
                </a:solidFill>
                <a:latin typeface="Times New Roman" panose="02020603050405020304" pitchFamily="18" charset="0"/>
                <a:cs typeface="Times New Roman" panose="02020603050405020304" pitchFamily="18" charset="0"/>
              </a:rPr>
              <a:t>; </a:t>
            </a:r>
            <a:endParaRPr lang="en-US" altLang="ru-RU" sz="2400" b="1" dirty="0" smtClean="0">
              <a:solidFill>
                <a:srgbClr val="0000CC"/>
              </a:solidFill>
              <a:latin typeface="Times New Roman" panose="02020603050405020304" pitchFamily="18" charset="0"/>
              <a:cs typeface="Times New Roman" panose="02020603050405020304" pitchFamily="18" charset="0"/>
            </a:endParaRPr>
          </a:p>
          <a:p>
            <a:pPr algn="just">
              <a:lnSpc>
                <a:spcPct val="80000"/>
              </a:lnSpc>
            </a:pPr>
            <a:r>
              <a:rPr lang="en-US" altLang="ru-RU" sz="2400" b="1" dirty="0" smtClean="0">
                <a:solidFill>
                  <a:srgbClr val="0000CC"/>
                </a:solidFill>
                <a:latin typeface="Times New Roman" panose="02020603050405020304" pitchFamily="18" charset="0"/>
                <a:cs typeface="Times New Roman" panose="02020603050405020304" pitchFamily="18" charset="0"/>
              </a:rPr>
              <a:t>4</a:t>
            </a:r>
            <a:r>
              <a:rPr lang="en-US" altLang="ru-RU" sz="2400" b="1" dirty="0">
                <a:solidFill>
                  <a:srgbClr val="0000CC"/>
                </a:solidFill>
                <a:latin typeface="Times New Roman" panose="02020603050405020304" pitchFamily="18" charset="0"/>
                <a:cs typeface="Times New Roman" panose="02020603050405020304" pitchFamily="18" charset="0"/>
              </a:rPr>
              <a:t>) </a:t>
            </a:r>
            <a:r>
              <a:rPr lang="en-US" altLang="ru-RU" sz="2400" b="1" dirty="0" err="1">
                <a:solidFill>
                  <a:srgbClr val="0000CC"/>
                </a:solidFill>
                <a:latin typeface="Times New Roman" panose="02020603050405020304" pitchFamily="18" charset="0"/>
                <a:cs typeface="Times New Roman" panose="02020603050405020304" pitchFamily="18" charset="0"/>
              </a:rPr>
              <a:t>Sibir</a:t>
            </a:r>
            <a:r>
              <a:rPr lang="en-US" altLang="ru-RU" sz="2400" b="1" dirty="0">
                <a:solidFill>
                  <a:srgbClr val="0000CC"/>
                </a:solidFill>
                <a:latin typeface="Times New Roman" panose="02020603050405020304" pitchFamily="18" charset="0"/>
                <a:cs typeface="Times New Roman" panose="02020603050405020304" pitchFamily="18" charset="0"/>
              </a:rPr>
              <a:t>–</a:t>
            </a:r>
            <a:r>
              <a:rPr lang="en-US" altLang="ru-RU" sz="2400" b="1" dirty="0" err="1">
                <a:solidFill>
                  <a:srgbClr val="0000CC"/>
                </a:solidFill>
                <a:latin typeface="Times New Roman" panose="02020603050405020304" pitchFamily="18" charset="0"/>
                <a:cs typeface="Times New Roman" panose="02020603050405020304" pitchFamily="18" charset="0"/>
              </a:rPr>
              <a:t>Oltoy</a:t>
            </a:r>
            <a:r>
              <a:rPr lang="en-US" altLang="ru-RU" sz="2400" b="1" dirty="0">
                <a:solidFill>
                  <a:srgbClr val="0000CC"/>
                </a:solidFill>
                <a:latin typeface="Times New Roman" panose="02020603050405020304" pitchFamily="18" charset="0"/>
                <a:cs typeface="Times New Roman" panose="02020603050405020304" pitchFamily="18" charset="0"/>
              </a:rPr>
              <a:t> </a:t>
            </a:r>
            <a:r>
              <a:rPr lang="en-US" altLang="ru-RU" sz="2400" b="1" dirty="0" err="1">
                <a:solidFill>
                  <a:srgbClr val="0000CC"/>
                </a:solidFill>
                <a:latin typeface="Times New Roman" panose="02020603050405020304" pitchFamily="18" charset="0"/>
                <a:cs typeface="Times New Roman" panose="02020603050405020304" pitchFamily="18" charset="0"/>
              </a:rPr>
              <a:t>xomosapienslari</a:t>
            </a:r>
            <a:r>
              <a:rPr lang="en-US" altLang="ru-RU" sz="2400" dirty="0">
                <a:latin typeface="Times New Roman" panose="02020603050405020304" pitchFamily="18" charset="0"/>
                <a:cs typeface="Times New Roman" panose="02020603050405020304" pitchFamily="18" charset="0"/>
              </a:rPr>
              <a:t>. </a:t>
            </a:r>
            <a:endParaRPr lang="en-US" altLang="ru-RU" sz="2400" dirty="0" smtClean="0">
              <a:latin typeface="Times New Roman" panose="02020603050405020304" pitchFamily="18" charset="0"/>
              <a:cs typeface="Times New Roman" panose="02020603050405020304" pitchFamily="18" charset="0"/>
            </a:endParaRPr>
          </a:p>
          <a:p>
            <a:pPr marL="0" indent="0" algn="just">
              <a:lnSpc>
                <a:spcPct val="80000"/>
              </a:lnSpc>
              <a:buNone/>
            </a:pPr>
            <a:r>
              <a:rPr lang="en-US" altLang="ru-RU" sz="2400" dirty="0">
                <a:latin typeface="Times New Roman" panose="02020603050405020304" pitchFamily="18" charset="0"/>
                <a:cs typeface="Times New Roman" panose="02020603050405020304" pitchFamily="18" charset="0"/>
              </a:rPr>
              <a:t>	</a:t>
            </a:r>
            <a:r>
              <a:rPr lang="en-US" altLang="ru-RU" sz="2400" dirty="0" err="1" smtClean="0">
                <a:latin typeface="Times New Roman" panose="02020603050405020304" pitchFamily="18" charset="0"/>
                <a:cs typeface="Times New Roman" panose="02020603050405020304" pitchFamily="18" charset="0"/>
              </a:rPr>
              <a:t>Olis</a:t>
            </a:r>
            <a:r>
              <a:rPr lang="en-US" altLang="ru-RU" sz="2400" dirty="0" smtClean="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o‘tmish</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zamonlarda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ular</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umumiy</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ildizga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ega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bo‘lgan</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keyinchalik</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bu</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odamlar</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bir</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darahtning</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turli</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shoxlariga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o‘xshab</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ajralgan</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va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davr</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o‘tishi</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bilan</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yana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birlashib</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yaqinlashgan</a:t>
            </a:r>
            <a:r>
              <a:rPr lang="en-US" altLang="ru-RU" sz="2400" dirty="0">
                <a:latin typeface="Times New Roman" panose="02020603050405020304" pitchFamily="18" charset="0"/>
                <a:cs typeface="Times New Roman" panose="02020603050405020304" pitchFamily="18" charset="0"/>
              </a:rPr>
              <a:t> deb </a:t>
            </a:r>
            <a:r>
              <a:rPr lang="en-US" altLang="ru-RU" sz="2400" dirty="0" err="1">
                <a:latin typeface="Times New Roman" panose="02020603050405020304" pitchFamily="18" charset="0"/>
                <a:cs typeface="Times New Roman" panose="02020603050405020304" pitchFamily="18" charset="0"/>
              </a:rPr>
              <a:t>hisoblandi</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Mazkur</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nazariyaga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ko‘ra</a:t>
            </a:r>
            <a:r>
              <a:rPr lang="en-US" altLang="ru-RU" sz="2400" dirty="0">
                <a:latin typeface="Times New Roman" panose="02020603050405020304" pitchFamily="18" charset="0"/>
                <a:cs typeface="Times New Roman" panose="02020603050405020304" pitchFamily="18" charset="0"/>
              </a:rPr>
              <a:t>, </a:t>
            </a:r>
            <a:r>
              <a:rPr lang="en-US" altLang="ru-RU" sz="2400" b="1" dirty="0" err="1">
                <a:latin typeface="Times New Roman" panose="02020603050405020304" pitchFamily="18" charset="0"/>
                <a:cs typeface="Times New Roman" panose="02020603050405020304" pitchFamily="18" charset="0"/>
              </a:rPr>
              <a:t>neandertallar</a:t>
            </a:r>
            <a:r>
              <a:rPr lang="en-US" altLang="ru-RU" sz="2400" b="1" dirty="0">
                <a:latin typeface="Times New Roman" panose="02020603050405020304" pitchFamily="18" charset="0"/>
                <a:cs typeface="Times New Roman" panose="02020603050405020304" pitchFamily="18" charset="0"/>
              </a:rPr>
              <a:t> </a:t>
            </a:r>
            <a:r>
              <a:rPr lang="en-US" altLang="ru-RU" sz="2400" b="1" dirty="0" err="1">
                <a:latin typeface="Times New Roman" panose="02020603050405020304" pitchFamily="18" charset="0"/>
                <a:cs typeface="Times New Roman" panose="02020603050405020304" pitchFamily="18" charset="0"/>
              </a:rPr>
              <a:t>va</a:t>
            </a:r>
            <a:r>
              <a:rPr lang="en-US" altLang="ru-RU" sz="2400" b="1" dirty="0">
                <a:latin typeface="Times New Roman" panose="02020603050405020304" pitchFamily="18" charset="0"/>
                <a:cs typeface="Times New Roman" panose="02020603050405020304" pitchFamily="18" charset="0"/>
              </a:rPr>
              <a:t> </a:t>
            </a:r>
            <a:r>
              <a:rPr lang="en-US" altLang="ru-RU" sz="2400" b="1" dirty="0" err="1">
                <a:latin typeface="Times New Roman" panose="02020603050405020304" pitchFamily="18" charset="0"/>
                <a:cs typeface="Times New Roman" panose="02020603050405020304" pitchFamily="18" charset="0"/>
              </a:rPr>
              <a:t>xomosapienslar</a:t>
            </a:r>
            <a:r>
              <a:rPr lang="en-US" altLang="ru-RU" sz="2400" b="1"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bir</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davrda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turli</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hududlarda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istiqomat</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qilganlar</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Ular</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biologik</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jihatdan</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aralashib</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qorishib</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borganlar</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va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o‘zaro</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madaniy</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aloqalarini</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davom</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ettirib</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ko‘nikmalar</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va</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bilim</a:t>
            </a:r>
            <a:r>
              <a:rPr lang="en-US" altLang="ru-RU" sz="2400" dirty="0">
                <a:latin typeface="Times New Roman" panose="02020603050405020304" pitchFamily="18" charset="0"/>
                <a:cs typeface="Times New Roman" panose="02020603050405020304" pitchFamily="18" charset="0"/>
              </a:rPr>
              <a:t>–</a:t>
            </a:r>
            <a:r>
              <a:rPr lang="en-US" altLang="ru-RU" sz="2400" dirty="0" err="1">
                <a:latin typeface="Times New Roman" panose="02020603050405020304" pitchFamily="18" charset="0"/>
                <a:cs typeface="Times New Roman" panose="02020603050405020304" pitchFamily="18" charset="0"/>
              </a:rPr>
              <a:t>tajriba</a:t>
            </a:r>
            <a:r>
              <a:rPr lang="en-US" altLang="ru-RU" sz="2400" dirty="0">
                <a:latin typeface="Times New Roman" panose="02020603050405020304" pitchFamily="18" charset="0"/>
                <a:cs typeface="Times New Roman" panose="02020603050405020304" pitchFamily="18" charset="0"/>
              </a:rPr>
              <a:t>, tosh </a:t>
            </a:r>
            <a:r>
              <a:rPr lang="en-US" altLang="ru-RU" sz="2400" dirty="0" err="1">
                <a:latin typeface="Times New Roman" panose="02020603050405020304" pitchFamily="18" charset="0"/>
                <a:cs typeface="Times New Roman" panose="02020603050405020304" pitchFamily="18" charset="0"/>
              </a:rPr>
              <a:t>qurollar</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yasash</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usullari</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hamda</a:t>
            </a:r>
            <a:r>
              <a:rPr lang="en-US" altLang="ru-RU" sz="2400" dirty="0">
                <a:latin typeface="Times New Roman" panose="02020603050405020304" pitchFamily="18" charset="0"/>
                <a:cs typeface="Times New Roman" panose="02020603050405020304" pitchFamily="18" charset="0"/>
              </a:rPr>
              <a:t> tosh </a:t>
            </a:r>
            <a:r>
              <a:rPr lang="en-US" altLang="ru-RU" sz="2400" dirty="0" err="1">
                <a:latin typeface="Times New Roman" panose="02020603050405020304" pitchFamily="18" charset="0"/>
                <a:cs typeface="Times New Roman" panose="02020603050405020304" pitchFamily="18" charset="0"/>
              </a:rPr>
              <a:t>qurollar</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bilan</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almashib</a:t>
            </a:r>
            <a:r>
              <a:rPr lang="en-US" altLang="ru-RU" sz="2400" dirty="0">
                <a:latin typeface="Times New Roman" panose="02020603050405020304" pitchFamily="18" charset="0"/>
                <a:cs typeface="Times New Roman" panose="02020603050405020304" pitchFamily="18" charset="0"/>
              </a:rPr>
              <a:t> </a:t>
            </a:r>
            <a:r>
              <a:rPr lang="en-US" altLang="ru-RU" sz="2400" dirty="0" err="1">
                <a:latin typeface="Times New Roman" panose="02020603050405020304" pitchFamily="18" charset="0"/>
                <a:cs typeface="Times New Roman" panose="02020603050405020304" pitchFamily="18" charset="0"/>
              </a:rPr>
              <a:t>turganlar</a:t>
            </a:r>
            <a:r>
              <a:rPr lang="en-US" altLang="ru-RU" sz="2400" dirty="0">
                <a:latin typeface="Times New Roman" panose="02020603050405020304" pitchFamily="18" charset="0"/>
                <a:cs typeface="Times New Roman" panose="02020603050405020304" pitchFamily="18" charset="0"/>
              </a:rPr>
              <a:t>. </a:t>
            </a:r>
            <a:endParaRPr lang="ru-RU" altLang="ru-RU"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429091"/>
      </p:ext>
    </p:extLst>
  </p:cSld>
  <p:clrMapOvr>
    <a:masterClrMapping/>
  </p:clrMapOvr>
  <p:transition spd="slow">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179512" y="188640"/>
            <a:ext cx="8964488" cy="6264696"/>
          </a:xfrm>
        </p:spPr>
        <p:txBody>
          <a:bodyPr/>
          <a:lstStyle/>
          <a:p>
            <a:pPr marL="0" indent="0" algn="just">
              <a:buNone/>
            </a:pPr>
            <a:r>
              <a:rPr lang="en-US" altLang="ru-RU" dirty="0" smtClean="0">
                <a:latin typeface="Times New Roman" panose="02020603050405020304" pitchFamily="18" charset="0"/>
                <a:cs typeface="Times New Roman" panose="02020603050405020304" pitchFamily="18" charset="0"/>
              </a:rPr>
              <a:t>	</a:t>
            </a:r>
            <a:r>
              <a:rPr lang="en-US" altLang="ru-RU" b="1" dirty="0" err="1" smtClean="0">
                <a:latin typeface="Times New Roman" panose="02020603050405020304" pitchFamily="18" charset="0"/>
                <a:cs typeface="Times New Roman" panose="02020603050405020304" pitchFamily="18" charset="0"/>
              </a:rPr>
              <a:t>Qiyosiy</a:t>
            </a:r>
            <a:r>
              <a:rPr lang="en-US" altLang="ru-RU" b="1" dirty="0" smtClean="0">
                <a:latin typeface="Times New Roman" panose="02020603050405020304" pitchFamily="18" charset="0"/>
                <a:cs typeface="Times New Roman" panose="02020603050405020304" pitchFamily="18" charset="0"/>
              </a:rPr>
              <a:t> </a:t>
            </a:r>
            <a:r>
              <a:rPr lang="en-US" altLang="ru-RU" b="1" dirty="0" err="1">
                <a:latin typeface="Times New Roman" panose="02020603050405020304" pitchFamily="18" charset="0"/>
                <a:cs typeface="Times New Roman" panose="02020603050405020304" pitchFamily="18" charset="0"/>
              </a:rPr>
              <a:t>o‘rganish</a:t>
            </a:r>
            <a:r>
              <a:rPr lang="en-US" altLang="ru-RU" b="1" dirty="0">
                <a:latin typeface="Times New Roman" panose="02020603050405020304" pitchFamily="18" charset="0"/>
                <a:cs typeface="Times New Roman" panose="02020603050405020304" pitchFamily="18" charset="0"/>
              </a:rPr>
              <a:t> </a:t>
            </a:r>
            <a:r>
              <a:rPr lang="en-US" altLang="ru-RU" b="1" dirty="0" err="1">
                <a:latin typeface="Times New Roman" panose="02020603050405020304" pitchFamily="18" charset="0"/>
                <a:cs typeface="Times New Roman" panose="02020603050405020304" pitchFamily="18" charset="0"/>
              </a:rPr>
              <a:t>uchun</a:t>
            </a:r>
            <a:r>
              <a:rPr lang="en-US" altLang="ru-RU" b="1"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misol</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keltiradigan</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bo‘lsak</a:t>
            </a:r>
            <a:r>
              <a:rPr lang="en-US" altLang="ru-RU" dirty="0">
                <a:latin typeface="Times New Roman" panose="02020603050405020304" pitchFamily="18" charset="0"/>
                <a:cs typeface="Times New Roman" panose="02020603050405020304" pitchFamily="18" charset="0"/>
              </a:rPr>
              <a:t>, </a:t>
            </a:r>
            <a:r>
              <a:rPr lang="en-US" altLang="ru-RU" b="1" dirty="0" err="1">
                <a:latin typeface="Times New Roman" panose="02020603050405020304" pitchFamily="18" charset="0"/>
                <a:cs typeface="Times New Roman" panose="02020603050405020304" pitchFamily="18" charset="0"/>
              </a:rPr>
              <a:t>o‘tgan</a:t>
            </a:r>
            <a:r>
              <a:rPr lang="en-US" altLang="ru-RU" b="1" dirty="0">
                <a:latin typeface="Times New Roman" panose="02020603050405020304" pitchFamily="18" charset="0"/>
                <a:cs typeface="Times New Roman" panose="02020603050405020304" pitchFamily="18" charset="0"/>
              </a:rPr>
              <a:t> </a:t>
            </a:r>
            <a:r>
              <a:rPr lang="en-US" altLang="ru-RU" b="1" dirty="0" err="1">
                <a:latin typeface="Times New Roman" panose="02020603050405020304" pitchFamily="18" charset="0"/>
                <a:cs typeface="Times New Roman" panose="02020603050405020304" pitchFamily="18" charset="0"/>
              </a:rPr>
              <a:t>asrning</a:t>
            </a:r>
            <a:r>
              <a:rPr lang="en-US" altLang="ru-RU" b="1" dirty="0">
                <a:latin typeface="Times New Roman" panose="02020603050405020304" pitchFamily="18" charset="0"/>
                <a:cs typeface="Times New Roman" panose="02020603050405020304" pitchFamily="18" charset="0"/>
              </a:rPr>
              <a:t> 30 – </a:t>
            </a:r>
            <a:r>
              <a:rPr lang="en-US" altLang="ru-RU" b="1" dirty="0" err="1">
                <a:latin typeface="Times New Roman" panose="02020603050405020304" pitchFamily="18" charset="0"/>
                <a:cs typeface="Times New Roman" panose="02020603050405020304" pitchFamily="18" charset="0"/>
              </a:rPr>
              <a:t>yillari</a:t>
            </a:r>
            <a:r>
              <a:rPr lang="en-US" altLang="ru-RU" b="1" dirty="0">
                <a:latin typeface="Times New Roman" panose="02020603050405020304" pitchFamily="18" charset="0"/>
                <a:cs typeface="Times New Roman" panose="02020603050405020304" pitchFamily="18" charset="0"/>
              </a:rPr>
              <a:t> </a:t>
            </a:r>
            <a:r>
              <a:rPr lang="en-US" altLang="ru-RU" b="1" dirty="0" err="1">
                <a:latin typeface="Times New Roman" panose="02020603050405020304" pitchFamily="18" charset="0"/>
                <a:cs typeface="Times New Roman" panose="02020603050405020304" pitchFamily="18" charset="0"/>
              </a:rPr>
              <a:t>boshlarida</a:t>
            </a:r>
            <a:r>
              <a:rPr lang="en-US" altLang="ru-RU" b="1" dirty="0">
                <a:latin typeface="Times New Roman" panose="02020603050405020304" pitchFamily="18" charset="0"/>
                <a:cs typeface="Times New Roman" panose="02020603050405020304" pitchFamily="18" charset="0"/>
              </a:rPr>
              <a:t> </a:t>
            </a:r>
            <a:r>
              <a:rPr lang="en-US" altLang="ru-RU" b="1" dirty="0" err="1">
                <a:solidFill>
                  <a:srgbClr val="0000CC"/>
                </a:solidFill>
                <a:latin typeface="Times New Roman" panose="02020603050405020304" pitchFamily="18" charset="0"/>
                <a:cs typeface="Times New Roman" panose="02020603050405020304" pitchFamily="18" charset="0"/>
              </a:rPr>
              <a:t>Falastinda</a:t>
            </a:r>
            <a:r>
              <a:rPr lang="en-US" altLang="ru-RU" b="1" dirty="0">
                <a:solidFill>
                  <a:srgbClr val="0000CC"/>
                </a:solidFill>
                <a:latin typeface="Times New Roman" panose="02020603050405020304" pitchFamily="18" charset="0"/>
                <a:cs typeface="Times New Roman" panose="02020603050405020304" pitchFamily="18" charset="0"/>
              </a:rPr>
              <a:t> “</a:t>
            </a:r>
            <a:r>
              <a:rPr lang="en-US" altLang="ru-RU" b="1" dirty="0" err="1">
                <a:solidFill>
                  <a:srgbClr val="0000CC"/>
                </a:solidFill>
                <a:latin typeface="Times New Roman" panose="02020603050405020304" pitchFamily="18" charset="0"/>
                <a:cs typeface="Times New Roman" panose="02020603050405020304" pitchFamily="18" charset="0"/>
              </a:rPr>
              <a:t>Echki</a:t>
            </a:r>
            <a:r>
              <a:rPr lang="en-US" altLang="ru-RU" b="1" dirty="0">
                <a:solidFill>
                  <a:srgbClr val="0000CC"/>
                </a:solidFill>
                <a:latin typeface="Times New Roman" panose="02020603050405020304" pitchFamily="18" charset="0"/>
                <a:cs typeface="Times New Roman" panose="02020603050405020304" pitchFamily="18" charset="0"/>
              </a:rPr>
              <a:t> </a:t>
            </a:r>
            <a:r>
              <a:rPr lang="en-US" altLang="ru-RU" b="1" dirty="0" err="1">
                <a:solidFill>
                  <a:srgbClr val="0000CC"/>
                </a:solidFill>
                <a:latin typeface="Times New Roman" panose="02020603050405020304" pitchFamily="18" charset="0"/>
                <a:cs typeface="Times New Roman" panose="02020603050405020304" pitchFamily="18" charset="0"/>
              </a:rPr>
              <a:t>g‘ori</a:t>
            </a:r>
            <a:r>
              <a:rPr lang="en-US" altLang="ru-RU" b="1" dirty="0">
                <a:solidFill>
                  <a:srgbClr val="0000CC"/>
                </a:solidFill>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degan</a:t>
            </a:r>
            <a:r>
              <a:rPr lang="en-US" altLang="ru-RU" dirty="0">
                <a:latin typeface="Times New Roman" panose="02020603050405020304" pitchFamily="18" charset="0"/>
                <a:cs typeface="Times New Roman" panose="02020603050405020304" pitchFamily="18" charset="0"/>
              </a:rPr>
              <a:t> </a:t>
            </a:r>
            <a:r>
              <a:rPr lang="en-US" altLang="ru-RU" b="1" dirty="0" err="1">
                <a:latin typeface="Times New Roman" panose="02020603050405020304" pitchFamily="18" charset="0"/>
                <a:cs typeface="Times New Roman" panose="02020603050405020304" pitchFamily="18" charset="0"/>
              </a:rPr>
              <a:t>o‘rta</a:t>
            </a:r>
            <a:r>
              <a:rPr lang="en-US" altLang="ru-RU" b="1" dirty="0">
                <a:latin typeface="Times New Roman" panose="02020603050405020304" pitchFamily="18" charset="0"/>
                <a:cs typeface="Times New Roman" panose="02020603050405020304" pitchFamily="18" charset="0"/>
              </a:rPr>
              <a:t> </a:t>
            </a:r>
            <a:r>
              <a:rPr lang="en-US" altLang="ru-RU" b="1" dirty="0" err="1">
                <a:latin typeface="Times New Roman" panose="02020603050405020304" pitchFamily="18" charset="0"/>
                <a:cs typeface="Times New Roman" panose="02020603050405020304" pitchFamily="18" charset="0"/>
              </a:rPr>
              <a:t>paleolit</a:t>
            </a:r>
            <a:r>
              <a:rPr lang="en-US" altLang="ru-RU" b="1" dirty="0">
                <a:latin typeface="Times New Roman" panose="02020603050405020304" pitchFamily="18" charset="0"/>
                <a:cs typeface="Times New Roman" panose="02020603050405020304" pitchFamily="18" charset="0"/>
              </a:rPr>
              <a:t> </a:t>
            </a:r>
            <a:r>
              <a:rPr lang="en-US" altLang="ru-RU" b="1" dirty="0" err="1">
                <a:latin typeface="Times New Roman" panose="02020603050405020304" pitchFamily="18" charset="0"/>
                <a:cs typeface="Times New Roman" panose="02020603050405020304" pitchFamily="18" charset="0"/>
              </a:rPr>
              <a:t>g‘or</a:t>
            </a:r>
            <a:r>
              <a:rPr lang="en-US" altLang="ru-RU" b="1" dirty="0">
                <a:latin typeface="Times New Roman" panose="02020603050405020304" pitchFamily="18" charset="0"/>
                <a:cs typeface="Times New Roman" panose="02020603050405020304" pitchFamily="18" charset="0"/>
              </a:rPr>
              <a:t>–</a:t>
            </a:r>
            <a:r>
              <a:rPr lang="en-US" altLang="ru-RU" b="1" dirty="0" err="1">
                <a:latin typeface="Times New Roman" panose="02020603050405020304" pitchFamily="18" charset="0"/>
                <a:cs typeface="Times New Roman" panose="02020603050405020304" pitchFamily="18" charset="0"/>
              </a:rPr>
              <a:t>makonida</a:t>
            </a:r>
            <a:r>
              <a:rPr lang="en-US" altLang="ru-RU" dirty="0">
                <a:latin typeface="Times New Roman" panose="02020603050405020304" pitchFamily="18" charset="0"/>
                <a:cs typeface="Times New Roman" panose="02020603050405020304" pitchFamily="18" charset="0"/>
              </a:rPr>
              <a:t> tosh </a:t>
            </a:r>
            <a:r>
              <a:rPr lang="en-US" altLang="ru-RU" dirty="0" err="1">
                <a:latin typeface="Times New Roman" panose="02020603050405020304" pitchFamily="18" charset="0"/>
                <a:cs typeface="Times New Roman" panose="02020603050405020304" pitchFamily="18" charset="0"/>
              </a:rPr>
              <a:t>qurollar</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bilan</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birga</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ibtidoiy</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odamlarning</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skelet</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suyaklari</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aniqlangan</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Antropologik</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belgilarga</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ko‘ra</a:t>
            </a:r>
            <a:r>
              <a:rPr lang="en-US" altLang="ru-RU" dirty="0">
                <a:latin typeface="Times New Roman" panose="02020603050405020304" pitchFamily="18" charset="0"/>
                <a:cs typeface="Times New Roman" panose="02020603050405020304" pitchFamily="18" charset="0"/>
              </a:rPr>
              <a:t>, </a:t>
            </a:r>
            <a:r>
              <a:rPr lang="en-US" altLang="ru-RU" b="1" dirty="0">
                <a:latin typeface="Times New Roman" panose="02020603050405020304" pitchFamily="18" charset="0"/>
                <a:cs typeface="Times New Roman" panose="02020603050405020304" pitchFamily="18" charset="0"/>
              </a:rPr>
              <a:t>“</a:t>
            </a:r>
            <a:r>
              <a:rPr lang="en-US" altLang="ru-RU" b="1" dirty="0" err="1">
                <a:latin typeface="Times New Roman" panose="02020603050405020304" pitchFamily="18" charset="0"/>
                <a:cs typeface="Times New Roman" panose="02020603050405020304" pitchFamily="18" charset="0"/>
              </a:rPr>
              <a:t>falastin</a:t>
            </a:r>
            <a:r>
              <a:rPr lang="en-US" altLang="ru-RU" b="1" dirty="0">
                <a:latin typeface="Times New Roman" panose="02020603050405020304" pitchFamily="18" charset="0"/>
                <a:cs typeface="Times New Roman" panose="02020603050405020304" pitchFamily="18" charset="0"/>
              </a:rPr>
              <a:t> </a:t>
            </a:r>
            <a:r>
              <a:rPr lang="en-US" altLang="ru-RU" b="1" dirty="0" err="1">
                <a:latin typeface="Times New Roman" panose="02020603050405020304" pitchFamily="18" charset="0"/>
                <a:cs typeface="Times New Roman" panose="02020603050405020304" pitchFamily="18" charset="0"/>
              </a:rPr>
              <a:t>odamining</a:t>
            </a:r>
            <a:r>
              <a:rPr lang="en-US" altLang="ru-RU" b="1"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tashqi</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qiyofasi</a:t>
            </a:r>
            <a:r>
              <a:rPr lang="en-US" altLang="ru-RU" dirty="0">
                <a:latin typeface="Times New Roman" panose="02020603050405020304" pitchFamily="18" charset="0"/>
                <a:cs typeface="Times New Roman" panose="02020603050405020304" pitchFamily="18" charset="0"/>
              </a:rPr>
              <a:t> </a:t>
            </a:r>
            <a:r>
              <a:rPr lang="en-US" altLang="ru-RU" b="1" dirty="0" err="1">
                <a:latin typeface="Times New Roman" panose="02020603050405020304" pitchFamily="18" charset="0"/>
                <a:cs typeface="Times New Roman" panose="02020603050405020304" pitchFamily="18" charset="0"/>
              </a:rPr>
              <a:t>Yevropa</a:t>
            </a:r>
            <a:r>
              <a:rPr lang="en-US" altLang="ru-RU" b="1" dirty="0">
                <a:latin typeface="Times New Roman" panose="02020603050405020304" pitchFamily="18" charset="0"/>
                <a:cs typeface="Times New Roman" panose="02020603050405020304" pitchFamily="18" charset="0"/>
              </a:rPr>
              <a:t> </a:t>
            </a:r>
            <a:r>
              <a:rPr lang="en-US" altLang="ru-RU" b="1" dirty="0" err="1">
                <a:latin typeface="Times New Roman" panose="02020603050405020304" pitchFamily="18" charset="0"/>
                <a:cs typeface="Times New Roman" panose="02020603050405020304" pitchFamily="18" charset="0"/>
              </a:rPr>
              <a:t>neandertallaridan</a:t>
            </a:r>
            <a:r>
              <a:rPr lang="en-US" altLang="ru-RU" b="1"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farq</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qilgan</a:t>
            </a:r>
            <a:r>
              <a:rPr lang="en-US" altLang="ru-RU" dirty="0">
                <a:latin typeface="Times New Roman" panose="02020603050405020304" pitchFamily="18" charset="0"/>
                <a:cs typeface="Times New Roman" panose="02020603050405020304" pitchFamily="18" charset="0"/>
              </a:rPr>
              <a:t> </a:t>
            </a:r>
            <a:r>
              <a:rPr lang="en-US" altLang="ru-RU" b="1" dirty="0">
                <a:solidFill>
                  <a:srgbClr val="0000CC"/>
                </a:solidFill>
                <a:latin typeface="Times New Roman" panose="02020603050405020304" pitchFamily="18" charset="0"/>
                <a:cs typeface="Times New Roman" panose="02020603050405020304" pitchFamily="18" charset="0"/>
              </a:rPr>
              <a:t>(</a:t>
            </a:r>
            <a:r>
              <a:rPr lang="en-US" altLang="ru-RU" b="1" dirty="0" err="1">
                <a:solidFill>
                  <a:srgbClr val="0000CC"/>
                </a:solidFill>
                <a:latin typeface="Times New Roman" panose="02020603050405020304" pitchFamily="18" charset="0"/>
                <a:cs typeface="Times New Roman" panose="02020603050405020304" pitchFamily="18" charset="0"/>
              </a:rPr>
              <a:t>peshonasi</a:t>
            </a:r>
            <a:r>
              <a:rPr lang="en-US" altLang="ru-RU" b="1" dirty="0">
                <a:solidFill>
                  <a:srgbClr val="0000CC"/>
                </a:solidFill>
                <a:latin typeface="Times New Roman" panose="02020603050405020304" pitchFamily="18" charset="0"/>
                <a:cs typeface="Times New Roman" panose="02020603050405020304" pitchFamily="18" charset="0"/>
              </a:rPr>
              <a:t> </a:t>
            </a:r>
            <a:r>
              <a:rPr lang="en-US" altLang="ru-RU" b="1" dirty="0" err="1">
                <a:solidFill>
                  <a:srgbClr val="0000CC"/>
                </a:solidFill>
                <a:latin typeface="Times New Roman" panose="02020603050405020304" pitchFamily="18" charset="0"/>
                <a:cs typeface="Times New Roman" panose="02020603050405020304" pitchFamily="18" charset="0"/>
              </a:rPr>
              <a:t>kengroq</a:t>
            </a:r>
            <a:r>
              <a:rPr lang="en-US" altLang="ru-RU" b="1" dirty="0">
                <a:solidFill>
                  <a:srgbClr val="0000CC"/>
                </a:solidFill>
                <a:latin typeface="Times New Roman" panose="02020603050405020304" pitchFamily="18" charset="0"/>
                <a:cs typeface="Times New Roman" panose="02020603050405020304" pitchFamily="18" charset="0"/>
              </a:rPr>
              <a:t>, </a:t>
            </a:r>
            <a:r>
              <a:rPr lang="en-US" altLang="ru-RU" b="1" dirty="0" err="1">
                <a:solidFill>
                  <a:srgbClr val="0000CC"/>
                </a:solidFill>
                <a:latin typeface="Times New Roman" panose="02020603050405020304" pitchFamily="18" charset="0"/>
                <a:cs typeface="Times New Roman" panose="02020603050405020304" pitchFamily="18" charset="0"/>
              </a:rPr>
              <a:t>miya</a:t>
            </a:r>
            <a:r>
              <a:rPr lang="en-US" altLang="ru-RU" b="1" dirty="0">
                <a:solidFill>
                  <a:srgbClr val="0000CC"/>
                </a:solidFill>
                <a:latin typeface="Times New Roman" panose="02020603050405020304" pitchFamily="18" charset="0"/>
                <a:cs typeface="Times New Roman" panose="02020603050405020304" pitchFamily="18" charset="0"/>
              </a:rPr>
              <a:t> </a:t>
            </a:r>
            <a:r>
              <a:rPr lang="en-US" altLang="ru-RU" b="1" dirty="0" err="1">
                <a:solidFill>
                  <a:srgbClr val="0000CC"/>
                </a:solidFill>
                <a:latin typeface="Times New Roman" panose="02020603050405020304" pitchFamily="18" charset="0"/>
                <a:cs typeface="Times New Roman" panose="02020603050405020304" pitchFamily="18" charset="0"/>
              </a:rPr>
              <a:t>kosasi</a:t>
            </a:r>
            <a:r>
              <a:rPr lang="en-US" altLang="ru-RU" b="1" dirty="0">
                <a:solidFill>
                  <a:srgbClr val="0000CC"/>
                </a:solidFill>
                <a:latin typeface="Times New Roman" panose="02020603050405020304" pitchFamily="18" charset="0"/>
                <a:cs typeface="Times New Roman" panose="02020603050405020304" pitchFamily="18" charset="0"/>
              </a:rPr>
              <a:t> </a:t>
            </a:r>
            <a:r>
              <a:rPr lang="en-US" altLang="ru-RU" b="1" dirty="0" err="1">
                <a:solidFill>
                  <a:srgbClr val="0000CC"/>
                </a:solidFill>
                <a:latin typeface="Times New Roman" panose="02020603050405020304" pitchFamily="18" charset="0"/>
                <a:cs typeface="Times New Roman" panose="02020603050405020304" pitchFamily="18" charset="0"/>
              </a:rPr>
              <a:t>balandroq</a:t>
            </a:r>
            <a:r>
              <a:rPr lang="en-US" altLang="ru-RU" b="1" dirty="0">
                <a:solidFill>
                  <a:srgbClr val="0000CC"/>
                </a:solidFill>
                <a:latin typeface="Times New Roman" panose="02020603050405020304" pitchFamily="18" charset="0"/>
                <a:cs typeface="Times New Roman" panose="02020603050405020304" pitchFamily="18" charset="0"/>
              </a:rPr>
              <a:t>, </a:t>
            </a:r>
            <a:r>
              <a:rPr lang="en-US" altLang="ru-RU" b="1" dirty="0" err="1">
                <a:solidFill>
                  <a:srgbClr val="0000CC"/>
                </a:solidFill>
                <a:latin typeface="Times New Roman" panose="02020603050405020304" pitchFamily="18" charset="0"/>
                <a:cs typeface="Times New Roman" panose="02020603050405020304" pitchFamily="18" charset="0"/>
              </a:rPr>
              <a:t>yuzining</a:t>
            </a:r>
            <a:r>
              <a:rPr lang="en-US" altLang="ru-RU" b="1" dirty="0">
                <a:solidFill>
                  <a:srgbClr val="0000CC"/>
                </a:solidFill>
                <a:latin typeface="Times New Roman" panose="02020603050405020304" pitchFamily="18" charset="0"/>
                <a:cs typeface="Times New Roman" panose="02020603050405020304" pitchFamily="18" charset="0"/>
              </a:rPr>
              <a:t> </a:t>
            </a:r>
            <a:r>
              <a:rPr lang="en-US" altLang="ru-RU" b="1" dirty="0" err="1">
                <a:solidFill>
                  <a:srgbClr val="0000CC"/>
                </a:solidFill>
                <a:latin typeface="Times New Roman" panose="02020603050405020304" pitchFamily="18" charset="0"/>
                <a:cs typeface="Times New Roman" panose="02020603050405020304" pitchFamily="18" charset="0"/>
              </a:rPr>
              <a:t>tuzilishi</a:t>
            </a:r>
            <a:r>
              <a:rPr lang="en-US" altLang="ru-RU" b="1" dirty="0">
                <a:solidFill>
                  <a:srgbClr val="0000CC"/>
                </a:solidFill>
                <a:latin typeface="Times New Roman" panose="02020603050405020304" pitchFamily="18" charset="0"/>
                <a:cs typeface="Times New Roman" panose="02020603050405020304" pitchFamily="18" charset="0"/>
              </a:rPr>
              <a:t> </a:t>
            </a:r>
            <a:r>
              <a:rPr lang="en-US" altLang="ru-RU" b="1" dirty="0" err="1">
                <a:solidFill>
                  <a:srgbClr val="0000CC"/>
                </a:solidFill>
                <a:latin typeface="Times New Roman" panose="02020603050405020304" pitchFamily="18" charset="0"/>
                <a:cs typeface="Times New Roman" panose="02020603050405020304" pitchFamily="18" charset="0"/>
              </a:rPr>
              <a:t>zamonaviy</a:t>
            </a:r>
            <a:r>
              <a:rPr lang="en-US" altLang="ru-RU" b="1" dirty="0">
                <a:solidFill>
                  <a:srgbClr val="0000CC"/>
                </a:solidFill>
                <a:latin typeface="Times New Roman" panose="02020603050405020304" pitchFamily="18" charset="0"/>
                <a:cs typeface="Times New Roman" panose="02020603050405020304" pitchFamily="18" charset="0"/>
              </a:rPr>
              <a:t> </a:t>
            </a:r>
            <a:r>
              <a:rPr lang="en-US" altLang="ru-RU" b="1" dirty="0" err="1">
                <a:solidFill>
                  <a:srgbClr val="0000CC"/>
                </a:solidFill>
                <a:latin typeface="Times New Roman" panose="02020603050405020304" pitchFamily="18" charset="0"/>
                <a:cs typeface="Times New Roman" panose="02020603050405020304" pitchFamily="18" charset="0"/>
              </a:rPr>
              <a:t>odamga</a:t>
            </a:r>
            <a:r>
              <a:rPr lang="en-US" altLang="ru-RU" b="1" dirty="0">
                <a:solidFill>
                  <a:srgbClr val="0000CC"/>
                </a:solidFill>
                <a:latin typeface="Times New Roman" panose="02020603050405020304" pitchFamily="18" charset="0"/>
                <a:cs typeface="Times New Roman" panose="02020603050405020304" pitchFamily="18" charset="0"/>
              </a:rPr>
              <a:t> </a:t>
            </a:r>
            <a:r>
              <a:rPr lang="en-US" altLang="ru-RU" b="1" dirty="0" err="1">
                <a:solidFill>
                  <a:srgbClr val="0000CC"/>
                </a:solidFill>
                <a:latin typeface="Times New Roman" panose="02020603050405020304" pitchFamily="18" charset="0"/>
                <a:cs typeface="Times New Roman" panose="02020603050405020304" pitchFamily="18" charset="0"/>
              </a:rPr>
              <a:t>yaqinroq</a:t>
            </a:r>
            <a:r>
              <a:rPr lang="en-US" altLang="ru-RU" b="1" dirty="0">
                <a:solidFill>
                  <a:srgbClr val="0000CC"/>
                </a:solidFill>
                <a:latin typeface="Times New Roman" panose="02020603050405020304" pitchFamily="18" charset="0"/>
                <a:cs typeface="Times New Roman" panose="02020603050405020304" pitchFamily="18" charset="0"/>
              </a:rPr>
              <a:t> </a:t>
            </a:r>
            <a:r>
              <a:rPr lang="en-US" altLang="ru-RU" b="1" dirty="0" err="1">
                <a:solidFill>
                  <a:srgbClr val="0000CC"/>
                </a:solidFill>
                <a:latin typeface="Times New Roman" panose="02020603050405020304" pitchFamily="18" charset="0"/>
                <a:cs typeface="Times New Roman" panose="02020603050405020304" pitchFamily="18" charset="0"/>
              </a:rPr>
              <a:t>bo‘lgan</a:t>
            </a:r>
            <a:r>
              <a:rPr lang="en-US" altLang="ru-RU" b="1" dirty="0">
                <a:solidFill>
                  <a:srgbClr val="0000CC"/>
                </a:solidFill>
                <a:latin typeface="Times New Roman" panose="02020603050405020304" pitchFamily="18" charset="0"/>
                <a:cs typeface="Times New Roman" panose="02020603050405020304" pitchFamily="18" charset="0"/>
              </a:rPr>
              <a:t>).</a:t>
            </a:r>
            <a:r>
              <a:rPr lang="en-US" altLang="ru-RU" dirty="0">
                <a:latin typeface="Times New Roman" panose="02020603050405020304" pitchFamily="18" charset="0"/>
                <a:cs typeface="Times New Roman" panose="02020603050405020304" pitchFamily="18" charset="0"/>
              </a:rPr>
              <a:t> Shu bois </a:t>
            </a:r>
            <a:r>
              <a:rPr lang="en-US" altLang="ru-RU" dirty="0" err="1">
                <a:latin typeface="Times New Roman" panose="02020603050405020304" pitchFamily="18" charset="0"/>
                <a:cs typeface="Times New Roman" panose="02020603050405020304" pitchFamily="18" charset="0"/>
              </a:rPr>
              <a:t>neandertal</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va</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zamonaviy</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qiyofadagi</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eng</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qadimgi</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odamning</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qo‘shilishi</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qorishib</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ketishi</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haqidagi</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g‘oya</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vujudga</a:t>
            </a:r>
            <a:r>
              <a:rPr lang="en-US" altLang="ru-RU" dirty="0">
                <a:latin typeface="Times New Roman" panose="02020603050405020304" pitchFamily="18" charset="0"/>
                <a:cs typeface="Times New Roman" panose="02020603050405020304" pitchFamily="18" charset="0"/>
              </a:rPr>
              <a:t> </a:t>
            </a:r>
            <a:r>
              <a:rPr lang="en-US" altLang="ru-RU" dirty="0" err="1">
                <a:latin typeface="Times New Roman" panose="02020603050405020304" pitchFamily="18" charset="0"/>
                <a:cs typeface="Times New Roman" panose="02020603050405020304" pitchFamily="18" charset="0"/>
              </a:rPr>
              <a:t>keldi</a:t>
            </a:r>
            <a:r>
              <a:rPr lang="en-US" altLang="ru-RU" dirty="0">
                <a:latin typeface="Times New Roman" panose="02020603050405020304" pitchFamily="18" charset="0"/>
                <a:cs typeface="Times New Roman" panose="02020603050405020304" pitchFamily="18" charset="0"/>
              </a:rPr>
              <a:t>. </a:t>
            </a:r>
            <a:endParaRPr lang="ru-RU" altLang="ru-RU"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28472"/>
      </p:ext>
    </p:extLst>
  </p:cSld>
  <p:clrMapOvr>
    <a:masterClrMapping/>
  </p:clrMapOvr>
  <p:transition spd="slow">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179512" y="188640"/>
            <a:ext cx="8964488" cy="6264696"/>
          </a:xfrm>
        </p:spPr>
        <p:txBody>
          <a:bodyPr/>
          <a:lstStyle/>
          <a:p>
            <a:pPr marL="0" indent="0" algn="just">
              <a:spcAft>
                <a:spcPts val="0"/>
              </a:spcAft>
              <a:buNone/>
            </a:pPr>
            <a:r>
              <a:rPr lang="en-US" dirty="0" smtClean="0">
                <a:latin typeface="Times New Roman"/>
                <a:ea typeface="Times New Roman"/>
              </a:rPr>
              <a:t>	S</a:t>
            </a:r>
            <a:r>
              <a:rPr lang="uz-Cyrl-UZ" dirty="0" smtClean="0">
                <a:latin typeface="Times New Roman"/>
                <a:ea typeface="Times New Roman"/>
              </a:rPr>
              <a:t>ovet </a:t>
            </a:r>
            <a:r>
              <a:rPr lang="uz-Cyrl-UZ" dirty="0">
                <a:latin typeface="Times New Roman"/>
                <a:ea typeface="Times New Roman"/>
              </a:rPr>
              <a:t>davri tarixshunosligida bu g‘oyalar rad etildi, shu davr qarashlariga ko‘ra, antropologik ko‘rinishdagi neandertal odami doimo bir xil bo‘lmagan, u </a:t>
            </a:r>
            <a:r>
              <a:rPr lang="uz-Cyrl-UZ" b="1" dirty="0">
                <a:latin typeface="Times New Roman"/>
                <a:ea typeface="Times New Roman"/>
              </a:rPr>
              <a:t>tadrijiy rivojlanib</a:t>
            </a:r>
            <a:r>
              <a:rPr lang="uz-Cyrl-UZ" dirty="0">
                <a:latin typeface="Times New Roman"/>
                <a:ea typeface="Times New Roman"/>
              </a:rPr>
              <a:t>, ancha o‘zgargan. </a:t>
            </a:r>
            <a:endParaRPr lang="ru-RU" sz="2800" dirty="0">
              <a:latin typeface="Times New Roman"/>
              <a:ea typeface="Times New Roman"/>
            </a:endParaRPr>
          </a:p>
          <a:p>
            <a:pPr marL="0" indent="0" algn="just">
              <a:buNone/>
            </a:pPr>
            <a:r>
              <a:rPr lang="en-US" dirty="0" smtClean="0">
                <a:latin typeface="Times New Roman"/>
                <a:ea typeface="Times New Roman"/>
              </a:rPr>
              <a:t>	</a:t>
            </a:r>
            <a:r>
              <a:rPr lang="uz-Cyrl-UZ" dirty="0" smtClean="0">
                <a:latin typeface="Times New Roman"/>
                <a:ea typeface="Times New Roman"/>
              </a:rPr>
              <a:t>Bu </a:t>
            </a:r>
            <a:r>
              <a:rPr lang="uz-Cyrl-UZ" dirty="0">
                <a:latin typeface="Times New Roman"/>
                <a:ea typeface="Times New Roman"/>
              </a:rPr>
              <a:t>nazariyaning davomi shundaki, </a:t>
            </a:r>
            <a:r>
              <a:rPr lang="uz-Cyrl-UZ" b="1" dirty="0">
                <a:latin typeface="Times New Roman"/>
                <a:ea typeface="Times New Roman"/>
              </a:rPr>
              <a:t>o‘rta tosh asridagi</a:t>
            </a:r>
            <a:r>
              <a:rPr lang="uz-Cyrl-UZ" dirty="0">
                <a:latin typeface="Times New Roman"/>
                <a:ea typeface="Times New Roman"/>
              </a:rPr>
              <a:t> </a:t>
            </a:r>
            <a:r>
              <a:rPr lang="uz-Cyrl-UZ" b="1" dirty="0">
                <a:solidFill>
                  <a:srgbClr val="0000CC"/>
                </a:solidFill>
                <a:latin typeface="Times New Roman"/>
                <a:ea typeface="Times New Roman"/>
              </a:rPr>
              <a:t>tinimsiz mehnat va tabiy muhitni bilishga intilish  jarayonida </a:t>
            </a:r>
            <a:r>
              <a:rPr lang="uz-Cyrl-UZ" dirty="0">
                <a:latin typeface="Times New Roman"/>
                <a:ea typeface="Times New Roman"/>
              </a:rPr>
              <a:t>inson tafakkurining rivojlanishi natijasida, neandertal qiyofasidagi odamlar hozirgi qiyofali odamlarga aylana borganlar. Ular jismoniy va aqliy jihatdan kamol topib, zamonaviy qiyofadagi kishilar vujudga keldi va shu bilan </a:t>
            </a:r>
            <a:r>
              <a:rPr lang="uz-Cyrl-UZ" b="1" dirty="0">
                <a:latin typeface="Times New Roman"/>
                <a:ea typeface="Times New Roman"/>
              </a:rPr>
              <a:t>antropogenez jarayoni nihoyasiga yetdi, </a:t>
            </a:r>
            <a:r>
              <a:rPr lang="uz-Cyrl-UZ" dirty="0">
                <a:latin typeface="Times New Roman"/>
                <a:ea typeface="Times New Roman"/>
              </a:rPr>
              <a:t>deb taxmin qilindi. </a:t>
            </a:r>
            <a:endParaRPr lang="ru-RU" altLang="ru-RU"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495072"/>
      </p:ext>
    </p:extLst>
  </p:cSld>
  <p:clrMapOvr>
    <a:masterClrMapping/>
  </p:clrMapOvr>
  <p:transition spd="slow">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179512" y="188640"/>
            <a:ext cx="8964488" cy="6264696"/>
          </a:xfrm>
        </p:spPr>
        <p:txBody>
          <a:bodyPr/>
          <a:lstStyle/>
          <a:p>
            <a:pPr marL="0" indent="0" algn="just">
              <a:spcAft>
                <a:spcPts val="0"/>
              </a:spcAft>
              <a:buNone/>
            </a:pPr>
            <a:r>
              <a:rPr lang="en-US" sz="2600" dirty="0">
                <a:latin typeface="Times New Roman"/>
                <a:ea typeface="Times New Roman"/>
              </a:rPr>
              <a:t>	Toshkent </a:t>
            </a:r>
            <a:r>
              <a:rPr lang="en-US" sz="2600" dirty="0" err="1">
                <a:latin typeface="Times New Roman"/>
                <a:ea typeface="Times New Roman"/>
              </a:rPr>
              <a:t>viloyatidagi</a:t>
            </a:r>
            <a:r>
              <a:rPr lang="en-US" sz="2600" dirty="0">
                <a:latin typeface="Times New Roman"/>
                <a:ea typeface="Times New Roman"/>
              </a:rPr>
              <a:t> </a:t>
            </a:r>
            <a:r>
              <a:rPr lang="en-US" sz="2600" b="1" dirty="0" err="1">
                <a:solidFill>
                  <a:srgbClr val="0000CC"/>
                </a:solidFill>
                <a:latin typeface="Times New Roman"/>
                <a:ea typeface="Times New Roman"/>
              </a:rPr>
              <a:t>Obirahmat</a:t>
            </a:r>
            <a:r>
              <a:rPr lang="en-US" sz="2600" dirty="0">
                <a:latin typeface="Times New Roman"/>
                <a:ea typeface="Times New Roman"/>
              </a:rPr>
              <a:t> </a:t>
            </a:r>
            <a:r>
              <a:rPr lang="en-US" sz="2600" dirty="0" err="1">
                <a:latin typeface="Times New Roman"/>
                <a:ea typeface="Times New Roman"/>
              </a:rPr>
              <a:t>makonida</a:t>
            </a:r>
            <a:r>
              <a:rPr lang="en-US" sz="2600" dirty="0">
                <a:latin typeface="Times New Roman"/>
                <a:ea typeface="Times New Roman"/>
              </a:rPr>
              <a:t> </a:t>
            </a:r>
            <a:r>
              <a:rPr lang="en-US" sz="2600" dirty="0" err="1">
                <a:latin typeface="Times New Roman"/>
                <a:ea typeface="Times New Roman"/>
              </a:rPr>
              <a:t>yangi</a:t>
            </a:r>
            <a:r>
              <a:rPr lang="en-US" sz="2600" dirty="0">
                <a:latin typeface="Times New Roman"/>
                <a:ea typeface="Times New Roman"/>
              </a:rPr>
              <a:t> </a:t>
            </a:r>
            <a:r>
              <a:rPr lang="en-US" sz="2600" dirty="0" err="1">
                <a:latin typeface="Times New Roman"/>
                <a:ea typeface="Times New Roman"/>
              </a:rPr>
              <a:t>tadqiqotlar</a:t>
            </a:r>
            <a:r>
              <a:rPr lang="en-US" sz="2600" dirty="0">
                <a:latin typeface="Times New Roman"/>
                <a:ea typeface="Times New Roman"/>
              </a:rPr>
              <a:t> </a:t>
            </a:r>
            <a:r>
              <a:rPr lang="en-US" sz="2600" dirty="0" err="1">
                <a:latin typeface="Times New Roman"/>
                <a:ea typeface="Times New Roman"/>
              </a:rPr>
              <a:t>tufayli</a:t>
            </a:r>
            <a:r>
              <a:rPr lang="en-US" sz="2600" dirty="0">
                <a:latin typeface="Times New Roman"/>
                <a:ea typeface="Times New Roman"/>
              </a:rPr>
              <a:t> </a:t>
            </a:r>
            <a:r>
              <a:rPr lang="en-US" sz="2600" dirty="0" err="1">
                <a:latin typeface="Times New Roman"/>
                <a:ea typeface="Times New Roman"/>
              </a:rPr>
              <a:t>arxeologlar</a:t>
            </a:r>
            <a:r>
              <a:rPr lang="en-US" sz="2600" dirty="0">
                <a:latin typeface="Times New Roman"/>
                <a:ea typeface="Times New Roman"/>
              </a:rPr>
              <a:t> </a:t>
            </a:r>
            <a:r>
              <a:rPr lang="en-US" sz="2600" dirty="0" err="1">
                <a:latin typeface="Times New Roman"/>
                <a:ea typeface="Times New Roman"/>
              </a:rPr>
              <a:t>g‘or</a:t>
            </a:r>
            <a:r>
              <a:rPr lang="en-US" sz="2600" dirty="0">
                <a:latin typeface="Times New Roman"/>
                <a:ea typeface="Times New Roman"/>
              </a:rPr>
              <a:t>–</a:t>
            </a:r>
            <a:r>
              <a:rPr lang="en-US" sz="2600" dirty="0" err="1">
                <a:latin typeface="Times New Roman"/>
                <a:ea typeface="Times New Roman"/>
              </a:rPr>
              <a:t>makondan</a:t>
            </a:r>
            <a:r>
              <a:rPr lang="en-US" sz="2600" dirty="0">
                <a:latin typeface="Times New Roman"/>
                <a:ea typeface="Times New Roman"/>
              </a:rPr>
              <a:t> </a:t>
            </a:r>
            <a:r>
              <a:rPr lang="en-US" sz="2600" dirty="0" err="1">
                <a:latin typeface="Times New Roman"/>
                <a:ea typeface="Times New Roman"/>
              </a:rPr>
              <a:t>zamonamizdan</a:t>
            </a:r>
            <a:r>
              <a:rPr lang="en-US" sz="2600" dirty="0">
                <a:latin typeface="Times New Roman"/>
                <a:ea typeface="Times New Roman"/>
              </a:rPr>
              <a:t> </a:t>
            </a:r>
            <a:r>
              <a:rPr lang="en-US" sz="2600" dirty="0" err="1">
                <a:latin typeface="Times New Roman"/>
                <a:ea typeface="Times New Roman"/>
              </a:rPr>
              <a:t>kamida</a:t>
            </a:r>
            <a:r>
              <a:rPr lang="en-US" sz="2600" dirty="0">
                <a:latin typeface="Times New Roman"/>
                <a:ea typeface="Times New Roman"/>
              </a:rPr>
              <a:t> </a:t>
            </a:r>
            <a:r>
              <a:rPr lang="en-US" sz="2600" b="1" dirty="0">
                <a:latin typeface="Times New Roman"/>
                <a:ea typeface="Times New Roman"/>
              </a:rPr>
              <a:t>50 </a:t>
            </a:r>
            <a:r>
              <a:rPr lang="en-US" sz="2600" b="1" dirty="0" err="1">
                <a:latin typeface="Times New Roman"/>
                <a:ea typeface="Times New Roman"/>
              </a:rPr>
              <a:t>ming</a:t>
            </a:r>
            <a:r>
              <a:rPr lang="en-US" sz="2600" b="1" dirty="0">
                <a:latin typeface="Times New Roman"/>
                <a:ea typeface="Times New Roman"/>
              </a:rPr>
              <a:t> </a:t>
            </a:r>
            <a:r>
              <a:rPr lang="en-US" sz="2600" b="1" dirty="0" err="1">
                <a:latin typeface="Times New Roman"/>
                <a:ea typeface="Times New Roman"/>
              </a:rPr>
              <a:t>yil</a:t>
            </a:r>
            <a:r>
              <a:rPr lang="en-US" sz="2600" b="1" dirty="0">
                <a:latin typeface="Times New Roman"/>
                <a:ea typeface="Times New Roman"/>
              </a:rPr>
              <a:t> </a:t>
            </a:r>
            <a:r>
              <a:rPr lang="en-US" sz="2600" b="1" dirty="0" err="1">
                <a:latin typeface="Times New Roman"/>
                <a:ea typeface="Times New Roman"/>
              </a:rPr>
              <a:t>muqaddam</a:t>
            </a:r>
            <a:r>
              <a:rPr lang="en-US" sz="2600" b="1" dirty="0">
                <a:latin typeface="Times New Roman"/>
                <a:ea typeface="Times New Roman"/>
              </a:rPr>
              <a:t> </a:t>
            </a:r>
            <a:r>
              <a:rPr lang="en-US" sz="2600" dirty="0" err="1">
                <a:latin typeface="Times New Roman"/>
                <a:ea typeface="Times New Roman"/>
              </a:rPr>
              <a:t>yashagan</a:t>
            </a:r>
            <a:r>
              <a:rPr lang="en-US" sz="2600" dirty="0">
                <a:latin typeface="Times New Roman"/>
                <a:ea typeface="Times New Roman"/>
              </a:rPr>
              <a:t> </a:t>
            </a:r>
            <a:r>
              <a:rPr lang="en-US" sz="2600" dirty="0" err="1">
                <a:latin typeface="Times New Roman"/>
                <a:ea typeface="Times New Roman"/>
              </a:rPr>
              <a:t>qadimgi</a:t>
            </a:r>
            <a:r>
              <a:rPr lang="en-US" sz="2600" dirty="0">
                <a:latin typeface="Times New Roman"/>
                <a:ea typeface="Times New Roman"/>
              </a:rPr>
              <a:t> </a:t>
            </a:r>
            <a:r>
              <a:rPr lang="en-US" sz="2600" dirty="0" err="1">
                <a:latin typeface="Times New Roman"/>
                <a:ea typeface="Times New Roman"/>
              </a:rPr>
              <a:t>odamlarning</a:t>
            </a:r>
            <a:r>
              <a:rPr lang="en-US" sz="2600" dirty="0">
                <a:latin typeface="Times New Roman"/>
                <a:ea typeface="Times New Roman"/>
              </a:rPr>
              <a:t> </a:t>
            </a:r>
            <a:r>
              <a:rPr lang="en-US" sz="2600" dirty="0" err="1">
                <a:latin typeface="Times New Roman"/>
                <a:ea typeface="Times New Roman"/>
              </a:rPr>
              <a:t>suyak</a:t>
            </a:r>
            <a:r>
              <a:rPr lang="en-US" sz="2600" dirty="0">
                <a:latin typeface="Times New Roman"/>
                <a:ea typeface="Times New Roman"/>
              </a:rPr>
              <a:t> </a:t>
            </a:r>
            <a:r>
              <a:rPr lang="en-US" sz="2600" dirty="0" err="1">
                <a:latin typeface="Times New Roman"/>
                <a:ea typeface="Times New Roman"/>
              </a:rPr>
              <a:t>qoldiqlarini</a:t>
            </a:r>
            <a:r>
              <a:rPr lang="en-US" sz="2600" dirty="0">
                <a:latin typeface="Times New Roman"/>
                <a:ea typeface="Times New Roman"/>
              </a:rPr>
              <a:t> </a:t>
            </a:r>
            <a:r>
              <a:rPr lang="en-US" sz="2600" dirty="0" err="1">
                <a:latin typeface="Times New Roman"/>
                <a:ea typeface="Times New Roman"/>
              </a:rPr>
              <a:t>topdilar</a:t>
            </a:r>
            <a:r>
              <a:rPr lang="en-US" sz="2600" dirty="0">
                <a:latin typeface="Times New Roman"/>
                <a:ea typeface="Times New Roman"/>
              </a:rPr>
              <a:t>. Bu </a:t>
            </a:r>
            <a:r>
              <a:rPr lang="en-US" sz="2600" dirty="0" err="1">
                <a:latin typeface="Times New Roman"/>
                <a:ea typeface="Times New Roman"/>
              </a:rPr>
              <a:t>qadimgi</a:t>
            </a:r>
            <a:r>
              <a:rPr lang="en-US" sz="2600" dirty="0">
                <a:latin typeface="Times New Roman"/>
                <a:ea typeface="Times New Roman"/>
              </a:rPr>
              <a:t> </a:t>
            </a:r>
            <a:r>
              <a:rPr lang="en-US" sz="2600" dirty="0" err="1">
                <a:latin typeface="Times New Roman"/>
                <a:ea typeface="Times New Roman"/>
              </a:rPr>
              <a:t>odam</a:t>
            </a:r>
            <a:r>
              <a:rPr lang="en-US" sz="2600" dirty="0">
                <a:latin typeface="Times New Roman"/>
                <a:ea typeface="Times New Roman"/>
              </a:rPr>
              <a:t> </a:t>
            </a:r>
            <a:r>
              <a:rPr lang="en-US" sz="2600" dirty="0" err="1">
                <a:latin typeface="Times New Roman"/>
                <a:ea typeface="Times New Roman"/>
              </a:rPr>
              <a:t>suyaklari</a:t>
            </a:r>
            <a:r>
              <a:rPr lang="en-US" sz="2600" dirty="0">
                <a:latin typeface="Times New Roman"/>
                <a:ea typeface="Times New Roman"/>
              </a:rPr>
              <a:t> </a:t>
            </a:r>
            <a:r>
              <a:rPr lang="en-US" sz="2600" dirty="0" err="1">
                <a:latin typeface="Times New Roman"/>
                <a:ea typeface="Times New Roman"/>
              </a:rPr>
              <a:t>faqat</a:t>
            </a:r>
            <a:r>
              <a:rPr lang="en-US" sz="2600" dirty="0">
                <a:latin typeface="Times New Roman"/>
                <a:ea typeface="Times New Roman"/>
              </a:rPr>
              <a:t> </a:t>
            </a:r>
            <a:r>
              <a:rPr lang="en-US" sz="2600" dirty="0" err="1">
                <a:latin typeface="Times New Roman"/>
                <a:ea typeface="Times New Roman"/>
              </a:rPr>
              <a:t>O‘zbekiston</a:t>
            </a:r>
            <a:r>
              <a:rPr lang="en-US" sz="2600" dirty="0">
                <a:latin typeface="Times New Roman"/>
                <a:ea typeface="Times New Roman"/>
              </a:rPr>
              <a:t> </a:t>
            </a:r>
            <a:r>
              <a:rPr lang="en-US" sz="2600" dirty="0" err="1">
                <a:latin typeface="Times New Roman"/>
                <a:ea typeface="Times New Roman"/>
              </a:rPr>
              <a:t>emas</a:t>
            </a:r>
            <a:r>
              <a:rPr lang="en-US" sz="2600" dirty="0">
                <a:latin typeface="Times New Roman"/>
                <a:ea typeface="Times New Roman"/>
              </a:rPr>
              <a:t>, </a:t>
            </a:r>
            <a:r>
              <a:rPr lang="en-US" sz="2600" dirty="0" err="1">
                <a:latin typeface="Times New Roman"/>
                <a:ea typeface="Times New Roman"/>
              </a:rPr>
              <a:t>balki</a:t>
            </a:r>
            <a:r>
              <a:rPr lang="en-US" sz="2600" dirty="0">
                <a:latin typeface="Times New Roman"/>
                <a:ea typeface="Times New Roman"/>
              </a:rPr>
              <a:t> </a:t>
            </a:r>
            <a:r>
              <a:rPr lang="en-US" sz="2600" b="1" dirty="0" err="1">
                <a:latin typeface="Times New Roman"/>
                <a:ea typeface="Times New Roman"/>
              </a:rPr>
              <a:t>O‘rta</a:t>
            </a:r>
            <a:r>
              <a:rPr lang="en-US" sz="2600" b="1" dirty="0">
                <a:latin typeface="Times New Roman"/>
                <a:ea typeface="Times New Roman"/>
              </a:rPr>
              <a:t> </a:t>
            </a:r>
            <a:r>
              <a:rPr lang="en-US" sz="2600" b="1" dirty="0" err="1">
                <a:latin typeface="Times New Roman"/>
                <a:ea typeface="Times New Roman"/>
              </a:rPr>
              <a:t>Osiyo</a:t>
            </a:r>
            <a:r>
              <a:rPr lang="en-US" sz="2600" b="1" dirty="0">
                <a:latin typeface="Times New Roman"/>
                <a:ea typeface="Times New Roman"/>
              </a:rPr>
              <a:t> </a:t>
            </a:r>
            <a:r>
              <a:rPr lang="en-US" sz="2600" b="1" dirty="0" err="1">
                <a:latin typeface="Times New Roman"/>
                <a:ea typeface="Times New Roman"/>
              </a:rPr>
              <a:t>qadimgi</a:t>
            </a:r>
            <a:r>
              <a:rPr lang="en-US" sz="2600" b="1" dirty="0">
                <a:latin typeface="Times New Roman"/>
                <a:ea typeface="Times New Roman"/>
              </a:rPr>
              <a:t> tosh </a:t>
            </a:r>
            <a:r>
              <a:rPr lang="en-US" sz="2600" b="1" dirty="0" err="1">
                <a:latin typeface="Times New Roman"/>
                <a:ea typeface="Times New Roman"/>
              </a:rPr>
              <a:t>davri</a:t>
            </a:r>
            <a:r>
              <a:rPr lang="en-US" sz="2600" b="1" dirty="0">
                <a:latin typeface="Times New Roman"/>
                <a:ea typeface="Times New Roman"/>
              </a:rPr>
              <a:t> </a:t>
            </a:r>
            <a:r>
              <a:rPr lang="en-US" sz="2600" dirty="0" err="1">
                <a:latin typeface="Times New Roman"/>
                <a:ea typeface="Times New Roman"/>
              </a:rPr>
              <a:t>uchun</a:t>
            </a:r>
            <a:r>
              <a:rPr lang="en-US" sz="2600" dirty="0">
                <a:latin typeface="Times New Roman"/>
                <a:ea typeface="Times New Roman"/>
              </a:rPr>
              <a:t> ham </a:t>
            </a:r>
            <a:r>
              <a:rPr lang="en-US" sz="2600" dirty="0" err="1">
                <a:latin typeface="Times New Roman"/>
                <a:ea typeface="Times New Roman"/>
              </a:rPr>
              <a:t>muhim</a:t>
            </a:r>
            <a:r>
              <a:rPr lang="en-US" sz="2600" dirty="0">
                <a:latin typeface="Times New Roman"/>
                <a:ea typeface="Times New Roman"/>
              </a:rPr>
              <a:t> </a:t>
            </a:r>
            <a:r>
              <a:rPr lang="en-US" sz="2600" dirty="0" err="1">
                <a:latin typeface="Times New Roman"/>
                <a:ea typeface="Times New Roman"/>
              </a:rPr>
              <a:t>ahamiyatga</a:t>
            </a:r>
            <a:r>
              <a:rPr lang="en-US" sz="2600" dirty="0">
                <a:latin typeface="Times New Roman"/>
                <a:ea typeface="Times New Roman"/>
              </a:rPr>
              <a:t> </a:t>
            </a:r>
            <a:r>
              <a:rPr lang="en-US" sz="2600" dirty="0" err="1">
                <a:latin typeface="Times New Roman"/>
                <a:ea typeface="Times New Roman"/>
              </a:rPr>
              <a:t>ega</a:t>
            </a:r>
            <a:r>
              <a:rPr lang="en-US" sz="2600" dirty="0">
                <a:latin typeface="Times New Roman"/>
                <a:ea typeface="Times New Roman"/>
              </a:rPr>
              <a:t> </a:t>
            </a:r>
            <a:r>
              <a:rPr lang="en-US" sz="2600" dirty="0" err="1">
                <a:latin typeface="Times New Roman"/>
                <a:ea typeface="Times New Roman"/>
              </a:rPr>
              <a:t>bo‘ldi</a:t>
            </a:r>
            <a:r>
              <a:rPr lang="en-US" sz="2600" dirty="0">
                <a:latin typeface="Times New Roman"/>
                <a:ea typeface="Times New Roman"/>
              </a:rPr>
              <a:t>. </a:t>
            </a:r>
            <a:r>
              <a:rPr lang="en-US" sz="2600" dirty="0" err="1">
                <a:latin typeface="Times New Roman"/>
                <a:ea typeface="Times New Roman"/>
              </a:rPr>
              <a:t>Chunki</a:t>
            </a:r>
            <a:r>
              <a:rPr lang="en-US" sz="2600" dirty="0">
                <a:latin typeface="Times New Roman"/>
                <a:ea typeface="Times New Roman"/>
              </a:rPr>
              <a:t> </a:t>
            </a:r>
            <a:r>
              <a:rPr lang="en-US" sz="2600" dirty="0" err="1">
                <a:latin typeface="Times New Roman"/>
                <a:ea typeface="Times New Roman"/>
              </a:rPr>
              <a:t>topilgan</a:t>
            </a:r>
            <a:r>
              <a:rPr lang="en-US" sz="2600" dirty="0">
                <a:latin typeface="Times New Roman"/>
                <a:ea typeface="Times New Roman"/>
              </a:rPr>
              <a:t> </a:t>
            </a:r>
            <a:r>
              <a:rPr lang="en-US" sz="2600" b="1" dirty="0" err="1">
                <a:solidFill>
                  <a:srgbClr val="FF0000"/>
                </a:solidFill>
                <a:latin typeface="Times New Roman"/>
                <a:ea typeface="Times New Roman"/>
              </a:rPr>
              <a:t>odam</a:t>
            </a:r>
            <a:r>
              <a:rPr lang="en-US" sz="2600" b="1" dirty="0">
                <a:solidFill>
                  <a:srgbClr val="FF0000"/>
                </a:solidFill>
                <a:latin typeface="Times New Roman"/>
                <a:ea typeface="Times New Roman"/>
              </a:rPr>
              <a:t> bosh </a:t>
            </a:r>
            <a:r>
              <a:rPr lang="en-US" sz="2600" b="1" dirty="0" err="1">
                <a:solidFill>
                  <a:srgbClr val="FF0000"/>
                </a:solidFill>
                <a:latin typeface="Times New Roman"/>
                <a:ea typeface="Times New Roman"/>
              </a:rPr>
              <a:t>suyagi</a:t>
            </a:r>
            <a:r>
              <a:rPr lang="en-US" sz="2600" b="1" dirty="0">
                <a:solidFill>
                  <a:srgbClr val="FF0000"/>
                </a:solidFill>
                <a:latin typeface="Times New Roman"/>
                <a:ea typeface="Times New Roman"/>
              </a:rPr>
              <a:t> </a:t>
            </a:r>
            <a:r>
              <a:rPr lang="en-US" sz="2600" b="1" dirty="0" err="1">
                <a:solidFill>
                  <a:srgbClr val="FF0000"/>
                </a:solidFill>
                <a:latin typeface="Times New Roman"/>
                <a:ea typeface="Times New Roman"/>
              </a:rPr>
              <a:t>va</a:t>
            </a:r>
            <a:r>
              <a:rPr lang="en-US" sz="2600" b="1" dirty="0">
                <a:solidFill>
                  <a:srgbClr val="FF0000"/>
                </a:solidFill>
                <a:latin typeface="Times New Roman"/>
                <a:ea typeface="Times New Roman"/>
              </a:rPr>
              <a:t> </a:t>
            </a:r>
            <a:r>
              <a:rPr lang="en-US" sz="2600" b="1" dirty="0" err="1">
                <a:solidFill>
                  <a:srgbClr val="FF0000"/>
                </a:solidFill>
                <a:latin typeface="Times New Roman"/>
                <a:ea typeface="Times New Roman"/>
              </a:rPr>
              <a:t>tishlar</a:t>
            </a:r>
            <a:r>
              <a:rPr lang="en-US" sz="2600" b="1" dirty="0">
                <a:solidFill>
                  <a:srgbClr val="FF0000"/>
                </a:solidFill>
                <a:latin typeface="Times New Roman"/>
                <a:ea typeface="Times New Roman"/>
              </a:rPr>
              <a:t> </a:t>
            </a:r>
            <a:r>
              <a:rPr lang="en-US" sz="2600" b="1" dirty="0" err="1">
                <a:solidFill>
                  <a:srgbClr val="0000CC"/>
                </a:solidFill>
                <a:latin typeface="Times New Roman"/>
                <a:ea typeface="Times New Roman"/>
              </a:rPr>
              <a:t>hozirgi</a:t>
            </a:r>
            <a:r>
              <a:rPr lang="en-US" sz="2600" b="1" dirty="0">
                <a:solidFill>
                  <a:srgbClr val="0000CC"/>
                </a:solidFill>
                <a:latin typeface="Times New Roman"/>
                <a:ea typeface="Times New Roman"/>
              </a:rPr>
              <a:t> </a:t>
            </a:r>
            <a:r>
              <a:rPr lang="en-US" sz="2600" b="1" dirty="0" err="1">
                <a:solidFill>
                  <a:srgbClr val="0000CC"/>
                </a:solidFill>
                <a:latin typeface="Times New Roman"/>
                <a:ea typeface="Times New Roman"/>
              </a:rPr>
              <a:t>zamon</a:t>
            </a:r>
            <a:r>
              <a:rPr lang="en-US" sz="2600" b="1" dirty="0">
                <a:solidFill>
                  <a:srgbClr val="0000CC"/>
                </a:solidFill>
                <a:latin typeface="Times New Roman"/>
                <a:ea typeface="Times New Roman"/>
              </a:rPr>
              <a:t> </a:t>
            </a:r>
            <a:r>
              <a:rPr lang="en-US" sz="2600" b="1" dirty="0" err="1">
                <a:solidFill>
                  <a:srgbClr val="0000CC"/>
                </a:solidFill>
                <a:latin typeface="Times New Roman"/>
                <a:ea typeface="Times New Roman"/>
              </a:rPr>
              <a:t>odamining</a:t>
            </a:r>
            <a:r>
              <a:rPr lang="en-US" sz="2600" b="1" dirty="0">
                <a:solidFill>
                  <a:srgbClr val="0000CC"/>
                </a:solidFill>
                <a:latin typeface="Times New Roman"/>
                <a:ea typeface="Times New Roman"/>
              </a:rPr>
              <a:t> </a:t>
            </a:r>
            <a:r>
              <a:rPr lang="en-US" sz="2600" b="1" dirty="0" err="1">
                <a:solidFill>
                  <a:srgbClr val="0000CC"/>
                </a:solidFill>
                <a:latin typeface="Times New Roman"/>
                <a:ea typeface="Times New Roman"/>
              </a:rPr>
              <a:t>neandertal</a:t>
            </a:r>
            <a:r>
              <a:rPr lang="en-US" sz="2600" b="1" dirty="0">
                <a:solidFill>
                  <a:srgbClr val="0000CC"/>
                </a:solidFill>
                <a:latin typeface="Times New Roman"/>
                <a:ea typeface="Times New Roman"/>
              </a:rPr>
              <a:t> </a:t>
            </a:r>
            <a:r>
              <a:rPr lang="en-US" sz="2600" b="1" dirty="0" err="1">
                <a:solidFill>
                  <a:srgbClr val="0000CC"/>
                </a:solidFill>
                <a:latin typeface="Times New Roman"/>
                <a:ea typeface="Times New Roman"/>
              </a:rPr>
              <a:t>odami</a:t>
            </a:r>
            <a:r>
              <a:rPr lang="en-US" sz="2600" b="1" dirty="0">
                <a:solidFill>
                  <a:srgbClr val="0000CC"/>
                </a:solidFill>
                <a:latin typeface="Times New Roman"/>
                <a:ea typeface="Times New Roman"/>
              </a:rPr>
              <a:t> </a:t>
            </a:r>
            <a:r>
              <a:rPr lang="en-US" sz="2600" dirty="0" err="1">
                <a:latin typeface="Times New Roman"/>
                <a:ea typeface="Times New Roman"/>
              </a:rPr>
              <a:t>bilan</a:t>
            </a:r>
            <a:r>
              <a:rPr lang="en-US" sz="2600" dirty="0">
                <a:latin typeface="Times New Roman"/>
                <a:ea typeface="Times New Roman"/>
              </a:rPr>
              <a:t> </a:t>
            </a:r>
            <a:r>
              <a:rPr lang="en-US" sz="2600" dirty="0" err="1">
                <a:latin typeface="Times New Roman"/>
                <a:ea typeface="Times New Roman"/>
              </a:rPr>
              <a:t>omuxtalashganligini</a:t>
            </a:r>
            <a:r>
              <a:rPr lang="en-US" sz="2600" dirty="0">
                <a:latin typeface="Times New Roman"/>
                <a:ea typeface="Times New Roman"/>
              </a:rPr>
              <a:t> </a:t>
            </a:r>
            <a:r>
              <a:rPr lang="en-US" sz="2600" dirty="0" err="1">
                <a:latin typeface="Times New Roman"/>
                <a:ea typeface="Times New Roman"/>
              </a:rPr>
              <a:t>namoyon</a:t>
            </a:r>
            <a:r>
              <a:rPr lang="en-US" sz="2600" dirty="0">
                <a:latin typeface="Times New Roman"/>
                <a:ea typeface="Times New Roman"/>
              </a:rPr>
              <a:t> </a:t>
            </a:r>
            <a:r>
              <a:rPr lang="en-US" sz="2600" dirty="0" err="1">
                <a:latin typeface="Times New Roman"/>
                <a:ea typeface="Times New Roman"/>
              </a:rPr>
              <a:t>etadi</a:t>
            </a:r>
            <a:r>
              <a:rPr lang="en-US" sz="2600" dirty="0">
                <a:latin typeface="Times New Roman"/>
                <a:ea typeface="Times New Roman"/>
              </a:rPr>
              <a:t>. </a:t>
            </a:r>
            <a:r>
              <a:rPr lang="en-US" sz="2600" dirty="0" err="1">
                <a:latin typeface="Times New Roman"/>
                <a:ea typeface="Times New Roman"/>
              </a:rPr>
              <a:t>Shuning</a:t>
            </a:r>
            <a:r>
              <a:rPr lang="en-US" sz="2600" dirty="0">
                <a:latin typeface="Times New Roman"/>
                <a:ea typeface="Times New Roman"/>
              </a:rPr>
              <a:t> </a:t>
            </a:r>
            <a:r>
              <a:rPr lang="en-US" sz="2600" dirty="0" err="1">
                <a:latin typeface="Times New Roman"/>
                <a:ea typeface="Times New Roman"/>
              </a:rPr>
              <a:t>uchun</a:t>
            </a:r>
            <a:r>
              <a:rPr lang="en-US" sz="2600" dirty="0">
                <a:latin typeface="Times New Roman"/>
                <a:ea typeface="Times New Roman"/>
              </a:rPr>
              <a:t> ham </a:t>
            </a:r>
            <a:r>
              <a:rPr lang="en-US" sz="2600" dirty="0" err="1">
                <a:latin typeface="Times New Roman"/>
                <a:ea typeface="Times New Roman"/>
              </a:rPr>
              <a:t>uning</a:t>
            </a:r>
            <a:r>
              <a:rPr lang="en-US" sz="2600" dirty="0">
                <a:latin typeface="Times New Roman"/>
                <a:ea typeface="Times New Roman"/>
              </a:rPr>
              <a:t> </a:t>
            </a:r>
            <a:r>
              <a:rPr lang="en-US" sz="2600" dirty="0" err="1">
                <a:latin typeface="Times New Roman"/>
                <a:ea typeface="Times New Roman"/>
              </a:rPr>
              <a:t>ko‘pgina</a:t>
            </a:r>
            <a:r>
              <a:rPr lang="en-US" sz="2600" dirty="0">
                <a:latin typeface="Times New Roman"/>
                <a:ea typeface="Times New Roman"/>
              </a:rPr>
              <a:t> </a:t>
            </a:r>
            <a:r>
              <a:rPr lang="en-US" sz="2600" dirty="0" err="1">
                <a:latin typeface="Times New Roman"/>
                <a:ea typeface="Times New Roman"/>
              </a:rPr>
              <a:t>morfologik</a:t>
            </a:r>
            <a:r>
              <a:rPr lang="en-US" sz="2600" dirty="0">
                <a:latin typeface="Times New Roman"/>
                <a:ea typeface="Times New Roman"/>
              </a:rPr>
              <a:t> </a:t>
            </a:r>
            <a:r>
              <a:rPr lang="en-US" sz="2600" dirty="0" err="1">
                <a:latin typeface="Times New Roman"/>
                <a:ea typeface="Times New Roman"/>
              </a:rPr>
              <a:t>jihatlari</a:t>
            </a:r>
            <a:r>
              <a:rPr lang="en-US" sz="2600" dirty="0">
                <a:latin typeface="Times New Roman"/>
                <a:ea typeface="Times New Roman"/>
              </a:rPr>
              <a:t> </a:t>
            </a:r>
            <a:r>
              <a:rPr lang="en-US" sz="2600" dirty="0" err="1">
                <a:latin typeface="Times New Roman"/>
                <a:ea typeface="Times New Roman"/>
              </a:rPr>
              <a:t>noyob</a:t>
            </a:r>
            <a:r>
              <a:rPr lang="en-US" sz="2600" dirty="0">
                <a:latin typeface="Times New Roman"/>
                <a:ea typeface="Times New Roman"/>
              </a:rPr>
              <a:t> </a:t>
            </a:r>
            <a:r>
              <a:rPr lang="en-US" sz="2600" dirty="0" err="1">
                <a:latin typeface="Times New Roman"/>
                <a:ea typeface="Times New Roman"/>
              </a:rPr>
              <a:t>bo‘lib</a:t>
            </a:r>
            <a:r>
              <a:rPr lang="en-US" sz="2600" dirty="0">
                <a:latin typeface="Times New Roman"/>
                <a:ea typeface="Times New Roman"/>
              </a:rPr>
              <a:t>, </a:t>
            </a:r>
            <a:r>
              <a:rPr lang="en-US" sz="2600" dirty="0" err="1">
                <a:latin typeface="Times New Roman"/>
                <a:ea typeface="Times New Roman"/>
              </a:rPr>
              <a:t>paleoantropologik</a:t>
            </a:r>
            <a:r>
              <a:rPr lang="en-US" sz="2600" dirty="0">
                <a:latin typeface="Times New Roman"/>
                <a:ea typeface="Times New Roman"/>
              </a:rPr>
              <a:t> </a:t>
            </a:r>
            <a:r>
              <a:rPr lang="en-US" sz="2600" dirty="0" err="1">
                <a:latin typeface="Times New Roman"/>
                <a:ea typeface="Times New Roman"/>
              </a:rPr>
              <a:t>jihatdan</a:t>
            </a:r>
            <a:r>
              <a:rPr lang="en-US" sz="2600" dirty="0">
                <a:latin typeface="Times New Roman"/>
                <a:ea typeface="Times New Roman"/>
              </a:rPr>
              <a:t> </a:t>
            </a:r>
            <a:r>
              <a:rPr lang="en-US" sz="2600" dirty="0" err="1">
                <a:latin typeface="Times New Roman"/>
                <a:ea typeface="Times New Roman"/>
              </a:rPr>
              <a:t>o‘xashashi</a:t>
            </a:r>
            <a:r>
              <a:rPr lang="en-US" sz="2600" dirty="0">
                <a:latin typeface="Times New Roman"/>
                <a:ea typeface="Times New Roman"/>
              </a:rPr>
              <a:t> </a:t>
            </a:r>
            <a:r>
              <a:rPr lang="en-US" sz="2600" dirty="0" err="1">
                <a:latin typeface="Times New Roman"/>
                <a:ea typeface="Times New Roman"/>
              </a:rPr>
              <a:t>deyarli</a:t>
            </a:r>
            <a:r>
              <a:rPr lang="en-US" sz="2600" dirty="0">
                <a:latin typeface="Times New Roman"/>
                <a:ea typeface="Times New Roman"/>
              </a:rPr>
              <a:t> </a:t>
            </a:r>
            <a:r>
              <a:rPr lang="en-US" sz="2600" dirty="0" err="1">
                <a:latin typeface="Times New Roman"/>
                <a:ea typeface="Times New Roman"/>
              </a:rPr>
              <a:t>yo‘q</a:t>
            </a:r>
            <a:r>
              <a:rPr lang="en-US" sz="2600" dirty="0">
                <a:latin typeface="Times New Roman"/>
                <a:ea typeface="Times New Roman"/>
              </a:rPr>
              <a:t>. Bu </a:t>
            </a:r>
            <a:r>
              <a:rPr lang="en-US" sz="2600" dirty="0" err="1">
                <a:latin typeface="Times New Roman"/>
                <a:ea typeface="Times New Roman"/>
              </a:rPr>
              <a:t>topilma</a:t>
            </a:r>
            <a:r>
              <a:rPr lang="en-US" sz="2600" dirty="0">
                <a:latin typeface="Times New Roman"/>
                <a:ea typeface="Times New Roman"/>
              </a:rPr>
              <a:t>, </a:t>
            </a:r>
            <a:r>
              <a:rPr lang="en-US" sz="2600" dirty="0" err="1">
                <a:latin typeface="Times New Roman"/>
                <a:ea typeface="Times New Roman"/>
              </a:rPr>
              <a:t>yaqin</a:t>
            </a:r>
            <a:r>
              <a:rPr lang="en-US" sz="2600" dirty="0">
                <a:latin typeface="Times New Roman"/>
                <a:ea typeface="Times New Roman"/>
              </a:rPr>
              <a:t>–</a:t>
            </a:r>
            <a:r>
              <a:rPr lang="en-US" sz="2600" dirty="0" err="1">
                <a:latin typeface="Times New Roman"/>
                <a:ea typeface="Times New Roman"/>
              </a:rPr>
              <a:t>yaqinlargacha</a:t>
            </a:r>
            <a:r>
              <a:rPr lang="en-US" sz="2600" dirty="0">
                <a:latin typeface="Times New Roman"/>
                <a:ea typeface="Times New Roman"/>
              </a:rPr>
              <a:t> </a:t>
            </a:r>
            <a:r>
              <a:rPr lang="en-US" sz="2600" dirty="0" err="1">
                <a:latin typeface="Times New Roman"/>
                <a:ea typeface="Times New Roman"/>
              </a:rPr>
              <a:t>ehtimoldan</a:t>
            </a:r>
            <a:r>
              <a:rPr lang="en-US" sz="2600" dirty="0">
                <a:latin typeface="Times New Roman"/>
                <a:ea typeface="Times New Roman"/>
              </a:rPr>
              <a:t> </a:t>
            </a:r>
            <a:r>
              <a:rPr lang="en-US" sz="2600" dirty="0" err="1">
                <a:latin typeface="Times New Roman"/>
                <a:ea typeface="Times New Roman"/>
              </a:rPr>
              <a:t>uzoq</a:t>
            </a:r>
            <a:r>
              <a:rPr lang="en-US" sz="2600" dirty="0">
                <a:latin typeface="Times New Roman"/>
                <a:ea typeface="Times New Roman"/>
              </a:rPr>
              <a:t> deb </a:t>
            </a:r>
            <a:r>
              <a:rPr lang="en-US" sz="2600" dirty="0" err="1">
                <a:latin typeface="Times New Roman"/>
                <a:ea typeface="Times New Roman"/>
              </a:rPr>
              <a:t>hisoblab</a:t>
            </a:r>
            <a:r>
              <a:rPr lang="en-US" sz="2600" dirty="0">
                <a:latin typeface="Times New Roman"/>
                <a:ea typeface="Times New Roman"/>
              </a:rPr>
              <a:t> </a:t>
            </a:r>
            <a:r>
              <a:rPr lang="en-US" sz="2600" dirty="0" err="1">
                <a:latin typeface="Times New Roman"/>
                <a:ea typeface="Times New Roman"/>
              </a:rPr>
              <a:t>kelingan</a:t>
            </a:r>
            <a:r>
              <a:rPr lang="en-US" sz="2600" dirty="0">
                <a:latin typeface="Times New Roman"/>
                <a:ea typeface="Times New Roman"/>
              </a:rPr>
              <a:t> </a:t>
            </a:r>
            <a:r>
              <a:rPr lang="en-US" sz="2600" dirty="0" err="1">
                <a:latin typeface="Times New Roman"/>
                <a:ea typeface="Times New Roman"/>
              </a:rPr>
              <a:t>hozirgi</a:t>
            </a:r>
            <a:r>
              <a:rPr lang="en-US" sz="2600" dirty="0">
                <a:latin typeface="Times New Roman"/>
                <a:ea typeface="Times New Roman"/>
              </a:rPr>
              <a:t> </a:t>
            </a:r>
            <a:r>
              <a:rPr lang="en-US" sz="2600" dirty="0" err="1">
                <a:latin typeface="Times New Roman"/>
                <a:ea typeface="Times New Roman"/>
              </a:rPr>
              <a:t>odamlarning</a:t>
            </a:r>
            <a:r>
              <a:rPr lang="en-US" sz="2600" dirty="0">
                <a:latin typeface="Times New Roman"/>
                <a:ea typeface="Times New Roman"/>
              </a:rPr>
              <a:t> </a:t>
            </a:r>
            <a:r>
              <a:rPr lang="en-US" sz="2600" dirty="0" err="1">
                <a:latin typeface="Times New Roman"/>
                <a:ea typeface="Times New Roman"/>
              </a:rPr>
              <a:t>ajdodlari</a:t>
            </a:r>
            <a:r>
              <a:rPr lang="en-US" sz="2600" dirty="0">
                <a:latin typeface="Times New Roman"/>
                <a:ea typeface="Times New Roman"/>
              </a:rPr>
              <a:t> </a:t>
            </a:r>
            <a:r>
              <a:rPr lang="en-US" sz="2600" dirty="0" err="1">
                <a:latin typeface="Times New Roman"/>
                <a:ea typeface="Times New Roman"/>
              </a:rPr>
              <a:t>bilan</a:t>
            </a:r>
            <a:r>
              <a:rPr lang="en-US" sz="2600" dirty="0">
                <a:latin typeface="Times New Roman"/>
                <a:ea typeface="Times New Roman"/>
              </a:rPr>
              <a:t> </a:t>
            </a:r>
            <a:r>
              <a:rPr lang="en-US" sz="2600" dirty="0" err="1">
                <a:latin typeface="Times New Roman"/>
                <a:ea typeface="Times New Roman"/>
              </a:rPr>
              <a:t>neandertalning</a:t>
            </a:r>
            <a:r>
              <a:rPr lang="en-US" sz="2600" dirty="0">
                <a:latin typeface="Times New Roman"/>
                <a:ea typeface="Times New Roman"/>
              </a:rPr>
              <a:t> </a:t>
            </a:r>
            <a:r>
              <a:rPr lang="en-US" sz="2600" dirty="0" err="1">
                <a:latin typeface="Times New Roman"/>
                <a:ea typeface="Times New Roman"/>
              </a:rPr>
              <a:t>chatishganligiga</a:t>
            </a:r>
            <a:r>
              <a:rPr lang="en-US" sz="2600" dirty="0">
                <a:latin typeface="Times New Roman"/>
                <a:ea typeface="Times New Roman"/>
              </a:rPr>
              <a:t> </a:t>
            </a:r>
            <a:r>
              <a:rPr lang="en-US" sz="2600" dirty="0" err="1">
                <a:latin typeface="Times New Roman"/>
                <a:ea typeface="Times New Roman"/>
              </a:rPr>
              <a:t>dalildir</a:t>
            </a:r>
            <a:r>
              <a:rPr lang="en-US" sz="2600" dirty="0">
                <a:latin typeface="Times New Roman"/>
                <a:ea typeface="Times New Roman"/>
              </a:rPr>
              <a:t>. </a:t>
            </a:r>
            <a:r>
              <a:rPr lang="en-US" sz="2600" dirty="0" err="1">
                <a:latin typeface="Times New Roman"/>
                <a:ea typeface="Times New Roman"/>
              </a:rPr>
              <a:t>Ushbu</a:t>
            </a:r>
            <a:r>
              <a:rPr lang="en-US" sz="2600" dirty="0">
                <a:latin typeface="Times New Roman"/>
                <a:ea typeface="Times New Roman"/>
              </a:rPr>
              <a:t> </a:t>
            </a:r>
            <a:r>
              <a:rPr lang="en-US" sz="2600" dirty="0" err="1">
                <a:latin typeface="Times New Roman"/>
                <a:ea typeface="Times New Roman"/>
              </a:rPr>
              <a:t>odam</a:t>
            </a:r>
            <a:r>
              <a:rPr lang="en-US" sz="2600" dirty="0">
                <a:latin typeface="Times New Roman"/>
                <a:ea typeface="Times New Roman"/>
              </a:rPr>
              <a:t> </a:t>
            </a:r>
            <a:r>
              <a:rPr lang="en-US" sz="2600" dirty="0" err="1">
                <a:latin typeface="Times New Roman"/>
                <a:ea typeface="Times New Roman"/>
              </a:rPr>
              <a:t>suyak</a:t>
            </a:r>
            <a:r>
              <a:rPr lang="en-US" sz="2600" dirty="0">
                <a:latin typeface="Times New Roman"/>
                <a:ea typeface="Times New Roman"/>
              </a:rPr>
              <a:t> </a:t>
            </a:r>
            <a:r>
              <a:rPr lang="en-US" sz="2600" dirty="0" err="1">
                <a:latin typeface="Times New Roman"/>
                <a:ea typeface="Times New Roman"/>
              </a:rPr>
              <a:t>qoldiqlari</a:t>
            </a:r>
            <a:r>
              <a:rPr lang="en-US" sz="2600" dirty="0">
                <a:latin typeface="Times New Roman"/>
                <a:ea typeface="Times New Roman"/>
              </a:rPr>
              <a:t> </a:t>
            </a:r>
            <a:r>
              <a:rPr lang="en-US" sz="2600" dirty="0" err="1">
                <a:latin typeface="Times New Roman"/>
                <a:ea typeface="Times New Roman"/>
              </a:rPr>
              <a:t>qadimgi</a:t>
            </a:r>
            <a:r>
              <a:rPr lang="en-US" sz="2600" dirty="0">
                <a:latin typeface="Times New Roman"/>
                <a:ea typeface="Times New Roman"/>
              </a:rPr>
              <a:t> tosh </a:t>
            </a:r>
            <a:r>
              <a:rPr lang="en-US" sz="2600" dirty="0" err="1">
                <a:latin typeface="Times New Roman"/>
                <a:ea typeface="Times New Roman"/>
              </a:rPr>
              <a:t>davri</a:t>
            </a:r>
            <a:r>
              <a:rPr lang="en-US" sz="2600" dirty="0">
                <a:latin typeface="Times New Roman"/>
                <a:ea typeface="Times New Roman"/>
              </a:rPr>
              <a:t> </a:t>
            </a:r>
            <a:r>
              <a:rPr lang="en-US" sz="2600" b="1" dirty="0" err="1">
                <a:latin typeface="Times New Roman"/>
                <a:ea typeface="Times New Roman"/>
              </a:rPr>
              <a:t>O‘rta</a:t>
            </a:r>
            <a:r>
              <a:rPr lang="en-US" sz="2600" b="1" dirty="0">
                <a:latin typeface="Times New Roman"/>
                <a:ea typeface="Times New Roman"/>
              </a:rPr>
              <a:t> </a:t>
            </a:r>
            <a:r>
              <a:rPr lang="en-US" sz="2600" b="1" dirty="0" err="1">
                <a:latin typeface="Times New Roman"/>
                <a:ea typeface="Times New Roman"/>
              </a:rPr>
              <a:t>Osiyo</a:t>
            </a:r>
            <a:r>
              <a:rPr lang="en-US" sz="2600" b="1" dirty="0">
                <a:latin typeface="Times New Roman"/>
                <a:ea typeface="Times New Roman"/>
              </a:rPr>
              <a:t> </a:t>
            </a:r>
            <a:r>
              <a:rPr lang="en-US" sz="2600" b="1" dirty="0" err="1">
                <a:latin typeface="Times New Roman"/>
                <a:ea typeface="Times New Roman"/>
              </a:rPr>
              <a:t>aholisi</a:t>
            </a:r>
            <a:r>
              <a:rPr lang="en-US" sz="2600" b="1" dirty="0">
                <a:latin typeface="Times New Roman"/>
                <a:ea typeface="Times New Roman"/>
              </a:rPr>
              <a:t> </a:t>
            </a:r>
            <a:r>
              <a:rPr lang="en-US" sz="2600" b="1" dirty="0" err="1">
                <a:latin typeface="Times New Roman"/>
                <a:ea typeface="Times New Roman"/>
              </a:rPr>
              <a:t>tashqi</a:t>
            </a:r>
            <a:r>
              <a:rPr lang="en-US" sz="2600" b="1" dirty="0">
                <a:latin typeface="Times New Roman"/>
                <a:ea typeface="Times New Roman"/>
              </a:rPr>
              <a:t> </a:t>
            </a:r>
            <a:r>
              <a:rPr lang="en-US" sz="2600" b="1" dirty="0" err="1">
                <a:latin typeface="Times New Roman"/>
                <a:ea typeface="Times New Roman"/>
              </a:rPr>
              <a:t>qiyofasiga</a:t>
            </a:r>
            <a:r>
              <a:rPr lang="en-US" sz="2600" b="1" dirty="0">
                <a:latin typeface="Times New Roman"/>
                <a:ea typeface="Times New Roman"/>
              </a:rPr>
              <a:t> </a:t>
            </a:r>
            <a:r>
              <a:rPr lang="en-US" sz="2600" dirty="0" err="1">
                <a:latin typeface="Times New Roman"/>
                <a:ea typeface="Times New Roman"/>
              </a:rPr>
              <a:t>yanada</a:t>
            </a:r>
            <a:r>
              <a:rPr lang="en-US" sz="2600" dirty="0">
                <a:latin typeface="Times New Roman"/>
                <a:ea typeface="Times New Roman"/>
              </a:rPr>
              <a:t> </a:t>
            </a:r>
            <a:r>
              <a:rPr lang="en-US" sz="2600" dirty="0" err="1">
                <a:latin typeface="Times New Roman"/>
                <a:ea typeface="Times New Roman"/>
              </a:rPr>
              <a:t>aniqliklar</a:t>
            </a:r>
            <a:r>
              <a:rPr lang="en-US" sz="2600" dirty="0">
                <a:latin typeface="Times New Roman"/>
                <a:ea typeface="Times New Roman"/>
              </a:rPr>
              <a:t> </a:t>
            </a:r>
            <a:r>
              <a:rPr lang="en-US" sz="2600" dirty="0" err="1">
                <a:latin typeface="Times New Roman"/>
                <a:ea typeface="Times New Roman"/>
              </a:rPr>
              <a:t>kiritish</a:t>
            </a:r>
            <a:r>
              <a:rPr lang="en-US" sz="2600" dirty="0">
                <a:latin typeface="Times New Roman"/>
                <a:ea typeface="Times New Roman"/>
              </a:rPr>
              <a:t> </a:t>
            </a:r>
            <a:r>
              <a:rPr lang="en-US" sz="2600" dirty="0" err="1">
                <a:latin typeface="Times New Roman"/>
                <a:ea typeface="Times New Roman"/>
              </a:rPr>
              <a:t>uchun</a:t>
            </a:r>
            <a:r>
              <a:rPr lang="en-US" sz="2600" dirty="0">
                <a:latin typeface="Times New Roman"/>
                <a:ea typeface="Times New Roman"/>
              </a:rPr>
              <a:t> </a:t>
            </a:r>
            <a:r>
              <a:rPr lang="en-US" sz="2600" dirty="0" err="1">
                <a:latin typeface="Times New Roman"/>
                <a:ea typeface="Times New Roman"/>
              </a:rPr>
              <a:t>muhim</a:t>
            </a:r>
            <a:r>
              <a:rPr lang="en-US" sz="2600" dirty="0">
                <a:latin typeface="Times New Roman"/>
                <a:ea typeface="Times New Roman"/>
              </a:rPr>
              <a:t> ham </a:t>
            </a:r>
            <a:r>
              <a:rPr lang="en-US" sz="2600" dirty="0" err="1">
                <a:latin typeface="Times New Roman"/>
                <a:ea typeface="Times New Roman"/>
              </a:rPr>
              <a:t>hissa</a:t>
            </a:r>
            <a:r>
              <a:rPr lang="en-US" sz="2600" dirty="0">
                <a:latin typeface="Times New Roman"/>
                <a:ea typeface="Times New Roman"/>
              </a:rPr>
              <a:t> </a:t>
            </a:r>
            <a:r>
              <a:rPr lang="en-US" sz="2600" dirty="0" err="1">
                <a:latin typeface="Times New Roman"/>
                <a:ea typeface="Times New Roman"/>
              </a:rPr>
              <a:t>bo‘lib</a:t>
            </a:r>
            <a:r>
              <a:rPr lang="en-US" sz="2600" dirty="0">
                <a:latin typeface="Times New Roman"/>
                <a:ea typeface="Times New Roman"/>
              </a:rPr>
              <a:t> </a:t>
            </a:r>
            <a:r>
              <a:rPr lang="en-US" sz="2600" dirty="0" err="1">
                <a:latin typeface="Times New Roman"/>
                <a:ea typeface="Times New Roman"/>
              </a:rPr>
              <a:t>qo‘shildi</a:t>
            </a:r>
            <a:r>
              <a:rPr lang="en-US" sz="2600" dirty="0">
                <a:latin typeface="Times New Roman"/>
                <a:ea typeface="Times New Roman"/>
              </a:rPr>
              <a:t>.</a:t>
            </a:r>
            <a:endParaRPr lang="ru-RU" altLang="ru-RU"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72350"/>
      </p:ext>
    </p:extLst>
  </p:cSld>
  <p:clrMapOvr>
    <a:masterClrMapping/>
  </p:clrMapOvr>
  <p:transition spd="slow">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179512" y="764704"/>
            <a:ext cx="8964488" cy="6264696"/>
          </a:xfrm>
        </p:spPr>
        <p:txBody>
          <a:bodyPr/>
          <a:lstStyle/>
          <a:p>
            <a:pPr marL="0" indent="0" algn="just">
              <a:spcAft>
                <a:spcPts val="0"/>
              </a:spcAft>
              <a:buNone/>
            </a:pPr>
            <a:r>
              <a:rPr lang="en-US" sz="2800" dirty="0">
                <a:latin typeface="Times New Roman"/>
                <a:ea typeface="Times New Roman"/>
              </a:rPr>
              <a:t>	</a:t>
            </a:r>
            <a:r>
              <a:rPr lang="en-US" sz="2800" b="1" dirty="0" err="1">
                <a:latin typeface="Times New Roman"/>
                <a:ea typeface="Times New Roman"/>
              </a:rPr>
              <a:t>Antropogenez</a:t>
            </a:r>
            <a:r>
              <a:rPr lang="en-US" sz="2800" b="1" dirty="0">
                <a:latin typeface="Times New Roman"/>
                <a:ea typeface="Times New Roman"/>
              </a:rPr>
              <a:t> </a:t>
            </a:r>
            <a:r>
              <a:rPr lang="en-US" sz="2800" b="1" dirty="0" err="1">
                <a:latin typeface="Times New Roman"/>
                <a:ea typeface="Times New Roman"/>
              </a:rPr>
              <a:t>jarayonida</a:t>
            </a:r>
            <a:r>
              <a:rPr lang="en-US" sz="2800" b="1" dirty="0">
                <a:latin typeface="Times New Roman"/>
                <a:ea typeface="Times New Roman"/>
              </a:rPr>
              <a:t> </a:t>
            </a:r>
            <a:r>
              <a:rPr lang="en-US" sz="2800" dirty="0" err="1">
                <a:latin typeface="Times New Roman"/>
                <a:ea typeface="Times New Roman"/>
              </a:rPr>
              <a:t>mehnatning</a:t>
            </a:r>
            <a:r>
              <a:rPr lang="en-US" sz="2800" dirty="0">
                <a:latin typeface="Times New Roman"/>
                <a:ea typeface="Times New Roman"/>
              </a:rPr>
              <a:t> </a:t>
            </a:r>
            <a:r>
              <a:rPr lang="en-US" sz="2800" dirty="0" err="1">
                <a:latin typeface="Times New Roman"/>
                <a:ea typeface="Times New Roman"/>
              </a:rPr>
              <a:t>inson</a:t>
            </a:r>
            <a:r>
              <a:rPr lang="en-US" sz="2800" dirty="0">
                <a:latin typeface="Times New Roman"/>
                <a:ea typeface="Times New Roman"/>
              </a:rPr>
              <a:t> </a:t>
            </a:r>
            <a:r>
              <a:rPr lang="en-US" sz="2800" dirty="0" err="1">
                <a:latin typeface="Times New Roman"/>
                <a:ea typeface="Times New Roman"/>
              </a:rPr>
              <a:t>turmush</a:t>
            </a:r>
            <a:r>
              <a:rPr lang="en-US" sz="2800" dirty="0">
                <a:latin typeface="Times New Roman"/>
                <a:ea typeface="Times New Roman"/>
              </a:rPr>
              <a:t> </a:t>
            </a:r>
            <a:r>
              <a:rPr lang="en-US" sz="2800" dirty="0" err="1">
                <a:latin typeface="Times New Roman"/>
                <a:ea typeface="Times New Roman"/>
              </a:rPr>
              <a:t>tarzidagi</a:t>
            </a:r>
            <a:r>
              <a:rPr lang="en-US" sz="2800" dirty="0">
                <a:latin typeface="Times New Roman"/>
                <a:ea typeface="Times New Roman"/>
              </a:rPr>
              <a:t> </a:t>
            </a:r>
            <a:r>
              <a:rPr lang="en-US" sz="2800" dirty="0" err="1">
                <a:latin typeface="Times New Roman"/>
                <a:ea typeface="Times New Roman"/>
              </a:rPr>
              <a:t>o‘zgartiruvchanlik</a:t>
            </a:r>
            <a:r>
              <a:rPr lang="en-US" sz="2800" dirty="0">
                <a:latin typeface="Times New Roman"/>
                <a:ea typeface="Times New Roman"/>
              </a:rPr>
              <a:t> </a:t>
            </a:r>
            <a:r>
              <a:rPr lang="en-US" sz="2800" dirty="0" err="1">
                <a:latin typeface="Times New Roman"/>
                <a:ea typeface="Times New Roman"/>
              </a:rPr>
              <a:t>mohiyatini</a:t>
            </a:r>
            <a:r>
              <a:rPr lang="en-US" sz="2800" dirty="0">
                <a:latin typeface="Times New Roman"/>
                <a:ea typeface="Times New Roman"/>
              </a:rPr>
              <a:t> </a:t>
            </a:r>
            <a:r>
              <a:rPr lang="en-US" sz="2800" dirty="0" err="1">
                <a:latin typeface="Times New Roman"/>
                <a:ea typeface="Times New Roman"/>
              </a:rPr>
              <a:t>arxeologiyaga</a:t>
            </a:r>
            <a:r>
              <a:rPr lang="en-US" sz="2800" dirty="0">
                <a:latin typeface="Times New Roman"/>
                <a:ea typeface="Times New Roman"/>
              </a:rPr>
              <a:t> </a:t>
            </a:r>
            <a:r>
              <a:rPr lang="en-US" sz="2800" dirty="0" err="1">
                <a:latin typeface="Times New Roman"/>
                <a:ea typeface="Times New Roman"/>
              </a:rPr>
              <a:t>oid</a:t>
            </a:r>
            <a:r>
              <a:rPr lang="en-US" sz="2800" dirty="0">
                <a:latin typeface="Times New Roman"/>
                <a:ea typeface="Times New Roman"/>
              </a:rPr>
              <a:t> </a:t>
            </a:r>
            <a:r>
              <a:rPr lang="en-US" sz="2800" dirty="0" err="1">
                <a:latin typeface="Times New Roman"/>
                <a:ea typeface="Times New Roman"/>
              </a:rPr>
              <a:t>turli</a:t>
            </a:r>
            <a:r>
              <a:rPr lang="en-US" sz="2800" dirty="0">
                <a:latin typeface="Times New Roman"/>
                <a:ea typeface="Times New Roman"/>
              </a:rPr>
              <a:t>–</a:t>
            </a:r>
            <a:r>
              <a:rPr lang="en-US" sz="2800" dirty="0" err="1">
                <a:latin typeface="Times New Roman"/>
                <a:ea typeface="Times New Roman"/>
              </a:rPr>
              <a:t>tuman</a:t>
            </a:r>
            <a:r>
              <a:rPr lang="en-US" sz="2800" dirty="0">
                <a:latin typeface="Times New Roman"/>
                <a:ea typeface="Times New Roman"/>
              </a:rPr>
              <a:t> </a:t>
            </a:r>
            <a:r>
              <a:rPr lang="en-US" sz="2800" dirty="0" err="1">
                <a:latin typeface="Times New Roman"/>
                <a:ea typeface="Times New Roman"/>
              </a:rPr>
              <a:t>manbalar</a:t>
            </a:r>
            <a:r>
              <a:rPr lang="en-US" sz="2800" dirty="0">
                <a:latin typeface="Times New Roman"/>
                <a:ea typeface="Times New Roman"/>
              </a:rPr>
              <a:t> </a:t>
            </a:r>
            <a:r>
              <a:rPr lang="en-US" sz="2800" dirty="0" err="1">
                <a:latin typeface="Times New Roman"/>
                <a:ea typeface="Times New Roman"/>
              </a:rPr>
              <a:t>tasdiqlaydi</a:t>
            </a:r>
            <a:r>
              <a:rPr lang="en-US" sz="2800" dirty="0">
                <a:latin typeface="Times New Roman"/>
                <a:ea typeface="Times New Roman"/>
              </a:rPr>
              <a:t>. </a:t>
            </a:r>
            <a:r>
              <a:rPr lang="en-US" sz="2800" dirty="0" err="1">
                <a:latin typeface="Times New Roman"/>
                <a:ea typeface="Times New Roman"/>
              </a:rPr>
              <a:t>Ularga</a:t>
            </a:r>
            <a:r>
              <a:rPr lang="en-US" sz="2800" dirty="0">
                <a:latin typeface="Times New Roman"/>
                <a:ea typeface="Times New Roman"/>
              </a:rPr>
              <a:t> </a:t>
            </a:r>
            <a:r>
              <a:rPr lang="en-US" sz="2800" dirty="0" err="1">
                <a:latin typeface="Times New Roman"/>
                <a:ea typeface="Times New Roman"/>
              </a:rPr>
              <a:t>ko‘ra</a:t>
            </a:r>
            <a:r>
              <a:rPr lang="en-US" sz="2800" dirty="0">
                <a:latin typeface="Times New Roman"/>
                <a:ea typeface="Times New Roman"/>
              </a:rPr>
              <a:t>, </a:t>
            </a:r>
            <a:r>
              <a:rPr lang="en-US" sz="2800" dirty="0" err="1">
                <a:latin typeface="Times New Roman"/>
                <a:ea typeface="Times New Roman"/>
              </a:rPr>
              <a:t>turli</a:t>
            </a:r>
            <a:r>
              <a:rPr lang="en-US" sz="2800" dirty="0">
                <a:latin typeface="Times New Roman"/>
                <a:ea typeface="Times New Roman"/>
              </a:rPr>
              <a:t> </a:t>
            </a:r>
            <a:r>
              <a:rPr lang="en-US" sz="2800" dirty="0" err="1">
                <a:latin typeface="Times New Roman"/>
                <a:ea typeface="Times New Roman"/>
              </a:rPr>
              <a:t>davrlarga</a:t>
            </a:r>
            <a:r>
              <a:rPr lang="en-US" sz="2800" dirty="0">
                <a:latin typeface="Times New Roman"/>
                <a:ea typeface="Times New Roman"/>
              </a:rPr>
              <a:t> </a:t>
            </a:r>
            <a:r>
              <a:rPr lang="en-US" sz="2800" dirty="0" err="1">
                <a:latin typeface="Times New Roman"/>
                <a:ea typeface="Times New Roman"/>
              </a:rPr>
              <a:t>oid</a:t>
            </a:r>
            <a:r>
              <a:rPr lang="en-US" sz="2800" dirty="0">
                <a:latin typeface="Times New Roman"/>
                <a:ea typeface="Times New Roman"/>
              </a:rPr>
              <a:t> </a:t>
            </a:r>
            <a:r>
              <a:rPr lang="en-US" sz="2800" dirty="0" err="1">
                <a:latin typeface="Times New Roman"/>
                <a:ea typeface="Times New Roman"/>
              </a:rPr>
              <a:t>moddiy</a:t>
            </a:r>
            <a:r>
              <a:rPr lang="en-US" sz="2800" dirty="0">
                <a:latin typeface="Times New Roman"/>
                <a:ea typeface="Times New Roman"/>
              </a:rPr>
              <a:t> </a:t>
            </a:r>
            <a:r>
              <a:rPr lang="en-US" sz="2800" dirty="0" err="1">
                <a:latin typeface="Times New Roman"/>
                <a:ea typeface="Times New Roman"/>
              </a:rPr>
              <a:t>madaniyatning</a:t>
            </a:r>
            <a:r>
              <a:rPr lang="en-US" sz="2800" dirty="0">
                <a:latin typeface="Times New Roman"/>
                <a:ea typeface="Times New Roman"/>
              </a:rPr>
              <a:t> </a:t>
            </a:r>
            <a:r>
              <a:rPr lang="en-US" sz="2800" dirty="0" err="1">
                <a:latin typeface="Times New Roman"/>
                <a:ea typeface="Times New Roman"/>
              </a:rPr>
              <a:t>almashishi</a:t>
            </a:r>
            <a:r>
              <a:rPr lang="en-US" sz="2800" dirty="0">
                <a:latin typeface="Times New Roman"/>
                <a:ea typeface="Times New Roman"/>
              </a:rPr>
              <a:t> </a:t>
            </a:r>
            <a:r>
              <a:rPr lang="en-US" sz="2800" dirty="0" err="1">
                <a:latin typeface="Times New Roman"/>
                <a:ea typeface="Times New Roman"/>
              </a:rPr>
              <a:t>hamda</a:t>
            </a:r>
            <a:r>
              <a:rPr lang="en-US" sz="2800" dirty="0">
                <a:latin typeface="Times New Roman"/>
                <a:ea typeface="Times New Roman"/>
              </a:rPr>
              <a:t> </a:t>
            </a:r>
            <a:r>
              <a:rPr lang="en-US" sz="2800" dirty="0" err="1">
                <a:latin typeface="Times New Roman"/>
                <a:ea typeface="Times New Roman"/>
              </a:rPr>
              <a:t>yangi</a:t>
            </a:r>
            <a:r>
              <a:rPr lang="en-US" sz="2800" dirty="0">
                <a:latin typeface="Times New Roman"/>
                <a:ea typeface="Times New Roman"/>
              </a:rPr>
              <a:t> </a:t>
            </a:r>
            <a:r>
              <a:rPr lang="en-US" sz="2800" dirty="0" err="1">
                <a:latin typeface="Times New Roman"/>
                <a:ea typeface="Times New Roman"/>
              </a:rPr>
              <a:t>asoslarda</a:t>
            </a:r>
            <a:r>
              <a:rPr lang="en-US" sz="2800" dirty="0">
                <a:latin typeface="Times New Roman"/>
                <a:ea typeface="Times New Roman"/>
              </a:rPr>
              <a:t> </a:t>
            </a:r>
            <a:r>
              <a:rPr lang="en-US" sz="2800" dirty="0" err="1">
                <a:latin typeface="Times New Roman"/>
                <a:ea typeface="Times New Roman"/>
              </a:rPr>
              <a:t>rivojlanishi</a:t>
            </a:r>
            <a:r>
              <a:rPr lang="en-US" sz="2800" dirty="0">
                <a:latin typeface="Times New Roman"/>
                <a:ea typeface="Times New Roman"/>
              </a:rPr>
              <a:t>, </a:t>
            </a:r>
            <a:r>
              <a:rPr lang="en-US" sz="2800" dirty="0" err="1">
                <a:latin typeface="Times New Roman"/>
                <a:ea typeface="Times New Roman"/>
              </a:rPr>
              <a:t>moddiy</a:t>
            </a:r>
            <a:r>
              <a:rPr lang="en-US" sz="2800" dirty="0">
                <a:latin typeface="Times New Roman"/>
                <a:ea typeface="Times New Roman"/>
              </a:rPr>
              <a:t> </a:t>
            </a:r>
            <a:r>
              <a:rPr lang="en-US" sz="2800" dirty="0" err="1">
                <a:latin typeface="Times New Roman"/>
                <a:ea typeface="Times New Roman"/>
              </a:rPr>
              <a:t>manbalarning</a:t>
            </a:r>
            <a:r>
              <a:rPr lang="en-US" sz="2800" dirty="0">
                <a:latin typeface="Times New Roman"/>
                <a:ea typeface="Times New Roman"/>
              </a:rPr>
              <a:t> </a:t>
            </a:r>
            <a:r>
              <a:rPr lang="en-US" sz="2800" dirty="0" err="1">
                <a:latin typeface="Times New Roman"/>
                <a:ea typeface="Times New Roman"/>
              </a:rPr>
              <a:t>tashqi</a:t>
            </a:r>
            <a:r>
              <a:rPr lang="en-US" sz="2800" dirty="0">
                <a:latin typeface="Times New Roman"/>
                <a:ea typeface="Times New Roman"/>
              </a:rPr>
              <a:t> </a:t>
            </a:r>
            <a:r>
              <a:rPr lang="en-US" sz="2800" dirty="0" err="1">
                <a:latin typeface="Times New Roman"/>
                <a:ea typeface="Times New Roman"/>
              </a:rPr>
              <a:t>ko‘rinishidan</a:t>
            </a:r>
            <a:r>
              <a:rPr lang="en-US" sz="2800" dirty="0">
                <a:latin typeface="Times New Roman"/>
                <a:ea typeface="Times New Roman"/>
              </a:rPr>
              <a:t> </a:t>
            </a:r>
            <a:r>
              <a:rPr lang="en-US" sz="2800" dirty="0" err="1">
                <a:latin typeface="Times New Roman"/>
                <a:ea typeface="Times New Roman"/>
              </a:rPr>
              <a:t>dalillanadi</a:t>
            </a:r>
            <a:r>
              <a:rPr lang="en-US" sz="2800" dirty="0">
                <a:latin typeface="Times New Roman"/>
                <a:ea typeface="Times New Roman"/>
              </a:rPr>
              <a:t>. </a:t>
            </a:r>
            <a:r>
              <a:rPr lang="en-US" sz="2800" b="1" dirty="0" err="1">
                <a:solidFill>
                  <a:srgbClr val="0000CC"/>
                </a:solidFill>
                <a:latin typeface="Times New Roman"/>
                <a:ea typeface="Times New Roman"/>
              </a:rPr>
              <a:t>Insonni</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uni</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o‘rab</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olgan</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muhitni</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hamda</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tabiatda</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sodir</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bo‘lgan</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hodisalarni</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bilish</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oqibatida</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uning</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dunyoqarashi</a:t>
            </a:r>
            <a:r>
              <a:rPr lang="en-US" sz="2800" b="1" dirty="0">
                <a:solidFill>
                  <a:srgbClr val="0000CC"/>
                </a:solidFill>
                <a:latin typeface="Times New Roman"/>
                <a:ea typeface="Times New Roman"/>
              </a:rPr>
              <a:t>, ilk </a:t>
            </a:r>
            <a:r>
              <a:rPr lang="en-US" sz="2800" b="1" dirty="0" err="1">
                <a:solidFill>
                  <a:srgbClr val="0000CC"/>
                </a:solidFill>
                <a:latin typeface="Times New Roman"/>
                <a:ea typeface="Times New Roman"/>
              </a:rPr>
              <a:t>e’tiqodlari</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va</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ma’anaviy</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madaniyati</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rivoj</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topgan</a:t>
            </a:r>
            <a:r>
              <a:rPr lang="en-US" sz="2800" b="1" dirty="0">
                <a:solidFill>
                  <a:srgbClr val="0000CC"/>
                </a:solidFill>
                <a:latin typeface="Times New Roman"/>
                <a:ea typeface="Times New Roman"/>
              </a:rPr>
              <a:t>. Zero, </a:t>
            </a:r>
            <a:r>
              <a:rPr lang="en-US" sz="2800" b="1" dirty="0" err="1">
                <a:solidFill>
                  <a:srgbClr val="0000CC"/>
                </a:solidFill>
                <a:latin typeface="Times New Roman"/>
                <a:ea typeface="Times New Roman"/>
              </a:rPr>
              <a:t>zamonaviy</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odamning</a:t>
            </a:r>
            <a:r>
              <a:rPr lang="en-US" sz="2800" b="1" dirty="0">
                <a:solidFill>
                  <a:srgbClr val="0000CC"/>
                </a:solidFill>
                <a:latin typeface="Times New Roman"/>
                <a:ea typeface="Times New Roman"/>
              </a:rPr>
              <a:t> ham </a:t>
            </a:r>
            <a:r>
              <a:rPr lang="en-US" sz="2800" b="1" dirty="0" err="1">
                <a:solidFill>
                  <a:srgbClr val="0000CC"/>
                </a:solidFill>
                <a:latin typeface="Times New Roman"/>
                <a:ea typeface="Times New Roman"/>
              </a:rPr>
              <a:t>jismoniy</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va</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aqlli</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rivojlanishini</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mehnatsiz</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tasavvur</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qilib</a:t>
            </a:r>
            <a:r>
              <a:rPr lang="en-US" sz="2800" b="1" dirty="0">
                <a:solidFill>
                  <a:srgbClr val="0000CC"/>
                </a:solidFill>
                <a:latin typeface="Times New Roman"/>
                <a:ea typeface="Times New Roman"/>
              </a:rPr>
              <a:t> </a:t>
            </a:r>
            <a:r>
              <a:rPr lang="en-US" sz="2800" b="1" dirty="0" err="1">
                <a:solidFill>
                  <a:srgbClr val="0000CC"/>
                </a:solidFill>
                <a:latin typeface="Times New Roman"/>
                <a:ea typeface="Times New Roman"/>
              </a:rPr>
              <a:t>bo‘lmaydi</a:t>
            </a:r>
            <a:r>
              <a:rPr lang="en-US" sz="2800" b="1" dirty="0">
                <a:solidFill>
                  <a:srgbClr val="0000CC"/>
                </a:solidFill>
                <a:latin typeface="Times New Roman"/>
                <a:ea typeface="Times New Roman"/>
              </a:rPr>
              <a:t>. </a:t>
            </a:r>
            <a:endParaRPr lang="ru-RU" altLang="ru-RU" sz="2800" b="1" dirty="0" smtClean="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30513"/>
      </p:ext>
    </p:extLst>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0" y="1"/>
            <a:ext cx="9036496" cy="6858000"/>
          </a:xfrm>
        </p:spPr>
        <p:txBody>
          <a:bodyPr/>
          <a:lstStyle/>
          <a:p>
            <a:pPr algn="just">
              <a:buFontTx/>
              <a:buNone/>
            </a:pPr>
            <a:r>
              <a:rPr lang="en-US" altLang="ru-RU" sz="2400" dirty="0" smtClean="0"/>
              <a:t>		</a:t>
            </a:r>
            <a:r>
              <a:rPr lang="en-US" altLang="ru-RU" sz="2400" dirty="0" err="1" smtClean="0"/>
              <a:t>Hozirgi</a:t>
            </a:r>
            <a:r>
              <a:rPr lang="en-US" altLang="ru-RU" sz="2400" dirty="0" smtClean="0"/>
              <a:t> </a:t>
            </a:r>
            <a:r>
              <a:rPr lang="en-US" altLang="ru-RU" sz="2400" dirty="0" err="1"/>
              <a:t>davr</a:t>
            </a:r>
            <a:r>
              <a:rPr lang="en-US" altLang="ru-RU" sz="2400" dirty="0"/>
              <a:t> </a:t>
            </a:r>
            <a:r>
              <a:rPr lang="en-US" altLang="ru-RU" sz="2400" dirty="0" err="1"/>
              <a:t>tarixshunosligida</a:t>
            </a:r>
            <a:r>
              <a:rPr lang="en-US" altLang="ru-RU" sz="2400" dirty="0"/>
              <a:t> </a:t>
            </a:r>
            <a:r>
              <a:rPr lang="en-US" altLang="ru-RU" sz="2400" dirty="0" err="1" smtClean="0"/>
              <a:t>olimlarning</a:t>
            </a:r>
            <a:r>
              <a:rPr lang="en-US" altLang="ru-RU" sz="2400" dirty="0" smtClean="0"/>
              <a:t> </a:t>
            </a:r>
            <a:r>
              <a:rPr lang="en-US" altLang="ru-RU" sz="2400" dirty="0" err="1"/>
              <a:t>bir</a:t>
            </a:r>
            <a:r>
              <a:rPr lang="en-US" altLang="ru-RU" sz="2400" dirty="0"/>
              <a:t> </a:t>
            </a:r>
            <a:r>
              <a:rPr lang="en-US" altLang="ru-RU" sz="2400" dirty="0" err="1"/>
              <a:t>guruhi</a:t>
            </a:r>
            <a:r>
              <a:rPr lang="en-US" altLang="ru-RU" sz="2400" dirty="0"/>
              <a:t> </a:t>
            </a:r>
            <a:r>
              <a:rPr lang="en-US" altLang="ru-RU" sz="2400" dirty="0" err="1"/>
              <a:t>odamzotning</a:t>
            </a:r>
            <a:r>
              <a:rPr lang="en-US" altLang="ru-RU" sz="2400" dirty="0"/>
              <a:t> </a:t>
            </a:r>
            <a:r>
              <a:rPr lang="en-US" altLang="ru-RU" sz="2400" dirty="0" err="1"/>
              <a:t>dastlabki</a:t>
            </a:r>
            <a:r>
              <a:rPr lang="en-US" altLang="ru-RU" sz="2400" dirty="0"/>
              <a:t> </a:t>
            </a:r>
            <a:r>
              <a:rPr lang="en-US" altLang="ru-RU" sz="2400" dirty="0" err="1"/>
              <a:t>vatani</a:t>
            </a:r>
            <a:r>
              <a:rPr lang="en-US" altLang="ru-RU" sz="2400" dirty="0"/>
              <a:t> </a:t>
            </a:r>
            <a:r>
              <a:rPr lang="en-US" altLang="ru-RU" sz="2400" b="1" dirty="0" err="1">
                <a:solidFill>
                  <a:srgbClr val="0000CC"/>
                </a:solidFill>
              </a:rPr>
              <a:t>Afrika</a:t>
            </a:r>
            <a:r>
              <a:rPr lang="en-US" altLang="ru-RU" sz="2400" dirty="0"/>
              <a:t> </a:t>
            </a:r>
            <a:r>
              <a:rPr lang="en-US" altLang="ru-RU" sz="2400" dirty="0" err="1"/>
              <a:t>degan</a:t>
            </a:r>
            <a:r>
              <a:rPr lang="en-US" altLang="ru-RU" sz="2400" dirty="0"/>
              <a:t> </a:t>
            </a:r>
            <a:r>
              <a:rPr lang="en-US" altLang="ru-RU" sz="2400" dirty="0" err="1"/>
              <a:t>fikrni</a:t>
            </a:r>
            <a:r>
              <a:rPr lang="en-US" altLang="ru-RU" sz="2400" dirty="0"/>
              <a:t> </a:t>
            </a:r>
            <a:r>
              <a:rPr lang="en-US" altLang="ru-RU" sz="2400" dirty="0" err="1"/>
              <a:t>ilgari</a:t>
            </a:r>
            <a:r>
              <a:rPr lang="en-US" altLang="ru-RU" sz="2400" dirty="0"/>
              <a:t> </a:t>
            </a:r>
            <a:r>
              <a:rPr lang="en-US" altLang="ru-RU" sz="2400" dirty="0" err="1"/>
              <a:t>sursa</a:t>
            </a:r>
            <a:r>
              <a:rPr lang="en-US" altLang="ru-RU" sz="2400" dirty="0"/>
              <a:t>, </a:t>
            </a:r>
            <a:r>
              <a:rPr lang="en-US" altLang="ru-RU" sz="2400" dirty="0" err="1"/>
              <a:t>boshqalari</a:t>
            </a:r>
            <a:r>
              <a:rPr lang="en-US" altLang="ru-RU" sz="2400" dirty="0"/>
              <a:t> ─ </a:t>
            </a:r>
            <a:r>
              <a:rPr lang="en-US" altLang="ru-RU" sz="2400" b="1" dirty="0" err="1">
                <a:solidFill>
                  <a:srgbClr val="0000CC"/>
                </a:solidFill>
              </a:rPr>
              <a:t>Yevropa</a:t>
            </a:r>
            <a:r>
              <a:rPr lang="en-US" altLang="ru-RU" sz="2400" b="1" dirty="0">
                <a:solidFill>
                  <a:srgbClr val="0000CC"/>
                </a:solidFill>
              </a:rPr>
              <a:t> </a:t>
            </a:r>
            <a:r>
              <a:rPr lang="en-US" altLang="ru-RU" sz="2400" b="1" dirty="0" err="1">
                <a:solidFill>
                  <a:srgbClr val="0000CC"/>
                </a:solidFill>
              </a:rPr>
              <a:t>va</a:t>
            </a:r>
            <a:r>
              <a:rPr lang="en-US" altLang="ru-RU" sz="2400" b="1" dirty="0">
                <a:solidFill>
                  <a:srgbClr val="0000CC"/>
                </a:solidFill>
              </a:rPr>
              <a:t> </a:t>
            </a:r>
            <a:r>
              <a:rPr lang="en-US" altLang="ru-RU" sz="2400" b="1" dirty="0" err="1">
                <a:solidFill>
                  <a:srgbClr val="0000CC"/>
                </a:solidFill>
              </a:rPr>
              <a:t>Osiyo</a:t>
            </a:r>
            <a:r>
              <a:rPr lang="en-US" altLang="ru-RU" sz="2400" dirty="0"/>
              <a:t> </a:t>
            </a:r>
            <a:r>
              <a:rPr lang="en-US" altLang="ru-RU" sz="2400" dirty="0" err="1"/>
              <a:t>deydilar</a:t>
            </a:r>
            <a:r>
              <a:rPr lang="en-US" altLang="ru-RU" sz="2400" dirty="0"/>
              <a:t>. </a:t>
            </a:r>
            <a:r>
              <a:rPr lang="en-US" altLang="ru-RU" sz="2400" dirty="0" err="1"/>
              <a:t>Insoniyatning</a:t>
            </a:r>
            <a:r>
              <a:rPr lang="en-US" altLang="ru-RU" sz="2400" dirty="0"/>
              <a:t> </a:t>
            </a:r>
            <a:r>
              <a:rPr lang="en-US" altLang="ru-RU" sz="2400" dirty="0" err="1"/>
              <a:t>kelib</a:t>
            </a:r>
            <a:r>
              <a:rPr lang="en-US" altLang="ru-RU" sz="2400" dirty="0"/>
              <a:t> </a:t>
            </a:r>
            <a:r>
              <a:rPr lang="en-US" altLang="ru-RU" sz="2400" dirty="0" err="1"/>
              <a:t>chiqishi</a:t>
            </a:r>
            <a:r>
              <a:rPr lang="en-US" altLang="ru-RU" sz="2400" dirty="0"/>
              <a:t> </a:t>
            </a:r>
            <a:r>
              <a:rPr lang="en-US" altLang="ru-RU" sz="2400" dirty="0" err="1"/>
              <a:t>va</a:t>
            </a:r>
            <a:r>
              <a:rPr lang="en-US" altLang="ru-RU" sz="2400" dirty="0"/>
              <a:t> </a:t>
            </a:r>
            <a:r>
              <a:rPr lang="en-US" altLang="ru-RU" sz="2400" dirty="0" err="1"/>
              <a:t>rivojlanishi</a:t>
            </a:r>
            <a:r>
              <a:rPr lang="en-US" altLang="ru-RU" sz="2400" dirty="0"/>
              <a:t> </a:t>
            </a:r>
            <a:r>
              <a:rPr lang="en-US" altLang="ru-RU" sz="2400" dirty="0" err="1"/>
              <a:t>masalasi</a:t>
            </a:r>
            <a:r>
              <a:rPr lang="en-US" altLang="ru-RU" sz="2400" dirty="0"/>
              <a:t> </a:t>
            </a:r>
            <a:r>
              <a:rPr lang="en-US" altLang="ru-RU" sz="2400" dirty="0" err="1"/>
              <a:t>bir</a:t>
            </a:r>
            <a:r>
              <a:rPr lang="en-US" altLang="ru-RU" sz="2400" dirty="0"/>
              <a:t> </a:t>
            </a:r>
            <a:r>
              <a:rPr lang="en-US" altLang="ru-RU" sz="2400" dirty="0" err="1"/>
              <a:t>necha</a:t>
            </a:r>
            <a:r>
              <a:rPr lang="en-US" altLang="ru-RU" sz="2400" dirty="0"/>
              <a:t> </a:t>
            </a:r>
            <a:r>
              <a:rPr lang="en-US" altLang="ru-RU" sz="2400" dirty="0" err="1"/>
              <a:t>avlod</a:t>
            </a:r>
            <a:r>
              <a:rPr lang="en-US" altLang="ru-RU" sz="2400" dirty="0"/>
              <a:t> </a:t>
            </a:r>
            <a:r>
              <a:rPr lang="en-US" altLang="ru-RU" sz="2400" dirty="0" err="1"/>
              <a:t>tadqiqotchilari</a:t>
            </a:r>
            <a:r>
              <a:rPr lang="en-US" altLang="ru-RU" sz="2400" dirty="0"/>
              <a:t> </a:t>
            </a:r>
            <a:r>
              <a:rPr lang="en-US" altLang="ru-RU" sz="2400" dirty="0" err="1"/>
              <a:t>tomonidan</a:t>
            </a:r>
            <a:r>
              <a:rPr lang="en-US" altLang="ru-RU" sz="2400" dirty="0"/>
              <a:t> </a:t>
            </a:r>
            <a:r>
              <a:rPr lang="en-US" altLang="ru-RU" sz="2400" dirty="0" err="1"/>
              <a:t>o‘rganilib</a:t>
            </a:r>
            <a:r>
              <a:rPr lang="en-US" altLang="ru-RU" sz="2400" dirty="0"/>
              <a:t> </a:t>
            </a:r>
            <a:r>
              <a:rPr lang="en-US" altLang="ru-RU" sz="2400" b="1" dirty="0" err="1">
                <a:solidFill>
                  <a:srgbClr val="0000CC"/>
                </a:solidFill>
              </a:rPr>
              <a:t>turli</a:t>
            </a:r>
            <a:r>
              <a:rPr lang="en-US" altLang="ru-RU" sz="2400" b="1" dirty="0">
                <a:solidFill>
                  <a:srgbClr val="0000CC"/>
                </a:solidFill>
              </a:rPr>
              <a:t> </a:t>
            </a:r>
            <a:r>
              <a:rPr lang="en-US" altLang="ru-RU" sz="2400" b="1" dirty="0" err="1">
                <a:solidFill>
                  <a:srgbClr val="0000CC"/>
                </a:solidFill>
              </a:rPr>
              <a:t>nazariyalar</a:t>
            </a:r>
            <a:r>
              <a:rPr lang="en-US" altLang="ru-RU" sz="2400" b="1" dirty="0">
                <a:solidFill>
                  <a:srgbClr val="0000CC"/>
                </a:solidFill>
              </a:rPr>
              <a:t> </a:t>
            </a:r>
            <a:r>
              <a:rPr lang="en-US" altLang="ru-RU" sz="2400" dirty="0" err="1"/>
              <a:t>yuzaga</a:t>
            </a:r>
            <a:r>
              <a:rPr lang="en-US" altLang="ru-RU" sz="2400" dirty="0"/>
              <a:t> </a:t>
            </a:r>
            <a:r>
              <a:rPr lang="en-US" altLang="ru-RU" sz="2400" dirty="0" err="1"/>
              <a:t>kelgan</a:t>
            </a:r>
            <a:r>
              <a:rPr lang="en-US" altLang="ru-RU" sz="2400" dirty="0"/>
              <a:t>. </a:t>
            </a:r>
            <a:r>
              <a:rPr lang="en-US" altLang="ru-RU" sz="2400" b="1" dirty="0" err="1">
                <a:solidFill>
                  <a:srgbClr val="0000CC"/>
                </a:solidFill>
              </a:rPr>
              <a:t>Antropogenez</a:t>
            </a:r>
            <a:r>
              <a:rPr lang="en-US" altLang="ru-RU" sz="2400" dirty="0"/>
              <a:t> </a:t>
            </a:r>
            <a:r>
              <a:rPr lang="en-US" altLang="ru-RU" sz="2400" dirty="0" err="1"/>
              <a:t>eng</a:t>
            </a:r>
            <a:r>
              <a:rPr lang="en-US" altLang="ru-RU" sz="2400" dirty="0"/>
              <a:t> </a:t>
            </a:r>
            <a:r>
              <a:rPr lang="en-US" altLang="ru-RU" sz="2400" dirty="0" err="1"/>
              <a:t>qadimgi</a:t>
            </a:r>
            <a:r>
              <a:rPr lang="en-US" altLang="ru-RU" sz="2400" dirty="0"/>
              <a:t> </a:t>
            </a:r>
            <a:r>
              <a:rPr lang="en-US" altLang="ru-RU" sz="2400" dirty="0" err="1"/>
              <a:t>davr</a:t>
            </a:r>
            <a:r>
              <a:rPr lang="en-US" altLang="ru-RU" sz="2400" dirty="0"/>
              <a:t> </a:t>
            </a:r>
            <a:r>
              <a:rPr lang="en-US" altLang="ru-RU" sz="2400" dirty="0" err="1"/>
              <a:t>tarixini</a:t>
            </a:r>
            <a:r>
              <a:rPr lang="en-US" altLang="ru-RU" sz="2400" dirty="0"/>
              <a:t> </a:t>
            </a:r>
            <a:r>
              <a:rPr lang="en-US" altLang="ru-RU" sz="2400" dirty="0" err="1"/>
              <a:t>o‘rganishda</a:t>
            </a:r>
            <a:r>
              <a:rPr lang="en-US" altLang="ru-RU" sz="2400" dirty="0"/>
              <a:t> </a:t>
            </a:r>
            <a:r>
              <a:rPr lang="en-US" altLang="ru-RU" sz="2400" dirty="0" err="1"/>
              <a:t>muhim</a:t>
            </a:r>
            <a:r>
              <a:rPr lang="en-US" altLang="ru-RU" sz="2400" dirty="0"/>
              <a:t> </a:t>
            </a:r>
            <a:r>
              <a:rPr lang="en-US" altLang="ru-RU" sz="2400" dirty="0" err="1"/>
              <a:t>va</a:t>
            </a:r>
            <a:r>
              <a:rPr lang="en-US" altLang="ru-RU" sz="2400" dirty="0"/>
              <a:t> </a:t>
            </a:r>
            <a:r>
              <a:rPr lang="en-US" altLang="ru-RU" sz="2400" dirty="0" err="1"/>
              <a:t>dolzarb</a:t>
            </a:r>
            <a:r>
              <a:rPr lang="en-US" altLang="ru-RU" sz="2400" dirty="0"/>
              <a:t> </a:t>
            </a:r>
            <a:r>
              <a:rPr lang="en-US" altLang="ru-RU" sz="2400" dirty="0" err="1"/>
              <a:t>muammo</a:t>
            </a:r>
            <a:r>
              <a:rPr lang="en-US" altLang="ru-RU" sz="2400" dirty="0"/>
              <a:t> </a:t>
            </a:r>
            <a:r>
              <a:rPr lang="en-US" altLang="ru-RU" sz="2400" dirty="0" err="1"/>
              <a:t>hisoblanadi</a:t>
            </a:r>
            <a:r>
              <a:rPr lang="en-US" altLang="ru-RU" sz="2400" dirty="0"/>
              <a:t>. </a:t>
            </a:r>
            <a:r>
              <a:rPr lang="en-US" altLang="ru-RU" sz="2400" dirty="0" err="1"/>
              <a:t>Turli</a:t>
            </a:r>
            <a:r>
              <a:rPr lang="en-US" altLang="ru-RU" sz="2400" dirty="0"/>
              <a:t> </a:t>
            </a:r>
            <a:r>
              <a:rPr lang="en-US" altLang="ru-RU" sz="2400" dirty="0" err="1"/>
              <a:t>davrlarda</a:t>
            </a:r>
            <a:r>
              <a:rPr lang="en-US" altLang="ru-RU" sz="2400" dirty="0"/>
              <a:t> </a:t>
            </a:r>
            <a:r>
              <a:rPr lang="en-US" altLang="ru-RU" sz="2400" dirty="0" err="1"/>
              <a:t>yashagan</a:t>
            </a:r>
            <a:r>
              <a:rPr lang="en-US" altLang="ru-RU" sz="2400" dirty="0"/>
              <a:t> </a:t>
            </a:r>
            <a:r>
              <a:rPr lang="en-US" altLang="ru-RU" sz="2400" dirty="0" err="1"/>
              <a:t>mutafakkirlar</a:t>
            </a:r>
            <a:r>
              <a:rPr lang="en-US" altLang="ru-RU" sz="2400" dirty="0"/>
              <a:t> </a:t>
            </a:r>
            <a:r>
              <a:rPr lang="en-US" altLang="ru-RU" sz="2400" dirty="0" err="1"/>
              <a:t>insoniyatning</a:t>
            </a:r>
            <a:r>
              <a:rPr lang="en-US" altLang="ru-RU" sz="2400" dirty="0"/>
              <a:t> </a:t>
            </a:r>
            <a:r>
              <a:rPr lang="en-US" altLang="ru-RU" sz="2400" dirty="0" err="1"/>
              <a:t>paydo</a:t>
            </a:r>
            <a:r>
              <a:rPr lang="en-US" altLang="ru-RU" sz="2400" dirty="0"/>
              <a:t> </a:t>
            </a:r>
            <a:r>
              <a:rPr lang="en-US" altLang="ru-RU" sz="2400" dirty="0" err="1"/>
              <a:t>bo‘lishi</a:t>
            </a:r>
            <a:r>
              <a:rPr lang="en-US" altLang="ru-RU" sz="2400" dirty="0"/>
              <a:t> </a:t>
            </a:r>
            <a:r>
              <a:rPr lang="en-US" altLang="ru-RU" sz="2400" dirty="0" err="1"/>
              <a:t>haqida</a:t>
            </a:r>
            <a:r>
              <a:rPr lang="en-US" altLang="ru-RU" sz="2400" dirty="0"/>
              <a:t> </a:t>
            </a:r>
            <a:r>
              <a:rPr lang="en-US" altLang="ru-RU" sz="2400" dirty="0" err="1"/>
              <a:t>ilmiy</a:t>
            </a:r>
            <a:r>
              <a:rPr lang="en-US" altLang="ru-RU" sz="2400" dirty="0"/>
              <a:t> </a:t>
            </a:r>
            <a:r>
              <a:rPr lang="en-US" altLang="ru-RU" sz="2400" dirty="0" err="1"/>
              <a:t>ta’rifga</a:t>
            </a:r>
            <a:r>
              <a:rPr lang="en-US" altLang="ru-RU" sz="2400" dirty="0"/>
              <a:t> </a:t>
            </a:r>
            <a:r>
              <a:rPr lang="en-US" altLang="ru-RU" sz="2400" dirty="0" err="1"/>
              <a:t>yaqin</a:t>
            </a:r>
            <a:r>
              <a:rPr lang="en-US" altLang="ru-RU" sz="2400" dirty="0"/>
              <a:t> </a:t>
            </a:r>
            <a:r>
              <a:rPr lang="en-US" altLang="ru-RU" sz="2400" dirty="0" err="1"/>
              <a:t>fikrlarni</a:t>
            </a:r>
            <a:r>
              <a:rPr lang="en-US" altLang="ru-RU" sz="2400" dirty="0"/>
              <a:t> </a:t>
            </a:r>
            <a:r>
              <a:rPr lang="en-US" altLang="ru-RU" sz="2400" dirty="0" err="1"/>
              <a:t>bayon</a:t>
            </a:r>
            <a:r>
              <a:rPr lang="en-US" altLang="ru-RU" sz="2400" dirty="0"/>
              <a:t> </a:t>
            </a:r>
            <a:r>
              <a:rPr lang="en-US" altLang="ru-RU" sz="2400" dirty="0" err="1"/>
              <a:t>etganlar</a:t>
            </a:r>
            <a:r>
              <a:rPr lang="en-US" altLang="ru-RU" sz="2400" dirty="0"/>
              <a:t>. </a:t>
            </a:r>
            <a:r>
              <a:rPr lang="en-US" altLang="ru-RU" sz="2400" b="1" dirty="0" err="1">
                <a:solidFill>
                  <a:srgbClr val="0000CC"/>
                </a:solidFill>
              </a:rPr>
              <a:t>Yunon</a:t>
            </a:r>
            <a:r>
              <a:rPr lang="en-US" altLang="ru-RU" sz="2400" b="1" dirty="0">
                <a:solidFill>
                  <a:srgbClr val="0000CC"/>
                </a:solidFill>
              </a:rPr>
              <a:t> </a:t>
            </a:r>
            <a:r>
              <a:rPr lang="en-US" altLang="ru-RU" sz="2400" b="1" dirty="0" err="1">
                <a:solidFill>
                  <a:srgbClr val="0000CC"/>
                </a:solidFill>
              </a:rPr>
              <a:t>faylasuflari</a:t>
            </a:r>
            <a:r>
              <a:rPr lang="en-US" altLang="ru-RU" sz="2400" b="1" dirty="0">
                <a:solidFill>
                  <a:srgbClr val="0000CC"/>
                </a:solidFill>
              </a:rPr>
              <a:t> </a:t>
            </a:r>
            <a:r>
              <a:rPr lang="en-US" altLang="ru-RU" sz="2400" b="1" dirty="0"/>
              <a:t>mil. </a:t>
            </a:r>
            <a:r>
              <a:rPr lang="en-US" altLang="ru-RU" sz="2400" b="1" dirty="0" err="1"/>
              <a:t>avv</a:t>
            </a:r>
            <a:r>
              <a:rPr lang="en-US" altLang="ru-RU" sz="2400" b="1" dirty="0"/>
              <a:t>.  VI–V </a:t>
            </a:r>
            <a:r>
              <a:rPr lang="en-US" altLang="ru-RU" sz="2400" b="1" dirty="0" err="1"/>
              <a:t>asrlardayoq</a:t>
            </a:r>
            <a:r>
              <a:rPr lang="en-US" altLang="ru-RU" sz="2400" b="1" dirty="0"/>
              <a:t> </a:t>
            </a:r>
            <a:r>
              <a:rPr lang="en-US" altLang="ru-RU" sz="2400" dirty="0" err="1"/>
              <a:t>odamning</a:t>
            </a:r>
            <a:r>
              <a:rPr lang="en-US" altLang="ru-RU" sz="2400" dirty="0"/>
              <a:t> </a:t>
            </a:r>
            <a:r>
              <a:rPr lang="en-US" altLang="ru-RU" sz="2400" dirty="0" err="1"/>
              <a:t>kelib</a:t>
            </a:r>
            <a:r>
              <a:rPr lang="en-US" altLang="ru-RU" sz="2400" dirty="0"/>
              <a:t> </a:t>
            </a:r>
            <a:r>
              <a:rPr lang="en-US" altLang="ru-RU" sz="2400" dirty="0" err="1"/>
              <a:t>chiqishi</a:t>
            </a:r>
            <a:r>
              <a:rPr lang="en-US" altLang="ru-RU" sz="2400" dirty="0"/>
              <a:t> </a:t>
            </a:r>
            <a:r>
              <a:rPr lang="en-US" altLang="ru-RU" sz="2400" dirty="0" err="1"/>
              <a:t>tamomila</a:t>
            </a:r>
            <a:r>
              <a:rPr lang="en-US" altLang="ru-RU" sz="2400" dirty="0"/>
              <a:t> </a:t>
            </a:r>
            <a:r>
              <a:rPr lang="en-US" altLang="ru-RU" sz="2400" b="1" dirty="0" err="1">
                <a:solidFill>
                  <a:srgbClr val="0000CC"/>
                </a:solidFill>
              </a:rPr>
              <a:t>tabiiy</a:t>
            </a:r>
            <a:r>
              <a:rPr lang="en-US" altLang="ru-RU" sz="2400" b="1" dirty="0">
                <a:solidFill>
                  <a:srgbClr val="0000CC"/>
                </a:solidFill>
              </a:rPr>
              <a:t> </a:t>
            </a:r>
            <a:r>
              <a:rPr lang="en-US" altLang="ru-RU" sz="2400" b="1" dirty="0" err="1">
                <a:solidFill>
                  <a:srgbClr val="0000CC"/>
                </a:solidFill>
              </a:rPr>
              <a:t>hodisa</a:t>
            </a:r>
            <a:r>
              <a:rPr lang="en-US" altLang="ru-RU" sz="2400" b="1" dirty="0">
                <a:solidFill>
                  <a:srgbClr val="0000CC"/>
                </a:solidFill>
              </a:rPr>
              <a:t> </a:t>
            </a:r>
            <a:r>
              <a:rPr lang="en-US" altLang="ru-RU" sz="2400" dirty="0"/>
              <a:t>deb </a:t>
            </a:r>
            <a:r>
              <a:rPr lang="en-US" altLang="ru-RU" sz="2400" dirty="0" err="1"/>
              <a:t>tavsiflashga</a:t>
            </a:r>
            <a:r>
              <a:rPr lang="en-US" altLang="ru-RU" sz="2400" dirty="0"/>
              <a:t> </a:t>
            </a:r>
            <a:r>
              <a:rPr lang="en-US" altLang="ru-RU" sz="2400" dirty="0" err="1"/>
              <a:t>uringanlar</a:t>
            </a:r>
            <a:r>
              <a:rPr lang="en-US" altLang="ru-RU" sz="2400" dirty="0"/>
              <a:t>. </a:t>
            </a:r>
            <a:r>
              <a:rPr lang="en-US" altLang="ru-RU" sz="2400" dirty="0" err="1"/>
              <a:t>Ko‘pchilik</a:t>
            </a:r>
            <a:r>
              <a:rPr lang="en-US" altLang="ru-RU" sz="2400" dirty="0"/>
              <a:t> </a:t>
            </a:r>
            <a:r>
              <a:rPr lang="en-US" altLang="ru-RU" sz="2400" dirty="0" err="1"/>
              <a:t>tadqiqotchilar</a:t>
            </a:r>
            <a:r>
              <a:rPr lang="en-US" altLang="ru-RU" sz="2400" dirty="0"/>
              <a:t> </a:t>
            </a:r>
            <a:r>
              <a:rPr lang="en-US" altLang="ru-RU" sz="2400" dirty="0" err="1"/>
              <a:t>insonni</a:t>
            </a:r>
            <a:r>
              <a:rPr lang="en-US" altLang="ru-RU" sz="2400" dirty="0"/>
              <a:t> </a:t>
            </a:r>
            <a:r>
              <a:rPr lang="en-US" altLang="ru-RU" sz="2400" b="1" i="1" u="sng" dirty="0" err="1">
                <a:solidFill>
                  <a:srgbClr val="0000CC"/>
                </a:solidFill>
              </a:rPr>
              <a:t>mehnat</a:t>
            </a:r>
            <a:r>
              <a:rPr lang="en-US" altLang="ru-RU" sz="2400" b="1" i="1" u="sng" dirty="0">
                <a:solidFill>
                  <a:srgbClr val="0000CC"/>
                </a:solidFill>
              </a:rPr>
              <a:t> </a:t>
            </a:r>
            <a:r>
              <a:rPr lang="en-US" altLang="ru-RU" sz="2400" b="1" i="1" u="sng" dirty="0" err="1">
                <a:solidFill>
                  <a:srgbClr val="0000CC"/>
                </a:solidFill>
              </a:rPr>
              <a:t>va</a:t>
            </a:r>
            <a:r>
              <a:rPr lang="en-US" altLang="ru-RU" sz="2400" b="1" i="1" u="sng" dirty="0">
                <a:solidFill>
                  <a:srgbClr val="0000CC"/>
                </a:solidFill>
              </a:rPr>
              <a:t> </a:t>
            </a:r>
            <a:r>
              <a:rPr lang="en-US" altLang="ru-RU" sz="2400" b="1" i="1" u="sng" dirty="0" err="1">
                <a:solidFill>
                  <a:srgbClr val="0000CC"/>
                </a:solidFill>
              </a:rPr>
              <a:t>aqliy</a:t>
            </a:r>
            <a:r>
              <a:rPr lang="en-US" altLang="ru-RU" sz="2400" b="1" i="1" u="sng" dirty="0">
                <a:solidFill>
                  <a:srgbClr val="0000CC"/>
                </a:solidFill>
              </a:rPr>
              <a:t> </a:t>
            </a:r>
            <a:r>
              <a:rPr lang="en-US" altLang="ru-RU" sz="2400" b="1" i="1" u="sng" dirty="0" err="1">
                <a:solidFill>
                  <a:srgbClr val="0000CC"/>
                </a:solidFill>
              </a:rPr>
              <a:t>jihatdan</a:t>
            </a:r>
            <a:r>
              <a:rPr lang="en-US" altLang="ru-RU" sz="2400" b="1" i="1" u="sng" dirty="0">
                <a:solidFill>
                  <a:srgbClr val="0000CC"/>
                </a:solidFill>
              </a:rPr>
              <a:t> </a:t>
            </a:r>
            <a:r>
              <a:rPr lang="en-US" altLang="ru-RU" sz="2400" b="1" i="1" u="sng" dirty="0" err="1">
                <a:solidFill>
                  <a:srgbClr val="0000CC"/>
                </a:solidFill>
              </a:rPr>
              <a:t>kamol</a:t>
            </a:r>
            <a:r>
              <a:rPr lang="en-US" altLang="ru-RU" sz="2400" b="1" i="1" u="sng" dirty="0">
                <a:solidFill>
                  <a:srgbClr val="0000CC"/>
                </a:solidFill>
              </a:rPr>
              <a:t> </a:t>
            </a:r>
            <a:r>
              <a:rPr lang="en-US" altLang="ru-RU" sz="2400" b="1" i="1" u="sng" dirty="0" err="1">
                <a:solidFill>
                  <a:srgbClr val="0000CC"/>
                </a:solidFill>
              </a:rPr>
              <a:t>topishi</a:t>
            </a:r>
            <a:r>
              <a:rPr lang="en-US" altLang="ru-RU" sz="2400" b="1" i="1" u="sng" dirty="0">
                <a:solidFill>
                  <a:srgbClr val="0000CC"/>
                </a:solidFill>
              </a:rPr>
              <a:t> </a:t>
            </a:r>
            <a:r>
              <a:rPr lang="en-US" altLang="ru-RU" sz="2400" dirty="0" err="1"/>
              <a:t>natijasida</a:t>
            </a:r>
            <a:r>
              <a:rPr lang="en-US" altLang="ru-RU" sz="2400" dirty="0"/>
              <a:t> </a:t>
            </a:r>
            <a:r>
              <a:rPr lang="en-US" altLang="ru-RU" sz="2400" dirty="0" err="1"/>
              <a:t>hozirgi</a:t>
            </a:r>
            <a:r>
              <a:rPr lang="en-US" altLang="ru-RU" sz="2400" dirty="0"/>
              <a:t> </a:t>
            </a:r>
            <a:r>
              <a:rPr lang="en-US" altLang="ru-RU" sz="2400" dirty="0" err="1"/>
              <a:t>darajasiga</a:t>
            </a:r>
            <a:r>
              <a:rPr lang="en-US" altLang="ru-RU" sz="2400" dirty="0"/>
              <a:t> </a:t>
            </a:r>
            <a:r>
              <a:rPr lang="en-US" altLang="ru-RU" sz="2400" dirty="0" err="1"/>
              <a:t>yetib</a:t>
            </a:r>
            <a:r>
              <a:rPr lang="en-US" altLang="ru-RU" sz="2400" dirty="0"/>
              <a:t> </a:t>
            </a:r>
            <a:r>
              <a:rPr lang="en-US" altLang="ru-RU" sz="2400" dirty="0" err="1"/>
              <a:t>kelgan</a:t>
            </a:r>
            <a:r>
              <a:rPr lang="en-US" altLang="ru-RU" sz="2400" dirty="0"/>
              <a:t>, </a:t>
            </a:r>
            <a:r>
              <a:rPr lang="en-US" altLang="ru-RU" sz="2400" dirty="0" err="1"/>
              <a:t>degan</a:t>
            </a:r>
            <a:r>
              <a:rPr lang="en-US" altLang="ru-RU" sz="2400" dirty="0"/>
              <a:t> </a:t>
            </a:r>
            <a:r>
              <a:rPr lang="en-US" altLang="ru-RU" sz="2400" dirty="0" err="1"/>
              <a:t>fikrni</a:t>
            </a:r>
            <a:r>
              <a:rPr lang="en-US" altLang="ru-RU" sz="2400" dirty="0"/>
              <a:t> </a:t>
            </a:r>
            <a:r>
              <a:rPr lang="en-US" altLang="ru-RU" sz="2400" dirty="0" err="1"/>
              <a:t>ilgari</a:t>
            </a:r>
            <a:r>
              <a:rPr lang="en-US" altLang="ru-RU" sz="2400" dirty="0"/>
              <a:t> </a:t>
            </a:r>
            <a:r>
              <a:rPr lang="en-US" altLang="ru-RU" sz="2400" dirty="0" err="1"/>
              <a:t>surdilar</a:t>
            </a:r>
            <a:r>
              <a:rPr lang="en-US" altLang="ru-RU" sz="2400" dirty="0"/>
              <a:t>. </a:t>
            </a:r>
            <a:r>
              <a:rPr lang="en-US" altLang="ru-RU" sz="2400" b="1" dirty="0" err="1"/>
              <a:t>Odamni</a:t>
            </a:r>
            <a:r>
              <a:rPr lang="en-US" altLang="ru-RU" sz="2400" b="1" dirty="0"/>
              <a:t> </a:t>
            </a:r>
            <a:r>
              <a:rPr lang="en-US" altLang="ru-RU" sz="2400" b="1" dirty="0" err="1"/>
              <a:t>xudo</a:t>
            </a:r>
            <a:r>
              <a:rPr lang="en-US" altLang="ru-RU" sz="2400" b="1" dirty="0"/>
              <a:t> </a:t>
            </a:r>
            <a:r>
              <a:rPr lang="en-US" altLang="ru-RU" sz="2400" b="1" dirty="0" err="1"/>
              <a:t>yaratganligi</a:t>
            </a:r>
            <a:r>
              <a:rPr lang="en-US" altLang="ru-RU" sz="2400" dirty="0"/>
              <a:t>, </a:t>
            </a:r>
            <a:r>
              <a:rPr lang="en-US" altLang="ru-RU" sz="2400" dirty="0" err="1"/>
              <a:t>yoki</a:t>
            </a:r>
            <a:r>
              <a:rPr lang="en-US" altLang="ru-RU" sz="2400" dirty="0"/>
              <a:t> </a:t>
            </a:r>
            <a:r>
              <a:rPr lang="en-US" altLang="ru-RU" sz="2400" dirty="0" err="1"/>
              <a:t>odam</a:t>
            </a:r>
            <a:r>
              <a:rPr lang="en-US" altLang="ru-RU" sz="2400" dirty="0"/>
              <a:t> </a:t>
            </a:r>
            <a:r>
              <a:rPr lang="en-US" altLang="ru-RU" sz="2400" b="1" dirty="0" err="1"/>
              <a:t>boshqa</a:t>
            </a:r>
            <a:r>
              <a:rPr lang="en-US" altLang="ru-RU" sz="2400" b="1" dirty="0"/>
              <a:t> </a:t>
            </a:r>
            <a:r>
              <a:rPr lang="en-US" altLang="ru-RU" sz="2400" b="1" dirty="0" err="1"/>
              <a:t>koinotdan</a:t>
            </a:r>
            <a:r>
              <a:rPr lang="en-US" altLang="ru-RU" sz="2400" b="1" dirty="0"/>
              <a:t> </a:t>
            </a:r>
            <a:r>
              <a:rPr lang="en-US" altLang="ru-RU" sz="2400" b="1" dirty="0" err="1"/>
              <a:t>kelib</a:t>
            </a:r>
            <a:r>
              <a:rPr lang="en-US" altLang="ru-RU" sz="2400" b="1" dirty="0"/>
              <a:t> </a:t>
            </a:r>
            <a:r>
              <a:rPr lang="en-US" altLang="ru-RU" sz="2400" b="1" dirty="0" err="1"/>
              <a:t>yerga</a:t>
            </a:r>
            <a:r>
              <a:rPr lang="en-US" altLang="ru-RU" sz="2400" b="1" dirty="0"/>
              <a:t> </a:t>
            </a:r>
            <a:r>
              <a:rPr lang="en-US" altLang="ru-RU" sz="2400" b="1" dirty="0" err="1"/>
              <a:t>tarqalganligi</a:t>
            </a:r>
            <a:r>
              <a:rPr lang="en-US" altLang="ru-RU" sz="2400" b="1" dirty="0"/>
              <a:t> </a:t>
            </a:r>
            <a:r>
              <a:rPr lang="en-US" altLang="ru-RU" sz="2400" b="1" dirty="0" err="1"/>
              <a:t>haqidagi</a:t>
            </a:r>
            <a:r>
              <a:rPr lang="en-US" altLang="ru-RU" sz="2400" b="1" dirty="0"/>
              <a:t> </a:t>
            </a:r>
            <a:r>
              <a:rPr lang="en-US" altLang="ru-RU" sz="2400" b="1" dirty="0" err="1"/>
              <a:t>nazariyalar</a:t>
            </a:r>
            <a:r>
              <a:rPr lang="en-US" altLang="ru-RU" sz="2400" b="1" dirty="0"/>
              <a:t> </a:t>
            </a:r>
            <a:r>
              <a:rPr lang="en-US" altLang="ru-RU" sz="2400" dirty="0"/>
              <a:t>ham bor.</a:t>
            </a:r>
            <a:endParaRPr lang="ru-RU" altLang="ru-RU" sz="2400" dirty="0" smtClean="0"/>
          </a:p>
        </p:txBody>
      </p:sp>
    </p:spTree>
  </p:cSld>
  <p:clrMapOvr>
    <a:masterClrMapping/>
  </p:clrMapOvr>
  <p:transition spd="slow">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sz="quarter" idx="4294967295"/>
            <p:extLst/>
          </p:nvPr>
        </p:nvGraphicFramePr>
        <p:xfrm>
          <a:off x="-108520" y="0"/>
          <a:ext cx="925252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8251445"/>
      </p:ext>
    </p:extLst>
  </p:cSld>
  <p:clrMapOvr>
    <a:masterClrMapping/>
  </p:clrMapOvr>
  <p:transition spd="slow">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323528" y="332656"/>
            <a:ext cx="8424936" cy="60486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uz-Latn-UZ"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Zinjantroplardan keyingi davrda yashagan qazilma odamlar qoldiqlari Indoneziyadagi </a:t>
            </a:r>
            <a:r>
              <a:rPr kumimoji="0" lang="uz-Latn-UZ" sz="24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Y</a:t>
            </a:r>
            <a:r>
              <a:rPr kumimoji="0" lang="en-US" sz="24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a</a:t>
            </a:r>
            <a:r>
              <a:rPr kumimoji="0" lang="uz-Latn-UZ" sz="24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va </a:t>
            </a:r>
            <a:r>
              <a:rPr kumimoji="0" lang="uz-Latn-UZ"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orolidan XIX asrning oxirlarida topilgan bo`lib fanda ularni “Pitekantrop” (“Maymun- odam”) deb atash rasm bo`lgan</a:t>
            </a:r>
            <a:r>
              <a:rPr kumimoji="0" lang="uz-Latn-UZ" sz="24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a:t>
            </a:r>
            <a:endParaRPr kumimoji="0" lang="en-US" sz="24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uz-Latn-UZ" sz="24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a:t>
            </a:r>
            <a:r>
              <a:rPr kumimoji="0" lang="uz-Latn-UZ"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Pitekantroplar bundan taxminan 1 mln.-700-600 ming yil ilgari </a:t>
            </a:r>
            <a:r>
              <a:rPr kumimoji="0" lang="uz-Latn-UZ" sz="2400" b="0"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(E.Dyubua) </a:t>
            </a:r>
            <a:r>
              <a:rPr kumimoji="0" lang="uz-Latn-UZ"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yashaganlari aniqlangan. </a:t>
            </a:r>
            <a:endParaRPr kumimoji="0" lang="en-US" sz="24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uz-Latn-UZ" sz="24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Shuningdek </a:t>
            </a:r>
            <a:r>
              <a:rPr kumimoji="0" lang="uz-Latn-UZ"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1927 yilda Xitoy hududlaridan topilgan </a:t>
            </a:r>
            <a:r>
              <a:rPr kumimoji="0" lang="uz-Latn-UZ" sz="2400" b="0"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(D.Blek) </a:t>
            </a:r>
            <a:r>
              <a:rPr kumimoji="0" lang="uz-Latn-UZ"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qadimgi odam qoldiqlari (“Sinantrop” - “Xitoy odami”) bundan 600-500 ming yil ilgarigi davrga oidligi aniqlangan</a:t>
            </a:r>
            <a:r>
              <a:rPr kumimoji="0" lang="uz-Latn-UZ" sz="24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a:t>
            </a:r>
            <a:endParaRPr kumimoji="0" lang="en-US" sz="24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uz-Latn-UZ" sz="24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a:t>
            </a:r>
            <a:r>
              <a:rPr kumimoji="0" lang="uz-Latn-UZ"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Undan tashqari eng qadimgi qazilma odam qoldiqlari Germaniyaning Geydelberg, Vengriyaning Budapesht shahri yaqinidan ham topilgan.</a:t>
            </a:r>
            <a:endParaRPr kumimoji="0" lang="ru-RU"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916444984"/>
      </p:ext>
    </p:extLst>
  </p:cSld>
  <p:clrMapOvr>
    <a:masterClrMapping/>
  </p:clrMapOvr>
  <p:transition spd="slow">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587"/>
            <a:ext cx="8784976" cy="691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157218"/>
      </p:ext>
    </p:extLst>
  </p:cSld>
  <p:clrMapOvr>
    <a:masterClrMapping/>
  </p:clrMapOvr>
  <p:transition spd="slow">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sz="quarter" idx="4294967295"/>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666069"/>
      </p:ext>
    </p:extLst>
  </p:cSld>
  <p:clrMapOvr>
    <a:masterClrMapping/>
  </p:clrMapOvr>
  <p:transition spd="slow">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66"/>
            <a:ext cx="9036496" cy="6876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9854979"/>
      </p:ext>
    </p:extLst>
  </p:cSld>
  <p:clrMapOvr>
    <a:masterClrMapping/>
  </p:clrMapOvr>
  <p:transition spd="slow">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116632"/>
            <a:ext cx="8856984" cy="6863417"/>
          </a:xfrm>
          <a:prstGeom prst="rect">
            <a:avLst/>
          </a:prstGeom>
        </p:spPr>
        <p:txBody>
          <a:bodyPr wrap="square">
            <a:spAutoFit/>
          </a:bodyPr>
          <a:lstStyle/>
          <a:p>
            <a:pPr algn="just"/>
            <a:r>
              <a:rPr lang="uz-Cyrl-UZ" sz="4000" dirty="0">
                <a:latin typeface="Times New Roman" panose="02020603050405020304" pitchFamily="18" charset="0"/>
                <a:cs typeface="Times New Roman" panose="02020603050405020304" pitchFamily="18" charset="0"/>
              </a:rPr>
              <a:t>Insoniyat taraqqiyotida eng uzoq davom qilgan davr qadimgi tosh davri – paleolit hisoblanadi.  </a:t>
            </a:r>
            <a:r>
              <a:rPr lang="uz-Cyrl-UZ" sz="4000" b="1" dirty="0">
                <a:solidFill>
                  <a:srgbClr val="FF0000"/>
                </a:solidFill>
                <a:latin typeface="Times New Roman" panose="02020603050405020304" pitchFamily="18" charset="0"/>
                <a:cs typeface="Times New Roman" panose="02020603050405020304" pitchFamily="18" charset="0"/>
              </a:rPr>
              <a:t>“Paleolit”</a:t>
            </a:r>
            <a:r>
              <a:rPr lang="uz-Cyrl-UZ" sz="4000" dirty="0">
                <a:latin typeface="Times New Roman" panose="02020603050405020304" pitchFamily="18" charset="0"/>
                <a:cs typeface="Times New Roman" panose="02020603050405020304" pitchFamily="18" charset="0"/>
              </a:rPr>
              <a:t> so’zi lotincha so’zdan olingan bo’lib, </a:t>
            </a:r>
            <a:r>
              <a:rPr lang="uz-Cyrl-UZ" sz="4000" b="1" dirty="0">
                <a:solidFill>
                  <a:srgbClr val="FF0000"/>
                </a:solidFill>
                <a:latin typeface="Times New Roman" panose="02020603050405020304" pitchFamily="18" charset="0"/>
                <a:cs typeface="Times New Roman" panose="02020603050405020304" pitchFamily="18" charset="0"/>
              </a:rPr>
              <a:t>“paleos”– “qadimgi”, “litos”–“tosh”</a:t>
            </a:r>
            <a:r>
              <a:rPr lang="uz-Cyrl-UZ" sz="4000" dirty="0">
                <a:latin typeface="Times New Roman" panose="02020603050405020304" pitchFamily="18" charset="0"/>
                <a:cs typeface="Times New Roman" panose="02020603050405020304" pitchFamily="18" charset="0"/>
              </a:rPr>
              <a:t>, ya’ni qadimgi tosh davri degan ma’noni beradi. Paleolit davri xronologik jihatidan </a:t>
            </a:r>
            <a:r>
              <a:rPr lang="uz-Cyrl-UZ" sz="4000" b="1" dirty="0">
                <a:solidFill>
                  <a:srgbClr val="002060"/>
                </a:solidFill>
                <a:latin typeface="Times New Roman" panose="02020603050405020304" pitchFamily="18" charset="0"/>
                <a:cs typeface="Times New Roman" panose="02020603050405020304" pitchFamily="18" charset="0"/>
              </a:rPr>
              <a:t>milloddan avvalgi 2 million yillikdan to 12 ming yillikkacha </a:t>
            </a:r>
            <a:r>
              <a:rPr lang="uz-Cyrl-UZ" sz="4000" dirty="0">
                <a:latin typeface="Times New Roman" panose="02020603050405020304" pitchFamily="18" charset="0"/>
                <a:cs typeface="Times New Roman" panose="02020603050405020304" pitchFamily="18" charset="0"/>
              </a:rPr>
              <a:t>davom qiladi va uch davrga– </a:t>
            </a:r>
            <a:r>
              <a:rPr lang="uz-Cyrl-UZ" sz="4000" b="1" i="1" dirty="0">
                <a:latin typeface="Times New Roman" panose="02020603050405020304" pitchFamily="18" charset="0"/>
                <a:cs typeface="Times New Roman" panose="02020603050405020304" pitchFamily="18" charset="0"/>
              </a:rPr>
              <a:t>ilk, o’rta va so’nggi </a:t>
            </a:r>
            <a:r>
              <a:rPr lang="uz-Cyrl-UZ" sz="4000" dirty="0">
                <a:latin typeface="Times New Roman" panose="02020603050405020304" pitchFamily="18" charset="0"/>
                <a:cs typeface="Times New Roman" panose="02020603050405020304" pitchFamily="18" charset="0"/>
              </a:rPr>
              <a:t>davrlarga bo’linadi.  </a:t>
            </a:r>
            <a:endParaRPr lang="ru-RU"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4773450"/>
      </p:ext>
    </p:extLst>
  </p:cSld>
  <p:clrMapOvr>
    <a:masterClrMapping/>
  </p:clrMapOvr>
  <p:transition spd="slow">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9144000" cy="6555641"/>
          </a:xfrm>
          <a:prstGeom prst="rect">
            <a:avLst/>
          </a:prstGeom>
        </p:spPr>
        <p:txBody>
          <a:bodyPr wrap="square">
            <a:spAutoFit/>
          </a:bodyPr>
          <a:lstStyle/>
          <a:p>
            <a:pPr algn="just"/>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Paleolitning</a:t>
            </a:r>
            <a:r>
              <a:rPr lang="en-US" sz="3000" dirty="0" smtClean="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uch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davri</a:t>
            </a:r>
            <a:r>
              <a:rPr lang="en-US" sz="3000" b="1"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xam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o’zining</a:t>
            </a:r>
            <a:r>
              <a:rPr lang="en-US" sz="3000" dirty="0">
                <a:latin typeface="Times New Roman" panose="02020603050405020304" pitchFamily="18" charset="0"/>
                <a:cs typeface="Times New Roman" panose="02020603050405020304" pitchFamily="18" charset="0"/>
              </a:rPr>
              <a:t> </a:t>
            </a:r>
            <a:r>
              <a:rPr lang="en-US" sz="3000" b="1" i="1" u="sng" dirty="0" err="1">
                <a:latin typeface="Times New Roman" panose="02020603050405020304" pitchFamily="18" charset="0"/>
                <a:cs typeface="Times New Roman" panose="02020603050405020304" pitchFamily="18" charset="0"/>
              </a:rPr>
              <a:t>rivojlanish</a:t>
            </a:r>
            <a:r>
              <a:rPr lang="en-US" sz="3000" b="1" i="1" u="sng" dirty="0">
                <a:latin typeface="Times New Roman" panose="02020603050405020304" pitchFamily="18" charset="0"/>
                <a:cs typeface="Times New Roman" panose="02020603050405020304" pitchFamily="18" charset="0"/>
              </a:rPr>
              <a:t> </a:t>
            </a:r>
            <a:r>
              <a:rPr lang="en-US" sz="3000" b="1" i="1" u="sng" dirty="0" err="1">
                <a:latin typeface="Times New Roman" panose="02020603050405020304" pitchFamily="18" charset="0"/>
                <a:cs typeface="Times New Roman" panose="02020603050405020304" pitchFamily="18" charset="0"/>
              </a:rPr>
              <a:t>darajasiga</a:t>
            </a:r>
            <a:r>
              <a:rPr lang="en-US" sz="3000" b="1" i="1" u="sng" dirty="0">
                <a:latin typeface="Times New Roman" panose="02020603050405020304" pitchFamily="18" charset="0"/>
                <a:cs typeface="Times New Roman" panose="02020603050405020304" pitchFamily="18" charset="0"/>
              </a:rPr>
              <a:t> </a:t>
            </a:r>
            <a:r>
              <a:rPr lang="en-US" sz="3000" b="1" i="1" u="sng" dirty="0" err="1">
                <a:latin typeface="Times New Roman" panose="02020603050405020304" pitchFamily="18" charset="0"/>
                <a:cs typeface="Times New Roman" panose="02020603050405020304" pitchFamily="18" charset="0"/>
              </a:rPr>
              <a:t>qarab</a:t>
            </a:r>
            <a:r>
              <a:rPr lang="en-US" sz="3000" b="1" i="1" u="sng" dirty="0">
                <a:latin typeface="Times New Roman" panose="02020603050405020304" pitchFamily="18" charset="0"/>
                <a:cs typeface="Times New Roman" panose="02020603050405020304" pitchFamily="18" charset="0"/>
              </a:rPr>
              <a:t>,  </a:t>
            </a:r>
            <a:r>
              <a:rPr lang="en-US" sz="3000" b="1" i="1" u="sng" dirty="0" err="1">
                <a:latin typeface="Times New Roman" panose="02020603050405020304" pitchFamily="18" charset="0"/>
                <a:cs typeface="Times New Roman" panose="02020603050405020304" pitchFamily="18" charset="0"/>
              </a:rPr>
              <a:t>mexnat</a:t>
            </a:r>
            <a:r>
              <a:rPr lang="en-US" sz="3000" b="1" i="1" u="sng" dirty="0">
                <a:latin typeface="Times New Roman" panose="02020603050405020304" pitchFamily="18" charset="0"/>
                <a:cs typeface="Times New Roman" panose="02020603050405020304" pitchFamily="18" charset="0"/>
              </a:rPr>
              <a:t> </a:t>
            </a:r>
            <a:r>
              <a:rPr lang="en-US" sz="3000" b="1" i="1" u="sng" dirty="0" err="1">
                <a:latin typeface="Times New Roman" panose="02020603050405020304" pitchFamily="18" charset="0"/>
                <a:cs typeface="Times New Roman" panose="02020603050405020304" pitchFamily="18" charset="0"/>
              </a:rPr>
              <a:t>qurollaridagi</a:t>
            </a:r>
            <a:r>
              <a:rPr lang="en-US" sz="3000" b="1" i="1" u="sng" dirty="0">
                <a:latin typeface="Times New Roman" panose="02020603050405020304" pitchFamily="18" charset="0"/>
                <a:cs typeface="Times New Roman" panose="02020603050405020304" pitchFamily="18" charset="0"/>
              </a:rPr>
              <a:t> </a:t>
            </a:r>
            <a:r>
              <a:rPr lang="en-US" sz="3000" b="1" i="1" u="sng" dirty="0" err="1">
                <a:latin typeface="Times New Roman" panose="02020603050405020304" pitchFamily="18" charset="0"/>
                <a:cs typeface="Times New Roman" panose="02020603050405020304" pitchFamily="18" charset="0"/>
              </a:rPr>
              <a:t>o’zgarishlar</a:t>
            </a:r>
            <a:r>
              <a:rPr lang="en-US" sz="3000" b="1" i="1" u="sng" dirty="0">
                <a:latin typeface="Times New Roman" panose="02020603050405020304" pitchFamily="18" charset="0"/>
                <a:cs typeface="Times New Roman" panose="02020603050405020304" pitchFamily="18" charset="0"/>
              </a:rPr>
              <a:t> </a:t>
            </a:r>
            <a:r>
              <a:rPr lang="en-US" sz="3000" b="1" i="1" u="sng" dirty="0" err="1">
                <a:latin typeface="Times New Roman" panose="02020603050405020304" pitchFamily="18" charset="0"/>
                <a:cs typeface="Times New Roman" panose="02020603050405020304" pitchFamily="18" charset="0"/>
              </a:rPr>
              <a:t>asosida</a:t>
            </a:r>
            <a:r>
              <a:rPr lang="en-US" sz="3000" b="1" i="1" u="sng"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turli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davrlarga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bo’linadi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Ilgari</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ilk </a:t>
            </a:r>
            <a:r>
              <a:rPr lang="en-US" sz="3000" b="1" dirty="0" err="1">
                <a:latin typeface="Times New Roman" panose="02020603050405020304" pitchFamily="18" charset="0"/>
                <a:cs typeface="Times New Roman" panose="02020603050405020304" pitchFamily="18" charset="0"/>
              </a:rPr>
              <a:t>paleolit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davri</a:t>
            </a:r>
            <a:r>
              <a:rPr lang="en-US" sz="3000" b="1" dirty="0">
                <a:latin typeface="Times New Roman" panose="02020603050405020304" pitchFamily="18" charset="0"/>
                <a:cs typeface="Times New Roman" panose="02020603050405020304" pitchFamily="18" charset="0"/>
              </a:rPr>
              <a:t>  </a:t>
            </a:r>
            <a:r>
              <a:rPr lang="en-US" sz="3000" b="1" i="1" u="sng" dirty="0" err="1">
                <a:solidFill>
                  <a:srgbClr val="FF0000"/>
                </a:solidFill>
                <a:latin typeface="Times New Roman" panose="02020603050405020304" pitchFamily="18" charset="0"/>
                <a:cs typeface="Times New Roman" panose="02020603050405020304" pitchFamily="18" charset="0"/>
              </a:rPr>
              <a:t>shellgacha</a:t>
            </a:r>
            <a:r>
              <a:rPr lang="en-US" sz="3000" b="1" i="1" u="sng" dirty="0">
                <a:solidFill>
                  <a:srgbClr val="FF0000"/>
                </a:solidFill>
                <a:latin typeface="Times New Roman" panose="02020603050405020304" pitchFamily="18" charset="0"/>
                <a:cs typeface="Times New Roman" panose="02020603050405020304" pitchFamily="18" charset="0"/>
              </a:rPr>
              <a:t>, shell, </a:t>
            </a:r>
            <a:r>
              <a:rPr lang="en-US" sz="3000" b="1" i="1" u="sng" dirty="0" err="1">
                <a:solidFill>
                  <a:srgbClr val="FF0000"/>
                </a:solidFill>
                <a:latin typeface="Times New Roman" panose="02020603050405020304" pitchFamily="18" charset="0"/>
                <a:cs typeface="Times New Roman" panose="02020603050405020304" pitchFamily="18" charset="0"/>
              </a:rPr>
              <a:t>ashel</a:t>
            </a:r>
            <a:r>
              <a:rPr lang="en-US" sz="3000" b="1" i="1" u="sng" dirty="0">
                <a:solidFill>
                  <a:srgbClr val="FF0000"/>
                </a:solidFill>
                <a:latin typeface="Times New Roman" panose="02020603050405020304" pitchFamily="18" charset="0"/>
                <a:cs typeface="Times New Roman" panose="02020603050405020304" pitchFamily="18" charset="0"/>
              </a:rPr>
              <a:t> </a:t>
            </a:r>
            <a:r>
              <a:rPr lang="en-US" sz="3000" b="1" i="1" u="sng" dirty="0" err="1">
                <a:solidFill>
                  <a:srgbClr val="FF0000"/>
                </a:solidFill>
                <a:latin typeface="Times New Roman" panose="02020603050405020304" pitchFamily="18" charset="0"/>
                <a:cs typeface="Times New Roman" panose="02020603050405020304" pitchFamily="18" charset="0"/>
              </a:rPr>
              <a:t>davrlariga</a:t>
            </a:r>
            <a:r>
              <a:rPr lang="en-US" sz="3000" b="1" i="1" u="sng" dirty="0">
                <a:solidFill>
                  <a:srgbClr val="FF0000"/>
                </a:solidFill>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bo’lingan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edi</a:t>
            </a:r>
            <a:r>
              <a:rPr lang="en-US" sz="3000" dirty="0">
                <a:latin typeface="Times New Roman" panose="02020603050405020304" pitchFamily="18" charset="0"/>
                <a:cs typeface="Times New Roman" panose="02020603050405020304" pitchFamily="18" charset="0"/>
              </a:rPr>
              <a:t>. </a:t>
            </a:r>
            <a:endParaRPr lang="en-US" sz="3000" dirty="0" smtClean="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Lekin</a:t>
            </a:r>
            <a:r>
              <a:rPr lang="en-US"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keyingi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davrlarda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qilingan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tadqiqotlar</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natijasida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uni</a:t>
            </a:r>
            <a:r>
              <a:rPr lang="en-US" sz="3000" dirty="0">
                <a:latin typeface="Times New Roman" panose="02020603050405020304" pitchFamily="18" charset="0"/>
                <a:cs typeface="Times New Roman" panose="02020603050405020304" pitchFamily="18" charset="0"/>
              </a:rPr>
              <a:t> </a:t>
            </a:r>
            <a:r>
              <a:rPr lang="en-US" sz="3000" b="1" i="1" u="sng" dirty="0" err="1">
                <a:solidFill>
                  <a:srgbClr val="FF0000"/>
                </a:solidFill>
                <a:latin typeface="Times New Roman" panose="02020603050405020304" pitchFamily="18" charset="0"/>
                <a:cs typeface="Times New Roman" panose="02020603050405020304" pitchFamily="18" charset="0"/>
              </a:rPr>
              <a:t>olduvay</a:t>
            </a:r>
            <a:r>
              <a:rPr lang="en-US" sz="3000" b="1" i="1" u="sng" dirty="0">
                <a:solidFill>
                  <a:srgbClr val="FF0000"/>
                </a:solidFill>
                <a:latin typeface="Times New Roman" panose="02020603050405020304" pitchFamily="18" charset="0"/>
                <a:cs typeface="Times New Roman" panose="02020603050405020304" pitchFamily="18" charset="0"/>
              </a:rPr>
              <a:t> </a:t>
            </a:r>
            <a:r>
              <a:rPr lang="en-US" sz="3000" b="1" i="1" u="sng" dirty="0" err="1">
                <a:solidFill>
                  <a:srgbClr val="FF0000"/>
                </a:solidFill>
                <a:latin typeface="Times New Roman" panose="02020603050405020304" pitchFamily="18" charset="0"/>
                <a:cs typeface="Times New Roman" panose="02020603050405020304" pitchFamily="18" charset="0"/>
              </a:rPr>
              <a:t>va</a:t>
            </a:r>
            <a:r>
              <a:rPr lang="en-US" sz="3000" b="1" i="1" u="sng" dirty="0">
                <a:solidFill>
                  <a:srgbClr val="FF0000"/>
                </a:solidFill>
                <a:latin typeface="Times New Roman" panose="02020603050405020304" pitchFamily="18" charset="0"/>
                <a:cs typeface="Times New Roman" panose="02020603050405020304" pitchFamily="18" charset="0"/>
              </a:rPr>
              <a:t> </a:t>
            </a:r>
            <a:r>
              <a:rPr lang="en-US" sz="3000" b="1" i="1" u="sng" dirty="0" err="1">
                <a:solidFill>
                  <a:srgbClr val="FF0000"/>
                </a:solidFill>
                <a:latin typeface="Times New Roman" panose="02020603050405020304" pitchFamily="18" charset="0"/>
                <a:cs typeface="Times New Roman" panose="02020603050405020304" pitchFamily="18" charset="0"/>
              </a:rPr>
              <a:t>ashel</a:t>
            </a:r>
            <a:r>
              <a:rPr lang="en-US" sz="3000" b="1" i="1" u="sng" dirty="0">
                <a:solidFill>
                  <a:srgbClr val="FF0000"/>
                </a:solidFill>
                <a:latin typeface="Times New Roman" panose="02020603050405020304" pitchFamily="18" charset="0"/>
                <a:cs typeface="Times New Roman" panose="02020603050405020304" pitchFamily="18" charset="0"/>
              </a:rPr>
              <a:t> </a:t>
            </a:r>
            <a:r>
              <a:rPr lang="en-US" sz="3000" b="1" i="1" u="sng" dirty="0" err="1">
                <a:solidFill>
                  <a:srgbClr val="FF0000"/>
                </a:solidFill>
                <a:latin typeface="Times New Roman" panose="02020603050405020304" pitchFamily="18" charset="0"/>
                <a:cs typeface="Times New Roman" panose="02020603050405020304" pitchFamily="18" charset="0"/>
              </a:rPr>
              <a:t>davrlariga</a:t>
            </a:r>
            <a:r>
              <a:rPr lang="en-US" sz="3000" b="1" i="1" u="sng" dirty="0">
                <a:solidFill>
                  <a:srgbClr val="FF0000"/>
                </a:solidFill>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bo’lish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muvofiq</a:t>
            </a:r>
            <a:r>
              <a:rPr lang="en-US" sz="3000" dirty="0">
                <a:latin typeface="Times New Roman" panose="02020603050405020304" pitchFamily="18" charset="0"/>
                <a:cs typeface="Times New Roman" panose="02020603050405020304" pitchFamily="18" charset="0"/>
              </a:rPr>
              <a:t> deb </a:t>
            </a:r>
            <a:r>
              <a:rPr lang="en-US" sz="3000" dirty="0" err="1">
                <a:latin typeface="Times New Roman" panose="02020603050405020304" pitchFamily="18" charset="0"/>
                <a:cs typeface="Times New Roman" panose="02020603050405020304" pitchFamily="18" charset="0"/>
              </a:rPr>
              <a:t>topildi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Chunki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ilgarilari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olduvay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davri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yodgorliklari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kam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bo’lib</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uni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davr</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tariqasida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ajratish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imkoni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bo’lmagan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Shuning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uchun</a:t>
            </a:r>
            <a:r>
              <a:rPr lang="en-US" sz="3000" dirty="0">
                <a:latin typeface="Times New Roman" panose="02020603050405020304" pitchFamily="18" charset="0"/>
                <a:cs typeface="Times New Roman" panose="02020603050405020304" pitchFamily="18" charset="0"/>
              </a:rPr>
              <a:t>   shell </a:t>
            </a:r>
            <a:r>
              <a:rPr lang="en-US" sz="3000" dirty="0" err="1">
                <a:latin typeface="Times New Roman" panose="02020603050405020304" pitchFamily="18" charset="0"/>
                <a:cs typeface="Times New Roman" panose="02020603050405020304" pitchFamily="18" charset="0"/>
              </a:rPr>
              <a:t>va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ashel</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davrlari</a:t>
            </a:r>
            <a:r>
              <a:rPr lang="en-US" sz="3000"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qo’lcho’qmorlaridagi</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vazn</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jihatidan</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farqini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e’tiborga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olib</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ularni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davrlarga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ajratishgan</a:t>
            </a:r>
            <a:r>
              <a:rPr lang="en-US" sz="3000" dirty="0">
                <a:latin typeface="Times New Roman" panose="02020603050405020304" pitchFamily="18" charset="0"/>
                <a:cs typeface="Times New Roman" panose="02020603050405020304" pitchFamily="18" charset="0"/>
              </a:rPr>
              <a:t>. </a:t>
            </a:r>
            <a:endParaRPr lang="en-US" sz="3000" dirty="0" smtClean="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Keyingi</a:t>
            </a:r>
            <a:r>
              <a:rPr lang="en-US"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yillarda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esa</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olduvay</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davri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mehnat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qurollarining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ko’plab</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topilishi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uning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davr</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sifatida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ajratib</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ko’rsatishga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imkon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to’g’dirdi</a:t>
            </a:r>
            <a:r>
              <a:rPr lang="en-US" sz="3000" dirty="0">
                <a:latin typeface="Times New Roman" panose="02020603050405020304" pitchFamily="18" charset="0"/>
                <a:cs typeface="Times New Roman" panose="02020603050405020304" pitchFamily="18" charset="0"/>
              </a:rPr>
              <a:t>. </a:t>
            </a:r>
            <a:endParaRPr lang="ru-RU"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852812"/>
      </p:ext>
    </p:extLst>
  </p:cSld>
  <p:clrMapOvr>
    <a:masterClrMapping/>
  </p:clrMapOvr>
  <p:transition spd="slow">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3109"/>
            <a:ext cx="9144000" cy="6894195"/>
          </a:xfrm>
          <a:prstGeom prst="rect">
            <a:avLst/>
          </a:prstGeom>
        </p:spPr>
        <p:txBody>
          <a:bodyPr wrap="square">
            <a:spAutoFit/>
          </a:bodyPr>
          <a:lstStyle/>
          <a:p>
            <a:pPr algn="just"/>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O’zbekiston</a:t>
            </a:r>
            <a:r>
              <a:rPr lang="en-US" sz="2600" dirty="0" smtClean="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xududining</a:t>
            </a:r>
            <a:r>
              <a:rPr lang="en-US" sz="2600" dirty="0">
                <a:latin typeface="Times New Roman" panose="02020603050405020304" pitchFamily="18" charset="0"/>
                <a:cs typeface="Times New Roman" panose="02020603050405020304" pitchFamily="18" charset="0"/>
              </a:rPr>
              <a:t> </a:t>
            </a:r>
            <a:r>
              <a:rPr lang="en-US" sz="2600" b="1" dirty="0" err="1">
                <a:solidFill>
                  <a:srgbClr val="FF0000"/>
                </a:solidFill>
                <a:latin typeface="Times New Roman" panose="02020603050405020304" pitchFamily="18" charset="0"/>
                <a:cs typeface="Times New Roman" panose="02020603050405020304" pitchFamily="18" charset="0"/>
              </a:rPr>
              <a:t>geotektonik</a:t>
            </a:r>
            <a:r>
              <a:rPr lang="en-US" sz="2600" b="1" dirty="0">
                <a:solidFill>
                  <a:srgbClr val="FF0000"/>
                </a:solidFill>
                <a:latin typeface="Times New Roman" panose="02020603050405020304" pitchFamily="18" charset="0"/>
                <a:cs typeface="Times New Roman" panose="02020603050405020304" pitchFamily="18" charset="0"/>
              </a:rPr>
              <a:t> </a:t>
            </a:r>
            <a:r>
              <a:rPr lang="en-US" sz="2600" b="1" dirty="0" err="1">
                <a:solidFill>
                  <a:srgbClr val="FF0000"/>
                </a:solidFill>
                <a:latin typeface="Times New Roman" panose="02020603050405020304" pitchFamily="18" charset="0"/>
                <a:cs typeface="Times New Roman" panose="02020603050405020304" pitchFamily="18" charset="0"/>
              </a:rPr>
              <a:t>va</a:t>
            </a:r>
            <a:r>
              <a:rPr lang="en-US" sz="2600" b="1" dirty="0">
                <a:solidFill>
                  <a:srgbClr val="FF0000"/>
                </a:solidFill>
                <a:latin typeface="Times New Roman" panose="02020603050405020304" pitchFamily="18" charset="0"/>
                <a:cs typeface="Times New Roman" panose="02020603050405020304" pitchFamily="18" charset="0"/>
              </a:rPr>
              <a:t> </a:t>
            </a:r>
            <a:r>
              <a:rPr lang="en-US" sz="2600" b="1" dirty="0" err="1">
                <a:solidFill>
                  <a:srgbClr val="FF0000"/>
                </a:solidFill>
                <a:latin typeface="Times New Roman" panose="02020603050405020304" pitchFamily="18" charset="0"/>
                <a:cs typeface="Times New Roman" panose="02020603050405020304" pitchFamily="18" charset="0"/>
              </a:rPr>
              <a:t>geomagnit</a:t>
            </a:r>
            <a:r>
              <a:rPr lang="en-US" sz="2600" b="1" dirty="0">
                <a:solidFill>
                  <a:srgbClr val="FF0000"/>
                </a:solidFill>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xodisalarini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tadqiq</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qilish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natijasida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uning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o’ziga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xos</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jihatlari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aniqlandi</a:t>
            </a:r>
            <a:r>
              <a:rPr lang="en-US" sz="2600" dirty="0">
                <a:latin typeface="Times New Roman" panose="02020603050405020304" pitchFamily="18" charset="0"/>
                <a:cs typeface="Times New Roman" panose="02020603050405020304" pitchFamily="18" charset="0"/>
              </a:rPr>
              <a:t>. Bu </a:t>
            </a:r>
            <a:r>
              <a:rPr lang="en-US" sz="2600" dirty="0" err="1">
                <a:latin typeface="Times New Roman" panose="02020603050405020304" pitchFamily="18" charset="0"/>
                <a:cs typeface="Times New Roman" panose="02020603050405020304" pitchFamily="18" charset="0"/>
              </a:rPr>
              <a:t>esa</a:t>
            </a:r>
            <a:r>
              <a:rPr lang="en-US" sz="2600" dirty="0">
                <a:latin typeface="Times New Roman" panose="02020603050405020304" pitchFamily="18" charset="0"/>
                <a:cs typeface="Times New Roman" panose="02020603050405020304" pitchFamily="18" charset="0"/>
              </a:rPr>
              <a:t>  </a:t>
            </a:r>
            <a:r>
              <a:rPr lang="en-US" sz="2600" b="1" dirty="0" err="1">
                <a:solidFill>
                  <a:srgbClr val="FF0000"/>
                </a:solidFill>
                <a:latin typeface="Times New Roman" panose="02020603050405020304" pitchFamily="18" charset="0"/>
                <a:cs typeface="Times New Roman" panose="02020603050405020304" pitchFamily="18" charset="0"/>
              </a:rPr>
              <a:t>paleolit</a:t>
            </a:r>
            <a:r>
              <a:rPr lang="en-US" sz="2600" b="1" dirty="0">
                <a:solidFill>
                  <a:srgbClr val="FF0000"/>
                </a:solidFill>
                <a:latin typeface="Times New Roman" panose="02020603050405020304" pitchFamily="18" charset="0"/>
                <a:cs typeface="Times New Roman" panose="02020603050405020304" pitchFamily="18" charset="0"/>
              </a:rPr>
              <a:t> </a:t>
            </a:r>
            <a:r>
              <a:rPr lang="en-US" sz="2600" b="1" dirty="0" err="1">
                <a:solidFill>
                  <a:srgbClr val="FF0000"/>
                </a:solidFill>
                <a:latin typeface="Times New Roman" panose="02020603050405020304" pitchFamily="18" charset="0"/>
                <a:cs typeface="Times New Roman" panose="02020603050405020304" pitchFamily="18" charset="0"/>
              </a:rPr>
              <a:t>davri</a:t>
            </a:r>
            <a:r>
              <a:rPr lang="en-US" sz="2600" b="1" dirty="0">
                <a:solidFill>
                  <a:srgbClr val="FF0000"/>
                </a:solidFill>
                <a:latin typeface="Times New Roman" panose="02020603050405020304" pitchFamily="18" charset="0"/>
                <a:cs typeface="Times New Roman" panose="02020603050405020304" pitchFamily="18" charset="0"/>
              </a:rPr>
              <a:t> </a:t>
            </a:r>
            <a:r>
              <a:rPr lang="en-US" sz="2600" b="1" dirty="0" err="1">
                <a:solidFill>
                  <a:srgbClr val="FF0000"/>
                </a:solidFill>
                <a:latin typeface="Times New Roman" panose="02020603050405020304" pitchFamily="18" charset="0"/>
                <a:cs typeface="Times New Roman" panose="02020603050405020304" pitchFamily="18" charset="0"/>
              </a:rPr>
              <a:t>xronologiyasida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o’zgarishlar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qilinishiga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olib</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keldi</a:t>
            </a:r>
            <a:r>
              <a:rPr lang="en-US" sz="2600" dirty="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Ilk  </a:t>
            </a:r>
            <a:r>
              <a:rPr lang="en-US" sz="2600" dirty="0" err="1">
                <a:latin typeface="Times New Roman" panose="02020603050405020304" pitchFamily="18" charset="0"/>
                <a:cs typeface="Times New Roman" panose="02020603050405020304" pitchFamily="18" charset="0"/>
              </a:rPr>
              <a:t>paleolit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davri</a:t>
            </a:r>
            <a:r>
              <a:rPr lang="en-US" sz="2600" dirty="0">
                <a:latin typeface="Times New Roman" panose="02020603050405020304" pitchFamily="18" charset="0"/>
                <a:cs typeface="Times New Roman" panose="02020603050405020304" pitchFamily="18" charset="0"/>
              </a:rPr>
              <a:t> </a:t>
            </a:r>
            <a:r>
              <a:rPr lang="en-US" sz="2600" b="1" i="1" u="sng" dirty="0" err="1">
                <a:latin typeface="Times New Roman" panose="02020603050405020304" pitchFamily="18" charset="0"/>
                <a:cs typeface="Times New Roman" panose="02020603050405020304" pitchFamily="18" charset="0"/>
              </a:rPr>
              <a:t>jahon</a:t>
            </a:r>
            <a:r>
              <a:rPr lang="en-US" sz="2600" b="1" i="1" u="sng" dirty="0">
                <a:latin typeface="Times New Roman" panose="02020603050405020304" pitchFamily="18" charset="0"/>
                <a:cs typeface="Times New Roman" panose="02020603050405020304" pitchFamily="18" charset="0"/>
              </a:rPr>
              <a:t> </a:t>
            </a:r>
            <a:r>
              <a:rPr lang="en-US" sz="2600" b="1" i="1" u="sng" dirty="0" err="1">
                <a:latin typeface="Times New Roman" panose="02020603050405020304" pitchFamily="18" charset="0"/>
                <a:cs typeface="Times New Roman" panose="02020603050405020304" pitchFamily="18" charset="0"/>
              </a:rPr>
              <a:t>tarixida</a:t>
            </a:r>
            <a:r>
              <a:rPr lang="en-US" sz="2600" b="1" i="1" u="sng" dirty="0">
                <a:latin typeface="Times New Roman" panose="02020603050405020304" pitchFamily="18" charset="0"/>
                <a:cs typeface="Times New Roman" panose="02020603050405020304" pitchFamily="18" charset="0"/>
              </a:rPr>
              <a:t> </a:t>
            </a:r>
            <a:r>
              <a:rPr lang="en-US" sz="2600" b="1" i="1" dirty="0">
                <a:solidFill>
                  <a:srgbClr val="FF0000"/>
                </a:solidFill>
                <a:latin typeface="Times New Roman" panose="02020603050405020304" pitchFamily="18" charset="0"/>
                <a:cs typeface="Times New Roman" panose="02020603050405020304" pitchFamily="18" charset="0"/>
              </a:rPr>
              <a:t>3 </a:t>
            </a:r>
            <a:r>
              <a:rPr lang="en-US" sz="2600" b="1" i="1" dirty="0" err="1">
                <a:solidFill>
                  <a:srgbClr val="FF0000"/>
                </a:solidFill>
                <a:latin typeface="Times New Roman" panose="02020603050405020304" pitchFamily="18" charset="0"/>
                <a:cs typeface="Times New Roman" panose="02020603050405020304" pitchFamily="18" charset="0"/>
              </a:rPr>
              <a:t>mln</a:t>
            </a:r>
            <a:r>
              <a:rPr lang="en-US" sz="2600" b="1" i="1" dirty="0">
                <a:solidFill>
                  <a:srgbClr val="FF0000"/>
                </a:solidFill>
                <a:latin typeface="Times New Roman" panose="02020603050405020304" pitchFamily="18" charset="0"/>
                <a:cs typeface="Times New Roman" panose="02020603050405020304" pitchFamily="18" charset="0"/>
              </a:rPr>
              <a:t> </a:t>
            </a:r>
            <a:r>
              <a:rPr lang="en-US" sz="2600" b="1" i="1" dirty="0" err="1">
                <a:solidFill>
                  <a:srgbClr val="FF0000"/>
                </a:solidFill>
                <a:latin typeface="Times New Roman" panose="02020603050405020304" pitchFamily="18" charset="0"/>
                <a:cs typeface="Times New Roman" panose="02020603050405020304" pitchFamily="18" charset="0"/>
              </a:rPr>
              <a:t>yillikdan</a:t>
            </a:r>
            <a:r>
              <a:rPr lang="en-US" sz="2600" b="1" i="1" dirty="0">
                <a:solidFill>
                  <a:srgbClr val="FF0000"/>
                </a:solidFill>
                <a:latin typeface="Times New Roman" panose="02020603050405020304" pitchFamily="18" charset="0"/>
                <a:cs typeface="Times New Roman" panose="02020603050405020304" pitchFamily="18" charset="0"/>
              </a:rPr>
              <a:t> to  – 100 </a:t>
            </a:r>
            <a:r>
              <a:rPr lang="en-US" sz="2600" b="1" i="1" dirty="0" err="1">
                <a:solidFill>
                  <a:srgbClr val="FF0000"/>
                </a:solidFill>
                <a:latin typeface="Times New Roman" panose="02020603050405020304" pitchFamily="18" charset="0"/>
                <a:cs typeface="Times New Roman" panose="02020603050405020304" pitchFamily="18" charset="0"/>
              </a:rPr>
              <a:t>ming</a:t>
            </a:r>
            <a:r>
              <a:rPr lang="en-US" sz="2600" b="1" i="1" dirty="0">
                <a:solidFill>
                  <a:srgbClr val="FF0000"/>
                </a:solidFill>
                <a:latin typeface="Times New Roman" panose="02020603050405020304" pitchFamily="18" charset="0"/>
                <a:cs typeface="Times New Roman" panose="02020603050405020304" pitchFamily="18" charset="0"/>
              </a:rPr>
              <a:t> </a:t>
            </a:r>
            <a:r>
              <a:rPr lang="en-US" sz="2600" b="1" i="1" dirty="0" err="1">
                <a:solidFill>
                  <a:srgbClr val="FF0000"/>
                </a:solidFill>
                <a:latin typeface="Times New Roman" panose="02020603050405020304" pitchFamily="18" charset="0"/>
                <a:cs typeface="Times New Roman" panose="02020603050405020304" pitchFamily="18" charset="0"/>
              </a:rPr>
              <a:t>yilliklargacha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davom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qilgan</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O’zbekistonda</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ilk  </a:t>
            </a:r>
            <a:r>
              <a:rPr lang="en-US" sz="2600" dirty="0" err="1">
                <a:latin typeface="Times New Roman" panose="02020603050405020304" pitchFamily="18" charset="0"/>
                <a:cs typeface="Times New Roman" panose="02020603050405020304" pitchFamily="18" charset="0"/>
              </a:rPr>
              <a:t>paleolit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davri</a:t>
            </a:r>
            <a:r>
              <a:rPr lang="en-US" sz="2600" dirty="0">
                <a:latin typeface="Times New Roman" panose="02020603050405020304" pitchFamily="18" charset="0"/>
                <a:cs typeface="Times New Roman" panose="02020603050405020304" pitchFamily="18" charset="0"/>
              </a:rPr>
              <a:t>  </a:t>
            </a:r>
            <a:r>
              <a:rPr lang="en-US" sz="2600" b="1" i="1" dirty="0" err="1">
                <a:solidFill>
                  <a:srgbClr val="FF0000"/>
                </a:solidFill>
                <a:latin typeface="Times New Roman" panose="02020603050405020304" pitchFamily="18" charset="0"/>
                <a:cs typeface="Times New Roman" panose="02020603050405020304" pitchFamily="18" charset="0"/>
              </a:rPr>
              <a:t>miloddan</a:t>
            </a:r>
            <a:r>
              <a:rPr lang="en-US" sz="2600" b="1" i="1" dirty="0">
                <a:solidFill>
                  <a:srgbClr val="FF0000"/>
                </a:solidFill>
                <a:latin typeface="Times New Roman" panose="02020603050405020304" pitchFamily="18" charset="0"/>
                <a:cs typeface="Times New Roman" panose="02020603050405020304" pitchFamily="18" charset="0"/>
              </a:rPr>
              <a:t>  </a:t>
            </a:r>
            <a:r>
              <a:rPr lang="en-US" sz="2600" b="1" i="1" dirty="0" err="1">
                <a:solidFill>
                  <a:srgbClr val="FF0000"/>
                </a:solidFill>
                <a:latin typeface="Times New Roman" panose="02020603050405020304" pitchFamily="18" charset="0"/>
                <a:cs typeface="Times New Roman" panose="02020603050405020304" pitchFamily="18" charset="0"/>
              </a:rPr>
              <a:t>avvalgi</a:t>
            </a:r>
            <a:r>
              <a:rPr lang="en-US" sz="2600" b="1" i="1" dirty="0">
                <a:solidFill>
                  <a:srgbClr val="FF0000"/>
                </a:solidFill>
                <a:latin typeface="Times New Roman" panose="02020603050405020304" pitchFamily="18" charset="0"/>
                <a:cs typeface="Times New Roman" panose="02020603050405020304" pitchFamily="18" charset="0"/>
              </a:rPr>
              <a:t>  1  million  </a:t>
            </a:r>
            <a:r>
              <a:rPr lang="en-US" sz="2600" b="1" i="1" dirty="0" err="1">
                <a:solidFill>
                  <a:srgbClr val="FF0000"/>
                </a:solidFill>
                <a:latin typeface="Times New Roman" panose="02020603050405020304" pitchFamily="18" charset="0"/>
                <a:cs typeface="Times New Roman" panose="02020603050405020304" pitchFamily="18" charset="0"/>
              </a:rPr>
              <a:t>yildan</a:t>
            </a:r>
            <a:r>
              <a:rPr lang="en-US" sz="2600" b="1" i="1" dirty="0">
                <a:solidFill>
                  <a:srgbClr val="FF0000"/>
                </a:solidFill>
                <a:latin typeface="Times New Roman" panose="02020603050405020304" pitchFamily="18" charset="0"/>
                <a:cs typeface="Times New Roman" panose="02020603050405020304" pitchFamily="18" charset="0"/>
              </a:rPr>
              <a:t>  100  </a:t>
            </a:r>
            <a:r>
              <a:rPr lang="en-US" sz="2600" b="1" i="1" dirty="0" err="1">
                <a:solidFill>
                  <a:srgbClr val="FF0000"/>
                </a:solidFill>
                <a:latin typeface="Times New Roman" panose="02020603050405020304" pitchFamily="18" charset="0"/>
                <a:cs typeface="Times New Roman" panose="02020603050405020304" pitchFamily="18" charset="0"/>
              </a:rPr>
              <a:t>ming</a:t>
            </a:r>
            <a:r>
              <a:rPr lang="en-US" sz="2600" b="1" i="1" dirty="0">
                <a:solidFill>
                  <a:srgbClr val="FF0000"/>
                </a:solidFill>
                <a:latin typeface="Times New Roman" panose="02020603050405020304" pitchFamily="18" charset="0"/>
                <a:cs typeface="Times New Roman" panose="02020603050405020304" pitchFamily="18" charset="0"/>
              </a:rPr>
              <a:t>  </a:t>
            </a:r>
            <a:r>
              <a:rPr lang="en-US" sz="2600" b="1" i="1" dirty="0" err="1">
                <a:solidFill>
                  <a:srgbClr val="FF0000"/>
                </a:solidFill>
                <a:latin typeface="Times New Roman" panose="02020603050405020304" pitchFamily="18" charset="0"/>
                <a:cs typeface="Times New Roman" panose="02020603050405020304" pitchFamily="18" charset="0"/>
              </a:rPr>
              <a:t>yillikkacha</a:t>
            </a:r>
            <a:r>
              <a:rPr lang="en-US" sz="2600" b="1" i="1" dirty="0">
                <a:solidFill>
                  <a:srgbClr val="FF0000"/>
                </a:solidFill>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davom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etgan</a:t>
            </a:r>
            <a:r>
              <a:rPr lang="en-US" sz="2600" dirty="0">
                <a:latin typeface="Times New Roman" panose="02020603050405020304" pitchFamily="18" charset="0"/>
                <a:cs typeface="Times New Roman" panose="02020603050405020304" pitchFamily="18" charset="0"/>
              </a:rPr>
              <a:t> deb </a:t>
            </a:r>
            <a:r>
              <a:rPr lang="en-US" sz="2600" dirty="0" err="1">
                <a:latin typeface="Times New Roman" panose="02020603050405020304" pitchFamily="18" charset="0"/>
                <a:cs typeface="Times New Roman" panose="02020603050405020304" pitchFamily="18" charset="0"/>
              </a:rPr>
              <a:t>hisoblanar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edi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Lekin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keyingi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davrlarda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olib</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borilgan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tadqiqotlar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sanani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yanada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qadimiylashtirdi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Arxeologik</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davrlashtirishning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yangi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metodi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asosida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uni</a:t>
            </a:r>
            <a:r>
              <a:rPr lang="en-US" sz="2600" dirty="0">
                <a:latin typeface="Times New Roman" panose="02020603050405020304" pitchFamily="18" charset="0"/>
                <a:cs typeface="Times New Roman" panose="02020603050405020304" pitchFamily="18" charset="0"/>
              </a:rPr>
              <a:t> </a:t>
            </a:r>
            <a:r>
              <a:rPr lang="en-US" sz="2600" b="1" i="1" u="sng" dirty="0">
                <a:solidFill>
                  <a:srgbClr val="FF0000"/>
                </a:solidFill>
                <a:latin typeface="Times New Roman" panose="02020603050405020304" pitchFamily="18" charset="0"/>
                <a:cs typeface="Times New Roman" panose="02020603050405020304" pitchFamily="18" charset="0"/>
              </a:rPr>
              <a:t>2 </a:t>
            </a:r>
            <a:r>
              <a:rPr lang="en-US" sz="2600" b="1" i="1" u="sng" dirty="0" err="1">
                <a:solidFill>
                  <a:srgbClr val="FF0000"/>
                </a:solidFill>
                <a:latin typeface="Times New Roman" panose="02020603050405020304" pitchFamily="18" charset="0"/>
                <a:cs typeface="Times New Roman" panose="02020603050405020304" pitchFamily="18" charset="0"/>
              </a:rPr>
              <a:t>mln</a:t>
            </a:r>
            <a:r>
              <a:rPr lang="en-US" sz="2600" b="1" i="1" u="sng" dirty="0">
                <a:solidFill>
                  <a:srgbClr val="FF0000"/>
                </a:solidFill>
                <a:latin typeface="Times New Roman" panose="02020603050405020304" pitchFamily="18" charset="0"/>
                <a:cs typeface="Times New Roman" panose="02020603050405020304" pitchFamily="18" charset="0"/>
              </a:rPr>
              <a:t> </a:t>
            </a:r>
            <a:r>
              <a:rPr lang="en-US" sz="2600" b="1" i="1" u="sng" dirty="0" err="1">
                <a:solidFill>
                  <a:srgbClr val="FF0000"/>
                </a:solidFill>
                <a:latin typeface="Times New Roman" panose="02020603050405020304" pitchFamily="18" charset="0"/>
                <a:cs typeface="Times New Roman" panose="02020603050405020304" pitchFamily="18" charset="0"/>
              </a:rPr>
              <a:t>yillikdan</a:t>
            </a:r>
            <a:r>
              <a:rPr lang="en-US" sz="2600" b="1" i="1" u="sng" dirty="0">
                <a:solidFill>
                  <a:srgbClr val="FF0000"/>
                </a:solidFill>
                <a:latin typeface="Times New Roman" panose="02020603050405020304" pitchFamily="18" charset="0"/>
                <a:cs typeface="Times New Roman" panose="02020603050405020304" pitchFamily="18" charset="0"/>
              </a:rPr>
              <a:t> 200 </a:t>
            </a:r>
            <a:r>
              <a:rPr lang="en-US" sz="2600" b="1" i="1" u="sng" dirty="0" err="1">
                <a:solidFill>
                  <a:srgbClr val="FF0000"/>
                </a:solidFill>
                <a:latin typeface="Times New Roman" panose="02020603050405020304" pitchFamily="18" charset="0"/>
                <a:cs typeface="Times New Roman" panose="02020603050405020304" pitchFamily="18" charset="0"/>
              </a:rPr>
              <a:t>mingginchi</a:t>
            </a:r>
            <a:r>
              <a:rPr lang="en-US" sz="2600" b="1" i="1" u="sng" dirty="0">
                <a:solidFill>
                  <a:srgbClr val="FF0000"/>
                </a:solidFill>
                <a:latin typeface="Times New Roman" panose="02020603050405020304" pitchFamily="18" charset="0"/>
                <a:cs typeface="Times New Roman" panose="02020603050405020304" pitchFamily="18" charset="0"/>
              </a:rPr>
              <a:t> </a:t>
            </a:r>
            <a:r>
              <a:rPr lang="en-US" sz="2600" b="1" i="1" u="sng" dirty="0" err="1">
                <a:solidFill>
                  <a:srgbClr val="FF0000"/>
                </a:solidFill>
                <a:latin typeface="Times New Roman" panose="02020603050405020304" pitchFamily="18" charset="0"/>
                <a:cs typeface="Times New Roman" panose="02020603050405020304" pitchFamily="18" charset="0"/>
              </a:rPr>
              <a:t>yillargacha</a:t>
            </a:r>
            <a:r>
              <a:rPr lang="en-US" sz="2600" b="1" i="1" u="sng" dirty="0">
                <a:solidFill>
                  <a:srgbClr val="FF0000"/>
                </a:solidFill>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davom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qilganligi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aniqlandi</a:t>
            </a:r>
            <a:r>
              <a:rPr lang="en-US" sz="2600" dirty="0">
                <a:latin typeface="Times New Roman" panose="02020603050405020304" pitchFamily="18" charset="0"/>
                <a:cs typeface="Times New Roman" panose="02020603050405020304" pitchFamily="18" charset="0"/>
              </a:rPr>
              <a:t>.  Shu </a:t>
            </a:r>
            <a:r>
              <a:rPr lang="en-US" sz="2600" dirty="0" err="1">
                <a:latin typeface="Times New Roman" panose="02020603050405020304" pitchFamily="18" charset="0"/>
                <a:cs typeface="Times New Roman" panose="02020603050405020304" pitchFamily="18" charset="0"/>
              </a:rPr>
              <a:t>paytgacha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O’zbekiston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xududida</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olduvay</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davri</a:t>
            </a:r>
            <a:r>
              <a:rPr lang="en-US" sz="2600" b="1"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manzilgohlari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topilmagan</a:t>
            </a:r>
            <a:r>
              <a:rPr lang="en-US" sz="2600" dirty="0">
                <a:latin typeface="Times New Roman" panose="02020603050405020304" pitchFamily="18" charset="0"/>
                <a:cs typeface="Times New Roman" panose="02020603050405020304" pitchFamily="18" charset="0"/>
              </a:rPr>
              <a:t> deb </a:t>
            </a:r>
            <a:r>
              <a:rPr lang="en-US" sz="2600" dirty="0" err="1">
                <a:latin typeface="Times New Roman" panose="02020603050405020304" pitchFamily="18" charset="0"/>
                <a:cs typeface="Times New Roman" panose="02020603050405020304" pitchFamily="18" charset="0"/>
              </a:rPr>
              <a:t>kelinar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edi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lekin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keyingi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yillarda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arxeologiyada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qilingan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yangiliklar</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Selungur</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makonidan</a:t>
            </a:r>
            <a:r>
              <a:rPr lang="en-US" sz="2600" b="1"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topilgan</a:t>
            </a:r>
            <a:r>
              <a:rPr lang="en-US" sz="2600" dirty="0">
                <a:latin typeface="Times New Roman" panose="02020603050405020304" pitchFamily="18" charset="0"/>
                <a:cs typeface="Times New Roman" panose="02020603050405020304" pitchFamily="18" charset="0"/>
              </a:rPr>
              <a:t> tosh </a:t>
            </a:r>
            <a:r>
              <a:rPr lang="en-US" sz="2600" dirty="0" err="1">
                <a:latin typeface="Times New Roman" panose="02020603050405020304" pitchFamily="18" charset="0"/>
                <a:cs typeface="Times New Roman" panose="02020603050405020304" pitchFamily="18" charset="0"/>
              </a:rPr>
              <a:t>qurollarining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Olduvay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makondan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topilgan</a:t>
            </a:r>
            <a:r>
              <a:rPr lang="en-US" sz="2600" dirty="0">
                <a:latin typeface="Times New Roman" panose="02020603050405020304" pitchFamily="18" charset="0"/>
                <a:cs typeface="Times New Roman" panose="02020603050405020304" pitchFamily="18" charset="0"/>
              </a:rPr>
              <a:t> tosh </a:t>
            </a:r>
            <a:r>
              <a:rPr lang="en-US" sz="2600" dirty="0" err="1">
                <a:latin typeface="Times New Roman" panose="02020603050405020304" pitchFamily="18" charset="0"/>
                <a:cs typeface="Times New Roman" panose="02020603050405020304" pitchFamily="18" charset="0"/>
              </a:rPr>
              <a:t>qurollar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bilan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o’xshash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tomonlarini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aniqlanib</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uni</a:t>
            </a:r>
            <a:r>
              <a:rPr lang="en-US" sz="2600" dirty="0">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1,2 </a:t>
            </a:r>
            <a:r>
              <a:rPr lang="en-US" sz="2600" b="1" dirty="0" err="1">
                <a:solidFill>
                  <a:srgbClr val="FF0000"/>
                </a:solidFill>
                <a:latin typeface="Times New Roman" panose="02020603050405020304" pitchFamily="18" charset="0"/>
                <a:cs typeface="Times New Roman" panose="02020603050405020304" pitchFamily="18" charset="0"/>
              </a:rPr>
              <a:t>mln</a:t>
            </a:r>
            <a:r>
              <a:rPr lang="en-US" sz="2600" b="1" dirty="0">
                <a:solidFill>
                  <a:srgbClr val="FF0000"/>
                </a:solidFill>
                <a:latin typeface="Times New Roman" panose="02020603050405020304" pitchFamily="18" charset="0"/>
                <a:cs typeface="Times New Roman" panose="02020603050405020304" pitchFamily="18" charset="0"/>
              </a:rPr>
              <a:t> </a:t>
            </a:r>
            <a:r>
              <a:rPr lang="en-US" sz="2600" b="1" dirty="0" err="1">
                <a:solidFill>
                  <a:srgbClr val="FF0000"/>
                </a:solidFill>
                <a:latin typeface="Times New Roman" panose="02020603050405020304" pitchFamily="18" charset="0"/>
                <a:cs typeface="Times New Roman" panose="02020603050405020304" pitchFamily="18" charset="0"/>
              </a:rPr>
              <a:t>yillarga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mansub</a:t>
            </a:r>
            <a:r>
              <a:rPr lang="en-US" sz="2600" dirty="0">
                <a:latin typeface="Times New Roman" panose="02020603050405020304" pitchFamily="18" charset="0"/>
                <a:cs typeface="Times New Roman" panose="02020603050405020304" pitchFamily="18" charset="0"/>
              </a:rPr>
              <a:t> deb </a:t>
            </a:r>
            <a:r>
              <a:rPr lang="en-US" sz="2600" dirty="0" err="1">
                <a:latin typeface="Times New Roman" panose="02020603050405020304" pitchFamily="18" charset="0"/>
                <a:cs typeface="Times New Roman" panose="02020603050405020304" pitchFamily="18" charset="0"/>
              </a:rPr>
              <a:t>topdilar</a:t>
            </a:r>
            <a:r>
              <a:rPr lang="en-US" sz="2600" dirty="0">
                <a:latin typeface="Times New Roman" panose="02020603050405020304" pitchFamily="18" charset="0"/>
                <a:cs typeface="Times New Roman" panose="02020603050405020304" pitchFamily="18" charset="0"/>
              </a:rPr>
              <a:t>.</a:t>
            </a:r>
            <a:endParaRPr lang="ru-RU"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579092"/>
      </p:ext>
    </p:extLst>
  </p:cSld>
  <p:clrMapOvr>
    <a:masterClrMapping/>
  </p:clrMapOvr>
  <p:transition spd="slow">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332656"/>
            <a:ext cx="8964488" cy="4832092"/>
          </a:xfrm>
          <a:prstGeom prst="rect">
            <a:avLst/>
          </a:prstGeom>
        </p:spPr>
        <p:txBody>
          <a:bodyPr wrap="square">
            <a:spAutoFit/>
          </a:bodyPr>
          <a:lstStyle/>
          <a:p>
            <a:pPr algn="just"/>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O’zbekiston</a:t>
            </a:r>
            <a:r>
              <a:rPr lang="en-US" sz="4400" dirty="0" smtClean="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xududidan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ashel</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davriga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oid</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ko’plab</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makonlar</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topilib</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tadqiq</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qilindi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qilinmoqda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Bunda</a:t>
            </a:r>
            <a:r>
              <a:rPr lang="en-US" sz="4400" dirty="0">
                <a:latin typeface="Times New Roman" panose="02020603050405020304" pitchFamily="18" charset="0"/>
                <a:cs typeface="Times New Roman" panose="02020603050405020304" pitchFamily="18" charset="0"/>
              </a:rPr>
              <a:t> </a:t>
            </a:r>
            <a:r>
              <a:rPr lang="en-US" sz="4400" b="1" i="1" dirty="0" err="1">
                <a:solidFill>
                  <a:srgbClr val="C00000"/>
                </a:solidFill>
                <a:latin typeface="Times New Roman" panose="02020603050405020304" pitchFamily="18" charset="0"/>
                <a:cs typeface="Times New Roman" panose="02020603050405020304" pitchFamily="18" charset="0"/>
              </a:rPr>
              <a:t>A.Asqarov</a:t>
            </a:r>
            <a:r>
              <a:rPr lang="en-US" sz="4400" b="1" i="1" dirty="0">
                <a:solidFill>
                  <a:srgbClr val="C00000"/>
                </a:solidFill>
                <a:latin typeface="Times New Roman" panose="02020603050405020304" pitchFamily="18" charset="0"/>
                <a:cs typeface="Times New Roman" panose="02020603050405020304" pitchFamily="18" charset="0"/>
              </a:rPr>
              <a:t>, </a:t>
            </a:r>
            <a:r>
              <a:rPr lang="en-US" sz="4400" b="1" i="1" dirty="0" err="1">
                <a:solidFill>
                  <a:srgbClr val="C00000"/>
                </a:solidFill>
                <a:latin typeface="Times New Roman" panose="02020603050405020304" pitchFamily="18" charset="0"/>
                <a:cs typeface="Times New Roman" panose="02020603050405020304" pitchFamily="18" charset="0"/>
              </a:rPr>
              <a:t>U.Islomov</a:t>
            </a:r>
            <a:r>
              <a:rPr lang="en-US" sz="4400" b="1" i="1" dirty="0">
                <a:solidFill>
                  <a:srgbClr val="C00000"/>
                </a:solidFill>
                <a:latin typeface="Times New Roman" panose="02020603050405020304" pitchFamily="18" charset="0"/>
                <a:cs typeface="Times New Roman" panose="02020603050405020304" pitchFamily="18" charset="0"/>
              </a:rPr>
              <a:t>, </a:t>
            </a:r>
            <a:r>
              <a:rPr lang="en-US" sz="4400" b="1" i="1" dirty="0" err="1">
                <a:solidFill>
                  <a:srgbClr val="C00000"/>
                </a:solidFill>
                <a:latin typeface="Times New Roman" panose="02020603050405020304" pitchFamily="18" charset="0"/>
                <a:cs typeface="Times New Roman" panose="02020603050405020304" pitchFamily="18" charset="0"/>
              </a:rPr>
              <a:t>K.A.Kraxmal</a:t>
            </a:r>
            <a:r>
              <a:rPr lang="en-US" sz="4400" b="1" i="1" dirty="0">
                <a:solidFill>
                  <a:srgbClr val="C00000"/>
                </a:solidFill>
                <a:latin typeface="Times New Roman" panose="02020603050405020304" pitchFamily="18" charset="0"/>
                <a:cs typeface="Times New Roman" panose="02020603050405020304" pitchFamily="18" charset="0"/>
              </a:rPr>
              <a:t>,  </a:t>
            </a:r>
            <a:r>
              <a:rPr lang="en-US" sz="4400" b="1" i="1" dirty="0" err="1">
                <a:solidFill>
                  <a:srgbClr val="C00000"/>
                </a:solidFill>
                <a:latin typeface="Times New Roman" panose="02020603050405020304" pitchFamily="18" charset="0"/>
                <a:cs typeface="Times New Roman" panose="02020603050405020304" pitchFamily="18" charset="0"/>
              </a:rPr>
              <a:t>M.Qosimov</a:t>
            </a:r>
            <a:r>
              <a:rPr lang="en-US" sz="4400" b="1" i="1" dirty="0">
                <a:solidFill>
                  <a:srgbClr val="C00000"/>
                </a:solidFill>
                <a:latin typeface="Times New Roman" panose="02020603050405020304" pitchFamily="18" charset="0"/>
                <a:cs typeface="Times New Roman" panose="02020603050405020304" pitchFamily="18" charset="0"/>
              </a:rPr>
              <a:t>,  </a:t>
            </a:r>
            <a:r>
              <a:rPr lang="en-US" sz="4400" b="1" i="1" dirty="0" err="1">
                <a:solidFill>
                  <a:srgbClr val="C00000"/>
                </a:solidFill>
                <a:latin typeface="Times New Roman" panose="02020603050405020304" pitchFamily="18" charset="0"/>
                <a:cs typeface="Times New Roman" panose="02020603050405020304" pitchFamily="18" charset="0"/>
              </a:rPr>
              <a:t>R.Sulaymonov</a:t>
            </a:r>
            <a:r>
              <a:rPr lang="en-US" sz="4400" b="1" i="1" dirty="0">
                <a:solidFill>
                  <a:srgbClr val="C00000"/>
                </a:solidFill>
                <a:latin typeface="Times New Roman" panose="02020603050405020304" pitchFamily="18" charset="0"/>
                <a:cs typeface="Times New Roman" panose="02020603050405020304" pitchFamily="18" charset="0"/>
              </a:rPr>
              <a:t>,  </a:t>
            </a:r>
            <a:r>
              <a:rPr lang="en-US" sz="4400" b="1" i="1" dirty="0" err="1">
                <a:solidFill>
                  <a:srgbClr val="C00000"/>
                </a:solidFill>
                <a:latin typeface="Times New Roman" panose="02020603050405020304" pitchFamily="18" charset="0"/>
                <a:cs typeface="Times New Roman" panose="02020603050405020304" pitchFamily="18" charset="0"/>
              </a:rPr>
              <a:t>T.Omonqulovlarning</a:t>
            </a:r>
            <a:r>
              <a:rPr lang="en-US" sz="4400" b="1" i="1" dirty="0">
                <a:solidFill>
                  <a:srgbClr val="C00000"/>
                </a:solidFill>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tadqiqotlari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diqqatga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sazovordir</a:t>
            </a:r>
            <a:r>
              <a:rPr lang="en-US" sz="4400" dirty="0">
                <a:latin typeface="Times New Roman" panose="02020603050405020304" pitchFamily="18" charset="0"/>
                <a:cs typeface="Times New Roman" panose="02020603050405020304" pitchFamily="18" charset="0"/>
              </a:rPr>
              <a:t>.</a:t>
            </a:r>
            <a:endParaRPr lang="ru-RU"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887040"/>
      </p:ext>
    </p:extLst>
  </p:cSld>
  <p:clrMapOvr>
    <a:masterClrMapping/>
  </p:clrMapOvr>
  <p:transition spd="slow">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41" y="0"/>
            <a:ext cx="9144000" cy="6001643"/>
          </a:xfrm>
          <a:prstGeom prst="rect">
            <a:avLst/>
          </a:prstGeom>
        </p:spPr>
        <p:txBody>
          <a:bodyPr wrap="square">
            <a:spAutoFit/>
          </a:bodyPr>
          <a:lstStyle/>
          <a:p>
            <a:pPr algn="just"/>
            <a:r>
              <a:rPr lang="en-US" sz="3200" dirty="0" smtClean="0">
                <a:latin typeface="Times New Roman" panose="02020603050405020304" pitchFamily="18" charset="0"/>
                <a:cs typeface="Times New Roman" panose="02020603050405020304" pitchFamily="18" charset="0"/>
              </a:rPr>
              <a:t>	Ilk  </a:t>
            </a:r>
            <a:r>
              <a:rPr lang="en-US" sz="3200" dirty="0" err="1">
                <a:latin typeface="Times New Roman" panose="02020603050405020304" pitchFamily="18" charset="0"/>
                <a:cs typeface="Times New Roman" panose="02020603050405020304" pitchFamily="18" charset="0"/>
              </a:rPr>
              <a:t>paleolit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davrida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mehnat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qurollari</a:t>
            </a:r>
            <a:r>
              <a:rPr lang="en-US" sz="3200" dirty="0">
                <a:latin typeface="Times New Roman" panose="02020603050405020304" pitchFamily="18" charset="0"/>
                <a:cs typeface="Times New Roman" panose="02020603050405020304" pitchFamily="18" charset="0"/>
              </a:rPr>
              <a:t>  </a:t>
            </a:r>
            <a:r>
              <a:rPr lang="en-US" sz="3200" b="1" i="1" u="sng" dirty="0">
                <a:solidFill>
                  <a:srgbClr val="C00000"/>
                </a:solidFill>
                <a:latin typeface="Times New Roman" panose="02020603050405020304" pitchFamily="18" charset="0"/>
                <a:cs typeface="Times New Roman" panose="02020603050405020304" pitchFamily="18" charset="0"/>
              </a:rPr>
              <a:t>tosh,  </a:t>
            </a:r>
            <a:r>
              <a:rPr lang="en-US" sz="3200" b="1" i="1" u="sng" dirty="0" err="1">
                <a:solidFill>
                  <a:srgbClr val="C00000"/>
                </a:solidFill>
                <a:latin typeface="Times New Roman" panose="02020603050405020304" pitchFamily="18" charset="0"/>
                <a:cs typeface="Times New Roman" panose="02020603050405020304" pitchFamily="18" charset="0"/>
              </a:rPr>
              <a:t>suyak</a:t>
            </a:r>
            <a:r>
              <a:rPr lang="en-US" sz="3200" b="1" i="1" u="sng" dirty="0">
                <a:solidFill>
                  <a:srgbClr val="C00000"/>
                </a:solidFill>
                <a:latin typeface="Times New Roman" panose="02020603050405020304" pitchFamily="18" charset="0"/>
                <a:cs typeface="Times New Roman" panose="02020603050405020304" pitchFamily="18" charset="0"/>
              </a:rPr>
              <a:t>  </a:t>
            </a:r>
            <a:r>
              <a:rPr lang="en-US" sz="3200" b="1" i="1" u="sng" dirty="0" err="1">
                <a:solidFill>
                  <a:srgbClr val="C00000"/>
                </a:solidFill>
                <a:latin typeface="Times New Roman" panose="02020603050405020304" pitchFamily="18" charset="0"/>
                <a:cs typeface="Times New Roman" panose="02020603050405020304" pitchFamily="18" charset="0"/>
              </a:rPr>
              <a:t>va</a:t>
            </a:r>
            <a:r>
              <a:rPr lang="en-US" sz="3200" b="1" i="1" u="sng" dirty="0">
                <a:solidFill>
                  <a:srgbClr val="C00000"/>
                </a:solidFill>
                <a:latin typeface="Times New Roman" panose="02020603050405020304" pitchFamily="18" charset="0"/>
                <a:cs typeface="Times New Roman" panose="02020603050405020304" pitchFamily="18" charset="0"/>
              </a:rPr>
              <a:t>  </a:t>
            </a:r>
            <a:r>
              <a:rPr lang="en-US" sz="3200" b="1" i="1" u="sng" dirty="0" err="1">
                <a:solidFill>
                  <a:srgbClr val="C00000"/>
                </a:solidFill>
                <a:latin typeface="Times New Roman" panose="02020603050405020304" pitchFamily="18" charset="0"/>
                <a:cs typeface="Times New Roman" panose="02020603050405020304" pitchFamily="18" charset="0"/>
              </a:rPr>
              <a:t>shoxlardan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yasalgan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Ulardan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faqat</a:t>
            </a:r>
            <a:r>
              <a:rPr lang="en-US" sz="3200" dirty="0">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tosh  </a:t>
            </a:r>
            <a:r>
              <a:rPr lang="en-US" sz="3200" b="1" dirty="0" err="1">
                <a:solidFill>
                  <a:srgbClr val="C00000"/>
                </a:solidFill>
                <a:latin typeface="Times New Roman" panose="02020603050405020304" pitchFamily="18" charset="0"/>
                <a:cs typeface="Times New Roman" panose="02020603050405020304" pitchFamily="18" charset="0"/>
              </a:rPr>
              <a:t>qurollargina</a:t>
            </a:r>
            <a:r>
              <a:rPr lang="en-US" sz="3200" b="1" dirty="0">
                <a:solidFill>
                  <a:srgbClr val="C00000"/>
                </a:solidFill>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bizgacha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yetib</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kelgan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Olduvay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bosqichida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odamlar</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eng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primitiv</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usulda</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yasalgan</a:t>
            </a:r>
            <a:r>
              <a:rPr lang="en-US" sz="3200" dirty="0">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qo’l</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cho’qmorlari</a:t>
            </a:r>
            <a:r>
              <a:rPr lang="en-US" sz="3200" b="1" dirty="0">
                <a:solidFill>
                  <a:srgbClr val="C0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ruchnoe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rubilo</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lardan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foydalanganlar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Mazkur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qurollarni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yasash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uchun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dastlab</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odamlar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qulay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shaklga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bo’lgan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ko’proq</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yapaloq</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shakldagi</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qayroqtoshni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topib</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tosh </a:t>
            </a:r>
            <a:r>
              <a:rPr lang="en-US" sz="3200" b="1" dirty="0" err="1">
                <a:latin typeface="Times New Roman" panose="02020603050405020304" pitchFamily="18" charset="0"/>
                <a:cs typeface="Times New Roman" panose="02020603050405020304" pitchFamily="18" charset="0"/>
              </a:rPr>
              <a:t>boltalar</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yordamida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uning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uchiga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urib</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uchirib</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ishlov</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berganlar</a:t>
            </a:r>
            <a:r>
              <a:rPr lang="en-US" sz="3200" dirty="0">
                <a:latin typeface="Times New Roman" panose="02020603050405020304" pitchFamily="18" charset="0"/>
                <a:cs typeface="Times New Roman" panose="02020603050405020304" pitchFamily="18" charset="0"/>
              </a:rPr>
              <a:t>. U </a:t>
            </a:r>
            <a:r>
              <a:rPr lang="en-US" sz="3200" dirty="0" err="1">
                <a:latin typeface="Times New Roman" panose="02020603050405020304" pitchFamily="18" charset="0"/>
                <a:cs typeface="Times New Roman" panose="02020603050405020304" pitchFamily="18" charset="0"/>
              </a:rPr>
              <a:t>paytning</a:t>
            </a:r>
            <a:r>
              <a:rPr lang="en-US" sz="3200" dirty="0">
                <a:latin typeface="Times New Roman" panose="02020603050405020304" pitchFamily="18" charset="0"/>
                <a:cs typeface="Times New Roman" panose="02020603050405020304" pitchFamily="18" charset="0"/>
              </a:rPr>
              <a:t> tosh </a:t>
            </a:r>
            <a:r>
              <a:rPr lang="en-US" sz="3200" dirty="0" err="1">
                <a:latin typeface="Times New Roman" panose="02020603050405020304" pitchFamily="18" charset="0"/>
                <a:cs typeface="Times New Roman" panose="02020603050405020304" pitchFamily="18" charset="0"/>
              </a:rPr>
              <a:t>bolg’alari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otboyniklar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og’irligi</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0,5 </a:t>
            </a:r>
            <a:r>
              <a:rPr lang="en-US" sz="3200" b="1" dirty="0" err="1">
                <a:latin typeface="Times New Roman" panose="02020603050405020304" pitchFamily="18" charset="0"/>
                <a:cs typeface="Times New Roman" panose="02020603050405020304" pitchFamily="18" charset="0"/>
              </a:rPr>
              <a:t>kgdan</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oshmagan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oddiy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qayroqtosh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bo’lgan</a:t>
            </a:r>
            <a:r>
              <a:rPr lang="en-US" sz="3200" dirty="0">
                <a:latin typeface="Times New Roman" panose="02020603050405020304" pitchFamily="18" charset="0"/>
                <a:cs typeface="Times New Roman" panose="02020603050405020304" pitchFamily="18" charset="0"/>
              </a:rPr>
              <a:t>. </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377742"/>
      </p:ext>
    </p:extLst>
  </p:cSld>
  <p:clrMapOvr>
    <a:masterClrMapping/>
  </p:clrMapOvr>
  <p:transition spd="slow">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0" y="1"/>
            <a:ext cx="9036496" cy="6858000"/>
          </a:xfrm>
        </p:spPr>
        <p:txBody>
          <a:bodyPr/>
          <a:lstStyle/>
          <a:p>
            <a:pPr algn="just">
              <a:buFontTx/>
              <a:buNone/>
            </a:pPr>
            <a:r>
              <a:rPr lang="en-US" altLang="ru-RU" sz="2800" dirty="0" smtClean="0">
                <a:latin typeface="Times New Roman" panose="02020603050405020304" pitchFamily="18" charset="0"/>
                <a:cs typeface="Times New Roman" panose="02020603050405020304" pitchFamily="18" charset="0"/>
              </a:rPr>
              <a:t>		</a:t>
            </a:r>
            <a:r>
              <a:rPr lang="en-US" altLang="ru-RU" sz="2800" dirty="0" err="1" smtClean="0">
                <a:latin typeface="Times New Roman" panose="02020603050405020304" pitchFamily="18" charset="0"/>
                <a:cs typeface="Times New Roman" panose="02020603050405020304" pitchFamily="18" charset="0"/>
              </a:rPr>
              <a:t>Geologik</a:t>
            </a:r>
            <a:r>
              <a:rPr lang="en-US" altLang="ru-RU" sz="2800" dirty="0" smtClean="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tadqiqotlari</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natijalariga</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ko‘ra</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osmoniy</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jism</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Yer</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bundan</a:t>
            </a:r>
            <a:r>
              <a:rPr lang="en-US" altLang="ru-RU" sz="2800" dirty="0">
                <a:latin typeface="Times New Roman" panose="02020603050405020304" pitchFamily="18" charset="0"/>
                <a:cs typeface="Times New Roman" panose="02020603050405020304" pitchFamily="18" charset="0"/>
              </a:rPr>
              <a:t> </a:t>
            </a:r>
            <a:r>
              <a:rPr lang="en-US" altLang="ru-RU" sz="2800" b="1" dirty="0" err="1">
                <a:solidFill>
                  <a:srgbClr val="0000CC"/>
                </a:solidFill>
                <a:latin typeface="Times New Roman" panose="02020603050405020304" pitchFamily="18" charset="0"/>
                <a:cs typeface="Times New Roman" panose="02020603050405020304" pitchFamily="18" charset="0"/>
              </a:rPr>
              <a:t>besh</a:t>
            </a:r>
            <a:r>
              <a:rPr lang="en-US" altLang="ru-RU" sz="2800" b="1" dirty="0">
                <a:solidFill>
                  <a:srgbClr val="0000CC"/>
                </a:solidFill>
                <a:latin typeface="Times New Roman" panose="02020603050405020304" pitchFamily="18" charset="0"/>
                <a:cs typeface="Times New Roman" panose="02020603050405020304" pitchFamily="18" charset="0"/>
              </a:rPr>
              <a:t> milliard </a:t>
            </a:r>
            <a:r>
              <a:rPr lang="en-US" altLang="ru-RU" sz="2800" dirty="0" err="1">
                <a:latin typeface="Times New Roman" panose="02020603050405020304" pitchFamily="18" charset="0"/>
                <a:cs typeface="Times New Roman" panose="02020603050405020304" pitchFamily="18" charset="0"/>
              </a:rPr>
              <a:t>yil</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ilgari</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paydo</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bo‘lib</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unda</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dastlab</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hech</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qanday</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hayot</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bo‘lmagan</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Yer</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tarixi</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geologik</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jixatdan</a:t>
            </a:r>
            <a:r>
              <a:rPr lang="en-US" altLang="ru-RU" sz="2800" dirty="0">
                <a:latin typeface="Times New Roman" panose="02020603050405020304" pitchFamily="18" charset="0"/>
                <a:cs typeface="Times New Roman" panose="02020603050405020304" pitchFamily="18" charset="0"/>
              </a:rPr>
              <a:t> </a:t>
            </a:r>
            <a:r>
              <a:rPr lang="en-US" altLang="ru-RU" sz="2800" b="1" i="1" dirty="0" err="1">
                <a:solidFill>
                  <a:srgbClr val="C00000"/>
                </a:solidFill>
                <a:latin typeface="Times New Roman" panose="02020603050405020304" pitchFamily="18" charset="0"/>
                <a:cs typeface="Times New Roman" panose="02020603050405020304" pitchFamily="18" charset="0"/>
              </a:rPr>
              <a:t>arxey</a:t>
            </a:r>
            <a:r>
              <a:rPr lang="en-US" altLang="ru-RU" sz="2800" b="1" i="1" dirty="0">
                <a:solidFill>
                  <a:srgbClr val="C00000"/>
                </a:solidFill>
                <a:latin typeface="Times New Roman" panose="02020603050405020304" pitchFamily="18" charset="0"/>
                <a:cs typeface="Times New Roman" panose="02020603050405020304" pitchFamily="18" charset="0"/>
              </a:rPr>
              <a:t>, </a:t>
            </a:r>
            <a:r>
              <a:rPr lang="en-US" altLang="ru-RU" sz="2800" b="1" i="1" dirty="0" err="1">
                <a:solidFill>
                  <a:srgbClr val="C00000"/>
                </a:solidFill>
                <a:latin typeface="Times New Roman" panose="02020603050405020304" pitchFamily="18" charset="0"/>
                <a:cs typeface="Times New Roman" panose="02020603050405020304" pitchFamily="18" charset="0"/>
              </a:rPr>
              <a:t>paleozoy</a:t>
            </a:r>
            <a:r>
              <a:rPr lang="en-US" altLang="ru-RU" sz="2800" b="1" i="1" dirty="0">
                <a:solidFill>
                  <a:srgbClr val="C00000"/>
                </a:solidFill>
                <a:latin typeface="Times New Roman" panose="02020603050405020304" pitchFamily="18" charset="0"/>
                <a:cs typeface="Times New Roman" panose="02020603050405020304" pitchFamily="18" charset="0"/>
              </a:rPr>
              <a:t>, </a:t>
            </a:r>
            <a:r>
              <a:rPr lang="en-US" altLang="ru-RU" sz="2800" b="1" i="1" dirty="0" err="1">
                <a:solidFill>
                  <a:srgbClr val="C00000"/>
                </a:solidFill>
                <a:latin typeface="Times New Roman" panose="02020603050405020304" pitchFamily="18" charset="0"/>
                <a:cs typeface="Times New Roman" panose="02020603050405020304" pitchFamily="18" charset="0"/>
              </a:rPr>
              <a:t>mezozoy</a:t>
            </a:r>
            <a:r>
              <a:rPr lang="en-US" altLang="ru-RU" sz="2800" b="1" i="1" dirty="0">
                <a:solidFill>
                  <a:srgbClr val="C00000"/>
                </a:solidFill>
                <a:latin typeface="Times New Roman" panose="02020603050405020304" pitchFamily="18" charset="0"/>
                <a:cs typeface="Times New Roman" panose="02020603050405020304" pitchFamily="18" charset="0"/>
              </a:rPr>
              <a:t> </a:t>
            </a:r>
            <a:r>
              <a:rPr lang="en-US" altLang="ru-RU" sz="2800" b="1" i="1" dirty="0" err="1">
                <a:solidFill>
                  <a:srgbClr val="C00000"/>
                </a:solidFill>
                <a:latin typeface="Times New Roman" panose="02020603050405020304" pitchFamily="18" charset="0"/>
                <a:cs typeface="Times New Roman" panose="02020603050405020304" pitchFamily="18" charset="0"/>
              </a:rPr>
              <a:t>va</a:t>
            </a:r>
            <a:r>
              <a:rPr lang="en-US" altLang="ru-RU" sz="2800" b="1" i="1" dirty="0">
                <a:solidFill>
                  <a:srgbClr val="C00000"/>
                </a:solidFill>
                <a:latin typeface="Times New Roman" panose="02020603050405020304" pitchFamily="18" charset="0"/>
                <a:cs typeface="Times New Roman" panose="02020603050405020304" pitchFamily="18" charset="0"/>
              </a:rPr>
              <a:t> </a:t>
            </a:r>
            <a:r>
              <a:rPr lang="en-US" altLang="ru-RU" sz="2800" b="1" i="1" dirty="0" err="1">
                <a:solidFill>
                  <a:srgbClr val="C00000"/>
                </a:solidFill>
                <a:latin typeface="Times New Roman" panose="02020603050405020304" pitchFamily="18" charset="0"/>
                <a:cs typeface="Times New Roman" panose="02020603050405020304" pitchFamily="18" charset="0"/>
              </a:rPr>
              <a:t>kaynazoy</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eralariga</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bo‘linadi</a:t>
            </a:r>
            <a:r>
              <a:rPr lang="en-US" altLang="ru-RU" sz="2800" dirty="0">
                <a:latin typeface="Times New Roman" panose="02020603050405020304" pitchFamily="18" charset="0"/>
                <a:cs typeface="Times New Roman" panose="02020603050405020304" pitchFamily="18" charset="0"/>
              </a:rPr>
              <a:t>. </a:t>
            </a:r>
            <a:endParaRPr lang="en-US" altLang="ru-RU"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altLang="ru-RU" sz="2800" dirty="0">
                <a:latin typeface="Times New Roman" panose="02020603050405020304" pitchFamily="18" charset="0"/>
                <a:cs typeface="Times New Roman" panose="02020603050405020304" pitchFamily="18" charset="0"/>
              </a:rPr>
              <a:t>	</a:t>
            </a:r>
            <a:r>
              <a:rPr lang="en-US" altLang="ru-RU" sz="2800" b="1" dirty="0" err="1" smtClean="0">
                <a:solidFill>
                  <a:srgbClr val="0000CC"/>
                </a:solidFill>
                <a:latin typeface="Times New Roman" panose="02020603050405020304" pitchFamily="18" charset="0"/>
                <a:cs typeface="Times New Roman" panose="02020603050405020304" pitchFamily="18" charset="0"/>
              </a:rPr>
              <a:t>Arxey</a:t>
            </a:r>
            <a:r>
              <a:rPr lang="en-US" altLang="ru-RU" sz="2800" dirty="0" smtClean="0">
                <a:solidFill>
                  <a:srgbClr val="0000CC"/>
                </a:solidFill>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erasi</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oxirlarida</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Yerda</a:t>
            </a:r>
            <a:r>
              <a:rPr lang="en-US" altLang="ru-RU" sz="2800" dirty="0">
                <a:latin typeface="Times New Roman" panose="02020603050405020304" pitchFamily="18" charset="0"/>
                <a:cs typeface="Times New Roman" panose="02020603050405020304" pitchFamily="18" charset="0"/>
              </a:rPr>
              <a:t> </a:t>
            </a:r>
            <a:r>
              <a:rPr lang="en-US" altLang="ru-RU" sz="2800" b="1" i="1" dirty="0" err="1">
                <a:latin typeface="Times New Roman" panose="02020603050405020304" pitchFamily="18" charset="0"/>
                <a:cs typeface="Times New Roman" panose="02020603050405020304" pitchFamily="18" charset="0"/>
              </a:rPr>
              <a:t>oddiy</a:t>
            </a:r>
            <a:r>
              <a:rPr lang="en-US" altLang="ru-RU" sz="2800" b="1" i="1" dirty="0">
                <a:latin typeface="Times New Roman" panose="02020603050405020304" pitchFamily="18" charset="0"/>
                <a:cs typeface="Times New Roman" panose="02020603050405020304" pitchFamily="18" charset="0"/>
              </a:rPr>
              <a:t> </a:t>
            </a:r>
            <a:r>
              <a:rPr lang="en-US" altLang="ru-RU" sz="2800" b="1" i="1" dirty="0" err="1">
                <a:latin typeface="Times New Roman" panose="02020603050405020304" pitchFamily="18" charset="0"/>
                <a:cs typeface="Times New Roman" panose="02020603050405020304" pitchFamily="18" charset="0"/>
              </a:rPr>
              <a:t>mavjudotlar</a:t>
            </a:r>
            <a:r>
              <a:rPr lang="en-US" altLang="ru-RU" sz="2800" dirty="0">
                <a:latin typeface="Times New Roman" panose="02020603050405020304" pitchFamily="18" charset="0"/>
                <a:cs typeface="Times New Roman" panose="02020603050405020304" pitchFamily="18" charset="0"/>
              </a:rPr>
              <a:t>, </a:t>
            </a:r>
            <a:endParaRPr lang="en-US" altLang="ru-RU"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altLang="ru-RU" sz="2800" dirty="0" smtClean="0">
                <a:latin typeface="Times New Roman" panose="02020603050405020304" pitchFamily="18" charset="0"/>
                <a:cs typeface="Times New Roman" panose="02020603050405020304" pitchFamily="18" charset="0"/>
              </a:rPr>
              <a:t>     </a:t>
            </a:r>
            <a:r>
              <a:rPr lang="en-US" altLang="ru-RU" sz="2800" b="1" dirty="0" err="1" smtClean="0">
                <a:solidFill>
                  <a:srgbClr val="0000CC"/>
                </a:solidFill>
                <a:latin typeface="Times New Roman" panose="02020603050405020304" pitchFamily="18" charset="0"/>
                <a:cs typeface="Times New Roman" panose="02020603050405020304" pitchFamily="18" charset="0"/>
              </a:rPr>
              <a:t>paleozoyda</a:t>
            </a:r>
            <a:r>
              <a:rPr lang="en-US" altLang="ru-RU" sz="2800" dirty="0" smtClean="0">
                <a:solidFill>
                  <a:srgbClr val="0000CC"/>
                </a:solidFill>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esa</a:t>
            </a:r>
            <a:r>
              <a:rPr lang="en-US" altLang="ru-RU" sz="2800" dirty="0">
                <a:latin typeface="Times New Roman" panose="02020603050405020304" pitchFamily="18" charset="0"/>
                <a:cs typeface="Times New Roman" panose="02020603050405020304" pitchFamily="18" charset="0"/>
              </a:rPr>
              <a:t> </a:t>
            </a:r>
            <a:r>
              <a:rPr lang="en-US" altLang="ru-RU" sz="2800" b="1" i="1" dirty="0" err="1">
                <a:latin typeface="Times New Roman" panose="02020603050405020304" pitchFamily="18" charset="0"/>
                <a:cs typeface="Times New Roman" panose="02020603050405020304" pitchFamily="18" charset="0"/>
              </a:rPr>
              <a:t>suvda</a:t>
            </a:r>
            <a:r>
              <a:rPr lang="en-US" altLang="ru-RU" sz="2800" b="1" i="1" dirty="0">
                <a:latin typeface="Times New Roman" panose="02020603050405020304" pitchFamily="18" charset="0"/>
                <a:cs typeface="Times New Roman" panose="02020603050405020304" pitchFamily="18" charset="0"/>
              </a:rPr>
              <a:t> </a:t>
            </a:r>
            <a:r>
              <a:rPr lang="en-US" altLang="ru-RU" sz="2800" b="1" i="1" dirty="0" err="1">
                <a:latin typeface="Times New Roman" panose="02020603050405020304" pitchFamily="18" charset="0"/>
                <a:cs typeface="Times New Roman" panose="02020603050405020304" pitchFamily="18" charset="0"/>
              </a:rPr>
              <a:t>va</a:t>
            </a:r>
            <a:r>
              <a:rPr lang="en-US" altLang="ru-RU" sz="2800" b="1" i="1" dirty="0">
                <a:latin typeface="Times New Roman" panose="02020603050405020304" pitchFamily="18" charset="0"/>
                <a:cs typeface="Times New Roman" panose="02020603050405020304" pitchFamily="18" charset="0"/>
              </a:rPr>
              <a:t> </a:t>
            </a:r>
            <a:r>
              <a:rPr lang="en-US" altLang="ru-RU" sz="2800" b="1" i="1" dirty="0" err="1">
                <a:latin typeface="Times New Roman" panose="02020603050405020304" pitchFamily="18" charset="0"/>
                <a:cs typeface="Times New Roman" panose="02020603050405020304" pitchFamily="18" charset="0"/>
              </a:rPr>
              <a:t>quruqlikda</a:t>
            </a:r>
            <a:r>
              <a:rPr lang="en-US" altLang="ru-RU" sz="2800" b="1" i="1" dirty="0">
                <a:latin typeface="Times New Roman" panose="02020603050405020304" pitchFamily="18" charset="0"/>
                <a:cs typeface="Times New Roman" panose="02020603050405020304" pitchFamily="18" charset="0"/>
              </a:rPr>
              <a:t> </a:t>
            </a:r>
            <a:r>
              <a:rPr lang="en-US" altLang="ru-RU" sz="2800" b="1" i="1" dirty="0" err="1">
                <a:latin typeface="Times New Roman" panose="02020603050405020304" pitchFamily="18" charset="0"/>
                <a:cs typeface="Times New Roman" panose="02020603050405020304" pitchFamily="18" charset="0"/>
              </a:rPr>
              <a:t>yashovchi</a:t>
            </a:r>
            <a:r>
              <a:rPr lang="en-US" altLang="ru-RU" sz="2800" b="1" i="1" dirty="0">
                <a:latin typeface="Times New Roman" panose="02020603050405020304" pitchFamily="18" charset="0"/>
                <a:cs typeface="Times New Roman" panose="02020603050405020304" pitchFamily="18" charset="0"/>
              </a:rPr>
              <a:t> </a:t>
            </a:r>
            <a:r>
              <a:rPr lang="en-US" altLang="ru-RU" sz="2800" b="1" i="1" dirty="0" smtClean="0">
                <a:latin typeface="Times New Roman" panose="02020603050405020304" pitchFamily="18" charset="0"/>
                <a:cs typeface="Times New Roman" panose="02020603050405020304" pitchFamily="18" charset="0"/>
              </a:rPr>
              <a:t>      </a:t>
            </a:r>
            <a:r>
              <a:rPr lang="en-US" altLang="ru-RU" sz="2800" b="1" i="1" dirty="0" err="1" smtClean="0">
                <a:latin typeface="Times New Roman" panose="02020603050405020304" pitchFamily="18" charset="0"/>
                <a:cs typeface="Times New Roman" panose="02020603050405020304" pitchFamily="18" charset="0"/>
              </a:rPr>
              <a:t>hayvonlar</a:t>
            </a:r>
            <a:r>
              <a:rPr lang="en-US" altLang="ru-RU" sz="2800" dirty="0">
                <a:latin typeface="Times New Roman" panose="02020603050405020304" pitchFamily="18" charset="0"/>
                <a:cs typeface="Times New Roman" panose="02020603050405020304" pitchFamily="18" charset="0"/>
              </a:rPr>
              <a:t>, </a:t>
            </a:r>
            <a:endParaRPr lang="en-US" altLang="ru-RU"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altLang="ru-RU" sz="2800" dirty="0">
                <a:latin typeface="Times New Roman" panose="02020603050405020304" pitchFamily="18" charset="0"/>
                <a:cs typeface="Times New Roman" panose="02020603050405020304" pitchFamily="18" charset="0"/>
              </a:rPr>
              <a:t>	</a:t>
            </a:r>
            <a:r>
              <a:rPr lang="en-US" altLang="ru-RU" sz="2800" b="1" dirty="0" err="1" smtClean="0">
                <a:solidFill>
                  <a:srgbClr val="0000CC"/>
                </a:solidFill>
                <a:latin typeface="Times New Roman" panose="02020603050405020304" pitchFamily="18" charset="0"/>
                <a:cs typeface="Times New Roman" panose="02020603050405020304" pitchFamily="18" charset="0"/>
              </a:rPr>
              <a:t>mezozoyda</a:t>
            </a:r>
            <a:r>
              <a:rPr lang="en-US" altLang="ru-RU" sz="2800" dirty="0" smtClean="0">
                <a:solidFill>
                  <a:srgbClr val="0000CC"/>
                </a:solidFill>
                <a:latin typeface="Times New Roman" panose="02020603050405020304" pitchFamily="18" charset="0"/>
                <a:cs typeface="Times New Roman" panose="02020603050405020304" pitchFamily="18" charset="0"/>
              </a:rPr>
              <a:t> </a:t>
            </a:r>
            <a:r>
              <a:rPr lang="en-US" altLang="ru-RU" sz="2800" b="1" i="1" dirty="0" err="1">
                <a:latin typeface="Times New Roman" panose="02020603050405020304" pitchFamily="18" charset="0"/>
                <a:cs typeface="Times New Roman" panose="02020603050405020304" pitchFamily="18" charset="0"/>
              </a:rPr>
              <a:t>sudralib</a:t>
            </a:r>
            <a:r>
              <a:rPr lang="en-US" altLang="ru-RU" sz="2800" b="1" i="1" dirty="0">
                <a:latin typeface="Times New Roman" panose="02020603050405020304" pitchFamily="18" charset="0"/>
                <a:cs typeface="Times New Roman" panose="02020603050405020304" pitchFamily="18" charset="0"/>
              </a:rPr>
              <a:t> </a:t>
            </a:r>
            <a:r>
              <a:rPr lang="en-US" altLang="ru-RU" sz="2800" b="1" i="1" dirty="0" err="1">
                <a:latin typeface="Times New Roman" panose="02020603050405020304" pitchFamily="18" charset="0"/>
                <a:cs typeface="Times New Roman" panose="02020603050405020304" pitchFamily="18" charset="0"/>
              </a:rPr>
              <a:t>yuruvchi</a:t>
            </a:r>
            <a:r>
              <a:rPr lang="en-US" altLang="ru-RU" sz="2800" b="1" i="1" dirty="0">
                <a:latin typeface="Times New Roman" panose="02020603050405020304" pitchFamily="18" charset="0"/>
                <a:cs typeface="Times New Roman" panose="02020603050405020304" pitchFamily="18" charset="0"/>
              </a:rPr>
              <a:t> </a:t>
            </a:r>
            <a:r>
              <a:rPr lang="en-US" altLang="ru-RU" sz="2800" b="1" i="1" dirty="0" err="1">
                <a:latin typeface="Times New Roman" panose="02020603050405020304" pitchFamily="18" charset="0"/>
                <a:cs typeface="Times New Roman" panose="02020603050405020304" pitchFamily="18" charset="0"/>
              </a:rPr>
              <a:t>jonzotlar</a:t>
            </a:r>
            <a:r>
              <a:rPr lang="en-US" altLang="ru-RU" sz="2800" b="1" i="1" dirty="0">
                <a:latin typeface="Times New Roman" panose="02020603050405020304" pitchFamily="18" charset="0"/>
                <a:cs typeface="Times New Roman" panose="02020603050405020304" pitchFamily="18" charset="0"/>
              </a:rPr>
              <a:t> </a:t>
            </a:r>
            <a:endParaRPr lang="en-US" altLang="ru-RU" sz="2800" b="1" i="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altLang="ru-RU" sz="2800" dirty="0">
                <a:latin typeface="Times New Roman" panose="02020603050405020304" pitchFamily="18" charset="0"/>
                <a:cs typeface="Times New Roman" panose="02020603050405020304" pitchFamily="18" charset="0"/>
              </a:rPr>
              <a:t>	</a:t>
            </a:r>
            <a:r>
              <a:rPr lang="en-US" altLang="ru-RU" sz="2800" b="1" dirty="0" err="1" smtClean="0">
                <a:solidFill>
                  <a:srgbClr val="0000CC"/>
                </a:solidFill>
                <a:latin typeface="Times New Roman" panose="02020603050405020304" pitchFamily="18" charset="0"/>
                <a:cs typeface="Times New Roman" panose="02020603050405020304" pitchFamily="18" charset="0"/>
              </a:rPr>
              <a:t>kaynazoyda</a:t>
            </a:r>
            <a:r>
              <a:rPr lang="en-US" altLang="ru-RU" sz="2800" dirty="0" smtClean="0">
                <a:latin typeface="Times New Roman" panose="02020603050405020304" pitchFamily="18" charset="0"/>
                <a:cs typeface="Times New Roman" panose="02020603050405020304" pitchFamily="18" charset="0"/>
              </a:rPr>
              <a:t> </a:t>
            </a:r>
            <a:r>
              <a:rPr lang="en-US" altLang="ru-RU" sz="2800" b="1" i="1" dirty="0" err="1">
                <a:latin typeface="Times New Roman" panose="02020603050405020304" pitchFamily="18" charset="0"/>
                <a:cs typeface="Times New Roman" panose="02020603050405020304" pitchFamily="18" charset="0"/>
              </a:rPr>
              <a:t>sut</a:t>
            </a:r>
            <a:r>
              <a:rPr lang="en-US" altLang="ru-RU" sz="2800" b="1" i="1" dirty="0">
                <a:latin typeface="Times New Roman" panose="02020603050405020304" pitchFamily="18" charset="0"/>
                <a:cs typeface="Times New Roman" panose="02020603050405020304" pitchFamily="18" charset="0"/>
              </a:rPr>
              <a:t> </a:t>
            </a:r>
            <a:r>
              <a:rPr lang="en-US" altLang="ru-RU" sz="2800" b="1" i="1" dirty="0" err="1">
                <a:latin typeface="Times New Roman" panose="02020603050405020304" pitchFamily="18" charset="0"/>
                <a:cs typeface="Times New Roman" panose="02020603050405020304" pitchFamily="18" charset="0"/>
              </a:rPr>
              <a:t>emizuvchi</a:t>
            </a:r>
            <a:r>
              <a:rPr lang="en-US" altLang="ru-RU" sz="2800" b="1" i="1" dirty="0">
                <a:latin typeface="Times New Roman" panose="02020603050405020304" pitchFamily="18" charset="0"/>
                <a:cs typeface="Times New Roman" panose="02020603050405020304" pitchFamily="18" charset="0"/>
              </a:rPr>
              <a:t> </a:t>
            </a:r>
            <a:r>
              <a:rPr lang="en-US" altLang="ru-RU" sz="2800" b="1" i="1" dirty="0" err="1">
                <a:latin typeface="Times New Roman" panose="02020603050405020304" pitchFamily="18" charset="0"/>
                <a:cs typeface="Times New Roman" panose="02020603050405020304" pitchFamily="18" charset="0"/>
              </a:rPr>
              <a:t>hayvonlar</a:t>
            </a:r>
            <a:r>
              <a:rPr lang="en-US" altLang="ru-RU" sz="2800" b="1" i="1"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paydo</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bo‘ladi</a:t>
            </a:r>
            <a:r>
              <a:rPr lang="en-US" altLang="ru-RU" sz="2800" dirty="0">
                <a:latin typeface="Times New Roman" panose="02020603050405020304" pitchFamily="18" charset="0"/>
                <a:cs typeface="Times New Roman" panose="02020603050405020304" pitchFamily="18" charset="0"/>
              </a:rPr>
              <a:t>. </a:t>
            </a:r>
            <a:endParaRPr lang="en-US" altLang="ru-RU" sz="2800" dirty="0" smtClean="0">
              <a:latin typeface="Times New Roman" panose="02020603050405020304" pitchFamily="18" charset="0"/>
              <a:cs typeface="Times New Roman" panose="02020603050405020304" pitchFamily="18" charset="0"/>
            </a:endParaRPr>
          </a:p>
          <a:p>
            <a:pPr marL="0" indent="0" algn="just">
              <a:buNone/>
            </a:pPr>
            <a:r>
              <a:rPr lang="en-US" altLang="ru-RU" sz="2800" dirty="0">
                <a:latin typeface="Times New Roman" panose="02020603050405020304" pitchFamily="18" charset="0"/>
                <a:cs typeface="Times New Roman" panose="02020603050405020304" pitchFamily="18" charset="0"/>
              </a:rPr>
              <a:t>	</a:t>
            </a:r>
            <a:r>
              <a:rPr lang="en-US" altLang="ru-RU" sz="2800" b="1" dirty="0" err="1" smtClean="0">
                <a:latin typeface="Times New Roman" panose="02020603050405020304" pitchFamily="18" charset="0"/>
                <a:cs typeface="Times New Roman" panose="02020603050405020304" pitchFamily="18" charset="0"/>
              </a:rPr>
              <a:t>Kaynazoy</a:t>
            </a:r>
            <a:r>
              <a:rPr lang="en-US" altLang="ru-RU" sz="2800" dirty="0" smtClean="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erasining</a:t>
            </a:r>
            <a:r>
              <a:rPr lang="en-US" altLang="ru-RU" sz="2800" dirty="0">
                <a:latin typeface="Times New Roman" panose="02020603050405020304" pitchFamily="18" charset="0"/>
                <a:cs typeface="Times New Roman" panose="02020603050405020304" pitchFamily="18" charset="0"/>
              </a:rPr>
              <a:t> </a:t>
            </a:r>
            <a:r>
              <a:rPr lang="en-US" altLang="ru-RU" sz="2800" b="1" dirty="0" err="1">
                <a:solidFill>
                  <a:srgbClr val="0000CC"/>
                </a:solidFill>
                <a:latin typeface="Times New Roman" panose="02020603050405020304" pitchFamily="18" charset="0"/>
                <a:cs typeface="Times New Roman" panose="02020603050405020304" pitchFamily="18" charset="0"/>
              </a:rPr>
              <a:t>to‘rtlamchi</a:t>
            </a:r>
            <a:r>
              <a:rPr lang="en-US" altLang="ru-RU" sz="2800" b="1" dirty="0">
                <a:solidFill>
                  <a:srgbClr val="0000CC"/>
                </a:solidFill>
                <a:latin typeface="Times New Roman" panose="02020603050405020304" pitchFamily="18" charset="0"/>
                <a:cs typeface="Times New Roman" panose="02020603050405020304" pitchFamily="18" charset="0"/>
              </a:rPr>
              <a:t> </a:t>
            </a:r>
            <a:r>
              <a:rPr lang="en-US" altLang="ru-RU" sz="2800" b="1" dirty="0" err="1">
                <a:solidFill>
                  <a:srgbClr val="0000CC"/>
                </a:solidFill>
                <a:latin typeface="Times New Roman" panose="02020603050405020304" pitchFamily="18" charset="0"/>
                <a:cs typeface="Times New Roman" panose="02020603050405020304" pitchFamily="18" charset="0"/>
              </a:rPr>
              <a:t>davri</a:t>
            </a:r>
            <a:r>
              <a:rPr lang="en-US" altLang="ru-RU" sz="2800" b="1" dirty="0">
                <a:solidFill>
                  <a:srgbClr val="0000CC"/>
                </a:solidFill>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bundan</a:t>
            </a:r>
            <a:r>
              <a:rPr lang="en-US" altLang="ru-RU" sz="2800" dirty="0">
                <a:latin typeface="Times New Roman" panose="02020603050405020304" pitchFamily="18" charset="0"/>
                <a:cs typeface="Times New Roman" panose="02020603050405020304" pitchFamily="18" charset="0"/>
              </a:rPr>
              <a:t> 3 </a:t>
            </a:r>
            <a:r>
              <a:rPr lang="en-US" altLang="ru-RU" sz="2800" dirty="0" err="1">
                <a:latin typeface="Times New Roman" panose="02020603050405020304" pitchFamily="18" charset="0"/>
                <a:cs typeface="Times New Roman" panose="02020603050405020304" pitchFamily="18" charset="0"/>
              </a:rPr>
              <a:t>mln</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yil</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ilgari</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boshlanib</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bu</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davrda</a:t>
            </a:r>
            <a:r>
              <a:rPr lang="en-US" altLang="ru-RU" sz="2800" dirty="0">
                <a:latin typeface="Times New Roman" panose="02020603050405020304" pitchFamily="18" charset="0"/>
                <a:cs typeface="Times New Roman" panose="02020603050405020304" pitchFamily="18" charset="0"/>
              </a:rPr>
              <a:t> </a:t>
            </a:r>
            <a:r>
              <a:rPr lang="en-US" altLang="ru-RU" sz="2800" b="1" i="1" dirty="0" err="1">
                <a:solidFill>
                  <a:srgbClr val="C00000"/>
                </a:solidFill>
                <a:latin typeface="Times New Roman" panose="02020603050405020304" pitchFamily="18" charset="0"/>
                <a:cs typeface="Times New Roman" panose="02020603050405020304" pitchFamily="18" charset="0"/>
              </a:rPr>
              <a:t>odamzotning</a:t>
            </a:r>
            <a:r>
              <a:rPr lang="en-US" altLang="ru-RU" sz="2800" b="1" i="1" dirty="0">
                <a:solidFill>
                  <a:srgbClr val="C00000"/>
                </a:solidFill>
                <a:latin typeface="Times New Roman" panose="02020603050405020304" pitchFamily="18" charset="0"/>
                <a:cs typeface="Times New Roman" panose="02020603050405020304" pitchFamily="18" charset="0"/>
              </a:rPr>
              <a:t> </a:t>
            </a:r>
            <a:r>
              <a:rPr lang="en-US" altLang="ru-RU" sz="2800" b="1" i="1" dirty="0" err="1">
                <a:solidFill>
                  <a:srgbClr val="C00000"/>
                </a:solidFill>
                <a:latin typeface="Times New Roman" panose="02020603050405020304" pitchFamily="18" charset="0"/>
                <a:cs typeface="Times New Roman" panose="02020603050405020304" pitchFamily="18" charset="0"/>
              </a:rPr>
              <a:t>dastlabki</a:t>
            </a:r>
            <a:r>
              <a:rPr lang="en-US" altLang="ru-RU" sz="2800" b="1" i="1" dirty="0">
                <a:solidFill>
                  <a:srgbClr val="C00000"/>
                </a:solidFill>
                <a:latin typeface="Times New Roman" panose="02020603050405020304" pitchFamily="18" charset="0"/>
                <a:cs typeface="Times New Roman" panose="02020603050405020304" pitchFamily="18" charset="0"/>
              </a:rPr>
              <a:t> </a:t>
            </a:r>
            <a:r>
              <a:rPr lang="en-US" altLang="ru-RU" sz="2800" b="1" i="1" dirty="0" err="1">
                <a:solidFill>
                  <a:srgbClr val="C00000"/>
                </a:solidFill>
                <a:latin typeface="Times New Roman" panose="02020603050405020304" pitchFamily="18" charset="0"/>
                <a:cs typeface="Times New Roman" panose="02020603050405020304" pitchFamily="18" charset="0"/>
              </a:rPr>
              <a:t>ajdodlari</a:t>
            </a:r>
            <a:r>
              <a:rPr lang="en-US" altLang="ru-RU" sz="2800" b="1" i="1" dirty="0">
                <a:solidFill>
                  <a:srgbClr val="C00000"/>
                </a:solidFill>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paydo</a:t>
            </a:r>
            <a:r>
              <a:rPr lang="en-US" altLang="ru-RU" sz="2800" dirty="0">
                <a:latin typeface="Times New Roman" panose="02020603050405020304" pitchFamily="18" charset="0"/>
                <a:cs typeface="Times New Roman" panose="02020603050405020304" pitchFamily="18" charset="0"/>
              </a:rPr>
              <a:t> </a:t>
            </a:r>
            <a:r>
              <a:rPr lang="en-US" altLang="ru-RU" sz="2800" dirty="0" err="1">
                <a:latin typeface="Times New Roman" panose="02020603050405020304" pitchFamily="18" charset="0"/>
                <a:cs typeface="Times New Roman" panose="02020603050405020304" pitchFamily="18" charset="0"/>
              </a:rPr>
              <a:t>bo‘ladi</a:t>
            </a:r>
            <a:r>
              <a:rPr lang="en-US" altLang="ru-RU" sz="2800" dirty="0">
                <a:latin typeface="Times New Roman" panose="02020603050405020304" pitchFamily="18" charset="0"/>
                <a:cs typeface="Times New Roman" panose="02020603050405020304" pitchFamily="18" charset="0"/>
              </a:rPr>
              <a:t>. </a:t>
            </a:r>
            <a:endParaRPr lang="ru-RU" altLang="ru-RU"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140730"/>
      </p:ext>
    </p:extLst>
  </p:cSld>
  <p:clrMapOvr>
    <a:masterClrMapping/>
  </p:clrMapOvr>
  <p:transition spd="slow">
    <p:dissolv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41" y="0"/>
            <a:ext cx="9144000" cy="6124754"/>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Qo’l</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cho’qmorlari</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odatda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tomoni</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bodomga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yoki</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yurakka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o’xshab</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to’mtoq</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bo’lgan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lekin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qo’l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bilan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ushlash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qulay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bo’lgan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Ikkinchi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qarama</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qarshi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tomoni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esa</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o’tkir</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uchli</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bo’lib</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tomoni</a:t>
            </a:r>
            <a:r>
              <a:rPr lang="en-US" sz="2800" dirty="0">
                <a:latin typeface="Times New Roman" panose="02020603050405020304" pitchFamily="18" charset="0"/>
                <a:cs typeface="Times New Roman" panose="02020603050405020304" pitchFamily="18" charset="0"/>
              </a:rPr>
              <a:t> </a:t>
            </a:r>
            <a:r>
              <a:rPr lang="en-US" sz="2800" b="1" i="1" u="sng" dirty="0" err="1">
                <a:solidFill>
                  <a:srgbClr val="C00000"/>
                </a:solidFill>
                <a:latin typeface="Times New Roman" panose="02020603050405020304" pitchFamily="18" charset="0"/>
                <a:cs typeface="Times New Roman" panose="02020603050405020304" pitchFamily="18" charset="0"/>
              </a:rPr>
              <a:t>kesish</a:t>
            </a:r>
            <a:r>
              <a:rPr lang="en-US" sz="2800" b="1" i="1" u="sng" dirty="0">
                <a:solidFill>
                  <a:srgbClr val="C00000"/>
                </a:solidFill>
                <a:latin typeface="Times New Roman" panose="02020603050405020304" pitchFamily="18" charset="0"/>
                <a:cs typeface="Times New Roman" panose="02020603050405020304" pitchFamily="18" charset="0"/>
              </a:rPr>
              <a:t>, </a:t>
            </a:r>
            <a:r>
              <a:rPr lang="en-US" sz="2800" b="1" i="1" u="sng" dirty="0" err="1">
                <a:solidFill>
                  <a:srgbClr val="C00000"/>
                </a:solidFill>
                <a:latin typeface="Times New Roman" panose="02020603050405020304" pitchFamily="18" charset="0"/>
                <a:cs typeface="Times New Roman" panose="02020603050405020304" pitchFamily="18" charset="0"/>
              </a:rPr>
              <a:t>chopish</a:t>
            </a:r>
            <a:r>
              <a:rPr lang="en-US" sz="2800" b="1" i="1" u="sng" dirty="0">
                <a:solidFill>
                  <a:srgbClr val="C00000"/>
                </a:solidFill>
                <a:latin typeface="Times New Roman" panose="02020603050405020304" pitchFamily="18" charset="0"/>
                <a:cs typeface="Times New Roman" panose="02020603050405020304" pitchFamily="18" charset="0"/>
              </a:rPr>
              <a:t>, </a:t>
            </a:r>
            <a:r>
              <a:rPr lang="en-US" sz="2800" b="1" i="1" u="sng" dirty="0" err="1">
                <a:solidFill>
                  <a:srgbClr val="C00000"/>
                </a:solidFill>
                <a:latin typeface="Times New Roman" panose="02020603050405020304" pitchFamily="18" charset="0"/>
                <a:cs typeface="Times New Roman" panose="02020603050405020304" pitchFamily="18" charset="0"/>
              </a:rPr>
              <a:t>kovlash</a:t>
            </a:r>
            <a:r>
              <a:rPr lang="en-US" sz="2800" b="1" i="1" u="sng" dirty="0">
                <a:solidFill>
                  <a:srgbClr val="C00000"/>
                </a:solidFill>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kabi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vazifalarni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bajargan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Ajdodlarimiz</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shu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qurollar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yordamida</a:t>
            </a:r>
            <a:r>
              <a:rPr lang="en-US" sz="2800"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ov</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qilganlar</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ildiz</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kovlaganlar</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go’shtni</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maydalaganlar</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terilarni</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shilganlar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Odamning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qo’li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esa</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dasta</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vazifasini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bajargan</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Ibtidoiy</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davrlarda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mexnat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qurollarning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yasalish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uslublari</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A.A.Semenyonovning</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1964 </a:t>
            </a:r>
            <a:r>
              <a:rPr lang="en-US" sz="2800" b="1" dirty="0" err="1">
                <a:latin typeface="Times New Roman" panose="02020603050405020304" pitchFamily="18" charset="0"/>
                <a:cs typeface="Times New Roman" panose="02020603050405020304" pitchFamily="18" charset="0"/>
              </a:rPr>
              <a:t>yilda</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nashr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qilingan</a:t>
            </a:r>
            <a:r>
              <a:rPr lang="en-US" sz="2800" dirty="0">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a:t>
            </a:r>
            <a:r>
              <a:rPr lang="en-US" sz="2800" b="1" dirty="0" err="1">
                <a:solidFill>
                  <a:srgbClr val="C00000"/>
                </a:solidFill>
                <a:latin typeface="Times New Roman" panose="02020603050405020304" pitchFamily="18" charset="0"/>
                <a:cs typeface="Times New Roman" panose="02020603050405020304" pitchFamily="18" charset="0"/>
              </a:rPr>
              <a:t>Ibtidoiy</a:t>
            </a:r>
            <a:r>
              <a:rPr lang="en-US" sz="2800" b="1" dirty="0">
                <a:solidFill>
                  <a:srgbClr val="C00000"/>
                </a:solidFill>
                <a:latin typeface="Times New Roman" panose="02020603050405020304" pitchFamily="18" charset="0"/>
                <a:cs typeface="Times New Roman" panose="02020603050405020304" pitchFamily="18" charset="0"/>
              </a:rPr>
              <a:t> </a:t>
            </a:r>
            <a:r>
              <a:rPr lang="en-US" sz="2800" b="1" dirty="0" err="1">
                <a:solidFill>
                  <a:srgbClr val="C00000"/>
                </a:solidFill>
                <a:latin typeface="Times New Roman" panose="02020603050405020304" pitchFamily="18" charset="0"/>
                <a:cs typeface="Times New Roman" panose="02020603050405020304" pitchFamily="18" charset="0"/>
              </a:rPr>
              <a:t>texnika</a:t>
            </a:r>
            <a:r>
              <a:rPr lang="en-US" sz="2800" b="1" dirty="0">
                <a:solidFill>
                  <a:srgbClr val="C00000"/>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Pervob</a:t>
            </a:r>
            <a:r>
              <a:rPr lang="ru-RU" sz="2800" dirty="0">
                <a:latin typeface="Times New Roman" panose="02020603050405020304" pitchFamily="18" charset="0"/>
                <a:cs typeface="Times New Roman" panose="02020603050405020304" pitchFamily="18" charset="0"/>
              </a:rPr>
              <a:t>ы</a:t>
            </a:r>
            <a:r>
              <a:rPr lang="en-US" sz="2800" dirty="0" err="1">
                <a:latin typeface="Times New Roman" panose="02020603050405020304" pitchFamily="18" charset="0"/>
                <a:cs typeface="Times New Roman" panose="02020603050405020304" pitchFamily="18" charset="0"/>
              </a:rPr>
              <a:t>tnaya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texnika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kitobida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taxlil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qilib</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berilgan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Tadqiqotchilarning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fikricha</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qo’l</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cho’qmorlari</a:t>
            </a:r>
            <a:r>
              <a:rPr lang="en-US" sz="2800" b="1" dirty="0">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3 </a:t>
            </a:r>
            <a:r>
              <a:rPr lang="en-US" sz="2800" b="1" dirty="0" err="1">
                <a:solidFill>
                  <a:srgbClr val="C00000"/>
                </a:solidFill>
                <a:latin typeface="Times New Roman" panose="02020603050405020304" pitchFamily="18" charset="0"/>
                <a:cs typeface="Times New Roman" panose="02020603050405020304" pitchFamily="18" charset="0"/>
              </a:rPr>
              <a:t>mln</a:t>
            </a:r>
            <a:r>
              <a:rPr lang="en-US" sz="2800" b="1" dirty="0">
                <a:solidFill>
                  <a:srgbClr val="C00000"/>
                </a:solidFill>
                <a:latin typeface="Times New Roman" panose="02020603050405020304" pitchFamily="18" charset="0"/>
                <a:cs typeface="Times New Roman" panose="02020603050405020304" pitchFamily="18" charset="0"/>
              </a:rPr>
              <a:t> </a:t>
            </a:r>
            <a:r>
              <a:rPr lang="en-US" sz="2800" b="1" dirty="0" err="1">
                <a:solidFill>
                  <a:srgbClr val="C00000"/>
                </a:solidFill>
                <a:latin typeface="Times New Roman" panose="02020603050405020304" pitchFamily="18" charset="0"/>
                <a:cs typeface="Times New Roman" panose="02020603050405020304" pitchFamily="18" charset="0"/>
              </a:rPr>
              <a:t>yil</a:t>
            </a:r>
            <a:r>
              <a:rPr lang="en-US" sz="2800" b="1" dirty="0">
                <a:solidFill>
                  <a:srgbClr val="C00000"/>
                </a:solidFill>
                <a:latin typeface="Times New Roman" panose="02020603050405020304" pitchFamily="18" charset="0"/>
                <a:cs typeface="Times New Roman" panose="02020603050405020304" pitchFamily="18" charset="0"/>
              </a:rPr>
              <a:t> </a:t>
            </a:r>
            <a:r>
              <a:rPr lang="en-US" sz="2800" b="1" dirty="0" err="1">
                <a:solidFill>
                  <a:srgbClr val="C00000"/>
                </a:solidFill>
                <a:latin typeface="Times New Roman" panose="02020603050405020304" pitchFamily="18" charset="0"/>
                <a:cs typeface="Times New Roman" panose="02020603050405020304" pitchFamily="18" charset="0"/>
              </a:rPr>
              <a:t>ilgari</a:t>
            </a:r>
            <a:r>
              <a:rPr lang="en-US" sz="2800" dirty="0">
                <a:solidFill>
                  <a:srgbClr val="C00000"/>
                </a:solidFill>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paydo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bo’lgan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insonning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paydo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bo’lishi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bilan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bog’liq</a:t>
            </a:r>
            <a:r>
              <a:rPr lang="en-US" sz="2800" dirty="0">
                <a:latin typeface="Times New Roman" panose="02020603050405020304" pitchFamily="18" charset="0"/>
                <a:cs typeface="Times New Roman" panose="02020603050405020304" pitchFamily="18" charset="0"/>
              </a:rPr>
              <a:t>. </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0741404"/>
      </p:ext>
    </p:extLst>
  </p:cSld>
  <p:clrMapOvr>
    <a:masterClrMapping/>
  </p:clrMapOvr>
  <p:transition spd="slow">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41" y="0"/>
            <a:ext cx="9144000" cy="5509200"/>
          </a:xfrm>
          <a:prstGeom prst="rect">
            <a:avLst/>
          </a:prstGeom>
        </p:spPr>
        <p:txBody>
          <a:bodyPr wrap="square">
            <a:spAutoFit/>
          </a:bodyPr>
          <a:lstStyle/>
          <a:p>
            <a:pPr algn="just"/>
            <a:r>
              <a:rPr lang="en-US" sz="3200"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Olduvay</a:t>
            </a:r>
            <a:r>
              <a:rPr lang="en-US" sz="3200" b="1" dirty="0" smtClean="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davri</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odamlari</a:t>
            </a:r>
            <a:r>
              <a:rPr lang="en-US" sz="3200" dirty="0">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terimchilik</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va</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ovchilik</a:t>
            </a:r>
            <a:r>
              <a:rPr lang="en-US" sz="3200" b="1" dirty="0">
                <a:solidFill>
                  <a:srgbClr val="C00000"/>
                </a:solidFill>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bilan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shug’ullanganlar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bo’lib</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ov</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qilib</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yirik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yirtqich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hayvonlarni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tutib</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iste’mol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qilishgan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Odamlarning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bo’lib</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yurishlari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natijasida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o’zlarini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turli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tabiat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hodisalaridan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yirtqich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hayvonlardan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himoya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qilganlar</a:t>
            </a:r>
            <a:r>
              <a:rPr lang="en-US" sz="3200" dirty="0">
                <a:latin typeface="Times New Roman" panose="02020603050405020304" pitchFamily="18" charset="0"/>
                <a:cs typeface="Times New Roman" panose="02020603050405020304" pitchFamily="18" charset="0"/>
              </a:rPr>
              <a:t>. Bu </a:t>
            </a:r>
            <a:r>
              <a:rPr lang="en-US" sz="3200" dirty="0" err="1">
                <a:latin typeface="Times New Roman" panose="02020603050405020304" pitchFamily="18" charset="0"/>
                <a:cs typeface="Times New Roman" panose="02020603050405020304" pitchFamily="18" charset="0"/>
              </a:rPr>
              <a:t>davr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odamlari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tabiatga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to’la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qaram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bo’lib</a:t>
            </a:r>
            <a:r>
              <a:rPr lang="en-US" sz="3200"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uy</a:t>
            </a:r>
            <a:r>
              <a:rPr lang="en-US" sz="3200" b="1" i="1" dirty="0">
                <a:latin typeface="Times New Roman" panose="02020603050405020304" pitchFamily="18" charset="0"/>
                <a:cs typeface="Times New Roman" panose="02020603050405020304" pitchFamily="18" charset="0"/>
              </a:rPr>
              <a:t>–joy </a:t>
            </a:r>
            <a:r>
              <a:rPr lang="en-US" sz="3200" b="1" i="1" dirty="0" err="1">
                <a:latin typeface="Times New Roman" panose="02020603050405020304" pitchFamily="18" charset="0"/>
                <a:cs typeface="Times New Roman" panose="02020603050405020304" pitchFamily="18" charset="0"/>
              </a:rPr>
              <a:t>qurilishini</a:t>
            </a:r>
            <a:r>
              <a:rPr lang="en-US" sz="3200" b="1" i="1" dirty="0">
                <a:latin typeface="Times New Roman" panose="02020603050405020304" pitchFamily="18" charset="0"/>
                <a:cs typeface="Times New Roman" panose="02020603050405020304" pitchFamily="18" charset="0"/>
              </a:rPr>
              <a:t> ham, </a:t>
            </a:r>
            <a:r>
              <a:rPr lang="en-US" sz="3200" b="1" i="1" dirty="0" err="1">
                <a:latin typeface="Times New Roman" panose="02020603050405020304" pitchFamily="18" charset="0"/>
                <a:cs typeface="Times New Roman" panose="02020603050405020304" pitchFamily="18" charset="0"/>
              </a:rPr>
              <a:t>olovdan</a:t>
            </a:r>
            <a:r>
              <a:rPr lang="en-US" sz="3200" b="1" i="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foydalanishni</a:t>
            </a:r>
            <a:r>
              <a:rPr lang="en-US" sz="3200" b="1" i="1" dirty="0">
                <a:latin typeface="Times New Roman" panose="02020603050405020304" pitchFamily="18" charset="0"/>
                <a:cs typeface="Times New Roman" panose="02020603050405020304" pitchFamily="18" charset="0"/>
              </a:rPr>
              <a:t> ham </a:t>
            </a:r>
            <a:r>
              <a:rPr lang="en-US" sz="3200" b="1" i="1" dirty="0" err="1">
                <a:latin typeface="Times New Roman" panose="02020603050405020304" pitchFamily="18" charset="0"/>
                <a:cs typeface="Times New Roman" panose="02020603050405020304" pitchFamily="18" charset="0"/>
              </a:rPr>
              <a:t>bilmaganlar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Yirtqich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hayvonlardan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esa</a:t>
            </a:r>
            <a:r>
              <a:rPr lang="en-US" sz="3200" dirty="0">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oddiy</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va</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dag’al</a:t>
            </a:r>
            <a:r>
              <a:rPr lang="en-US" sz="3200" b="1" dirty="0">
                <a:solidFill>
                  <a:srgbClr val="C00000"/>
                </a:solidFill>
                <a:latin typeface="Times New Roman" panose="02020603050405020304" pitchFamily="18" charset="0"/>
                <a:cs typeface="Times New Roman" panose="02020603050405020304" pitchFamily="18" charset="0"/>
              </a:rPr>
              <a:t> </a:t>
            </a:r>
            <a:r>
              <a:rPr lang="en-US" sz="3200" b="1" dirty="0" err="1">
                <a:solidFill>
                  <a:srgbClr val="C00000"/>
                </a:solidFill>
                <a:latin typeface="Times New Roman" panose="02020603050405020304" pitchFamily="18" charset="0"/>
                <a:cs typeface="Times New Roman" panose="02020603050405020304" pitchFamily="18" charset="0"/>
              </a:rPr>
              <a:t>qurollar</a:t>
            </a:r>
            <a:r>
              <a:rPr lang="en-US" sz="3200" b="1" dirty="0">
                <a:solidFill>
                  <a:srgbClr val="C00000"/>
                </a:solidFill>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bilan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himoyalanganlar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Tabiat</a:t>
            </a:r>
            <a:r>
              <a:rPr lang="en-US" sz="3200" dirty="0">
                <a:latin typeface="Times New Roman" panose="02020603050405020304" pitchFamily="18" charset="0"/>
                <a:cs typeface="Times New Roman" panose="02020603050405020304" pitchFamily="18" charset="0"/>
              </a:rPr>
              <a:t> ham </a:t>
            </a:r>
            <a:r>
              <a:rPr lang="en-US" sz="3200" dirty="0" err="1">
                <a:latin typeface="Times New Roman" panose="02020603050405020304" pitchFamily="18" charset="0"/>
                <a:cs typeface="Times New Roman" panose="02020603050405020304" pitchFamily="18" charset="0"/>
              </a:rPr>
              <a:t>insonlar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yashashi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uchun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qulay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issiq</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bo’lgan</a:t>
            </a:r>
            <a:r>
              <a:rPr lang="en-US" sz="32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268781"/>
      </p:ext>
    </p:extLst>
  </p:cSld>
  <p:clrMapOvr>
    <a:masterClrMapping/>
  </p:clrMapOvr>
  <p:transition spd="slow">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41" y="0"/>
            <a:ext cx="9144000" cy="6093976"/>
          </a:xfrm>
          <a:prstGeom prst="rect">
            <a:avLst/>
          </a:prstGeom>
        </p:spPr>
        <p:txBody>
          <a:bodyPr wrap="square">
            <a:spAutoFit/>
          </a:bodyPr>
          <a:lstStyle/>
          <a:p>
            <a:pPr algn="just"/>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Ashel</a:t>
            </a:r>
            <a:r>
              <a:rPr lang="en-US" sz="2600" dirty="0" smtClean="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davriga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kelib</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odamlar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birmuncha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taraqqiyot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darajasiga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erishganlar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Endi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kishilar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turli</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tog’, </a:t>
            </a:r>
            <a:r>
              <a:rPr lang="en-US" sz="2600" b="1" dirty="0" err="1">
                <a:latin typeface="Times New Roman" panose="02020603050405020304" pitchFamily="18" charset="0"/>
                <a:cs typeface="Times New Roman" panose="02020603050405020304" pitchFamily="18" charset="0"/>
              </a:rPr>
              <a:t>daryo</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jinslari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asosan</a:t>
            </a:r>
            <a:r>
              <a:rPr lang="en-US" sz="2600" dirty="0">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chaqmoqtoshdan</a:t>
            </a:r>
            <a:r>
              <a:rPr lang="en-US" sz="2600" b="1" dirty="0">
                <a:solidFill>
                  <a:srgbClr val="C00000"/>
                </a:solidFill>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qurol</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yasashni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o’rgana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boshlaganlar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Qurollarni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ishlash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texnikasi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birmuncha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takomillashgan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Chaqmoqtosh</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qo’l</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cho’qmorining</a:t>
            </a:r>
            <a:r>
              <a:rPr lang="en-US" sz="2600" b="1"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ikka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tomoninga</a:t>
            </a:r>
            <a:r>
              <a:rPr lang="en-US" sz="2600" dirty="0">
                <a:latin typeface="Times New Roman" panose="02020603050405020304" pitchFamily="18" charset="0"/>
                <a:cs typeface="Times New Roman" panose="02020603050405020304" pitchFamily="18" charset="0"/>
              </a:rPr>
              <a:t> ham </a:t>
            </a:r>
            <a:r>
              <a:rPr lang="en-US" sz="2600" b="1" i="1" dirty="0" err="1">
                <a:latin typeface="Times New Roman" panose="02020603050405020304" pitchFamily="18" charset="0"/>
                <a:cs typeface="Times New Roman" panose="02020603050405020304" pitchFamily="18" charset="0"/>
              </a:rPr>
              <a:t>qo’pol</a:t>
            </a:r>
            <a:r>
              <a:rPr lang="en-US" sz="2600" b="1" i="1" dirty="0">
                <a:latin typeface="Times New Roman" panose="02020603050405020304" pitchFamily="18" charset="0"/>
                <a:cs typeface="Times New Roman" panose="02020603050405020304" pitchFamily="18" charset="0"/>
              </a:rPr>
              <a:t> </a:t>
            </a:r>
            <a:r>
              <a:rPr lang="en-US" sz="2600" b="1" i="1" dirty="0" err="1">
                <a:latin typeface="Times New Roman" panose="02020603050405020304" pitchFamily="18" charset="0"/>
                <a:cs typeface="Times New Roman" panose="02020603050405020304" pitchFamily="18" charset="0"/>
              </a:rPr>
              <a:t>kertish</a:t>
            </a:r>
            <a:r>
              <a:rPr lang="en-US" sz="2600" b="1" i="1" dirty="0">
                <a:latin typeface="Times New Roman" panose="02020603050405020304" pitchFamily="18" charset="0"/>
                <a:cs typeface="Times New Roman" panose="02020603050405020304" pitchFamily="18" charset="0"/>
              </a:rPr>
              <a:t> </a:t>
            </a:r>
            <a:r>
              <a:rPr lang="en-US" sz="2600" b="1" i="1" dirty="0" err="1">
                <a:latin typeface="Times New Roman" panose="02020603050405020304" pitchFamily="18" charset="0"/>
                <a:cs typeface="Times New Roman" panose="02020603050405020304" pitchFamily="18" charset="0"/>
              </a:rPr>
              <a:t>yo’li</a:t>
            </a:r>
            <a:r>
              <a:rPr lang="en-US" sz="2600" b="1" i="1" dirty="0">
                <a:latin typeface="Times New Roman" panose="02020603050405020304" pitchFamily="18" charset="0"/>
                <a:cs typeface="Times New Roman" panose="02020603050405020304" pitchFamily="18" charset="0"/>
              </a:rPr>
              <a:t> </a:t>
            </a:r>
            <a:r>
              <a:rPr lang="en-US" sz="2600" b="1" i="1" dirty="0" err="1">
                <a:latin typeface="Times New Roman" panose="02020603050405020304" pitchFamily="18" charset="0"/>
                <a:cs typeface="Times New Roman" panose="02020603050405020304" pitchFamily="18" charset="0"/>
              </a:rPr>
              <a:t>bilan</a:t>
            </a:r>
            <a:r>
              <a:rPr lang="en-US" sz="2600" b="1" i="1" dirty="0">
                <a:latin typeface="Times New Roman" panose="02020603050405020304" pitchFamily="18" charset="0"/>
                <a:cs typeface="Times New Roman" panose="02020603050405020304" pitchFamily="18" charset="0"/>
              </a:rPr>
              <a:t> </a:t>
            </a:r>
            <a:r>
              <a:rPr lang="en-US" sz="2600" b="1" i="1" dirty="0" err="1">
                <a:latin typeface="Times New Roman" panose="02020603050405020304" pitchFamily="18" charset="0"/>
                <a:cs typeface="Times New Roman" panose="02020603050405020304" pitchFamily="18" charset="0"/>
              </a:rPr>
              <a:t>ishlov</a:t>
            </a:r>
            <a:r>
              <a:rPr lang="en-US" sz="2600" b="1" i="1" dirty="0">
                <a:latin typeface="Times New Roman" panose="02020603050405020304" pitchFamily="18" charset="0"/>
                <a:cs typeface="Times New Roman" panose="02020603050405020304" pitchFamily="18" charset="0"/>
              </a:rPr>
              <a:t> </a:t>
            </a:r>
            <a:r>
              <a:rPr lang="en-US" sz="2600" b="1" i="1" dirty="0" err="1">
                <a:latin typeface="Times New Roman" panose="02020603050405020304" pitchFamily="18" charset="0"/>
                <a:cs typeface="Times New Roman" panose="02020603050405020304" pitchFamily="18" charset="0"/>
              </a:rPr>
              <a:t>berilgan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Kertish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davomida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vujudga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kelgan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turli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uchrindilardan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turli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narsalarni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kesishda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foydalanganlar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Uchrindilar</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qirra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tomonlari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mayda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kertish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usuli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bilan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o’tkirlangan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keskich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asboblari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sifatida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foydalanilgan</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Uchburchaksimon</a:t>
            </a:r>
            <a:r>
              <a:rPr lang="en-US" sz="2600" b="1" dirty="0">
                <a:latin typeface="Times New Roman" panose="02020603050405020304" pitchFamily="18" charset="0"/>
                <a:cs typeface="Times New Roman" panose="02020603050405020304" pitchFamily="18" charset="0"/>
              </a:rPr>
              <a:t> tosh </a:t>
            </a:r>
            <a:r>
              <a:rPr lang="en-US" sz="2600" b="1" dirty="0" err="1">
                <a:latin typeface="Times New Roman" panose="02020603050405020304" pitchFamily="18" charset="0"/>
                <a:cs typeface="Times New Roman" panose="02020603050405020304" pitchFamily="18" charset="0"/>
              </a:rPr>
              <a:t>uchrindilariga</a:t>
            </a:r>
            <a:r>
              <a:rPr lang="en-US" sz="2600" b="1"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ko’proq</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ishlov</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berilgan</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Asta</a:t>
            </a:r>
            <a:r>
              <a:rPr lang="en-US" sz="2600" dirty="0" smtClean="0">
                <a:latin typeface="Times New Roman" panose="02020603050405020304" pitchFamily="18" charset="0"/>
                <a:cs typeface="Times New Roman" panose="02020603050405020304" pitchFamily="18" charset="0"/>
              </a:rPr>
              <a:t>–</a:t>
            </a:r>
            <a:r>
              <a:rPr lang="en-US" sz="2600" dirty="0" err="1" smtClean="0">
                <a:latin typeface="Times New Roman" panose="02020603050405020304" pitchFamily="18" charset="0"/>
                <a:cs typeface="Times New Roman" panose="02020603050405020304" pitchFamily="18" charset="0"/>
              </a:rPr>
              <a:t>sekin</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tosh </a:t>
            </a:r>
            <a:r>
              <a:rPr lang="en-US" sz="2600" dirty="0" err="1">
                <a:latin typeface="Times New Roman" panose="02020603050405020304" pitchFamily="18" charset="0"/>
                <a:cs typeface="Times New Roman" panose="02020603050405020304" pitchFamily="18" charset="0"/>
              </a:rPr>
              <a:t>qurollarining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turi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ko’paya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boshlagan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Dastlab</a:t>
            </a:r>
            <a:r>
              <a:rPr lang="en-US" sz="2600" dirty="0">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sixcha</a:t>
            </a:r>
            <a:r>
              <a:rPr lang="en-US" sz="2600" b="1" dirty="0">
                <a:solidFill>
                  <a:srgbClr val="C00000"/>
                </a:solidFill>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va</a:t>
            </a:r>
            <a:r>
              <a:rPr lang="en-US" sz="2600" b="1" dirty="0">
                <a:solidFill>
                  <a:srgbClr val="C00000"/>
                </a:solidFill>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qirg’ichsimon</a:t>
            </a:r>
            <a:r>
              <a:rPr lang="en-US" sz="2600" b="1" dirty="0">
                <a:solidFill>
                  <a:srgbClr val="C00000"/>
                </a:solidFill>
                <a:latin typeface="Times New Roman" panose="02020603050405020304" pitchFamily="18" charset="0"/>
                <a:cs typeface="Times New Roman" panose="02020603050405020304" pitchFamily="18" charset="0"/>
              </a:rPr>
              <a:t> </a:t>
            </a:r>
            <a:r>
              <a:rPr lang="en-US" sz="2600" b="1" dirty="0" err="1">
                <a:solidFill>
                  <a:srgbClr val="C00000"/>
                </a:solidFill>
                <a:latin typeface="Times New Roman" panose="02020603050405020304" pitchFamily="18" charset="0"/>
                <a:cs typeface="Times New Roman" panose="02020603050405020304" pitchFamily="18" charset="0"/>
              </a:rPr>
              <a:t>qurollar</a:t>
            </a:r>
            <a:r>
              <a:rPr lang="en-US" sz="2600" b="1" dirty="0">
                <a:solidFill>
                  <a:srgbClr val="C00000"/>
                </a:solidFill>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vujudga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kelgan</a:t>
            </a:r>
            <a:r>
              <a:rPr lang="en-US" sz="2600" dirty="0">
                <a:latin typeface="Times New Roman" panose="02020603050405020304" pitchFamily="18" charset="0"/>
                <a:cs typeface="Times New Roman" panose="02020603050405020304" pitchFamily="18" charset="0"/>
              </a:rPr>
              <a:t>. Tosh </a:t>
            </a:r>
            <a:r>
              <a:rPr lang="en-US" sz="2600" dirty="0" err="1">
                <a:latin typeface="Times New Roman" panose="02020603050405020304" pitchFamily="18" charset="0"/>
                <a:cs typeface="Times New Roman" panose="02020603050405020304" pitchFamily="18" charset="0"/>
              </a:rPr>
              <a:t>sixcha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qurollardan</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yog’och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qurollar</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yasashda</a:t>
            </a:r>
            <a:r>
              <a:rPr lang="en-US" sz="2600" b="1"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va</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ovda</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nayza</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tig’i</a:t>
            </a:r>
            <a:r>
              <a:rPr lang="en-US" sz="2600" b="1"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sifatida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foydalanilgan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bo’lsa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qirg’ichlardan</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kiyim</a:t>
            </a:r>
            <a:r>
              <a:rPr lang="en-US" sz="2600" b="1" dirty="0">
                <a:latin typeface="Times New Roman" panose="02020603050405020304" pitchFamily="18" charset="0"/>
                <a:cs typeface="Times New Roman" panose="02020603050405020304" pitchFamily="18" charset="0"/>
              </a:rPr>
              <a:t>–</a:t>
            </a:r>
            <a:r>
              <a:rPr lang="en-US" sz="2600" b="1" dirty="0" err="1">
                <a:latin typeface="Times New Roman" panose="02020603050405020304" pitchFamily="18" charset="0"/>
                <a:cs typeface="Times New Roman" panose="02020603050405020304" pitchFamily="18" charset="0"/>
              </a:rPr>
              <a:t>kechak</a:t>
            </a:r>
            <a:r>
              <a:rPr lang="en-US" sz="2600" b="1"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uchun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hayvon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terilariga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ishlov</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berishda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foydalanganlar</a:t>
            </a:r>
            <a:r>
              <a:rPr lang="en-US" sz="2600" dirty="0">
                <a:latin typeface="Times New Roman" panose="02020603050405020304" pitchFamily="18" charset="0"/>
                <a:cs typeface="Times New Roman" panose="02020603050405020304" pitchFamily="18" charset="0"/>
              </a:rPr>
              <a:t>. </a:t>
            </a:r>
            <a:endParaRPr lang="ru-RU"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323245"/>
      </p:ext>
    </p:extLst>
  </p:cSld>
  <p:clrMapOvr>
    <a:masterClrMapping/>
  </p:clrMapOvr>
  <p:transition spd="slow">
    <p:dissolv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41" y="0"/>
            <a:ext cx="9144000" cy="6817251"/>
          </a:xfrm>
          <a:prstGeom prst="rect">
            <a:avLst/>
          </a:prstGeom>
        </p:spPr>
        <p:txBody>
          <a:bodyPr wrap="square">
            <a:spAutoFit/>
          </a:bodyPr>
          <a:lstStyle/>
          <a:p>
            <a:pPr algn="just"/>
            <a:r>
              <a:rPr lang="en-US" sz="2300" dirty="0" smtClean="0">
                <a:latin typeface="Times New Roman" panose="02020603050405020304" pitchFamily="18" charset="0"/>
                <a:cs typeface="Times New Roman" panose="02020603050405020304" pitchFamily="18" charset="0"/>
              </a:rPr>
              <a:t>	</a:t>
            </a:r>
            <a:r>
              <a:rPr lang="en-US" sz="2300" b="1" dirty="0" err="1" smtClean="0">
                <a:latin typeface="Times New Roman" panose="02020603050405020304" pitchFamily="18" charset="0"/>
                <a:cs typeface="Times New Roman" panose="02020603050405020304" pitchFamily="18" charset="0"/>
              </a:rPr>
              <a:t>Ashel</a:t>
            </a:r>
            <a:r>
              <a:rPr lang="en-US" sz="2300" b="1" dirty="0">
                <a:latin typeface="Times New Roman" panose="02020603050405020304" pitchFamily="18" charset="0"/>
                <a:cs typeface="Times New Roman" panose="02020603050405020304" pitchFamily="18" charset="0"/>
              </a:rPr>
              <a:t> </a:t>
            </a:r>
            <a:r>
              <a:rPr lang="en-US" sz="2300" b="1" dirty="0" err="1" smtClean="0">
                <a:latin typeface="Times New Roman" panose="02020603050405020304" pitchFamily="18" charset="0"/>
                <a:cs typeface="Times New Roman" panose="02020603050405020304" pitchFamily="18" charset="0"/>
              </a:rPr>
              <a:t>davr</a:t>
            </a:r>
            <a:r>
              <a:rPr lang="en-US" sz="2300" b="1" dirty="0" smtClean="0">
                <a:latin typeface="Times New Roman" panose="02020603050405020304" pitchFamily="18" charset="0"/>
                <a:cs typeface="Times New Roman" panose="02020603050405020304" pitchFamily="18" charset="0"/>
              </a:rPr>
              <a:t> </a:t>
            </a:r>
            <a:r>
              <a:rPr lang="en-US" sz="2300" b="1" dirty="0" err="1" smtClean="0">
                <a:latin typeface="Times New Roman" panose="02020603050405020304" pitchFamily="18" charset="0"/>
                <a:cs typeface="Times New Roman" panose="02020603050405020304" pitchFamily="18" charset="0"/>
              </a:rPr>
              <a:t>oxirlarida</a:t>
            </a:r>
            <a:r>
              <a:rPr lang="en-US" sz="2300" b="1" dirty="0" smtClean="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tabiat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iqlimi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soviy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boshlagan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Odamlar</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tabiiy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sharoitga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moslashib</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boshpana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sifatida</a:t>
            </a:r>
            <a:r>
              <a:rPr lang="en-US" sz="2300" dirty="0">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g’orlarni</a:t>
            </a:r>
            <a:r>
              <a:rPr lang="en-US" sz="2300" b="1" dirty="0">
                <a:solidFill>
                  <a:srgbClr val="C00000"/>
                </a:solidFill>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o’zlashtirganlar</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tabiiy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olovdan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foydalana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boshlaganlar</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Shuni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aytish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kerakki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ibtidoiy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odamlar</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barcha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g’orlarda</a:t>
            </a:r>
            <a:r>
              <a:rPr lang="en-US" sz="2300" dirty="0">
                <a:latin typeface="Times New Roman" panose="02020603050405020304" pitchFamily="18" charset="0"/>
                <a:cs typeface="Times New Roman" panose="02020603050405020304" pitchFamily="18" charset="0"/>
              </a:rPr>
              <a:t> ham </a:t>
            </a:r>
            <a:r>
              <a:rPr lang="en-US" sz="2300" dirty="0" err="1">
                <a:latin typeface="Times New Roman" panose="02020603050405020304" pitchFamily="18" charset="0"/>
                <a:cs typeface="Times New Roman" panose="02020603050405020304" pitchFamily="18" charset="0"/>
              </a:rPr>
              <a:t>yashamaganlar</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Odatda</a:t>
            </a:r>
            <a:r>
              <a:rPr lang="en-US" sz="2300" dirty="0">
                <a:latin typeface="Times New Roman" panose="02020603050405020304" pitchFamily="18" charset="0"/>
                <a:cs typeface="Times New Roman" panose="02020603050405020304" pitchFamily="18" charset="0"/>
              </a:rPr>
              <a:t> </a:t>
            </a:r>
            <a:r>
              <a:rPr lang="en-US" sz="2300" b="1" i="1" dirty="0" err="1">
                <a:solidFill>
                  <a:srgbClr val="C00000"/>
                </a:solidFill>
                <a:latin typeface="Times New Roman" panose="02020603050405020304" pitchFamily="18" charset="0"/>
                <a:cs typeface="Times New Roman" panose="02020603050405020304" pitchFamily="18" charset="0"/>
              </a:rPr>
              <a:t>tagi</a:t>
            </a:r>
            <a:r>
              <a:rPr lang="en-US" sz="2300" b="1" i="1" dirty="0">
                <a:solidFill>
                  <a:srgbClr val="C00000"/>
                </a:solidFill>
                <a:latin typeface="Times New Roman" panose="02020603050405020304" pitchFamily="18" charset="0"/>
                <a:cs typeface="Times New Roman" panose="02020603050405020304" pitchFamily="18" charset="0"/>
              </a:rPr>
              <a:t> </a:t>
            </a:r>
            <a:r>
              <a:rPr lang="en-US" sz="2300" b="1" i="1" dirty="0" err="1">
                <a:solidFill>
                  <a:srgbClr val="C00000"/>
                </a:solidFill>
                <a:latin typeface="Times New Roman" panose="02020603050405020304" pitchFamily="18" charset="0"/>
                <a:cs typeface="Times New Roman" panose="02020603050405020304" pitchFamily="18" charset="0"/>
              </a:rPr>
              <a:t>tuproqli</a:t>
            </a:r>
            <a:r>
              <a:rPr lang="en-US" sz="2300" b="1" i="1" dirty="0">
                <a:solidFill>
                  <a:srgbClr val="C00000"/>
                </a:solidFill>
                <a:latin typeface="Times New Roman" panose="02020603050405020304" pitchFamily="18" charset="0"/>
                <a:cs typeface="Times New Roman" panose="02020603050405020304" pitchFamily="18" charset="0"/>
              </a:rPr>
              <a:t>, </a:t>
            </a:r>
            <a:r>
              <a:rPr lang="en-US" sz="2300" b="1" i="1" dirty="0" err="1">
                <a:solidFill>
                  <a:srgbClr val="C00000"/>
                </a:solidFill>
                <a:latin typeface="Times New Roman" panose="02020603050405020304" pitchFamily="18" charset="0"/>
                <a:cs typeface="Times New Roman" panose="02020603050405020304" pitchFamily="18" charset="0"/>
              </a:rPr>
              <a:t>quyosh</a:t>
            </a:r>
            <a:r>
              <a:rPr lang="en-US" sz="2300" b="1" i="1" dirty="0">
                <a:solidFill>
                  <a:srgbClr val="C00000"/>
                </a:solidFill>
                <a:latin typeface="Times New Roman" panose="02020603050405020304" pitchFamily="18" charset="0"/>
                <a:cs typeface="Times New Roman" panose="02020603050405020304" pitchFamily="18" charset="0"/>
              </a:rPr>
              <a:t> </a:t>
            </a:r>
            <a:r>
              <a:rPr lang="en-US" sz="2300" b="1" i="1" dirty="0" err="1">
                <a:solidFill>
                  <a:srgbClr val="C00000"/>
                </a:solidFill>
                <a:latin typeface="Times New Roman" panose="02020603050405020304" pitchFamily="18" charset="0"/>
                <a:cs typeface="Times New Roman" panose="02020603050405020304" pitchFamily="18" charset="0"/>
              </a:rPr>
              <a:t>nuri</a:t>
            </a:r>
            <a:r>
              <a:rPr lang="en-US" sz="2300" b="1" i="1" dirty="0">
                <a:solidFill>
                  <a:srgbClr val="C00000"/>
                </a:solidFill>
                <a:latin typeface="Times New Roman" panose="02020603050405020304" pitchFamily="18" charset="0"/>
                <a:cs typeface="Times New Roman" panose="02020603050405020304" pitchFamily="18" charset="0"/>
              </a:rPr>
              <a:t> </a:t>
            </a:r>
            <a:r>
              <a:rPr lang="en-US" sz="2300" b="1" i="1" dirty="0" err="1">
                <a:solidFill>
                  <a:srgbClr val="C00000"/>
                </a:solidFill>
                <a:latin typeface="Times New Roman" panose="02020603050405020304" pitchFamily="18" charset="0"/>
                <a:cs typeface="Times New Roman" panose="02020603050405020304" pitchFamily="18" charset="0"/>
              </a:rPr>
              <a:t>tushadigan</a:t>
            </a:r>
            <a:r>
              <a:rPr lang="en-US" sz="2300" b="1" i="1" dirty="0">
                <a:solidFill>
                  <a:srgbClr val="C00000"/>
                </a:solidFill>
                <a:latin typeface="Times New Roman" panose="02020603050405020304" pitchFamily="18" charset="0"/>
                <a:cs typeface="Times New Roman" panose="02020603050405020304" pitchFamily="18" charset="0"/>
              </a:rPr>
              <a:t>, </a:t>
            </a:r>
            <a:r>
              <a:rPr lang="en-US" sz="2300" b="1" i="1" dirty="0" err="1">
                <a:solidFill>
                  <a:srgbClr val="C00000"/>
                </a:solidFill>
                <a:latin typeface="Times New Roman" panose="02020603050405020304" pitchFamily="18" charset="0"/>
                <a:cs typeface="Times New Roman" panose="02020603050405020304" pitchFamily="18" charset="0"/>
              </a:rPr>
              <a:t>chashma</a:t>
            </a:r>
            <a:r>
              <a:rPr lang="en-US" sz="2300" b="1" i="1" dirty="0">
                <a:solidFill>
                  <a:srgbClr val="C00000"/>
                </a:solidFill>
                <a:latin typeface="Times New Roman" panose="02020603050405020304" pitchFamily="18" charset="0"/>
                <a:cs typeface="Times New Roman" panose="02020603050405020304" pitchFamily="18" charset="0"/>
              </a:rPr>
              <a:t> </a:t>
            </a:r>
            <a:r>
              <a:rPr lang="en-US" sz="2300" b="1" i="1" dirty="0" err="1">
                <a:solidFill>
                  <a:srgbClr val="C00000"/>
                </a:solidFill>
                <a:latin typeface="Times New Roman" panose="02020603050405020304" pitchFamily="18" charset="0"/>
                <a:cs typeface="Times New Roman" panose="02020603050405020304" pitchFamily="18" charset="0"/>
              </a:rPr>
              <a:t>suvi</a:t>
            </a:r>
            <a:r>
              <a:rPr lang="en-US" sz="2300" b="1" i="1" dirty="0">
                <a:solidFill>
                  <a:srgbClr val="C00000"/>
                </a:solidFill>
                <a:latin typeface="Times New Roman" panose="02020603050405020304" pitchFamily="18" charset="0"/>
                <a:cs typeface="Times New Roman" panose="02020603050405020304" pitchFamily="18" charset="0"/>
              </a:rPr>
              <a:t> </a:t>
            </a:r>
            <a:r>
              <a:rPr lang="en-US" sz="2300" b="1" i="1" dirty="0" err="1">
                <a:solidFill>
                  <a:srgbClr val="C00000"/>
                </a:solidFill>
                <a:latin typeface="Times New Roman" panose="02020603050405020304" pitchFamily="18" charset="0"/>
                <a:cs typeface="Times New Roman" panose="02020603050405020304" pitchFamily="18" charset="0"/>
              </a:rPr>
              <a:t>yaqin</a:t>
            </a:r>
            <a:r>
              <a:rPr lang="en-US" sz="2300" b="1" i="1" dirty="0">
                <a:solidFill>
                  <a:srgbClr val="C00000"/>
                </a:solidFill>
                <a:latin typeface="Times New Roman" panose="02020603050405020304" pitchFamily="18" charset="0"/>
                <a:cs typeface="Times New Roman" panose="02020603050405020304" pitchFamily="18" charset="0"/>
              </a:rPr>
              <a:t>, </a:t>
            </a:r>
            <a:r>
              <a:rPr lang="en-US" sz="2300" b="1" i="1" dirty="0" err="1">
                <a:solidFill>
                  <a:srgbClr val="C00000"/>
                </a:solidFill>
                <a:latin typeface="Times New Roman" panose="02020603050405020304" pitchFamily="18" charset="0"/>
                <a:cs typeface="Times New Roman" panose="02020603050405020304" pitchFamily="18" charset="0"/>
              </a:rPr>
              <a:t>ovchilik</a:t>
            </a:r>
            <a:r>
              <a:rPr lang="en-US" sz="2300" b="1" i="1" dirty="0">
                <a:solidFill>
                  <a:srgbClr val="C00000"/>
                </a:solidFill>
                <a:latin typeface="Times New Roman" panose="02020603050405020304" pitchFamily="18" charset="0"/>
                <a:cs typeface="Times New Roman" panose="02020603050405020304" pitchFamily="18" charset="0"/>
              </a:rPr>
              <a:t> </a:t>
            </a:r>
            <a:r>
              <a:rPr lang="en-US" sz="2300" b="1" i="1" dirty="0" err="1">
                <a:solidFill>
                  <a:srgbClr val="C00000"/>
                </a:solidFill>
                <a:latin typeface="Times New Roman" panose="02020603050405020304" pitchFamily="18" charset="0"/>
                <a:cs typeface="Times New Roman" panose="02020603050405020304" pitchFamily="18" charset="0"/>
              </a:rPr>
              <a:t>va</a:t>
            </a:r>
            <a:r>
              <a:rPr lang="en-US" sz="2300" b="1" i="1" dirty="0">
                <a:solidFill>
                  <a:srgbClr val="C00000"/>
                </a:solidFill>
                <a:latin typeface="Times New Roman" panose="02020603050405020304" pitchFamily="18" charset="0"/>
                <a:cs typeface="Times New Roman" panose="02020603050405020304" pitchFamily="18" charset="0"/>
              </a:rPr>
              <a:t> </a:t>
            </a:r>
            <a:r>
              <a:rPr lang="en-US" sz="2300" b="1" i="1" dirty="0" err="1">
                <a:solidFill>
                  <a:srgbClr val="C00000"/>
                </a:solidFill>
                <a:latin typeface="Times New Roman" panose="02020603050405020304" pitchFamily="18" charset="0"/>
                <a:cs typeface="Times New Roman" panose="02020603050405020304" pitchFamily="18" charset="0"/>
              </a:rPr>
              <a:t>terimchillikka</a:t>
            </a:r>
            <a:r>
              <a:rPr lang="en-US" sz="2300" b="1" i="1" dirty="0">
                <a:solidFill>
                  <a:srgbClr val="C00000"/>
                </a:solidFill>
                <a:latin typeface="Times New Roman" panose="02020603050405020304" pitchFamily="18" charset="0"/>
                <a:cs typeface="Times New Roman" panose="02020603050405020304" pitchFamily="18" charset="0"/>
              </a:rPr>
              <a:t> </a:t>
            </a:r>
            <a:r>
              <a:rPr lang="en-US" sz="2300" b="1" i="1" dirty="0" err="1">
                <a:solidFill>
                  <a:srgbClr val="C00000"/>
                </a:solidFill>
                <a:latin typeface="Times New Roman" panose="02020603050405020304" pitchFamily="18" charset="0"/>
                <a:cs typeface="Times New Roman" panose="02020603050405020304" pitchFamily="18" charset="0"/>
              </a:rPr>
              <a:t>qulay</a:t>
            </a:r>
            <a:r>
              <a:rPr lang="en-US" sz="2300" b="1" i="1" dirty="0">
                <a:solidFill>
                  <a:srgbClr val="C00000"/>
                </a:solidFill>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g’orlarda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yashaganlar</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Olduvay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davri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makonlari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ko’ra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ashel</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davri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makonlari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ko’proq</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uchraydi</a:t>
            </a:r>
            <a:r>
              <a:rPr lang="en-US" sz="2300" dirty="0">
                <a:latin typeface="Times New Roman" panose="02020603050405020304" pitchFamily="18" charset="0"/>
                <a:cs typeface="Times New Roman" panose="02020603050405020304" pitchFamily="18" charset="0"/>
              </a:rPr>
              <a:t>. Bu </a:t>
            </a:r>
            <a:r>
              <a:rPr lang="en-US" sz="2300" dirty="0" err="1">
                <a:latin typeface="Times New Roman" panose="02020603050405020304" pitchFamily="18" charset="0"/>
                <a:cs typeface="Times New Roman" panose="02020603050405020304" pitchFamily="18" charset="0"/>
              </a:rPr>
              <a:t>odamlarning</a:t>
            </a:r>
            <a:r>
              <a:rPr lang="en-US" sz="2300" dirty="0">
                <a:latin typeface="Times New Roman" panose="02020603050405020304" pitchFamily="18" charset="0"/>
                <a:cs typeface="Times New Roman" panose="02020603050405020304" pitchFamily="18" charset="0"/>
              </a:rPr>
              <a:t> u </a:t>
            </a:r>
            <a:r>
              <a:rPr lang="en-US" sz="2300" dirty="0" err="1">
                <a:latin typeface="Times New Roman" panose="02020603050405020304" pitchFamily="18" charset="0"/>
                <a:cs typeface="Times New Roman" panose="02020603050405020304" pitchFamily="18" charset="0"/>
              </a:rPr>
              <a:t>davrga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nisbatan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ko’paya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boshlaganidan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darak</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beradi</a:t>
            </a:r>
            <a:r>
              <a:rPr lang="en-US" sz="2300" dirty="0">
                <a:latin typeface="Times New Roman" panose="02020603050405020304" pitchFamily="18" charset="0"/>
                <a:cs typeface="Times New Roman" panose="02020603050405020304" pitchFamily="18" charset="0"/>
              </a:rPr>
              <a:t>.</a:t>
            </a:r>
          </a:p>
          <a:p>
            <a:pPr algn="just"/>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O’zbekiston</a:t>
            </a:r>
            <a:r>
              <a:rPr lang="en-US" sz="2300" dirty="0" smtClean="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hududida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ashel</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davrida</a:t>
            </a:r>
            <a:r>
              <a:rPr lang="en-US" sz="2300" dirty="0">
                <a:latin typeface="Times New Roman" panose="02020603050405020304" pitchFamily="18" charset="0"/>
                <a:cs typeface="Times New Roman" panose="02020603050405020304" pitchFamily="18" charset="0"/>
              </a:rPr>
              <a:t>  </a:t>
            </a:r>
            <a:r>
              <a:rPr lang="en-US" sz="2300" b="1" i="1" u="sng" dirty="0" err="1">
                <a:solidFill>
                  <a:srgbClr val="C00000"/>
                </a:solidFill>
                <a:latin typeface="Times New Roman" panose="02020603050405020304" pitchFamily="18" charset="0"/>
                <a:cs typeface="Times New Roman" panose="02020603050405020304" pitchFamily="18" charset="0"/>
              </a:rPr>
              <a:t>yoz</a:t>
            </a:r>
            <a:r>
              <a:rPr lang="en-US" sz="2300" b="1" i="1" u="sng" dirty="0">
                <a:solidFill>
                  <a:srgbClr val="C00000"/>
                </a:solidFill>
                <a:latin typeface="Times New Roman" panose="02020603050405020304" pitchFamily="18" charset="0"/>
                <a:cs typeface="Times New Roman" panose="02020603050405020304" pitchFamily="18" charset="0"/>
              </a:rPr>
              <a:t>  </a:t>
            </a:r>
            <a:r>
              <a:rPr lang="en-US" sz="2300" b="1" i="1" u="sng" dirty="0" err="1">
                <a:solidFill>
                  <a:srgbClr val="C00000"/>
                </a:solidFill>
                <a:latin typeface="Times New Roman" panose="02020603050405020304" pitchFamily="18" charset="0"/>
                <a:cs typeface="Times New Roman" panose="02020603050405020304" pitchFamily="18" charset="0"/>
              </a:rPr>
              <a:t>issiq</a:t>
            </a:r>
            <a:r>
              <a:rPr lang="en-US" sz="2300" b="1" i="1" u="sng" dirty="0">
                <a:solidFill>
                  <a:srgbClr val="C00000"/>
                </a:solidFill>
                <a:latin typeface="Times New Roman" panose="02020603050405020304" pitchFamily="18" charset="0"/>
                <a:cs typeface="Times New Roman" panose="02020603050405020304" pitchFamily="18" charset="0"/>
              </a:rPr>
              <a:t>,  </a:t>
            </a:r>
            <a:r>
              <a:rPr lang="en-US" sz="2300" b="1" i="1" u="sng" dirty="0" err="1">
                <a:solidFill>
                  <a:srgbClr val="C00000"/>
                </a:solidFill>
                <a:latin typeface="Times New Roman" panose="02020603050405020304" pitchFamily="18" charset="0"/>
                <a:cs typeface="Times New Roman" panose="02020603050405020304" pitchFamily="18" charset="0"/>
              </a:rPr>
              <a:t>quruq</a:t>
            </a:r>
            <a:r>
              <a:rPr lang="en-US" sz="2300" b="1" i="1" u="sng" dirty="0">
                <a:solidFill>
                  <a:srgbClr val="C00000"/>
                </a:solidFill>
                <a:latin typeface="Times New Roman" panose="02020603050405020304" pitchFamily="18" charset="0"/>
                <a:cs typeface="Times New Roman" panose="02020603050405020304" pitchFamily="18" charset="0"/>
              </a:rPr>
              <a:t>,  </a:t>
            </a:r>
            <a:r>
              <a:rPr lang="en-US" sz="2300" b="1" i="1" u="sng" dirty="0" err="1">
                <a:solidFill>
                  <a:srgbClr val="C00000"/>
                </a:solidFill>
                <a:latin typeface="Times New Roman" panose="02020603050405020304" pitchFamily="18" charset="0"/>
                <a:cs typeface="Times New Roman" panose="02020603050405020304" pitchFamily="18" charset="0"/>
              </a:rPr>
              <a:t>qish</a:t>
            </a:r>
            <a:r>
              <a:rPr lang="en-US" sz="2300" b="1" i="1" u="sng" dirty="0">
                <a:solidFill>
                  <a:srgbClr val="C00000"/>
                </a:solidFill>
                <a:latin typeface="Times New Roman" panose="02020603050405020304" pitchFamily="18" charset="0"/>
                <a:cs typeface="Times New Roman" panose="02020603050405020304" pitchFamily="18" charset="0"/>
              </a:rPr>
              <a:t>  </a:t>
            </a:r>
            <a:r>
              <a:rPr lang="en-US" sz="2300" b="1" i="1" u="sng" dirty="0" err="1">
                <a:solidFill>
                  <a:srgbClr val="C00000"/>
                </a:solidFill>
                <a:latin typeface="Times New Roman" panose="02020603050405020304" pitchFamily="18" charset="0"/>
                <a:cs typeface="Times New Roman" panose="02020603050405020304" pitchFamily="18" charset="0"/>
              </a:rPr>
              <a:t>esa</a:t>
            </a:r>
            <a:r>
              <a:rPr lang="en-US" sz="2300" b="1" i="1" u="sng" dirty="0">
                <a:solidFill>
                  <a:srgbClr val="C00000"/>
                </a:solidFill>
                <a:latin typeface="Times New Roman" panose="02020603050405020304" pitchFamily="18" charset="0"/>
                <a:cs typeface="Times New Roman" panose="02020603050405020304" pitchFamily="18" charset="0"/>
              </a:rPr>
              <a:t>  </a:t>
            </a:r>
            <a:r>
              <a:rPr lang="en-US" sz="2300" b="1" i="1" u="sng" dirty="0" err="1">
                <a:solidFill>
                  <a:srgbClr val="C00000"/>
                </a:solidFill>
                <a:latin typeface="Times New Roman" panose="02020603050405020304" pitchFamily="18" charset="0"/>
                <a:cs typeface="Times New Roman" panose="02020603050405020304" pitchFamily="18" charset="0"/>
              </a:rPr>
              <a:t>sovuq</a:t>
            </a:r>
            <a:r>
              <a:rPr lang="en-US" sz="2300" b="1" i="1" u="sng" dirty="0">
                <a:solidFill>
                  <a:srgbClr val="C00000"/>
                </a:solidFill>
                <a:latin typeface="Times New Roman" panose="02020603050405020304" pitchFamily="18" charset="0"/>
                <a:cs typeface="Times New Roman" panose="02020603050405020304" pitchFamily="18" charset="0"/>
              </a:rPr>
              <a:t>  </a:t>
            </a:r>
            <a:r>
              <a:rPr lang="en-US" sz="2300" b="1" i="1" u="sng" dirty="0" err="1">
                <a:solidFill>
                  <a:srgbClr val="C00000"/>
                </a:solidFill>
                <a:latin typeface="Times New Roman" panose="02020603050405020304" pitchFamily="18" charset="0"/>
                <a:cs typeface="Times New Roman" panose="02020603050405020304" pitchFamily="18" charset="0"/>
              </a:rPr>
              <a:t>bo’lib</a:t>
            </a:r>
            <a:r>
              <a:rPr lang="en-US" sz="2300" b="1" i="1" u="sng" dirty="0">
                <a:solidFill>
                  <a:srgbClr val="C00000"/>
                </a:solidFill>
                <a:latin typeface="Times New Roman" panose="02020603050405020304" pitchFamily="18" charset="0"/>
                <a:cs typeface="Times New Roman" panose="02020603050405020304" pitchFamily="18" charset="0"/>
              </a:rPr>
              <a:t>,  </a:t>
            </a:r>
            <a:r>
              <a:rPr lang="en-US" sz="2300" b="1" i="1" u="sng" dirty="0" err="1">
                <a:solidFill>
                  <a:srgbClr val="C00000"/>
                </a:solidFill>
                <a:latin typeface="Times New Roman" panose="02020603050405020304" pitchFamily="18" charset="0"/>
                <a:cs typeface="Times New Roman" panose="02020603050405020304" pitchFamily="18" charset="0"/>
              </a:rPr>
              <a:t>yog’ingarchilik</a:t>
            </a:r>
            <a:r>
              <a:rPr lang="en-US" sz="2300" b="1" i="1" u="sng" dirty="0">
                <a:solidFill>
                  <a:srgbClr val="C00000"/>
                </a:solidFill>
                <a:latin typeface="Times New Roman" panose="02020603050405020304" pitchFamily="18" charset="0"/>
                <a:cs typeface="Times New Roman" panose="02020603050405020304" pitchFamily="18" charset="0"/>
              </a:rPr>
              <a:t>  </a:t>
            </a:r>
            <a:r>
              <a:rPr lang="en-US" sz="2300" b="1" i="1" u="sng" dirty="0" err="1">
                <a:solidFill>
                  <a:srgbClr val="C00000"/>
                </a:solidFill>
                <a:latin typeface="Times New Roman" panose="02020603050405020304" pitchFamily="18" charset="0"/>
                <a:cs typeface="Times New Roman" panose="02020603050405020304" pitchFamily="18" charset="0"/>
              </a:rPr>
              <a:t>kam</a:t>
            </a:r>
            <a:r>
              <a:rPr lang="en-US" sz="2300" b="1" i="1" u="sng" dirty="0">
                <a:solidFill>
                  <a:srgbClr val="C00000"/>
                </a:solidFill>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bo’lgan</a:t>
            </a:r>
            <a:r>
              <a:rPr lang="en-US" sz="2300" dirty="0">
                <a:latin typeface="Times New Roman" panose="02020603050405020304" pitchFamily="18" charset="0"/>
                <a:cs typeface="Times New Roman" panose="02020603050405020304" pitchFamily="18" charset="0"/>
              </a:rPr>
              <a:t>.  Shu  </a:t>
            </a:r>
            <a:r>
              <a:rPr lang="en-US" sz="2300" dirty="0" err="1">
                <a:latin typeface="Times New Roman" panose="02020603050405020304" pitchFamily="18" charset="0"/>
                <a:cs typeface="Times New Roman" panose="02020603050405020304" pitchFamily="18" charset="0"/>
              </a:rPr>
              <a:t>davrda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havo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issiq</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geografik</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muhit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mo</a:t>
            </a:r>
            <a:r>
              <a:rPr lang="en-US" sz="2300" dirty="0">
                <a:latin typeface="Times New Roman" panose="02020603050405020304" pitchFamily="18" charset="0"/>
                <a:cs typeface="Times New Roman" panose="02020603050405020304" pitchFamily="18" charset="0"/>
              </a:rPr>
              <a:t>’’</a:t>
            </a:r>
            <a:r>
              <a:rPr lang="en-US" sz="2300" dirty="0" err="1">
                <a:latin typeface="Times New Roman" panose="02020603050405020304" pitchFamily="18" charset="0"/>
                <a:cs typeface="Times New Roman" panose="02020603050405020304" pitchFamily="18" charset="0"/>
              </a:rPr>
              <a:t>tadil</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bo’lgan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Ashel</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davri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oxiriga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kelib</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havo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keskin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ravishda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sovugan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chunki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muzlik</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davri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boshlangan</a:t>
            </a:r>
            <a:r>
              <a:rPr lang="en-US" sz="2300" dirty="0">
                <a:latin typeface="Times New Roman" panose="02020603050405020304" pitchFamily="18" charset="0"/>
                <a:cs typeface="Times New Roman" panose="02020603050405020304" pitchFamily="18" charset="0"/>
              </a:rPr>
              <a:t>.  Bu  </a:t>
            </a:r>
            <a:r>
              <a:rPr lang="en-US" sz="2300" dirty="0" err="1">
                <a:latin typeface="Times New Roman" panose="02020603050405020304" pitchFamily="18" charset="0"/>
                <a:cs typeface="Times New Roman" panose="02020603050405020304" pitchFamily="18" charset="0"/>
              </a:rPr>
              <a:t>davrda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Yevropa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hududini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muzlik</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qoplagan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tropik</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o’lkalarda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esa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yomg’ir</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davri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boshlangan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O’rta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Osiyoning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tog’li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zonalarida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muzliklar</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hosil</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bo’lgan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Pasttekisliklarda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esa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yomg’irlar</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uzluksiz</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yog’ib</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ko’l</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daryolar</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hosil</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bo’ldi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Havo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goh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sovub</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goh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iliq</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bo’lib</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turgan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Xuddi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shu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davrda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insonlar</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olov</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xususiyatlarini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o’rganib</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olib</a:t>
            </a:r>
            <a:r>
              <a:rPr lang="en-US" sz="2300"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olovdan</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foydalana</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boshlaganlar</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bu</a:t>
            </a:r>
            <a:r>
              <a:rPr lang="en-US" sz="2300" dirty="0">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miloddan</a:t>
            </a:r>
            <a:r>
              <a:rPr lang="en-US" sz="2300" b="1" dirty="0">
                <a:solidFill>
                  <a:srgbClr val="C00000"/>
                </a:solidFill>
                <a:latin typeface="Times New Roman" panose="02020603050405020304" pitchFamily="18" charset="0"/>
                <a:cs typeface="Times New Roman" panose="02020603050405020304" pitchFamily="18" charset="0"/>
              </a:rPr>
              <a:t>  600––500  </a:t>
            </a:r>
            <a:r>
              <a:rPr lang="en-US" sz="2300" b="1" dirty="0" err="1">
                <a:solidFill>
                  <a:srgbClr val="C00000"/>
                </a:solidFill>
                <a:latin typeface="Times New Roman" panose="02020603050405020304" pitchFamily="18" charset="0"/>
                <a:cs typeface="Times New Roman" panose="02020603050405020304" pitchFamily="18" charset="0"/>
              </a:rPr>
              <a:t>ming</a:t>
            </a:r>
            <a:r>
              <a:rPr lang="en-US" sz="2300" b="1" dirty="0">
                <a:solidFill>
                  <a:srgbClr val="C00000"/>
                </a:solidFill>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yil</a:t>
            </a:r>
            <a:r>
              <a:rPr lang="en-US" sz="2300" b="1" dirty="0">
                <a:solidFill>
                  <a:srgbClr val="C00000"/>
                </a:solidFill>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muqaddam</a:t>
            </a:r>
            <a:r>
              <a:rPr lang="en-US" sz="2300" b="1" dirty="0">
                <a:solidFill>
                  <a:srgbClr val="C00000"/>
                </a:solidFill>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sodir</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bo’lgan</a:t>
            </a:r>
            <a:r>
              <a:rPr lang="en-US" sz="23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21808714"/>
      </p:ext>
    </p:extLst>
  </p:cSld>
  <p:clrMapOvr>
    <a:masterClrMapping/>
  </p:clrMapOvr>
  <p:transition spd="slow">
    <p:dissolv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41" y="764704"/>
            <a:ext cx="9144000" cy="5262979"/>
          </a:xfrm>
          <a:prstGeom prst="rect">
            <a:avLst/>
          </a:prstGeom>
        </p:spPr>
        <p:txBody>
          <a:bodyPr wrap="square">
            <a:spAutoFit/>
          </a:bodyPr>
          <a:lstStyle/>
          <a:p>
            <a:pPr algn="just"/>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O’zbekiston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hududida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ashel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bosqichiga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mashhur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makon</a:t>
            </a:r>
            <a:r>
              <a:rPr lang="en-US" sz="2400" dirty="0">
                <a:latin typeface="Times New Roman" panose="02020603050405020304" pitchFamily="18" charset="0"/>
                <a:cs typeface="Times New Roman" panose="02020603050405020304" pitchFamily="18" charset="0"/>
              </a:rPr>
              <a:t>—</a:t>
            </a:r>
            <a:r>
              <a:rPr lang="en-US" sz="2400" b="1" dirty="0" err="1">
                <a:solidFill>
                  <a:srgbClr val="002060"/>
                </a:solidFill>
                <a:latin typeface="Times New Roman" panose="02020603050405020304" pitchFamily="18" charset="0"/>
                <a:cs typeface="Times New Roman" panose="02020603050405020304" pitchFamily="18" charset="0"/>
              </a:rPr>
              <a:t>Selungur</a:t>
            </a:r>
            <a:r>
              <a:rPr lang="en-US" sz="2400" b="1" dirty="0">
                <a:solidFill>
                  <a:srgbClr val="002060"/>
                </a:solidFill>
                <a:latin typeface="Times New Roman" panose="02020603050405020304" pitchFamily="18" charset="0"/>
                <a:cs typeface="Times New Roman" panose="02020603050405020304" pitchFamily="18" charset="0"/>
              </a:rPr>
              <a:t>  </a:t>
            </a:r>
            <a:r>
              <a:rPr lang="en-US" sz="2400" b="1" dirty="0" err="1">
                <a:solidFill>
                  <a:srgbClr val="002060"/>
                </a:solidFill>
                <a:latin typeface="Times New Roman" panose="02020603050405020304" pitchFamily="18" charset="0"/>
                <a:cs typeface="Times New Roman" panose="02020603050405020304" pitchFamily="18" charset="0"/>
              </a:rPr>
              <a:t>g’ori</a:t>
            </a:r>
            <a:r>
              <a:rPr lang="en-US" sz="2400" b="1" dirty="0">
                <a:solidFill>
                  <a:srgbClr val="002060"/>
                </a:solidFill>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hisoblanadi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chunki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yerdan</a:t>
            </a:r>
            <a:r>
              <a:rPr lang="en-US" sz="2400" dirty="0">
                <a:latin typeface="Times New Roman" panose="02020603050405020304" pitchFamily="18" charset="0"/>
                <a:cs typeface="Times New Roman" panose="02020603050405020304" pitchFamily="18" charset="0"/>
              </a:rPr>
              <a:t>  ilk  </a:t>
            </a:r>
            <a:r>
              <a:rPr lang="en-US" sz="2400" dirty="0" err="1">
                <a:latin typeface="Times New Roman" panose="02020603050405020304" pitchFamily="18" charset="0"/>
                <a:cs typeface="Times New Roman" panose="02020603050405020304" pitchFamily="18" charset="0"/>
              </a:rPr>
              <a:t>ajdodlarimiz</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nishonasi</a:t>
            </a:r>
            <a:r>
              <a:rPr lang="en-US" sz="2400"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odam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suyaklari</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qoldiqlari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topildi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Selungur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g’ori</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Farg’ona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shahridan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janubiy</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g’arbda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Haydarkonning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g’arbiy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chekkasida</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joylashgan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G’orning</a:t>
            </a:r>
            <a:r>
              <a:rPr lang="en-US" sz="2400" dirty="0">
                <a:latin typeface="Times New Roman" panose="02020603050405020304" pitchFamily="18" charset="0"/>
                <a:cs typeface="Times New Roman" panose="02020603050405020304" pitchFamily="18" charset="0"/>
              </a:rPr>
              <a:t>  </a:t>
            </a:r>
            <a:r>
              <a:rPr lang="en-US" sz="2400" b="1" i="1" dirty="0" err="1">
                <a:solidFill>
                  <a:srgbClr val="002060"/>
                </a:solidFill>
                <a:latin typeface="Times New Roman" panose="02020603050405020304" pitchFamily="18" charset="0"/>
                <a:cs typeface="Times New Roman" panose="02020603050405020304" pitchFamily="18" charset="0"/>
              </a:rPr>
              <a:t>ichkari</a:t>
            </a:r>
            <a:r>
              <a:rPr lang="en-US" sz="2400" b="1" i="1" dirty="0">
                <a:solidFill>
                  <a:srgbClr val="002060"/>
                </a:solidFill>
                <a:latin typeface="Times New Roman" panose="02020603050405020304" pitchFamily="18" charset="0"/>
                <a:cs typeface="Times New Roman" panose="02020603050405020304" pitchFamily="18" charset="0"/>
              </a:rPr>
              <a:t>  </a:t>
            </a:r>
            <a:r>
              <a:rPr lang="en-US" sz="2400" b="1" i="1" dirty="0" err="1">
                <a:solidFill>
                  <a:srgbClr val="002060"/>
                </a:solidFill>
                <a:latin typeface="Times New Roman" panose="02020603050405020304" pitchFamily="18" charset="0"/>
                <a:cs typeface="Times New Roman" panose="02020603050405020304" pitchFamily="18" charset="0"/>
              </a:rPr>
              <a:t>tomon</a:t>
            </a:r>
            <a:r>
              <a:rPr lang="en-US" sz="2400" b="1" i="1" dirty="0">
                <a:solidFill>
                  <a:srgbClr val="002060"/>
                </a:solidFill>
                <a:latin typeface="Times New Roman" panose="02020603050405020304" pitchFamily="18" charset="0"/>
                <a:cs typeface="Times New Roman" panose="02020603050405020304" pitchFamily="18" charset="0"/>
              </a:rPr>
              <a:t>  </a:t>
            </a:r>
            <a:r>
              <a:rPr lang="en-US" sz="2400" b="1" i="1" dirty="0" err="1">
                <a:solidFill>
                  <a:srgbClr val="002060"/>
                </a:solidFill>
                <a:latin typeface="Times New Roman" panose="02020603050405020304" pitchFamily="18" charset="0"/>
                <a:cs typeface="Times New Roman" panose="02020603050405020304" pitchFamily="18" charset="0"/>
              </a:rPr>
              <a:t>uzunligi</a:t>
            </a:r>
            <a:r>
              <a:rPr lang="en-US" sz="2400" b="1" i="1" dirty="0">
                <a:solidFill>
                  <a:srgbClr val="002060"/>
                </a:solidFill>
                <a:latin typeface="Times New Roman" panose="02020603050405020304" pitchFamily="18" charset="0"/>
                <a:cs typeface="Times New Roman" panose="02020603050405020304" pitchFamily="18" charset="0"/>
              </a:rPr>
              <a:t>  120  m, </a:t>
            </a:r>
            <a:r>
              <a:rPr lang="en-US" sz="2400" b="1" i="1" dirty="0" err="1">
                <a:solidFill>
                  <a:srgbClr val="002060"/>
                </a:solidFill>
                <a:latin typeface="Times New Roman" panose="02020603050405020304" pitchFamily="18" charset="0"/>
                <a:cs typeface="Times New Roman" panose="02020603050405020304" pitchFamily="18" charset="0"/>
              </a:rPr>
              <a:t>eni</a:t>
            </a:r>
            <a:r>
              <a:rPr lang="en-US" sz="2400" b="1" i="1" dirty="0">
                <a:solidFill>
                  <a:srgbClr val="002060"/>
                </a:solidFill>
                <a:latin typeface="Times New Roman" panose="02020603050405020304" pitchFamily="18" charset="0"/>
                <a:cs typeface="Times New Roman" panose="02020603050405020304" pitchFamily="18" charset="0"/>
              </a:rPr>
              <a:t>  34  m,  </a:t>
            </a:r>
            <a:r>
              <a:rPr lang="en-US" sz="2400" b="1" i="1" dirty="0" err="1">
                <a:solidFill>
                  <a:srgbClr val="002060"/>
                </a:solidFill>
                <a:latin typeface="Times New Roman" panose="02020603050405020304" pitchFamily="18" charset="0"/>
                <a:cs typeface="Times New Roman" panose="02020603050405020304" pitchFamily="18" charset="0"/>
              </a:rPr>
              <a:t>balandligi</a:t>
            </a:r>
            <a:r>
              <a:rPr lang="en-US" sz="2400" b="1" i="1" dirty="0">
                <a:solidFill>
                  <a:srgbClr val="002060"/>
                </a:solidFill>
                <a:latin typeface="Times New Roman" panose="02020603050405020304" pitchFamily="18" charset="0"/>
                <a:cs typeface="Times New Roman" panose="02020603050405020304" pitchFamily="18" charset="0"/>
              </a:rPr>
              <a:t>  25  m  </a:t>
            </a:r>
            <a:r>
              <a:rPr lang="en-US" sz="2400" b="1" i="1" dirty="0" err="1">
                <a:solidFill>
                  <a:srgbClr val="002060"/>
                </a:solidFill>
                <a:latin typeface="Times New Roman" panose="02020603050405020304" pitchFamily="18" charset="0"/>
                <a:cs typeface="Times New Roman" panose="02020603050405020304" pitchFamily="18" charset="0"/>
              </a:rPr>
              <a:t>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tashkil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etadi</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Selengur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g’ori</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1958 </a:t>
            </a:r>
            <a:r>
              <a:rPr lang="en-US" sz="2400" b="1" dirty="0" err="1">
                <a:latin typeface="Times New Roman" panose="02020603050405020304" pitchFamily="18" charset="0"/>
                <a:cs typeface="Times New Roman" panose="02020603050405020304" pitchFamily="18" charset="0"/>
              </a:rPr>
              <a:t>yilda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akademik</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A.P.Okladnikov</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tomonidan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o’rganilgan</a:t>
            </a:r>
            <a:r>
              <a:rPr lang="en-US" sz="2400" dirty="0">
                <a:latin typeface="Times New Roman" panose="02020603050405020304" pitchFamily="18" charset="0"/>
                <a:cs typeface="Times New Roman" panose="02020603050405020304" pitchFamily="18" charset="0"/>
              </a:rPr>
              <a:t>.  U  </a:t>
            </a:r>
            <a:r>
              <a:rPr lang="en-US" sz="2400" dirty="0" err="1">
                <a:latin typeface="Times New Roman" panose="02020603050405020304" pitchFamily="18" charset="0"/>
                <a:cs typeface="Times New Roman" panose="02020603050405020304" pitchFamily="18" charset="0"/>
              </a:rPr>
              <a:t>bu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makonning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qaysi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davrga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ekanligini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aniqlash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maqsadida</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g’orning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o’ng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tomoninga</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tekshiruv</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shurfini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solgan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Natijada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dastlab</a:t>
            </a:r>
            <a:r>
              <a:rPr lang="en-US" sz="2400" dirty="0">
                <a:latin typeface="Times New Roman" panose="02020603050405020304" pitchFamily="18" charset="0"/>
                <a:cs typeface="Times New Roman" panose="02020603050405020304" pitchFamily="18" charset="0"/>
              </a:rPr>
              <a:t> u </a:t>
            </a:r>
            <a:r>
              <a:rPr lang="en-US" sz="2400" dirty="0" err="1">
                <a:latin typeface="Times New Roman" panose="02020603050405020304" pitchFamily="18" charset="0"/>
                <a:cs typeface="Times New Roman" panose="02020603050405020304" pitchFamily="18" charset="0"/>
              </a:rPr>
              <a:t>yerdan</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bir</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necha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uchrindilar</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topib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uni</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so’nggi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paleolit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davriga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oid</a:t>
            </a:r>
            <a:r>
              <a:rPr lang="en-US" sz="2400" dirty="0">
                <a:latin typeface="Times New Roman" panose="02020603050405020304" pitchFamily="18" charset="0"/>
                <a:cs typeface="Times New Roman" panose="02020603050405020304" pitchFamily="18" charset="0"/>
              </a:rPr>
              <a:t> deb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sanasini</a:t>
            </a:r>
            <a:r>
              <a:rPr lang="en-US" sz="2400" dirty="0">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40—30  </a:t>
            </a:r>
            <a:r>
              <a:rPr lang="en-US" sz="2400" b="1" dirty="0" err="1" smtClean="0">
                <a:solidFill>
                  <a:srgbClr val="002060"/>
                </a:solidFill>
                <a:latin typeface="Times New Roman" panose="02020603050405020304" pitchFamily="18" charset="0"/>
                <a:cs typeface="Times New Roman" panose="02020603050405020304" pitchFamily="18" charset="0"/>
              </a:rPr>
              <a:t>ming</a:t>
            </a:r>
            <a:r>
              <a:rPr lang="en-US" sz="2400" b="1" dirty="0" smtClean="0">
                <a:solidFill>
                  <a:srgbClr val="002060"/>
                </a:solidFill>
                <a:latin typeface="Times New Roman" panose="02020603050405020304" pitchFamily="18" charset="0"/>
                <a:cs typeface="Times New Roman" panose="02020603050405020304" pitchFamily="18" charset="0"/>
              </a:rPr>
              <a:t> </a:t>
            </a:r>
            <a:r>
              <a:rPr lang="en-US" sz="2400" b="1" dirty="0" err="1">
                <a:solidFill>
                  <a:srgbClr val="002060"/>
                </a:solidFill>
                <a:latin typeface="Times New Roman" panose="02020603050405020304" pitchFamily="18" charset="0"/>
                <a:cs typeface="Times New Roman" panose="02020603050405020304" pitchFamily="18" charset="0"/>
              </a:rPr>
              <a:t>yilliklar</a:t>
            </a:r>
            <a:r>
              <a:rPr lang="en-US" sz="2400" b="1" dirty="0">
                <a:solidFill>
                  <a:srgbClr val="002060"/>
                </a:solidFill>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bilan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belgilagan</a:t>
            </a:r>
            <a:r>
              <a:rPr lang="en-US" sz="2400" dirty="0">
                <a:latin typeface="Times New Roman" panose="02020603050405020304" pitchFamily="18" charset="0"/>
                <a:cs typeface="Times New Roman" panose="02020603050405020304" pitchFamily="18" charset="0"/>
              </a:rPr>
              <a:t>.  U </a:t>
            </a:r>
            <a:r>
              <a:rPr lang="en-US" sz="2400" dirty="0" err="1">
                <a:latin typeface="Times New Roman" panose="02020603050405020304" pitchFamily="18" charset="0"/>
                <a:cs typeface="Times New Roman" panose="02020603050405020304" pitchFamily="18" charset="0"/>
              </a:rPr>
              <a:t>yerda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1960 </a:t>
            </a:r>
            <a:r>
              <a:rPr lang="en-US" sz="2400" b="1" dirty="0" err="1">
                <a:latin typeface="Times New Roman" panose="02020603050405020304" pitchFamily="18" charset="0"/>
                <a:cs typeface="Times New Roman" panose="02020603050405020304" pitchFamily="18" charset="0"/>
              </a:rPr>
              <a:t>yillarda</a:t>
            </a:r>
            <a:r>
              <a:rPr lang="en-US" sz="2400" b="1" dirty="0">
                <a:latin typeface="Times New Roman" panose="02020603050405020304" pitchFamily="18" charset="0"/>
                <a:cs typeface="Times New Roman" panose="02020603050405020304" pitchFamily="18" charset="0"/>
              </a:rPr>
              <a:t> Ya.G’.</a:t>
            </a:r>
            <a:r>
              <a:rPr lang="en-US" sz="2400" b="1" dirty="0" err="1">
                <a:latin typeface="Times New Roman" panose="02020603050405020304" pitchFamily="18" charset="0"/>
                <a:cs typeface="Times New Roman" panose="02020603050405020304" pitchFamily="18" charset="0"/>
              </a:rPr>
              <a:t>G’ulomov</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boshchiligida</a:t>
            </a:r>
            <a:r>
              <a:rPr lang="en-US" sz="2400" dirty="0">
                <a:latin typeface="Times New Roman" panose="02020603050405020304" pitchFamily="18" charset="0"/>
                <a:cs typeface="Times New Roman" panose="02020603050405020304" pitchFamily="18" charset="0"/>
              </a:rPr>
              <a:t> </a:t>
            </a:r>
            <a:r>
              <a:rPr lang="en-US" sz="2400" b="1" dirty="0" err="1">
                <a:solidFill>
                  <a:srgbClr val="002060"/>
                </a:solidFill>
                <a:latin typeface="Times New Roman" panose="02020603050405020304" pitchFamily="18" charset="0"/>
                <a:cs typeface="Times New Roman" panose="02020603050405020304" pitchFamily="18" charset="0"/>
              </a:rPr>
              <a:t>Farg’ona</a:t>
            </a:r>
            <a:r>
              <a:rPr lang="en-US" sz="2400" b="1" dirty="0">
                <a:solidFill>
                  <a:srgbClr val="002060"/>
                </a:solidFill>
                <a:latin typeface="Times New Roman" panose="02020603050405020304" pitchFamily="18" charset="0"/>
                <a:cs typeface="Times New Roman" panose="02020603050405020304" pitchFamily="18" charset="0"/>
              </a:rPr>
              <a:t> </a:t>
            </a:r>
            <a:r>
              <a:rPr lang="en-US" sz="2400" b="1" dirty="0" err="1">
                <a:solidFill>
                  <a:srgbClr val="002060"/>
                </a:solidFill>
                <a:latin typeface="Times New Roman" panose="02020603050405020304" pitchFamily="18" charset="0"/>
                <a:cs typeface="Times New Roman" panose="02020603050405020304" pitchFamily="18" charset="0"/>
              </a:rPr>
              <a:t>paleolit</a:t>
            </a:r>
            <a:r>
              <a:rPr lang="en-US" sz="2400" b="1" dirty="0">
                <a:solidFill>
                  <a:srgbClr val="002060"/>
                </a:solidFill>
                <a:latin typeface="Times New Roman" panose="02020603050405020304" pitchFamily="18" charset="0"/>
                <a:cs typeface="Times New Roman" panose="02020603050405020304" pitchFamily="18" charset="0"/>
              </a:rPr>
              <a:t> </a:t>
            </a:r>
            <a:r>
              <a:rPr lang="en-US" sz="2400" b="1" dirty="0" err="1">
                <a:solidFill>
                  <a:srgbClr val="002060"/>
                </a:solidFill>
                <a:latin typeface="Times New Roman" panose="02020603050405020304" pitchFamily="18" charset="0"/>
                <a:cs typeface="Times New Roman" panose="02020603050405020304" pitchFamily="18" charset="0"/>
              </a:rPr>
              <a:t>otryadi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Xaydarkon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atrofida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tadqiqot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ishlari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olib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bordi</a:t>
            </a:r>
            <a:r>
              <a:rPr lang="en-US" sz="2400" dirty="0">
                <a:latin typeface="Times New Roman" panose="02020603050405020304" pitchFamily="18" charset="0"/>
                <a:cs typeface="Times New Roman" panose="02020603050405020304" pitchFamily="18" charset="0"/>
              </a:rPr>
              <a:t>. </a:t>
            </a:r>
          </a:p>
        </p:txBody>
      </p:sp>
      <p:sp>
        <p:nvSpPr>
          <p:cNvPr id="2" name="Скругленный прямоугольник 1"/>
          <p:cNvSpPr/>
          <p:nvPr/>
        </p:nvSpPr>
        <p:spPr>
          <a:xfrm>
            <a:off x="2555776" y="116632"/>
            <a:ext cx="4032448"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err="1">
                <a:solidFill>
                  <a:schemeClr val="tx1"/>
                </a:solidFill>
                <a:latin typeface="Times New Roman" panose="02020603050405020304" pitchFamily="18" charset="0"/>
                <a:cs typeface="Times New Roman" panose="02020603050405020304" pitchFamily="18" charset="0"/>
              </a:rPr>
              <a:t>Selungur</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makoni</a:t>
            </a:r>
            <a:r>
              <a:rPr lang="en-US" sz="2800" b="1" dirty="0">
                <a:solidFill>
                  <a:schemeClr val="tx1"/>
                </a:solidFill>
                <a:latin typeface="Times New Roman" panose="02020603050405020304" pitchFamily="18" charset="0"/>
                <a:cs typeface="Times New Roman" panose="02020603050405020304" pitchFamily="18" charset="0"/>
              </a:rPr>
              <a:t>. </a:t>
            </a:r>
            <a:endParaRPr lang="ru-RU" b="1" dirty="0">
              <a:solidFill>
                <a:schemeClr val="tx1"/>
              </a:solidFill>
            </a:endParaRPr>
          </a:p>
        </p:txBody>
      </p:sp>
    </p:spTree>
    <p:extLst>
      <p:ext uri="{BB962C8B-B14F-4D97-AF65-F5344CB8AC3E}">
        <p14:creationId xmlns:p14="http://schemas.microsoft.com/office/powerpoint/2010/main" val="4245257984"/>
      </p:ext>
    </p:extLst>
  </p:cSld>
  <p:clrMapOvr>
    <a:masterClrMapping/>
  </p:clrMapOvr>
  <p:transition spd="slow">
    <p:dissolv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41" y="764704"/>
            <a:ext cx="9144000" cy="5693866"/>
          </a:xfrm>
          <a:prstGeom prst="rect">
            <a:avLst/>
          </a:prstGeom>
        </p:spPr>
        <p:txBody>
          <a:bodyPr wrap="square">
            <a:spAutoFit/>
          </a:bodyPr>
          <a:lstStyle/>
          <a:p>
            <a:pPr algn="just"/>
            <a:r>
              <a:rPr lang="en-US" sz="28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1980  </a:t>
            </a:r>
            <a:r>
              <a:rPr lang="en-US" sz="2800" b="1" dirty="0" err="1">
                <a:latin typeface="Times New Roman" panose="02020603050405020304" pitchFamily="18" charset="0"/>
                <a:cs typeface="Times New Roman" panose="02020603050405020304" pitchFamily="18" charset="0"/>
              </a:rPr>
              <a:t>yilda</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arxeolog</a:t>
            </a:r>
            <a:r>
              <a:rPr lang="en-US" sz="2800" dirty="0">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O’.</a:t>
            </a:r>
            <a:r>
              <a:rPr lang="en-US" sz="2800" b="1" dirty="0" err="1">
                <a:solidFill>
                  <a:srgbClr val="C00000"/>
                </a:solidFill>
                <a:latin typeface="Times New Roman" panose="02020603050405020304" pitchFamily="18" charset="0"/>
                <a:cs typeface="Times New Roman" panose="02020603050405020304" pitchFamily="18" charset="0"/>
              </a:rPr>
              <a:t>Islomov</a:t>
            </a:r>
            <a:r>
              <a:rPr lang="en-US" sz="2800" b="1" dirty="0">
                <a:solidFill>
                  <a:srgbClr val="C00000"/>
                </a:solidFill>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boshchiligidagi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O’zR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FAga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qarashli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Arxeologiya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institutining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paleolit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otryadi</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Selungur</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makonni</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qayta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tekshirib</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g’orning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g’arbiy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tomonida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tekshiruv</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shurfini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soldi</a:t>
            </a:r>
            <a:r>
              <a:rPr lang="en-US" sz="2800" dirty="0">
                <a:latin typeface="Times New Roman" panose="02020603050405020304" pitchFamily="18" charset="0"/>
                <a:cs typeface="Times New Roman" panose="02020603050405020304" pitchFamily="18" charset="0"/>
              </a:rPr>
              <a:t>.  U  </a:t>
            </a:r>
            <a:r>
              <a:rPr lang="en-US" sz="2800" dirty="0" err="1">
                <a:latin typeface="Times New Roman" panose="02020603050405020304" pitchFamily="18" charset="0"/>
                <a:cs typeface="Times New Roman" panose="02020603050405020304" pitchFamily="18" charset="0"/>
              </a:rPr>
              <a:t>yerda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tadqiqot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ishlari</a:t>
            </a:r>
            <a:r>
              <a:rPr lang="en-US" sz="2800" dirty="0">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1988  </a:t>
            </a:r>
            <a:r>
              <a:rPr lang="en-US" sz="2800" b="1" dirty="0" err="1">
                <a:solidFill>
                  <a:srgbClr val="C00000"/>
                </a:solidFill>
                <a:latin typeface="Times New Roman" panose="02020603050405020304" pitchFamily="18" charset="0"/>
                <a:cs typeface="Times New Roman" panose="02020603050405020304" pitchFamily="18" charset="0"/>
              </a:rPr>
              <a:t>yillargacha</a:t>
            </a:r>
            <a:r>
              <a:rPr lang="en-US" sz="2800" b="1" dirty="0">
                <a:solidFill>
                  <a:srgbClr val="C00000"/>
                </a:solidFill>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davom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etdi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Tadqiqotlar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davomida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o’rtacha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qalinlikda</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20-40  </a:t>
            </a:r>
            <a:r>
              <a:rPr lang="en-US" sz="2800" b="1" dirty="0" err="1">
                <a:latin typeface="Times New Roman" panose="02020603050405020304" pitchFamily="18" charset="0"/>
                <a:cs typeface="Times New Roman" panose="02020603050405020304" pitchFamily="18" charset="0"/>
              </a:rPr>
              <a:t>sm</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iborat</a:t>
            </a:r>
            <a:r>
              <a:rPr lang="en-US" sz="2800" dirty="0">
                <a:latin typeface="Times New Roman" panose="02020603050405020304" pitchFamily="18" charset="0"/>
                <a:cs typeface="Times New Roman" panose="02020603050405020304" pitchFamily="18" charset="0"/>
              </a:rPr>
              <a:t>  </a:t>
            </a:r>
            <a:r>
              <a:rPr lang="en-US" sz="2800" b="1" i="1" dirty="0">
                <a:solidFill>
                  <a:srgbClr val="0000CC"/>
                </a:solidFill>
                <a:latin typeface="Times New Roman" panose="02020603050405020304" pitchFamily="18" charset="0"/>
                <a:cs typeface="Times New Roman" panose="02020603050405020304" pitchFamily="18" charset="0"/>
              </a:rPr>
              <a:t>5  ta  </a:t>
            </a:r>
            <a:r>
              <a:rPr lang="en-US" sz="2800" b="1" i="1" dirty="0" err="1">
                <a:solidFill>
                  <a:srgbClr val="0000CC"/>
                </a:solidFill>
                <a:latin typeface="Times New Roman" panose="02020603050405020304" pitchFamily="18" charset="0"/>
                <a:cs typeface="Times New Roman" panose="02020603050405020304" pitchFamily="18" charset="0"/>
              </a:rPr>
              <a:t>madaniy</a:t>
            </a:r>
            <a:r>
              <a:rPr lang="en-US" sz="2800" b="1" i="1" dirty="0">
                <a:solidFill>
                  <a:srgbClr val="0000CC"/>
                </a:solidFill>
                <a:latin typeface="Times New Roman" panose="02020603050405020304" pitchFamily="18" charset="0"/>
                <a:cs typeface="Times New Roman" panose="02020603050405020304" pitchFamily="18" charset="0"/>
              </a:rPr>
              <a:t>  </a:t>
            </a:r>
            <a:r>
              <a:rPr lang="en-US" sz="2800" b="1" i="1" dirty="0" err="1">
                <a:solidFill>
                  <a:srgbClr val="0000CC"/>
                </a:solidFill>
                <a:latin typeface="Times New Roman" panose="02020603050405020304" pitchFamily="18" charset="0"/>
                <a:cs typeface="Times New Roman" panose="02020603050405020304" pitchFamily="18" charset="0"/>
              </a:rPr>
              <a:t>qatlam</a:t>
            </a:r>
            <a:r>
              <a:rPr lang="en-US" sz="2800" b="1" i="1" dirty="0">
                <a:solidFill>
                  <a:srgbClr val="0000CC"/>
                </a:solidFill>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aniqlandi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o’rta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qalinlikdagi</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60-70  </a:t>
            </a:r>
            <a:r>
              <a:rPr lang="en-US" sz="2800" b="1" dirty="0" err="1">
                <a:latin typeface="Times New Roman" panose="02020603050405020304" pitchFamily="18" charset="0"/>
                <a:cs typeface="Times New Roman" panose="02020603050405020304" pitchFamily="18" charset="0"/>
              </a:rPr>
              <a:t>sm</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iborat</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tabiiy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qatlamdan</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bilan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ajratilgan</a:t>
            </a:r>
            <a:r>
              <a:rPr lang="en-US" sz="2800" dirty="0">
                <a:latin typeface="Times New Roman" panose="02020603050405020304" pitchFamily="18" charset="0"/>
                <a:cs typeface="Times New Roman" panose="02020603050405020304" pitchFamily="18" charset="0"/>
              </a:rPr>
              <a:t>. Bu </a:t>
            </a:r>
            <a:r>
              <a:rPr lang="en-US" sz="2800" dirty="0" err="1">
                <a:latin typeface="Times New Roman" panose="02020603050405020304" pitchFamily="18" charset="0"/>
                <a:cs typeface="Times New Roman" panose="02020603050405020304" pitchFamily="18" charset="0"/>
              </a:rPr>
              <a:t>yerda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ajdodlarimiz</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o’z</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makonlarini</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5 </a:t>
            </a:r>
            <a:r>
              <a:rPr lang="en-US" sz="2800" b="1" dirty="0" err="1">
                <a:latin typeface="Times New Roman" panose="02020603050405020304" pitchFamily="18" charset="0"/>
                <a:cs typeface="Times New Roman" panose="02020603050405020304" pitchFamily="18" charset="0"/>
              </a:rPr>
              <a:t>marotaba</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uzoq</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vaqt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mobaynida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tark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etib</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yashaganlar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Madaniy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qatlamlardan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toshdan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yasalgan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mehnat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qurollari</a:t>
            </a:r>
            <a:r>
              <a:rPr lang="en-US" sz="2800" dirty="0">
                <a:latin typeface="Times New Roman" panose="02020603050405020304" pitchFamily="18" charset="0"/>
                <a:cs typeface="Times New Roman" panose="02020603050405020304" pitchFamily="18" charset="0"/>
              </a:rPr>
              <a:t>: </a:t>
            </a:r>
            <a:r>
              <a:rPr lang="en-US" sz="2800" b="1" i="1" u="sng" dirty="0" err="1">
                <a:solidFill>
                  <a:srgbClr val="0000CC"/>
                </a:solidFill>
                <a:latin typeface="Times New Roman" panose="02020603050405020304" pitchFamily="18" charset="0"/>
                <a:cs typeface="Times New Roman" panose="02020603050405020304" pitchFamily="18" charset="0"/>
              </a:rPr>
              <a:t>qo’l</a:t>
            </a:r>
            <a:r>
              <a:rPr lang="en-US" sz="2800" b="1" i="1" u="sng" dirty="0">
                <a:solidFill>
                  <a:srgbClr val="0000CC"/>
                </a:solidFill>
                <a:latin typeface="Times New Roman" panose="02020603050405020304" pitchFamily="18" charset="0"/>
                <a:cs typeface="Times New Roman" panose="02020603050405020304" pitchFamily="18" charset="0"/>
              </a:rPr>
              <a:t> </a:t>
            </a:r>
            <a:r>
              <a:rPr lang="en-US" sz="2800" b="1" i="1" u="sng" dirty="0" err="1">
                <a:solidFill>
                  <a:srgbClr val="0000CC"/>
                </a:solidFill>
                <a:latin typeface="Times New Roman" panose="02020603050405020304" pitchFamily="18" charset="0"/>
                <a:cs typeface="Times New Roman" panose="02020603050405020304" pitchFamily="18" charset="0"/>
              </a:rPr>
              <a:t>cho’qmori</a:t>
            </a:r>
            <a:r>
              <a:rPr lang="en-US" sz="2800" b="1" i="1" u="sng" dirty="0">
                <a:solidFill>
                  <a:srgbClr val="0000CC"/>
                </a:solidFill>
                <a:latin typeface="Times New Roman" panose="02020603050405020304" pitchFamily="18" charset="0"/>
                <a:cs typeface="Times New Roman" panose="02020603050405020304" pitchFamily="18" charset="0"/>
              </a:rPr>
              <a:t>, </a:t>
            </a:r>
            <a:r>
              <a:rPr lang="en-US" sz="2800" b="1" i="1" u="sng" dirty="0" err="1">
                <a:solidFill>
                  <a:srgbClr val="0000CC"/>
                </a:solidFill>
                <a:latin typeface="Times New Roman" panose="02020603050405020304" pitchFamily="18" charset="0"/>
                <a:cs typeface="Times New Roman" panose="02020603050405020304" pitchFamily="18" charset="0"/>
              </a:rPr>
              <a:t>to’mtoq</a:t>
            </a:r>
            <a:r>
              <a:rPr lang="en-US" sz="2800" b="1" i="1" u="sng" dirty="0">
                <a:solidFill>
                  <a:srgbClr val="0000CC"/>
                </a:solidFill>
                <a:latin typeface="Times New Roman" panose="02020603050405020304" pitchFamily="18" charset="0"/>
                <a:cs typeface="Times New Roman" panose="02020603050405020304" pitchFamily="18" charset="0"/>
              </a:rPr>
              <a:t> </a:t>
            </a:r>
            <a:r>
              <a:rPr lang="en-US" sz="2800" b="1" i="1" u="sng" dirty="0" err="1">
                <a:solidFill>
                  <a:srgbClr val="0000CC"/>
                </a:solidFill>
                <a:latin typeface="Times New Roman" panose="02020603050405020304" pitchFamily="18" charset="0"/>
                <a:cs typeface="Times New Roman" panose="02020603050405020304" pitchFamily="18" charset="0"/>
              </a:rPr>
              <a:t>boltalar</a:t>
            </a:r>
            <a:r>
              <a:rPr lang="en-US" sz="2800" b="1" i="1" u="sng" dirty="0">
                <a:solidFill>
                  <a:srgbClr val="0000CC"/>
                </a:solidFill>
                <a:latin typeface="Times New Roman" panose="02020603050405020304" pitchFamily="18" charset="0"/>
                <a:cs typeface="Times New Roman" panose="02020603050405020304" pitchFamily="18" charset="0"/>
              </a:rPr>
              <a:t>, </a:t>
            </a:r>
            <a:r>
              <a:rPr lang="en-US" sz="2800" b="1" i="1" u="sng" dirty="0" err="1">
                <a:solidFill>
                  <a:srgbClr val="0000CC"/>
                </a:solidFill>
                <a:latin typeface="Times New Roman" panose="02020603050405020304" pitchFamily="18" charset="0"/>
                <a:cs typeface="Times New Roman" panose="02020603050405020304" pitchFamily="18" charset="0"/>
              </a:rPr>
              <a:t>pichoqsimon</a:t>
            </a:r>
            <a:r>
              <a:rPr lang="en-US" sz="2800" b="1" i="1" u="sng" dirty="0">
                <a:solidFill>
                  <a:srgbClr val="0000CC"/>
                </a:solidFill>
                <a:latin typeface="Times New Roman" panose="02020603050405020304" pitchFamily="18" charset="0"/>
                <a:cs typeface="Times New Roman" panose="02020603050405020304" pitchFamily="18" charset="0"/>
              </a:rPr>
              <a:t> </a:t>
            </a:r>
            <a:r>
              <a:rPr lang="en-US" sz="2800" b="1" i="1" u="sng" dirty="0" err="1">
                <a:solidFill>
                  <a:srgbClr val="0000CC"/>
                </a:solidFill>
                <a:latin typeface="Times New Roman" panose="02020603050405020304" pitchFamily="18" charset="0"/>
                <a:cs typeface="Times New Roman" panose="02020603050405020304" pitchFamily="18" charset="0"/>
              </a:rPr>
              <a:t>qurollar</a:t>
            </a:r>
            <a:r>
              <a:rPr lang="en-US" sz="2800" b="1" i="1" u="sng" dirty="0">
                <a:solidFill>
                  <a:srgbClr val="0000CC"/>
                </a:solidFill>
                <a:latin typeface="Times New Roman" panose="02020603050405020304" pitchFamily="18" charset="0"/>
                <a:cs typeface="Times New Roman" panose="02020603050405020304" pitchFamily="18" charset="0"/>
              </a:rPr>
              <a:t>, </a:t>
            </a:r>
            <a:r>
              <a:rPr lang="en-US" sz="2800" b="1" i="1" u="sng" dirty="0" err="1">
                <a:solidFill>
                  <a:srgbClr val="0000CC"/>
                </a:solidFill>
                <a:latin typeface="Times New Roman" panose="02020603050405020304" pitchFamily="18" charset="0"/>
                <a:cs typeface="Times New Roman" panose="02020603050405020304" pitchFamily="18" charset="0"/>
              </a:rPr>
              <a:t>ko’plab</a:t>
            </a:r>
            <a:r>
              <a:rPr lang="en-US" sz="2800" b="1" i="1" u="sng" dirty="0">
                <a:solidFill>
                  <a:srgbClr val="0000CC"/>
                </a:solidFill>
                <a:latin typeface="Times New Roman" panose="02020603050405020304" pitchFamily="18" charset="0"/>
                <a:cs typeface="Times New Roman" panose="02020603050405020304" pitchFamily="18" charset="0"/>
              </a:rPr>
              <a:t> </a:t>
            </a:r>
            <a:r>
              <a:rPr lang="en-US" sz="2800" b="1" i="1" u="sng" dirty="0" err="1">
                <a:solidFill>
                  <a:srgbClr val="0000CC"/>
                </a:solidFill>
                <a:latin typeface="Times New Roman" panose="02020603050405020304" pitchFamily="18" charset="0"/>
                <a:cs typeface="Times New Roman" panose="02020603050405020304" pitchFamily="18" charset="0"/>
              </a:rPr>
              <a:t>tishli</a:t>
            </a:r>
            <a:r>
              <a:rPr lang="en-US" sz="2800" b="1" i="1" u="sng" dirty="0">
                <a:solidFill>
                  <a:srgbClr val="0000CC"/>
                </a:solidFill>
                <a:latin typeface="Times New Roman" panose="02020603050405020304" pitchFamily="18" charset="0"/>
                <a:cs typeface="Times New Roman" panose="02020603050405020304" pitchFamily="18" charset="0"/>
              </a:rPr>
              <a:t> </a:t>
            </a:r>
            <a:r>
              <a:rPr lang="en-US" sz="2800" b="1" i="1" u="sng" dirty="0" err="1">
                <a:solidFill>
                  <a:srgbClr val="0000CC"/>
                </a:solidFill>
                <a:latin typeface="Times New Roman" panose="02020603050405020304" pitchFamily="18" charset="0"/>
                <a:cs typeface="Times New Roman" panose="02020603050405020304" pitchFamily="18" charset="0"/>
              </a:rPr>
              <a:t>qurollar</a:t>
            </a:r>
            <a:r>
              <a:rPr lang="en-US" sz="2800" b="1" i="1" u="sng" dirty="0">
                <a:solidFill>
                  <a:srgbClr val="0000CC"/>
                </a:solidFill>
                <a:latin typeface="Times New Roman" panose="02020603050405020304" pitchFamily="18" charset="0"/>
                <a:cs typeface="Times New Roman" panose="02020603050405020304" pitchFamily="18" charset="0"/>
              </a:rPr>
              <a:t>, </a:t>
            </a:r>
            <a:r>
              <a:rPr lang="en-US" sz="2800" b="1" i="1" u="sng" dirty="0" err="1">
                <a:solidFill>
                  <a:srgbClr val="0000CC"/>
                </a:solidFill>
                <a:latin typeface="Times New Roman" panose="02020603050405020304" pitchFamily="18" charset="0"/>
                <a:cs typeface="Times New Roman" panose="02020603050405020304" pitchFamily="18" charset="0"/>
              </a:rPr>
              <a:t>qush</a:t>
            </a:r>
            <a:r>
              <a:rPr lang="en-US" sz="2800" b="1" i="1" u="sng" dirty="0">
                <a:solidFill>
                  <a:srgbClr val="0000CC"/>
                </a:solidFill>
                <a:latin typeface="Times New Roman" panose="02020603050405020304" pitchFamily="18" charset="0"/>
                <a:cs typeface="Times New Roman" panose="02020603050405020304" pitchFamily="18" charset="0"/>
              </a:rPr>
              <a:t> </a:t>
            </a:r>
            <a:r>
              <a:rPr lang="en-US" sz="2800" b="1" i="1" u="sng" dirty="0" err="1">
                <a:solidFill>
                  <a:srgbClr val="0000CC"/>
                </a:solidFill>
                <a:latin typeface="Times New Roman" panose="02020603050405020304" pitchFamily="18" charset="0"/>
                <a:cs typeface="Times New Roman" panose="02020603050405020304" pitchFamily="18" charset="0"/>
              </a:rPr>
              <a:t>tumshug’iga</a:t>
            </a:r>
            <a:r>
              <a:rPr lang="en-US" sz="2800" b="1" i="1" u="sng" dirty="0">
                <a:solidFill>
                  <a:srgbClr val="0000CC"/>
                </a:solidFill>
                <a:latin typeface="Times New Roman" panose="02020603050405020304" pitchFamily="18" charset="0"/>
                <a:cs typeface="Times New Roman" panose="02020603050405020304" pitchFamily="18" charset="0"/>
              </a:rPr>
              <a:t> </a:t>
            </a:r>
            <a:r>
              <a:rPr lang="en-US" sz="2800" b="1" i="1" u="sng" dirty="0" err="1">
                <a:solidFill>
                  <a:srgbClr val="0000CC"/>
                </a:solidFill>
                <a:latin typeface="Times New Roman" panose="02020603050405020304" pitchFamily="18" charset="0"/>
                <a:cs typeface="Times New Roman" panose="02020603050405020304" pitchFamily="18" charset="0"/>
              </a:rPr>
              <a:t>o’xshash</a:t>
            </a:r>
            <a:r>
              <a:rPr lang="en-US" sz="2800" b="1" i="1" u="sng" dirty="0">
                <a:solidFill>
                  <a:srgbClr val="0000CC"/>
                </a:solidFill>
                <a:latin typeface="Times New Roman" panose="02020603050405020304" pitchFamily="18" charset="0"/>
                <a:cs typeface="Times New Roman" panose="02020603050405020304" pitchFamily="18" charset="0"/>
              </a:rPr>
              <a:t> </a:t>
            </a:r>
            <a:r>
              <a:rPr lang="en-US" sz="2800" b="1" i="1" u="sng" dirty="0" err="1">
                <a:solidFill>
                  <a:srgbClr val="0000CC"/>
                </a:solidFill>
                <a:latin typeface="Times New Roman" panose="02020603050405020304" pitchFamily="18" charset="0"/>
                <a:cs typeface="Times New Roman" panose="02020603050405020304" pitchFamily="18" charset="0"/>
              </a:rPr>
              <a:t>qurollar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qazib</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olingan</a:t>
            </a: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2" name="Скругленный прямоугольник 1"/>
          <p:cNvSpPr/>
          <p:nvPr/>
        </p:nvSpPr>
        <p:spPr>
          <a:xfrm>
            <a:off x="2555776" y="116632"/>
            <a:ext cx="4032448"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err="1">
                <a:solidFill>
                  <a:schemeClr val="tx1"/>
                </a:solidFill>
                <a:latin typeface="Times New Roman" panose="02020603050405020304" pitchFamily="18" charset="0"/>
                <a:cs typeface="Times New Roman" panose="02020603050405020304" pitchFamily="18" charset="0"/>
              </a:rPr>
              <a:t>Selungur</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makoni</a:t>
            </a:r>
            <a:r>
              <a:rPr lang="en-US" sz="2800" b="1" dirty="0">
                <a:solidFill>
                  <a:schemeClr val="tx1"/>
                </a:solidFill>
                <a:latin typeface="Times New Roman" panose="02020603050405020304" pitchFamily="18" charset="0"/>
                <a:cs typeface="Times New Roman" panose="02020603050405020304" pitchFamily="18" charset="0"/>
              </a:rPr>
              <a:t>. </a:t>
            </a:r>
            <a:endParaRPr lang="ru-RU" b="1" dirty="0">
              <a:solidFill>
                <a:schemeClr val="tx1"/>
              </a:solidFill>
            </a:endParaRPr>
          </a:p>
        </p:txBody>
      </p:sp>
    </p:spTree>
    <p:extLst>
      <p:ext uri="{BB962C8B-B14F-4D97-AF65-F5344CB8AC3E}">
        <p14:creationId xmlns:p14="http://schemas.microsoft.com/office/powerpoint/2010/main" val="478142932"/>
      </p:ext>
    </p:extLst>
  </p:cSld>
  <p:clrMapOvr>
    <a:masterClrMapping/>
  </p:clrMapOvr>
  <p:transition spd="slow">
    <p:dissolv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41" y="764704"/>
            <a:ext cx="9144000" cy="6124754"/>
          </a:xfrm>
          <a:prstGeom prst="rect">
            <a:avLst/>
          </a:prstGeom>
        </p:spPr>
        <p:txBody>
          <a:bodyPr wrap="square">
            <a:spAutoFit/>
          </a:bodyPr>
          <a:lstStyle/>
          <a:p>
            <a:pPr algn="just"/>
            <a:r>
              <a:rPr lang="en-US" sz="2700"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Beshinchi</a:t>
            </a:r>
            <a:r>
              <a:rPr lang="en-US" sz="2700" b="1" dirty="0" smtClean="0">
                <a:latin typeface="Times New Roman" panose="02020603050405020304" pitchFamily="18" charset="0"/>
                <a:cs typeface="Times New Roman" panose="02020603050405020304" pitchFamily="18" charset="0"/>
              </a:rPr>
              <a:t>  </a:t>
            </a:r>
            <a:r>
              <a:rPr lang="en-US" sz="2700" b="1" dirty="0" err="1">
                <a:latin typeface="Times New Roman" panose="02020603050405020304" pitchFamily="18" charset="0"/>
                <a:cs typeface="Times New Roman" panose="02020603050405020304" pitchFamily="18" charset="0"/>
              </a:rPr>
              <a:t>qatlamdan</a:t>
            </a:r>
            <a:r>
              <a:rPr lang="en-US" sz="2700" b="1"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ashel</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davriga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mansub</a:t>
            </a:r>
            <a:r>
              <a:rPr lang="en-US" sz="2700" dirty="0">
                <a:latin typeface="Times New Roman" panose="02020603050405020304" pitchFamily="18" charset="0"/>
                <a:cs typeface="Times New Roman" panose="02020603050405020304" pitchFamily="18" charset="0"/>
              </a:rPr>
              <a:t>  </a:t>
            </a:r>
            <a:r>
              <a:rPr lang="en-US" sz="2700" b="1" i="1" dirty="0" err="1">
                <a:solidFill>
                  <a:srgbClr val="0000CC"/>
                </a:solidFill>
                <a:latin typeface="Times New Roman" panose="02020603050405020304" pitchFamily="18" charset="0"/>
                <a:cs typeface="Times New Roman" panose="02020603050405020304" pitchFamily="18" charset="0"/>
              </a:rPr>
              <a:t>qo’l</a:t>
            </a:r>
            <a:r>
              <a:rPr lang="en-US" sz="2700" b="1" i="1" dirty="0">
                <a:solidFill>
                  <a:srgbClr val="0000CC"/>
                </a:solidFill>
                <a:latin typeface="Times New Roman" panose="02020603050405020304" pitchFamily="18" charset="0"/>
                <a:cs typeface="Times New Roman" panose="02020603050405020304" pitchFamily="18" charset="0"/>
              </a:rPr>
              <a:t>  </a:t>
            </a:r>
            <a:r>
              <a:rPr lang="en-US" sz="2700" b="1" i="1" dirty="0" err="1">
                <a:solidFill>
                  <a:srgbClr val="0000CC"/>
                </a:solidFill>
                <a:latin typeface="Times New Roman" panose="02020603050405020304" pitchFamily="18" charset="0"/>
                <a:cs typeface="Times New Roman" panose="02020603050405020304" pitchFamily="18" charset="0"/>
              </a:rPr>
              <a:t>cho’qmori</a:t>
            </a:r>
            <a:r>
              <a:rPr lang="en-US" sz="2700" b="1" i="1" dirty="0">
                <a:solidFill>
                  <a:srgbClr val="0000CC"/>
                </a:solidFill>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topildi</a:t>
            </a:r>
            <a:r>
              <a:rPr lang="en-US" sz="2700" dirty="0">
                <a:latin typeface="Times New Roman" panose="02020603050405020304" pitchFamily="18" charset="0"/>
                <a:cs typeface="Times New Roman" panose="02020603050405020304" pitchFamily="18" charset="0"/>
              </a:rPr>
              <a:t>.  U  </a:t>
            </a:r>
            <a:r>
              <a:rPr lang="en-US" sz="2700" dirty="0" err="1">
                <a:latin typeface="Times New Roman" panose="02020603050405020304" pitchFamily="18" charset="0"/>
                <a:cs typeface="Times New Roman" panose="02020603050405020304" pitchFamily="18" charset="0"/>
              </a:rPr>
              <a:t>ajdodlarimiz</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ishlatgan</a:t>
            </a:r>
            <a:r>
              <a:rPr lang="en-US" sz="2700" dirty="0">
                <a:latin typeface="Times New Roman" panose="02020603050405020304" pitchFamily="18" charset="0"/>
                <a:cs typeface="Times New Roman" panose="02020603050405020304" pitchFamily="18" charset="0"/>
              </a:rPr>
              <a:t>  ilk  </a:t>
            </a:r>
            <a:r>
              <a:rPr lang="en-US" sz="2700" dirty="0" err="1">
                <a:latin typeface="Times New Roman" panose="02020603050405020304" pitchFamily="18" charset="0"/>
                <a:cs typeface="Times New Roman" panose="02020603050405020304" pitchFamily="18" charset="0"/>
              </a:rPr>
              <a:t>quroldir</a:t>
            </a:r>
            <a:r>
              <a:rPr lang="en-US" sz="2700" dirty="0">
                <a:latin typeface="Times New Roman" panose="02020603050405020304" pitchFamily="18" charset="0"/>
                <a:cs typeface="Times New Roman" panose="02020603050405020304" pitchFamily="18" charset="0"/>
              </a:rPr>
              <a:t>.  U  </a:t>
            </a:r>
            <a:r>
              <a:rPr lang="en-US" sz="2700" dirty="0" err="1">
                <a:latin typeface="Times New Roman" panose="02020603050405020304" pitchFamily="18" charset="0"/>
                <a:cs typeface="Times New Roman" panose="02020603050405020304" pitchFamily="18" charset="0"/>
              </a:rPr>
              <a:t>nayzasimon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shaklga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ega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bo’lib</a:t>
            </a:r>
            <a:r>
              <a:rPr lang="en-US" sz="2700" dirty="0">
                <a:latin typeface="Times New Roman" panose="02020603050405020304" pitchFamily="18" charset="0"/>
                <a:cs typeface="Times New Roman" panose="02020603050405020304" pitchFamily="18" charset="0"/>
              </a:rPr>
              <a:t>,  </a:t>
            </a:r>
            <a:r>
              <a:rPr lang="en-US" sz="2700" b="1" dirty="0" err="1">
                <a:solidFill>
                  <a:srgbClr val="C00000"/>
                </a:solidFill>
                <a:latin typeface="Times New Roman" panose="02020603050405020304" pitchFamily="18" charset="0"/>
                <a:cs typeface="Times New Roman" panose="02020603050405020304" pitchFamily="18" charset="0"/>
              </a:rPr>
              <a:t>qizil</a:t>
            </a:r>
            <a:r>
              <a:rPr lang="en-US" sz="2700" b="1" dirty="0">
                <a:solidFill>
                  <a:srgbClr val="C00000"/>
                </a:solidFill>
                <a:latin typeface="Times New Roman" panose="02020603050405020304" pitchFamily="18" charset="0"/>
                <a:cs typeface="Times New Roman" panose="02020603050405020304" pitchFamily="18" charset="0"/>
              </a:rPr>
              <a:t>  </a:t>
            </a:r>
            <a:r>
              <a:rPr lang="en-US" sz="2700" b="1" dirty="0" err="1">
                <a:solidFill>
                  <a:srgbClr val="C00000"/>
                </a:solidFill>
                <a:latin typeface="Times New Roman" panose="02020603050405020304" pitchFamily="18" charset="0"/>
                <a:cs typeface="Times New Roman" panose="02020603050405020304" pitchFamily="18" charset="0"/>
              </a:rPr>
              <a:t>yashma</a:t>
            </a:r>
            <a:r>
              <a:rPr lang="en-US" sz="2700" b="1" dirty="0">
                <a:solidFill>
                  <a:srgbClr val="C00000"/>
                </a:solidFill>
                <a:latin typeface="Times New Roman" panose="02020603050405020304" pitchFamily="18" charset="0"/>
                <a:cs typeface="Times New Roman" panose="02020603050405020304" pitchFamily="18" charset="0"/>
              </a:rPr>
              <a:t>  </a:t>
            </a:r>
            <a:r>
              <a:rPr lang="en-US" sz="2700" b="1" dirty="0" err="1">
                <a:solidFill>
                  <a:srgbClr val="C00000"/>
                </a:solidFill>
                <a:latin typeface="Times New Roman" panose="02020603050405020304" pitchFamily="18" charset="0"/>
                <a:cs typeface="Times New Roman" panose="02020603050405020304" pitchFamily="18" charset="0"/>
              </a:rPr>
              <a:t>toshdan</a:t>
            </a:r>
            <a:r>
              <a:rPr lang="en-US" sz="2700" b="1" dirty="0">
                <a:solidFill>
                  <a:srgbClr val="C00000"/>
                </a:solidFill>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tayyorlangan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Uning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faqat</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bir</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tomoninga</a:t>
            </a:r>
            <a:r>
              <a:rPr lang="en-US" sz="2700"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tosh </a:t>
            </a:r>
            <a:r>
              <a:rPr lang="en-US" sz="2700" b="1" dirty="0" err="1">
                <a:latin typeface="Times New Roman" panose="02020603050405020304" pitchFamily="18" charset="0"/>
                <a:cs typeface="Times New Roman" panose="02020603050405020304" pitchFamily="18" charset="0"/>
              </a:rPr>
              <a:t>bolg’alar</a:t>
            </a:r>
            <a:r>
              <a:rPr lang="en-US" sz="2700" b="1"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bilan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bir</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necha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uchrindilar</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uchirib</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ishlov</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berilgan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Uning</a:t>
            </a:r>
            <a:r>
              <a:rPr lang="en-US" sz="2700" dirty="0">
                <a:latin typeface="Times New Roman" panose="02020603050405020304" pitchFamily="18" charset="0"/>
                <a:cs typeface="Times New Roman" panose="02020603050405020304" pitchFamily="18" charset="0"/>
              </a:rPr>
              <a:t> yon </a:t>
            </a:r>
            <a:r>
              <a:rPr lang="en-US" sz="2700" dirty="0" err="1">
                <a:latin typeface="Times New Roman" panose="02020603050405020304" pitchFamily="18" charset="0"/>
                <a:cs typeface="Times New Roman" panose="02020603050405020304" pitchFamily="18" charset="0"/>
              </a:rPr>
              <a:t>tomonida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yirik</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uchrindilar</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olinganligining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izlari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saqlanib</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qolgan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Mayda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uchrindilar</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izlari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ko’rinmaydi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Qurolning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xuddi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shu</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jihatlari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uning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eng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qadimiy</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qurol</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ekanligini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tasdiqlaydi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Ilgarigi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davrlarda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xuddi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shu</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tarzda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ishlangan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qurollarni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ya’ni</a:t>
            </a:r>
            <a:r>
              <a:rPr lang="en-US" sz="2700" dirty="0">
                <a:latin typeface="Times New Roman" panose="02020603050405020304" pitchFamily="18" charset="0"/>
                <a:cs typeface="Times New Roman" panose="02020603050405020304" pitchFamily="18" charset="0"/>
              </a:rPr>
              <a:t> </a:t>
            </a:r>
            <a:r>
              <a:rPr lang="en-US" sz="2700" b="1" i="1" dirty="0" err="1">
                <a:latin typeface="Times New Roman" panose="02020603050405020304" pitchFamily="18" charset="0"/>
                <a:cs typeface="Times New Roman" panose="02020603050405020304" pitchFamily="18" charset="0"/>
              </a:rPr>
              <a:t>bir</a:t>
            </a:r>
            <a:r>
              <a:rPr lang="en-US" sz="2700" b="1" i="1" dirty="0">
                <a:latin typeface="Times New Roman" panose="02020603050405020304" pitchFamily="18" charset="0"/>
                <a:cs typeface="Times New Roman" panose="02020603050405020304" pitchFamily="18" charset="0"/>
              </a:rPr>
              <a:t> </a:t>
            </a:r>
            <a:r>
              <a:rPr lang="en-US" sz="2700" b="1" i="1" dirty="0" err="1">
                <a:latin typeface="Times New Roman" panose="02020603050405020304" pitchFamily="18" charset="0"/>
                <a:cs typeface="Times New Roman" panose="02020603050405020304" pitchFamily="18" charset="0"/>
              </a:rPr>
              <a:t>tomoninga</a:t>
            </a:r>
            <a:r>
              <a:rPr lang="en-US" sz="2700" b="1" i="1" dirty="0">
                <a:latin typeface="Times New Roman" panose="02020603050405020304" pitchFamily="18" charset="0"/>
                <a:cs typeface="Times New Roman" panose="02020603050405020304" pitchFamily="18" charset="0"/>
              </a:rPr>
              <a:t> </a:t>
            </a:r>
            <a:r>
              <a:rPr lang="en-US" sz="2700" b="1" i="1" dirty="0" err="1">
                <a:latin typeface="Times New Roman" panose="02020603050405020304" pitchFamily="18" charset="0"/>
                <a:cs typeface="Times New Roman" panose="02020603050405020304" pitchFamily="18" charset="0"/>
              </a:rPr>
              <a:t>ishlov</a:t>
            </a:r>
            <a:r>
              <a:rPr lang="en-US" sz="2700" b="1" i="1" dirty="0">
                <a:latin typeface="Times New Roman" panose="02020603050405020304" pitchFamily="18" charset="0"/>
                <a:cs typeface="Times New Roman" panose="02020603050405020304" pitchFamily="18" charset="0"/>
              </a:rPr>
              <a:t> </a:t>
            </a:r>
            <a:r>
              <a:rPr lang="en-US" sz="2700" b="1" i="1" dirty="0" err="1">
                <a:latin typeface="Times New Roman" panose="02020603050405020304" pitchFamily="18" charset="0"/>
                <a:cs typeface="Times New Roman" panose="02020603050405020304" pitchFamily="18" charset="0"/>
              </a:rPr>
              <a:t>berilgan</a:t>
            </a:r>
            <a:r>
              <a:rPr lang="en-US" sz="2700" b="1" i="1" dirty="0">
                <a:latin typeface="Times New Roman" panose="02020603050405020304" pitchFamily="18" charset="0"/>
                <a:cs typeface="Times New Roman" panose="02020603050405020304" pitchFamily="18" charset="0"/>
              </a:rPr>
              <a:t> </a:t>
            </a:r>
            <a:r>
              <a:rPr lang="en-US" sz="2700" b="1" i="1" dirty="0" err="1">
                <a:latin typeface="Times New Roman" panose="02020603050405020304" pitchFamily="18" charset="0"/>
                <a:cs typeface="Times New Roman" panose="02020603050405020304" pitchFamily="18" charset="0"/>
              </a:rPr>
              <a:t>qurollarni</a:t>
            </a:r>
            <a:r>
              <a:rPr lang="en-US" sz="2700" b="1" i="1" dirty="0">
                <a:latin typeface="Times New Roman" panose="02020603050405020304" pitchFamily="18" charset="0"/>
                <a:cs typeface="Times New Roman" panose="02020603050405020304" pitchFamily="18" charset="0"/>
              </a:rPr>
              <a:t> </a:t>
            </a:r>
            <a:r>
              <a:rPr lang="en-US" sz="2700" b="1" dirty="0">
                <a:solidFill>
                  <a:srgbClr val="C00000"/>
                </a:solidFill>
                <a:latin typeface="Times New Roman" panose="02020603050405020304" pitchFamily="18" charset="0"/>
                <a:cs typeface="Times New Roman" panose="02020603050405020304" pitchFamily="18" charset="0"/>
              </a:rPr>
              <a:t>shell</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davriga</a:t>
            </a:r>
            <a:r>
              <a:rPr lang="en-US" sz="2700" dirty="0">
                <a:latin typeface="Times New Roman" panose="02020603050405020304" pitchFamily="18" charset="0"/>
                <a:cs typeface="Times New Roman" panose="02020603050405020304" pitchFamily="18" charset="0"/>
              </a:rPr>
              <a:t>, </a:t>
            </a:r>
            <a:r>
              <a:rPr lang="en-US" sz="2700" b="1" i="1" dirty="0" err="1">
                <a:latin typeface="Times New Roman" panose="02020603050405020304" pitchFamily="18" charset="0"/>
                <a:cs typeface="Times New Roman" panose="02020603050405020304" pitchFamily="18" charset="0"/>
              </a:rPr>
              <a:t>ikki</a:t>
            </a:r>
            <a:r>
              <a:rPr lang="en-US" sz="2700" b="1" i="1" dirty="0">
                <a:latin typeface="Times New Roman" panose="02020603050405020304" pitchFamily="18" charset="0"/>
                <a:cs typeface="Times New Roman" panose="02020603050405020304" pitchFamily="18" charset="0"/>
              </a:rPr>
              <a:t> </a:t>
            </a:r>
            <a:r>
              <a:rPr lang="en-US" sz="2700" b="1" i="1" dirty="0" err="1" smtClean="0">
                <a:latin typeface="Times New Roman" panose="02020603050405020304" pitchFamily="18" charset="0"/>
                <a:cs typeface="Times New Roman" panose="02020603050405020304" pitchFamily="18" charset="0"/>
              </a:rPr>
              <a:t>tomoniga</a:t>
            </a:r>
            <a:r>
              <a:rPr lang="en-US" sz="2700" b="1" i="1" dirty="0" smtClean="0">
                <a:latin typeface="Times New Roman" panose="02020603050405020304" pitchFamily="18" charset="0"/>
                <a:cs typeface="Times New Roman" panose="02020603050405020304" pitchFamily="18" charset="0"/>
              </a:rPr>
              <a:t> </a:t>
            </a:r>
            <a:r>
              <a:rPr lang="en-US" sz="2700" b="1" i="1" dirty="0" err="1">
                <a:latin typeface="Times New Roman" panose="02020603050405020304" pitchFamily="18" charset="0"/>
                <a:cs typeface="Times New Roman" panose="02020603050405020304" pitchFamily="18" charset="0"/>
              </a:rPr>
              <a:t>ishlov</a:t>
            </a:r>
            <a:r>
              <a:rPr lang="en-US" sz="2700" b="1" i="1" dirty="0">
                <a:latin typeface="Times New Roman" panose="02020603050405020304" pitchFamily="18" charset="0"/>
                <a:cs typeface="Times New Roman" panose="02020603050405020304" pitchFamily="18" charset="0"/>
              </a:rPr>
              <a:t> </a:t>
            </a:r>
            <a:r>
              <a:rPr lang="en-US" sz="2700" b="1" i="1" dirty="0" err="1">
                <a:latin typeface="Times New Roman" panose="02020603050405020304" pitchFamily="18" charset="0"/>
                <a:cs typeface="Times New Roman" panose="02020603050405020304" pitchFamily="18" charset="0"/>
              </a:rPr>
              <a:t>berilganlarni</a:t>
            </a:r>
            <a:r>
              <a:rPr lang="en-US" sz="2700" dirty="0">
                <a:latin typeface="Times New Roman" panose="02020603050405020304" pitchFamily="18" charset="0"/>
                <a:cs typeface="Times New Roman" panose="02020603050405020304" pitchFamily="18" charset="0"/>
              </a:rPr>
              <a:t> </a:t>
            </a:r>
            <a:r>
              <a:rPr lang="en-US" sz="2700" b="1" dirty="0" err="1">
                <a:solidFill>
                  <a:srgbClr val="C00000"/>
                </a:solidFill>
                <a:latin typeface="Times New Roman" panose="02020603050405020304" pitchFamily="18" charset="0"/>
                <a:cs typeface="Times New Roman" panose="02020603050405020304" pitchFamily="18" charset="0"/>
              </a:rPr>
              <a:t>ashel</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davri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oid</a:t>
            </a:r>
            <a:r>
              <a:rPr lang="en-US" sz="2700" dirty="0">
                <a:latin typeface="Times New Roman" panose="02020603050405020304" pitchFamily="18" charset="0"/>
                <a:cs typeface="Times New Roman" panose="02020603050405020304" pitchFamily="18" charset="0"/>
              </a:rPr>
              <a:t> deb </a:t>
            </a:r>
            <a:r>
              <a:rPr lang="en-US" sz="2700" dirty="0" err="1">
                <a:latin typeface="Times New Roman" panose="02020603050405020304" pitchFamily="18" charset="0"/>
                <a:cs typeface="Times New Roman" panose="02020603050405020304" pitchFamily="18" charset="0"/>
              </a:rPr>
              <a:t>xisoblaganlar</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Lekin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keyingi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davrlarda</a:t>
            </a:r>
            <a:r>
              <a:rPr lang="en-US" sz="2700" dirty="0">
                <a:latin typeface="Times New Roman" panose="02020603050405020304" pitchFamily="18" charset="0"/>
                <a:cs typeface="Times New Roman" panose="02020603050405020304" pitchFamily="18" charset="0"/>
              </a:rPr>
              <a:t> ilk </a:t>
            </a:r>
            <a:r>
              <a:rPr lang="en-US" sz="2700" dirty="0" err="1">
                <a:latin typeface="Times New Roman" panose="02020603050405020304" pitchFamily="18" charset="0"/>
                <a:cs typeface="Times New Roman" panose="02020603050405020304" pitchFamily="18" charset="0"/>
              </a:rPr>
              <a:t>paleolitni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olduvay</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va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ashel</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davrlariga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bo’linishini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inobatga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olib</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mazkur</a:t>
            </a:r>
            <a:r>
              <a:rPr lang="en-US" sz="2700" dirty="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cho’qmorni</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ham </a:t>
            </a:r>
            <a:r>
              <a:rPr lang="en-US" sz="2700" b="1" dirty="0" err="1">
                <a:solidFill>
                  <a:srgbClr val="C00000"/>
                </a:solidFill>
                <a:latin typeface="Times New Roman" panose="02020603050405020304" pitchFamily="18" charset="0"/>
                <a:cs typeface="Times New Roman" panose="02020603050405020304" pitchFamily="18" charset="0"/>
              </a:rPr>
              <a:t>ashel</a:t>
            </a:r>
            <a:r>
              <a:rPr lang="en-US" sz="2700" b="1" dirty="0">
                <a:solidFill>
                  <a:srgbClr val="C00000"/>
                </a:solidFill>
                <a:latin typeface="Times New Roman" panose="02020603050405020304" pitchFamily="18" charset="0"/>
                <a:cs typeface="Times New Roman" panose="02020603050405020304" pitchFamily="18" charset="0"/>
              </a:rPr>
              <a:t> </a:t>
            </a:r>
            <a:r>
              <a:rPr lang="en-US" sz="2700" b="1" dirty="0" err="1">
                <a:solidFill>
                  <a:srgbClr val="C00000"/>
                </a:solidFill>
                <a:latin typeface="Times New Roman" panose="02020603050405020304" pitchFamily="18" charset="0"/>
                <a:cs typeface="Times New Roman" panose="02020603050405020304" pitchFamily="18" charset="0"/>
              </a:rPr>
              <a:t>davri</a:t>
            </a:r>
            <a:r>
              <a:rPr lang="en-US" sz="2700" b="1" dirty="0">
                <a:solidFill>
                  <a:srgbClr val="C00000"/>
                </a:solidFill>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oid</a:t>
            </a:r>
            <a:r>
              <a:rPr lang="en-US" sz="2700" dirty="0">
                <a:latin typeface="Times New Roman" panose="02020603050405020304" pitchFamily="18" charset="0"/>
                <a:cs typeface="Times New Roman" panose="02020603050405020304" pitchFamily="18" charset="0"/>
              </a:rPr>
              <a:t> deb </a:t>
            </a:r>
            <a:r>
              <a:rPr lang="en-US" sz="2700" b="1" dirty="0">
                <a:latin typeface="Times New Roman" panose="02020603050405020304" pitchFamily="18" charset="0"/>
                <a:cs typeface="Times New Roman" panose="02020603050405020304" pitchFamily="18" charset="0"/>
              </a:rPr>
              <a:t>O’.</a:t>
            </a:r>
            <a:r>
              <a:rPr lang="en-US" sz="2700" b="1" dirty="0" err="1">
                <a:latin typeface="Times New Roman" panose="02020603050405020304" pitchFamily="18" charset="0"/>
                <a:cs typeface="Times New Roman" panose="02020603050405020304" pitchFamily="18" charset="0"/>
              </a:rPr>
              <a:t>Islomov</a:t>
            </a:r>
            <a:r>
              <a:rPr lang="en-US" sz="2700" b="1"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ko’rsatadi</a:t>
            </a:r>
            <a:r>
              <a:rPr lang="en-US" sz="2700" dirty="0">
                <a:latin typeface="Times New Roman" panose="02020603050405020304" pitchFamily="18" charset="0"/>
                <a:cs typeface="Times New Roman" panose="02020603050405020304" pitchFamily="18" charset="0"/>
              </a:rPr>
              <a:t>.</a:t>
            </a:r>
            <a:endParaRPr lang="en-US" sz="2700" dirty="0">
              <a:latin typeface="Times New Roman" panose="02020603050405020304" pitchFamily="18" charset="0"/>
              <a:cs typeface="Times New Roman" panose="02020603050405020304" pitchFamily="18" charset="0"/>
            </a:endParaRPr>
          </a:p>
        </p:txBody>
      </p:sp>
      <p:sp>
        <p:nvSpPr>
          <p:cNvPr id="2" name="Скругленный прямоугольник 1"/>
          <p:cNvSpPr/>
          <p:nvPr/>
        </p:nvSpPr>
        <p:spPr>
          <a:xfrm>
            <a:off x="2555776" y="116632"/>
            <a:ext cx="4032448"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err="1">
                <a:solidFill>
                  <a:schemeClr val="tx1"/>
                </a:solidFill>
                <a:latin typeface="Times New Roman" panose="02020603050405020304" pitchFamily="18" charset="0"/>
                <a:cs typeface="Times New Roman" panose="02020603050405020304" pitchFamily="18" charset="0"/>
              </a:rPr>
              <a:t>Selungur</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makoni</a:t>
            </a:r>
            <a:r>
              <a:rPr lang="en-US" sz="2800" b="1" dirty="0">
                <a:solidFill>
                  <a:schemeClr val="tx1"/>
                </a:solidFill>
                <a:latin typeface="Times New Roman" panose="02020603050405020304" pitchFamily="18" charset="0"/>
                <a:cs typeface="Times New Roman" panose="02020603050405020304" pitchFamily="18" charset="0"/>
              </a:rPr>
              <a:t>. </a:t>
            </a:r>
            <a:endParaRPr lang="ru-RU" b="1" dirty="0">
              <a:solidFill>
                <a:schemeClr val="tx1"/>
              </a:solidFill>
            </a:endParaRPr>
          </a:p>
        </p:txBody>
      </p:sp>
    </p:spTree>
    <p:extLst>
      <p:ext uri="{BB962C8B-B14F-4D97-AF65-F5344CB8AC3E}">
        <p14:creationId xmlns:p14="http://schemas.microsoft.com/office/powerpoint/2010/main" val="899117553"/>
      </p:ext>
    </p:extLst>
  </p:cSld>
  <p:clrMapOvr>
    <a:masterClrMapping/>
  </p:clrMapOvr>
  <p:transition spd="slow">
    <p:dissolv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41" y="764704"/>
            <a:ext cx="9144000" cy="5509200"/>
          </a:xfrm>
          <a:prstGeom prst="rect">
            <a:avLst/>
          </a:prstGeom>
        </p:spPr>
        <p:txBody>
          <a:bodyPr wrap="square">
            <a:spAutoFit/>
          </a:bodyPr>
          <a:lstStyle/>
          <a:p>
            <a:pPr indent="449580" algn="just">
              <a:spcAft>
                <a:spcPts val="0"/>
              </a:spcAft>
            </a:pPr>
            <a:r>
              <a:rPr lang="en-US" sz="2200" dirty="0">
                <a:latin typeface="Times New Roman" panose="02020603050405020304" pitchFamily="18" charset="0"/>
                <a:cs typeface="Times New Roman" panose="02020603050405020304" pitchFamily="18" charset="0"/>
              </a:rPr>
              <a:t>	</a:t>
            </a:r>
            <a:r>
              <a:rPr lang="uz-Cyrl-UZ" sz="2200" dirty="0">
                <a:latin typeface="Times New Roman"/>
                <a:ea typeface="Times New Roman"/>
              </a:rPr>
              <a:t>Selungur makonining </a:t>
            </a:r>
            <a:r>
              <a:rPr lang="uz-Cyrl-UZ" sz="2200" b="1" dirty="0" smtClean="0">
                <a:latin typeface="Times New Roman"/>
                <a:ea typeface="Times New Roman"/>
              </a:rPr>
              <a:t>4</a:t>
            </a:r>
            <a:r>
              <a:rPr lang="en-US" sz="2200" b="1" dirty="0" smtClean="0">
                <a:latin typeface="Times New Roman"/>
                <a:ea typeface="Times New Roman"/>
              </a:rPr>
              <a:t>-</a:t>
            </a:r>
            <a:r>
              <a:rPr lang="uz-Cyrl-UZ" sz="2200" b="1" dirty="0" smtClean="0">
                <a:latin typeface="Times New Roman"/>
                <a:ea typeface="Times New Roman"/>
              </a:rPr>
              <a:t>qatlamidan</a:t>
            </a:r>
            <a:r>
              <a:rPr lang="uz-Cyrl-UZ" sz="2200" dirty="0" smtClean="0">
                <a:latin typeface="Times New Roman"/>
                <a:ea typeface="Times New Roman"/>
              </a:rPr>
              <a:t> </a:t>
            </a:r>
            <a:r>
              <a:rPr lang="uz-Cyrl-UZ" sz="2200" b="1" i="1" u="sng" dirty="0">
                <a:solidFill>
                  <a:srgbClr val="FF0000"/>
                </a:solidFill>
                <a:latin typeface="Times New Roman"/>
                <a:ea typeface="Times New Roman"/>
              </a:rPr>
              <a:t>og’ir va to’mtoq tosh bolta </a:t>
            </a:r>
            <a:r>
              <a:rPr lang="uz-Cyrl-UZ" sz="2200" dirty="0">
                <a:latin typeface="Times New Roman"/>
                <a:ea typeface="Times New Roman"/>
              </a:rPr>
              <a:t>topilgan. U xam ishlanish jixatidan ancha primitiv bo’lib, undan ajdodlarimiz uzoq vaqt foydalanganliklari izlari ham saqlanib qolgan. </a:t>
            </a:r>
            <a:endParaRPr lang="ru-RU" sz="2200" dirty="0">
              <a:latin typeface="Times New Roman"/>
              <a:ea typeface="Times New Roman"/>
            </a:endParaRPr>
          </a:p>
          <a:p>
            <a:pPr algn="just">
              <a:spcAft>
                <a:spcPts val="0"/>
              </a:spcAft>
            </a:pPr>
            <a:r>
              <a:rPr lang="en-US" sz="2200" dirty="0" smtClean="0">
                <a:latin typeface="Times New Roman"/>
                <a:ea typeface="Times New Roman"/>
              </a:rPr>
              <a:t>	</a:t>
            </a:r>
            <a:r>
              <a:rPr lang="uz-Cyrl-UZ" sz="2200" dirty="0" smtClean="0">
                <a:latin typeface="Times New Roman"/>
                <a:ea typeface="Times New Roman"/>
              </a:rPr>
              <a:t>Makonning </a:t>
            </a:r>
            <a:r>
              <a:rPr lang="uz-Cyrl-UZ" sz="2200" dirty="0">
                <a:latin typeface="Times New Roman"/>
                <a:ea typeface="Times New Roman"/>
              </a:rPr>
              <a:t>eng muxim topilmalari bo’lgan </a:t>
            </a:r>
            <a:r>
              <a:rPr lang="uz-Cyrl-UZ" sz="2200" b="1" dirty="0">
                <a:latin typeface="Times New Roman"/>
                <a:ea typeface="Times New Roman"/>
              </a:rPr>
              <a:t>odam suyaklari  </a:t>
            </a:r>
            <a:r>
              <a:rPr lang="uz-Cyrl-UZ" sz="2200" b="1" i="1" u="sng" dirty="0">
                <a:latin typeface="Times New Roman"/>
                <a:ea typeface="Times New Roman"/>
              </a:rPr>
              <a:t>3  va  2  qatlamdan</a:t>
            </a:r>
            <a:r>
              <a:rPr lang="uz-Cyrl-UZ" sz="2200" dirty="0">
                <a:latin typeface="Times New Roman"/>
                <a:ea typeface="Times New Roman"/>
              </a:rPr>
              <a:t> topilgan. U yerdan  </a:t>
            </a:r>
            <a:r>
              <a:rPr lang="uz-Cyrl-UZ" sz="2200" b="1" dirty="0">
                <a:solidFill>
                  <a:srgbClr val="FF0000"/>
                </a:solidFill>
                <a:latin typeface="Times New Roman"/>
                <a:ea typeface="Times New Roman"/>
              </a:rPr>
              <a:t>odamning  yelka  suyagining  bir  bo’lagi,  bosh  suyagi  engak  qismining  bir  bo’lagi,  14  ta  tish  </a:t>
            </a:r>
            <a:r>
              <a:rPr lang="uz-Cyrl-UZ" sz="2200" dirty="0">
                <a:latin typeface="Times New Roman"/>
                <a:ea typeface="Times New Roman"/>
              </a:rPr>
              <a:t>topilgan.  Antropologlar  ularni  tadqiq  qilib,  ashel  davrida  yashagan  </a:t>
            </a:r>
            <a:r>
              <a:rPr lang="uz-Cyrl-UZ" sz="2200" b="1" dirty="0">
                <a:latin typeface="Times New Roman"/>
                <a:ea typeface="Times New Roman"/>
              </a:rPr>
              <a:t>arxantroplar</a:t>
            </a:r>
            <a:r>
              <a:rPr lang="uz-Cyrl-UZ" sz="2200" dirty="0">
                <a:latin typeface="Times New Roman"/>
                <a:ea typeface="Times New Roman"/>
              </a:rPr>
              <a:t>  deb  topdilar.  </a:t>
            </a:r>
            <a:r>
              <a:rPr lang="uz-Cyrl-UZ" sz="2200" b="1" dirty="0">
                <a:latin typeface="Times New Roman"/>
                <a:ea typeface="Times New Roman"/>
              </a:rPr>
              <a:t>Selengur  odamining  </a:t>
            </a:r>
            <a:r>
              <a:rPr lang="uz-Cyrl-UZ" sz="2200" dirty="0">
                <a:latin typeface="Times New Roman"/>
                <a:ea typeface="Times New Roman"/>
              </a:rPr>
              <a:t>yashash  davri  va  uning  tuzilishi  to’g’risida  munozaralar  hali  tugagan  emas.  Bu yerda topilgan tishlar </a:t>
            </a:r>
            <a:r>
              <a:rPr lang="uz-Cyrl-UZ" sz="2200" b="1" i="1" dirty="0" smtClean="0">
                <a:latin typeface="Times New Roman"/>
                <a:ea typeface="Times New Roman"/>
              </a:rPr>
              <a:t>4</a:t>
            </a:r>
            <a:r>
              <a:rPr lang="en-US" sz="2200" b="1" i="1" dirty="0" smtClean="0">
                <a:latin typeface="Times New Roman"/>
                <a:ea typeface="Times New Roman"/>
              </a:rPr>
              <a:t> </a:t>
            </a:r>
            <a:r>
              <a:rPr lang="uz-Cyrl-UZ" sz="2200" b="1" i="1" dirty="0" smtClean="0">
                <a:latin typeface="Times New Roman"/>
                <a:ea typeface="Times New Roman"/>
              </a:rPr>
              <a:t>ta </a:t>
            </a:r>
            <a:r>
              <a:rPr lang="uz-Cyrl-UZ" sz="2200" b="1" i="1" dirty="0">
                <a:latin typeface="Times New Roman"/>
                <a:ea typeface="Times New Roman"/>
              </a:rPr>
              <a:t>shaxsga mansubligi </a:t>
            </a:r>
            <a:r>
              <a:rPr lang="uz-Cyrl-UZ" sz="2200" dirty="0">
                <a:latin typeface="Times New Roman"/>
                <a:ea typeface="Times New Roman"/>
              </a:rPr>
              <a:t>aniqlangan. Shulardan biri pastki tish bo’lib, </a:t>
            </a:r>
            <a:r>
              <a:rPr lang="uz-Cyrl-UZ" sz="2200" b="1" dirty="0">
                <a:latin typeface="Times New Roman"/>
                <a:ea typeface="Times New Roman"/>
              </a:rPr>
              <a:t>40 yoshlardagi ayolniki </a:t>
            </a:r>
            <a:r>
              <a:rPr lang="uz-Cyrl-UZ" sz="2200" dirty="0">
                <a:latin typeface="Times New Roman"/>
                <a:ea typeface="Times New Roman"/>
              </a:rPr>
              <a:t>degan fikrga kelingan. Topilgan tishlarning birortasida ham karies alomatlari sezilmagan. Mazkur tishlarining  taxili xali to’liq yakunlangan emas. Ularning yakuni Selungur odami to’g’risida to’liq tassavur bera oladi, hozirda antropologiya fani shu qadar yutuqlarni qo’lga kiritganki, bitta tish orqali odam to’g’risida batafsil ma’lumot bera oladi </a:t>
            </a:r>
            <a:r>
              <a:rPr lang="uz-Cyrl-UZ" sz="2200" b="1" dirty="0">
                <a:latin typeface="Times New Roman"/>
                <a:ea typeface="Times New Roman"/>
              </a:rPr>
              <a:t>(yoshi, jinsi,bo’yi, farzandlari sonini </a:t>
            </a:r>
            <a:r>
              <a:rPr lang="uz-Cyrl-UZ" sz="2200" dirty="0">
                <a:latin typeface="Times New Roman"/>
                <a:ea typeface="Times New Roman"/>
              </a:rPr>
              <a:t>xam aniqlaydi).    </a:t>
            </a:r>
            <a:endParaRPr lang="ru-RU" sz="2200" dirty="0">
              <a:effectLst/>
              <a:latin typeface="Times New Roman"/>
              <a:ea typeface="Times New Roman"/>
            </a:endParaRPr>
          </a:p>
        </p:txBody>
      </p:sp>
      <p:sp>
        <p:nvSpPr>
          <p:cNvPr id="2" name="Скругленный прямоугольник 1"/>
          <p:cNvSpPr/>
          <p:nvPr/>
        </p:nvSpPr>
        <p:spPr>
          <a:xfrm>
            <a:off x="2555776" y="116632"/>
            <a:ext cx="4032448"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err="1">
                <a:solidFill>
                  <a:schemeClr val="tx1"/>
                </a:solidFill>
                <a:latin typeface="Times New Roman" panose="02020603050405020304" pitchFamily="18" charset="0"/>
                <a:cs typeface="Times New Roman" panose="02020603050405020304" pitchFamily="18" charset="0"/>
              </a:rPr>
              <a:t>Selungur</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makoni</a:t>
            </a:r>
            <a:r>
              <a:rPr lang="en-US" sz="2800" b="1" dirty="0">
                <a:solidFill>
                  <a:schemeClr val="tx1"/>
                </a:solidFill>
                <a:latin typeface="Times New Roman" panose="02020603050405020304" pitchFamily="18" charset="0"/>
                <a:cs typeface="Times New Roman" panose="02020603050405020304" pitchFamily="18" charset="0"/>
              </a:rPr>
              <a:t>. </a:t>
            </a:r>
            <a:endParaRPr lang="ru-RU" b="1" dirty="0">
              <a:solidFill>
                <a:schemeClr val="tx1"/>
              </a:solidFill>
            </a:endParaRPr>
          </a:p>
        </p:txBody>
      </p:sp>
    </p:spTree>
    <p:extLst>
      <p:ext uri="{BB962C8B-B14F-4D97-AF65-F5344CB8AC3E}">
        <p14:creationId xmlns:p14="http://schemas.microsoft.com/office/powerpoint/2010/main" val="2116149596"/>
      </p:ext>
    </p:extLst>
  </p:cSld>
  <p:clrMapOvr>
    <a:masterClrMapping/>
  </p:clrMapOvr>
  <p:transition spd="slow">
    <p:dissolv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41" y="764704"/>
            <a:ext cx="9144000" cy="5509200"/>
          </a:xfrm>
          <a:prstGeom prst="rect">
            <a:avLst/>
          </a:prstGeom>
        </p:spPr>
        <p:txBody>
          <a:bodyPr wrap="square">
            <a:spAutoFit/>
          </a:bodyPr>
          <a:lstStyle/>
          <a:p>
            <a:pPr indent="449580" algn="just">
              <a:spcAft>
                <a:spcPts val="0"/>
              </a:spcAft>
            </a:pPr>
            <a:r>
              <a:rPr lang="en-US" sz="2200" dirty="0">
                <a:latin typeface="Times New Roman" panose="02020603050405020304" pitchFamily="18" charset="0"/>
                <a:cs typeface="Times New Roman" panose="02020603050405020304" pitchFamily="18" charset="0"/>
              </a:rPr>
              <a:t>	</a:t>
            </a:r>
            <a:r>
              <a:rPr lang="en-US" sz="2200" dirty="0" err="1">
                <a:latin typeface="Times New Roman"/>
                <a:ea typeface="Times New Roman"/>
              </a:rPr>
              <a:t>Selungur</a:t>
            </a:r>
            <a:r>
              <a:rPr lang="en-US" sz="2200" dirty="0">
                <a:latin typeface="Times New Roman"/>
                <a:ea typeface="Times New Roman"/>
              </a:rPr>
              <a:t> </a:t>
            </a:r>
            <a:r>
              <a:rPr lang="en-US" sz="2200" dirty="0" err="1">
                <a:latin typeface="Times New Roman"/>
                <a:ea typeface="Times New Roman"/>
              </a:rPr>
              <a:t>odami</a:t>
            </a:r>
            <a:r>
              <a:rPr lang="en-US" sz="2200" dirty="0">
                <a:latin typeface="Times New Roman"/>
                <a:ea typeface="Times New Roman"/>
              </a:rPr>
              <a:t>  </a:t>
            </a:r>
            <a:r>
              <a:rPr lang="en-US" sz="2200" dirty="0" err="1">
                <a:latin typeface="Times New Roman"/>
                <a:ea typeface="Times New Roman"/>
              </a:rPr>
              <a:t>o’ziga</a:t>
            </a:r>
            <a:r>
              <a:rPr lang="en-US" sz="2200" dirty="0">
                <a:latin typeface="Times New Roman"/>
                <a:ea typeface="Times New Roman"/>
              </a:rPr>
              <a:t>  </a:t>
            </a:r>
            <a:r>
              <a:rPr lang="en-US" sz="2200" dirty="0" err="1">
                <a:latin typeface="Times New Roman"/>
                <a:ea typeface="Times New Roman"/>
              </a:rPr>
              <a:t>xos</a:t>
            </a:r>
            <a:r>
              <a:rPr lang="en-US" sz="2200" dirty="0">
                <a:latin typeface="Times New Roman"/>
                <a:ea typeface="Times New Roman"/>
              </a:rPr>
              <a:t>  </a:t>
            </a:r>
            <a:r>
              <a:rPr lang="en-US" sz="2200" dirty="0" err="1">
                <a:latin typeface="Times New Roman"/>
                <a:ea typeface="Times New Roman"/>
              </a:rPr>
              <a:t>tuzilishga</a:t>
            </a:r>
            <a:r>
              <a:rPr lang="en-US" sz="2200" dirty="0">
                <a:latin typeface="Times New Roman"/>
                <a:ea typeface="Times New Roman"/>
              </a:rPr>
              <a:t>  </a:t>
            </a:r>
            <a:r>
              <a:rPr lang="en-US" sz="2200" dirty="0" err="1">
                <a:latin typeface="Times New Roman"/>
                <a:ea typeface="Times New Roman"/>
              </a:rPr>
              <a:t>ega</a:t>
            </a:r>
            <a:r>
              <a:rPr lang="en-US" sz="2200" dirty="0">
                <a:latin typeface="Times New Roman"/>
                <a:ea typeface="Times New Roman"/>
              </a:rPr>
              <a:t>, </a:t>
            </a:r>
            <a:r>
              <a:rPr lang="en-US" sz="2200" dirty="0" err="1">
                <a:latin typeface="Times New Roman"/>
                <a:ea typeface="Times New Roman"/>
              </a:rPr>
              <a:t>tadqiqotlar</a:t>
            </a:r>
            <a:r>
              <a:rPr lang="en-US" sz="2200" dirty="0">
                <a:latin typeface="Times New Roman"/>
                <a:ea typeface="Times New Roman"/>
              </a:rPr>
              <a:t> </a:t>
            </a:r>
            <a:r>
              <a:rPr lang="en-US" sz="2200" dirty="0" err="1">
                <a:latin typeface="Times New Roman"/>
                <a:ea typeface="Times New Roman"/>
              </a:rPr>
              <a:t>natijasiga</a:t>
            </a:r>
            <a:r>
              <a:rPr lang="en-US" sz="2200" dirty="0">
                <a:latin typeface="Times New Roman"/>
                <a:ea typeface="Times New Roman"/>
              </a:rPr>
              <a:t> </a:t>
            </a:r>
            <a:r>
              <a:rPr lang="en-US" sz="2200" dirty="0" err="1">
                <a:latin typeface="Times New Roman"/>
                <a:ea typeface="Times New Roman"/>
              </a:rPr>
              <a:t>ko’ra</a:t>
            </a:r>
            <a:r>
              <a:rPr lang="en-US" sz="2200" dirty="0">
                <a:latin typeface="Times New Roman"/>
                <a:ea typeface="Times New Roman"/>
              </a:rPr>
              <a:t> u </a:t>
            </a:r>
            <a:r>
              <a:rPr lang="en-US" sz="2200" b="1" dirty="0" err="1">
                <a:latin typeface="Times New Roman"/>
                <a:ea typeface="Times New Roman"/>
              </a:rPr>
              <a:t>arxantroplar</a:t>
            </a:r>
            <a:r>
              <a:rPr lang="en-US" sz="2200" b="1" dirty="0">
                <a:latin typeface="Times New Roman"/>
                <a:ea typeface="Times New Roman"/>
              </a:rPr>
              <a:t> </a:t>
            </a:r>
            <a:r>
              <a:rPr lang="en-US" sz="2200" b="1" dirty="0" err="1">
                <a:latin typeface="Times New Roman"/>
                <a:ea typeface="Times New Roman"/>
              </a:rPr>
              <a:t>va</a:t>
            </a:r>
            <a:r>
              <a:rPr lang="en-US" sz="2200" b="1" dirty="0">
                <a:latin typeface="Times New Roman"/>
                <a:ea typeface="Times New Roman"/>
              </a:rPr>
              <a:t> </a:t>
            </a:r>
            <a:r>
              <a:rPr lang="en-US" sz="2200" b="1" dirty="0" err="1">
                <a:latin typeface="Times New Roman"/>
                <a:ea typeface="Times New Roman"/>
              </a:rPr>
              <a:t>poleantroplar</a:t>
            </a:r>
            <a:r>
              <a:rPr lang="en-US" sz="2200" b="1" dirty="0">
                <a:latin typeface="Times New Roman"/>
                <a:ea typeface="Times New Roman"/>
              </a:rPr>
              <a:t> </a:t>
            </a:r>
            <a:r>
              <a:rPr lang="en-US" sz="2200" dirty="0" err="1">
                <a:latin typeface="Times New Roman"/>
                <a:ea typeface="Times New Roman"/>
              </a:rPr>
              <a:t>o’rtasida</a:t>
            </a:r>
            <a:r>
              <a:rPr lang="en-US" sz="2200" dirty="0">
                <a:latin typeface="Times New Roman"/>
                <a:ea typeface="Times New Roman"/>
              </a:rPr>
              <a:t> </a:t>
            </a:r>
            <a:r>
              <a:rPr lang="en-US" sz="2200" dirty="0" err="1">
                <a:latin typeface="Times New Roman"/>
                <a:ea typeface="Times New Roman"/>
              </a:rPr>
              <a:t>oraliq</a:t>
            </a:r>
            <a:r>
              <a:rPr lang="en-US" sz="2200" dirty="0">
                <a:latin typeface="Times New Roman"/>
                <a:ea typeface="Times New Roman"/>
              </a:rPr>
              <a:t> </a:t>
            </a:r>
            <a:r>
              <a:rPr lang="en-US" sz="2200" dirty="0" err="1">
                <a:latin typeface="Times New Roman"/>
                <a:ea typeface="Times New Roman"/>
              </a:rPr>
              <a:t>masofani</a:t>
            </a:r>
            <a:r>
              <a:rPr lang="en-US" sz="2200" dirty="0">
                <a:latin typeface="Times New Roman"/>
                <a:ea typeface="Times New Roman"/>
              </a:rPr>
              <a:t> </a:t>
            </a:r>
            <a:r>
              <a:rPr lang="en-US" sz="2200" dirty="0" err="1">
                <a:latin typeface="Times New Roman"/>
                <a:ea typeface="Times New Roman"/>
              </a:rPr>
              <a:t>egallaydi</a:t>
            </a:r>
            <a:r>
              <a:rPr lang="en-US" sz="2200" dirty="0">
                <a:latin typeface="Times New Roman"/>
                <a:ea typeface="Times New Roman"/>
              </a:rPr>
              <a:t>. </a:t>
            </a:r>
            <a:r>
              <a:rPr lang="en-US" sz="2200" dirty="0" err="1">
                <a:latin typeface="Times New Roman"/>
                <a:ea typeface="Times New Roman"/>
              </a:rPr>
              <a:t>Unda</a:t>
            </a:r>
            <a:r>
              <a:rPr lang="en-US" sz="2200" dirty="0">
                <a:latin typeface="Times New Roman"/>
                <a:ea typeface="Times New Roman"/>
              </a:rPr>
              <a:t> </a:t>
            </a:r>
            <a:r>
              <a:rPr lang="en-US" sz="2200" dirty="0" err="1">
                <a:latin typeface="Times New Roman"/>
                <a:ea typeface="Times New Roman"/>
              </a:rPr>
              <a:t>arxaik</a:t>
            </a:r>
            <a:r>
              <a:rPr lang="en-US" sz="2200" dirty="0">
                <a:latin typeface="Times New Roman"/>
                <a:ea typeface="Times New Roman"/>
              </a:rPr>
              <a:t> </a:t>
            </a:r>
            <a:r>
              <a:rPr lang="en-US" sz="2200" dirty="0" err="1">
                <a:latin typeface="Times New Roman"/>
                <a:ea typeface="Times New Roman"/>
              </a:rPr>
              <a:t>tuzilishning</a:t>
            </a:r>
            <a:r>
              <a:rPr lang="en-US" sz="2200" dirty="0">
                <a:latin typeface="Times New Roman"/>
                <a:ea typeface="Times New Roman"/>
              </a:rPr>
              <a:t> </a:t>
            </a:r>
            <a:r>
              <a:rPr lang="en-US" sz="2200" dirty="0" err="1">
                <a:latin typeface="Times New Roman"/>
                <a:ea typeface="Times New Roman"/>
              </a:rPr>
              <a:t>saqlanishi</a:t>
            </a:r>
            <a:r>
              <a:rPr lang="en-US" sz="2200" dirty="0">
                <a:latin typeface="Times New Roman"/>
                <a:ea typeface="Times New Roman"/>
              </a:rPr>
              <a:t> </a:t>
            </a:r>
            <a:r>
              <a:rPr lang="en-US" sz="2200" dirty="0" err="1">
                <a:latin typeface="Times New Roman"/>
                <a:ea typeface="Times New Roman"/>
              </a:rPr>
              <a:t>olimlar</a:t>
            </a:r>
            <a:r>
              <a:rPr lang="en-US" sz="2200" dirty="0">
                <a:latin typeface="Times New Roman"/>
                <a:ea typeface="Times New Roman"/>
              </a:rPr>
              <a:t> </a:t>
            </a:r>
            <a:r>
              <a:rPr lang="en-US" sz="2200" dirty="0" err="1">
                <a:latin typeface="Times New Roman"/>
                <a:ea typeface="Times New Roman"/>
              </a:rPr>
              <a:t>fikricha</a:t>
            </a:r>
            <a:r>
              <a:rPr lang="en-US" sz="2200" dirty="0">
                <a:latin typeface="Times New Roman"/>
                <a:ea typeface="Times New Roman"/>
              </a:rPr>
              <a:t>, </a:t>
            </a:r>
            <a:r>
              <a:rPr lang="en-US" sz="2200" b="1" dirty="0" err="1">
                <a:latin typeface="Times New Roman"/>
                <a:ea typeface="Times New Roman"/>
              </a:rPr>
              <a:t>dag’al</a:t>
            </a:r>
            <a:r>
              <a:rPr lang="en-US" sz="2200" b="1" dirty="0">
                <a:latin typeface="Times New Roman"/>
                <a:ea typeface="Times New Roman"/>
              </a:rPr>
              <a:t> </a:t>
            </a:r>
            <a:r>
              <a:rPr lang="en-US" sz="2200" b="1" dirty="0" err="1">
                <a:latin typeface="Times New Roman"/>
                <a:ea typeface="Times New Roman"/>
              </a:rPr>
              <a:t>o’simliklar</a:t>
            </a:r>
            <a:r>
              <a:rPr lang="en-US" sz="2200" b="1" dirty="0">
                <a:latin typeface="Times New Roman"/>
                <a:ea typeface="Times New Roman"/>
              </a:rPr>
              <a:t> </a:t>
            </a:r>
            <a:r>
              <a:rPr lang="en-US" sz="2200" dirty="0" err="1">
                <a:latin typeface="Times New Roman"/>
                <a:ea typeface="Times New Roman"/>
              </a:rPr>
              <a:t>bilan</a:t>
            </a:r>
            <a:r>
              <a:rPr lang="en-US" sz="2200" dirty="0">
                <a:latin typeface="Times New Roman"/>
                <a:ea typeface="Times New Roman"/>
              </a:rPr>
              <a:t> </a:t>
            </a:r>
            <a:r>
              <a:rPr lang="en-US" sz="2200" dirty="0" err="1">
                <a:latin typeface="Times New Roman"/>
                <a:ea typeface="Times New Roman"/>
              </a:rPr>
              <a:t>oziqlanganligidir</a:t>
            </a:r>
            <a:r>
              <a:rPr lang="en-US" sz="2200" dirty="0">
                <a:latin typeface="Times New Roman"/>
                <a:ea typeface="Times New Roman"/>
              </a:rPr>
              <a:t>. </a:t>
            </a:r>
            <a:r>
              <a:rPr lang="en-US" sz="2200" dirty="0" err="1">
                <a:latin typeface="Times New Roman"/>
                <a:ea typeface="Times New Roman"/>
              </a:rPr>
              <a:t>Antropolog</a:t>
            </a:r>
            <a:r>
              <a:rPr lang="en-US" sz="2200" dirty="0">
                <a:latin typeface="Times New Roman"/>
                <a:ea typeface="Times New Roman"/>
              </a:rPr>
              <a:t> </a:t>
            </a:r>
            <a:r>
              <a:rPr lang="en-US" sz="2200" b="1" dirty="0" err="1">
                <a:solidFill>
                  <a:srgbClr val="FF0000"/>
                </a:solidFill>
                <a:latin typeface="Times New Roman"/>
                <a:ea typeface="Times New Roman"/>
              </a:rPr>
              <a:t>A.Zubov</a:t>
            </a:r>
            <a:r>
              <a:rPr lang="en-US" sz="2200" b="1" dirty="0">
                <a:solidFill>
                  <a:srgbClr val="FF0000"/>
                </a:solidFill>
                <a:latin typeface="Times New Roman"/>
                <a:ea typeface="Times New Roman"/>
              </a:rPr>
              <a:t> </a:t>
            </a:r>
            <a:r>
              <a:rPr lang="en-US" sz="2200" dirty="0" err="1">
                <a:latin typeface="Times New Roman"/>
                <a:ea typeface="Times New Roman"/>
              </a:rPr>
              <a:t>fikricha</a:t>
            </a:r>
            <a:r>
              <a:rPr lang="en-US" sz="2200" dirty="0">
                <a:latin typeface="Times New Roman"/>
                <a:ea typeface="Times New Roman"/>
              </a:rPr>
              <a:t> </a:t>
            </a:r>
            <a:r>
              <a:rPr lang="en-US" sz="2200" dirty="0" err="1">
                <a:latin typeface="Times New Roman"/>
                <a:ea typeface="Times New Roman"/>
              </a:rPr>
              <a:t>esa</a:t>
            </a:r>
            <a:r>
              <a:rPr lang="en-US" sz="2200" dirty="0">
                <a:latin typeface="Times New Roman"/>
                <a:ea typeface="Times New Roman"/>
              </a:rPr>
              <a:t>, u </a:t>
            </a:r>
            <a:r>
              <a:rPr lang="en-US" sz="2200" b="1" dirty="0" err="1">
                <a:latin typeface="Times New Roman"/>
                <a:ea typeface="Times New Roman"/>
              </a:rPr>
              <a:t>arxantroplarning</a:t>
            </a:r>
            <a:r>
              <a:rPr lang="en-US" sz="2200" b="1" dirty="0">
                <a:latin typeface="Times New Roman"/>
                <a:ea typeface="Times New Roman"/>
              </a:rPr>
              <a:t> </a:t>
            </a:r>
            <a:r>
              <a:rPr lang="en-US" sz="2200" b="1" dirty="0" err="1">
                <a:latin typeface="Times New Roman"/>
                <a:ea typeface="Times New Roman"/>
              </a:rPr>
              <a:t>maxalliy</a:t>
            </a:r>
            <a:r>
              <a:rPr lang="en-US" sz="2200" dirty="0">
                <a:latin typeface="Times New Roman"/>
                <a:ea typeface="Times New Roman"/>
              </a:rPr>
              <a:t> </a:t>
            </a:r>
            <a:r>
              <a:rPr lang="en-US" sz="2200" dirty="0" err="1">
                <a:latin typeface="Times New Roman"/>
                <a:ea typeface="Times New Roman"/>
              </a:rPr>
              <a:t>turidir</a:t>
            </a:r>
            <a:r>
              <a:rPr lang="en-US" sz="2200" dirty="0">
                <a:latin typeface="Times New Roman"/>
                <a:ea typeface="Times New Roman"/>
              </a:rPr>
              <a:t>. Bu </a:t>
            </a:r>
            <a:r>
              <a:rPr lang="en-US" sz="2200" dirty="0" err="1">
                <a:latin typeface="Times New Roman"/>
                <a:ea typeface="Times New Roman"/>
              </a:rPr>
              <a:t>bilan</a:t>
            </a:r>
            <a:r>
              <a:rPr lang="en-US" sz="2200" dirty="0">
                <a:latin typeface="Times New Roman"/>
                <a:ea typeface="Times New Roman"/>
              </a:rPr>
              <a:t> u </a:t>
            </a:r>
            <a:r>
              <a:rPr lang="en-US" sz="2200" dirty="0" err="1">
                <a:latin typeface="Times New Roman"/>
                <a:ea typeface="Times New Roman"/>
              </a:rPr>
              <a:t>arxantroplarning</a:t>
            </a:r>
            <a:r>
              <a:rPr lang="en-US" sz="2200" dirty="0">
                <a:latin typeface="Times New Roman"/>
                <a:ea typeface="Times New Roman"/>
              </a:rPr>
              <a:t> </a:t>
            </a:r>
            <a:r>
              <a:rPr lang="en-US" sz="2200" dirty="0" err="1">
                <a:latin typeface="Times New Roman"/>
                <a:ea typeface="Times New Roman"/>
              </a:rPr>
              <a:t>tarqalish</a:t>
            </a:r>
            <a:r>
              <a:rPr lang="en-US" sz="2200" dirty="0">
                <a:latin typeface="Times New Roman"/>
                <a:ea typeface="Times New Roman"/>
              </a:rPr>
              <a:t> </a:t>
            </a:r>
            <a:r>
              <a:rPr lang="en-US" sz="2200" dirty="0" err="1">
                <a:latin typeface="Times New Roman"/>
                <a:ea typeface="Times New Roman"/>
              </a:rPr>
              <a:t>doirasi</a:t>
            </a:r>
            <a:r>
              <a:rPr lang="en-US" sz="2200" dirty="0">
                <a:latin typeface="Times New Roman"/>
                <a:ea typeface="Times New Roman"/>
              </a:rPr>
              <a:t> </a:t>
            </a:r>
            <a:r>
              <a:rPr lang="en-US" sz="2200" dirty="0" err="1">
                <a:latin typeface="Times New Roman"/>
                <a:ea typeface="Times New Roman"/>
              </a:rPr>
              <a:t>nihoyatda</a:t>
            </a:r>
            <a:r>
              <a:rPr lang="en-US" sz="2200" dirty="0">
                <a:latin typeface="Times New Roman"/>
                <a:ea typeface="Times New Roman"/>
              </a:rPr>
              <a:t> </a:t>
            </a:r>
            <a:r>
              <a:rPr lang="en-US" sz="2200" dirty="0" err="1">
                <a:latin typeface="Times New Roman"/>
                <a:ea typeface="Times New Roman"/>
              </a:rPr>
              <a:t>keng</a:t>
            </a:r>
            <a:r>
              <a:rPr lang="en-US" sz="2200" dirty="0">
                <a:latin typeface="Times New Roman"/>
                <a:ea typeface="Times New Roman"/>
              </a:rPr>
              <a:t> </a:t>
            </a:r>
            <a:r>
              <a:rPr lang="en-US" sz="2200" dirty="0" err="1">
                <a:latin typeface="Times New Roman"/>
                <a:ea typeface="Times New Roman"/>
              </a:rPr>
              <a:t>va</a:t>
            </a:r>
            <a:r>
              <a:rPr lang="en-US" sz="2200" dirty="0">
                <a:latin typeface="Times New Roman"/>
                <a:ea typeface="Times New Roman"/>
              </a:rPr>
              <a:t> </a:t>
            </a:r>
            <a:r>
              <a:rPr lang="en-US" sz="2200" dirty="0" err="1">
                <a:latin typeface="Times New Roman"/>
                <a:ea typeface="Times New Roman"/>
              </a:rPr>
              <a:t>maxalliy</a:t>
            </a:r>
            <a:r>
              <a:rPr lang="en-US" sz="2200" dirty="0">
                <a:latin typeface="Times New Roman"/>
                <a:ea typeface="Times New Roman"/>
              </a:rPr>
              <a:t> </a:t>
            </a:r>
            <a:r>
              <a:rPr lang="en-US" sz="2200" dirty="0" err="1">
                <a:latin typeface="Times New Roman"/>
                <a:ea typeface="Times New Roman"/>
              </a:rPr>
              <a:t>turlari</a:t>
            </a:r>
            <a:r>
              <a:rPr lang="en-US" sz="2200" dirty="0">
                <a:latin typeface="Times New Roman"/>
                <a:ea typeface="Times New Roman"/>
              </a:rPr>
              <a:t> </a:t>
            </a:r>
            <a:r>
              <a:rPr lang="en-US" sz="2200" dirty="0" err="1">
                <a:latin typeface="Times New Roman"/>
                <a:ea typeface="Times New Roman"/>
              </a:rPr>
              <a:t>xam</a:t>
            </a:r>
            <a:r>
              <a:rPr lang="en-US" sz="2200" dirty="0">
                <a:latin typeface="Times New Roman"/>
                <a:ea typeface="Times New Roman"/>
              </a:rPr>
              <a:t> </a:t>
            </a:r>
            <a:r>
              <a:rPr lang="en-US" sz="2200" dirty="0" err="1">
                <a:latin typeface="Times New Roman"/>
                <a:ea typeface="Times New Roman"/>
              </a:rPr>
              <a:t>ko’p</a:t>
            </a:r>
            <a:r>
              <a:rPr lang="en-US" sz="2200" dirty="0">
                <a:latin typeface="Times New Roman"/>
                <a:ea typeface="Times New Roman"/>
              </a:rPr>
              <a:t> </a:t>
            </a:r>
            <a:r>
              <a:rPr lang="en-US" sz="2200" dirty="0" err="1">
                <a:latin typeface="Times New Roman"/>
                <a:ea typeface="Times New Roman"/>
              </a:rPr>
              <a:t>bo’lganligini</a:t>
            </a:r>
            <a:r>
              <a:rPr lang="en-US" sz="2200" dirty="0">
                <a:latin typeface="Times New Roman"/>
                <a:ea typeface="Times New Roman"/>
              </a:rPr>
              <a:t> </a:t>
            </a:r>
            <a:r>
              <a:rPr lang="en-US" sz="2200" dirty="0" err="1">
                <a:latin typeface="Times New Roman"/>
                <a:ea typeface="Times New Roman"/>
              </a:rPr>
              <a:t>isbotlashga</a:t>
            </a:r>
            <a:r>
              <a:rPr lang="en-US" sz="2200" dirty="0">
                <a:latin typeface="Times New Roman"/>
                <a:ea typeface="Times New Roman"/>
              </a:rPr>
              <a:t> </a:t>
            </a:r>
            <a:r>
              <a:rPr lang="en-US" sz="2200" dirty="0" err="1">
                <a:latin typeface="Times New Roman"/>
                <a:ea typeface="Times New Roman"/>
              </a:rPr>
              <a:t>intilgan</a:t>
            </a:r>
            <a:r>
              <a:rPr lang="en-US" sz="2200" dirty="0">
                <a:latin typeface="Times New Roman"/>
                <a:ea typeface="Times New Roman"/>
              </a:rPr>
              <a:t>.  </a:t>
            </a:r>
            <a:r>
              <a:rPr lang="en-US" sz="2200" dirty="0" err="1">
                <a:latin typeface="Times New Roman"/>
                <a:ea typeface="Times New Roman"/>
              </a:rPr>
              <a:t>Olimlar</a:t>
            </a:r>
            <a:r>
              <a:rPr lang="en-US" sz="2200" dirty="0">
                <a:latin typeface="Times New Roman"/>
                <a:ea typeface="Times New Roman"/>
              </a:rPr>
              <a:t> </a:t>
            </a:r>
            <a:r>
              <a:rPr lang="en-US" sz="2200" dirty="0" err="1">
                <a:latin typeface="Times New Roman"/>
                <a:ea typeface="Times New Roman"/>
              </a:rPr>
              <a:t>uning</a:t>
            </a:r>
            <a:r>
              <a:rPr lang="en-US" sz="2200" dirty="0">
                <a:latin typeface="Times New Roman"/>
                <a:ea typeface="Times New Roman"/>
              </a:rPr>
              <a:t> </a:t>
            </a:r>
            <a:r>
              <a:rPr lang="en-US" sz="2200" dirty="0" err="1">
                <a:latin typeface="Times New Roman"/>
                <a:ea typeface="Times New Roman"/>
              </a:rPr>
              <a:t>o’ziga</a:t>
            </a:r>
            <a:r>
              <a:rPr lang="en-US" sz="2200" dirty="0">
                <a:latin typeface="Times New Roman"/>
                <a:ea typeface="Times New Roman"/>
              </a:rPr>
              <a:t> </a:t>
            </a:r>
            <a:r>
              <a:rPr lang="en-US" sz="2200" dirty="0" err="1">
                <a:latin typeface="Times New Roman"/>
                <a:ea typeface="Times New Roman"/>
              </a:rPr>
              <a:t>xos</a:t>
            </a:r>
            <a:r>
              <a:rPr lang="en-US" sz="2200" dirty="0">
                <a:latin typeface="Times New Roman"/>
                <a:ea typeface="Times New Roman"/>
              </a:rPr>
              <a:t> </a:t>
            </a:r>
            <a:r>
              <a:rPr lang="en-US" sz="2200" dirty="0" err="1">
                <a:latin typeface="Times New Roman"/>
                <a:ea typeface="Times New Roman"/>
              </a:rPr>
              <a:t>tomonlarini</a:t>
            </a:r>
            <a:r>
              <a:rPr lang="en-US" sz="2200" dirty="0">
                <a:latin typeface="Times New Roman"/>
                <a:ea typeface="Times New Roman"/>
              </a:rPr>
              <a:t> </a:t>
            </a:r>
            <a:r>
              <a:rPr lang="en-US" sz="2200" dirty="0" err="1">
                <a:latin typeface="Times New Roman"/>
                <a:ea typeface="Times New Roman"/>
              </a:rPr>
              <a:t>ko’rsatish</a:t>
            </a:r>
            <a:r>
              <a:rPr lang="en-US" sz="2200" dirty="0">
                <a:latin typeface="Times New Roman"/>
                <a:ea typeface="Times New Roman"/>
              </a:rPr>
              <a:t> </a:t>
            </a:r>
            <a:r>
              <a:rPr lang="en-US" sz="2200" dirty="0" err="1">
                <a:latin typeface="Times New Roman"/>
                <a:ea typeface="Times New Roman"/>
              </a:rPr>
              <a:t>uchun</a:t>
            </a:r>
            <a:r>
              <a:rPr lang="en-US" sz="2200" dirty="0">
                <a:latin typeface="Times New Roman"/>
                <a:ea typeface="Times New Roman"/>
              </a:rPr>
              <a:t> </a:t>
            </a:r>
            <a:r>
              <a:rPr lang="en-US" sz="2200" dirty="0" err="1">
                <a:latin typeface="Times New Roman"/>
                <a:ea typeface="Times New Roman"/>
              </a:rPr>
              <a:t>unga</a:t>
            </a:r>
            <a:r>
              <a:rPr lang="en-US" sz="2200" dirty="0">
                <a:latin typeface="Times New Roman"/>
                <a:ea typeface="Times New Roman"/>
              </a:rPr>
              <a:t>  </a:t>
            </a:r>
            <a:r>
              <a:rPr lang="en-US" sz="2200" b="1" dirty="0" err="1">
                <a:solidFill>
                  <a:srgbClr val="FF0000"/>
                </a:solidFill>
                <a:latin typeface="Times New Roman"/>
                <a:ea typeface="Times New Roman"/>
              </a:rPr>
              <a:t>Ferganatrop</a:t>
            </a:r>
            <a:r>
              <a:rPr lang="en-US" sz="2200" dirty="0">
                <a:latin typeface="Times New Roman"/>
                <a:ea typeface="Times New Roman"/>
              </a:rPr>
              <a:t>  deb  nom  </a:t>
            </a:r>
            <a:r>
              <a:rPr lang="en-US" sz="2200" dirty="0" err="1">
                <a:latin typeface="Times New Roman"/>
                <a:ea typeface="Times New Roman"/>
              </a:rPr>
              <a:t>berdilar</a:t>
            </a:r>
            <a:r>
              <a:rPr lang="en-US" sz="2200" dirty="0">
                <a:latin typeface="Times New Roman"/>
                <a:ea typeface="Times New Roman"/>
              </a:rPr>
              <a:t>. </a:t>
            </a:r>
            <a:r>
              <a:rPr lang="en-US" sz="2200" dirty="0" err="1">
                <a:latin typeface="Times New Roman"/>
                <a:ea typeface="Times New Roman"/>
              </a:rPr>
              <a:t>Mazkur</a:t>
            </a:r>
            <a:r>
              <a:rPr lang="en-US" sz="2200" dirty="0">
                <a:latin typeface="Times New Roman"/>
                <a:ea typeface="Times New Roman"/>
              </a:rPr>
              <a:t>  </a:t>
            </a:r>
            <a:r>
              <a:rPr lang="en-US" sz="2200" dirty="0" err="1">
                <a:latin typeface="Times New Roman"/>
                <a:ea typeface="Times New Roman"/>
              </a:rPr>
              <a:t>odam</a:t>
            </a:r>
            <a:r>
              <a:rPr lang="en-US" sz="2200" dirty="0">
                <a:latin typeface="Times New Roman"/>
                <a:ea typeface="Times New Roman"/>
              </a:rPr>
              <a:t>  </a:t>
            </a:r>
            <a:r>
              <a:rPr lang="en-US" sz="2200" b="1" dirty="0" err="1">
                <a:solidFill>
                  <a:srgbClr val="FF0000"/>
                </a:solidFill>
                <a:latin typeface="Times New Roman"/>
                <a:ea typeface="Times New Roman"/>
              </a:rPr>
              <a:t>olovdan</a:t>
            </a:r>
            <a:r>
              <a:rPr lang="en-US" sz="2200" b="1" dirty="0">
                <a:solidFill>
                  <a:srgbClr val="FF0000"/>
                </a:solidFill>
                <a:latin typeface="Times New Roman"/>
                <a:ea typeface="Times New Roman"/>
              </a:rPr>
              <a:t>  </a:t>
            </a:r>
            <a:r>
              <a:rPr lang="en-US" sz="2200" b="1" dirty="0" err="1">
                <a:solidFill>
                  <a:srgbClr val="FF0000"/>
                </a:solidFill>
                <a:latin typeface="Times New Roman"/>
                <a:ea typeface="Times New Roman"/>
              </a:rPr>
              <a:t>foydalangan</a:t>
            </a:r>
            <a:r>
              <a:rPr lang="en-US" sz="2200" b="1" dirty="0">
                <a:solidFill>
                  <a:srgbClr val="FF0000"/>
                </a:solidFill>
                <a:latin typeface="Times New Roman"/>
                <a:ea typeface="Times New Roman"/>
              </a:rPr>
              <a:t>,  </a:t>
            </a:r>
            <a:r>
              <a:rPr lang="en-US" sz="2200" b="1" dirty="0" err="1">
                <a:solidFill>
                  <a:srgbClr val="FF0000"/>
                </a:solidFill>
                <a:latin typeface="Times New Roman"/>
                <a:ea typeface="Times New Roman"/>
              </a:rPr>
              <a:t>ovchilik</a:t>
            </a:r>
            <a:r>
              <a:rPr lang="en-US" sz="2200" b="1" dirty="0">
                <a:solidFill>
                  <a:srgbClr val="FF0000"/>
                </a:solidFill>
                <a:latin typeface="Times New Roman"/>
                <a:ea typeface="Times New Roman"/>
              </a:rPr>
              <a:t>  </a:t>
            </a:r>
            <a:r>
              <a:rPr lang="en-US" sz="2200" b="1" dirty="0" err="1">
                <a:solidFill>
                  <a:srgbClr val="FF0000"/>
                </a:solidFill>
                <a:latin typeface="Times New Roman"/>
                <a:ea typeface="Times New Roman"/>
              </a:rPr>
              <a:t>va</a:t>
            </a:r>
            <a:r>
              <a:rPr lang="en-US" sz="2200" b="1" dirty="0">
                <a:solidFill>
                  <a:srgbClr val="FF0000"/>
                </a:solidFill>
                <a:latin typeface="Times New Roman"/>
                <a:ea typeface="Times New Roman"/>
              </a:rPr>
              <a:t>  </a:t>
            </a:r>
            <a:r>
              <a:rPr lang="en-US" sz="2200" b="1" dirty="0" err="1">
                <a:solidFill>
                  <a:srgbClr val="FF0000"/>
                </a:solidFill>
                <a:latin typeface="Times New Roman"/>
                <a:ea typeface="Times New Roman"/>
              </a:rPr>
              <a:t>termachilik</a:t>
            </a:r>
            <a:r>
              <a:rPr lang="en-US" sz="2200" b="1" dirty="0">
                <a:solidFill>
                  <a:srgbClr val="FF0000"/>
                </a:solidFill>
                <a:latin typeface="Times New Roman"/>
                <a:ea typeface="Times New Roman"/>
              </a:rPr>
              <a:t>  </a:t>
            </a:r>
            <a:r>
              <a:rPr lang="en-US" sz="2200" dirty="0" err="1">
                <a:latin typeface="Times New Roman"/>
                <a:ea typeface="Times New Roman"/>
              </a:rPr>
              <a:t>bilan</a:t>
            </a:r>
            <a:r>
              <a:rPr lang="en-US" sz="2200" dirty="0">
                <a:latin typeface="Times New Roman"/>
                <a:ea typeface="Times New Roman"/>
              </a:rPr>
              <a:t>  </a:t>
            </a:r>
            <a:r>
              <a:rPr lang="en-US" sz="2200" dirty="0" err="1">
                <a:latin typeface="Times New Roman"/>
                <a:ea typeface="Times New Roman"/>
              </a:rPr>
              <a:t>shug’ullangan</a:t>
            </a:r>
            <a:r>
              <a:rPr lang="en-US" sz="2200" dirty="0">
                <a:latin typeface="Times New Roman"/>
                <a:ea typeface="Times New Roman"/>
              </a:rPr>
              <a:t>.  </a:t>
            </a:r>
            <a:r>
              <a:rPr lang="en-US" sz="2200" b="1" i="1" u="sng" dirty="0" err="1">
                <a:latin typeface="Times New Roman"/>
                <a:ea typeface="Times New Roman"/>
              </a:rPr>
              <a:t>Ferganatropning</a:t>
            </a:r>
            <a:r>
              <a:rPr lang="en-US" sz="2200" b="1" i="1" u="sng" dirty="0">
                <a:latin typeface="Times New Roman"/>
                <a:ea typeface="Times New Roman"/>
              </a:rPr>
              <a:t>  </a:t>
            </a:r>
            <a:r>
              <a:rPr lang="en-US" sz="2200" b="1" i="1" u="sng" dirty="0" err="1">
                <a:latin typeface="Times New Roman"/>
                <a:ea typeface="Times New Roman"/>
              </a:rPr>
              <a:t>topilishi</a:t>
            </a:r>
            <a:r>
              <a:rPr lang="en-US" sz="2200" b="1" i="1" u="sng" dirty="0">
                <a:latin typeface="Times New Roman"/>
                <a:ea typeface="Times New Roman"/>
              </a:rPr>
              <a:t>  </a:t>
            </a:r>
            <a:r>
              <a:rPr lang="en-US" sz="2200" b="1" i="1" u="sng" dirty="0" err="1">
                <a:latin typeface="Times New Roman"/>
                <a:ea typeface="Times New Roman"/>
              </a:rPr>
              <a:t>O’rta</a:t>
            </a:r>
            <a:r>
              <a:rPr lang="en-US" sz="2200" b="1" i="1" u="sng" dirty="0">
                <a:latin typeface="Times New Roman"/>
                <a:ea typeface="Times New Roman"/>
              </a:rPr>
              <a:t>  </a:t>
            </a:r>
            <a:r>
              <a:rPr lang="en-US" sz="2200" b="1" i="1" u="sng" dirty="0" err="1">
                <a:latin typeface="Times New Roman"/>
                <a:ea typeface="Times New Roman"/>
              </a:rPr>
              <a:t>Osiyoning</a:t>
            </a:r>
            <a:r>
              <a:rPr lang="en-US" sz="2200" b="1" i="1" u="sng" dirty="0">
                <a:latin typeface="Times New Roman"/>
                <a:ea typeface="Times New Roman"/>
              </a:rPr>
              <a:t>  ilk  </a:t>
            </a:r>
            <a:r>
              <a:rPr lang="en-US" sz="2200" b="1" i="1" u="sng" dirty="0" err="1">
                <a:latin typeface="Times New Roman"/>
                <a:ea typeface="Times New Roman"/>
              </a:rPr>
              <a:t>paleolit</a:t>
            </a:r>
            <a:r>
              <a:rPr lang="en-US" sz="2200" b="1" i="1" u="sng" dirty="0">
                <a:latin typeface="Times New Roman"/>
                <a:ea typeface="Times New Roman"/>
              </a:rPr>
              <a:t>  </a:t>
            </a:r>
            <a:r>
              <a:rPr lang="en-US" sz="2200" b="1" i="1" u="sng" dirty="0" err="1">
                <a:latin typeface="Times New Roman"/>
                <a:ea typeface="Times New Roman"/>
              </a:rPr>
              <a:t>davrida</a:t>
            </a:r>
            <a:r>
              <a:rPr lang="en-US" sz="2200" b="1" i="1" u="sng" dirty="0">
                <a:latin typeface="Times New Roman"/>
                <a:ea typeface="Times New Roman"/>
              </a:rPr>
              <a:t>  </a:t>
            </a:r>
            <a:r>
              <a:rPr lang="en-US" sz="2200" b="1" i="1" u="sng" dirty="0" err="1">
                <a:latin typeface="Times New Roman"/>
                <a:ea typeface="Times New Roman"/>
              </a:rPr>
              <a:t>o’zlashtirilganligini</a:t>
            </a:r>
            <a:r>
              <a:rPr lang="en-US" sz="2200" dirty="0">
                <a:latin typeface="Times New Roman"/>
                <a:ea typeface="Times New Roman"/>
              </a:rPr>
              <a:t>  </a:t>
            </a:r>
            <a:r>
              <a:rPr lang="en-US" sz="2200" dirty="0" err="1">
                <a:latin typeface="Times New Roman"/>
                <a:ea typeface="Times New Roman"/>
              </a:rPr>
              <a:t>ko’rsatdi</a:t>
            </a:r>
            <a:r>
              <a:rPr lang="en-US" sz="2200" dirty="0">
                <a:latin typeface="Times New Roman"/>
                <a:ea typeface="Times New Roman"/>
              </a:rPr>
              <a:t>.</a:t>
            </a:r>
          </a:p>
          <a:p>
            <a:pPr indent="449580" algn="just">
              <a:spcAft>
                <a:spcPts val="0"/>
              </a:spcAft>
            </a:pPr>
            <a:r>
              <a:rPr lang="en-US" sz="2200" dirty="0" err="1">
                <a:latin typeface="Times New Roman"/>
                <a:ea typeface="Times New Roman"/>
              </a:rPr>
              <a:t>Selungur</a:t>
            </a:r>
            <a:r>
              <a:rPr lang="en-US" sz="2200" dirty="0">
                <a:latin typeface="Times New Roman"/>
                <a:ea typeface="Times New Roman"/>
              </a:rPr>
              <a:t> </a:t>
            </a:r>
            <a:r>
              <a:rPr lang="en-US" sz="2200" dirty="0" err="1">
                <a:latin typeface="Times New Roman"/>
                <a:ea typeface="Times New Roman"/>
              </a:rPr>
              <a:t>makonining</a:t>
            </a:r>
            <a:r>
              <a:rPr lang="en-US" sz="2200" dirty="0">
                <a:latin typeface="Times New Roman"/>
                <a:ea typeface="Times New Roman"/>
              </a:rPr>
              <a:t> </a:t>
            </a:r>
            <a:r>
              <a:rPr lang="en-US" sz="2200" dirty="0" err="1">
                <a:latin typeface="Times New Roman"/>
                <a:ea typeface="Times New Roman"/>
              </a:rPr>
              <a:t>yoshini</a:t>
            </a:r>
            <a:r>
              <a:rPr lang="en-US" sz="2200" dirty="0">
                <a:latin typeface="Times New Roman"/>
                <a:ea typeface="Times New Roman"/>
              </a:rPr>
              <a:t> </a:t>
            </a:r>
            <a:r>
              <a:rPr lang="en-US" sz="2200" dirty="0" err="1">
                <a:latin typeface="Times New Roman"/>
                <a:ea typeface="Times New Roman"/>
              </a:rPr>
              <a:t>aniqlashda</a:t>
            </a:r>
            <a:r>
              <a:rPr lang="en-US" sz="2200" dirty="0">
                <a:latin typeface="Times New Roman"/>
                <a:ea typeface="Times New Roman"/>
              </a:rPr>
              <a:t> ham </a:t>
            </a:r>
            <a:r>
              <a:rPr lang="en-US" sz="2200" dirty="0" err="1">
                <a:latin typeface="Times New Roman"/>
                <a:ea typeface="Times New Roman"/>
              </a:rPr>
              <a:t>ilgari</a:t>
            </a:r>
            <a:r>
              <a:rPr lang="en-US" sz="2200" dirty="0">
                <a:latin typeface="Times New Roman"/>
                <a:ea typeface="Times New Roman"/>
              </a:rPr>
              <a:t> </a:t>
            </a:r>
            <a:r>
              <a:rPr lang="en-US" sz="2200" dirty="0" err="1">
                <a:latin typeface="Times New Roman"/>
                <a:ea typeface="Times New Roman"/>
              </a:rPr>
              <a:t>olimlar</a:t>
            </a:r>
            <a:r>
              <a:rPr lang="en-US" sz="2200" dirty="0">
                <a:latin typeface="Times New Roman"/>
                <a:ea typeface="Times New Roman"/>
              </a:rPr>
              <a:t> </a:t>
            </a:r>
            <a:r>
              <a:rPr lang="en-US" sz="2200" dirty="0" err="1">
                <a:latin typeface="Times New Roman"/>
                <a:ea typeface="Times New Roman"/>
              </a:rPr>
              <a:t>uni</a:t>
            </a:r>
            <a:r>
              <a:rPr lang="en-US" sz="2200" dirty="0">
                <a:latin typeface="Times New Roman"/>
                <a:ea typeface="Times New Roman"/>
              </a:rPr>
              <a:t>  </a:t>
            </a:r>
            <a:r>
              <a:rPr lang="en-US" sz="2200" dirty="0" err="1">
                <a:latin typeface="Times New Roman"/>
                <a:ea typeface="Times New Roman"/>
              </a:rPr>
              <a:t>bundan</a:t>
            </a:r>
            <a:r>
              <a:rPr lang="en-US" sz="2200" dirty="0">
                <a:latin typeface="Times New Roman"/>
                <a:ea typeface="Times New Roman"/>
              </a:rPr>
              <a:t>  </a:t>
            </a:r>
            <a:r>
              <a:rPr lang="en-US" sz="2200" b="1" dirty="0">
                <a:latin typeface="Times New Roman"/>
                <a:ea typeface="Times New Roman"/>
              </a:rPr>
              <a:t>800-ming  </a:t>
            </a:r>
            <a:r>
              <a:rPr lang="en-US" sz="2200" b="1" dirty="0" err="1">
                <a:latin typeface="Times New Roman"/>
                <a:ea typeface="Times New Roman"/>
              </a:rPr>
              <a:t>yillar</a:t>
            </a:r>
            <a:r>
              <a:rPr lang="en-US" sz="2200" b="1" dirty="0">
                <a:latin typeface="Times New Roman"/>
                <a:ea typeface="Times New Roman"/>
              </a:rPr>
              <a:t>  </a:t>
            </a:r>
            <a:r>
              <a:rPr lang="en-US" sz="2200" dirty="0" err="1">
                <a:latin typeface="Times New Roman"/>
                <a:ea typeface="Times New Roman"/>
              </a:rPr>
              <a:t>oldin</a:t>
            </a:r>
            <a:r>
              <a:rPr lang="en-US" sz="2200" dirty="0">
                <a:latin typeface="Times New Roman"/>
                <a:ea typeface="Times New Roman"/>
              </a:rPr>
              <a:t>  </a:t>
            </a:r>
            <a:r>
              <a:rPr lang="en-US" sz="2200" dirty="0" err="1">
                <a:latin typeface="Times New Roman"/>
                <a:ea typeface="Times New Roman"/>
              </a:rPr>
              <a:t>yashagan</a:t>
            </a:r>
            <a:r>
              <a:rPr lang="en-US" sz="2200" dirty="0">
                <a:latin typeface="Times New Roman"/>
                <a:ea typeface="Times New Roman"/>
              </a:rPr>
              <a:t>  </a:t>
            </a:r>
            <a:r>
              <a:rPr lang="en-US" sz="2200" dirty="0" err="1">
                <a:latin typeface="Times New Roman"/>
                <a:ea typeface="Times New Roman"/>
              </a:rPr>
              <a:t>degan</a:t>
            </a:r>
            <a:r>
              <a:rPr lang="en-US" sz="2200" dirty="0">
                <a:latin typeface="Times New Roman"/>
                <a:ea typeface="Times New Roman"/>
              </a:rPr>
              <a:t>  </a:t>
            </a:r>
            <a:r>
              <a:rPr lang="en-US" sz="2200" dirty="0" err="1">
                <a:latin typeface="Times New Roman"/>
                <a:ea typeface="Times New Roman"/>
              </a:rPr>
              <a:t>umumiy</a:t>
            </a:r>
            <a:r>
              <a:rPr lang="en-US" sz="2200" dirty="0">
                <a:latin typeface="Times New Roman"/>
                <a:ea typeface="Times New Roman"/>
              </a:rPr>
              <a:t>  </a:t>
            </a:r>
            <a:r>
              <a:rPr lang="en-US" sz="2200" dirty="0" err="1">
                <a:latin typeface="Times New Roman"/>
                <a:ea typeface="Times New Roman"/>
              </a:rPr>
              <a:t>xulosani</a:t>
            </a:r>
            <a:r>
              <a:rPr lang="en-US" sz="2200" dirty="0">
                <a:latin typeface="Times New Roman"/>
                <a:ea typeface="Times New Roman"/>
              </a:rPr>
              <a:t> </a:t>
            </a:r>
            <a:r>
              <a:rPr lang="en-US" sz="2200" dirty="0" err="1">
                <a:latin typeface="Times New Roman"/>
                <a:ea typeface="Times New Roman"/>
              </a:rPr>
              <a:t>bergan</a:t>
            </a:r>
            <a:r>
              <a:rPr lang="en-US" sz="2200" dirty="0">
                <a:latin typeface="Times New Roman"/>
                <a:ea typeface="Times New Roman"/>
              </a:rPr>
              <a:t> </a:t>
            </a:r>
            <a:r>
              <a:rPr lang="en-US" sz="2200" dirty="0" err="1">
                <a:latin typeface="Times New Roman"/>
                <a:ea typeface="Times New Roman"/>
              </a:rPr>
              <a:t>edilar</a:t>
            </a:r>
            <a:r>
              <a:rPr lang="en-US" sz="2200" dirty="0">
                <a:latin typeface="Times New Roman"/>
                <a:ea typeface="Times New Roman"/>
              </a:rPr>
              <a:t>. </a:t>
            </a:r>
            <a:r>
              <a:rPr lang="en-US" sz="2200" dirty="0" err="1">
                <a:latin typeface="Times New Roman"/>
                <a:ea typeface="Times New Roman"/>
              </a:rPr>
              <a:t>Lekin</a:t>
            </a:r>
            <a:r>
              <a:rPr lang="en-US" sz="2200" dirty="0">
                <a:latin typeface="Times New Roman"/>
                <a:ea typeface="Times New Roman"/>
              </a:rPr>
              <a:t> </a:t>
            </a:r>
            <a:r>
              <a:rPr lang="en-US" sz="2200" dirty="0" err="1">
                <a:latin typeface="Times New Roman"/>
                <a:ea typeface="Times New Roman"/>
              </a:rPr>
              <a:t>keyingi</a:t>
            </a:r>
            <a:r>
              <a:rPr lang="en-US" sz="2200" dirty="0">
                <a:latin typeface="Times New Roman"/>
                <a:ea typeface="Times New Roman"/>
              </a:rPr>
              <a:t> </a:t>
            </a:r>
            <a:r>
              <a:rPr lang="en-US" sz="2200" dirty="0" err="1">
                <a:latin typeface="Times New Roman"/>
                <a:ea typeface="Times New Roman"/>
              </a:rPr>
              <a:t>davrlarda</a:t>
            </a:r>
            <a:r>
              <a:rPr lang="en-US" sz="2200" dirty="0">
                <a:latin typeface="Times New Roman"/>
                <a:ea typeface="Times New Roman"/>
              </a:rPr>
              <a:t> </a:t>
            </a:r>
            <a:r>
              <a:rPr lang="en-US" sz="2200" dirty="0" err="1">
                <a:latin typeface="Times New Roman"/>
                <a:ea typeface="Times New Roman"/>
              </a:rPr>
              <a:t>arxeolog</a:t>
            </a:r>
            <a:r>
              <a:rPr lang="en-US" sz="2200" dirty="0">
                <a:latin typeface="Times New Roman"/>
                <a:ea typeface="Times New Roman"/>
              </a:rPr>
              <a:t> </a:t>
            </a:r>
            <a:r>
              <a:rPr lang="en-US" sz="2200" b="1" dirty="0">
                <a:latin typeface="Times New Roman"/>
                <a:ea typeface="Times New Roman"/>
              </a:rPr>
              <a:t>O’.</a:t>
            </a:r>
            <a:r>
              <a:rPr lang="en-US" sz="2200" b="1" dirty="0" err="1">
                <a:latin typeface="Times New Roman"/>
                <a:ea typeface="Times New Roman"/>
              </a:rPr>
              <a:t>Islomovning</a:t>
            </a:r>
            <a:r>
              <a:rPr lang="en-US" sz="2200" b="1" dirty="0">
                <a:latin typeface="Times New Roman"/>
                <a:ea typeface="Times New Roman"/>
              </a:rPr>
              <a:t> </a:t>
            </a:r>
            <a:r>
              <a:rPr lang="en-US" sz="2200" dirty="0" err="1">
                <a:latin typeface="Times New Roman"/>
                <a:ea typeface="Times New Roman"/>
              </a:rPr>
              <a:t>olib</a:t>
            </a:r>
            <a:r>
              <a:rPr lang="en-US" sz="2200" dirty="0">
                <a:latin typeface="Times New Roman"/>
                <a:ea typeface="Times New Roman"/>
              </a:rPr>
              <a:t> </a:t>
            </a:r>
            <a:r>
              <a:rPr lang="en-US" sz="2200" dirty="0" err="1">
                <a:latin typeface="Times New Roman"/>
                <a:ea typeface="Times New Roman"/>
              </a:rPr>
              <a:t>borgan</a:t>
            </a:r>
            <a:r>
              <a:rPr lang="en-US" sz="2200" dirty="0">
                <a:latin typeface="Times New Roman"/>
                <a:ea typeface="Times New Roman"/>
              </a:rPr>
              <a:t> </a:t>
            </a:r>
            <a:r>
              <a:rPr lang="en-US" sz="2200" dirty="0" err="1">
                <a:latin typeface="Times New Roman"/>
                <a:ea typeface="Times New Roman"/>
              </a:rPr>
              <a:t>tadqiqotlari</a:t>
            </a:r>
            <a:r>
              <a:rPr lang="en-US" sz="2200" dirty="0">
                <a:latin typeface="Times New Roman"/>
                <a:ea typeface="Times New Roman"/>
              </a:rPr>
              <a:t> </a:t>
            </a:r>
            <a:r>
              <a:rPr lang="en-US" sz="2200" dirty="0" err="1">
                <a:latin typeface="Times New Roman"/>
                <a:ea typeface="Times New Roman"/>
              </a:rPr>
              <a:t>va</a:t>
            </a:r>
            <a:r>
              <a:rPr lang="en-US" sz="2200" dirty="0">
                <a:latin typeface="Times New Roman"/>
                <a:ea typeface="Times New Roman"/>
              </a:rPr>
              <a:t> </a:t>
            </a:r>
            <a:r>
              <a:rPr lang="en-US" sz="2200" dirty="0" err="1">
                <a:latin typeface="Times New Roman"/>
                <a:ea typeface="Times New Roman"/>
              </a:rPr>
              <a:t>bu</a:t>
            </a:r>
            <a:r>
              <a:rPr lang="en-US" sz="2200" dirty="0">
                <a:latin typeface="Times New Roman"/>
                <a:ea typeface="Times New Roman"/>
              </a:rPr>
              <a:t> </a:t>
            </a:r>
            <a:r>
              <a:rPr lang="en-US" sz="2200" dirty="0" err="1">
                <a:latin typeface="Times New Roman"/>
                <a:ea typeface="Times New Roman"/>
              </a:rPr>
              <a:t>ishga</a:t>
            </a:r>
            <a:r>
              <a:rPr lang="en-US" sz="2200" dirty="0">
                <a:latin typeface="Times New Roman"/>
                <a:ea typeface="Times New Roman"/>
              </a:rPr>
              <a:t> </a:t>
            </a:r>
            <a:r>
              <a:rPr lang="en-US" sz="2200" dirty="0" err="1">
                <a:latin typeface="Times New Roman"/>
                <a:ea typeface="Times New Roman"/>
              </a:rPr>
              <a:t>ko’pgina</a:t>
            </a:r>
            <a:r>
              <a:rPr lang="en-US" sz="2200" dirty="0">
                <a:latin typeface="Times New Roman"/>
                <a:ea typeface="Times New Roman"/>
              </a:rPr>
              <a:t> </a:t>
            </a:r>
            <a:r>
              <a:rPr lang="en-US" sz="2200" dirty="0" err="1">
                <a:latin typeface="Times New Roman"/>
                <a:ea typeface="Times New Roman"/>
              </a:rPr>
              <a:t>soha</a:t>
            </a:r>
            <a:r>
              <a:rPr lang="en-US" sz="2200" dirty="0">
                <a:latin typeface="Times New Roman"/>
                <a:ea typeface="Times New Roman"/>
              </a:rPr>
              <a:t> </a:t>
            </a:r>
            <a:r>
              <a:rPr lang="en-US" sz="2200" dirty="0" err="1">
                <a:latin typeface="Times New Roman"/>
                <a:ea typeface="Times New Roman"/>
              </a:rPr>
              <a:t>mutaxasislarini</a:t>
            </a:r>
            <a:r>
              <a:rPr lang="en-US" sz="2200" dirty="0">
                <a:latin typeface="Times New Roman"/>
                <a:ea typeface="Times New Roman"/>
              </a:rPr>
              <a:t> </a:t>
            </a:r>
            <a:r>
              <a:rPr lang="en-US" sz="2200" dirty="0" err="1">
                <a:latin typeface="Times New Roman"/>
                <a:ea typeface="Times New Roman"/>
              </a:rPr>
              <a:t>jalb</a:t>
            </a:r>
            <a:r>
              <a:rPr lang="en-US" sz="2200" dirty="0">
                <a:latin typeface="Times New Roman"/>
                <a:ea typeface="Times New Roman"/>
              </a:rPr>
              <a:t> </a:t>
            </a:r>
            <a:r>
              <a:rPr lang="en-US" sz="2200" dirty="0" err="1">
                <a:latin typeface="Times New Roman"/>
                <a:ea typeface="Times New Roman"/>
              </a:rPr>
              <a:t>qilishi</a:t>
            </a:r>
            <a:r>
              <a:rPr lang="en-US" sz="2200" dirty="0">
                <a:latin typeface="Times New Roman"/>
                <a:ea typeface="Times New Roman"/>
              </a:rPr>
              <a:t> </a:t>
            </a:r>
            <a:r>
              <a:rPr lang="en-US" sz="2200" dirty="0" err="1">
                <a:latin typeface="Times New Roman"/>
                <a:ea typeface="Times New Roman"/>
              </a:rPr>
              <a:t>natijasida</a:t>
            </a:r>
            <a:r>
              <a:rPr lang="en-US" sz="2200" dirty="0">
                <a:latin typeface="Times New Roman"/>
                <a:ea typeface="Times New Roman"/>
              </a:rPr>
              <a:t> </a:t>
            </a:r>
            <a:r>
              <a:rPr lang="en-US" sz="2200" dirty="0" err="1">
                <a:latin typeface="Times New Roman"/>
                <a:ea typeface="Times New Roman"/>
              </a:rPr>
              <a:t>makonning</a:t>
            </a:r>
            <a:r>
              <a:rPr lang="en-US" sz="2200" dirty="0">
                <a:latin typeface="Times New Roman"/>
                <a:ea typeface="Times New Roman"/>
              </a:rPr>
              <a:t> </a:t>
            </a:r>
            <a:r>
              <a:rPr lang="en-US" sz="2200" dirty="0" err="1">
                <a:latin typeface="Times New Roman"/>
                <a:ea typeface="Times New Roman"/>
              </a:rPr>
              <a:t>yoshini</a:t>
            </a:r>
            <a:r>
              <a:rPr lang="en-US" sz="2200" dirty="0">
                <a:latin typeface="Times New Roman"/>
                <a:ea typeface="Times New Roman"/>
              </a:rPr>
              <a:t> </a:t>
            </a:r>
            <a:r>
              <a:rPr lang="en-US" sz="2200" b="1" dirty="0">
                <a:latin typeface="Times New Roman"/>
                <a:ea typeface="Times New Roman"/>
              </a:rPr>
              <a:t>1,2 </a:t>
            </a:r>
            <a:r>
              <a:rPr lang="en-US" sz="2200" b="1" dirty="0" err="1">
                <a:latin typeface="Times New Roman"/>
                <a:ea typeface="Times New Roman"/>
              </a:rPr>
              <a:t>mln</a:t>
            </a:r>
            <a:r>
              <a:rPr lang="en-US" sz="2200" b="1" dirty="0">
                <a:latin typeface="Times New Roman"/>
                <a:ea typeface="Times New Roman"/>
              </a:rPr>
              <a:t> </a:t>
            </a:r>
            <a:r>
              <a:rPr lang="en-US" sz="2200" b="1" dirty="0" err="1">
                <a:latin typeface="Times New Roman"/>
                <a:ea typeface="Times New Roman"/>
              </a:rPr>
              <a:t>yil</a:t>
            </a:r>
            <a:r>
              <a:rPr lang="en-US" sz="2200" b="1" dirty="0">
                <a:latin typeface="Times New Roman"/>
                <a:ea typeface="Times New Roman"/>
              </a:rPr>
              <a:t> </a:t>
            </a:r>
            <a:r>
              <a:rPr lang="en-US" sz="2200" dirty="0">
                <a:latin typeface="Times New Roman"/>
                <a:ea typeface="Times New Roman"/>
              </a:rPr>
              <a:t>deb </a:t>
            </a:r>
            <a:r>
              <a:rPr lang="en-US" sz="2200" dirty="0" err="1">
                <a:latin typeface="Times New Roman"/>
                <a:ea typeface="Times New Roman"/>
              </a:rPr>
              <a:t>ko’rsatadi</a:t>
            </a:r>
            <a:r>
              <a:rPr lang="en-US" sz="2200" dirty="0">
                <a:latin typeface="Times New Roman"/>
                <a:ea typeface="Times New Roman"/>
              </a:rPr>
              <a:t>. Bu </a:t>
            </a:r>
            <a:r>
              <a:rPr lang="en-US" sz="2200" dirty="0" err="1">
                <a:latin typeface="Times New Roman"/>
                <a:ea typeface="Times New Roman"/>
              </a:rPr>
              <a:t>to’g’risida</a:t>
            </a:r>
            <a:r>
              <a:rPr lang="en-US" sz="2200" dirty="0">
                <a:latin typeface="Times New Roman"/>
                <a:ea typeface="Times New Roman"/>
              </a:rPr>
              <a:t> </a:t>
            </a:r>
            <a:r>
              <a:rPr lang="en-US" sz="2200" b="1" dirty="0">
                <a:latin typeface="Times New Roman"/>
                <a:ea typeface="Times New Roman"/>
              </a:rPr>
              <a:t>O’.</a:t>
            </a:r>
            <a:r>
              <a:rPr lang="en-US" sz="2200" b="1" dirty="0" err="1">
                <a:latin typeface="Times New Roman"/>
                <a:ea typeface="Times New Roman"/>
              </a:rPr>
              <a:t>Islomovning</a:t>
            </a:r>
            <a:r>
              <a:rPr lang="en-US" sz="2200" b="1" dirty="0">
                <a:latin typeface="Times New Roman"/>
                <a:ea typeface="Times New Roman"/>
              </a:rPr>
              <a:t> </a:t>
            </a:r>
            <a:r>
              <a:rPr lang="en-US" sz="2200" b="1" i="1" dirty="0">
                <a:latin typeface="Times New Roman"/>
                <a:ea typeface="Times New Roman"/>
              </a:rPr>
              <a:t>”</a:t>
            </a:r>
            <a:r>
              <a:rPr lang="en-US" sz="2200" b="1" i="1" dirty="0" err="1">
                <a:latin typeface="Times New Roman"/>
                <a:ea typeface="Times New Roman"/>
              </a:rPr>
              <a:t>Farg’onanining</a:t>
            </a:r>
            <a:r>
              <a:rPr lang="en-US" sz="2200" b="1" i="1" dirty="0">
                <a:latin typeface="Times New Roman"/>
                <a:ea typeface="Times New Roman"/>
              </a:rPr>
              <a:t> </a:t>
            </a:r>
            <a:r>
              <a:rPr lang="en-US" sz="2200" b="1" i="1" dirty="0" err="1">
                <a:latin typeface="Times New Roman"/>
                <a:ea typeface="Times New Roman"/>
              </a:rPr>
              <a:t>ibtidoyi</a:t>
            </a:r>
            <a:r>
              <a:rPr lang="en-US" sz="2200" b="1" i="1" dirty="0">
                <a:latin typeface="Times New Roman"/>
                <a:ea typeface="Times New Roman"/>
              </a:rPr>
              <a:t> </a:t>
            </a:r>
            <a:r>
              <a:rPr lang="en-US" sz="2200" b="1" i="1" dirty="0" err="1">
                <a:latin typeface="Times New Roman"/>
                <a:ea typeface="Times New Roman"/>
              </a:rPr>
              <a:t>tarixi</a:t>
            </a:r>
            <a:r>
              <a:rPr lang="en-US" sz="2200" b="1" i="1" dirty="0">
                <a:latin typeface="Times New Roman"/>
                <a:ea typeface="Times New Roman"/>
              </a:rPr>
              <a:t>” </a:t>
            </a:r>
            <a:r>
              <a:rPr lang="en-US" sz="2200" dirty="0" err="1">
                <a:latin typeface="Times New Roman"/>
                <a:ea typeface="Times New Roman"/>
              </a:rPr>
              <a:t>maqolasida</a:t>
            </a:r>
            <a:r>
              <a:rPr lang="en-US" sz="2200" dirty="0">
                <a:latin typeface="Times New Roman"/>
                <a:ea typeface="Times New Roman"/>
              </a:rPr>
              <a:t> </a:t>
            </a:r>
            <a:r>
              <a:rPr lang="en-US" sz="2200" dirty="0" err="1">
                <a:latin typeface="Times New Roman"/>
                <a:ea typeface="Times New Roman"/>
              </a:rPr>
              <a:t>keng</a:t>
            </a:r>
            <a:r>
              <a:rPr lang="en-US" sz="2200" dirty="0">
                <a:latin typeface="Times New Roman"/>
                <a:ea typeface="Times New Roman"/>
              </a:rPr>
              <a:t> </a:t>
            </a:r>
            <a:r>
              <a:rPr lang="en-US" sz="2200" dirty="0" err="1">
                <a:latin typeface="Times New Roman"/>
                <a:ea typeface="Times New Roman"/>
              </a:rPr>
              <a:t>to’xtalib</a:t>
            </a:r>
            <a:r>
              <a:rPr lang="en-US" sz="2200" dirty="0">
                <a:latin typeface="Times New Roman"/>
                <a:ea typeface="Times New Roman"/>
              </a:rPr>
              <a:t> </a:t>
            </a:r>
            <a:r>
              <a:rPr lang="en-US" sz="2200" dirty="0" err="1">
                <a:latin typeface="Times New Roman"/>
                <a:ea typeface="Times New Roman"/>
              </a:rPr>
              <a:t>o’tilgan</a:t>
            </a:r>
            <a:r>
              <a:rPr lang="en-US" sz="2200" dirty="0">
                <a:latin typeface="Times New Roman"/>
                <a:ea typeface="Times New Roman"/>
              </a:rPr>
              <a:t>. </a:t>
            </a:r>
            <a:endParaRPr lang="ru-RU" sz="2200" dirty="0">
              <a:effectLst/>
              <a:latin typeface="Times New Roman"/>
              <a:ea typeface="Times New Roman"/>
            </a:endParaRPr>
          </a:p>
        </p:txBody>
      </p:sp>
      <p:sp>
        <p:nvSpPr>
          <p:cNvPr id="2" name="Скругленный прямоугольник 1"/>
          <p:cNvSpPr/>
          <p:nvPr/>
        </p:nvSpPr>
        <p:spPr>
          <a:xfrm>
            <a:off x="2555776" y="116632"/>
            <a:ext cx="4032448"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err="1">
                <a:solidFill>
                  <a:schemeClr val="tx1"/>
                </a:solidFill>
                <a:latin typeface="Times New Roman" panose="02020603050405020304" pitchFamily="18" charset="0"/>
                <a:cs typeface="Times New Roman" panose="02020603050405020304" pitchFamily="18" charset="0"/>
              </a:rPr>
              <a:t>Selungur</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makoni</a:t>
            </a:r>
            <a:r>
              <a:rPr lang="en-US" sz="2800" b="1" dirty="0">
                <a:solidFill>
                  <a:schemeClr val="tx1"/>
                </a:solidFill>
                <a:latin typeface="Times New Roman" panose="02020603050405020304" pitchFamily="18" charset="0"/>
                <a:cs typeface="Times New Roman" panose="02020603050405020304" pitchFamily="18" charset="0"/>
              </a:rPr>
              <a:t>. </a:t>
            </a:r>
            <a:endParaRPr lang="ru-RU" b="1" dirty="0">
              <a:solidFill>
                <a:schemeClr val="tx1"/>
              </a:solidFill>
            </a:endParaRPr>
          </a:p>
        </p:txBody>
      </p:sp>
    </p:spTree>
    <p:extLst>
      <p:ext uri="{BB962C8B-B14F-4D97-AF65-F5344CB8AC3E}">
        <p14:creationId xmlns:p14="http://schemas.microsoft.com/office/powerpoint/2010/main" val="4256437862"/>
      </p:ext>
    </p:extLst>
  </p:cSld>
  <p:clrMapOvr>
    <a:masterClrMapping/>
  </p:clrMapOvr>
  <p:transition spd="slow">
    <p:dissolv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41" y="764704"/>
            <a:ext cx="9144000" cy="5632311"/>
          </a:xfrm>
          <a:prstGeom prst="rect">
            <a:avLst/>
          </a:prstGeom>
        </p:spPr>
        <p:txBody>
          <a:bodyPr wrap="square">
            <a:spAutoFit/>
          </a:bodyPr>
          <a:lstStyle/>
          <a:p>
            <a:pPr indent="449580" algn="just">
              <a:spcAft>
                <a:spcPts val="0"/>
              </a:spcAft>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a:ea typeface="Times New Roman"/>
              </a:rPr>
              <a:t>Ilk </a:t>
            </a:r>
            <a:r>
              <a:rPr lang="en-US" sz="2000" dirty="0" err="1">
                <a:latin typeface="Times New Roman"/>
                <a:ea typeface="Times New Roman"/>
              </a:rPr>
              <a:t>paleolit</a:t>
            </a:r>
            <a:r>
              <a:rPr lang="en-US" sz="2000" dirty="0">
                <a:latin typeface="Times New Roman"/>
                <a:ea typeface="Times New Roman"/>
              </a:rPr>
              <a:t> </a:t>
            </a:r>
            <a:r>
              <a:rPr lang="en-US" sz="2000" dirty="0" err="1">
                <a:latin typeface="Times New Roman"/>
                <a:ea typeface="Times New Roman"/>
              </a:rPr>
              <a:t>davriga</a:t>
            </a:r>
            <a:r>
              <a:rPr lang="en-US" sz="2000" dirty="0">
                <a:latin typeface="Times New Roman"/>
                <a:ea typeface="Times New Roman"/>
              </a:rPr>
              <a:t> </a:t>
            </a:r>
            <a:r>
              <a:rPr lang="en-US" sz="2000" dirty="0" err="1">
                <a:latin typeface="Times New Roman"/>
                <a:ea typeface="Times New Roman"/>
              </a:rPr>
              <a:t>oid</a:t>
            </a:r>
            <a:r>
              <a:rPr lang="en-US" sz="2000" dirty="0">
                <a:latin typeface="Times New Roman"/>
                <a:ea typeface="Times New Roman"/>
              </a:rPr>
              <a:t> </a:t>
            </a:r>
            <a:r>
              <a:rPr lang="en-US" sz="2000" dirty="0" err="1">
                <a:latin typeface="Times New Roman"/>
                <a:ea typeface="Times New Roman"/>
              </a:rPr>
              <a:t>yana</a:t>
            </a:r>
            <a:r>
              <a:rPr lang="en-US" sz="2000" dirty="0">
                <a:latin typeface="Times New Roman"/>
                <a:ea typeface="Times New Roman"/>
              </a:rPr>
              <a:t> </a:t>
            </a:r>
            <a:r>
              <a:rPr lang="en-US" sz="2000" dirty="0" err="1">
                <a:latin typeface="Times New Roman"/>
                <a:ea typeface="Times New Roman"/>
              </a:rPr>
              <a:t>bir</a:t>
            </a:r>
            <a:r>
              <a:rPr lang="en-US" sz="2000" dirty="0">
                <a:latin typeface="Times New Roman"/>
                <a:ea typeface="Times New Roman"/>
              </a:rPr>
              <a:t> </a:t>
            </a:r>
            <a:r>
              <a:rPr lang="en-US" sz="2000" dirty="0" err="1">
                <a:latin typeface="Times New Roman"/>
                <a:ea typeface="Times New Roman"/>
              </a:rPr>
              <a:t>makon</a:t>
            </a:r>
            <a:r>
              <a:rPr lang="en-US" sz="2000" dirty="0">
                <a:latin typeface="Times New Roman"/>
                <a:ea typeface="Times New Roman"/>
              </a:rPr>
              <a:t> </a:t>
            </a:r>
            <a:r>
              <a:rPr lang="en-US" sz="2000" b="1" dirty="0" err="1">
                <a:latin typeface="Times New Roman"/>
                <a:ea typeface="Times New Roman"/>
              </a:rPr>
              <a:t>Ko’lbuloq</a:t>
            </a:r>
            <a:r>
              <a:rPr lang="en-US" sz="2000" dirty="0">
                <a:latin typeface="Times New Roman"/>
                <a:ea typeface="Times New Roman"/>
              </a:rPr>
              <a:t> </a:t>
            </a:r>
            <a:r>
              <a:rPr lang="en-US" sz="2000" dirty="0" err="1">
                <a:latin typeface="Times New Roman"/>
                <a:ea typeface="Times New Roman"/>
              </a:rPr>
              <a:t>sanaladi</a:t>
            </a:r>
            <a:r>
              <a:rPr lang="en-US" sz="2000" dirty="0">
                <a:latin typeface="Times New Roman"/>
                <a:ea typeface="Times New Roman"/>
              </a:rPr>
              <a:t>. U   </a:t>
            </a:r>
            <a:r>
              <a:rPr lang="en-US" sz="2000" b="1" dirty="0" err="1">
                <a:latin typeface="Times New Roman"/>
                <a:ea typeface="Times New Roman"/>
              </a:rPr>
              <a:t>Angren</a:t>
            </a:r>
            <a:r>
              <a:rPr lang="en-US" sz="2000" b="1" dirty="0">
                <a:latin typeface="Times New Roman"/>
                <a:ea typeface="Times New Roman"/>
              </a:rPr>
              <a:t>  </a:t>
            </a:r>
            <a:r>
              <a:rPr lang="en-US" sz="2000" b="1" dirty="0" err="1">
                <a:latin typeface="Times New Roman"/>
                <a:ea typeface="Times New Roman"/>
              </a:rPr>
              <a:t>shahridan</a:t>
            </a:r>
            <a:r>
              <a:rPr lang="en-US" sz="2000" b="1" dirty="0">
                <a:latin typeface="Times New Roman"/>
                <a:ea typeface="Times New Roman"/>
              </a:rPr>
              <a:t>  10-12  km  </a:t>
            </a:r>
            <a:r>
              <a:rPr lang="en-US" sz="2000" b="1" dirty="0" err="1">
                <a:latin typeface="Times New Roman"/>
                <a:ea typeface="Times New Roman"/>
              </a:rPr>
              <a:t>g’arbda</a:t>
            </a:r>
            <a:r>
              <a:rPr lang="en-US" sz="2000" b="1" dirty="0">
                <a:latin typeface="Times New Roman"/>
                <a:ea typeface="Times New Roman"/>
              </a:rPr>
              <a:t>  </a:t>
            </a:r>
            <a:r>
              <a:rPr lang="en-US" sz="2000" b="1" dirty="0" err="1">
                <a:latin typeface="Times New Roman"/>
                <a:ea typeface="Times New Roman"/>
              </a:rPr>
              <a:t>Ohangaron</a:t>
            </a:r>
            <a:r>
              <a:rPr lang="en-US" sz="2000" b="1" dirty="0">
                <a:latin typeface="Times New Roman"/>
                <a:ea typeface="Times New Roman"/>
              </a:rPr>
              <a:t>  </a:t>
            </a:r>
            <a:r>
              <a:rPr lang="en-US" sz="2000" b="1" dirty="0" err="1">
                <a:latin typeface="Times New Roman"/>
                <a:ea typeface="Times New Roman"/>
              </a:rPr>
              <a:t>daryosining</a:t>
            </a:r>
            <a:r>
              <a:rPr lang="en-US" sz="2000" b="1" dirty="0">
                <a:latin typeface="Times New Roman"/>
                <a:ea typeface="Times New Roman"/>
              </a:rPr>
              <a:t>  </a:t>
            </a:r>
            <a:r>
              <a:rPr lang="en-US" sz="2000" b="1" dirty="0" err="1">
                <a:latin typeface="Times New Roman"/>
                <a:ea typeface="Times New Roman"/>
              </a:rPr>
              <a:t>o’ng</a:t>
            </a:r>
            <a:r>
              <a:rPr lang="en-US" sz="2000" b="1" dirty="0">
                <a:latin typeface="Times New Roman"/>
                <a:ea typeface="Times New Roman"/>
              </a:rPr>
              <a:t>  </a:t>
            </a:r>
            <a:r>
              <a:rPr lang="en-US" sz="2000" b="1" dirty="0" err="1">
                <a:latin typeface="Times New Roman"/>
                <a:ea typeface="Times New Roman"/>
              </a:rPr>
              <a:t>irmoqlaridan</a:t>
            </a:r>
            <a:r>
              <a:rPr lang="en-US" sz="2000" b="1" dirty="0">
                <a:latin typeface="Times New Roman"/>
                <a:ea typeface="Times New Roman"/>
              </a:rPr>
              <a:t>  </a:t>
            </a:r>
            <a:r>
              <a:rPr lang="en-US" sz="2000" b="1" dirty="0" err="1">
                <a:latin typeface="Times New Roman"/>
                <a:ea typeface="Times New Roman"/>
              </a:rPr>
              <a:t>biri</a:t>
            </a:r>
            <a:r>
              <a:rPr lang="en-US" sz="2000" b="1" dirty="0">
                <a:latin typeface="Times New Roman"/>
                <a:ea typeface="Times New Roman"/>
              </a:rPr>
              <a:t>  </a:t>
            </a:r>
            <a:r>
              <a:rPr lang="en-US" sz="2000" b="1" dirty="0" err="1">
                <a:latin typeface="Times New Roman"/>
                <a:ea typeface="Times New Roman"/>
              </a:rPr>
              <a:t>Qizilolma</a:t>
            </a:r>
            <a:r>
              <a:rPr lang="en-US" sz="2000" b="1" dirty="0">
                <a:latin typeface="Times New Roman"/>
                <a:ea typeface="Times New Roman"/>
              </a:rPr>
              <a:t>  </a:t>
            </a:r>
            <a:r>
              <a:rPr lang="en-US" sz="2000" b="1" dirty="0" err="1">
                <a:latin typeface="Times New Roman"/>
                <a:ea typeface="Times New Roman"/>
              </a:rPr>
              <a:t>soyining</a:t>
            </a:r>
            <a:r>
              <a:rPr lang="en-US" sz="2000" b="1" dirty="0">
                <a:latin typeface="Times New Roman"/>
                <a:ea typeface="Times New Roman"/>
              </a:rPr>
              <a:t>  </a:t>
            </a:r>
            <a:r>
              <a:rPr lang="en-US" sz="2000" b="1" dirty="0" err="1">
                <a:latin typeface="Times New Roman"/>
                <a:ea typeface="Times New Roman"/>
              </a:rPr>
              <a:t>o’rta</a:t>
            </a:r>
            <a:r>
              <a:rPr lang="en-US" sz="2000" b="1" dirty="0">
                <a:latin typeface="Times New Roman"/>
                <a:ea typeface="Times New Roman"/>
              </a:rPr>
              <a:t>  </a:t>
            </a:r>
            <a:r>
              <a:rPr lang="en-US" sz="2000" b="1" dirty="0" err="1">
                <a:latin typeface="Times New Roman"/>
                <a:ea typeface="Times New Roman"/>
              </a:rPr>
              <a:t>oqimidagi</a:t>
            </a:r>
            <a:r>
              <a:rPr lang="en-US" sz="2000" b="1" dirty="0">
                <a:latin typeface="Times New Roman"/>
                <a:ea typeface="Times New Roman"/>
              </a:rPr>
              <a:t>  </a:t>
            </a:r>
            <a:r>
              <a:rPr lang="en-US" sz="2000" b="1" dirty="0" err="1">
                <a:latin typeface="Times New Roman"/>
                <a:ea typeface="Times New Roman"/>
              </a:rPr>
              <a:t>qirlikda</a:t>
            </a:r>
            <a:r>
              <a:rPr lang="en-US" sz="2000" b="1" dirty="0">
                <a:latin typeface="Times New Roman"/>
                <a:ea typeface="Times New Roman"/>
              </a:rPr>
              <a:t> </a:t>
            </a:r>
            <a:r>
              <a:rPr lang="en-US" sz="2000" dirty="0">
                <a:latin typeface="Times New Roman"/>
                <a:ea typeface="Times New Roman"/>
              </a:rPr>
              <a:t> </a:t>
            </a:r>
            <a:r>
              <a:rPr lang="en-US" sz="2000" dirty="0" err="1">
                <a:latin typeface="Times New Roman"/>
                <a:ea typeface="Times New Roman"/>
              </a:rPr>
              <a:t>joylashgan</a:t>
            </a:r>
            <a:r>
              <a:rPr lang="en-US" sz="2000" dirty="0">
                <a:latin typeface="Times New Roman"/>
                <a:ea typeface="Times New Roman"/>
              </a:rPr>
              <a:t>.  Bu  </a:t>
            </a:r>
            <a:r>
              <a:rPr lang="en-US" sz="2000" dirty="0" err="1">
                <a:latin typeface="Times New Roman"/>
                <a:ea typeface="Times New Roman"/>
              </a:rPr>
              <a:t>makon</a:t>
            </a:r>
            <a:r>
              <a:rPr lang="en-US" sz="2000" dirty="0">
                <a:latin typeface="Times New Roman"/>
                <a:ea typeface="Times New Roman"/>
              </a:rPr>
              <a:t>  </a:t>
            </a:r>
            <a:r>
              <a:rPr lang="en-US" sz="2000" b="1" dirty="0">
                <a:latin typeface="Times New Roman"/>
                <a:ea typeface="Times New Roman"/>
              </a:rPr>
              <a:t>1963  </a:t>
            </a:r>
            <a:r>
              <a:rPr lang="en-US" sz="2000" b="1" dirty="0" err="1">
                <a:latin typeface="Times New Roman"/>
                <a:ea typeface="Times New Roman"/>
              </a:rPr>
              <a:t>yilda</a:t>
            </a:r>
            <a:r>
              <a:rPr lang="en-US" sz="2000" b="1" dirty="0">
                <a:latin typeface="Times New Roman"/>
                <a:ea typeface="Times New Roman"/>
              </a:rPr>
              <a:t>  </a:t>
            </a:r>
            <a:r>
              <a:rPr lang="en-US" sz="2000" dirty="0" err="1">
                <a:latin typeface="Times New Roman"/>
                <a:ea typeface="Times New Roman"/>
              </a:rPr>
              <a:t>topilgan</a:t>
            </a:r>
            <a:r>
              <a:rPr lang="en-US" sz="2000" dirty="0">
                <a:latin typeface="Times New Roman"/>
                <a:ea typeface="Times New Roman"/>
              </a:rPr>
              <a:t> </a:t>
            </a:r>
            <a:r>
              <a:rPr lang="en-US" sz="2000" dirty="0" err="1">
                <a:latin typeface="Times New Roman"/>
                <a:ea typeface="Times New Roman"/>
              </a:rPr>
              <a:t>bo’lib</a:t>
            </a:r>
            <a:r>
              <a:rPr lang="en-US" sz="2000" dirty="0">
                <a:latin typeface="Times New Roman"/>
                <a:ea typeface="Times New Roman"/>
              </a:rPr>
              <a:t>,  </a:t>
            </a:r>
            <a:r>
              <a:rPr lang="en-US" sz="2000" dirty="0" err="1">
                <a:latin typeface="Times New Roman"/>
                <a:ea typeface="Times New Roman"/>
              </a:rPr>
              <a:t>o’sha</a:t>
            </a:r>
            <a:r>
              <a:rPr lang="en-US" sz="2000" dirty="0">
                <a:latin typeface="Times New Roman"/>
                <a:ea typeface="Times New Roman"/>
              </a:rPr>
              <a:t>  </a:t>
            </a:r>
            <a:r>
              <a:rPr lang="en-US" sz="2000" dirty="0" err="1">
                <a:latin typeface="Times New Roman"/>
                <a:ea typeface="Times New Roman"/>
              </a:rPr>
              <a:t>yildan</a:t>
            </a:r>
            <a:r>
              <a:rPr lang="en-US" sz="2000" dirty="0">
                <a:latin typeface="Times New Roman"/>
                <a:ea typeface="Times New Roman"/>
              </a:rPr>
              <a:t>  </a:t>
            </a:r>
            <a:r>
              <a:rPr lang="en-US" sz="2000" dirty="0" err="1">
                <a:latin typeface="Times New Roman"/>
                <a:ea typeface="Times New Roman"/>
              </a:rPr>
              <a:t>beri</a:t>
            </a:r>
            <a:r>
              <a:rPr lang="en-US" sz="2000" dirty="0">
                <a:latin typeface="Times New Roman"/>
                <a:ea typeface="Times New Roman"/>
              </a:rPr>
              <a:t>  </a:t>
            </a:r>
            <a:r>
              <a:rPr lang="en-US" sz="2000" dirty="0" err="1">
                <a:latin typeface="Times New Roman"/>
                <a:ea typeface="Times New Roman"/>
              </a:rPr>
              <a:t>bu</a:t>
            </a:r>
            <a:r>
              <a:rPr lang="en-US" sz="2000" dirty="0">
                <a:latin typeface="Times New Roman"/>
                <a:ea typeface="Times New Roman"/>
              </a:rPr>
              <a:t>  </a:t>
            </a:r>
            <a:r>
              <a:rPr lang="en-US" sz="2000" dirty="0" err="1">
                <a:latin typeface="Times New Roman"/>
                <a:ea typeface="Times New Roman"/>
              </a:rPr>
              <a:t>yerda</a:t>
            </a:r>
            <a:r>
              <a:rPr lang="en-US" sz="2000" dirty="0">
                <a:latin typeface="Times New Roman"/>
                <a:ea typeface="Times New Roman"/>
              </a:rPr>
              <a:t>  </a:t>
            </a:r>
            <a:r>
              <a:rPr lang="en-US" sz="2000" dirty="0" err="1">
                <a:latin typeface="Times New Roman"/>
                <a:ea typeface="Times New Roman"/>
              </a:rPr>
              <a:t>muttasil</a:t>
            </a:r>
            <a:r>
              <a:rPr lang="en-US" sz="2000" dirty="0">
                <a:latin typeface="Times New Roman"/>
                <a:ea typeface="Times New Roman"/>
              </a:rPr>
              <a:t>  </a:t>
            </a:r>
            <a:r>
              <a:rPr lang="en-US" sz="2000" dirty="0" err="1">
                <a:latin typeface="Times New Roman"/>
                <a:ea typeface="Times New Roman"/>
              </a:rPr>
              <a:t>izlanish</a:t>
            </a:r>
            <a:r>
              <a:rPr lang="en-US" sz="2000" dirty="0">
                <a:latin typeface="Times New Roman"/>
                <a:ea typeface="Times New Roman"/>
              </a:rPr>
              <a:t>  </a:t>
            </a:r>
            <a:r>
              <a:rPr lang="en-US" sz="2000" dirty="0" err="1">
                <a:latin typeface="Times New Roman"/>
                <a:ea typeface="Times New Roman"/>
              </a:rPr>
              <a:t>ishlari</a:t>
            </a:r>
            <a:r>
              <a:rPr lang="en-US" sz="2000" dirty="0">
                <a:latin typeface="Times New Roman"/>
                <a:ea typeface="Times New Roman"/>
              </a:rPr>
              <a:t>  </a:t>
            </a:r>
            <a:r>
              <a:rPr lang="en-US" sz="2000" dirty="0" err="1">
                <a:latin typeface="Times New Roman"/>
                <a:ea typeface="Times New Roman"/>
              </a:rPr>
              <a:t>olib</a:t>
            </a:r>
            <a:r>
              <a:rPr lang="en-US" sz="2000" dirty="0">
                <a:latin typeface="Times New Roman"/>
                <a:ea typeface="Times New Roman"/>
              </a:rPr>
              <a:t>  </a:t>
            </a:r>
            <a:r>
              <a:rPr lang="en-US" sz="2000" dirty="0" err="1">
                <a:latin typeface="Times New Roman"/>
                <a:ea typeface="Times New Roman"/>
              </a:rPr>
              <a:t>borilmoqda</a:t>
            </a:r>
            <a:r>
              <a:rPr lang="en-US" sz="2000" dirty="0">
                <a:latin typeface="Times New Roman"/>
                <a:ea typeface="Times New Roman"/>
              </a:rPr>
              <a:t>.</a:t>
            </a:r>
          </a:p>
          <a:p>
            <a:pPr indent="449580" algn="just">
              <a:spcAft>
                <a:spcPts val="0"/>
              </a:spcAft>
            </a:pPr>
            <a:r>
              <a:rPr lang="en-US" sz="2000" dirty="0">
                <a:latin typeface="Times New Roman"/>
                <a:ea typeface="Times New Roman"/>
              </a:rPr>
              <a:t>	</a:t>
            </a:r>
            <a:r>
              <a:rPr lang="en-US" sz="2000" dirty="0" err="1">
                <a:latin typeface="Times New Roman"/>
                <a:ea typeface="Times New Roman"/>
              </a:rPr>
              <a:t>Ko’lbuloq</a:t>
            </a:r>
            <a:r>
              <a:rPr lang="en-US" sz="2000" dirty="0">
                <a:latin typeface="Times New Roman"/>
                <a:ea typeface="Times New Roman"/>
              </a:rPr>
              <a:t>  </a:t>
            </a:r>
            <a:r>
              <a:rPr lang="en-US" sz="2000" dirty="0" err="1">
                <a:latin typeface="Times New Roman"/>
                <a:ea typeface="Times New Roman"/>
              </a:rPr>
              <a:t>ochiq</a:t>
            </a:r>
            <a:r>
              <a:rPr lang="en-US" sz="2000" dirty="0">
                <a:latin typeface="Times New Roman"/>
                <a:ea typeface="Times New Roman"/>
              </a:rPr>
              <a:t>  </a:t>
            </a:r>
            <a:r>
              <a:rPr lang="en-US" sz="2000" dirty="0" err="1">
                <a:latin typeface="Times New Roman"/>
                <a:ea typeface="Times New Roman"/>
              </a:rPr>
              <a:t>tarzdagi</a:t>
            </a:r>
            <a:r>
              <a:rPr lang="en-US" sz="2000" dirty="0">
                <a:latin typeface="Times New Roman"/>
                <a:ea typeface="Times New Roman"/>
              </a:rPr>
              <a:t>  </a:t>
            </a:r>
            <a:r>
              <a:rPr lang="en-US" sz="2000" dirty="0" err="1">
                <a:latin typeface="Times New Roman"/>
                <a:ea typeface="Times New Roman"/>
              </a:rPr>
              <a:t>ko’p</a:t>
            </a:r>
            <a:r>
              <a:rPr lang="en-US" sz="2000" dirty="0">
                <a:latin typeface="Times New Roman"/>
                <a:ea typeface="Times New Roman"/>
              </a:rPr>
              <a:t>  </a:t>
            </a:r>
            <a:r>
              <a:rPr lang="en-US" sz="2000" dirty="0" err="1">
                <a:latin typeface="Times New Roman"/>
                <a:ea typeface="Times New Roman"/>
              </a:rPr>
              <a:t>qatlamli</a:t>
            </a:r>
            <a:r>
              <a:rPr lang="en-US" sz="2000" dirty="0">
                <a:latin typeface="Times New Roman"/>
                <a:ea typeface="Times New Roman"/>
              </a:rPr>
              <a:t>  </a:t>
            </a:r>
            <a:r>
              <a:rPr lang="en-US" sz="2000" dirty="0" err="1">
                <a:latin typeface="Times New Roman"/>
                <a:ea typeface="Times New Roman"/>
              </a:rPr>
              <a:t>makon</a:t>
            </a:r>
            <a:r>
              <a:rPr lang="en-US" sz="2000" dirty="0">
                <a:latin typeface="Times New Roman"/>
                <a:ea typeface="Times New Roman"/>
              </a:rPr>
              <a:t>.  </a:t>
            </a:r>
            <a:r>
              <a:rPr lang="en-US" sz="2000" dirty="0" err="1">
                <a:latin typeface="Times New Roman"/>
                <a:ea typeface="Times New Roman"/>
              </a:rPr>
              <a:t>Hozirgacha</a:t>
            </a:r>
            <a:r>
              <a:rPr lang="en-US" sz="2000" dirty="0">
                <a:latin typeface="Times New Roman"/>
                <a:ea typeface="Times New Roman"/>
              </a:rPr>
              <a:t>   </a:t>
            </a:r>
            <a:r>
              <a:rPr lang="en-US" sz="2000" b="1" dirty="0">
                <a:latin typeface="Times New Roman"/>
                <a:ea typeface="Times New Roman"/>
              </a:rPr>
              <a:t>19 m  </a:t>
            </a:r>
            <a:r>
              <a:rPr lang="en-US" sz="2000" b="1" dirty="0" err="1">
                <a:latin typeface="Times New Roman"/>
                <a:ea typeface="Times New Roman"/>
              </a:rPr>
              <a:t>chuqurlikkacha</a:t>
            </a:r>
            <a:r>
              <a:rPr lang="en-US" sz="2000" dirty="0">
                <a:latin typeface="Times New Roman"/>
                <a:ea typeface="Times New Roman"/>
              </a:rPr>
              <a:t>  </a:t>
            </a:r>
            <a:r>
              <a:rPr lang="en-US" sz="2000" dirty="0" err="1">
                <a:latin typeface="Times New Roman"/>
                <a:ea typeface="Times New Roman"/>
              </a:rPr>
              <a:t>qazib</a:t>
            </a:r>
            <a:r>
              <a:rPr lang="en-US" sz="2000" dirty="0">
                <a:latin typeface="Times New Roman"/>
                <a:ea typeface="Times New Roman"/>
              </a:rPr>
              <a:t>,  </a:t>
            </a:r>
            <a:r>
              <a:rPr lang="en-US" sz="2000" b="1" dirty="0" err="1">
                <a:solidFill>
                  <a:srgbClr val="FF0000"/>
                </a:solidFill>
                <a:latin typeface="Times New Roman"/>
                <a:ea typeface="Times New Roman"/>
              </a:rPr>
              <a:t>ashel</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muste</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va</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so’ngi</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paleolit</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davriga</a:t>
            </a:r>
            <a:r>
              <a:rPr lang="en-US" sz="2000" b="1" dirty="0">
                <a:solidFill>
                  <a:srgbClr val="FF0000"/>
                </a:solidFill>
                <a:latin typeface="Times New Roman"/>
                <a:ea typeface="Times New Roman"/>
              </a:rPr>
              <a:t>  </a:t>
            </a:r>
            <a:r>
              <a:rPr lang="en-US" sz="2000" dirty="0" err="1">
                <a:latin typeface="Times New Roman"/>
                <a:ea typeface="Times New Roman"/>
              </a:rPr>
              <a:t>oid</a:t>
            </a:r>
            <a:r>
              <a:rPr lang="en-US" sz="2000" dirty="0">
                <a:latin typeface="Times New Roman"/>
                <a:ea typeface="Times New Roman"/>
              </a:rPr>
              <a:t>  </a:t>
            </a:r>
            <a:r>
              <a:rPr lang="en-US" sz="2000" dirty="0" err="1">
                <a:latin typeface="Times New Roman"/>
                <a:ea typeface="Times New Roman"/>
              </a:rPr>
              <a:t>ashyolar</a:t>
            </a:r>
            <a:r>
              <a:rPr lang="en-US" sz="2000" dirty="0">
                <a:latin typeface="Times New Roman"/>
                <a:ea typeface="Times New Roman"/>
              </a:rPr>
              <a:t>  </a:t>
            </a:r>
            <a:r>
              <a:rPr lang="en-US" sz="2000" dirty="0" err="1">
                <a:latin typeface="Times New Roman"/>
                <a:ea typeface="Times New Roman"/>
              </a:rPr>
              <a:t>topilib</a:t>
            </a:r>
            <a:r>
              <a:rPr lang="en-US" sz="2000" dirty="0">
                <a:latin typeface="Times New Roman"/>
                <a:ea typeface="Times New Roman"/>
              </a:rPr>
              <a:t>,  </a:t>
            </a:r>
            <a:r>
              <a:rPr lang="en-US" sz="2000" dirty="0" err="1">
                <a:latin typeface="Times New Roman"/>
                <a:ea typeface="Times New Roman"/>
              </a:rPr>
              <a:t>o’rganildi</a:t>
            </a:r>
            <a:r>
              <a:rPr lang="en-US" sz="2000" dirty="0">
                <a:latin typeface="Times New Roman"/>
                <a:ea typeface="Times New Roman"/>
              </a:rPr>
              <a:t>.  </a:t>
            </a:r>
            <a:r>
              <a:rPr lang="en-US" sz="2000" dirty="0" err="1">
                <a:latin typeface="Times New Roman"/>
                <a:ea typeface="Times New Roman"/>
              </a:rPr>
              <a:t>Uning</a:t>
            </a:r>
            <a:r>
              <a:rPr lang="en-US" sz="2000" dirty="0">
                <a:latin typeface="Times New Roman"/>
                <a:ea typeface="Times New Roman"/>
              </a:rPr>
              <a:t>  </a:t>
            </a:r>
            <a:r>
              <a:rPr lang="en-US" sz="2000" dirty="0" err="1">
                <a:latin typeface="Times New Roman"/>
                <a:ea typeface="Times New Roman"/>
              </a:rPr>
              <a:t>yuqori</a:t>
            </a:r>
            <a:r>
              <a:rPr lang="en-US" sz="2000" dirty="0">
                <a:latin typeface="Times New Roman"/>
                <a:ea typeface="Times New Roman"/>
              </a:rPr>
              <a:t>  </a:t>
            </a:r>
            <a:r>
              <a:rPr lang="en-US" sz="2000" dirty="0" err="1">
                <a:latin typeface="Times New Roman"/>
                <a:ea typeface="Times New Roman"/>
              </a:rPr>
              <a:t>qatlamlari</a:t>
            </a:r>
            <a:r>
              <a:rPr lang="en-US" sz="2000" dirty="0">
                <a:latin typeface="Times New Roman"/>
                <a:ea typeface="Times New Roman"/>
              </a:rPr>
              <a:t>  </a:t>
            </a:r>
            <a:r>
              <a:rPr lang="en-US" sz="2000" dirty="0" err="1">
                <a:latin typeface="Times New Roman"/>
                <a:ea typeface="Times New Roman"/>
              </a:rPr>
              <a:t>so’nggi</a:t>
            </a:r>
            <a:r>
              <a:rPr lang="en-US" sz="2000" dirty="0">
                <a:latin typeface="Times New Roman"/>
                <a:ea typeface="Times New Roman"/>
              </a:rPr>
              <a:t>  tosh  </a:t>
            </a:r>
            <a:r>
              <a:rPr lang="en-US" sz="2000" dirty="0" err="1">
                <a:latin typeface="Times New Roman"/>
                <a:ea typeface="Times New Roman"/>
              </a:rPr>
              <a:t>va</a:t>
            </a:r>
            <a:r>
              <a:rPr lang="en-US" sz="2000" dirty="0">
                <a:latin typeface="Times New Roman"/>
                <a:ea typeface="Times New Roman"/>
              </a:rPr>
              <a:t>  </a:t>
            </a:r>
            <a:r>
              <a:rPr lang="en-US" sz="2000" dirty="0" err="1">
                <a:latin typeface="Times New Roman"/>
                <a:ea typeface="Times New Roman"/>
              </a:rPr>
              <a:t>o’rta</a:t>
            </a:r>
            <a:r>
              <a:rPr lang="en-US" sz="2000" dirty="0">
                <a:latin typeface="Times New Roman"/>
                <a:ea typeface="Times New Roman"/>
              </a:rPr>
              <a:t>  tosh  </a:t>
            </a:r>
            <a:r>
              <a:rPr lang="en-US" sz="2000" dirty="0" err="1">
                <a:latin typeface="Times New Roman"/>
                <a:ea typeface="Times New Roman"/>
              </a:rPr>
              <a:t>davri</a:t>
            </a:r>
            <a:r>
              <a:rPr lang="en-US" sz="2000" dirty="0">
                <a:latin typeface="Times New Roman"/>
                <a:ea typeface="Times New Roman"/>
              </a:rPr>
              <a:t>  </a:t>
            </a:r>
            <a:r>
              <a:rPr lang="en-US" sz="2000" dirty="0" err="1">
                <a:latin typeface="Times New Roman"/>
                <a:ea typeface="Times New Roman"/>
              </a:rPr>
              <a:t>bo’lsa</a:t>
            </a:r>
            <a:r>
              <a:rPr lang="en-US" sz="2000" dirty="0">
                <a:latin typeface="Times New Roman"/>
                <a:ea typeface="Times New Roman"/>
              </a:rPr>
              <a:t>,  </a:t>
            </a:r>
            <a:r>
              <a:rPr lang="en-US" sz="2000" dirty="0" err="1">
                <a:latin typeface="Times New Roman"/>
                <a:ea typeface="Times New Roman"/>
              </a:rPr>
              <a:t>quyi</a:t>
            </a:r>
            <a:r>
              <a:rPr lang="en-US" sz="2000" dirty="0">
                <a:latin typeface="Times New Roman"/>
                <a:ea typeface="Times New Roman"/>
              </a:rPr>
              <a:t>  </a:t>
            </a:r>
            <a:r>
              <a:rPr lang="en-US" sz="2000" dirty="0" err="1">
                <a:latin typeface="Times New Roman"/>
                <a:ea typeface="Times New Roman"/>
              </a:rPr>
              <a:t>qatlamlarida</a:t>
            </a:r>
            <a:r>
              <a:rPr lang="en-US" sz="2000" dirty="0">
                <a:latin typeface="Times New Roman"/>
                <a:ea typeface="Times New Roman"/>
              </a:rPr>
              <a:t>  ilk  tosh  </a:t>
            </a:r>
            <a:r>
              <a:rPr lang="en-US" sz="2000" dirty="0" err="1">
                <a:latin typeface="Times New Roman"/>
                <a:ea typeface="Times New Roman"/>
              </a:rPr>
              <a:t>davri</a:t>
            </a:r>
            <a:r>
              <a:rPr lang="en-US" sz="2000" dirty="0">
                <a:latin typeface="Times New Roman"/>
                <a:ea typeface="Times New Roman"/>
              </a:rPr>
              <a:t>  </a:t>
            </a:r>
            <a:r>
              <a:rPr lang="en-US" sz="2000" dirty="0" err="1">
                <a:latin typeface="Times New Roman"/>
                <a:ea typeface="Times New Roman"/>
              </a:rPr>
              <a:t>mehnat</a:t>
            </a:r>
            <a:r>
              <a:rPr lang="en-US" sz="2000" dirty="0">
                <a:latin typeface="Times New Roman"/>
                <a:ea typeface="Times New Roman"/>
              </a:rPr>
              <a:t>  </a:t>
            </a:r>
            <a:r>
              <a:rPr lang="en-US" sz="2000" dirty="0" err="1">
                <a:latin typeface="Times New Roman"/>
                <a:ea typeface="Times New Roman"/>
              </a:rPr>
              <a:t>qurollari</a:t>
            </a:r>
            <a:r>
              <a:rPr lang="en-US" sz="2000" dirty="0">
                <a:latin typeface="Times New Roman"/>
                <a:ea typeface="Times New Roman"/>
              </a:rPr>
              <a:t>  </a:t>
            </a:r>
            <a:r>
              <a:rPr lang="en-US" sz="2000" dirty="0" err="1">
                <a:latin typeface="Times New Roman"/>
                <a:ea typeface="Times New Roman"/>
              </a:rPr>
              <a:t>topilgan</a:t>
            </a:r>
            <a:r>
              <a:rPr lang="en-US" sz="2000" dirty="0">
                <a:latin typeface="Times New Roman"/>
                <a:ea typeface="Times New Roman"/>
              </a:rPr>
              <a:t>.  </a:t>
            </a:r>
            <a:r>
              <a:rPr lang="en-US" sz="2000" dirty="0" err="1">
                <a:latin typeface="Times New Roman"/>
                <a:ea typeface="Times New Roman"/>
              </a:rPr>
              <a:t>Ular</a:t>
            </a:r>
            <a:r>
              <a:rPr lang="en-US" sz="2000" dirty="0">
                <a:latin typeface="Times New Roman"/>
                <a:ea typeface="Times New Roman"/>
              </a:rPr>
              <a:t>  </a:t>
            </a:r>
            <a:r>
              <a:rPr lang="en-US" sz="2000" b="1" dirty="0" err="1">
                <a:latin typeface="Times New Roman"/>
                <a:ea typeface="Times New Roman"/>
              </a:rPr>
              <a:t>chaqmoqtosh</a:t>
            </a:r>
            <a:r>
              <a:rPr lang="en-US" sz="2000" b="1" dirty="0">
                <a:latin typeface="Times New Roman"/>
                <a:ea typeface="Times New Roman"/>
              </a:rPr>
              <a:t>  </a:t>
            </a:r>
            <a:r>
              <a:rPr lang="en-US" sz="2000" b="1" dirty="0" err="1">
                <a:latin typeface="Times New Roman"/>
                <a:ea typeface="Times New Roman"/>
              </a:rPr>
              <a:t>va</a:t>
            </a:r>
            <a:r>
              <a:rPr lang="en-US" sz="2000" b="1" dirty="0">
                <a:latin typeface="Times New Roman"/>
                <a:ea typeface="Times New Roman"/>
              </a:rPr>
              <a:t>  </a:t>
            </a:r>
            <a:r>
              <a:rPr lang="en-US" sz="2000" b="1" dirty="0" err="1">
                <a:latin typeface="Times New Roman"/>
                <a:ea typeface="Times New Roman"/>
              </a:rPr>
              <a:t>slanetsli</a:t>
            </a:r>
            <a:r>
              <a:rPr lang="en-US" sz="2000" b="1" dirty="0">
                <a:latin typeface="Times New Roman"/>
                <a:ea typeface="Times New Roman"/>
              </a:rPr>
              <a:t>  </a:t>
            </a:r>
            <a:r>
              <a:rPr lang="en-US" sz="2000" b="1" dirty="0" err="1">
                <a:latin typeface="Times New Roman"/>
                <a:ea typeface="Times New Roman"/>
              </a:rPr>
              <a:t>chaqmoqtoshdan</a:t>
            </a:r>
            <a:r>
              <a:rPr lang="en-US" sz="2000" b="1" dirty="0">
                <a:latin typeface="Times New Roman"/>
                <a:ea typeface="Times New Roman"/>
              </a:rPr>
              <a:t>  </a:t>
            </a:r>
            <a:r>
              <a:rPr lang="en-US" sz="2000" dirty="0" err="1">
                <a:latin typeface="Times New Roman"/>
                <a:ea typeface="Times New Roman"/>
              </a:rPr>
              <a:t>yasalgan</a:t>
            </a:r>
            <a:r>
              <a:rPr lang="en-US" sz="2000" dirty="0">
                <a:latin typeface="Times New Roman"/>
                <a:ea typeface="Times New Roman"/>
              </a:rPr>
              <a:t>  </a:t>
            </a:r>
            <a:r>
              <a:rPr lang="en-US" sz="2000" dirty="0" err="1">
                <a:latin typeface="Times New Roman"/>
                <a:ea typeface="Times New Roman"/>
              </a:rPr>
              <a:t>qo’pol</a:t>
            </a:r>
            <a:r>
              <a:rPr lang="en-US" sz="2000" dirty="0">
                <a:latin typeface="Times New Roman"/>
                <a:ea typeface="Times New Roman"/>
              </a:rPr>
              <a:t>  tosh  </a:t>
            </a:r>
            <a:r>
              <a:rPr lang="en-US" sz="2000" dirty="0" err="1">
                <a:latin typeface="Times New Roman"/>
                <a:ea typeface="Times New Roman"/>
              </a:rPr>
              <a:t>qurollaridir</a:t>
            </a:r>
            <a:r>
              <a:rPr lang="en-US" sz="2000" dirty="0">
                <a:latin typeface="Times New Roman"/>
                <a:ea typeface="Times New Roman"/>
              </a:rPr>
              <a:t>.  </a:t>
            </a:r>
            <a:r>
              <a:rPr lang="en-US" sz="2000" b="1" dirty="0" err="1">
                <a:solidFill>
                  <a:srgbClr val="FF0000"/>
                </a:solidFill>
                <a:latin typeface="Times New Roman"/>
                <a:ea typeface="Times New Roman"/>
              </a:rPr>
              <a:t>Nukleuslar</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paraqalari</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qo’l</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cho’qmorlari</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sodda</a:t>
            </a:r>
            <a:r>
              <a:rPr lang="en-US" sz="2000" b="1" dirty="0">
                <a:solidFill>
                  <a:srgbClr val="FF0000"/>
                </a:solidFill>
                <a:latin typeface="Times New Roman"/>
                <a:ea typeface="Times New Roman"/>
              </a:rPr>
              <a:t>  tosh  </a:t>
            </a:r>
            <a:r>
              <a:rPr lang="en-US" sz="2000" b="1" dirty="0" err="1">
                <a:solidFill>
                  <a:srgbClr val="FF0000"/>
                </a:solidFill>
                <a:latin typeface="Times New Roman"/>
                <a:ea typeface="Times New Roman"/>
              </a:rPr>
              <a:t>qirg’ichlar</a:t>
            </a:r>
            <a:r>
              <a:rPr lang="en-US" sz="2000" b="1" dirty="0">
                <a:solidFill>
                  <a:srgbClr val="FF0000"/>
                </a:solidFill>
                <a:latin typeface="Times New Roman"/>
                <a:ea typeface="Times New Roman"/>
              </a:rPr>
              <a:t>  </a:t>
            </a:r>
            <a:r>
              <a:rPr lang="en-US" sz="2000" dirty="0" err="1">
                <a:latin typeface="Times New Roman"/>
                <a:ea typeface="Times New Roman"/>
              </a:rPr>
              <a:t>topilgan</a:t>
            </a:r>
            <a:r>
              <a:rPr lang="en-US" sz="2000" dirty="0">
                <a:latin typeface="Times New Roman"/>
                <a:ea typeface="Times New Roman"/>
              </a:rPr>
              <a:t>  </a:t>
            </a:r>
            <a:r>
              <a:rPr lang="en-US" sz="2000" dirty="0" err="1">
                <a:latin typeface="Times New Roman"/>
                <a:ea typeface="Times New Roman"/>
              </a:rPr>
              <a:t>bo’lib</a:t>
            </a:r>
            <a:r>
              <a:rPr lang="en-US" sz="2000" dirty="0">
                <a:latin typeface="Times New Roman"/>
                <a:ea typeface="Times New Roman"/>
              </a:rPr>
              <a:t>,  </a:t>
            </a:r>
            <a:r>
              <a:rPr lang="en-US" sz="2000" dirty="0" err="1">
                <a:latin typeface="Times New Roman"/>
                <a:ea typeface="Times New Roman"/>
              </a:rPr>
              <a:t>ularning</a:t>
            </a:r>
            <a:r>
              <a:rPr lang="en-US" sz="2000" dirty="0">
                <a:latin typeface="Times New Roman"/>
                <a:ea typeface="Times New Roman"/>
              </a:rPr>
              <a:t>  </a:t>
            </a:r>
            <a:r>
              <a:rPr lang="en-US" sz="2000" dirty="0" err="1">
                <a:latin typeface="Times New Roman"/>
                <a:ea typeface="Times New Roman"/>
              </a:rPr>
              <a:t>ishlanish</a:t>
            </a:r>
            <a:r>
              <a:rPr lang="en-US" sz="2000" dirty="0">
                <a:latin typeface="Times New Roman"/>
                <a:ea typeface="Times New Roman"/>
              </a:rPr>
              <a:t>  </a:t>
            </a:r>
            <a:r>
              <a:rPr lang="en-US" sz="2000" dirty="0" err="1">
                <a:latin typeface="Times New Roman"/>
                <a:ea typeface="Times New Roman"/>
              </a:rPr>
              <a:t>texnikasi</a:t>
            </a:r>
            <a:r>
              <a:rPr lang="en-US" sz="2000" dirty="0">
                <a:latin typeface="Times New Roman"/>
                <a:ea typeface="Times New Roman"/>
              </a:rPr>
              <a:t>  ham  </a:t>
            </a:r>
            <a:r>
              <a:rPr lang="en-US" sz="2000" dirty="0" err="1">
                <a:latin typeface="Times New Roman"/>
                <a:ea typeface="Times New Roman"/>
              </a:rPr>
              <a:t>o’ziga</a:t>
            </a:r>
            <a:r>
              <a:rPr lang="en-US" sz="2000" dirty="0">
                <a:latin typeface="Times New Roman"/>
                <a:ea typeface="Times New Roman"/>
              </a:rPr>
              <a:t>  </a:t>
            </a:r>
            <a:r>
              <a:rPr lang="en-US" sz="2000" dirty="0" err="1">
                <a:latin typeface="Times New Roman"/>
                <a:ea typeface="Times New Roman"/>
              </a:rPr>
              <a:t>xosdir</a:t>
            </a:r>
            <a:r>
              <a:rPr lang="en-US" sz="2000" dirty="0">
                <a:latin typeface="Times New Roman"/>
                <a:ea typeface="Times New Roman"/>
              </a:rPr>
              <a:t>.  </a:t>
            </a:r>
            <a:r>
              <a:rPr lang="en-US" sz="2000" dirty="0" err="1">
                <a:latin typeface="Times New Roman"/>
                <a:ea typeface="Times New Roman"/>
              </a:rPr>
              <a:t>Shuningdek</a:t>
            </a:r>
            <a:r>
              <a:rPr lang="en-US" sz="2000" dirty="0">
                <a:latin typeface="Times New Roman"/>
                <a:ea typeface="Times New Roman"/>
              </a:rPr>
              <a:t>,  </a:t>
            </a:r>
            <a:r>
              <a:rPr lang="en-US" sz="2000" dirty="0" err="1">
                <a:latin typeface="Times New Roman"/>
                <a:ea typeface="Times New Roman"/>
              </a:rPr>
              <a:t>bu</a:t>
            </a:r>
            <a:r>
              <a:rPr lang="en-US" sz="2000" dirty="0">
                <a:latin typeface="Times New Roman"/>
                <a:ea typeface="Times New Roman"/>
              </a:rPr>
              <a:t>  </a:t>
            </a:r>
            <a:r>
              <a:rPr lang="en-US" sz="2000" dirty="0" err="1">
                <a:latin typeface="Times New Roman"/>
                <a:ea typeface="Times New Roman"/>
              </a:rPr>
              <a:t>yerdan</a:t>
            </a:r>
            <a:r>
              <a:rPr lang="en-US" sz="2000" dirty="0">
                <a:latin typeface="Times New Roman"/>
                <a:ea typeface="Times New Roman"/>
              </a:rPr>
              <a:t>  </a:t>
            </a:r>
            <a:r>
              <a:rPr lang="en-US" sz="2000" b="1" dirty="0" err="1">
                <a:solidFill>
                  <a:srgbClr val="FF0000"/>
                </a:solidFill>
                <a:latin typeface="Times New Roman"/>
                <a:ea typeface="Times New Roman"/>
              </a:rPr>
              <a:t>kul</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ko’mir</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qoldiqlari</a:t>
            </a:r>
            <a:r>
              <a:rPr lang="en-US" sz="2000" b="1" dirty="0">
                <a:solidFill>
                  <a:srgbClr val="FF0000"/>
                </a:solidFill>
                <a:latin typeface="Times New Roman"/>
                <a:ea typeface="Times New Roman"/>
              </a:rPr>
              <a:t> </a:t>
            </a:r>
            <a:r>
              <a:rPr lang="en-US" sz="2000" dirty="0" err="1">
                <a:latin typeface="Times New Roman"/>
                <a:ea typeface="Times New Roman"/>
              </a:rPr>
              <a:t>va</a:t>
            </a:r>
            <a:r>
              <a:rPr lang="en-US" sz="2000" dirty="0">
                <a:latin typeface="Times New Roman"/>
                <a:ea typeface="Times New Roman"/>
              </a:rPr>
              <a:t>  </a:t>
            </a:r>
            <a:r>
              <a:rPr lang="en-US" sz="2000" dirty="0" err="1">
                <a:latin typeface="Times New Roman"/>
                <a:ea typeface="Times New Roman"/>
              </a:rPr>
              <a:t>xar</a:t>
            </a:r>
            <a:r>
              <a:rPr lang="en-US" sz="2000" dirty="0">
                <a:latin typeface="Times New Roman"/>
                <a:ea typeface="Times New Roman"/>
              </a:rPr>
              <a:t>  </a:t>
            </a:r>
            <a:r>
              <a:rPr lang="en-US" sz="2000" dirty="0" err="1">
                <a:latin typeface="Times New Roman"/>
                <a:ea typeface="Times New Roman"/>
              </a:rPr>
              <a:t>xil</a:t>
            </a:r>
            <a:r>
              <a:rPr lang="en-US" sz="2000" dirty="0">
                <a:latin typeface="Times New Roman"/>
                <a:ea typeface="Times New Roman"/>
              </a:rPr>
              <a:t>  </a:t>
            </a:r>
            <a:r>
              <a:rPr lang="en-US" sz="2000" dirty="0" err="1">
                <a:latin typeface="Times New Roman"/>
                <a:ea typeface="Times New Roman"/>
              </a:rPr>
              <a:t>hayvon</a:t>
            </a:r>
            <a:r>
              <a:rPr lang="en-US" sz="2000" dirty="0">
                <a:latin typeface="Times New Roman"/>
                <a:ea typeface="Times New Roman"/>
              </a:rPr>
              <a:t>  </a:t>
            </a:r>
            <a:r>
              <a:rPr lang="en-US" sz="2000" dirty="0" err="1">
                <a:latin typeface="Times New Roman"/>
                <a:ea typeface="Times New Roman"/>
              </a:rPr>
              <a:t>suyaklari</a:t>
            </a:r>
            <a:r>
              <a:rPr lang="en-US" sz="2000" dirty="0">
                <a:latin typeface="Times New Roman"/>
                <a:ea typeface="Times New Roman"/>
              </a:rPr>
              <a:t>  </a:t>
            </a:r>
            <a:r>
              <a:rPr lang="en-US" sz="2000" dirty="0" err="1">
                <a:latin typeface="Times New Roman"/>
                <a:ea typeface="Times New Roman"/>
              </a:rPr>
              <a:t>topilgan</a:t>
            </a:r>
            <a:r>
              <a:rPr lang="en-US" sz="2000" dirty="0">
                <a:latin typeface="Times New Roman"/>
                <a:ea typeface="Times New Roman"/>
              </a:rPr>
              <a:t>. </a:t>
            </a:r>
            <a:r>
              <a:rPr lang="en-US" sz="2000" b="1" dirty="0">
                <a:latin typeface="Times New Roman"/>
                <a:ea typeface="Times New Roman"/>
              </a:rPr>
              <a:t>2001-2002 </a:t>
            </a:r>
            <a:r>
              <a:rPr lang="en-US" sz="2000" b="1" dirty="0" err="1">
                <a:latin typeface="Times New Roman"/>
                <a:ea typeface="Times New Roman"/>
              </a:rPr>
              <a:t>yillar</a:t>
            </a:r>
            <a:r>
              <a:rPr lang="en-US" sz="2000" b="1" dirty="0">
                <a:latin typeface="Times New Roman"/>
                <a:ea typeface="Times New Roman"/>
              </a:rPr>
              <a:t> </a:t>
            </a:r>
            <a:r>
              <a:rPr lang="en-US" sz="2000" b="1" dirty="0" err="1">
                <a:latin typeface="Times New Roman"/>
                <a:ea typeface="Times New Roman"/>
              </a:rPr>
              <a:t>mobaynida</a:t>
            </a:r>
            <a:r>
              <a:rPr lang="en-US" sz="2000" dirty="0">
                <a:latin typeface="Times New Roman"/>
                <a:ea typeface="Times New Roman"/>
              </a:rPr>
              <a:t>  </a:t>
            </a:r>
            <a:r>
              <a:rPr lang="en-US" sz="2000" dirty="0" err="1">
                <a:latin typeface="Times New Roman"/>
                <a:ea typeface="Times New Roman"/>
              </a:rPr>
              <a:t>Ko’lbuloq</a:t>
            </a:r>
            <a:r>
              <a:rPr lang="en-US" sz="2000" dirty="0">
                <a:latin typeface="Times New Roman"/>
                <a:ea typeface="Times New Roman"/>
              </a:rPr>
              <a:t> </a:t>
            </a:r>
            <a:r>
              <a:rPr lang="en-US" sz="2000" dirty="0" err="1">
                <a:latin typeface="Times New Roman"/>
                <a:ea typeface="Times New Roman"/>
              </a:rPr>
              <a:t>makonida</a:t>
            </a:r>
            <a:r>
              <a:rPr lang="en-US" sz="2000" dirty="0">
                <a:latin typeface="Times New Roman"/>
                <a:ea typeface="Times New Roman"/>
              </a:rPr>
              <a:t> </a:t>
            </a:r>
            <a:r>
              <a:rPr lang="en-US" sz="2000" dirty="0" err="1">
                <a:latin typeface="Times New Roman"/>
                <a:ea typeface="Times New Roman"/>
              </a:rPr>
              <a:t>qayta</a:t>
            </a:r>
            <a:r>
              <a:rPr lang="en-US" sz="2000" dirty="0">
                <a:latin typeface="Times New Roman"/>
                <a:ea typeface="Times New Roman"/>
              </a:rPr>
              <a:t> </a:t>
            </a:r>
            <a:r>
              <a:rPr lang="en-US" sz="2000" dirty="0" err="1">
                <a:latin typeface="Times New Roman"/>
                <a:ea typeface="Times New Roman"/>
              </a:rPr>
              <a:t>tadqiqot</a:t>
            </a:r>
            <a:r>
              <a:rPr lang="en-US" sz="2000" dirty="0">
                <a:latin typeface="Times New Roman"/>
                <a:ea typeface="Times New Roman"/>
              </a:rPr>
              <a:t> </a:t>
            </a:r>
            <a:r>
              <a:rPr lang="en-US" sz="2000" dirty="0" err="1">
                <a:latin typeface="Times New Roman"/>
                <a:ea typeface="Times New Roman"/>
              </a:rPr>
              <a:t>ishlari</a:t>
            </a:r>
            <a:r>
              <a:rPr lang="en-US" sz="2000" dirty="0">
                <a:latin typeface="Times New Roman"/>
                <a:ea typeface="Times New Roman"/>
              </a:rPr>
              <a:t> </a:t>
            </a:r>
            <a:r>
              <a:rPr lang="en-US" sz="2000" dirty="0" err="1">
                <a:latin typeface="Times New Roman"/>
                <a:ea typeface="Times New Roman"/>
              </a:rPr>
              <a:t>olib</a:t>
            </a:r>
            <a:r>
              <a:rPr lang="en-US" sz="2000" dirty="0">
                <a:latin typeface="Times New Roman"/>
                <a:ea typeface="Times New Roman"/>
              </a:rPr>
              <a:t> </a:t>
            </a:r>
            <a:r>
              <a:rPr lang="en-US" sz="2000" dirty="0" err="1">
                <a:latin typeface="Times New Roman"/>
                <a:ea typeface="Times New Roman"/>
              </a:rPr>
              <a:t>borilib</a:t>
            </a:r>
            <a:r>
              <a:rPr lang="en-US" sz="2000" dirty="0">
                <a:latin typeface="Times New Roman"/>
                <a:ea typeface="Times New Roman"/>
              </a:rPr>
              <a:t>, u </a:t>
            </a:r>
            <a:r>
              <a:rPr lang="en-US" sz="2000" dirty="0" err="1">
                <a:latin typeface="Times New Roman"/>
                <a:ea typeface="Times New Roman"/>
              </a:rPr>
              <a:t>yerdan</a:t>
            </a:r>
            <a:r>
              <a:rPr lang="en-US" sz="2000" dirty="0">
                <a:latin typeface="Times New Roman"/>
                <a:ea typeface="Times New Roman"/>
              </a:rPr>
              <a:t> </a:t>
            </a:r>
            <a:r>
              <a:rPr lang="en-US" sz="2000" dirty="0" err="1">
                <a:latin typeface="Times New Roman"/>
                <a:ea typeface="Times New Roman"/>
              </a:rPr>
              <a:t>so’nggi</a:t>
            </a:r>
            <a:r>
              <a:rPr lang="en-US" sz="2000" dirty="0">
                <a:latin typeface="Times New Roman"/>
                <a:ea typeface="Times New Roman"/>
              </a:rPr>
              <a:t> </a:t>
            </a:r>
            <a:r>
              <a:rPr lang="en-US" sz="2000" dirty="0" err="1">
                <a:latin typeface="Times New Roman"/>
                <a:ea typeface="Times New Roman"/>
              </a:rPr>
              <a:t>paleolit</a:t>
            </a:r>
            <a:r>
              <a:rPr lang="en-US" sz="2000" dirty="0">
                <a:latin typeface="Times New Roman"/>
                <a:ea typeface="Times New Roman"/>
              </a:rPr>
              <a:t> </a:t>
            </a:r>
            <a:r>
              <a:rPr lang="en-US" sz="2000" dirty="0" err="1">
                <a:latin typeface="Times New Roman"/>
                <a:ea typeface="Times New Roman"/>
              </a:rPr>
              <a:t>davriga</a:t>
            </a:r>
            <a:r>
              <a:rPr lang="en-US" sz="2000" dirty="0">
                <a:latin typeface="Times New Roman"/>
                <a:ea typeface="Times New Roman"/>
              </a:rPr>
              <a:t> </a:t>
            </a:r>
            <a:r>
              <a:rPr lang="en-US" sz="2000" dirty="0" err="1">
                <a:latin typeface="Times New Roman"/>
                <a:ea typeface="Times New Roman"/>
              </a:rPr>
              <a:t>oid</a:t>
            </a:r>
            <a:r>
              <a:rPr lang="en-US" sz="2000" dirty="0">
                <a:latin typeface="Times New Roman"/>
                <a:ea typeface="Times New Roman"/>
              </a:rPr>
              <a:t> </a:t>
            </a:r>
            <a:r>
              <a:rPr lang="en-US" sz="2000" dirty="0" err="1">
                <a:latin typeface="Times New Roman"/>
                <a:ea typeface="Times New Roman"/>
              </a:rPr>
              <a:t>yangi</a:t>
            </a:r>
            <a:r>
              <a:rPr lang="en-US" sz="2000" dirty="0">
                <a:latin typeface="Times New Roman"/>
                <a:ea typeface="Times New Roman"/>
              </a:rPr>
              <a:t> </a:t>
            </a:r>
            <a:r>
              <a:rPr lang="en-US" sz="2000" dirty="0" err="1">
                <a:latin typeface="Times New Roman"/>
                <a:ea typeface="Times New Roman"/>
              </a:rPr>
              <a:t>qatlamlar</a:t>
            </a:r>
            <a:r>
              <a:rPr lang="en-US" sz="2000" dirty="0">
                <a:latin typeface="Times New Roman"/>
                <a:ea typeface="Times New Roman"/>
              </a:rPr>
              <a:t> </a:t>
            </a:r>
            <a:r>
              <a:rPr lang="en-US" sz="2000" dirty="0" err="1">
                <a:latin typeface="Times New Roman"/>
                <a:ea typeface="Times New Roman"/>
              </a:rPr>
              <a:t>ochilib</a:t>
            </a:r>
            <a:r>
              <a:rPr lang="en-US" sz="2000" dirty="0">
                <a:latin typeface="Times New Roman"/>
                <a:ea typeface="Times New Roman"/>
              </a:rPr>
              <a:t>, u </a:t>
            </a:r>
            <a:r>
              <a:rPr lang="en-US" sz="2000" dirty="0" err="1">
                <a:latin typeface="Times New Roman"/>
                <a:ea typeface="Times New Roman"/>
              </a:rPr>
              <a:t>yerlardan</a:t>
            </a:r>
            <a:r>
              <a:rPr lang="en-US" sz="2000" dirty="0">
                <a:latin typeface="Times New Roman"/>
                <a:ea typeface="Times New Roman"/>
              </a:rPr>
              <a:t> </a:t>
            </a:r>
            <a:r>
              <a:rPr lang="en-US" sz="2000" b="1" dirty="0" err="1">
                <a:solidFill>
                  <a:srgbClr val="FF0000"/>
                </a:solidFill>
                <a:latin typeface="Times New Roman"/>
                <a:ea typeface="Times New Roman"/>
              </a:rPr>
              <a:t>retushlangan</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mexnat</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qurollari</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skrebli</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diskovoy</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yarim</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aylana</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ovol</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prizma</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shaklidagi</a:t>
            </a:r>
            <a:r>
              <a:rPr lang="en-US" sz="2000" b="1" dirty="0">
                <a:solidFill>
                  <a:srgbClr val="FF0000"/>
                </a:solidFill>
                <a:latin typeface="Times New Roman"/>
                <a:ea typeface="Times New Roman"/>
              </a:rPr>
              <a:t> </a:t>
            </a:r>
            <a:r>
              <a:rPr lang="en-US" sz="2000" b="1" dirty="0" err="1">
                <a:solidFill>
                  <a:srgbClr val="FF0000"/>
                </a:solidFill>
                <a:latin typeface="Times New Roman"/>
                <a:ea typeface="Times New Roman"/>
              </a:rPr>
              <a:t>nukleuslar</a:t>
            </a:r>
            <a:r>
              <a:rPr lang="en-US" sz="2000" b="1" dirty="0">
                <a:solidFill>
                  <a:srgbClr val="FF0000"/>
                </a:solidFill>
                <a:latin typeface="Times New Roman"/>
                <a:ea typeface="Times New Roman"/>
              </a:rPr>
              <a:t>  </a:t>
            </a:r>
            <a:r>
              <a:rPr lang="en-US" sz="2000" dirty="0" err="1">
                <a:latin typeface="Times New Roman"/>
                <a:ea typeface="Times New Roman"/>
              </a:rPr>
              <a:t>topilgan</a:t>
            </a:r>
            <a:r>
              <a:rPr lang="en-US" sz="2000" dirty="0">
                <a:latin typeface="Times New Roman"/>
                <a:ea typeface="Times New Roman"/>
              </a:rPr>
              <a:t>. </a:t>
            </a:r>
            <a:r>
              <a:rPr lang="en-US" sz="2000" dirty="0" err="1">
                <a:latin typeface="Times New Roman"/>
                <a:ea typeface="Times New Roman"/>
              </a:rPr>
              <a:t>Ko’lbuloqda</a:t>
            </a:r>
            <a:r>
              <a:rPr lang="en-US" sz="2000" dirty="0">
                <a:latin typeface="Times New Roman"/>
                <a:ea typeface="Times New Roman"/>
              </a:rPr>
              <a:t>  </a:t>
            </a:r>
            <a:r>
              <a:rPr lang="en-US" sz="2000" dirty="0" err="1">
                <a:latin typeface="Times New Roman"/>
                <a:ea typeface="Times New Roman"/>
              </a:rPr>
              <a:t>istiqomat</a:t>
            </a:r>
            <a:r>
              <a:rPr lang="en-US" sz="2000" dirty="0">
                <a:latin typeface="Times New Roman"/>
                <a:ea typeface="Times New Roman"/>
              </a:rPr>
              <a:t>  </a:t>
            </a:r>
            <a:r>
              <a:rPr lang="en-US" sz="2000" dirty="0" err="1">
                <a:latin typeface="Times New Roman"/>
                <a:ea typeface="Times New Roman"/>
              </a:rPr>
              <a:t>qilgan</a:t>
            </a:r>
            <a:r>
              <a:rPr lang="en-US" sz="2000" dirty="0">
                <a:latin typeface="Times New Roman"/>
                <a:ea typeface="Times New Roman"/>
              </a:rPr>
              <a:t>  </a:t>
            </a:r>
            <a:r>
              <a:rPr lang="en-US" sz="2000" dirty="0" err="1">
                <a:latin typeface="Times New Roman"/>
                <a:ea typeface="Times New Roman"/>
              </a:rPr>
              <a:t>odamlar</a:t>
            </a:r>
            <a:r>
              <a:rPr lang="en-US" sz="2000" dirty="0">
                <a:latin typeface="Times New Roman"/>
                <a:ea typeface="Times New Roman"/>
              </a:rPr>
              <a:t>  </a:t>
            </a:r>
            <a:r>
              <a:rPr lang="en-US" sz="2000" b="1" dirty="0" err="1">
                <a:latin typeface="Times New Roman"/>
                <a:ea typeface="Times New Roman"/>
              </a:rPr>
              <a:t>ovchilik</a:t>
            </a:r>
            <a:r>
              <a:rPr lang="en-US" sz="2000" b="1" dirty="0">
                <a:latin typeface="Times New Roman"/>
                <a:ea typeface="Times New Roman"/>
              </a:rPr>
              <a:t>,  </a:t>
            </a:r>
            <a:r>
              <a:rPr lang="en-US" sz="2000" b="1" dirty="0" err="1">
                <a:latin typeface="Times New Roman"/>
                <a:ea typeface="Times New Roman"/>
              </a:rPr>
              <a:t>termachilik</a:t>
            </a:r>
            <a:r>
              <a:rPr lang="en-US" sz="2000" dirty="0">
                <a:latin typeface="Times New Roman"/>
                <a:ea typeface="Times New Roman"/>
              </a:rPr>
              <a:t>  </a:t>
            </a:r>
            <a:r>
              <a:rPr lang="en-US" sz="2000" dirty="0" err="1">
                <a:latin typeface="Times New Roman"/>
                <a:ea typeface="Times New Roman"/>
              </a:rPr>
              <a:t>bilan</a:t>
            </a:r>
            <a:r>
              <a:rPr lang="en-US" sz="2000" dirty="0">
                <a:latin typeface="Times New Roman"/>
                <a:ea typeface="Times New Roman"/>
              </a:rPr>
              <a:t>  </a:t>
            </a:r>
            <a:r>
              <a:rPr lang="en-US" sz="2000" dirty="0" err="1">
                <a:latin typeface="Times New Roman"/>
                <a:ea typeface="Times New Roman"/>
              </a:rPr>
              <a:t>hayot</a:t>
            </a:r>
            <a:r>
              <a:rPr lang="en-US" sz="2000" dirty="0">
                <a:latin typeface="Times New Roman"/>
                <a:ea typeface="Times New Roman"/>
              </a:rPr>
              <a:t>  </a:t>
            </a:r>
            <a:r>
              <a:rPr lang="en-US" sz="2000" dirty="0" err="1">
                <a:latin typeface="Times New Roman"/>
                <a:ea typeface="Times New Roman"/>
              </a:rPr>
              <a:t>kechirganlar</a:t>
            </a:r>
            <a:r>
              <a:rPr lang="en-US" sz="2000" dirty="0">
                <a:latin typeface="Times New Roman"/>
                <a:ea typeface="Times New Roman"/>
              </a:rPr>
              <a:t>. </a:t>
            </a:r>
            <a:endParaRPr lang="ru-RU" sz="2000" dirty="0">
              <a:effectLst/>
              <a:latin typeface="Times New Roman"/>
              <a:ea typeface="Times New Roman"/>
            </a:endParaRPr>
          </a:p>
        </p:txBody>
      </p:sp>
      <p:sp>
        <p:nvSpPr>
          <p:cNvPr id="2" name="Скругленный прямоугольник 1"/>
          <p:cNvSpPr/>
          <p:nvPr/>
        </p:nvSpPr>
        <p:spPr>
          <a:xfrm>
            <a:off x="2555776" y="116632"/>
            <a:ext cx="4032448"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err="1">
                <a:solidFill>
                  <a:schemeClr val="tx1"/>
                </a:solidFill>
                <a:latin typeface="Times New Roman" panose="02020603050405020304" pitchFamily="18" charset="0"/>
                <a:cs typeface="Times New Roman" panose="02020603050405020304" pitchFamily="18" charset="0"/>
              </a:rPr>
              <a:t>Ko’lbuloq</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makoni</a:t>
            </a:r>
            <a:r>
              <a:rPr lang="en-US" sz="2800" b="1" dirty="0">
                <a:solidFill>
                  <a:schemeClr val="tx1"/>
                </a:solidFill>
                <a:latin typeface="Times New Roman" panose="02020603050405020304" pitchFamily="18" charset="0"/>
                <a:cs typeface="Times New Roman" panose="02020603050405020304" pitchFamily="18" charset="0"/>
              </a:rPr>
              <a:t>. </a:t>
            </a:r>
            <a:endParaRPr lang="ru-RU" b="1" dirty="0">
              <a:solidFill>
                <a:schemeClr val="tx1"/>
              </a:solidFill>
            </a:endParaRPr>
          </a:p>
        </p:txBody>
      </p:sp>
    </p:spTree>
    <p:extLst>
      <p:ext uri="{BB962C8B-B14F-4D97-AF65-F5344CB8AC3E}">
        <p14:creationId xmlns:p14="http://schemas.microsoft.com/office/powerpoint/2010/main" val="3094246257"/>
      </p:ext>
    </p:extLst>
  </p:cSld>
  <p:clrMapOvr>
    <a:masterClrMapping/>
  </p:clrMapOvr>
  <p:transition spd="slow">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0" y="1628775"/>
            <a:ext cx="8697913" cy="5229225"/>
          </a:xfrm>
        </p:spPr>
        <p:txBody>
          <a:bodyPr/>
          <a:lstStyle/>
          <a:p>
            <a:pPr>
              <a:buFontTx/>
              <a:buNone/>
            </a:pPr>
            <a:r>
              <a:rPr lang="ru-RU" altLang="ru-RU" b="1" smtClean="0"/>
              <a:t>   </a:t>
            </a:r>
            <a:r>
              <a:rPr lang="uz-Cyrl-UZ" altLang="ru-RU" b="1" smtClean="0"/>
              <a:t>Одам пайдо бўлиши тўғрисида икки “Эво” ва “Дево” назариялар мавжуд.</a:t>
            </a:r>
          </a:p>
          <a:p>
            <a:r>
              <a:rPr lang="uz-Cyrl-UZ" altLang="ru-RU" b="1" smtClean="0"/>
              <a:t>“Эво”  - одам пайдо бўлиши тирикликнинг табиий танланиш эволюцияси маҳсули.</a:t>
            </a:r>
          </a:p>
          <a:p>
            <a:r>
              <a:rPr lang="uz-Cyrl-UZ" altLang="ru-RU" b="1" smtClean="0"/>
              <a:t>“Дево” – одам “юксак ақл” томонидан руҳиятнинг индивидуал материяга айлантирилиш </a:t>
            </a:r>
            <a:r>
              <a:rPr lang="ru-RU" altLang="ru-RU" b="1" smtClean="0"/>
              <a:t>д</a:t>
            </a:r>
            <a:r>
              <a:rPr lang="uz-Cyrl-UZ" altLang="ru-RU" b="1" smtClean="0"/>
              <a:t>еволюцияси маҳсулидир.</a:t>
            </a:r>
            <a:endParaRPr lang="ru-RU" altLang="ru-RU" b="1" smtClean="0"/>
          </a:p>
          <a:p>
            <a:endParaRPr lang="ru-RU" altLang="ru-RU" smtClean="0"/>
          </a:p>
        </p:txBody>
      </p:sp>
      <p:sp>
        <p:nvSpPr>
          <p:cNvPr id="2051" name="WordArt 3"/>
          <p:cNvSpPr>
            <a:spLocks noChangeArrowheads="1" noChangeShapeType="1" noTextEdit="1"/>
          </p:cNvSpPr>
          <p:nvPr/>
        </p:nvSpPr>
        <p:spPr bwMode="auto">
          <a:xfrm>
            <a:off x="250825" y="188913"/>
            <a:ext cx="8642350" cy="936625"/>
          </a:xfrm>
          <a:prstGeom prst="rect">
            <a:avLst/>
          </a:prstGeom>
        </p:spPr>
        <p:txBody>
          <a:bodyPr wrap="none" fromWordArt="1">
            <a:prstTxWarp prst="textFadeUp">
              <a:avLst>
                <a:gd name="adj" fmla="val 9991"/>
              </a:avLst>
            </a:prstTxWarp>
          </a:bodyPr>
          <a:lstStyle/>
          <a:p>
            <a:pPr algn="ctr"/>
            <a:r>
              <a:rPr lang="en-US" sz="3600" kern="10">
                <a:ln w="12700">
                  <a:solidFill>
                    <a:srgbClr val="B2B2B2"/>
                  </a:solidFill>
                  <a:miter lim="800000"/>
                  <a:headEnd/>
                  <a:tailEnd/>
                </a:ln>
                <a:solidFill>
                  <a:srgbClr val="890603"/>
                </a:solidFill>
                <a:effectLst>
                  <a:outerShdw dist="35921" dir="2700000" sy="50000" rotWithShape="0">
                    <a:srgbClr val="875B0D"/>
                  </a:outerShdw>
                </a:effectLst>
                <a:latin typeface="+mj-lt"/>
                <a:ea typeface="+mj-lt"/>
                <a:cs typeface="+mj-lt"/>
              </a:rPr>
              <a:t>ANTROPOGENEZ</a:t>
            </a:r>
            <a:endParaRPr lang="ru-RU" sz="3600" kern="10">
              <a:ln w="12700">
                <a:solidFill>
                  <a:srgbClr val="B2B2B2"/>
                </a:solidFill>
                <a:miter lim="800000"/>
                <a:headEnd/>
                <a:tailEnd/>
              </a:ln>
              <a:solidFill>
                <a:srgbClr val="890603"/>
              </a:solidFill>
              <a:effectLst>
                <a:outerShdw dist="35921" dir="2700000" sy="50000" rotWithShape="0">
                  <a:srgbClr val="875B0D"/>
                </a:outerShdw>
              </a:effectLst>
              <a:latin typeface="+mj-lt"/>
              <a:ea typeface="+mj-lt"/>
              <a:cs typeface="+mj-lt"/>
            </a:endParaRPr>
          </a:p>
        </p:txBody>
      </p:sp>
    </p:spTree>
    <p:extLst>
      <p:ext uri="{BB962C8B-B14F-4D97-AF65-F5344CB8AC3E}">
        <p14:creationId xmlns:p14="http://schemas.microsoft.com/office/powerpoint/2010/main" val="1539970373"/>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4" fill="hold" nodeType="afterEffect">
                                  <p:stCondLst>
                                    <p:cond delay="1000"/>
                                  </p:stCondLst>
                                  <p:childTnLst>
                                    <p:set>
                                      <p:cBhvr>
                                        <p:cTn id="6" dur="1" fill="hold">
                                          <p:stCondLst>
                                            <p:cond delay="0"/>
                                          </p:stCondLst>
                                        </p:cTn>
                                        <p:tgtEl>
                                          <p:spTgt spid="2051"/>
                                        </p:tgtEl>
                                        <p:attrNameLst>
                                          <p:attrName>style.visibility</p:attrName>
                                        </p:attrNameLst>
                                      </p:cBhvr>
                                      <p:to>
                                        <p:strVal val="visible"/>
                                      </p:to>
                                    </p:set>
                                    <p:anim calcmode="lin" valueType="num">
                                      <p:cBhvr>
                                        <p:cTn id="7" dur="500" fill="hold"/>
                                        <p:tgtEl>
                                          <p:spTgt spid="2051"/>
                                        </p:tgtEl>
                                        <p:attrNameLst>
                                          <p:attrName>ppt_x</p:attrName>
                                        </p:attrNameLst>
                                      </p:cBhvr>
                                      <p:tavLst>
                                        <p:tav tm="0">
                                          <p:val>
                                            <p:strVal val="#ppt_x"/>
                                          </p:val>
                                        </p:tav>
                                        <p:tav tm="100000">
                                          <p:val>
                                            <p:strVal val="#ppt_x"/>
                                          </p:val>
                                        </p:tav>
                                      </p:tavLst>
                                    </p:anim>
                                    <p:anim calcmode="lin" valueType="num">
                                      <p:cBhvr>
                                        <p:cTn id="8" dur="500" fill="hold"/>
                                        <p:tgtEl>
                                          <p:spTgt spid="2051"/>
                                        </p:tgtEl>
                                        <p:attrNameLst>
                                          <p:attrName>ppt_y</p:attrName>
                                        </p:attrNameLst>
                                      </p:cBhvr>
                                      <p:tavLst>
                                        <p:tav tm="0">
                                          <p:val>
                                            <p:strVal val="#ppt_y+#ppt_h/2"/>
                                          </p:val>
                                        </p:tav>
                                        <p:tav tm="100000">
                                          <p:val>
                                            <p:strVal val="#ppt_y"/>
                                          </p:val>
                                        </p:tav>
                                      </p:tavLst>
                                    </p:anim>
                                    <p:anim calcmode="lin" valueType="num">
                                      <p:cBhvr>
                                        <p:cTn id="9" dur="500" fill="hold"/>
                                        <p:tgtEl>
                                          <p:spTgt spid="2051"/>
                                        </p:tgtEl>
                                        <p:attrNameLst>
                                          <p:attrName>ppt_w</p:attrName>
                                        </p:attrNameLst>
                                      </p:cBhvr>
                                      <p:tavLst>
                                        <p:tav tm="0">
                                          <p:val>
                                            <p:strVal val="#ppt_w"/>
                                          </p:val>
                                        </p:tav>
                                        <p:tav tm="100000">
                                          <p:val>
                                            <p:strVal val="#ppt_w"/>
                                          </p:val>
                                        </p:tav>
                                      </p:tavLst>
                                    </p:anim>
                                    <p:anim calcmode="lin" valueType="num">
                                      <p:cBhvr>
                                        <p:cTn id="10" dur="500" fill="hold"/>
                                        <p:tgtEl>
                                          <p:spTgt spid="205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41" y="764704"/>
            <a:ext cx="9144000" cy="5632311"/>
          </a:xfrm>
          <a:prstGeom prst="rect">
            <a:avLst/>
          </a:prstGeom>
        </p:spPr>
        <p:txBody>
          <a:bodyPr wrap="square">
            <a:spAutoFit/>
          </a:bodyPr>
          <a:lstStyle/>
          <a:p>
            <a:pPr indent="449580" algn="just">
              <a:spcAft>
                <a:spcPts val="0"/>
              </a:spcAft>
            </a:pPr>
            <a:r>
              <a:rPr lang="en-US" sz="3600" dirty="0">
                <a:latin typeface="Times New Roman" panose="02020603050405020304" pitchFamily="18" charset="0"/>
                <a:cs typeface="Times New Roman" panose="02020603050405020304" pitchFamily="18" charset="0"/>
              </a:rPr>
              <a:t>	</a:t>
            </a:r>
            <a:r>
              <a:rPr lang="en-US" sz="3600" dirty="0" err="1">
                <a:latin typeface="Times New Roman"/>
                <a:ea typeface="Times New Roman"/>
              </a:rPr>
              <a:t>Uchtut-Ijond-Vaush</a:t>
            </a:r>
            <a:r>
              <a:rPr lang="en-US" sz="3600" dirty="0">
                <a:latin typeface="Times New Roman"/>
                <a:ea typeface="Times New Roman"/>
              </a:rPr>
              <a:t>  </a:t>
            </a:r>
            <a:r>
              <a:rPr lang="en-US" sz="3600" dirty="0" err="1">
                <a:latin typeface="Times New Roman"/>
                <a:ea typeface="Times New Roman"/>
              </a:rPr>
              <a:t>makonlari</a:t>
            </a:r>
            <a:r>
              <a:rPr lang="en-US" sz="3600" dirty="0">
                <a:latin typeface="Times New Roman"/>
                <a:ea typeface="Times New Roman"/>
              </a:rPr>
              <a:t>  </a:t>
            </a:r>
            <a:r>
              <a:rPr lang="en-US" sz="3600" b="1" dirty="0" err="1">
                <a:latin typeface="Times New Roman"/>
                <a:ea typeface="Times New Roman"/>
              </a:rPr>
              <a:t>Navoiy</a:t>
            </a:r>
            <a:r>
              <a:rPr lang="en-US" sz="3600" b="1" dirty="0">
                <a:latin typeface="Times New Roman"/>
                <a:ea typeface="Times New Roman"/>
              </a:rPr>
              <a:t>  </a:t>
            </a:r>
            <a:r>
              <a:rPr lang="en-US" sz="3600" b="1" dirty="0" err="1">
                <a:latin typeface="Times New Roman"/>
                <a:ea typeface="Times New Roman"/>
              </a:rPr>
              <a:t>viloyati</a:t>
            </a:r>
            <a:r>
              <a:rPr lang="en-US" sz="3600" b="1" dirty="0">
                <a:latin typeface="Times New Roman"/>
                <a:ea typeface="Times New Roman"/>
              </a:rPr>
              <a:t>  </a:t>
            </a:r>
            <a:r>
              <a:rPr lang="en-US" sz="3600" b="1" dirty="0" err="1">
                <a:latin typeface="Times New Roman"/>
                <a:ea typeface="Times New Roman"/>
              </a:rPr>
              <a:t>Navoiy</a:t>
            </a:r>
            <a:r>
              <a:rPr lang="en-US" sz="3600" b="1" dirty="0">
                <a:latin typeface="Times New Roman"/>
                <a:ea typeface="Times New Roman"/>
              </a:rPr>
              <a:t>  </a:t>
            </a:r>
            <a:r>
              <a:rPr lang="en-US" sz="3600" b="1" dirty="0" err="1">
                <a:latin typeface="Times New Roman"/>
                <a:ea typeface="Times New Roman"/>
              </a:rPr>
              <a:t>tumani</a:t>
            </a:r>
            <a:r>
              <a:rPr lang="en-US" sz="3600" b="1" dirty="0">
                <a:latin typeface="Times New Roman"/>
                <a:ea typeface="Times New Roman"/>
              </a:rPr>
              <a:t>  </a:t>
            </a:r>
            <a:r>
              <a:rPr lang="en-US" sz="3600" b="1" dirty="0" err="1">
                <a:latin typeface="Times New Roman"/>
                <a:ea typeface="Times New Roman"/>
              </a:rPr>
              <a:t>Olchin</a:t>
            </a:r>
            <a:r>
              <a:rPr lang="en-US" sz="3600" b="1" dirty="0">
                <a:latin typeface="Times New Roman"/>
                <a:ea typeface="Times New Roman"/>
              </a:rPr>
              <a:t>  </a:t>
            </a:r>
            <a:r>
              <a:rPr lang="en-US" sz="3600" b="1" dirty="0" err="1">
                <a:latin typeface="Times New Roman"/>
                <a:ea typeface="Times New Roman"/>
              </a:rPr>
              <a:t>qishlog’i</a:t>
            </a:r>
            <a:r>
              <a:rPr lang="en-US" sz="3600" b="1" dirty="0">
                <a:latin typeface="Times New Roman"/>
                <a:ea typeface="Times New Roman"/>
              </a:rPr>
              <a:t>  </a:t>
            </a:r>
            <a:r>
              <a:rPr lang="en-US" sz="3600" b="1" dirty="0" err="1">
                <a:latin typeface="Times New Roman"/>
                <a:ea typeface="Times New Roman"/>
              </a:rPr>
              <a:t>yonida-Qoratog’ning</a:t>
            </a:r>
            <a:r>
              <a:rPr lang="en-US" sz="3600" b="1" dirty="0">
                <a:latin typeface="Times New Roman"/>
                <a:ea typeface="Times New Roman"/>
              </a:rPr>
              <a:t>  </a:t>
            </a:r>
            <a:r>
              <a:rPr lang="en-US" sz="3600" b="1" dirty="0" err="1">
                <a:latin typeface="Times New Roman"/>
                <a:ea typeface="Times New Roman"/>
              </a:rPr>
              <a:t>janubiy</a:t>
            </a:r>
            <a:r>
              <a:rPr lang="en-US" sz="3600" b="1" dirty="0">
                <a:latin typeface="Times New Roman"/>
                <a:ea typeface="Times New Roman"/>
              </a:rPr>
              <a:t>  </a:t>
            </a:r>
            <a:r>
              <a:rPr lang="en-US" sz="3600" b="1" dirty="0" err="1">
                <a:latin typeface="Times New Roman"/>
                <a:ea typeface="Times New Roman"/>
              </a:rPr>
              <a:t>qiyaligida</a:t>
            </a:r>
            <a:r>
              <a:rPr lang="en-US" sz="3600" b="1" dirty="0">
                <a:latin typeface="Times New Roman"/>
                <a:ea typeface="Times New Roman"/>
              </a:rPr>
              <a:t>  </a:t>
            </a:r>
            <a:r>
              <a:rPr lang="en-US" sz="3600" dirty="0" err="1">
                <a:latin typeface="Times New Roman"/>
                <a:ea typeface="Times New Roman"/>
              </a:rPr>
              <a:t>joylashgan</a:t>
            </a:r>
            <a:r>
              <a:rPr lang="en-US" sz="3600" dirty="0">
                <a:latin typeface="Times New Roman"/>
                <a:ea typeface="Times New Roman"/>
              </a:rPr>
              <a:t>.  Ilk  tosh  </a:t>
            </a:r>
            <a:r>
              <a:rPr lang="en-US" sz="3600" dirty="0" err="1">
                <a:latin typeface="Times New Roman"/>
                <a:ea typeface="Times New Roman"/>
              </a:rPr>
              <a:t>davriga</a:t>
            </a:r>
            <a:r>
              <a:rPr lang="en-US" sz="3600" dirty="0">
                <a:latin typeface="Times New Roman"/>
                <a:ea typeface="Times New Roman"/>
              </a:rPr>
              <a:t>  </a:t>
            </a:r>
            <a:r>
              <a:rPr lang="en-US" sz="3600" dirty="0" err="1">
                <a:latin typeface="Times New Roman"/>
                <a:ea typeface="Times New Roman"/>
              </a:rPr>
              <a:t>oid</a:t>
            </a:r>
            <a:r>
              <a:rPr lang="en-US" sz="3600" dirty="0">
                <a:latin typeface="Times New Roman"/>
                <a:ea typeface="Times New Roman"/>
              </a:rPr>
              <a:t>  </a:t>
            </a:r>
            <a:r>
              <a:rPr lang="en-US" sz="3600" dirty="0" err="1">
                <a:latin typeface="Times New Roman"/>
                <a:ea typeface="Times New Roman"/>
              </a:rPr>
              <a:t>ochiq</a:t>
            </a:r>
            <a:r>
              <a:rPr lang="en-US" sz="3600" dirty="0">
                <a:latin typeface="Times New Roman"/>
                <a:ea typeface="Times New Roman"/>
              </a:rPr>
              <a:t>  </a:t>
            </a:r>
            <a:r>
              <a:rPr lang="en-US" sz="3600" b="1" dirty="0" err="1">
                <a:latin typeface="Times New Roman"/>
                <a:ea typeface="Times New Roman"/>
              </a:rPr>
              <a:t>manzilgoh</a:t>
            </a:r>
            <a:r>
              <a:rPr lang="en-US" sz="3600" b="1" dirty="0">
                <a:latin typeface="Times New Roman"/>
                <a:ea typeface="Times New Roman"/>
              </a:rPr>
              <a:t>  </a:t>
            </a:r>
            <a:r>
              <a:rPr lang="en-US" sz="3600" b="1" dirty="0" err="1">
                <a:latin typeface="Times New Roman"/>
                <a:ea typeface="Times New Roman"/>
              </a:rPr>
              <a:t>va</a:t>
            </a:r>
            <a:r>
              <a:rPr lang="en-US" sz="3600" b="1" dirty="0">
                <a:latin typeface="Times New Roman"/>
                <a:ea typeface="Times New Roman"/>
              </a:rPr>
              <a:t>  </a:t>
            </a:r>
            <a:r>
              <a:rPr lang="en-US" sz="3600" b="1" dirty="0" err="1">
                <a:latin typeface="Times New Roman"/>
                <a:ea typeface="Times New Roman"/>
              </a:rPr>
              <a:t>chaqmoqtosh</a:t>
            </a:r>
            <a:r>
              <a:rPr lang="en-US" sz="3600" b="1" dirty="0">
                <a:latin typeface="Times New Roman"/>
                <a:ea typeface="Times New Roman"/>
              </a:rPr>
              <a:t>  </a:t>
            </a:r>
            <a:r>
              <a:rPr lang="en-US" sz="3600" b="1" dirty="0" err="1">
                <a:latin typeface="Times New Roman"/>
                <a:ea typeface="Times New Roman"/>
              </a:rPr>
              <a:t>xom</a:t>
            </a:r>
            <a:r>
              <a:rPr lang="en-US" sz="3600" b="1" dirty="0">
                <a:latin typeface="Times New Roman"/>
                <a:ea typeface="Times New Roman"/>
              </a:rPr>
              <a:t>  </a:t>
            </a:r>
            <a:r>
              <a:rPr lang="en-US" sz="3600" b="1" dirty="0" err="1">
                <a:latin typeface="Times New Roman"/>
                <a:ea typeface="Times New Roman"/>
              </a:rPr>
              <a:t>ashyosi</a:t>
            </a:r>
            <a:r>
              <a:rPr lang="en-US" sz="3600" b="1" dirty="0">
                <a:latin typeface="Times New Roman"/>
                <a:ea typeface="Times New Roman"/>
              </a:rPr>
              <a:t>  </a:t>
            </a:r>
            <a:r>
              <a:rPr lang="en-US" sz="3600" dirty="0" err="1">
                <a:latin typeface="Times New Roman"/>
                <a:ea typeface="Times New Roman"/>
              </a:rPr>
              <a:t>qazib</a:t>
            </a:r>
            <a:r>
              <a:rPr lang="en-US" sz="3600" dirty="0">
                <a:latin typeface="Times New Roman"/>
                <a:ea typeface="Times New Roman"/>
              </a:rPr>
              <a:t>  </a:t>
            </a:r>
            <a:r>
              <a:rPr lang="en-US" sz="3600" dirty="0" err="1">
                <a:latin typeface="Times New Roman"/>
                <a:ea typeface="Times New Roman"/>
              </a:rPr>
              <a:t>olinadigan</a:t>
            </a:r>
            <a:r>
              <a:rPr lang="en-US" sz="3600" dirty="0">
                <a:latin typeface="Times New Roman"/>
                <a:ea typeface="Times New Roman"/>
              </a:rPr>
              <a:t>  </a:t>
            </a:r>
            <a:r>
              <a:rPr lang="en-US" sz="3600" dirty="0" err="1">
                <a:latin typeface="Times New Roman"/>
                <a:ea typeface="Times New Roman"/>
              </a:rPr>
              <a:t>ob’ekt</a:t>
            </a:r>
            <a:r>
              <a:rPr lang="en-US" sz="3600" dirty="0">
                <a:latin typeface="Times New Roman"/>
                <a:ea typeface="Times New Roman"/>
              </a:rPr>
              <a:t>  </a:t>
            </a:r>
            <a:r>
              <a:rPr lang="en-US" sz="3600" dirty="0" err="1">
                <a:latin typeface="Times New Roman"/>
                <a:ea typeface="Times New Roman"/>
              </a:rPr>
              <a:t>bo’lgan</a:t>
            </a:r>
            <a:r>
              <a:rPr lang="en-US" sz="3600" dirty="0">
                <a:latin typeface="Times New Roman"/>
                <a:ea typeface="Times New Roman"/>
              </a:rPr>
              <a:t>.  U  </a:t>
            </a:r>
            <a:r>
              <a:rPr lang="en-US" sz="3600" dirty="0" err="1">
                <a:latin typeface="Times New Roman"/>
                <a:ea typeface="Times New Roman"/>
              </a:rPr>
              <a:t>yerdan</a:t>
            </a:r>
            <a:r>
              <a:rPr lang="en-US" sz="3600" dirty="0">
                <a:latin typeface="Times New Roman"/>
                <a:ea typeface="Times New Roman"/>
              </a:rPr>
              <a:t>  </a:t>
            </a:r>
            <a:r>
              <a:rPr lang="en-US" sz="3600" b="1" dirty="0" err="1">
                <a:latin typeface="Times New Roman"/>
                <a:ea typeface="Times New Roman"/>
              </a:rPr>
              <a:t>ashel-muste</a:t>
            </a:r>
            <a:r>
              <a:rPr lang="en-US" sz="3600" b="1" dirty="0">
                <a:latin typeface="Times New Roman"/>
                <a:ea typeface="Times New Roman"/>
              </a:rPr>
              <a:t>  </a:t>
            </a:r>
            <a:r>
              <a:rPr lang="en-US" sz="3600" b="1" dirty="0" err="1">
                <a:latin typeface="Times New Roman"/>
                <a:ea typeface="Times New Roman"/>
              </a:rPr>
              <a:t>davriga</a:t>
            </a:r>
            <a:r>
              <a:rPr lang="en-US" sz="3600" b="1" dirty="0">
                <a:latin typeface="Times New Roman"/>
                <a:ea typeface="Times New Roman"/>
              </a:rPr>
              <a:t>  </a:t>
            </a:r>
            <a:r>
              <a:rPr lang="en-US" sz="3600" b="1" dirty="0" err="1">
                <a:latin typeface="Times New Roman"/>
                <a:ea typeface="Times New Roman"/>
              </a:rPr>
              <a:t>oid</a:t>
            </a:r>
            <a:r>
              <a:rPr lang="en-US" sz="3600" b="1" dirty="0">
                <a:latin typeface="Times New Roman"/>
                <a:ea typeface="Times New Roman"/>
              </a:rPr>
              <a:t>  tosh  </a:t>
            </a:r>
            <a:r>
              <a:rPr lang="en-US" sz="3600" b="1" dirty="0" err="1">
                <a:latin typeface="Times New Roman"/>
                <a:ea typeface="Times New Roman"/>
              </a:rPr>
              <a:t>qurollari</a:t>
            </a:r>
            <a:r>
              <a:rPr lang="en-US" sz="3600" b="1" dirty="0">
                <a:latin typeface="Times New Roman"/>
                <a:ea typeface="Times New Roman"/>
              </a:rPr>
              <a:t>  </a:t>
            </a:r>
            <a:r>
              <a:rPr lang="en-US" sz="3600" dirty="0" err="1">
                <a:latin typeface="Times New Roman"/>
                <a:ea typeface="Times New Roman"/>
              </a:rPr>
              <a:t>topilgan</a:t>
            </a:r>
            <a:r>
              <a:rPr lang="en-US" sz="3600" dirty="0">
                <a:latin typeface="Times New Roman"/>
                <a:ea typeface="Times New Roman"/>
              </a:rPr>
              <a:t>.  </a:t>
            </a:r>
            <a:r>
              <a:rPr lang="en-US" sz="3600" dirty="0" err="1">
                <a:latin typeface="Times New Roman"/>
                <a:ea typeface="Times New Roman"/>
              </a:rPr>
              <a:t>Ashel</a:t>
            </a:r>
            <a:r>
              <a:rPr lang="en-US" sz="3600" dirty="0">
                <a:latin typeface="Times New Roman"/>
                <a:ea typeface="Times New Roman"/>
              </a:rPr>
              <a:t>  </a:t>
            </a:r>
            <a:r>
              <a:rPr lang="en-US" sz="3600" dirty="0" err="1">
                <a:latin typeface="Times New Roman"/>
                <a:ea typeface="Times New Roman"/>
              </a:rPr>
              <a:t>davriga</a:t>
            </a:r>
            <a:r>
              <a:rPr lang="en-US" sz="3600" dirty="0">
                <a:latin typeface="Times New Roman"/>
                <a:ea typeface="Times New Roman"/>
              </a:rPr>
              <a:t>  </a:t>
            </a:r>
            <a:r>
              <a:rPr lang="en-US" sz="3600" dirty="0" err="1">
                <a:latin typeface="Times New Roman"/>
                <a:ea typeface="Times New Roman"/>
              </a:rPr>
              <a:t>oid</a:t>
            </a:r>
            <a:r>
              <a:rPr lang="en-US" sz="3600" dirty="0">
                <a:latin typeface="Times New Roman"/>
                <a:ea typeface="Times New Roman"/>
              </a:rPr>
              <a:t>  </a:t>
            </a:r>
            <a:r>
              <a:rPr lang="en-US" sz="3600" b="1" dirty="0" err="1">
                <a:latin typeface="Times New Roman"/>
                <a:ea typeface="Times New Roman"/>
              </a:rPr>
              <a:t>qo’pol</a:t>
            </a:r>
            <a:r>
              <a:rPr lang="en-US" sz="3600" b="1" dirty="0">
                <a:latin typeface="Times New Roman"/>
                <a:ea typeface="Times New Roman"/>
              </a:rPr>
              <a:t> </a:t>
            </a:r>
            <a:r>
              <a:rPr lang="en-US" sz="3600" b="1" dirty="0" err="1">
                <a:latin typeface="Times New Roman"/>
                <a:ea typeface="Times New Roman"/>
              </a:rPr>
              <a:t>cho’qmorlar</a:t>
            </a:r>
            <a:r>
              <a:rPr lang="en-US" sz="3600" b="1" dirty="0">
                <a:latin typeface="Times New Roman"/>
                <a:ea typeface="Times New Roman"/>
              </a:rPr>
              <a:t>,  </a:t>
            </a:r>
            <a:r>
              <a:rPr lang="en-US" sz="3600" b="1" dirty="0" err="1">
                <a:latin typeface="Times New Roman"/>
                <a:ea typeface="Times New Roman"/>
              </a:rPr>
              <a:t>nukleuslar</a:t>
            </a:r>
            <a:r>
              <a:rPr lang="en-US" sz="3600" b="1" dirty="0">
                <a:latin typeface="Times New Roman"/>
                <a:ea typeface="Times New Roman"/>
              </a:rPr>
              <a:t>,  </a:t>
            </a:r>
            <a:r>
              <a:rPr lang="en-US" sz="3600" b="1" dirty="0" err="1">
                <a:latin typeface="Times New Roman"/>
                <a:ea typeface="Times New Roman"/>
              </a:rPr>
              <a:t>uchrindi</a:t>
            </a:r>
            <a:r>
              <a:rPr lang="en-US" sz="3600" b="1" dirty="0">
                <a:latin typeface="Times New Roman"/>
                <a:ea typeface="Times New Roman"/>
              </a:rPr>
              <a:t>  </a:t>
            </a:r>
            <a:r>
              <a:rPr lang="en-US" sz="3600" dirty="0" err="1">
                <a:latin typeface="Times New Roman"/>
                <a:ea typeface="Times New Roman"/>
              </a:rPr>
              <a:t>va</a:t>
            </a:r>
            <a:r>
              <a:rPr lang="en-US" sz="3600" dirty="0">
                <a:latin typeface="Times New Roman"/>
                <a:ea typeface="Times New Roman"/>
              </a:rPr>
              <a:t>  </a:t>
            </a:r>
            <a:r>
              <a:rPr lang="en-US" sz="3600" dirty="0" err="1">
                <a:latin typeface="Times New Roman"/>
                <a:ea typeface="Times New Roman"/>
              </a:rPr>
              <a:t>boshqa</a:t>
            </a:r>
            <a:r>
              <a:rPr lang="en-US" sz="3600" dirty="0">
                <a:latin typeface="Times New Roman"/>
                <a:ea typeface="Times New Roman"/>
              </a:rPr>
              <a:t>  </a:t>
            </a:r>
            <a:r>
              <a:rPr lang="en-US" sz="3600" dirty="0" err="1">
                <a:latin typeface="Times New Roman"/>
                <a:ea typeface="Times New Roman"/>
              </a:rPr>
              <a:t>qurollar</a:t>
            </a:r>
            <a:r>
              <a:rPr lang="en-US" sz="3600" dirty="0">
                <a:latin typeface="Times New Roman"/>
                <a:ea typeface="Times New Roman"/>
              </a:rPr>
              <a:t>  </a:t>
            </a:r>
            <a:r>
              <a:rPr lang="en-US" sz="3600" dirty="0" err="1">
                <a:latin typeface="Times New Roman"/>
                <a:ea typeface="Times New Roman"/>
              </a:rPr>
              <a:t>topilgan</a:t>
            </a:r>
            <a:r>
              <a:rPr lang="en-US" sz="3600" dirty="0">
                <a:latin typeface="Times New Roman"/>
                <a:ea typeface="Times New Roman"/>
              </a:rPr>
              <a:t>.</a:t>
            </a:r>
            <a:endParaRPr lang="ru-RU" sz="3600" dirty="0">
              <a:effectLst/>
              <a:latin typeface="Times New Roman"/>
              <a:ea typeface="Times New Roman"/>
            </a:endParaRPr>
          </a:p>
        </p:txBody>
      </p:sp>
      <p:sp>
        <p:nvSpPr>
          <p:cNvPr id="2" name="Скругленный прямоугольник 1"/>
          <p:cNvSpPr/>
          <p:nvPr/>
        </p:nvSpPr>
        <p:spPr>
          <a:xfrm>
            <a:off x="1981353" y="104274"/>
            <a:ext cx="5184576"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err="1" smtClean="0">
                <a:solidFill>
                  <a:schemeClr val="tx1"/>
                </a:solidFill>
                <a:latin typeface="Times New Roman" panose="02020603050405020304" pitchFamily="18" charset="0"/>
                <a:cs typeface="Times New Roman" panose="02020603050405020304" pitchFamily="18" charset="0"/>
              </a:rPr>
              <a:t>Uchtut-Ijond-Vaush</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makonlari</a:t>
            </a:r>
            <a:r>
              <a:rPr lang="en-US" sz="2800" b="1" dirty="0">
                <a:solidFill>
                  <a:schemeClr val="tx1"/>
                </a:solidFill>
                <a:latin typeface="Times New Roman" panose="02020603050405020304" pitchFamily="18" charset="0"/>
                <a:cs typeface="Times New Roman" panose="02020603050405020304" pitchFamily="18" charset="0"/>
              </a:rPr>
              <a:t> </a:t>
            </a:r>
            <a:endParaRPr lang="ru-RU" b="1" dirty="0">
              <a:solidFill>
                <a:schemeClr val="tx1"/>
              </a:solidFill>
            </a:endParaRPr>
          </a:p>
        </p:txBody>
      </p:sp>
    </p:spTree>
    <p:extLst>
      <p:ext uri="{BB962C8B-B14F-4D97-AF65-F5344CB8AC3E}">
        <p14:creationId xmlns:p14="http://schemas.microsoft.com/office/powerpoint/2010/main" val="2440570019"/>
      </p:ext>
    </p:extLst>
  </p:cSld>
  <p:clrMapOvr>
    <a:masterClrMapping/>
  </p:clrMapOvr>
  <p:transition spd="slow">
    <p:dissolv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025" name="Рисунок 7" descr="Описание: Ilk paleolit davri tosh qurol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37728"/>
            <a:ext cx="3816424" cy="57135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914585" y="6093296"/>
            <a:ext cx="27783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Ilk </a:t>
            </a:r>
            <a:r>
              <a:rPr kumimoji="0" lang="en-US" altLang="ru-RU"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paleolit</a:t>
            </a:r>
            <a:r>
              <a:rPr kumimoji="0" lang="en-US" alt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ru-RU"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davri</a:t>
            </a:r>
            <a:r>
              <a:rPr kumimoji="0" lang="en-US" alt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tosh </a:t>
            </a:r>
            <a:r>
              <a:rPr kumimoji="0" lang="en-US" altLang="ru-RU"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qurollari</a:t>
            </a:r>
            <a:endParaRPr kumimoji="0" lang="en-US"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Прямоугольник 3"/>
          <p:cNvSpPr/>
          <p:nvPr/>
        </p:nvSpPr>
        <p:spPr>
          <a:xfrm>
            <a:off x="4251165" y="315830"/>
            <a:ext cx="4572000" cy="5909310"/>
          </a:xfrm>
          <a:prstGeom prst="rect">
            <a:avLst/>
          </a:prstGeom>
        </p:spPr>
        <p:txBody>
          <a:bodyPr>
            <a:spAutoFit/>
          </a:bodyPr>
          <a:lstStyle/>
          <a:p>
            <a:pPr algn="just"/>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Ashel</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davriga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kelib</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odamlar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birmuncha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taraqqiyot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darajasiga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erishganlar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Endi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kishilar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turli</a:t>
            </a:r>
            <a:r>
              <a:rPr lang="en-US" sz="1800" dirty="0">
                <a:latin typeface="Times New Roman" panose="02020603050405020304" pitchFamily="18" charset="0"/>
                <a:cs typeface="Times New Roman" panose="02020603050405020304" pitchFamily="18" charset="0"/>
              </a:rPr>
              <a:t> tog’, </a:t>
            </a:r>
            <a:r>
              <a:rPr lang="en-US" sz="1800" dirty="0" err="1">
                <a:latin typeface="Times New Roman" panose="02020603050405020304" pitchFamily="18" charset="0"/>
                <a:cs typeface="Times New Roman" panose="02020603050405020304" pitchFamily="18" charset="0"/>
              </a:rPr>
              <a:t>daryo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jinslari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asosan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chaqmoqtoshdan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qurol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yasashni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o’rgana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boshlaganlar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Qurollarni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ishlash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texnikasi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birmuncha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takomillashgan</a:t>
            </a:r>
            <a:r>
              <a:rPr lang="en-US" sz="1800" dirty="0">
                <a:latin typeface="Times New Roman" panose="02020603050405020304" pitchFamily="18" charset="0"/>
                <a:cs typeface="Times New Roman" panose="02020603050405020304" pitchFamily="18" charset="0"/>
              </a:rPr>
              <a:t>. </a:t>
            </a:r>
            <a:r>
              <a:rPr lang="en-US" sz="1800" b="1" dirty="0" err="1">
                <a:solidFill>
                  <a:srgbClr val="0000CC"/>
                </a:solidFill>
                <a:latin typeface="Times New Roman" panose="02020603050405020304" pitchFamily="18" charset="0"/>
                <a:cs typeface="Times New Roman" panose="02020603050405020304" pitchFamily="18" charset="0"/>
              </a:rPr>
              <a:t>Chaqmoqtosh</a:t>
            </a:r>
            <a:r>
              <a:rPr lang="en-US" sz="1800" dirty="0">
                <a:solidFill>
                  <a:srgbClr val="0000CC"/>
                </a:solidFill>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qo’l</a:t>
            </a:r>
            <a:r>
              <a:rPr lang="en-US" sz="1800" dirty="0">
                <a:latin typeface="Times New Roman" panose="02020603050405020304" pitchFamily="18" charset="0"/>
                <a:cs typeface="Times New Roman" panose="02020603050405020304" pitchFamily="18" charset="0"/>
              </a:rPr>
              <a:t> </a:t>
            </a:r>
            <a:r>
              <a:rPr lang="en-US" sz="1800" b="1" dirty="0" err="1">
                <a:solidFill>
                  <a:srgbClr val="C00000"/>
                </a:solidFill>
                <a:latin typeface="Times New Roman" panose="02020603050405020304" pitchFamily="18" charset="0"/>
                <a:cs typeface="Times New Roman" panose="02020603050405020304" pitchFamily="18" charset="0"/>
              </a:rPr>
              <a:t>cho’qmorining</a:t>
            </a:r>
            <a:r>
              <a:rPr lang="en-US" sz="1800" dirty="0">
                <a:solidFill>
                  <a:srgbClr val="C00000"/>
                </a:solidFill>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ikka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tomoninga</a:t>
            </a:r>
            <a:r>
              <a:rPr lang="en-US" sz="1800" dirty="0">
                <a:latin typeface="Times New Roman" panose="02020603050405020304" pitchFamily="18" charset="0"/>
                <a:cs typeface="Times New Roman" panose="02020603050405020304" pitchFamily="18" charset="0"/>
              </a:rPr>
              <a:t> ham </a:t>
            </a:r>
            <a:r>
              <a:rPr lang="en-US" sz="1800" dirty="0" err="1">
                <a:latin typeface="Times New Roman" panose="02020603050405020304" pitchFamily="18" charset="0"/>
                <a:cs typeface="Times New Roman" panose="02020603050405020304" pitchFamily="18" charset="0"/>
              </a:rPr>
              <a:t>qo’pol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kertish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yo’li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bilan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ishlov</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berilgan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Kertish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davomida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vujudga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kelgan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turli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uchrindilardan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turli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narsalarni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kesishda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foydalanganlar</a:t>
            </a:r>
            <a:r>
              <a:rPr lang="en-US" sz="1800" dirty="0">
                <a:latin typeface="Times New Roman" panose="02020603050405020304" pitchFamily="18" charset="0"/>
                <a:cs typeface="Times New Roman" panose="02020603050405020304" pitchFamily="18" charset="0"/>
              </a:rPr>
              <a:t>. </a:t>
            </a:r>
            <a:r>
              <a:rPr lang="en-US" sz="1800" b="1" dirty="0" err="1">
                <a:solidFill>
                  <a:srgbClr val="C00000"/>
                </a:solidFill>
                <a:latin typeface="Times New Roman" panose="02020603050405020304" pitchFamily="18" charset="0"/>
                <a:cs typeface="Times New Roman" panose="02020603050405020304" pitchFamily="18" charset="0"/>
              </a:rPr>
              <a:t>Uchrindilar</a:t>
            </a:r>
            <a:r>
              <a:rPr lang="en-US" sz="1800" dirty="0">
                <a:solidFill>
                  <a:srgbClr val="C00000"/>
                </a:solidFill>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qirra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tomonlari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mayda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kertish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usuli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bilan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o’tkirlangan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keskich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asboblari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sifatida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foydalanilgan</a:t>
            </a:r>
            <a:r>
              <a:rPr lang="en-US" sz="1800" dirty="0">
                <a:latin typeface="Times New Roman" panose="02020603050405020304" pitchFamily="18" charset="0"/>
                <a:cs typeface="Times New Roman" panose="02020603050405020304" pitchFamily="18" charset="0"/>
              </a:rPr>
              <a:t>. </a:t>
            </a:r>
            <a:r>
              <a:rPr lang="en-US" sz="1800" b="1" dirty="0" err="1">
                <a:solidFill>
                  <a:srgbClr val="C00000"/>
                </a:solidFill>
                <a:latin typeface="Times New Roman" panose="02020603050405020304" pitchFamily="18" charset="0"/>
                <a:cs typeface="Times New Roman" panose="02020603050405020304" pitchFamily="18" charset="0"/>
              </a:rPr>
              <a:t>Uchburchaksimon</a:t>
            </a:r>
            <a:r>
              <a:rPr lang="en-US" sz="1800" dirty="0">
                <a:solidFill>
                  <a:srgbClr val="C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tosh </a:t>
            </a:r>
            <a:r>
              <a:rPr lang="en-US" sz="1800" dirty="0" err="1">
                <a:latin typeface="Times New Roman" panose="02020603050405020304" pitchFamily="18" charset="0"/>
                <a:cs typeface="Times New Roman" panose="02020603050405020304" pitchFamily="18" charset="0"/>
              </a:rPr>
              <a:t>uchrindilariga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ko’proq</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ishlov</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berilgan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Asta</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sekin</a:t>
            </a:r>
            <a:r>
              <a:rPr lang="en-US" sz="1800" dirty="0">
                <a:latin typeface="Times New Roman" panose="02020603050405020304" pitchFamily="18" charset="0"/>
                <a:cs typeface="Times New Roman" panose="02020603050405020304" pitchFamily="18" charset="0"/>
              </a:rPr>
              <a:t> tosh </a:t>
            </a:r>
            <a:r>
              <a:rPr lang="en-US" sz="1800" dirty="0" err="1">
                <a:latin typeface="Times New Roman" panose="02020603050405020304" pitchFamily="18" charset="0"/>
                <a:cs typeface="Times New Roman" panose="02020603050405020304" pitchFamily="18" charset="0"/>
              </a:rPr>
              <a:t>qurollarining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turi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ko’paya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boshlagan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Dastlab</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sixcha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qirg’ichsimon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qurollar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vujudga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kelgan</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Tosh </a:t>
            </a:r>
            <a:r>
              <a:rPr lang="en-US" sz="1800" b="1" dirty="0" err="1">
                <a:latin typeface="Times New Roman" panose="02020603050405020304" pitchFamily="18" charset="0"/>
                <a:cs typeface="Times New Roman" panose="02020603050405020304" pitchFamily="18" charset="0"/>
              </a:rPr>
              <a:t>sixcha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qurollardan</a:t>
            </a:r>
            <a:r>
              <a:rPr lang="en-US" sz="1800" b="1"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yog’och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qurollar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yasashda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ovda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nayza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tig’i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sifatida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foydalanilgan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bo’lsa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qirg’ichlardan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kiyim</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kechak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uchun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hayvon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terilariga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ishlov</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berishda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foydalanganlar</a:t>
            </a:r>
            <a:r>
              <a:rPr lang="en-US" sz="1800" dirty="0">
                <a:latin typeface="Times New Roman" panose="02020603050405020304" pitchFamily="18" charset="0"/>
                <a:cs typeface="Times New Roman" panose="02020603050405020304" pitchFamily="18" charset="0"/>
              </a:rPr>
              <a:t>.</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439523"/>
      </p:ext>
    </p:extLst>
  </p:cSld>
  <p:clrMapOvr>
    <a:masterClrMapping/>
  </p:clrMapOvr>
  <p:transition spd="slow">
    <p:dissolv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620688"/>
            <a:ext cx="9179960" cy="5693866"/>
          </a:xfrm>
          <a:prstGeom prst="rect">
            <a:avLst/>
          </a:prstGeom>
        </p:spPr>
        <p:txBody>
          <a:bodyPr wrap="square">
            <a:spAutoFit/>
          </a:bodyPr>
          <a:lstStyle/>
          <a:p>
            <a:pPr algn="just"/>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Muste</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bosqichi</a:t>
            </a:r>
            <a:r>
              <a:rPr lang="en-US" sz="2800" dirty="0">
                <a:latin typeface="Times New Roman" panose="02020603050405020304" pitchFamily="18" charset="0"/>
                <a:cs typeface="Times New Roman" panose="02020603050405020304" pitchFamily="18" charset="0"/>
              </a:rPr>
              <a:t>    tosh  </a:t>
            </a:r>
            <a:r>
              <a:rPr lang="en-US" sz="2800" dirty="0" err="1">
                <a:latin typeface="Times New Roman" panose="02020603050405020304" pitchFamily="18" charset="0"/>
                <a:cs typeface="Times New Roman" panose="02020603050405020304" pitchFamily="18" charset="0"/>
              </a:rPr>
              <a:t>davrining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boshka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davrlariga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nisbatan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o’rganilgan</a:t>
            </a:r>
            <a:r>
              <a:rPr lang="en-US" sz="2800" dirty="0">
                <a:latin typeface="Times New Roman" panose="02020603050405020304" pitchFamily="18" charset="0"/>
                <a:cs typeface="Times New Roman" panose="02020603050405020304" pitchFamily="18" charset="0"/>
              </a:rPr>
              <a:t>. Bu </a:t>
            </a:r>
            <a:r>
              <a:rPr lang="en-US" sz="2800" dirty="0" err="1">
                <a:latin typeface="Times New Roman" panose="02020603050405020304" pitchFamily="18" charset="0"/>
                <a:cs typeface="Times New Roman" panose="02020603050405020304" pitchFamily="18" charset="0"/>
              </a:rPr>
              <a:t>davrga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oid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makonlarning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tadqiq</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qilinishi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o’rta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paleolit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davri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xo’jalik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madaniy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hayotining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barcha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tomonlarini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yoritdi</a:t>
            </a:r>
            <a:r>
              <a:rPr lang="en-US" sz="2800" dirty="0">
                <a:latin typeface="Times New Roman" panose="02020603050405020304" pitchFamily="18" charset="0"/>
                <a:cs typeface="Times New Roman" panose="02020603050405020304" pitchFamily="18" charset="0"/>
              </a:rPr>
              <a:t>.  Bu  </a:t>
            </a:r>
            <a:r>
              <a:rPr lang="en-US" sz="2800" dirty="0" err="1">
                <a:latin typeface="Times New Roman" panose="02020603050405020304" pitchFamily="18" charset="0"/>
                <a:cs typeface="Times New Roman" panose="02020603050405020304" pitchFamily="18" charset="0"/>
              </a:rPr>
              <a:t>davr</a:t>
            </a:r>
            <a:r>
              <a:rPr lang="en-US" sz="2800"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O’.</a:t>
            </a:r>
            <a:r>
              <a:rPr lang="en-US" sz="2800" b="1" i="1" dirty="0" err="1">
                <a:latin typeface="Times New Roman" panose="02020603050405020304" pitchFamily="18" charset="0"/>
                <a:cs typeface="Times New Roman" panose="02020603050405020304" pitchFamily="18" charset="0"/>
              </a:rPr>
              <a:t>Islomov</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K.Kraxmal</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A.Okladnikov</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V.Ranov</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M.Qosimov</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R.Sulaymonov</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T.Mirsoatov</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N.Toshkenboev</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M.Jungorov</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Z.Abramova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boshqalar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tomonidan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tadqiq</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qilingan</a:t>
            </a:r>
            <a:r>
              <a:rPr lang="en-US" sz="2800" dirty="0">
                <a:latin typeface="Times New Roman" panose="02020603050405020304" pitchFamily="18" charset="0"/>
                <a:cs typeface="Times New Roman" panose="02020603050405020304" pitchFamily="18" charset="0"/>
              </a:rPr>
              <a:t>. </a:t>
            </a:r>
          </a:p>
          <a:p>
            <a:pPr algn="just"/>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O’rta</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paleolit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davri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yodgorligi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O’zbekistonda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dastlab</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1938  </a:t>
            </a:r>
            <a:r>
              <a:rPr lang="en-US" sz="2800" b="1" dirty="0" err="1">
                <a:latin typeface="Times New Roman" panose="02020603050405020304" pitchFamily="18" charset="0"/>
                <a:cs typeface="Times New Roman" panose="02020603050405020304" pitchFamily="18" charset="0"/>
              </a:rPr>
              <a:t>yilda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Teshiktoshda</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topilgan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Hozirgi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kunda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esa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O’rta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Osiyo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hududi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bo’yicha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ularning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soni</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300  </a:t>
            </a:r>
            <a:r>
              <a:rPr lang="en-US" sz="2800" b="1" dirty="0" err="1">
                <a:latin typeface="Times New Roman" panose="02020603050405020304" pitchFamily="18" charset="0"/>
                <a:cs typeface="Times New Roman" panose="02020603050405020304" pitchFamily="18" charset="0"/>
              </a:rPr>
              <a:t>dan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ortgan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Ulardan</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50  </a:t>
            </a:r>
            <a:r>
              <a:rPr lang="en-US" sz="2800" b="1" dirty="0" err="1">
                <a:latin typeface="Times New Roman" panose="02020603050405020304" pitchFamily="18" charset="0"/>
                <a:cs typeface="Times New Roman" panose="02020603050405020304" pitchFamily="18" charset="0"/>
              </a:rPr>
              <a:t>dan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ortik</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makon</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o’rganilgan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Lekin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hozirgacha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Teshiktosh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makoni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o’zining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qadimiyligi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arxeologik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materiallarga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boyligi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bilan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hamon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ajralib</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turadi</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2" name="Скругленный прямоугольник 1"/>
          <p:cNvSpPr/>
          <p:nvPr/>
        </p:nvSpPr>
        <p:spPr>
          <a:xfrm>
            <a:off x="2339752" y="0"/>
            <a:ext cx="4032448" cy="6206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err="1" smtClean="0">
                <a:solidFill>
                  <a:schemeClr val="tx1"/>
                </a:solidFill>
              </a:rPr>
              <a:t>O’rta</a:t>
            </a:r>
            <a:r>
              <a:rPr lang="en-US" sz="3200" b="1" dirty="0" smtClean="0">
                <a:solidFill>
                  <a:schemeClr val="tx1"/>
                </a:solidFill>
              </a:rPr>
              <a:t> </a:t>
            </a:r>
            <a:r>
              <a:rPr lang="en-US" sz="3200" b="1" dirty="0" err="1" smtClean="0">
                <a:solidFill>
                  <a:schemeClr val="tx1"/>
                </a:solidFill>
              </a:rPr>
              <a:t>poleolit</a:t>
            </a:r>
            <a:endParaRPr lang="ru-RU" sz="3200" b="1" dirty="0">
              <a:solidFill>
                <a:schemeClr val="tx1"/>
              </a:solidFill>
            </a:endParaRPr>
          </a:p>
        </p:txBody>
      </p:sp>
    </p:spTree>
    <p:extLst>
      <p:ext uri="{BB962C8B-B14F-4D97-AF65-F5344CB8AC3E}">
        <p14:creationId xmlns:p14="http://schemas.microsoft.com/office/powerpoint/2010/main" val="3151878110"/>
      </p:ext>
    </p:extLst>
  </p:cSld>
  <p:clrMapOvr>
    <a:masterClrMapping/>
  </p:clrMapOvr>
  <p:transition spd="slow">
    <p:dissolv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620688"/>
            <a:ext cx="9179960" cy="5755422"/>
          </a:xfrm>
          <a:prstGeom prst="rect">
            <a:avLst/>
          </a:prstGeom>
        </p:spPr>
        <p:txBody>
          <a:bodyPr wrap="square">
            <a:spAutoFit/>
          </a:bodyPr>
          <a:lstStyle/>
          <a:p>
            <a:pPr algn="just"/>
            <a:r>
              <a:rPr lang="en-US" sz="2300" dirty="0" smtClean="0">
                <a:latin typeface="Times New Roman" panose="02020603050405020304" pitchFamily="18" charset="0"/>
                <a:cs typeface="Times New Roman" panose="02020603050405020304" pitchFamily="18" charset="0"/>
              </a:rPr>
              <a:t>	</a:t>
            </a:r>
            <a:r>
              <a:rPr lang="uz-Cyrl-UZ" sz="2300" dirty="0">
                <a:latin typeface="Times New Roman"/>
                <a:ea typeface="Times New Roman"/>
              </a:rPr>
              <a:t>O’zbekistonda keyingi davrlarda </a:t>
            </a:r>
            <a:r>
              <a:rPr lang="uz-Cyrl-UZ" sz="2300" b="1" dirty="0">
                <a:solidFill>
                  <a:srgbClr val="C00000"/>
                </a:solidFill>
                <a:latin typeface="Times New Roman"/>
                <a:ea typeface="Times New Roman"/>
              </a:rPr>
              <a:t>muste davriga </a:t>
            </a:r>
            <a:r>
              <a:rPr lang="uz-Cyrl-UZ" sz="2300" dirty="0">
                <a:latin typeface="Times New Roman"/>
                <a:ea typeface="Times New Roman"/>
              </a:rPr>
              <a:t>oid ko’plab makonlar topib tadqiq qilingan. Faqatgina Toshkent voxasining o’zidan </a:t>
            </a:r>
            <a:r>
              <a:rPr lang="uz-Cyrl-UZ" sz="2300" b="1" dirty="0" smtClean="0">
                <a:latin typeface="Times New Roman"/>
                <a:ea typeface="Times New Roman"/>
              </a:rPr>
              <a:t>30</a:t>
            </a:r>
            <a:r>
              <a:rPr lang="en-US" sz="2300" b="1" dirty="0" smtClean="0">
                <a:latin typeface="Times New Roman"/>
                <a:ea typeface="Times New Roman"/>
              </a:rPr>
              <a:t> </a:t>
            </a:r>
            <a:r>
              <a:rPr lang="uz-Cyrl-UZ" sz="2300" b="1" dirty="0" smtClean="0">
                <a:latin typeface="Times New Roman"/>
                <a:ea typeface="Times New Roman"/>
              </a:rPr>
              <a:t>dan </a:t>
            </a:r>
            <a:r>
              <a:rPr lang="uz-Cyrl-UZ" sz="2300" b="1" dirty="0">
                <a:latin typeface="Times New Roman"/>
                <a:ea typeface="Times New Roman"/>
              </a:rPr>
              <a:t>ortiq yodgorlik </a:t>
            </a:r>
            <a:r>
              <a:rPr lang="uz-Cyrl-UZ" sz="2300" dirty="0">
                <a:latin typeface="Times New Roman"/>
                <a:ea typeface="Times New Roman"/>
              </a:rPr>
              <a:t>topilgan. Lekin muste davrining ko’pgina topilmalari tuproq qatlamlarida sochilma holda topilgan. Chunki  </a:t>
            </a:r>
            <a:r>
              <a:rPr lang="uz-Cyrl-UZ" sz="2300" b="1" i="1" dirty="0">
                <a:latin typeface="Times New Roman"/>
                <a:ea typeface="Times New Roman"/>
              </a:rPr>
              <a:t>adir va tekisliklardagi</a:t>
            </a:r>
            <a:r>
              <a:rPr lang="uz-Cyrl-UZ" sz="2300" dirty="0">
                <a:latin typeface="Times New Roman"/>
                <a:ea typeface="Times New Roman"/>
              </a:rPr>
              <a:t> manzilgohning keyingi davrlarda buzilib ketishi natijasida madaniy qatlamlar yo’qolgan yoki tabiat ta’sirida yuvilib ketgan. Moddiy buyumlar esa tuproq qatlami tashqarisida topilgan va arxeologlar tomonidan qayd qilingan. Muste davri yodgorliklarining to’liq madaniy qatlamlari ko’proq g’or–makonlarda saqlanib qolgan.  Ular </a:t>
            </a:r>
            <a:r>
              <a:rPr lang="uz-Cyrl-UZ" sz="2300" b="1" dirty="0">
                <a:solidFill>
                  <a:srgbClr val="C00000"/>
                </a:solidFill>
                <a:latin typeface="Times New Roman"/>
                <a:ea typeface="Times New Roman"/>
              </a:rPr>
              <a:t>Zarafshon voxasi va Qizilqum xududlaridan </a:t>
            </a:r>
            <a:r>
              <a:rPr lang="uz-Cyrl-UZ" sz="2300" dirty="0">
                <a:latin typeface="Times New Roman"/>
                <a:ea typeface="Times New Roman"/>
              </a:rPr>
              <a:t>xam ko’plab topib tadqiq qilingan. </a:t>
            </a:r>
            <a:r>
              <a:rPr lang="uz-Cyrl-UZ" sz="2300" b="1" dirty="0">
                <a:latin typeface="Times New Roman"/>
                <a:ea typeface="Times New Roman"/>
              </a:rPr>
              <a:t>Boysun tog’i mintaqasidan </a:t>
            </a:r>
            <a:r>
              <a:rPr lang="uz-Cyrl-UZ" sz="2300" b="1" i="1" dirty="0">
                <a:solidFill>
                  <a:srgbClr val="0000CC"/>
                </a:solidFill>
                <a:latin typeface="Times New Roman"/>
                <a:ea typeface="Times New Roman"/>
              </a:rPr>
              <a:t>Teshiktosh g’or–makoni</a:t>
            </a:r>
            <a:r>
              <a:rPr lang="uz-Cyrl-UZ" sz="2300" b="1" dirty="0">
                <a:latin typeface="Times New Roman"/>
                <a:ea typeface="Times New Roman"/>
              </a:rPr>
              <a:t>, </a:t>
            </a:r>
            <a:r>
              <a:rPr lang="uz-Cyrl-UZ" sz="2300" b="1" i="1" dirty="0">
                <a:solidFill>
                  <a:srgbClr val="0000CC"/>
                </a:solidFill>
                <a:latin typeface="Times New Roman"/>
                <a:ea typeface="Times New Roman"/>
              </a:rPr>
              <a:t>Amir Temur g’ori, </a:t>
            </a:r>
            <a:r>
              <a:rPr lang="uz-Cyrl-UZ" sz="2300" b="1" dirty="0">
                <a:latin typeface="Times New Roman"/>
                <a:ea typeface="Times New Roman"/>
              </a:rPr>
              <a:t>Toshkent vohasidan  </a:t>
            </a:r>
            <a:r>
              <a:rPr lang="uz-Cyrl-UZ" sz="2300" b="1" i="1" dirty="0">
                <a:solidFill>
                  <a:srgbClr val="0000CC"/>
                </a:solidFill>
                <a:latin typeface="Times New Roman"/>
                <a:ea typeface="Times New Roman"/>
              </a:rPr>
              <a:t>Obiraxmat, Xo’jakent, Bo’zsuv, Ko’lbuloq g’or–makonlari,  </a:t>
            </a:r>
            <a:r>
              <a:rPr lang="uz-Cyrl-UZ" sz="2300" b="1" dirty="0">
                <a:latin typeface="Times New Roman"/>
                <a:ea typeface="Times New Roman"/>
              </a:rPr>
              <a:t>Farg’ona vodiysidan </a:t>
            </a:r>
            <a:r>
              <a:rPr lang="uz-Cyrl-UZ" sz="2300" b="1" i="1" dirty="0">
                <a:solidFill>
                  <a:srgbClr val="0000CC"/>
                </a:solidFill>
                <a:latin typeface="Times New Roman"/>
                <a:ea typeface="Times New Roman"/>
              </a:rPr>
              <a:t>Jarqo’ton, Bo’ribuloq, Tomchisuv manzilgohlari, </a:t>
            </a:r>
            <a:r>
              <a:rPr lang="uz-Cyrl-UZ" sz="2300" b="1" dirty="0">
                <a:latin typeface="Times New Roman"/>
                <a:ea typeface="Times New Roman"/>
              </a:rPr>
              <a:t>Zarafshon voxasidan  </a:t>
            </a:r>
            <a:r>
              <a:rPr lang="uz-Cyrl-UZ" sz="2300" b="1" i="1" dirty="0">
                <a:solidFill>
                  <a:srgbClr val="0000CC"/>
                </a:solidFill>
                <a:latin typeface="Times New Roman"/>
                <a:ea typeface="Times New Roman"/>
              </a:rPr>
              <a:t>Omonqo’ton, Go’rdara, Qo’tirbuloq, Zirabuloq, Takalisoy g’or makonlari, </a:t>
            </a:r>
            <a:r>
              <a:rPr lang="uz-Cyrl-UZ" sz="2300" b="1" dirty="0">
                <a:latin typeface="Times New Roman"/>
                <a:ea typeface="Times New Roman"/>
              </a:rPr>
              <a:t>shuningdek  </a:t>
            </a:r>
            <a:r>
              <a:rPr lang="uz-Cyrl-UZ" sz="2300" b="1" i="1" dirty="0">
                <a:solidFill>
                  <a:srgbClr val="0000CC"/>
                </a:solidFill>
                <a:latin typeface="Times New Roman"/>
                <a:ea typeface="Times New Roman"/>
              </a:rPr>
              <a:t>Uchtut–Vaush–Ijond va Qopchig’oy</a:t>
            </a:r>
            <a:r>
              <a:rPr lang="uz-Cyrl-UZ" sz="2300" dirty="0">
                <a:latin typeface="Times New Roman"/>
                <a:ea typeface="Times New Roman"/>
              </a:rPr>
              <a:t> ustaxonalaridir. </a:t>
            </a:r>
            <a:endParaRPr lang="en-US" sz="2300" dirty="0">
              <a:latin typeface="Times New Roman" panose="02020603050405020304" pitchFamily="18" charset="0"/>
              <a:cs typeface="Times New Roman" panose="02020603050405020304" pitchFamily="18" charset="0"/>
            </a:endParaRPr>
          </a:p>
        </p:txBody>
      </p:sp>
      <p:sp>
        <p:nvSpPr>
          <p:cNvPr id="2" name="Скругленный прямоугольник 1"/>
          <p:cNvSpPr/>
          <p:nvPr/>
        </p:nvSpPr>
        <p:spPr>
          <a:xfrm>
            <a:off x="2339752" y="0"/>
            <a:ext cx="4032448" cy="6206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err="1" smtClean="0">
                <a:solidFill>
                  <a:schemeClr val="tx1"/>
                </a:solidFill>
              </a:rPr>
              <a:t>O’rta</a:t>
            </a:r>
            <a:r>
              <a:rPr lang="en-US" sz="3200" b="1" dirty="0" smtClean="0">
                <a:solidFill>
                  <a:schemeClr val="tx1"/>
                </a:solidFill>
              </a:rPr>
              <a:t> </a:t>
            </a:r>
            <a:r>
              <a:rPr lang="en-US" sz="3200" b="1" dirty="0" err="1" smtClean="0">
                <a:solidFill>
                  <a:schemeClr val="tx1"/>
                </a:solidFill>
              </a:rPr>
              <a:t>poleolit</a:t>
            </a:r>
            <a:endParaRPr lang="ru-RU" sz="3200" b="1" dirty="0">
              <a:solidFill>
                <a:schemeClr val="tx1"/>
              </a:solidFill>
            </a:endParaRPr>
          </a:p>
        </p:txBody>
      </p:sp>
    </p:spTree>
    <p:extLst>
      <p:ext uri="{BB962C8B-B14F-4D97-AF65-F5344CB8AC3E}">
        <p14:creationId xmlns:p14="http://schemas.microsoft.com/office/powerpoint/2010/main" val="3491841461"/>
      </p:ext>
    </p:extLst>
  </p:cSld>
  <p:clrMapOvr>
    <a:masterClrMapping/>
  </p:clrMapOvr>
  <p:transition spd="slow">
    <p:dissolv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 name="Rectangle 3"/>
          <p:cNvSpPr>
            <a:spLocks noChangeArrowheads="1"/>
          </p:cNvSpPr>
          <p:nvPr/>
        </p:nvSpPr>
        <p:spPr bwMode="auto">
          <a:xfrm>
            <a:off x="755576" y="5971141"/>
            <a:ext cx="35724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800" b="1" i="0" u="none" strike="noStrike" cap="none" normalizeH="0" baseline="0" dirty="0" smtClean="0">
                <a:ln>
                  <a:noFill/>
                </a:ln>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800" b="1" i="0" u="none" strike="noStrike" cap="none" normalizeH="0" baseline="0" dirty="0" err="1" smtClean="0">
                <a:ln>
                  <a:noFill/>
                </a:ln>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O’rta</a:t>
            </a:r>
            <a:r>
              <a:rPr kumimoji="0" lang="en-US" altLang="ru-RU" sz="1800" b="1" i="0" u="none" strike="noStrike" cap="none" normalizeH="0" baseline="0" dirty="0" smtClean="0">
                <a:ln>
                  <a:noFill/>
                </a:ln>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800" b="1" i="0" u="none" strike="noStrike" cap="none" normalizeH="0" baseline="0" dirty="0" err="1" smtClean="0">
                <a:ln>
                  <a:noFill/>
                </a:ln>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paleolit</a:t>
            </a:r>
            <a:r>
              <a:rPr kumimoji="0" lang="en-US" altLang="ru-RU" sz="1800" b="1" i="0" u="none" strike="noStrike" cap="none" normalizeH="0" baseline="0" dirty="0" smtClean="0">
                <a:ln>
                  <a:noFill/>
                </a:ln>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800" b="1" i="0" u="none" strike="noStrike" cap="none" normalizeH="0" baseline="0" dirty="0" err="1" smtClean="0">
                <a:ln>
                  <a:noFill/>
                </a:ln>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davri</a:t>
            </a:r>
            <a:r>
              <a:rPr kumimoji="0" lang="en-US" altLang="ru-RU" sz="1800" b="1" i="0" u="none" strike="noStrike" cap="none" normalizeH="0" baseline="0" dirty="0" smtClean="0">
                <a:ln>
                  <a:noFill/>
                </a:ln>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 tosh </a:t>
            </a:r>
            <a:r>
              <a:rPr kumimoji="0" lang="en-US" altLang="ru-RU" sz="1800" b="1" i="0" u="none" strike="noStrike" cap="none" normalizeH="0" baseline="0" dirty="0" err="1" smtClean="0">
                <a:ln>
                  <a:noFill/>
                </a:ln>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qurollari</a:t>
            </a:r>
            <a:endParaRPr kumimoji="0" lang="en-US" altLang="ru-RU" sz="2400" b="0"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a:off x="4752528" y="896090"/>
            <a:ext cx="4283968"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a:r>
              <a:rPr kumimoji="0" lang="en-US" altLang="ru-RU" sz="2400" b="1" i="0" u="none" strike="noStrike" cap="none" normalizeH="0" baseline="0" dirty="0" smtClean="0">
                <a:ln>
                  <a:noFill/>
                </a:ln>
                <a:solidFill>
                  <a:schemeClr val="tx1"/>
                </a:solidFill>
                <a:effectLst/>
                <a:ea typeface="Times New Roman" pitchFamily="18" charset="0"/>
                <a:cs typeface="Arial" pitchFamily="34" charset="0"/>
              </a:rPr>
              <a:t> </a:t>
            </a:r>
            <a:r>
              <a:rPr lang="en-US" altLang="ru-RU" sz="2500" b="1" i="1" dirty="0" err="1">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O‘rta</a:t>
            </a:r>
            <a:r>
              <a:rPr lang="en-US" altLang="ru-RU" sz="2500" b="1" i="1"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b="1" i="1" dirty="0" err="1">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paleolit</a:t>
            </a:r>
            <a:r>
              <a:rPr lang="en-US" altLang="ru-RU" sz="2500" b="1" i="1"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a:latin typeface="Times New Roman" panose="02020603050405020304" pitchFamily="18" charset="0"/>
                <a:ea typeface="Times New Roman" panose="02020603050405020304" pitchFamily="18" charset="0"/>
                <a:cs typeface="Times New Roman" panose="02020603050405020304" pitchFamily="18" charset="0"/>
              </a:rPr>
              <a:t>davrda</a:t>
            </a: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tosh </a:t>
            </a:r>
            <a:r>
              <a:rPr lang="en-US" altLang="ru-RU" sz="2500" dirty="0" err="1">
                <a:latin typeface="Times New Roman" panose="02020603050405020304" pitchFamily="18" charset="0"/>
                <a:ea typeface="Times New Roman" panose="02020603050405020304" pitchFamily="18" charset="0"/>
                <a:cs typeface="Times New Roman" panose="02020603050405020304" pitchFamily="18" charset="0"/>
              </a:rPr>
              <a:t>qurollar</a:t>
            </a: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smtClean="0">
                <a:latin typeface="Times New Roman" panose="02020603050405020304" pitchFamily="18" charset="0"/>
                <a:ea typeface="Times New Roman" panose="02020603050405020304" pitchFamily="18" charset="0"/>
                <a:cs typeface="Times New Roman" panose="02020603050405020304" pitchFamily="18" charset="0"/>
              </a:rPr>
              <a:t>turlari</a:t>
            </a:r>
            <a:r>
              <a:rPr lang="en-US" altLang="ru-RU" sz="25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a:latin typeface="Times New Roman" panose="02020603050405020304" pitchFamily="18" charset="0"/>
                <a:ea typeface="Times New Roman" panose="02020603050405020304" pitchFamily="18" charset="0"/>
                <a:cs typeface="Times New Roman" panose="02020603050405020304" pitchFamily="18" charset="0"/>
              </a:rPr>
              <a:t>va</a:t>
            </a: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smtClean="0">
                <a:latin typeface="Times New Roman" panose="02020603050405020304" pitchFamily="18" charset="0"/>
                <a:ea typeface="Times New Roman" panose="02020603050405020304" pitchFamily="18" charset="0"/>
                <a:cs typeface="Times New Roman" panose="02020603050405020304" pitchFamily="18" charset="0"/>
              </a:rPr>
              <a:t>ularning</a:t>
            </a:r>
            <a:r>
              <a:rPr lang="en-US" altLang="ru-RU" sz="25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a:latin typeface="Times New Roman" panose="02020603050405020304" pitchFamily="18" charset="0"/>
                <a:ea typeface="Times New Roman" panose="02020603050405020304" pitchFamily="18" charset="0"/>
                <a:cs typeface="Times New Roman" panose="02020603050405020304" pitchFamily="18" charset="0"/>
              </a:rPr>
              <a:t>vazifasi</a:t>
            </a: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smtClean="0">
                <a:latin typeface="Times New Roman" panose="02020603050405020304" pitchFamily="18" charset="0"/>
                <a:ea typeface="Times New Roman" panose="02020603050405020304" pitchFamily="18" charset="0"/>
                <a:cs typeface="Times New Roman" panose="02020603050405020304" pitchFamily="18" charset="0"/>
              </a:rPr>
              <a:t>takomillashuvida</a:t>
            </a:r>
            <a:r>
              <a:rPr lang="en-US" altLang="ru-RU" sz="25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a:latin typeface="Times New Roman" panose="02020603050405020304" pitchFamily="18" charset="0"/>
                <a:ea typeface="Times New Roman" panose="02020603050405020304" pitchFamily="18" charset="0"/>
                <a:cs typeface="Times New Roman" panose="02020603050405020304" pitchFamily="18" charset="0"/>
              </a:rPr>
              <a:t>anchagina</a:t>
            </a: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smtClean="0">
                <a:latin typeface="Times New Roman" panose="02020603050405020304" pitchFamily="18" charset="0"/>
                <a:ea typeface="Times New Roman" panose="02020603050405020304" pitchFamily="18" charset="0"/>
                <a:cs typeface="Times New Roman" panose="02020603050405020304" pitchFamily="18" charset="0"/>
              </a:rPr>
              <a:t>o‘zgarishlar</a:t>
            </a:r>
            <a:r>
              <a:rPr lang="en-US" altLang="ru-RU" sz="25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a:latin typeface="Times New Roman" panose="02020603050405020304" pitchFamily="18" charset="0"/>
                <a:ea typeface="Times New Roman" panose="02020603050405020304" pitchFamily="18" charset="0"/>
                <a:cs typeface="Times New Roman" panose="02020603050405020304" pitchFamily="18" charset="0"/>
              </a:rPr>
              <a:t>kuzatiladi</a:t>
            </a: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smtClean="0">
                <a:latin typeface="Times New Roman" panose="02020603050405020304" pitchFamily="18" charset="0"/>
                <a:ea typeface="Times New Roman" panose="02020603050405020304" pitchFamily="18" charset="0"/>
                <a:cs typeface="Times New Roman" panose="02020603050405020304" pitchFamily="18" charset="0"/>
              </a:rPr>
              <a:t>Hozirgi</a:t>
            </a:r>
            <a:r>
              <a:rPr lang="en-US" altLang="ru-RU" sz="25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a:latin typeface="Times New Roman" panose="02020603050405020304" pitchFamily="18" charset="0"/>
                <a:ea typeface="Times New Roman" panose="02020603050405020304" pitchFamily="18" charset="0"/>
                <a:cs typeface="Times New Roman" panose="02020603050405020304" pitchFamily="18" charset="0"/>
              </a:rPr>
              <a:t>kunda</a:t>
            </a: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ru-RU" sz="25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0" algn="ctr"/>
            <a:r>
              <a:rPr lang="en-US" altLang="ru-RU" sz="2500" dirty="0" err="1" smtClean="0">
                <a:latin typeface="Times New Roman" panose="02020603050405020304" pitchFamily="18" charset="0"/>
                <a:ea typeface="Times New Roman" panose="02020603050405020304" pitchFamily="18" charset="0"/>
                <a:cs typeface="Times New Roman" panose="02020603050405020304" pitchFamily="18" charset="0"/>
              </a:rPr>
              <a:t>o‘rta</a:t>
            </a:r>
            <a:r>
              <a:rPr lang="en-US" altLang="ru-RU" sz="25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a:latin typeface="Times New Roman" panose="02020603050405020304" pitchFamily="18" charset="0"/>
                <a:ea typeface="Times New Roman" panose="02020603050405020304" pitchFamily="18" charset="0"/>
                <a:cs typeface="Times New Roman" panose="02020603050405020304" pitchFamily="18" charset="0"/>
              </a:rPr>
              <a:t>paleolit</a:t>
            </a: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smtClean="0">
                <a:latin typeface="Times New Roman" panose="02020603050405020304" pitchFamily="18" charset="0"/>
                <a:ea typeface="Times New Roman" panose="02020603050405020304" pitchFamily="18" charset="0"/>
                <a:cs typeface="Times New Roman" panose="02020603050405020304" pitchFamily="18" charset="0"/>
              </a:rPr>
              <a:t>davri</a:t>
            </a:r>
            <a:r>
              <a:rPr lang="en-US" altLang="ru-RU" sz="25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tosh </a:t>
            </a:r>
            <a:r>
              <a:rPr lang="en-US" altLang="ru-RU" sz="2500" dirty="0" err="1">
                <a:latin typeface="Times New Roman" panose="02020603050405020304" pitchFamily="18" charset="0"/>
                <a:ea typeface="Times New Roman" panose="02020603050405020304" pitchFamily="18" charset="0"/>
                <a:cs typeface="Times New Roman" panose="02020603050405020304" pitchFamily="18" charset="0"/>
              </a:rPr>
              <a:t>qurollarining</a:t>
            </a: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b="1" i="1"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60 </a:t>
            </a:r>
            <a:r>
              <a:rPr lang="en-US" altLang="ru-RU" sz="2500" b="1" i="1" dirty="0" err="1">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dan</a:t>
            </a:r>
            <a:r>
              <a:rPr lang="en-US" altLang="ru-RU" sz="2500" b="1" i="1"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ru-RU" sz="2500" b="1" i="1"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ctr"/>
            <a:r>
              <a:rPr lang="en-US" altLang="ru-RU" sz="2500" b="1" i="1" dirty="0" err="1"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ziyod</a:t>
            </a:r>
            <a:r>
              <a:rPr lang="en-US" altLang="ru-RU" sz="2500" b="1" i="1" dirty="0"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b="1" i="1" dirty="0" err="1" smtClean="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rPr>
              <a:t>turlari</a:t>
            </a:r>
            <a:r>
              <a:rPr lang="en-US" altLang="ru-RU" sz="25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a:latin typeface="Times New Roman" panose="02020603050405020304" pitchFamily="18" charset="0"/>
                <a:ea typeface="Times New Roman" panose="02020603050405020304" pitchFamily="18" charset="0"/>
                <a:cs typeface="Times New Roman" panose="02020603050405020304" pitchFamily="18" charset="0"/>
              </a:rPr>
              <a:t>aniqlangan</a:t>
            </a: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ru-RU" sz="25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0" algn="ctr"/>
            <a:r>
              <a:rPr lang="en-US" altLang="ru-RU" sz="2500" dirty="0" err="1" smtClean="0">
                <a:latin typeface="Times New Roman" panose="02020603050405020304" pitchFamily="18" charset="0"/>
                <a:ea typeface="Times New Roman" panose="02020603050405020304" pitchFamily="18" charset="0"/>
                <a:cs typeface="Times New Roman" panose="02020603050405020304" pitchFamily="18" charset="0"/>
              </a:rPr>
              <a:t>bo‘lib</a:t>
            </a:r>
            <a:r>
              <a:rPr lang="en-US" altLang="ru-RU" sz="25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a:latin typeface="Times New Roman" panose="02020603050405020304" pitchFamily="18" charset="0"/>
                <a:ea typeface="Times New Roman" panose="02020603050405020304" pitchFamily="18" charset="0"/>
                <a:cs typeface="Times New Roman" panose="02020603050405020304" pitchFamily="18" charset="0"/>
              </a:rPr>
              <a:t>ular</a:t>
            </a: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a:latin typeface="Times New Roman" panose="02020603050405020304" pitchFamily="18" charset="0"/>
                <a:ea typeface="Times New Roman" panose="02020603050405020304" pitchFamily="18" charset="0"/>
                <a:cs typeface="Times New Roman" panose="02020603050405020304" pitchFamily="18" charset="0"/>
              </a:rPr>
              <a:t>orasida</a:t>
            </a: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ru-RU" sz="25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0" algn="ctr"/>
            <a:r>
              <a:rPr lang="en-US" altLang="ru-RU" sz="2500" dirty="0" err="1" smtClean="0">
                <a:latin typeface="Times New Roman" panose="02020603050405020304" pitchFamily="18" charset="0"/>
                <a:ea typeface="Times New Roman" panose="02020603050405020304" pitchFamily="18" charset="0"/>
                <a:cs typeface="Times New Roman" panose="02020603050405020304" pitchFamily="18" charset="0"/>
              </a:rPr>
              <a:t>o‘tkir</a:t>
            </a:r>
            <a:r>
              <a:rPr lang="en-US" altLang="ru-RU" sz="25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a:latin typeface="Times New Roman" panose="02020603050405020304" pitchFamily="18" charset="0"/>
                <a:ea typeface="Times New Roman" panose="02020603050405020304" pitchFamily="18" charset="0"/>
                <a:cs typeface="Times New Roman" panose="02020603050405020304" pitchFamily="18" charset="0"/>
              </a:rPr>
              <a:t>uchli</a:t>
            </a: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a:latin typeface="Times New Roman" panose="02020603050405020304" pitchFamily="18" charset="0"/>
                <a:ea typeface="Times New Roman" panose="02020603050405020304" pitchFamily="18" charset="0"/>
                <a:cs typeface="Times New Roman" panose="02020603050405020304" pitchFamily="18" charset="0"/>
              </a:rPr>
              <a:t>qurollar</a:t>
            </a: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smtClean="0">
                <a:latin typeface="Times New Roman" panose="02020603050405020304" pitchFamily="18" charset="0"/>
                <a:ea typeface="Times New Roman" panose="02020603050405020304" pitchFamily="18" charset="0"/>
                <a:cs typeface="Times New Roman" panose="02020603050405020304" pitchFamily="18" charset="0"/>
              </a:rPr>
              <a:t>va</a:t>
            </a:r>
            <a:endParaRPr lang="en-US" altLang="ru-RU" sz="25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0" algn="ctr"/>
            <a:r>
              <a:rPr lang="en-US" altLang="ru-RU" sz="25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a:latin typeface="Times New Roman" panose="02020603050405020304" pitchFamily="18" charset="0"/>
                <a:ea typeface="Times New Roman" panose="02020603050405020304" pitchFamily="18" charset="0"/>
                <a:cs typeface="Times New Roman" panose="02020603050405020304" pitchFamily="18" charset="0"/>
              </a:rPr>
              <a:t>tarashlagichlar</a:t>
            </a: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a:latin typeface="Times New Roman" panose="02020603050405020304" pitchFamily="18" charset="0"/>
                <a:ea typeface="Times New Roman" panose="02020603050405020304" pitchFamily="18" charset="0"/>
                <a:cs typeface="Times New Roman" panose="02020603050405020304" pitchFamily="18" charset="0"/>
              </a:rPr>
              <a:t>keng</a:t>
            </a: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500" dirty="0" err="1">
                <a:latin typeface="Times New Roman" panose="02020603050405020304" pitchFamily="18" charset="0"/>
                <a:ea typeface="Times New Roman" panose="02020603050405020304" pitchFamily="18" charset="0"/>
                <a:cs typeface="Times New Roman" panose="02020603050405020304" pitchFamily="18" charset="0"/>
              </a:rPr>
              <a:t>tarqalgan</a:t>
            </a:r>
            <a:r>
              <a:rPr lang="en-US" altLang="ru-RU" sz="2500" dirty="0">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ru-RU" sz="25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Рисунок 5" descr="Описание: O'rta paleolit tosh qurolla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0" y="0"/>
            <a:ext cx="4863592" cy="5661248"/>
          </a:xfrm>
          <a:prstGeom prst="rect">
            <a:avLst/>
          </a:prstGeom>
          <a:noFill/>
          <a:ln>
            <a:noFill/>
          </a:ln>
        </p:spPr>
      </p:pic>
    </p:spTree>
    <p:extLst>
      <p:ext uri="{BB962C8B-B14F-4D97-AF65-F5344CB8AC3E}">
        <p14:creationId xmlns:p14="http://schemas.microsoft.com/office/powerpoint/2010/main" val="2842020540"/>
      </p:ext>
    </p:extLst>
  </p:cSld>
  <p:clrMapOvr>
    <a:masterClrMapping/>
  </p:clrMapOvr>
  <p:transition spd="slow">
    <p:dissolv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620688"/>
            <a:ext cx="8784976" cy="6186309"/>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	</a:t>
            </a:r>
            <a:r>
              <a:rPr lang="en-US" sz="2200" dirty="0">
                <a:latin typeface="Times New Roman"/>
                <a:ea typeface="Times New Roman"/>
              </a:rPr>
              <a:t>Bu </a:t>
            </a:r>
            <a:r>
              <a:rPr lang="en-US" sz="2200" dirty="0" err="1">
                <a:latin typeface="Times New Roman"/>
                <a:ea typeface="Times New Roman"/>
              </a:rPr>
              <a:t>davrga</a:t>
            </a:r>
            <a:r>
              <a:rPr lang="en-US" sz="2200" dirty="0">
                <a:latin typeface="Times New Roman"/>
                <a:ea typeface="Times New Roman"/>
              </a:rPr>
              <a:t> </a:t>
            </a:r>
            <a:r>
              <a:rPr lang="en-US" sz="2200" dirty="0" err="1">
                <a:latin typeface="Times New Roman"/>
                <a:ea typeface="Times New Roman"/>
              </a:rPr>
              <a:t>oid</a:t>
            </a:r>
            <a:r>
              <a:rPr lang="en-US" sz="2200" dirty="0">
                <a:latin typeface="Times New Roman"/>
                <a:ea typeface="Times New Roman"/>
              </a:rPr>
              <a:t> </a:t>
            </a:r>
            <a:r>
              <a:rPr lang="en-US" sz="2200" dirty="0" err="1">
                <a:latin typeface="Times New Roman"/>
                <a:ea typeface="Times New Roman"/>
              </a:rPr>
              <a:t>O‘zbekistondagi</a:t>
            </a:r>
            <a:r>
              <a:rPr lang="en-US" sz="2200" dirty="0">
                <a:latin typeface="Times New Roman"/>
                <a:ea typeface="Times New Roman"/>
              </a:rPr>
              <a:t> </a:t>
            </a:r>
            <a:r>
              <a:rPr lang="en-US" sz="2200" dirty="0" err="1">
                <a:latin typeface="Times New Roman"/>
                <a:ea typeface="Times New Roman"/>
              </a:rPr>
              <a:t>dastlabki</a:t>
            </a:r>
            <a:r>
              <a:rPr lang="en-US" sz="2200" dirty="0">
                <a:latin typeface="Times New Roman"/>
                <a:ea typeface="Times New Roman"/>
              </a:rPr>
              <a:t> </a:t>
            </a:r>
            <a:r>
              <a:rPr lang="en-US" sz="2200" dirty="0" err="1">
                <a:latin typeface="Times New Roman"/>
                <a:ea typeface="Times New Roman"/>
              </a:rPr>
              <a:t>yodgorlik</a:t>
            </a:r>
            <a:r>
              <a:rPr lang="en-US" sz="2200" dirty="0">
                <a:latin typeface="Times New Roman"/>
                <a:ea typeface="Times New Roman"/>
              </a:rPr>
              <a:t> </a:t>
            </a:r>
            <a:r>
              <a:rPr lang="en-US" sz="2200" b="1" dirty="0" err="1">
                <a:solidFill>
                  <a:srgbClr val="0000CC"/>
                </a:solidFill>
                <a:latin typeface="Times New Roman"/>
                <a:ea typeface="Times New Roman"/>
              </a:rPr>
              <a:t>Teshiktosh</a:t>
            </a:r>
            <a:r>
              <a:rPr lang="en-US" sz="2200" b="1" dirty="0">
                <a:solidFill>
                  <a:srgbClr val="0000CC"/>
                </a:solidFill>
                <a:latin typeface="Times New Roman"/>
                <a:ea typeface="Times New Roman"/>
              </a:rPr>
              <a:t> (</a:t>
            </a:r>
            <a:r>
              <a:rPr lang="en-US" sz="2200" b="1" dirty="0" err="1">
                <a:solidFill>
                  <a:srgbClr val="0000CC"/>
                </a:solidFill>
                <a:latin typeface="Times New Roman"/>
                <a:ea typeface="Times New Roman"/>
              </a:rPr>
              <a:t>Surxondaryo</a:t>
            </a:r>
            <a:r>
              <a:rPr lang="en-US" sz="2200" b="1" dirty="0">
                <a:solidFill>
                  <a:srgbClr val="0000CC"/>
                </a:solidFill>
                <a:latin typeface="Times New Roman"/>
                <a:ea typeface="Times New Roman"/>
              </a:rPr>
              <a:t>) </a:t>
            </a:r>
            <a:r>
              <a:rPr lang="en-US" sz="2200" b="1" dirty="0" err="1">
                <a:solidFill>
                  <a:srgbClr val="0000CC"/>
                </a:solidFill>
                <a:latin typeface="Times New Roman"/>
                <a:ea typeface="Times New Roman"/>
              </a:rPr>
              <a:t>g‘or</a:t>
            </a:r>
            <a:r>
              <a:rPr lang="en-US" sz="2200" b="1" dirty="0">
                <a:solidFill>
                  <a:srgbClr val="0000CC"/>
                </a:solidFill>
                <a:latin typeface="Times New Roman"/>
                <a:ea typeface="Times New Roman"/>
              </a:rPr>
              <a:t> </a:t>
            </a:r>
            <a:r>
              <a:rPr lang="en-US" sz="2200" b="1" dirty="0" err="1">
                <a:solidFill>
                  <a:srgbClr val="0000CC"/>
                </a:solidFill>
                <a:latin typeface="Times New Roman"/>
                <a:ea typeface="Times New Roman"/>
              </a:rPr>
              <a:t>makoni</a:t>
            </a:r>
            <a:r>
              <a:rPr lang="en-US" sz="2200" b="1" dirty="0">
                <a:solidFill>
                  <a:srgbClr val="0000CC"/>
                </a:solidFill>
                <a:latin typeface="Times New Roman"/>
                <a:ea typeface="Times New Roman"/>
              </a:rPr>
              <a:t> </a:t>
            </a:r>
            <a:r>
              <a:rPr lang="en-US" sz="2200" b="1" dirty="0">
                <a:latin typeface="Times New Roman"/>
                <a:ea typeface="Times New Roman"/>
              </a:rPr>
              <a:t>1938 </a:t>
            </a:r>
            <a:r>
              <a:rPr lang="en-US" sz="2200" b="1" dirty="0" err="1">
                <a:latin typeface="Times New Roman"/>
                <a:ea typeface="Times New Roman"/>
              </a:rPr>
              <a:t>yilda</a:t>
            </a:r>
            <a:r>
              <a:rPr lang="en-US" sz="2200" b="1" dirty="0">
                <a:latin typeface="Times New Roman"/>
                <a:ea typeface="Times New Roman"/>
              </a:rPr>
              <a:t> </a:t>
            </a:r>
            <a:r>
              <a:rPr lang="en-US" sz="2200" b="1" dirty="0" err="1">
                <a:latin typeface="Times New Roman"/>
                <a:ea typeface="Times New Roman"/>
              </a:rPr>
              <a:t>A.Okladnikov</a:t>
            </a:r>
            <a:r>
              <a:rPr lang="en-US" sz="2200" b="1" dirty="0">
                <a:latin typeface="Times New Roman"/>
                <a:ea typeface="Times New Roman"/>
              </a:rPr>
              <a:t> </a:t>
            </a:r>
            <a:r>
              <a:rPr lang="en-US" sz="2200" dirty="0" err="1">
                <a:latin typeface="Times New Roman"/>
                <a:ea typeface="Times New Roman"/>
              </a:rPr>
              <a:t>tomonidan</a:t>
            </a:r>
            <a:r>
              <a:rPr lang="en-US" sz="2200" dirty="0">
                <a:latin typeface="Times New Roman"/>
                <a:ea typeface="Times New Roman"/>
              </a:rPr>
              <a:t> </a:t>
            </a:r>
            <a:r>
              <a:rPr lang="en-US" sz="2200" dirty="0" err="1">
                <a:latin typeface="Times New Roman"/>
                <a:ea typeface="Times New Roman"/>
              </a:rPr>
              <a:t>ochilgan</a:t>
            </a:r>
            <a:r>
              <a:rPr lang="en-US" sz="2200" dirty="0">
                <a:latin typeface="Times New Roman"/>
                <a:ea typeface="Times New Roman"/>
              </a:rPr>
              <a:t> </a:t>
            </a:r>
            <a:r>
              <a:rPr lang="en-US" sz="2200" dirty="0" err="1">
                <a:latin typeface="Times New Roman"/>
                <a:ea typeface="Times New Roman"/>
              </a:rPr>
              <a:t>edi</a:t>
            </a:r>
            <a:r>
              <a:rPr lang="en-US" sz="2200" dirty="0">
                <a:latin typeface="Times New Roman"/>
                <a:ea typeface="Times New Roman"/>
              </a:rPr>
              <a:t>. </a:t>
            </a:r>
            <a:r>
              <a:rPr lang="en-US" sz="2200" dirty="0" err="1" smtClean="0">
                <a:latin typeface="Times New Roman"/>
                <a:ea typeface="Times New Roman"/>
              </a:rPr>
              <a:t>Surxon</a:t>
            </a:r>
            <a:r>
              <a:rPr lang="en-US" sz="2200" dirty="0" smtClean="0">
                <a:latin typeface="Times New Roman"/>
                <a:ea typeface="Times New Roman"/>
              </a:rPr>
              <a:t> </a:t>
            </a:r>
            <a:r>
              <a:rPr lang="en-US" sz="2200" dirty="0" err="1">
                <a:latin typeface="Times New Roman"/>
                <a:ea typeface="Times New Roman"/>
              </a:rPr>
              <a:t>vohasidagi</a:t>
            </a:r>
            <a:r>
              <a:rPr lang="en-US" sz="2200" dirty="0">
                <a:latin typeface="Times New Roman"/>
                <a:ea typeface="Times New Roman"/>
              </a:rPr>
              <a:t> (</a:t>
            </a:r>
            <a:r>
              <a:rPr lang="en-US" sz="2200" dirty="0" err="1">
                <a:latin typeface="Times New Roman"/>
                <a:ea typeface="Times New Roman"/>
              </a:rPr>
              <a:t>Boysuntog</a:t>
            </a:r>
            <a:r>
              <a:rPr lang="en-US" sz="2200" dirty="0">
                <a:latin typeface="Times New Roman"/>
                <a:ea typeface="Times New Roman"/>
              </a:rPr>
              <a:t>‘) </a:t>
            </a:r>
            <a:r>
              <a:rPr lang="en-US" sz="2200" dirty="0" err="1">
                <a:latin typeface="Times New Roman"/>
                <a:ea typeface="Times New Roman"/>
              </a:rPr>
              <a:t>Teshiktosh</a:t>
            </a:r>
            <a:r>
              <a:rPr lang="en-US" sz="2200" dirty="0">
                <a:latin typeface="Times New Roman"/>
                <a:ea typeface="Times New Roman"/>
              </a:rPr>
              <a:t> </a:t>
            </a:r>
            <a:r>
              <a:rPr lang="en-US" sz="2200" dirty="0" err="1">
                <a:latin typeface="Times New Roman"/>
                <a:ea typeface="Times New Roman"/>
              </a:rPr>
              <a:t>g‘or</a:t>
            </a:r>
            <a:r>
              <a:rPr lang="en-US" sz="2200" dirty="0">
                <a:latin typeface="Times New Roman"/>
                <a:ea typeface="Times New Roman"/>
              </a:rPr>
              <a:t>–</a:t>
            </a:r>
            <a:r>
              <a:rPr lang="en-US" sz="2200" dirty="0" err="1">
                <a:latin typeface="Times New Roman"/>
                <a:ea typeface="Times New Roman"/>
              </a:rPr>
              <a:t>makoni</a:t>
            </a:r>
            <a:r>
              <a:rPr lang="en-US" sz="2200" dirty="0">
                <a:latin typeface="Times New Roman"/>
                <a:ea typeface="Times New Roman"/>
              </a:rPr>
              <a:t> </a:t>
            </a:r>
            <a:r>
              <a:rPr lang="en-US" sz="2200" dirty="0" err="1">
                <a:latin typeface="Times New Roman"/>
                <a:ea typeface="Times New Roman"/>
              </a:rPr>
              <a:t>topilmalari</a:t>
            </a:r>
            <a:r>
              <a:rPr lang="en-US" sz="2200" dirty="0">
                <a:latin typeface="Times New Roman"/>
                <a:ea typeface="Times New Roman"/>
              </a:rPr>
              <a:t> </a:t>
            </a:r>
            <a:r>
              <a:rPr lang="en-US" sz="2200" dirty="0" err="1">
                <a:latin typeface="Times New Roman"/>
                <a:ea typeface="Times New Roman"/>
              </a:rPr>
              <a:t>nafaqat</a:t>
            </a:r>
            <a:r>
              <a:rPr lang="en-US" sz="2200" dirty="0">
                <a:latin typeface="Times New Roman"/>
                <a:ea typeface="Times New Roman"/>
              </a:rPr>
              <a:t> </a:t>
            </a:r>
            <a:r>
              <a:rPr lang="en-US" sz="2200" dirty="0" err="1">
                <a:latin typeface="Times New Roman"/>
                <a:ea typeface="Times New Roman"/>
              </a:rPr>
              <a:t>O‘zbekiston</a:t>
            </a:r>
            <a:r>
              <a:rPr lang="en-US" sz="2200" dirty="0">
                <a:latin typeface="Times New Roman"/>
                <a:ea typeface="Times New Roman"/>
              </a:rPr>
              <a:t>, </a:t>
            </a:r>
            <a:r>
              <a:rPr lang="en-US" sz="2200" dirty="0" err="1">
                <a:latin typeface="Times New Roman"/>
                <a:ea typeface="Times New Roman"/>
              </a:rPr>
              <a:t>balki</a:t>
            </a:r>
            <a:r>
              <a:rPr lang="en-US" sz="2200" dirty="0">
                <a:latin typeface="Times New Roman"/>
                <a:ea typeface="Times New Roman"/>
              </a:rPr>
              <a:t> </a:t>
            </a:r>
            <a:r>
              <a:rPr lang="en-US" sz="2200" dirty="0" err="1">
                <a:latin typeface="Times New Roman"/>
                <a:ea typeface="Times New Roman"/>
              </a:rPr>
              <a:t>butun</a:t>
            </a:r>
            <a:r>
              <a:rPr lang="en-US" sz="2200" dirty="0">
                <a:latin typeface="Times New Roman"/>
                <a:ea typeface="Times New Roman"/>
              </a:rPr>
              <a:t> </a:t>
            </a:r>
            <a:r>
              <a:rPr lang="en-US" sz="2200" dirty="0" err="1">
                <a:latin typeface="Times New Roman"/>
                <a:ea typeface="Times New Roman"/>
              </a:rPr>
              <a:t>dunyo</a:t>
            </a:r>
            <a:r>
              <a:rPr lang="en-US" sz="2200" dirty="0">
                <a:latin typeface="Times New Roman"/>
                <a:ea typeface="Times New Roman"/>
              </a:rPr>
              <a:t> </a:t>
            </a:r>
            <a:r>
              <a:rPr lang="en-US" sz="2200" dirty="0" err="1">
                <a:latin typeface="Times New Roman"/>
                <a:ea typeface="Times New Roman"/>
              </a:rPr>
              <a:t>arxeologiya</a:t>
            </a:r>
            <a:r>
              <a:rPr lang="en-US" sz="2200" dirty="0">
                <a:latin typeface="Times New Roman"/>
                <a:ea typeface="Times New Roman"/>
              </a:rPr>
              <a:t> </a:t>
            </a:r>
            <a:r>
              <a:rPr lang="en-US" sz="2200" dirty="0" err="1">
                <a:latin typeface="Times New Roman"/>
                <a:ea typeface="Times New Roman"/>
              </a:rPr>
              <a:t>fanida</a:t>
            </a:r>
            <a:r>
              <a:rPr lang="en-US" sz="2200" dirty="0">
                <a:latin typeface="Times New Roman"/>
                <a:ea typeface="Times New Roman"/>
              </a:rPr>
              <a:t> </a:t>
            </a:r>
            <a:r>
              <a:rPr lang="en-US" sz="2200" dirty="0" err="1">
                <a:latin typeface="Times New Roman"/>
                <a:ea typeface="Times New Roman"/>
              </a:rPr>
              <a:t>mashhurdir</a:t>
            </a:r>
            <a:r>
              <a:rPr lang="en-US" sz="2200" dirty="0">
                <a:latin typeface="Times New Roman"/>
                <a:ea typeface="Times New Roman"/>
              </a:rPr>
              <a:t>. </a:t>
            </a:r>
            <a:r>
              <a:rPr lang="en-US" sz="2200" dirty="0" err="1">
                <a:latin typeface="Times New Roman"/>
                <a:ea typeface="Times New Roman"/>
              </a:rPr>
              <a:t>O‘rta</a:t>
            </a:r>
            <a:r>
              <a:rPr lang="en-US" sz="2200" dirty="0">
                <a:latin typeface="Times New Roman"/>
                <a:ea typeface="Times New Roman"/>
              </a:rPr>
              <a:t> </a:t>
            </a:r>
            <a:r>
              <a:rPr lang="en-US" sz="2200" dirty="0" err="1">
                <a:latin typeface="Times New Roman"/>
                <a:ea typeface="Times New Roman"/>
              </a:rPr>
              <a:t>paleolit</a:t>
            </a:r>
            <a:r>
              <a:rPr lang="en-US" sz="2200" dirty="0">
                <a:latin typeface="Times New Roman"/>
                <a:ea typeface="Times New Roman"/>
              </a:rPr>
              <a:t> </a:t>
            </a:r>
            <a:r>
              <a:rPr lang="en-US" sz="2200" dirty="0" err="1">
                <a:latin typeface="Times New Roman"/>
                <a:ea typeface="Times New Roman"/>
              </a:rPr>
              <a:t>davriga</a:t>
            </a:r>
            <a:r>
              <a:rPr lang="en-US" sz="2200" dirty="0">
                <a:latin typeface="Times New Roman"/>
                <a:ea typeface="Times New Roman"/>
              </a:rPr>
              <a:t> </a:t>
            </a:r>
            <a:r>
              <a:rPr lang="en-US" sz="2200" dirty="0" err="1">
                <a:latin typeface="Times New Roman"/>
                <a:ea typeface="Times New Roman"/>
              </a:rPr>
              <a:t>mansub</a:t>
            </a:r>
            <a:r>
              <a:rPr lang="en-US" sz="2200" dirty="0">
                <a:latin typeface="Times New Roman"/>
                <a:ea typeface="Times New Roman"/>
              </a:rPr>
              <a:t> </a:t>
            </a:r>
            <a:r>
              <a:rPr lang="en-US" sz="2200" dirty="0" err="1">
                <a:latin typeface="Times New Roman"/>
                <a:ea typeface="Times New Roman"/>
              </a:rPr>
              <a:t>bu</a:t>
            </a:r>
            <a:r>
              <a:rPr lang="en-US" sz="2200" dirty="0">
                <a:latin typeface="Times New Roman"/>
                <a:ea typeface="Times New Roman"/>
              </a:rPr>
              <a:t> </a:t>
            </a:r>
            <a:r>
              <a:rPr lang="en-US" sz="2200" dirty="0" err="1">
                <a:latin typeface="Times New Roman"/>
                <a:ea typeface="Times New Roman"/>
              </a:rPr>
              <a:t>g‘or</a:t>
            </a:r>
            <a:r>
              <a:rPr lang="en-US" sz="2200" dirty="0">
                <a:latin typeface="Times New Roman"/>
                <a:ea typeface="Times New Roman"/>
              </a:rPr>
              <a:t>–</a:t>
            </a:r>
            <a:r>
              <a:rPr lang="en-US" sz="2200" dirty="0" err="1">
                <a:latin typeface="Times New Roman"/>
                <a:ea typeface="Times New Roman"/>
              </a:rPr>
              <a:t>makon</a:t>
            </a:r>
            <a:r>
              <a:rPr lang="en-US" sz="2200" dirty="0">
                <a:latin typeface="Times New Roman"/>
                <a:ea typeface="Times New Roman"/>
              </a:rPr>
              <a:t> </a:t>
            </a:r>
            <a:r>
              <a:rPr lang="en-US" sz="2200" dirty="0" err="1">
                <a:latin typeface="Times New Roman"/>
                <a:ea typeface="Times New Roman"/>
              </a:rPr>
              <a:t>shimoli</a:t>
            </a:r>
            <a:r>
              <a:rPr lang="en-US" sz="2200" dirty="0">
                <a:latin typeface="Times New Roman"/>
                <a:ea typeface="Times New Roman"/>
              </a:rPr>
              <a:t> </a:t>
            </a:r>
            <a:r>
              <a:rPr lang="en-US" sz="2200" dirty="0" err="1">
                <a:latin typeface="Times New Roman"/>
                <a:ea typeface="Times New Roman"/>
              </a:rPr>
              <a:t>sharqqa</a:t>
            </a:r>
            <a:r>
              <a:rPr lang="en-US" sz="2200" dirty="0">
                <a:latin typeface="Times New Roman"/>
                <a:ea typeface="Times New Roman"/>
              </a:rPr>
              <a:t> </a:t>
            </a:r>
            <a:r>
              <a:rPr lang="en-US" sz="2200" dirty="0" err="1">
                <a:latin typeface="Times New Roman"/>
                <a:ea typeface="Times New Roman"/>
              </a:rPr>
              <a:t>qaragan</a:t>
            </a:r>
            <a:r>
              <a:rPr lang="en-US" sz="2200" dirty="0">
                <a:latin typeface="Times New Roman"/>
                <a:ea typeface="Times New Roman"/>
              </a:rPr>
              <a:t> </a:t>
            </a:r>
            <a:r>
              <a:rPr lang="en-US" sz="2200" dirty="0" err="1">
                <a:latin typeface="Times New Roman"/>
                <a:ea typeface="Times New Roman"/>
              </a:rPr>
              <a:t>bo‘lib</a:t>
            </a:r>
            <a:r>
              <a:rPr lang="en-US" sz="2200" dirty="0">
                <a:latin typeface="Times New Roman"/>
                <a:ea typeface="Times New Roman"/>
              </a:rPr>
              <a:t>, </a:t>
            </a:r>
            <a:r>
              <a:rPr lang="en-US" sz="2200" b="1" i="1" dirty="0" err="1">
                <a:solidFill>
                  <a:srgbClr val="990099"/>
                </a:solidFill>
                <a:latin typeface="Times New Roman"/>
                <a:ea typeface="Times New Roman"/>
              </a:rPr>
              <a:t>kengligi</a:t>
            </a:r>
            <a:r>
              <a:rPr lang="en-US" sz="2200" b="1" i="1" dirty="0">
                <a:solidFill>
                  <a:srgbClr val="990099"/>
                </a:solidFill>
                <a:latin typeface="Times New Roman"/>
                <a:ea typeface="Times New Roman"/>
              </a:rPr>
              <a:t> 20 m, </a:t>
            </a:r>
            <a:r>
              <a:rPr lang="en-US" sz="2200" b="1" i="1" dirty="0" err="1">
                <a:solidFill>
                  <a:srgbClr val="990099"/>
                </a:solidFill>
                <a:latin typeface="Times New Roman"/>
                <a:ea typeface="Times New Roman"/>
              </a:rPr>
              <a:t>balandligi</a:t>
            </a:r>
            <a:r>
              <a:rPr lang="en-US" sz="2200" b="1" i="1" dirty="0">
                <a:solidFill>
                  <a:srgbClr val="990099"/>
                </a:solidFill>
                <a:latin typeface="Times New Roman"/>
                <a:ea typeface="Times New Roman"/>
              </a:rPr>
              <a:t> 9 m, </a:t>
            </a:r>
            <a:r>
              <a:rPr lang="en-US" sz="2200" b="1" i="1" dirty="0" err="1">
                <a:solidFill>
                  <a:srgbClr val="990099"/>
                </a:solidFill>
                <a:latin typeface="Times New Roman"/>
                <a:ea typeface="Times New Roman"/>
              </a:rPr>
              <a:t>chuqurligi</a:t>
            </a:r>
            <a:r>
              <a:rPr lang="en-US" sz="2200" b="1" i="1" dirty="0">
                <a:solidFill>
                  <a:srgbClr val="990099"/>
                </a:solidFill>
                <a:latin typeface="Times New Roman"/>
                <a:ea typeface="Times New Roman"/>
              </a:rPr>
              <a:t> 21 m</a:t>
            </a:r>
            <a:r>
              <a:rPr lang="en-US" sz="2200" dirty="0">
                <a:latin typeface="Times New Roman"/>
                <a:ea typeface="Times New Roman"/>
              </a:rPr>
              <a:t>.</a:t>
            </a:r>
          </a:p>
          <a:p>
            <a:pPr algn="just"/>
            <a:r>
              <a:rPr lang="en-US" sz="2200" dirty="0" smtClean="0">
                <a:latin typeface="Times New Roman"/>
                <a:ea typeface="Times New Roman"/>
              </a:rPr>
              <a:t>	</a:t>
            </a:r>
            <a:r>
              <a:rPr lang="en-US" sz="2200" dirty="0" err="1" smtClean="0">
                <a:latin typeface="Times New Roman"/>
                <a:ea typeface="Times New Roman"/>
              </a:rPr>
              <a:t>Tadqiqotlar</a:t>
            </a:r>
            <a:r>
              <a:rPr lang="en-US" sz="2200" dirty="0" smtClean="0">
                <a:latin typeface="Times New Roman"/>
                <a:ea typeface="Times New Roman"/>
              </a:rPr>
              <a:t> </a:t>
            </a:r>
            <a:r>
              <a:rPr lang="en-US" sz="2200" dirty="0" err="1">
                <a:latin typeface="Times New Roman"/>
                <a:ea typeface="Times New Roman"/>
              </a:rPr>
              <a:t>natijasida</a:t>
            </a:r>
            <a:r>
              <a:rPr lang="en-US" sz="2200" dirty="0">
                <a:latin typeface="Times New Roman"/>
                <a:ea typeface="Times New Roman"/>
              </a:rPr>
              <a:t> </a:t>
            </a:r>
            <a:r>
              <a:rPr lang="en-US" sz="2200" dirty="0" err="1">
                <a:latin typeface="Times New Roman"/>
                <a:ea typeface="Times New Roman"/>
              </a:rPr>
              <a:t>g‘or</a:t>
            </a:r>
            <a:r>
              <a:rPr lang="en-US" sz="2200" dirty="0">
                <a:latin typeface="Times New Roman"/>
                <a:ea typeface="Times New Roman"/>
              </a:rPr>
              <a:t>–</a:t>
            </a:r>
            <a:r>
              <a:rPr lang="en-US" sz="2200" dirty="0" err="1">
                <a:latin typeface="Times New Roman"/>
                <a:ea typeface="Times New Roman"/>
              </a:rPr>
              <a:t>makondan</a:t>
            </a:r>
            <a:r>
              <a:rPr lang="en-US" sz="2200" dirty="0">
                <a:latin typeface="Times New Roman"/>
                <a:ea typeface="Times New Roman"/>
              </a:rPr>
              <a:t> </a:t>
            </a:r>
            <a:r>
              <a:rPr lang="en-US" sz="2200" dirty="0" err="1">
                <a:latin typeface="Times New Roman"/>
                <a:ea typeface="Times New Roman"/>
              </a:rPr>
              <a:t>beshta</a:t>
            </a:r>
            <a:r>
              <a:rPr lang="en-US" sz="2200" dirty="0">
                <a:latin typeface="Times New Roman"/>
                <a:ea typeface="Times New Roman"/>
              </a:rPr>
              <a:t> </a:t>
            </a:r>
            <a:r>
              <a:rPr lang="en-US" sz="2200" dirty="0" err="1">
                <a:latin typeface="Times New Roman"/>
                <a:ea typeface="Times New Roman"/>
              </a:rPr>
              <a:t>madaniy</a:t>
            </a:r>
            <a:r>
              <a:rPr lang="en-US" sz="2200" dirty="0">
                <a:latin typeface="Times New Roman"/>
                <a:ea typeface="Times New Roman"/>
              </a:rPr>
              <a:t> </a:t>
            </a:r>
            <a:r>
              <a:rPr lang="en-US" sz="2200" dirty="0" err="1">
                <a:latin typeface="Times New Roman"/>
                <a:ea typeface="Times New Roman"/>
              </a:rPr>
              <a:t>qatlamdan</a:t>
            </a:r>
            <a:r>
              <a:rPr lang="en-US" sz="2200" dirty="0">
                <a:latin typeface="Times New Roman"/>
                <a:ea typeface="Times New Roman"/>
              </a:rPr>
              <a:t> </a:t>
            </a:r>
            <a:r>
              <a:rPr lang="en-US" sz="2200" b="1" dirty="0">
                <a:latin typeface="Times New Roman"/>
                <a:ea typeface="Times New Roman"/>
              </a:rPr>
              <a:t>3000 </a:t>
            </a:r>
            <a:r>
              <a:rPr lang="en-US" sz="2200" b="1" dirty="0" err="1">
                <a:latin typeface="Times New Roman"/>
                <a:ea typeface="Times New Roman"/>
              </a:rPr>
              <a:t>ga</a:t>
            </a:r>
            <a:r>
              <a:rPr lang="en-US" sz="2200" b="1" dirty="0">
                <a:latin typeface="Times New Roman"/>
                <a:ea typeface="Times New Roman"/>
              </a:rPr>
              <a:t> </a:t>
            </a:r>
            <a:r>
              <a:rPr lang="en-US" sz="2200" b="1" dirty="0" err="1">
                <a:latin typeface="Times New Roman"/>
                <a:ea typeface="Times New Roman"/>
              </a:rPr>
              <a:t>yaqin</a:t>
            </a:r>
            <a:r>
              <a:rPr lang="en-US" sz="2200" b="1" dirty="0">
                <a:latin typeface="Times New Roman"/>
                <a:ea typeface="Times New Roman"/>
              </a:rPr>
              <a:t> tosh </a:t>
            </a:r>
            <a:r>
              <a:rPr lang="en-US" sz="2200" b="1" dirty="0" err="1">
                <a:latin typeface="Times New Roman"/>
                <a:ea typeface="Times New Roman"/>
              </a:rPr>
              <a:t>qurollar</a:t>
            </a:r>
            <a:r>
              <a:rPr lang="en-US" sz="2200" b="1" dirty="0">
                <a:latin typeface="Times New Roman"/>
                <a:ea typeface="Times New Roman"/>
              </a:rPr>
              <a:t> </a:t>
            </a:r>
            <a:r>
              <a:rPr lang="en-US" sz="2200" dirty="0" err="1">
                <a:latin typeface="Times New Roman"/>
                <a:ea typeface="Times New Roman"/>
              </a:rPr>
              <a:t>topilgan</a:t>
            </a:r>
            <a:r>
              <a:rPr lang="en-US" sz="2200" dirty="0">
                <a:latin typeface="Times New Roman"/>
                <a:ea typeface="Times New Roman"/>
              </a:rPr>
              <a:t>. </a:t>
            </a:r>
            <a:r>
              <a:rPr lang="en-US" sz="2200" dirty="0" err="1">
                <a:latin typeface="Times New Roman"/>
                <a:ea typeface="Times New Roman"/>
              </a:rPr>
              <a:t>Shuningdek</a:t>
            </a:r>
            <a:r>
              <a:rPr lang="en-US" sz="2200" dirty="0">
                <a:latin typeface="Times New Roman"/>
                <a:ea typeface="Times New Roman"/>
              </a:rPr>
              <a:t>, </a:t>
            </a:r>
            <a:r>
              <a:rPr lang="en-US" sz="2200" dirty="0" err="1">
                <a:latin typeface="Times New Roman"/>
                <a:ea typeface="Times New Roman"/>
              </a:rPr>
              <a:t>turli</a:t>
            </a:r>
            <a:r>
              <a:rPr lang="en-US" sz="2200" dirty="0">
                <a:latin typeface="Times New Roman"/>
                <a:ea typeface="Times New Roman"/>
              </a:rPr>
              <a:t> </a:t>
            </a:r>
            <a:r>
              <a:rPr lang="en-US" sz="2200" dirty="0" err="1">
                <a:latin typeface="Times New Roman"/>
                <a:ea typeface="Times New Roman"/>
              </a:rPr>
              <a:t>hayvonlar</a:t>
            </a:r>
            <a:r>
              <a:rPr lang="en-US" sz="2200" dirty="0">
                <a:latin typeface="Times New Roman"/>
                <a:ea typeface="Times New Roman"/>
              </a:rPr>
              <a:t>: </a:t>
            </a:r>
            <a:r>
              <a:rPr lang="en-US" sz="2200" b="1" i="1" dirty="0" err="1">
                <a:solidFill>
                  <a:srgbClr val="990099"/>
                </a:solidFill>
                <a:latin typeface="Times New Roman"/>
                <a:ea typeface="Times New Roman"/>
              </a:rPr>
              <a:t>qoplon</a:t>
            </a:r>
            <a:r>
              <a:rPr lang="en-US" sz="2200" b="1" i="1" dirty="0">
                <a:solidFill>
                  <a:srgbClr val="990099"/>
                </a:solidFill>
                <a:latin typeface="Times New Roman"/>
                <a:ea typeface="Times New Roman"/>
              </a:rPr>
              <a:t>, </a:t>
            </a:r>
            <a:r>
              <a:rPr lang="en-US" sz="2200" b="1" i="1" dirty="0" err="1">
                <a:solidFill>
                  <a:srgbClr val="990099"/>
                </a:solidFill>
                <a:latin typeface="Times New Roman"/>
                <a:ea typeface="Times New Roman"/>
              </a:rPr>
              <a:t>yovvoyi</a:t>
            </a:r>
            <a:r>
              <a:rPr lang="en-US" sz="2200" b="1" i="1" dirty="0">
                <a:solidFill>
                  <a:srgbClr val="990099"/>
                </a:solidFill>
                <a:latin typeface="Times New Roman"/>
                <a:ea typeface="Times New Roman"/>
              </a:rPr>
              <a:t> </a:t>
            </a:r>
            <a:r>
              <a:rPr lang="en-US" sz="2200" b="1" i="1" dirty="0" err="1">
                <a:solidFill>
                  <a:srgbClr val="990099"/>
                </a:solidFill>
                <a:latin typeface="Times New Roman"/>
                <a:ea typeface="Times New Roman"/>
              </a:rPr>
              <a:t>ot</a:t>
            </a:r>
            <a:r>
              <a:rPr lang="en-US" sz="2200" b="1" i="1" dirty="0">
                <a:solidFill>
                  <a:srgbClr val="990099"/>
                </a:solidFill>
                <a:latin typeface="Times New Roman"/>
                <a:ea typeface="Times New Roman"/>
              </a:rPr>
              <a:t>, </a:t>
            </a:r>
            <a:r>
              <a:rPr lang="en-US" sz="2200" b="1" i="1" dirty="0" err="1">
                <a:solidFill>
                  <a:srgbClr val="990099"/>
                </a:solidFill>
                <a:latin typeface="Times New Roman"/>
                <a:ea typeface="Times New Roman"/>
              </a:rPr>
              <a:t>eshak</a:t>
            </a:r>
            <a:r>
              <a:rPr lang="en-US" sz="2200" b="1" i="1" dirty="0">
                <a:solidFill>
                  <a:srgbClr val="990099"/>
                </a:solidFill>
                <a:latin typeface="Times New Roman"/>
                <a:ea typeface="Times New Roman"/>
              </a:rPr>
              <a:t>, </a:t>
            </a:r>
            <a:r>
              <a:rPr lang="en-US" sz="2200" b="1" i="1" dirty="0" err="1">
                <a:solidFill>
                  <a:srgbClr val="990099"/>
                </a:solidFill>
                <a:latin typeface="Times New Roman"/>
                <a:ea typeface="Times New Roman"/>
              </a:rPr>
              <a:t>quyon</a:t>
            </a:r>
            <a:r>
              <a:rPr lang="en-US" sz="2200" b="1" i="1" dirty="0">
                <a:solidFill>
                  <a:srgbClr val="990099"/>
                </a:solidFill>
                <a:latin typeface="Times New Roman"/>
                <a:ea typeface="Times New Roman"/>
              </a:rPr>
              <a:t> </a:t>
            </a:r>
            <a:r>
              <a:rPr lang="en-US" sz="2200" b="1" i="1" dirty="0" err="1">
                <a:solidFill>
                  <a:srgbClr val="990099"/>
                </a:solidFill>
                <a:latin typeface="Times New Roman"/>
                <a:ea typeface="Times New Roman"/>
              </a:rPr>
              <a:t>va</a:t>
            </a:r>
            <a:r>
              <a:rPr lang="en-US" sz="2200" b="1" i="1" dirty="0">
                <a:solidFill>
                  <a:srgbClr val="990099"/>
                </a:solidFill>
                <a:latin typeface="Times New Roman"/>
                <a:ea typeface="Times New Roman"/>
              </a:rPr>
              <a:t> </a:t>
            </a:r>
            <a:r>
              <a:rPr lang="en-US" sz="2200" b="1" i="1" dirty="0" err="1">
                <a:solidFill>
                  <a:srgbClr val="990099"/>
                </a:solidFill>
                <a:latin typeface="Times New Roman"/>
                <a:ea typeface="Times New Roman"/>
              </a:rPr>
              <a:t>turli</a:t>
            </a:r>
            <a:r>
              <a:rPr lang="en-US" sz="2200" b="1" i="1" dirty="0">
                <a:solidFill>
                  <a:srgbClr val="990099"/>
                </a:solidFill>
                <a:latin typeface="Times New Roman"/>
                <a:ea typeface="Times New Roman"/>
              </a:rPr>
              <a:t> </a:t>
            </a:r>
            <a:r>
              <a:rPr lang="en-US" sz="2200" b="1" i="1" dirty="0" err="1">
                <a:solidFill>
                  <a:srgbClr val="990099"/>
                </a:solidFill>
                <a:latin typeface="Times New Roman"/>
                <a:ea typeface="Times New Roman"/>
              </a:rPr>
              <a:t>qushlarning</a:t>
            </a:r>
            <a:r>
              <a:rPr lang="en-US" sz="2200" b="1" i="1" dirty="0">
                <a:solidFill>
                  <a:srgbClr val="990099"/>
                </a:solidFill>
                <a:latin typeface="Times New Roman"/>
                <a:ea typeface="Times New Roman"/>
              </a:rPr>
              <a:t> </a:t>
            </a:r>
            <a:r>
              <a:rPr lang="en-US" sz="2200" dirty="0" err="1">
                <a:latin typeface="Times New Roman"/>
                <a:ea typeface="Times New Roman"/>
              </a:rPr>
              <a:t>suyak</a:t>
            </a:r>
            <a:r>
              <a:rPr lang="en-US" sz="2200" dirty="0">
                <a:latin typeface="Times New Roman"/>
                <a:ea typeface="Times New Roman"/>
              </a:rPr>
              <a:t> </a:t>
            </a:r>
            <a:r>
              <a:rPr lang="en-US" sz="2200" dirty="0" err="1">
                <a:latin typeface="Times New Roman"/>
                <a:ea typeface="Times New Roman"/>
              </a:rPr>
              <a:t>qoldiqlari</a:t>
            </a:r>
            <a:r>
              <a:rPr lang="en-US" sz="2200" dirty="0">
                <a:latin typeface="Times New Roman"/>
                <a:ea typeface="Times New Roman"/>
              </a:rPr>
              <a:t> </a:t>
            </a:r>
            <a:r>
              <a:rPr lang="en-US" sz="2200" dirty="0" err="1">
                <a:latin typeface="Times New Roman"/>
                <a:ea typeface="Times New Roman"/>
              </a:rPr>
              <a:t>aniqlangan</a:t>
            </a:r>
            <a:r>
              <a:rPr lang="en-US" sz="2200" dirty="0">
                <a:latin typeface="Times New Roman"/>
                <a:ea typeface="Times New Roman"/>
              </a:rPr>
              <a:t>. Tosh </a:t>
            </a:r>
            <a:r>
              <a:rPr lang="en-US" sz="2200" dirty="0" err="1">
                <a:latin typeface="Times New Roman"/>
                <a:ea typeface="Times New Roman"/>
              </a:rPr>
              <a:t>qurollar</a:t>
            </a:r>
            <a:r>
              <a:rPr lang="en-US" sz="2200" dirty="0">
                <a:latin typeface="Times New Roman"/>
                <a:ea typeface="Times New Roman"/>
              </a:rPr>
              <a:t> </a:t>
            </a:r>
            <a:r>
              <a:rPr lang="en-US" sz="2200" dirty="0" err="1">
                <a:latin typeface="Times New Roman"/>
                <a:ea typeface="Times New Roman"/>
              </a:rPr>
              <a:t>orasida</a:t>
            </a:r>
            <a:r>
              <a:rPr lang="en-US" sz="2200" dirty="0">
                <a:latin typeface="Times New Roman"/>
                <a:ea typeface="Times New Roman"/>
              </a:rPr>
              <a:t> </a:t>
            </a:r>
            <a:r>
              <a:rPr lang="en-US" sz="2200" dirty="0" err="1">
                <a:latin typeface="Times New Roman"/>
                <a:ea typeface="Times New Roman"/>
              </a:rPr>
              <a:t>qirg‘ichlar</a:t>
            </a:r>
            <a:r>
              <a:rPr lang="en-US" sz="2200" dirty="0">
                <a:latin typeface="Times New Roman"/>
                <a:ea typeface="Times New Roman"/>
              </a:rPr>
              <a:t> </a:t>
            </a:r>
            <a:r>
              <a:rPr lang="en-US" sz="2200" dirty="0" err="1">
                <a:latin typeface="Times New Roman"/>
                <a:ea typeface="Times New Roman"/>
              </a:rPr>
              <a:t>alohida</a:t>
            </a:r>
            <a:r>
              <a:rPr lang="en-US" sz="2200" dirty="0">
                <a:latin typeface="Times New Roman"/>
                <a:ea typeface="Times New Roman"/>
              </a:rPr>
              <a:t> </a:t>
            </a:r>
            <a:r>
              <a:rPr lang="en-US" sz="2200" dirty="0" err="1">
                <a:latin typeface="Times New Roman"/>
                <a:ea typeface="Times New Roman"/>
              </a:rPr>
              <a:t>o‘rin</a:t>
            </a:r>
            <a:r>
              <a:rPr lang="en-US" sz="2200" dirty="0">
                <a:latin typeface="Times New Roman"/>
                <a:ea typeface="Times New Roman"/>
              </a:rPr>
              <a:t> </a:t>
            </a:r>
            <a:r>
              <a:rPr lang="en-US" sz="2200" dirty="0" err="1">
                <a:latin typeface="Times New Roman"/>
                <a:ea typeface="Times New Roman"/>
              </a:rPr>
              <a:t>egallab</a:t>
            </a:r>
            <a:r>
              <a:rPr lang="en-US" sz="2200" dirty="0">
                <a:latin typeface="Times New Roman"/>
                <a:ea typeface="Times New Roman"/>
              </a:rPr>
              <a:t>, </a:t>
            </a:r>
            <a:r>
              <a:rPr lang="en-US" sz="2200" dirty="0" err="1">
                <a:latin typeface="Times New Roman"/>
                <a:ea typeface="Times New Roman"/>
              </a:rPr>
              <a:t>ularning</a:t>
            </a:r>
            <a:r>
              <a:rPr lang="en-US" sz="2200" dirty="0">
                <a:latin typeface="Times New Roman"/>
                <a:ea typeface="Times New Roman"/>
              </a:rPr>
              <a:t> </a:t>
            </a:r>
            <a:r>
              <a:rPr lang="en-US" sz="2200" dirty="0" err="1">
                <a:latin typeface="Times New Roman"/>
                <a:ea typeface="Times New Roman"/>
              </a:rPr>
              <a:t>ba’zilari</a:t>
            </a:r>
            <a:r>
              <a:rPr lang="en-US" sz="2200" dirty="0">
                <a:latin typeface="Times New Roman"/>
                <a:ea typeface="Times New Roman"/>
              </a:rPr>
              <a:t> </a:t>
            </a:r>
            <a:r>
              <a:rPr lang="en-US" sz="2200" dirty="0" err="1">
                <a:latin typeface="Times New Roman"/>
                <a:ea typeface="Times New Roman"/>
              </a:rPr>
              <a:t>kesgich</a:t>
            </a:r>
            <a:r>
              <a:rPr lang="en-US" sz="2200" dirty="0">
                <a:latin typeface="Times New Roman"/>
                <a:ea typeface="Times New Roman"/>
              </a:rPr>
              <a:t> </a:t>
            </a:r>
            <a:r>
              <a:rPr lang="en-US" sz="2200" dirty="0" err="1">
                <a:latin typeface="Times New Roman"/>
                <a:ea typeface="Times New Roman"/>
              </a:rPr>
              <a:t>qurol</a:t>
            </a:r>
            <a:r>
              <a:rPr lang="en-US" sz="2200" dirty="0">
                <a:latin typeface="Times New Roman"/>
                <a:ea typeface="Times New Roman"/>
              </a:rPr>
              <a:t> </a:t>
            </a:r>
            <a:r>
              <a:rPr lang="en-US" sz="2200" dirty="0" err="1">
                <a:latin typeface="Times New Roman"/>
                <a:ea typeface="Times New Roman"/>
              </a:rPr>
              <a:t>vazifasida</a:t>
            </a:r>
            <a:r>
              <a:rPr lang="en-US" sz="2200" dirty="0">
                <a:latin typeface="Times New Roman"/>
                <a:ea typeface="Times New Roman"/>
              </a:rPr>
              <a:t> </a:t>
            </a:r>
            <a:r>
              <a:rPr lang="en-US" sz="2200" dirty="0" err="1">
                <a:latin typeface="Times New Roman"/>
                <a:ea typeface="Times New Roman"/>
              </a:rPr>
              <a:t>ishlatilgan</a:t>
            </a:r>
            <a:r>
              <a:rPr lang="en-US" sz="2200" dirty="0">
                <a:latin typeface="Times New Roman"/>
                <a:ea typeface="Times New Roman"/>
              </a:rPr>
              <a:t> </a:t>
            </a:r>
            <a:r>
              <a:rPr lang="en-US" sz="2200" dirty="0" err="1">
                <a:latin typeface="Times New Roman"/>
                <a:ea typeface="Times New Roman"/>
              </a:rPr>
              <a:t>bo‘lishi</a:t>
            </a:r>
            <a:r>
              <a:rPr lang="en-US" sz="2200" dirty="0">
                <a:latin typeface="Times New Roman"/>
                <a:ea typeface="Times New Roman"/>
              </a:rPr>
              <a:t> ham </a:t>
            </a:r>
            <a:r>
              <a:rPr lang="en-US" sz="2200" dirty="0" err="1">
                <a:latin typeface="Times New Roman"/>
                <a:ea typeface="Times New Roman"/>
              </a:rPr>
              <a:t>mumkin</a:t>
            </a:r>
            <a:r>
              <a:rPr lang="en-US" sz="2200" dirty="0">
                <a:latin typeface="Times New Roman"/>
                <a:ea typeface="Times New Roman"/>
              </a:rPr>
              <a:t>.  </a:t>
            </a:r>
            <a:r>
              <a:rPr lang="en-US" sz="2200" dirty="0" err="1">
                <a:latin typeface="Times New Roman"/>
                <a:ea typeface="Times New Roman"/>
              </a:rPr>
              <a:t>Shuningdek</a:t>
            </a:r>
            <a:r>
              <a:rPr lang="en-US" sz="2200" dirty="0">
                <a:latin typeface="Times New Roman"/>
                <a:ea typeface="Times New Roman"/>
              </a:rPr>
              <a:t>, </a:t>
            </a:r>
            <a:r>
              <a:rPr lang="en-US" sz="2200" b="1" dirty="0" err="1">
                <a:solidFill>
                  <a:srgbClr val="C00000"/>
                </a:solidFill>
                <a:latin typeface="Times New Roman"/>
                <a:ea typeface="Times New Roman"/>
              </a:rPr>
              <a:t>o‘tkir</a:t>
            </a:r>
            <a:r>
              <a:rPr lang="en-US" sz="2200" b="1" dirty="0">
                <a:solidFill>
                  <a:srgbClr val="C00000"/>
                </a:solidFill>
                <a:latin typeface="Times New Roman"/>
                <a:ea typeface="Times New Roman"/>
              </a:rPr>
              <a:t> </a:t>
            </a:r>
            <a:r>
              <a:rPr lang="en-US" sz="2200" b="1" dirty="0" err="1">
                <a:solidFill>
                  <a:srgbClr val="C00000"/>
                </a:solidFill>
                <a:latin typeface="Times New Roman"/>
                <a:ea typeface="Times New Roman"/>
              </a:rPr>
              <a:t>uchli</a:t>
            </a:r>
            <a:r>
              <a:rPr lang="en-US" sz="2200" b="1" dirty="0">
                <a:solidFill>
                  <a:srgbClr val="C00000"/>
                </a:solidFill>
                <a:latin typeface="Times New Roman"/>
                <a:ea typeface="Times New Roman"/>
              </a:rPr>
              <a:t> </a:t>
            </a:r>
            <a:r>
              <a:rPr lang="en-US" sz="2200" b="1" dirty="0" err="1">
                <a:solidFill>
                  <a:srgbClr val="C00000"/>
                </a:solidFill>
                <a:latin typeface="Times New Roman"/>
                <a:ea typeface="Times New Roman"/>
              </a:rPr>
              <a:t>paykonlar</a:t>
            </a:r>
            <a:r>
              <a:rPr lang="en-US" sz="2200" b="1" dirty="0">
                <a:solidFill>
                  <a:srgbClr val="C00000"/>
                </a:solidFill>
                <a:latin typeface="Times New Roman"/>
                <a:ea typeface="Times New Roman"/>
              </a:rPr>
              <a:t>, tosh </a:t>
            </a:r>
            <a:r>
              <a:rPr lang="en-US" sz="2200" b="1" dirty="0" err="1">
                <a:solidFill>
                  <a:srgbClr val="C00000"/>
                </a:solidFill>
                <a:latin typeface="Times New Roman"/>
                <a:ea typeface="Times New Roman"/>
              </a:rPr>
              <a:t>pichoqlar</a:t>
            </a:r>
            <a:r>
              <a:rPr lang="en-US" sz="2200" b="1" dirty="0">
                <a:solidFill>
                  <a:srgbClr val="C00000"/>
                </a:solidFill>
                <a:latin typeface="Times New Roman"/>
                <a:ea typeface="Times New Roman"/>
              </a:rPr>
              <a:t> </a:t>
            </a:r>
            <a:r>
              <a:rPr lang="en-US" sz="2200" b="1" dirty="0" err="1">
                <a:solidFill>
                  <a:srgbClr val="C00000"/>
                </a:solidFill>
                <a:latin typeface="Times New Roman"/>
                <a:ea typeface="Times New Roman"/>
              </a:rPr>
              <a:t>va</a:t>
            </a:r>
            <a:r>
              <a:rPr lang="en-US" sz="2200" b="1" dirty="0">
                <a:solidFill>
                  <a:srgbClr val="C00000"/>
                </a:solidFill>
                <a:latin typeface="Times New Roman"/>
                <a:ea typeface="Times New Roman"/>
              </a:rPr>
              <a:t> </a:t>
            </a:r>
            <a:r>
              <a:rPr lang="en-US" sz="2200" b="1" dirty="0" err="1">
                <a:solidFill>
                  <a:srgbClr val="C00000"/>
                </a:solidFill>
                <a:latin typeface="Times New Roman"/>
                <a:ea typeface="Times New Roman"/>
              </a:rPr>
              <a:t>sixchalar</a:t>
            </a:r>
            <a:r>
              <a:rPr lang="en-US" sz="2200" dirty="0">
                <a:latin typeface="Times New Roman"/>
                <a:ea typeface="Times New Roman"/>
              </a:rPr>
              <a:t> ham </a:t>
            </a:r>
            <a:r>
              <a:rPr lang="en-US" sz="2200" dirty="0" err="1">
                <a:latin typeface="Times New Roman"/>
                <a:ea typeface="Times New Roman"/>
              </a:rPr>
              <a:t>topilgan</a:t>
            </a:r>
            <a:r>
              <a:rPr lang="en-US" sz="2200" dirty="0" smtClean="0">
                <a:latin typeface="Times New Roman"/>
                <a:ea typeface="Times New Roman"/>
              </a:rPr>
              <a:t>.</a:t>
            </a:r>
          </a:p>
          <a:p>
            <a:pPr algn="just"/>
            <a:r>
              <a:rPr lang="en-US" sz="2200" dirty="0" smtClean="0">
                <a:latin typeface="Times New Roman"/>
                <a:ea typeface="Times New Roman"/>
              </a:rPr>
              <a:t>	</a:t>
            </a:r>
            <a:r>
              <a:rPr lang="en-US" sz="2200" dirty="0" err="1" smtClean="0">
                <a:latin typeface="Times New Roman"/>
                <a:ea typeface="Times New Roman"/>
              </a:rPr>
              <a:t>Eng</a:t>
            </a:r>
            <a:r>
              <a:rPr lang="en-US" sz="2200" dirty="0" smtClean="0">
                <a:latin typeface="Times New Roman"/>
                <a:ea typeface="Times New Roman"/>
              </a:rPr>
              <a:t> </a:t>
            </a:r>
            <a:r>
              <a:rPr lang="en-US" sz="2200" dirty="0" err="1">
                <a:latin typeface="Times New Roman"/>
                <a:ea typeface="Times New Roman"/>
              </a:rPr>
              <a:t>muhimi</a:t>
            </a:r>
            <a:r>
              <a:rPr lang="en-US" sz="2200" dirty="0">
                <a:latin typeface="Times New Roman"/>
                <a:ea typeface="Times New Roman"/>
              </a:rPr>
              <a:t> </a:t>
            </a:r>
            <a:r>
              <a:rPr lang="en-US" sz="2200" dirty="0" err="1">
                <a:latin typeface="Times New Roman"/>
                <a:ea typeface="Times New Roman"/>
              </a:rPr>
              <a:t>shundaki</a:t>
            </a:r>
            <a:r>
              <a:rPr lang="en-US" sz="2200" dirty="0">
                <a:latin typeface="Times New Roman"/>
                <a:ea typeface="Times New Roman"/>
              </a:rPr>
              <a:t>, </a:t>
            </a:r>
            <a:r>
              <a:rPr lang="en-US" sz="2200" dirty="0" err="1">
                <a:latin typeface="Times New Roman"/>
                <a:ea typeface="Times New Roman"/>
              </a:rPr>
              <a:t>Teshiktosh</a:t>
            </a:r>
            <a:r>
              <a:rPr lang="en-US" sz="2200" dirty="0">
                <a:latin typeface="Times New Roman"/>
                <a:ea typeface="Times New Roman"/>
              </a:rPr>
              <a:t> </a:t>
            </a:r>
            <a:r>
              <a:rPr lang="en-US" sz="2200" dirty="0" err="1">
                <a:latin typeface="Times New Roman"/>
                <a:ea typeface="Times New Roman"/>
              </a:rPr>
              <a:t>g‘or</a:t>
            </a:r>
            <a:r>
              <a:rPr lang="en-US" sz="2200" dirty="0">
                <a:latin typeface="Times New Roman"/>
                <a:ea typeface="Times New Roman"/>
              </a:rPr>
              <a:t>–</a:t>
            </a:r>
            <a:r>
              <a:rPr lang="en-US" sz="2200" dirty="0" err="1">
                <a:latin typeface="Times New Roman"/>
                <a:ea typeface="Times New Roman"/>
              </a:rPr>
              <a:t>makonining</a:t>
            </a:r>
            <a:r>
              <a:rPr lang="en-US" sz="2200" dirty="0">
                <a:latin typeface="Times New Roman"/>
                <a:ea typeface="Times New Roman"/>
              </a:rPr>
              <a:t> </a:t>
            </a:r>
            <a:r>
              <a:rPr lang="en-US" sz="2200" dirty="0" err="1">
                <a:latin typeface="Times New Roman"/>
                <a:ea typeface="Times New Roman"/>
              </a:rPr>
              <a:t>yuqori</a:t>
            </a:r>
            <a:r>
              <a:rPr lang="en-US" sz="2200" dirty="0">
                <a:latin typeface="Times New Roman"/>
                <a:ea typeface="Times New Roman"/>
              </a:rPr>
              <a:t> </a:t>
            </a:r>
            <a:r>
              <a:rPr lang="en-US" sz="2200" dirty="0" err="1">
                <a:latin typeface="Times New Roman"/>
                <a:ea typeface="Times New Roman"/>
              </a:rPr>
              <a:t>qatlamlaridan</a:t>
            </a:r>
            <a:r>
              <a:rPr lang="en-US" sz="2200" dirty="0">
                <a:latin typeface="Times New Roman"/>
                <a:ea typeface="Times New Roman"/>
              </a:rPr>
              <a:t> </a:t>
            </a:r>
            <a:r>
              <a:rPr lang="en-US" sz="2200" b="1" dirty="0">
                <a:solidFill>
                  <a:srgbClr val="C00000"/>
                </a:solidFill>
                <a:latin typeface="Times New Roman"/>
                <a:ea typeface="Times New Roman"/>
              </a:rPr>
              <a:t>9 </a:t>
            </a:r>
            <a:r>
              <a:rPr lang="en-US" sz="2200" b="1" dirty="0" err="1">
                <a:solidFill>
                  <a:srgbClr val="C00000"/>
                </a:solidFill>
                <a:latin typeface="Times New Roman"/>
                <a:ea typeface="Times New Roman"/>
              </a:rPr>
              <a:t>yashar</a:t>
            </a:r>
            <a:r>
              <a:rPr lang="en-US" sz="2200" b="1" dirty="0">
                <a:solidFill>
                  <a:srgbClr val="C00000"/>
                </a:solidFill>
                <a:latin typeface="Times New Roman"/>
                <a:ea typeface="Times New Roman"/>
              </a:rPr>
              <a:t> </a:t>
            </a:r>
            <a:r>
              <a:rPr lang="en-US" sz="2200" b="1" dirty="0" err="1">
                <a:solidFill>
                  <a:srgbClr val="C00000"/>
                </a:solidFill>
                <a:latin typeface="Times New Roman"/>
                <a:ea typeface="Times New Roman"/>
              </a:rPr>
              <a:t>bolaning</a:t>
            </a:r>
            <a:r>
              <a:rPr lang="en-US" sz="2200" b="1" dirty="0">
                <a:solidFill>
                  <a:srgbClr val="C00000"/>
                </a:solidFill>
                <a:latin typeface="Times New Roman"/>
                <a:ea typeface="Times New Roman"/>
              </a:rPr>
              <a:t> </a:t>
            </a:r>
            <a:r>
              <a:rPr lang="en-US" sz="2200" dirty="0" err="1">
                <a:latin typeface="Times New Roman"/>
                <a:ea typeface="Times New Roman"/>
              </a:rPr>
              <a:t>skelet</a:t>
            </a:r>
            <a:r>
              <a:rPr lang="en-US" sz="2200" dirty="0">
                <a:latin typeface="Times New Roman"/>
                <a:ea typeface="Times New Roman"/>
              </a:rPr>
              <a:t> </a:t>
            </a:r>
            <a:r>
              <a:rPr lang="en-US" sz="2200" dirty="0" err="1">
                <a:latin typeface="Times New Roman"/>
                <a:ea typeface="Times New Roman"/>
              </a:rPr>
              <a:t>suyaklari</a:t>
            </a:r>
            <a:r>
              <a:rPr lang="en-US" sz="2200" dirty="0">
                <a:latin typeface="Times New Roman"/>
                <a:ea typeface="Times New Roman"/>
              </a:rPr>
              <a:t> </a:t>
            </a:r>
            <a:r>
              <a:rPr lang="en-US" sz="2200" dirty="0" err="1">
                <a:latin typeface="Times New Roman"/>
                <a:ea typeface="Times New Roman"/>
              </a:rPr>
              <a:t>topilgan</a:t>
            </a:r>
            <a:r>
              <a:rPr lang="en-US" sz="2200" dirty="0">
                <a:latin typeface="Times New Roman"/>
                <a:ea typeface="Times New Roman"/>
              </a:rPr>
              <a:t>. Bu bola </a:t>
            </a:r>
            <a:r>
              <a:rPr lang="en-US" sz="2200" dirty="0" err="1">
                <a:latin typeface="Times New Roman"/>
                <a:ea typeface="Times New Roman"/>
              </a:rPr>
              <a:t>neandertal</a:t>
            </a:r>
            <a:r>
              <a:rPr lang="en-US" sz="2200" dirty="0">
                <a:latin typeface="Times New Roman"/>
                <a:ea typeface="Times New Roman"/>
              </a:rPr>
              <a:t> </a:t>
            </a:r>
            <a:r>
              <a:rPr lang="en-US" sz="2200" dirty="0" err="1">
                <a:latin typeface="Times New Roman"/>
                <a:ea typeface="Times New Roman"/>
              </a:rPr>
              <a:t>tipidagi</a:t>
            </a:r>
            <a:r>
              <a:rPr lang="en-US" sz="2200" dirty="0">
                <a:latin typeface="Times New Roman"/>
                <a:ea typeface="Times New Roman"/>
              </a:rPr>
              <a:t> </a:t>
            </a:r>
            <a:r>
              <a:rPr lang="en-US" sz="2200" dirty="0" err="1">
                <a:latin typeface="Times New Roman"/>
                <a:ea typeface="Times New Roman"/>
              </a:rPr>
              <a:t>qadimgi</a:t>
            </a:r>
            <a:r>
              <a:rPr lang="en-US" sz="2200" dirty="0">
                <a:latin typeface="Times New Roman"/>
                <a:ea typeface="Times New Roman"/>
              </a:rPr>
              <a:t> </a:t>
            </a:r>
            <a:r>
              <a:rPr lang="en-US" sz="2200" dirty="0" err="1">
                <a:latin typeface="Times New Roman"/>
                <a:ea typeface="Times New Roman"/>
              </a:rPr>
              <a:t>odam</a:t>
            </a:r>
            <a:r>
              <a:rPr lang="en-US" sz="2200" dirty="0">
                <a:latin typeface="Times New Roman"/>
                <a:ea typeface="Times New Roman"/>
              </a:rPr>
              <a:t> </a:t>
            </a:r>
            <a:r>
              <a:rPr lang="en-US" sz="2200" dirty="0" err="1">
                <a:latin typeface="Times New Roman"/>
                <a:ea typeface="Times New Roman"/>
              </a:rPr>
              <a:t>vakilidir</a:t>
            </a:r>
            <a:r>
              <a:rPr lang="en-US" sz="2200" dirty="0">
                <a:latin typeface="Times New Roman"/>
                <a:ea typeface="Times New Roman"/>
              </a:rPr>
              <a:t>. U </a:t>
            </a:r>
            <a:r>
              <a:rPr lang="en-US" sz="2200" dirty="0" err="1">
                <a:latin typeface="Times New Roman"/>
                <a:ea typeface="Times New Roman"/>
              </a:rPr>
              <a:t>dafn</a:t>
            </a:r>
            <a:r>
              <a:rPr lang="en-US" sz="2200" dirty="0">
                <a:latin typeface="Times New Roman"/>
                <a:ea typeface="Times New Roman"/>
              </a:rPr>
              <a:t> </a:t>
            </a:r>
            <a:r>
              <a:rPr lang="en-US" sz="2200" dirty="0" err="1">
                <a:latin typeface="Times New Roman"/>
                <a:ea typeface="Times New Roman"/>
              </a:rPr>
              <a:t>etilganda</a:t>
            </a:r>
            <a:r>
              <a:rPr lang="en-US" sz="2200" dirty="0">
                <a:latin typeface="Times New Roman"/>
                <a:ea typeface="Times New Roman"/>
              </a:rPr>
              <a:t> </a:t>
            </a:r>
            <a:r>
              <a:rPr lang="en-US" sz="2200" dirty="0" err="1">
                <a:latin typeface="Times New Roman"/>
                <a:ea typeface="Times New Roman"/>
              </a:rPr>
              <a:t>ibtidoiy</a:t>
            </a:r>
            <a:r>
              <a:rPr lang="en-US" sz="2200" dirty="0">
                <a:latin typeface="Times New Roman"/>
                <a:ea typeface="Times New Roman"/>
              </a:rPr>
              <a:t> </a:t>
            </a:r>
            <a:r>
              <a:rPr lang="en-US" sz="2200" dirty="0" err="1">
                <a:latin typeface="Times New Roman"/>
                <a:ea typeface="Times New Roman"/>
              </a:rPr>
              <a:t>dafn</a:t>
            </a:r>
            <a:r>
              <a:rPr lang="en-US" sz="2200" dirty="0">
                <a:latin typeface="Times New Roman"/>
                <a:ea typeface="Times New Roman"/>
              </a:rPr>
              <a:t> </a:t>
            </a:r>
            <a:r>
              <a:rPr lang="en-US" sz="2200" dirty="0" err="1">
                <a:latin typeface="Times New Roman"/>
                <a:ea typeface="Times New Roman"/>
              </a:rPr>
              <a:t>marosimlariga</a:t>
            </a:r>
            <a:r>
              <a:rPr lang="en-US" sz="2200" dirty="0">
                <a:latin typeface="Times New Roman"/>
                <a:ea typeface="Times New Roman"/>
              </a:rPr>
              <a:t> </a:t>
            </a:r>
            <a:r>
              <a:rPr lang="en-US" sz="2200" dirty="0" err="1">
                <a:latin typeface="Times New Roman"/>
                <a:ea typeface="Times New Roman"/>
              </a:rPr>
              <a:t>amal</a:t>
            </a:r>
            <a:r>
              <a:rPr lang="en-US" sz="2200" dirty="0">
                <a:latin typeface="Times New Roman"/>
                <a:ea typeface="Times New Roman"/>
              </a:rPr>
              <a:t> </a:t>
            </a:r>
            <a:r>
              <a:rPr lang="en-US" sz="2200" dirty="0" err="1">
                <a:latin typeface="Times New Roman"/>
                <a:ea typeface="Times New Roman"/>
              </a:rPr>
              <a:t>qilinib</a:t>
            </a:r>
            <a:r>
              <a:rPr lang="en-US" sz="2200" dirty="0">
                <a:latin typeface="Times New Roman"/>
                <a:ea typeface="Times New Roman"/>
              </a:rPr>
              <a:t> </a:t>
            </a:r>
            <a:r>
              <a:rPr lang="en-US" sz="2200" dirty="0" err="1">
                <a:latin typeface="Times New Roman"/>
                <a:ea typeface="Times New Roman"/>
              </a:rPr>
              <a:t>jasad</a:t>
            </a:r>
            <a:r>
              <a:rPr lang="en-US" sz="2200" dirty="0">
                <a:latin typeface="Times New Roman"/>
                <a:ea typeface="Times New Roman"/>
              </a:rPr>
              <a:t> </a:t>
            </a:r>
            <a:r>
              <a:rPr lang="en-US" sz="2200" dirty="0" err="1">
                <a:latin typeface="Times New Roman"/>
                <a:ea typeface="Times New Roman"/>
              </a:rPr>
              <a:t>atrofiga</a:t>
            </a:r>
            <a:r>
              <a:rPr lang="en-US" sz="2200" dirty="0">
                <a:latin typeface="Times New Roman"/>
                <a:ea typeface="Times New Roman"/>
              </a:rPr>
              <a:t> tog‘ </a:t>
            </a:r>
            <a:r>
              <a:rPr lang="en-US" sz="2200" dirty="0" err="1">
                <a:latin typeface="Times New Roman"/>
                <a:ea typeface="Times New Roman"/>
              </a:rPr>
              <a:t>echkisi</a:t>
            </a:r>
            <a:r>
              <a:rPr lang="en-US" sz="2200" dirty="0">
                <a:latin typeface="Times New Roman"/>
                <a:ea typeface="Times New Roman"/>
              </a:rPr>
              <a:t> </a:t>
            </a:r>
            <a:r>
              <a:rPr lang="en-US" sz="2200" dirty="0" err="1">
                <a:latin typeface="Times New Roman"/>
                <a:ea typeface="Times New Roman"/>
              </a:rPr>
              <a:t>shoxlari</a:t>
            </a:r>
            <a:r>
              <a:rPr lang="en-US" sz="2200" dirty="0">
                <a:latin typeface="Times New Roman"/>
                <a:ea typeface="Times New Roman"/>
              </a:rPr>
              <a:t> </a:t>
            </a:r>
            <a:r>
              <a:rPr lang="en-US" sz="2200" dirty="0" err="1">
                <a:latin typeface="Times New Roman"/>
                <a:ea typeface="Times New Roman"/>
              </a:rPr>
              <a:t>qadab</a:t>
            </a:r>
            <a:r>
              <a:rPr lang="en-US" sz="2200" dirty="0">
                <a:latin typeface="Times New Roman"/>
                <a:ea typeface="Times New Roman"/>
              </a:rPr>
              <a:t> </a:t>
            </a:r>
            <a:r>
              <a:rPr lang="en-US" sz="2200" dirty="0" err="1">
                <a:latin typeface="Times New Roman"/>
                <a:ea typeface="Times New Roman"/>
              </a:rPr>
              <a:t>qo‘yilgan</a:t>
            </a:r>
            <a:r>
              <a:rPr lang="en-US" sz="2200" dirty="0">
                <a:latin typeface="Times New Roman"/>
                <a:ea typeface="Times New Roman"/>
              </a:rPr>
              <a:t>. </a:t>
            </a:r>
            <a:r>
              <a:rPr lang="en-US" sz="2200" dirty="0" err="1">
                <a:latin typeface="Times New Roman"/>
                <a:ea typeface="Times New Roman"/>
              </a:rPr>
              <a:t>Shuningdek</a:t>
            </a:r>
            <a:r>
              <a:rPr lang="en-US" sz="2200" dirty="0">
                <a:latin typeface="Times New Roman"/>
                <a:ea typeface="Times New Roman"/>
              </a:rPr>
              <a:t>, </a:t>
            </a:r>
            <a:r>
              <a:rPr lang="en-US" sz="2200" dirty="0" err="1">
                <a:latin typeface="Times New Roman"/>
                <a:ea typeface="Times New Roman"/>
              </a:rPr>
              <a:t>g‘or</a:t>
            </a:r>
            <a:r>
              <a:rPr lang="en-US" sz="2200" dirty="0">
                <a:latin typeface="Times New Roman"/>
                <a:ea typeface="Times New Roman"/>
              </a:rPr>
              <a:t>–</a:t>
            </a:r>
            <a:r>
              <a:rPr lang="en-US" sz="2200" dirty="0" err="1">
                <a:latin typeface="Times New Roman"/>
                <a:ea typeface="Times New Roman"/>
              </a:rPr>
              <a:t>makondan</a:t>
            </a:r>
            <a:r>
              <a:rPr lang="en-US" sz="2200" dirty="0">
                <a:latin typeface="Times New Roman"/>
                <a:ea typeface="Times New Roman"/>
              </a:rPr>
              <a:t> </a:t>
            </a:r>
            <a:r>
              <a:rPr lang="en-US" sz="2200" dirty="0" err="1">
                <a:latin typeface="Times New Roman"/>
                <a:ea typeface="Times New Roman"/>
              </a:rPr>
              <a:t>gulxan</a:t>
            </a:r>
            <a:r>
              <a:rPr lang="en-US" sz="2200" dirty="0">
                <a:latin typeface="Times New Roman"/>
                <a:ea typeface="Times New Roman"/>
              </a:rPr>
              <a:t> </a:t>
            </a:r>
            <a:r>
              <a:rPr lang="en-US" sz="2200" dirty="0" err="1">
                <a:latin typeface="Times New Roman"/>
                <a:ea typeface="Times New Roman"/>
              </a:rPr>
              <a:t>izlari</a:t>
            </a:r>
            <a:r>
              <a:rPr lang="en-US" sz="2200" dirty="0">
                <a:latin typeface="Times New Roman"/>
                <a:ea typeface="Times New Roman"/>
              </a:rPr>
              <a:t> </a:t>
            </a:r>
            <a:r>
              <a:rPr lang="en-US" sz="2200" dirty="0" err="1">
                <a:latin typeface="Times New Roman"/>
                <a:ea typeface="Times New Roman"/>
              </a:rPr>
              <a:t>va</a:t>
            </a:r>
            <a:r>
              <a:rPr lang="en-US" sz="2200" dirty="0">
                <a:latin typeface="Times New Roman"/>
                <a:ea typeface="Times New Roman"/>
              </a:rPr>
              <a:t> </a:t>
            </a:r>
            <a:r>
              <a:rPr lang="en-US" sz="2200" dirty="0" err="1">
                <a:latin typeface="Times New Roman"/>
                <a:ea typeface="Times New Roman"/>
              </a:rPr>
              <a:t>kul</a:t>
            </a:r>
            <a:r>
              <a:rPr lang="en-US" sz="2200" dirty="0">
                <a:latin typeface="Times New Roman"/>
                <a:ea typeface="Times New Roman"/>
              </a:rPr>
              <a:t> </a:t>
            </a:r>
            <a:r>
              <a:rPr lang="en-US" sz="2200" dirty="0" err="1">
                <a:latin typeface="Times New Roman"/>
                <a:ea typeface="Times New Roman"/>
              </a:rPr>
              <a:t>qoldiqlari</a:t>
            </a:r>
            <a:r>
              <a:rPr lang="en-US" sz="2200" dirty="0">
                <a:latin typeface="Times New Roman"/>
                <a:ea typeface="Times New Roman"/>
              </a:rPr>
              <a:t> </a:t>
            </a:r>
            <a:r>
              <a:rPr lang="en-US" sz="2200" dirty="0" err="1">
                <a:latin typeface="Times New Roman"/>
                <a:ea typeface="Times New Roman"/>
              </a:rPr>
              <a:t>topilib</a:t>
            </a:r>
            <a:r>
              <a:rPr lang="en-US" sz="2200" dirty="0">
                <a:latin typeface="Times New Roman"/>
                <a:ea typeface="Times New Roman"/>
              </a:rPr>
              <a:t>, </a:t>
            </a:r>
            <a:r>
              <a:rPr lang="en-US" sz="2200" dirty="0" err="1">
                <a:latin typeface="Times New Roman"/>
                <a:ea typeface="Times New Roman"/>
              </a:rPr>
              <a:t>gulxan</a:t>
            </a:r>
            <a:r>
              <a:rPr lang="en-US" sz="2200" dirty="0">
                <a:latin typeface="Times New Roman"/>
                <a:ea typeface="Times New Roman"/>
              </a:rPr>
              <a:t> </a:t>
            </a:r>
            <a:r>
              <a:rPr lang="en-US" sz="2200" dirty="0" err="1">
                <a:latin typeface="Times New Roman"/>
                <a:ea typeface="Times New Roman"/>
              </a:rPr>
              <a:t>o‘rni</a:t>
            </a:r>
            <a:r>
              <a:rPr lang="en-US" sz="2200" dirty="0">
                <a:latin typeface="Times New Roman"/>
                <a:ea typeface="Times New Roman"/>
              </a:rPr>
              <a:t> </a:t>
            </a:r>
            <a:r>
              <a:rPr lang="en-US" sz="2200" dirty="0" err="1">
                <a:latin typeface="Times New Roman"/>
                <a:ea typeface="Times New Roman"/>
              </a:rPr>
              <a:t>va</a:t>
            </a:r>
            <a:r>
              <a:rPr lang="en-US" sz="2200" dirty="0">
                <a:latin typeface="Times New Roman"/>
                <a:ea typeface="Times New Roman"/>
              </a:rPr>
              <a:t> </a:t>
            </a:r>
            <a:r>
              <a:rPr lang="en-US" sz="2200" dirty="0" err="1">
                <a:latin typeface="Times New Roman"/>
                <a:ea typeface="Times New Roman"/>
              </a:rPr>
              <a:t>atroflaridan</a:t>
            </a:r>
            <a:r>
              <a:rPr lang="en-US" sz="2200" dirty="0">
                <a:latin typeface="Times New Roman"/>
                <a:ea typeface="Times New Roman"/>
              </a:rPr>
              <a:t> tog‘ </a:t>
            </a:r>
            <a:r>
              <a:rPr lang="en-US" sz="2200" dirty="0" err="1">
                <a:latin typeface="Times New Roman"/>
                <a:ea typeface="Times New Roman"/>
              </a:rPr>
              <a:t>echkisi</a:t>
            </a:r>
            <a:r>
              <a:rPr lang="en-US" sz="2200" dirty="0">
                <a:latin typeface="Times New Roman"/>
                <a:ea typeface="Times New Roman"/>
              </a:rPr>
              <a:t> </a:t>
            </a:r>
            <a:r>
              <a:rPr lang="en-US" sz="2200" dirty="0" err="1">
                <a:latin typeface="Times New Roman"/>
                <a:ea typeface="Times New Roman"/>
              </a:rPr>
              <a:t>suyak</a:t>
            </a:r>
            <a:r>
              <a:rPr lang="en-US" sz="2200" dirty="0">
                <a:latin typeface="Times New Roman"/>
                <a:ea typeface="Times New Roman"/>
              </a:rPr>
              <a:t> </a:t>
            </a:r>
            <a:r>
              <a:rPr lang="en-US" sz="2200" dirty="0" err="1">
                <a:latin typeface="Times New Roman"/>
                <a:ea typeface="Times New Roman"/>
              </a:rPr>
              <a:t>qoldiqlari</a:t>
            </a:r>
            <a:r>
              <a:rPr lang="en-US" sz="2200" dirty="0">
                <a:latin typeface="Times New Roman"/>
                <a:ea typeface="Times New Roman"/>
              </a:rPr>
              <a:t> </a:t>
            </a:r>
            <a:r>
              <a:rPr lang="en-US" sz="2200" dirty="0" err="1">
                <a:latin typeface="Times New Roman"/>
                <a:ea typeface="Times New Roman"/>
              </a:rPr>
              <a:t>aniqlangan</a:t>
            </a:r>
            <a:r>
              <a:rPr lang="en-US" sz="2200" dirty="0">
                <a:latin typeface="Times New Roman"/>
                <a:ea typeface="Times New Roman"/>
              </a:rPr>
              <a:t>. </a:t>
            </a:r>
          </a:p>
        </p:txBody>
      </p:sp>
      <p:sp>
        <p:nvSpPr>
          <p:cNvPr id="2" name="Скругленный прямоугольник 1"/>
          <p:cNvSpPr/>
          <p:nvPr/>
        </p:nvSpPr>
        <p:spPr>
          <a:xfrm>
            <a:off x="2339752" y="0"/>
            <a:ext cx="4032448" cy="6206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err="1" smtClean="0">
                <a:solidFill>
                  <a:schemeClr val="tx1"/>
                </a:solidFill>
              </a:rPr>
              <a:t>Teshektosh</a:t>
            </a:r>
            <a:endParaRPr lang="ru-RU" sz="3200" b="1" dirty="0">
              <a:solidFill>
                <a:schemeClr val="tx1"/>
              </a:solidFill>
            </a:endParaRPr>
          </a:p>
        </p:txBody>
      </p:sp>
    </p:spTree>
    <p:extLst>
      <p:ext uri="{BB962C8B-B14F-4D97-AF65-F5344CB8AC3E}">
        <p14:creationId xmlns:p14="http://schemas.microsoft.com/office/powerpoint/2010/main" val="3868154074"/>
      </p:ext>
    </p:extLst>
  </p:cSld>
  <p:clrMapOvr>
    <a:masterClrMapping/>
  </p:clrMapOvr>
  <p:transition spd="slow">
    <p:dissolv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620688"/>
            <a:ext cx="9179960" cy="6001643"/>
          </a:xfrm>
          <a:prstGeom prst="rect">
            <a:avLst/>
          </a:prstGeom>
        </p:spPr>
        <p:txBody>
          <a:bodyPr wrap="square">
            <a:spAutoFit/>
          </a:bodyPr>
          <a:lstStyle/>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a:ea typeface="Times New Roman"/>
              </a:rPr>
              <a:t>Toshkent </a:t>
            </a:r>
            <a:r>
              <a:rPr lang="en-US" sz="2400" dirty="0" err="1">
                <a:latin typeface="Times New Roman"/>
                <a:ea typeface="Times New Roman"/>
              </a:rPr>
              <a:t>viloyatidagi</a:t>
            </a:r>
            <a:r>
              <a:rPr lang="en-US" sz="2400" dirty="0">
                <a:latin typeface="Times New Roman"/>
                <a:ea typeface="Times New Roman"/>
              </a:rPr>
              <a:t> </a:t>
            </a:r>
            <a:r>
              <a:rPr lang="en-US" sz="2400" b="1" dirty="0" err="1">
                <a:solidFill>
                  <a:srgbClr val="0000CC"/>
                </a:solidFill>
                <a:latin typeface="Times New Roman"/>
                <a:ea typeface="Times New Roman"/>
              </a:rPr>
              <a:t>Obirahmat</a:t>
            </a:r>
            <a:r>
              <a:rPr lang="en-US" sz="2400" b="1" dirty="0">
                <a:solidFill>
                  <a:srgbClr val="0000CC"/>
                </a:solidFill>
                <a:latin typeface="Times New Roman"/>
                <a:ea typeface="Times New Roman"/>
              </a:rPr>
              <a:t> </a:t>
            </a:r>
            <a:r>
              <a:rPr lang="en-US" sz="2400" b="1" dirty="0" err="1">
                <a:solidFill>
                  <a:srgbClr val="0000CC"/>
                </a:solidFill>
                <a:latin typeface="Times New Roman"/>
                <a:ea typeface="Times New Roman"/>
              </a:rPr>
              <a:t>makoni</a:t>
            </a:r>
            <a:r>
              <a:rPr lang="en-US" sz="2400" b="1" dirty="0">
                <a:solidFill>
                  <a:srgbClr val="0000CC"/>
                </a:solidFill>
                <a:latin typeface="Times New Roman"/>
                <a:ea typeface="Times New Roman"/>
              </a:rPr>
              <a:t> </a:t>
            </a:r>
            <a:r>
              <a:rPr lang="en-US" sz="2400" dirty="0">
                <a:latin typeface="Times New Roman"/>
                <a:ea typeface="Times New Roman"/>
              </a:rPr>
              <a:t>(</a:t>
            </a:r>
            <a:r>
              <a:rPr lang="en-US" sz="2400" b="1" dirty="0">
                <a:latin typeface="Times New Roman"/>
                <a:ea typeface="Times New Roman"/>
              </a:rPr>
              <a:t>1962 </a:t>
            </a:r>
            <a:r>
              <a:rPr lang="en-US" sz="2400" b="1" dirty="0" err="1">
                <a:latin typeface="Times New Roman"/>
                <a:ea typeface="Times New Roman"/>
              </a:rPr>
              <a:t>yilda</a:t>
            </a:r>
            <a:r>
              <a:rPr lang="en-US" sz="2400" b="1" dirty="0">
                <a:latin typeface="Times New Roman"/>
                <a:ea typeface="Times New Roman"/>
              </a:rPr>
              <a:t> </a:t>
            </a:r>
            <a:r>
              <a:rPr lang="en-US" sz="2400" dirty="0" err="1">
                <a:latin typeface="Times New Roman"/>
                <a:ea typeface="Times New Roman"/>
              </a:rPr>
              <a:t>ochilgan</a:t>
            </a:r>
            <a:r>
              <a:rPr lang="en-US" sz="2400" dirty="0">
                <a:latin typeface="Times New Roman"/>
                <a:ea typeface="Times New Roman"/>
              </a:rPr>
              <a:t>, </a:t>
            </a:r>
            <a:r>
              <a:rPr lang="en-US" sz="2400" dirty="0" err="1">
                <a:latin typeface="Times New Roman"/>
                <a:ea typeface="Times New Roman"/>
              </a:rPr>
              <a:t>g‘or</a:t>
            </a:r>
            <a:r>
              <a:rPr lang="en-US" sz="2400" dirty="0">
                <a:latin typeface="Times New Roman"/>
                <a:ea typeface="Times New Roman"/>
              </a:rPr>
              <a:t> </a:t>
            </a:r>
            <a:r>
              <a:rPr lang="en-US" sz="2400" dirty="0" err="1">
                <a:latin typeface="Times New Roman"/>
                <a:ea typeface="Times New Roman"/>
              </a:rPr>
              <a:t>yaqinidagi</a:t>
            </a:r>
            <a:r>
              <a:rPr lang="en-US" sz="2400" dirty="0">
                <a:latin typeface="Times New Roman"/>
                <a:ea typeface="Times New Roman"/>
              </a:rPr>
              <a:t> </a:t>
            </a:r>
            <a:r>
              <a:rPr lang="en-US" sz="2400" dirty="0" err="1">
                <a:latin typeface="Times New Roman"/>
                <a:ea typeface="Times New Roman"/>
              </a:rPr>
              <a:t>buloq</a:t>
            </a:r>
            <a:r>
              <a:rPr lang="en-US" sz="2400" dirty="0">
                <a:latin typeface="Times New Roman"/>
                <a:ea typeface="Times New Roman"/>
              </a:rPr>
              <a:t> </a:t>
            </a:r>
            <a:r>
              <a:rPr lang="en-US" sz="2400" dirty="0" err="1">
                <a:latin typeface="Times New Roman"/>
                <a:ea typeface="Times New Roman"/>
              </a:rPr>
              <a:t>nomi</a:t>
            </a:r>
            <a:r>
              <a:rPr lang="en-US" sz="2400" dirty="0">
                <a:latin typeface="Times New Roman"/>
                <a:ea typeface="Times New Roman"/>
              </a:rPr>
              <a:t> </a:t>
            </a:r>
            <a:r>
              <a:rPr lang="en-US" sz="2400" dirty="0" err="1">
                <a:latin typeface="Times New Roman"/>
                <a:ea typeface="Times New Roman"/>
              </a:rPr>
              <a:t>bilan</a:t>
            </a:r>
            <a:r>
              <a:rPr lang="en-US" sz="2400" dirty="0">
                <a:latin typeface="Times New Roman"/>
                <a:ea typeface="Times New Roman"/>
              </a:rPr>
              <a:t> </a:t>
            </a:r>
            <a:r>
              <a:rPr lang="en-US" sz="2400" dirty="0" err="1">
                <a:latin typeface="Times New Roman"/>
                <a:ea typeface="Times New Roman"/>
              </a:rPr>
              <a:t>nomlangan</a:t>
            </a:r>
            <a:r>
              <a:rPr lang="en-US" sz="2400" dirty="0">
                <a:latin typeface="Times New Roman"/>
                <a:ea typeface="Times New Roman"/>
              </a:rPr>
              <a:t>) </a:t>
            </a:r>
            <a:r>
              <a:rPr lang="en-US" sz="2400" b="1" i="1" dirty="0" err="1">
                <a:solidFill>
                  <a:srgbClr val="C00000"/>
                </a:solidFill>
                <a:latin typeface="Times New Roman"/>
                <a:ea typeface="Times New Roman"/>
              </a:rPr>
              <a:t>Tyanshan</a:t>
            </a:r>
            <a:r>
              <a:rPr lang="en-US" sz="2400" b="1" i="1" dirty="0">
                <a:solidFill>
                  <a:srgbClr val="C00000"/>
                </a:solidFill>
                <a:latin typeface="Times New Roman"/>
                <a:ea typeface="Times New Roman"/>
              </a:rPr>
              <a:t>–</a:t>
            </a:r>
            <a:r>
              <a:rPr lang="en-US" sz="2400" b="1" i="1" dirty="0" err="1">
                <a:solidFill>
                  <a:srgbClr val="C00000"/>
                </a:solidFill>
                <a:latin typeface="Times New Roman"/>
                <a:ea typeface="Times New Roman"/>
              </a:rPr>
              <a:t>Chotqol</a:t>
            </a:r>
            <a:r>
              <a:rPr lang="en-US" sz="2400" b="1" i="1" dirty="0">
                <a:solidFill>
                  <a:srgbClr val="C00000"/>
                </a:solidFill>
                <a:latin typeface="Times New Roman"/>
                <a:ea typeface="Times New Roman"/>
              </a:rPr>
              <a:t> </a:t>
            </a:r>
            <a:r>
              <a:rPr lang="en-US" sz="2400" b="1" i="1" dirty="0" err="1">
                <a:solidFill>
                  <a:srgbClr val="C00000"/>
                </a:solidFill>
                <a:latin typeface="Times New Roman"/>
                <a:ea typeface="Times New Roman"/>
              </a:rPr>
              <a:t>tizmasidagi</a:t>
            </a:r>
            <a:r>
              <a:rPr lang="en-US" sz="2400" b="1" i="1" dirty="0">
                <a:solidFill>
                  <a:srgbClr val="C00000"/>
                </a:solidFill>
                <a:latin typeface="Times New Roman"/>
                <a:ea typeface="Times New Roman"/>
              </a:rPr>
              <a:t> </a:t>
            </a:r>
            <a:r>
              <a:rPr lang="en-US" sz="2400" b="1" i="1" dirty="0" err="1">
                <a:solidFill>
                  <a:srgbClr val="C00000"/>
                </a:solidFill>
                <a:latin typeface="Times New Roman"/>
                <a:ea typeface="Times New Roman"/>
              </a:rPr>
              <a:t>Paltov</a:t>
            </a:r>
            <a:r>
              <a:rPr lang="en-US" sz="2400" b="1" i="1" dirty="0">
                <a:solidFill>
                  <a:srgbClr val="C00000"/>
                </a:solidFill>
                <a:latin typeface="Times New Roman"/>
                <a:ea typeface="Times New Roman"/>
              </a:rPr>
              <a:t> </a:t>
            </a:r>
            <a:r>
              <a:rPr lang="en-US" sz="2400" b="1" i="1" dirty="0" err="1">
                <a:solidFill>
                  <a:srgbClr val="C00000"/>
                </a:solidFill>
                <a:latin typeface="Times New Roman"/>
                <a:ea typeface="Times New Roman"/>
              </a:rPr>
              <a:t>soyining</a:t>
            </a:r>
            <a:r>
              <a:rPr lang="en-US" sz="2400" b="1" i="1" dirty="0">
                <a:solidFill>
                  <a:srgbClr val="C00000"/>
                </a:solidFill>
                <a:latin typeface="Times New Roman"/>
                <a:ea typeface="Times New Roman"/>
              </a:rPr>
              <a:t> </a:t>
            </a:r>
            <a:r>
              <a:rPr lang="en-US" sz="2400" b="1" i="1" dirty="0" err="1">
                <a:solidFill>
                  <a:srgbClr val="C00000"/>
                </a:solidFill>
                <a:latin typeface="Times New Roman"/>
                <a:ea typeface="Times New Roman"/>
              </a:rPr>
              <a:t>yuqori</a:t>
            </a:r>
            <a:r>
              <a:rPr lang="en-US" sz="2400" b="1" i="1" dirty="0">
                <a:solidFill>
                  <a:srgbClr val="C00000"/>
                </a:solidFill>
                <a:latin typeface="Times New Roman"/>
                <a:ea typeface="Times New Roman"/>
              </a:rPr>
              <a:t> </a:t>
            </a:r>
            <a:r>
              <a:rPr lang="en-US" sz="2400" b="1" i="1" dirty="0" err="1">
                <a:solidFill>
                  <a:srgbClr val="C00000"/>
                </a:solidFill>
                <a:latin typeface="Times New Roman"/>
                <a:ea typeface="Times New Roman"/>
              </a:rPr>
              <a:t>oqimidan</a:t>
            </a:r>
            <a:r>
              <a:rPr lang="en-US" sz="2400" b="1" i="1" dirty="0">
                <a:solidFill>
                  <a:srgbClr val="C00000"/>
                </a:solidFill>
                <a:latin typeface="Times New Roman"/>
                <a:ea typeface="Times New Roman"/>
              </a:rPr>
              <a:t> </a:t>
            </a:r>
            <a:r>
              <a:rPr lang="en-US" sz="2400" dirty="0" err="1">
                <a:latin typeface="Times New Roman"/>
                <a:ea typeface="Times New Roman"/>
              </a:rPr>
              <a:t>topilgan</a:t>
            </a:r>
            <a:r>
              <a:rPr lang="en-US" sz="2400" dirty="0">
                <a:latin typeface="Times New Roman"/>
                <a:ea typeface="Times New Roman"/>
              </a:rPr>
              <a:t>. </a:t>
            </a:r>
            <a:r>
              <a:rPr lang="en-US" sz="2400" dirty="0" err="1">
                <a:latin typeface="Times New Roman"/>
                <a:ea typeface="Times New Roman"/>
              </a:rPr>
              <a:t>G‘or</a:t>
            </a:r>
            <a:r>
              <a:rPr lang="en-US" sz="2400" dirty="0">
                <a:latin typeface="Times New Roman"/>
                <a:ea typeface="Times New Roman"/>
              </a:rPr>
              <a:t>–</a:t>
            </a:r>
            <a:r>
              <a:rPr lang="en-US" sz="2400" dirty="0" err="1">
                <a:latin typeface="Times New Roman"/>
                <a:ea typeface="Times New Roman"/>
              </a:rPr>
              <a:t>makon</a:t>
            </a:r>
            <a:r>
              <a:rPr lang="en-US" sz="2400" dirty="0">
                <a:latin typeface="Times New Roman"/>
                <a:ea typeface="Times New Roman"/>
              </a:rPr>
              <a:t> </a:t>
            </a:r>
            <a:r>
              <a:rPr lang="en-US" sz="2400" dirty="0" err="1">
                <a:latin typeface="Times New Roman"/>
                <a:ea typeface="Times New Roman"/>
              </a:rPr>
              <a:t>yoysimon</a:t>
            </a:r>
            <a:r>
              <a:rPr lang="en-US" sz="2400" dirty="0">
                <a:latin typeface="Times New Roman"/>
                <a:ea typeface="Times New Roman"/>
              </a:rPr>
              <a:t> </a:t>
            </a:r>
            <a:r>
              <a:rPr lang="en-US" sz="2400" dirty="0" err="1">
                <a:latin typeface="Times New Roman"/>
                <a:ea typeface="Times New Roman"/>
              </a:rPr>
              <a:t>shaklda</a:t>
            </a:r>
            <a:r>
              <a:rPr lang="en-US" sz="2400" dirty="0">
                <a:latin typeface="Times New Roman"/>
                <a:ea typeface="Times New Roman"/>
              </a:rPr>
              <a:t> </a:t>
            </a:r>
            <a:r>
              <a:rPr lang="en-US" sz="2400" dirty="0" err="1">
                <a:latin typeface="Times New Roman"/>
                <a:ea typeface="Times New Roman"/>
              </a:rPr>
              <a:t>bo‘lib</a:t>
            </a:r>
            <a:r>
              <a:rPr lang="en-US" sz="2400" dirty="0">
                <a:latin typeface="Times New Roman"/>
                <a:ea typeface="Times New Roman"/>
              </a:rPr>
              <a:t>, </a:t>
            </a:r>
            <a:r>
              <a:rPr lang="en-US" sz="2400" b="1" dirty="0" err="1">
                <a:latin typeface="Times New Roman"/>
                <a:ea typeface="Times New Roman"/>
              </a:rPr>
              <a:t>janubga</a:t>
            </a:r>
            <a:r>
              <a:rPr lang="en-US" sz="2400" dirty="0">
                <a:latin typeface="Times New Roman"/>
                <a:ea typeface="Times New Roman"/>
              </a:rPr>
              <a:t> </a:t>
            </a:r>
            <a:r>
              <a:rPr lang="en-US" sz="2400" dirty="0" err="1">
                <a:latin typeface="Times New Roman"/>
                <a:ea typeface="Times New Roman"/>
              </a:rPr>
              <a:t>qaragan</a:t>
            </a:r>
            <a:r>
              <a:rPr lang="en-US" sz="2400" dirty="0">
                <a:latin typeface="Times New Roman"/>
                <a:ea typeface="Times New Roman"/>
              </a:rPr>
              <a:t>, </a:t>
            </a:r>
            <a:r>
              <a:rPr lang="en-US" sz="2400" dirty="0" err="1">
                <a:latin typeface="Times New Roman"/>
                <a:ea typeface="Times New Roman"/>
              </a:rPr>
              <a:t>sahni</a:t>
            </a:r>
            <a:r>
              <a:rPr lang="en-US" sz="2400" dirty="0">
                <a:latin typeface="Times New Roman"/>
                <a:ea typeface="Times New Roman"/>
              </a:rPr>
              <a:t> </a:t>
            </a:r>
            <a:r>
              <a:rPr lang="en-US" sz="2400" dirty="0" err="1">
                <a:latin typeface="Times New Roman"/>
                <a:ea typeface="Times New Roman"/>
              </a:rPr>
              <a:t>keng</a:t>
            </a:r>
            <a:r>
              <a:rPr lang="en-US" sz="2400" dirty="0">
                <a:latin typeface="Times New Roman"/>
                <a:ea typeface="Times New Roman"/>
              </a:rPr>
              <a:t>, </a:t>
            </a:r>
            <a:r>
              <a:rPr lang="en-US" sz="2400" dirty="0" err="1">
                <a:latin typeface="Times New Roman"/>
                <a:ea typeface="Times New Roman"/>
              </a:rPr>
              <a:t>quruq</a:t>
            </a:r>
            <a:r>
              <a:rPr lang="en-US" sz="2400" dirty="0">
                <a:latin typeface="Times New Roman"/>
                <a:ea typeface="Times New Roman"/>
              </a:rPr>
              <a:t> </a:t>
            </a:r>
            <a:r>
              <a:rPr lang="en-US" sz="2400" dirty="0" err="1">
                <a:latin typeface="Times New Roman"/>
                <a:ea typeface="Times New Roman"/>
              </a:rPr>
              <a:t>va</a:t>
            </a:r>
            <a:r>
              <a:rPr lang="en-US" sz="2400" dirty="0">
                <a:latin typeface="Times New Roman"/>
                <a:ea typeface="Times New Roman"/>
              </a:rPr>
              <a:t> </a:t>
            </a:r>
            <a:r>
              <a:rPr lang="en-US" sz="2400" dirty="0" err="1">
                <a:latin typeface="Times New Roman"/>
                <a:ea typeface="Times New Roman"/>
              </a:rPr>
              <a:t>yorug</a:t>
            </a:r>
            <a:r>
              <a:rPr lang="en-US" sz="2400" dirty="0">
                <a:latin typeface="Times New Roman"/>
                <a:ea typeface="Times New Roman"/>
              </a:rPr>
              <a:t>‘. </a:t>
            </a:r>
            <a:r>
              <a:rPr lang="en-US" sz="2400" dirty="0" err="1">
                <a:latin typeface="Times New Roman"/>
                <a:ea typeface="Times New Roman"/>
              </a:rPr>
              <a:t>G‘orda</a:t>
            </a:r>
            <a:r>
              <a:rPr lang="en-US" sz="2400" dirty="0">
                <a:latin typeface="Times New Roman"/>
                <a:ea typeface="Times New Roman"/>
              </a:rPr>
              <a:t> </a:t>
            </a:r>
            <a:r>
              <a:rPr lang="en-US" sz="2400" b="1" dirty="0">
                <a:latin typeface="Times New Roman"/>
                <a:ea typeface="Times New Roman"/>
              </a:rPr>
              <a:t>10 </a:t>
            </a:r>
            <a:r>
              <a:rPr lang="en-US" sz="2400" b="1" dirty="0" err="1">
                <a:latin typeface="Times New Roman"/>
                <a:ea typeface="Times New Roman"/>
              </a:rPr>
              <a:t>metr</a:t>
            </a:r>
            <a:r>
              <a:rPr lang="en-US" sz="2400" b="1" dirty="0">
                <a:latin typeface="Times New Roman"/>
                <a:ea typeface="Times New Roman"/>
              </a:rPr>
              <a:t> </a:t>
            </a:r>
            <a:r>
              <a:rPr lang="en-US" sz="2400" b="1" dirty="0" err="1">
                <a:latin typeface="Times New Roman"/>
                <a:ea typeface="Times New Roman"/>
              </a:rPr>
              <a:t>qalinlikdagi</a:t>
            </a:r>
            <a:r>
              <a:rPr lang="en-US" sz="2400" b="1" dirty="0">
                <a:latin typeface="Times New Roman"/>
                <a:ea typeface="Times New Roman"/>
              </a:rPr>
              <a:t> </a:t>
            </a:r>
            <a:r>
              <a:rPr lang="en-US" sz="2400" dirty="0" err="1">
                <a:latin typeface="Times New Roman"/>
                <a:ea typeface="Times New Roman"/>
              </a:rPr>
              <a:t>madaniy</a:t>
            </a:r>
            <a:r>
              <a:rPr lang="en-US" sz="2400" dirty="0">
                <a:latin typeface="Times New Roman"/>
                <a:ea typeface="Times New Roman"/>
              </a:rPr>
              <a:t> </a:t>
            </a:r>
            <a:r>
              <a:rPr lang="en-US" sz="2400" dirty="0" err="1">
                <a:latin typeface="Times New Roman"/>
                <a:ea typeface="Times New Roman"/>
              </a:rPr>
              <a:t>qatlam</a:t>
            </a:r>
            <a:r>
              <a:rPr lang="en-US" sz="2400" dirty="0">
                <a:latin typeface="Times New Roman"/>
                <a:ea typeface="Times New Roman"/>
              </a:rPr>
              <a:t> </a:t>
            </a:r>
            <a:r>
              <a:rPr lang="en-US" sz="2400" dirty="0" err="1">
                <a:latin typeface="Times New Roman"/>
                <a:ea typeface="Times New Roman"/>
              </a:rPr>
              <a:t>aniqlangan</a:t>
            </a:r>
            <a:r>
              <a:rPr lang="en-US" sz="2400" dirty="0">
                <a:latin typeface="Times New Roman"/>
                <a:ea typeface="Times New Roman"/>
              </a:rPr>
              <a:t> </a:t>
            </a:r>
            <a:r>
              <a:rPr lang="en-US" sz="2400" dirty="0" err="1">
                <a:latin typeface="Times New Roman"/>
                <a:ea typeface="Times New Roman"/>
              </a:rPr>
              <a:t>bo‘lib</a:t>
            </a:r>
            <a:r>
              <a:rPr lang="en-US" sz="2400" dirty="0">
                <a:latin typeface="Times New Roman"/>
                <a:ea typeface="Times New Roman"/>
              </a:rPr>
              <a:t>, </a:t>
            </a:r>
            <a:r>
              <a:rPr lang="en-US" sz="2400" dirty="0" err="1">
                <a:latin typeface="Times New Roman"/>
                <a:ea typeface="Times New Roman"/>
              </a:rPr>
              <a:t>ushbu</a:t>
            </a:r>
            <a:r>
              <a:rPr lang="en-US" sz="2400" dirty="0">
                <a:latin typeface="Times New Roman"/>
                <a:ea typeface="Times New Roman"/>
              </a:rPr>
              <a:t> </a:t>
            </a:r>
            <a:r>
              <a:rPr lang="en-US" sz="2400" dirty="0" err="1">
                <a:latin typeface="Times New Roman"/>
                <a:ea typeface="Times New Roman"/>
              </a:rPr>
              <a:t>qatlamlar</a:t>
            </a:r>
            <a:r>
              <a:rPr lang="en-US" sz="2400" dirty="0">
                <a:latin typeface="Times New Roman"/>
                <a:ea typeface="Times New Roman"/>
              </a:rPr>
              <a:t> </a:t>
            </a:r>
            <a:r>
              <a:rPr lang="en-US" sz="2400" dirty="0" err="1">
                <a:latin typeface="Times New Roman"/>
                <a:ea typeface="Times New Roman"/>
              </a:rPr>
              <a:t>qadimgi</a:t>
            </a:r>
            <a:r>
              <a:rPr lang="en-US" sz="2400" dirty="0">
                <a:latin typeface="Times New Roman"/>
                <a:ea typeface="Times New Roman"/>
              </a:rPr>
              <a:t> </a:t>
            </a:r>
            <a:r>
              <a:rPr lang="en-US" sz="2400" dirty="0" err="1">
                <a:latin typeface="Times New Roman"/>
                <a:ea typeface="Times New Roman"/>
              </a:rPr>
              <a:t>odamlar</a:t>
            </a:r>
            <a:r>
              <a:rPr lang="en-US" sz="2400" dirty="0">
                <a:latin typeface="Times New Roman"/>
                <a:ea typeface="Times New Roman"/>
              </a:rPr>
              <a:t> </a:t>
            </a:r>
            <a:r>
              <a:rPr lang="en-US" sz="2400" dirty="0" err="1">
                <a:latin typeface="Times New Roman"/>
                <a:ea typeface="Times New Roman"/>
              </a:rPr>
              <a:t>bu</a:t>
            </a:r>
            <a:r>
              <a:rPr lang="en-US" sz="2400" dirty="0">
                <a:latin typeface="Times New Roman"/>
                <a:ea typeface="Times New Roman"/>
              </a:rPr>
              <a:t> </a:t>
            </a:r>
            <a:r>
              <a:rPr lang="en-US" sz="2400" dirty="0" err="1">
                <a:latin typeface="Times New Roman"/>
                <a:ea typeface="Times New Roman"/>
              </a:rPr>
              <a:t>yerda</a:t>
            </a:r>
            <a:r>
              <a:rPr lang="en-US" sz="2400" dirty="0">
                <a:latin typeface="Times New Roman"/>
                <a:ea typeface="Times New Roman"/>
              </a:rPr>
              <a:t> </a:t>
            </a:r>
            <a:r>
              <a:rPr lang="en-US" sz="2400" dirty="0" err="1">
                <a:latin typeface="Times New Roman"/>
                <a:ea typeface="Times New Roman"/>
              </a:rPr>
              <a:t>uzoq</a:t>
            </a:r>
            <a:r>
              <a:rPr lang="en-US" sz="2400" dirty="0">
                <a:latin typeface="Times New Roman"/>
                <a:ea typeface="Times New Roman"/>
              </a:rPr>
              <a:t> </a:t>
            </a:r>
            <a:r>
              <a:rPr lang="en-US" sz="2400" dirty="0" err="1">
                <a:latin typeface="Times New Roman"/>
                <a:ea typeface="Times New Roman"/>
              </a:rPr>
              <a:t>vaqt</a:t>
            </a:r>
            <a:r>
              <a:rPr lang="en-US" sz="2400" dirty="0">
                <a:latin typeface="Times New Roman"/>
                <a:ea typeface="Times New Roman"/>
              </a:rPr>
              <a:t> </a:t>
            </a:r>
            <a:r>
              <a:rPr lang="en-US" sz="2400" dirty="0" err="1">
                <a:latin typeface="Times New Roman"/>
                <a:ea typeface="Times New Roman"/>
              </a:rPr>
              <a:t>yashaganlaridan</a:t>
            </a:r>
            <a:r>
              <a:rPr lang="en-US" sz="2400" dirty="0">
                <a:latin typeface="Times New Roman"/>
                <a:ea typeface="Times New Roman"/>
              </a:rPr>
              <a:t> </a:t>
            </a:r>
            <a:r>
              <a:rPr lang="en-US" sz="2400" dirty="0" err="1">
                <a:latin typeface="Times New Roman"/>
                <a:ea typeface="Times New Roman"/>
              </a:rPr>
              <a:t>dalolat</a:t>
            </a:r>
            <a:r>
              <a:rPr lang="en-US" sz="2400" dirty="0">
                <a:latin typeface="Times New Roman"/>
                <a:ea typeface="Times New Roman"/>
              </a:rPr>
              <a:t> </a:t>
            </a:r>
            <a:r>
              <a:rPr lang="en-US" sz="2400" dirty="0" err="1">
                <a:latin typeface="Times New Roman"/>
                <a:ea typeface="Times New Roman"/>
              </a:rPr>
              <a:t>beradi</a:t>
            </a:r>
            <a:r>
              <a:rPr lang="en-US" sz="2400" dirty="0">
                <a:latin typeface="Times New Roman"/>
                <a:ea typeface="Times New Roman"/>
              </a:rPr>
              <a:t>. </a:t>
            </a:r>
            <a:r>
              <a:rPr lang="en-US" sz="2400" dirty="0" err="1">
                <a:latin typeface="Times New Roman"/>
                <a:ea typeface="Times New Roman"/>
              </a:rPr>
              <a:t>Madaniy</a:t>
            </a:r>
            <a:r>
              <a:rPr lang="en-US" sz="2400" dirty="0">
                <a:latin typeface="Times New Roman"/>
                <a:ea typeface="Times New Roman"/>
              </a:rPr>
              <a:t> </a:t>
            </a:r>
            <a:r>
              <a:rPr lang="en-US" sz="2400" dirty="0" err="1">
                <a:latin typeface="Times New Roman"/>
                <a:ea typeface="Times New Roman"/>
              </a:rPr>
              <a:t>qatlamlardan</a:t>
            </a:r>
            <a:r>
              <a:rPr lang="en-US" sz="2400" dirty="0">
                <a:latin typeface="Times New Roman"/>
                <a:ea typeface="Times New Roman"/>
              </a:rPr>
              <a:t> </a:t>
            </a:r>
            <a:r>
              <a:rPr lang="en-US" sz="2400" dirty="0" err="1">
                <a:latin typeface="Times New Roman"/>
                <a:ea typeface="Times New Roman"/>
              </a:rPr>
              <a:t>ohak</a:t>
            </a:r>
            <a:r>
              <a:rPr lang="en-US" sz="2400" dirty="0">
                <a:latin typeface="Times New Roman"/>
                <a:ea typeface="Times New Roman"/>
              </a:rPr>
              <a:t> </a:t>
            </a:r>
            <a:r>
              <a:rPr lang="en-US" sz="2400" dirty="0" err="1">
                <a:latin typeface="Times New Roman"/>
                <a:ea typeface="Times New Roman"/>
              </a:rPr>
              <a:t>toshli</a:t>
            </a:r>
            <a:r>
              <a:rPr lang="en-US" sz="2400" dirty="0">
                <a:latin typeface="Times New Roman"/>
                <a:ea typeface="Times New Roman"/>
              </a:rPr>
              <a:t> </a:t>
            </a:r>
            <a:r>
              <a:rPr lang="en-US" sz="2400" dirty="0" err="1">
                <a:latin typeface="Times New Roman"/>
                <a:ea typeface="Times New Roman"/>
              </a:rPr>
              <a:t>chaqmoq</a:t>
            </a:r>
            <a:r>
              <a:rPr lang="en-US" sz="2400" dirty="0">
                <a:latin typeface="Times New Roman"/>
                <a:ea typeface="Times New Roman"/>
              </a:rPr>
              <a:t> </a:t>
            </a:r>
            <a:r>
              <a:rPr lang="en-US" sz="2400" dirty="0" err="1">
                <a:latin typeface="Times New Roman"/>
                <a:ea typeface="Times New Roman"/>
              </a:rPr>
              <a:t>toshdan</a:t>
            </a:r>
            <a:r>
              <a:rPr lang="en-US" sz="2400" dirty="0">
                <a:latin typeface="Times New Roman"/>
                <a:ea typeface="Times New Roman"/>
              </a:rPr>
              <a:t> </a:t>
            </a:r>
            <a:r>
              <a:rPr lang="en-US" sz="2400" dirty="0" err="1">
                <a:latin typeface="Times New Roman"/>
                <a:ea typeface="Times New Roman"/>
              </a:rPr>
              <a:t>yasalgan</a:t>
            </a:r>
            <a:r>
              <a:rPr lang="en-US" sz="2400" dirty="0">
                <a:latin typeface="Times New Roman"/>
                <a:ea typeface="Times New Roman"/>
              </a:rPr>
              <a:t> </a:t>
            </a:r>
            <a:r>
              <a:rPr lang="en-US" sz="2400" dirty="0" err="1">
                <a:latin typeface="Times New Roman"/>
                <a:ea typeface="Times New Roman"/>
              </a:rPr>
              <a:t>xilma</a:t>
            </a:r>
            <a:r>
              <a:rPr lang="en-US" sz="2400" dirty="0">
                <a:latin typeface="Times New Roman"/>
                <a:ea typeface="Times New Roman"/>
              </a:rPr>
              <a:t>–</a:t>
            </a:r>
            <a:r>
              <a:rPr lang="en-US" sz="2400" dirty="0" err="1">
                <a:latin typeface="Times New Roman"/>
                <a:ea typeface="Times New Roman"/>
              </a:rPr>
              <a:t>xil</a:t>
            </a:r>
            <a:r>
              <a:rPr lang="en-US" sz="2400" dirty="0">
                <a:latin typeface="Times New Roman"/>
                <a:ea typeface="Times New Roman"/>
              </a:rPr>
              <a:t> </a:t>
            </a:r>
            <a:r>
              <a:rPr lang="en-US" sz="2400" dirty="0" err="1">
                <a:latin typeface="Times New Roman"/>
                <a:ea typeface="Times New Roman"/>
              </a:rPr>
              <a:t>mehnat</a:t>
            </a:r>
            <a:r>
              <a:rPr lang="en-US" sz="2400" dirty="0">
                <a:latin typeface="Times New Roman"/>
                <a:ea typeface="Times New Roman"/>
              </a:rPr>
              <a:t> </a:t>
            </a:r>
            <a:r>
              <a:rPr lang="en-US" sz="2400" dirty="0" err="1">
                <a:latin typeface="Times New Roman"/>
                <a:ea typeface="Times New Roman"/>
              </a:rPr>
              <a:t>qurollari</a:t>
            </a:r>
            <a:r>
              <a:rPr lang="en-US" sz="2400" dirty="0">
                <a:latin typeface="Times New Roman"/>
                <a:ea typeface="Times New Roman"/>
              </a:rPr>
              <a:t>, </a:t>
            </a:r>
            <a:r>
              <a:rPr lang="en-US" sz="2400" dirty="0" err="1">
                <a:latin typeface="Times New Roman"/>
                <a:ea typeface="Times New Roman"/>
              </a:rPr>
              <a:t>jumladan</a:t>
            </a:r>
            <a:r>
              <a:rPr lang="en-US" sz="2400" dirty="0">
                <a:latin typeface="Times New Roman"/>
                <a:ea typeface="Times New Roman"/>
              </a:rPr>
              <a:t>, </a:t>
            </a:r>
            <a:r>
              <a:rPr lang="en-US" sz="2400" b="1" i="1" dirty="0" err="1">
                <a:solidFill>
                  <a:srgbClr val="0000CC"/>
                </a:solidFill>
                <a:latin typeface="Times New Roman"/>
                <a:ea typeface="Times New Roman"/>
              </a:rPr>
              <a:t>nukleuslar</a:t>
            </a:r>
            <a:r>
              <a:rPr lang="en-US" sz="2400" b="1" i="1" dirty="0">
                <a:solidFill>
                  <a:srgbClr val="0000CC"/>
                </a:solidFill>
                <a:latin typeface="Times New Roman"/>
                <a:ea typeface="Times New Roman"/>
              </a:rPr>
              <a:t>, </a:t>
            </a:r>
            <a:r>
              <a:rPr lang="en-US" sz="2400" b="1" i="1" dirty="0" err="1">
                <a:solidFill>
                  <a:srgbClr val="0000CC"/>
                </a:solidFill>
                <a:latin typeface="Times New Roman"/>
                <a:ea typeface="Times New Roman"/>
              </a:rPr>
              <a:t>parrakchalar</a:t>
            </a:r>
            <a:r>
              <a:rPr lang="en-US" sz="2400" b="1" i="1" dirty="0">
                <a:solidFill>
                  <a:srgbClr val="0000CC"/>
                </a:solidFill>
                <a:latin typeface="Times New Roman"/>
                <a:ea typeface="Times New Roman"/>
              </a:rPr>
              <a:t>, </a:t>
            </a:r>
            <a:r>
              <a:rPr lang="en-US" sz="2400" b="1" i="1" dirty="0" err="1">
                <a:solidFill>
                  <a:srgbClr val="0000CC"/>
                </a:solidFill>
                <a:latin typeface="Times New Roman"/>
                <a:ea typeface="Times New Roman"/>
              </a:rPr>
              <a:t>o‘tkir</a:t>
            </a:r>
            <a:r>
              <a:rPr lang="en-US" sz="2400" b="1" i="1" dirty="0">
                <a:solidFill>
                  <a:srgbClr val="0000CC"/>
                </a:solidFill>
                <a:latin typeface="Times New Roman"/>
                <a:ea typeface="Times New Roman"/>
              </a:rPr>
              <a:t> </a:t>
            </a:r>
            <a:r>
              <a:rPr lang="en-US" sz="2400" b="1" i="1" dirty="0" err="1">
                <a:solidFill>
                  <a:srgbClr val="0000CC"/>
                </a:solidFill>
                <a:latin typeface="Times New Roman"/>
                <a:ea typeface="Times New Roman"/>
              </a:rPr>
              <a:t>uchli</a:t>
            </a:r>
            <a:r>
              <a:rPr lang="en-US" sz="2400" b="1" i="1" dirty="0">
                <a:solidFill>
                  <a:srgbClr val="0000CC"/>
                </a:solidFill>
                <a:latin typeface="Times New Roman"/>
                <a:ea typeface="Times New Roman"/>
              </a:rPr>
              <a:t> </a:t>
            </a:r>
            <a:r>
              <a:rPr lang="en-US" sz="2400" b="1" i="1" dirty="0" err="1">
                <a:solidFill>
                  <a:srgbClr val="0000CC"/>
                </a:solidFill>
                <a:latin typeface="Times New Roman"/>
                <a:ea typeface="Times New Roman"/>
              </a:rPr>
              <a:t>sixchalar</a:t>
            </a:r>
            <a:r>
              <a:rPr lang="en-US" sz="2400" b="1" i="1" dirty="0">
                <a:solidFill>
                  <a:srgbClr val="0000CC"/>
                </a:solidFill>
                <a:latin typeface="Times New Roman"/>
                <a:ea typeface="Times New Roman"/>
              </a:rPr>
              <a:t>, </a:t>
            </a:r>
            <a:r>
              <a:rPr lang="en-US" sz="2400" b="1" i="1" dirty="0" err="1">
                <a:solidFill>
                  <a:srgbClr val="0000CC"/>
                </a:solidFill>
                <a:latin typeface="Times New Roman"/>
                <a:ea typeface="Times New Roman"/>
              </a:rPr>
              <a:t>qirg‘ichlar</a:t>
            </a:r>
            <a:r>
              <a:rPr lang="en-US" sz="2400" b="1" i="1" dirty="0">
                <a:solidFill>
                  <a:srgbClr val="0000CC"/>
                </a:solidFill>
                <a:latin typeface="Times New Roman"/>
                <a:ea typeface="Times New Roman"/>
              </a:rPr>
              <a:t> </a:t>
            </a:r>
            <a:r>
              <a:rPr lang="en-US" sz="2400" b="1" i="1" dirty="0" err="1">
                <a:solidFill>
                  <a:srgbClr val="0000CC"/>
                </a:solidFill>
                <a:latin typeface="Times New Roman"/>
                <a:ea typeface="Times New Roman"/>
              </a:rPr>
              <a:t>va</a:t>
            </a:r>
            <a:r>
              <a:rPr lang="en-US" sz="2400" b="1" i="1" dirty="0">
                <a:solidFill>
                  <a:srgbClr val="0000CC"/>
                </a:solidFill>
                <a:latin typeface="Times New Roman"/>
                <a:ea typeface="Times New Roman"/>
              </a:rPr>
              <a:t> </a:t>
            </a:r>
            <a:r>
              <a:rPr lang="en-US" sz="2400" b="1" i="1" dirty="0" err="1">
                <a:solidFill>
                  <a:srgbClr val="0000CC"/>
                </a:solidFill>
                <a:latin typeface="Times New Roman"/>
                <a:ea typeface="Times New Roman"/>
              </a:rPr>
              <a:t>kurakchalar</a:t>
            </a:r>
            <a:r>
              <a:rPr lang="en-US" sz="2400" b="1" i="1" dirty="0">
                <a:solidFill>
                  <a:srgbClr val="0000CC"/>
                </a:solidFill>
                <a:latin typeface="Times New Roman"/>
                <a:ea typeface="Times New Roman"/>
              </a:rPr>
              <a:t>, </a:t>
            </a:r>
            <a:r>
              <a:rPr lang="en-US" sz="2400" b="1" i="1" dirty="0" err="1">
                <a:solidFill>
                  <a:srgbClr val="0000CC"/>
                </a:solidFill>
                <a:latin typeface="Times New Roman"/>
                <a:ea typeface="Times New Roman"/>
              </a:rPr>
              <a:t>uchrindidan</a:t>
            </a:r>
            <a:r>
              <a:rPr lang="en-US" sz="2400" b="1" i="1" dirty="0">
                <a:solidFill>
                  <a:srgbClr val="0000CC"/>
                </a:solidFill>
                <a:latin typeface="Times New Roman"/>
                <a:ea typeface="Times New Roman"/>
              </a:rPr>
              <a:t> </a:t>
            </a:r>
            <a:r>
              <a:rPr lang="en-US" sz="2400" b="1" i="1" dirty="0" err="1">
                <a:solidFill>
                  <a:srgbClr val="0000CC"/>
                </a:solidFill>
                <a:latin typeface="Times New Roman"/>
                <a:ea typeface="Times New Roman"/>
              </a:rPr>
              <a:t>tayyorlangan</a:t>
            </a:r>
            <a:r>
              <a:rPr lang="en-US" sz="2400" b="1" i="1" dirty="0">
                <a:solidFill>
                  <a:srgbClr val="0000CC"/>
                </a:solidFill>
                <a:latin typeface="Times New Roman"/>
                <a:ea typeface="Times New Roman"/>
              </a:rPr>
              <a:t> </a:t>
            </a:r>
            <a:r>
              <a:rPr lang="en-US" sz="2400" b="1" i="1" dirty="0" err="1">
                <a:solidFill>
                  <a:srgbClr val="0000CC"/>
                </a:solidFill>
                <a:latin typeface="Times New Roman"/>
                <a:ea typeface="Times New Roman"/>
              </a:rPr>
              <a:t>kesgichlar</a:t>
            </a:r>
            <a:r>
              <a:rPr lang="en-US" sz="2400" b="1" i="1" dirty="0">
                <a:solidFill>
                  <a:srgbClr val="0000CC"/>
                </a:solidFill>
                <a:latin typeface="Times New Roman"/>
                <a:ea typeface="Times New Roman"/>
              </a:rPr>
              <a:t> </a:t>
            </a:r>
            <a:r>
              <a:rPr lang="en-US" sz="2400" dirty="0" err="1">
                <a:latin typeface="Times New Roman"/>
                <a:ea typeface="Times New Roman"/>
              </a:rPr>
              <a:t>topilgan</a:t>
            </a:r>
            <a:r>
              <a:rPr lang="en-US" sz="2400" dirty="0">
                <a:latin typeface="Times New Roman"/>
                <a:ea typeface="Times New Roman"/>
              </a:rPr>
              <a:t> </a:t>
            </a:r>
            <a:r>
              <a:rPr lang="en-US" sz="2400" dirty="0" err="1">
                <a:latin typeface="Times New Roman"/>
                <a:ea typeface="Times New Roman"/>
              </a:rPr>
              <a:t>bo‘lib</a:t>
            </a:r>
            <a:r>
              <a:rPr lang="en-US" sz="2400" dirty="0">
                <a:latin typeface="Times New Roman"/>
                <a:ea typeface="Times New Roman"/>
              </a:rPr>
              <a:t>, </a:t>
            </a:r>
            <a:r>
              <a:rPr lang="en-US" sz="2400" dirty="0" err="1">
                <a:latin typeface="Times New Roman"/>
                <a:ea typeface="Times New Roman"/>
              </a:rPr>
              <a:t>ularning</a:t>
            </a:r>
            <a:r>
              <a:rPr lang="en-US" sz="2400" dirty="0">
                <a:latin typeface="Times New Roman"/>
                <a:ea typeface="Times New Roman"/>
              </a:rPr>
              <a:t> </a:t>
            </a:r>
            <a:r>
              <a:rPr lang="en-US" sz="2400" dirty="0" err="1">
                <a:latin typeface="Times New Roman"/>
                <a:ea typeface="Times New Roman"/>
              </a:rPr>
              <a:t>umumiy</a:t>
            </a:r>
            <a:r>
              <a:rPr lang="en-US" sz="2400" dirty="0">
                <a:latin typeface="Times New Roman"/>
                <a:ea typeface="Times New Roman"/>
              </a:rPr>
              <a:t> </a:t>
            </a:r>
            <a:r>
              <a:rPr lang="en-US" sz="2400" dirty="0" err="1">
                <a:latin typeface="Times New Roman"/>
                <a:ea typeface="Times New Roman"/>
              </a:rPr>
              <a:t>soni</a:t>
            </a:r>
            <a:r>
              <a:rPr lang="en-US" sz="2400" dirty="0">
                <a:latin typeface="Times New Roman"/>
                <a:ea typeface="Times New Roman"/>
              </a:rPr>
              <a:t> </a:t>
            </a:r>
            <a:r>
              <a:rPr lang="en-US" sz="2400" b="1" dirty="0">
                <a:latin typeface="Times New Roman"/>
                <a:ea typeface="Times New Roman"/>
              </a:rPr>
              <a:t>30 </a:t>
            </a:r>
            <a:r>
              <a:rPr lang="en-US" sz="2400" b="1" dirty="0" err="1">
                <a:latin typeface="Times New Roman"/>
                <a:ea typeface="Times New Roman"/>
              </a:rPr>
              <a:t>mingdan</a:t>
            </a:r>
            <a:r>
              <a:rPr lang="en-US" sz="2400" b="1" dirty="0">
                <a:latin typeface="Times New Roman"/>
                <a:ea typeface="Times New Roman"/>
              </a:rPr>
              <a:t> </a:t>
            </a:r>
            <a:r>
              <a:rPr lang="en-US" sz="2400" dirty="0" err="1">
                <a:latin typeface="Times New Roman"/>
                <a:ea typeface="Times New Roman"/>
              </a:rPr>
              <a:t>oshadi</a:t>
            </a:r>
            <a:r>
              <a:rPr lang="en-US" sz="2400" dirty="0">
                <a:latin typeface="Times New Roman"/>
                <a:ea typeface="Times New Roman"/>
              </a:rPr>
              <a:t>. </a:t>
            </a:r>
            <a:r>
              <a:rPr lang="en-US" sz="2400" b="1" dirty="0" err="1">
                <a:solidFill>
                  <a:srgbClr val="C00000"/>
                </a:solidFill>
                <a:latin typeface="Times New Roman"/>
                <a:ea typeface="Times New Roman"/>
              </a:rPr>
              <a:t>Obirahmatdan</a:t>
            </a:r>
            <a:r>
              <a:rPr lang="en-US" sz="2400" dirty="0">
                <a:solidFill>
                  <a:srgbClr val="C00000"/>
                </a:solidFill>
                <a:latin typeface="Times New Roman"/>
                <a:ea typeface="Times New Roman"/>
              </a:rPr>
              <a:t> </a:t>
            </a:r>
            <a:r>
              <a:rPr lang="en-US" sz="2400" dirty="0" err="1">
                <a:latin typeface="Times New Roman"/>
                <a:ea typeface="Times New Roman"/>
              </a:rPr>
              <a:t>hayvon</a:t>
            </a:r>
            <a:r>
              <a:rPr lang="en-US" sz="2400" dirty="0">
                <a:latin typeface="Times New Roman"/>
                <a:ea typeface="Times New Roman"/>
              </a:rPr>
              <a:t> </a:t>
            </a:r>
            <a:r>
              <a:rPr lang="en-US" sz="2400" dirty="0" err="1">
                <a:latin typeface="Times New Roman"/>
                <a:ea typeface="Times New Roman"/>
              </a:rPr>
              <a:t>suyaklaridan</a:t>
            </a:r>
            <a:r>
              <a:rPr lang="en-US" sz="2400" dirty="0">
                <a:latin typeface="Times New Roman"/>
                <a:ea typeface="Times New Roman"/>
              </a:rPr>
              <a:t> </a:t>
            </a:r>
            <a:r>
              <a:rPr lang="en-US" sz="2400" dirty="0" err="1">
                <a:latin typeface="Times New Roman"/>
                <a:ea typeface="Times New Roman"/>
              </a:rPr>
              <a:t>yasalgan</a:t>
            </a:r>
            <a:r>
              <a:rPr lang="en-US" sz="2400" dirty="0">
                <a:latin typeface="Times New Roman"/>
                <a:ea typeface="Times New Roman"/>
              </a:rPr>
              <a:t> </a:t>
            </a:r>
            <a:r>
              <a:rPr lang="en-US" sz="2400" b="1" dirty="0" err="1">
                <a:latin typeface="Times New Roman"/>
                <a:ea typeface="Times New Roman"/>
              </a:rPr>
              <a:t>bigizlar</a:t>
            </a:r>
            <a:r>
              <a:rPr lang="en-US" sz="2400" b="1" dirty="0">
                <a:latin typeface="Times New Roman"/>
                <a:ea typeface="Times New Roman"/>
              </a:rPr>
              <a:t> </a:t>
            </a:r>
            <a:r>
              <a:rPr lang="en-US" sz="2400" b="1" dirty="0" err="1">
                <a:latin typeface="Times New Roman"/>
                <a:ea typeface="Times New Roman"/>
              </a:rPr>
              <a:t>hamda</a:t>
            </a:r>
            <a:r>
              <a:rPr lang="en-US" sz="2400" b="1" dirty="0">
                <a:latin typeface="Times New Roman"/>
                <a:ea typeface="Times New Roman"/>
              </a:rPr>
              <a:t> </a:t>
            </a:r>
            <a:r>
              <a:rPr lang="en-US" sz="2400" b="1" dirty="0" err="1">
                <a:latin typeface="Times New Roman"/>
                <a:ea typeface="Times New Roman"/>
              </a:rPr>
              <a:t>bug‘u</a:t>
            </a:r>
            <a:r>
              <a:rPr lang="en-US" sz="2400" b="1" dirty="0">
                <a:latin typeface="Times New Roman"/>
                <a:ea typeface="Times New Roman"/>
              </a:rPr>
              <a:t>, tog‘ </a:t>
            </a:r>
            <a:r>
              <a:rPr lang="en-US" sz="2400" b="1" dirty="0" err="1">
                <a:latin typeface="Times New Roman"/>
                <a:ea typeface="Times New Roman"/>
              </a:rPr>
              <a:t>echkisi</a:t>
            </a:r>
            <a:r>
              <a:rPr lang="en-US" sz="2400" b="1" dirty="0">
                <a:latin typeface="Times New Roman"/>
                <a:ea typeface="Times New Roman"/>
              </a:rPr>
              <a:t>, </a:t>
            </a:r>
            <a:r>
              <a:rPr lang="en-US" sz="2400" b="1" dirty="0" err="1">
                <a:latin typeface="Times New Roman"/>
                <a:ea typeface="Times New Roman"/>
              </a:rPr>
              <a:t>to‘ng‘iz</a:t>
            </a:r>
            <a:r>
              <a:rPr lang="en-US" sz="2400" b="1" dirty="0">
                <a:latin typeface="Times New Roman"/>
                <a:ea typeface="Times New Roman"/>
              </a:rPr>
              <a:t>, </a:t>
            </a:r>
            <a:r>
              <a:rPr lang="en-US" sz="2400" b="1" dirty="0" err="1">
                <a:latin typeface="Times New Roman"/>
                <a:ea typeface="Times New Roman"/>
              </a:rPr>
              <a:t>jayron</a:t>
            </a:r>
            <a:r>
              <a:rPr lang="en-US" sz="2400" b="1" dirty="0">
                <a:latin typeface="Times New Roman"/>
                <a:ea typeface="Times New Roman"/>
              </a:rPr>
              <a:t>, </a:t>
            </a:r>
            <a:r>
              <a:rPr lang="en-US" sz="2400" b="1" dirty="0" err="1">
                <a:latin typeface="Times New Roman"/>
                <a:ea typeface="Times New Roman"/>
              </a:rPr>
              <a:t>arxar</a:t>
            </a:r>
            <a:r>
              <a:rPr lang="en-US" sz="2400" b="1" dirty="0">
                <a:latin typeface="Times New Roman"/>
                <a:ea typeface="Times New Roman"/>
              </a:rPr>
              <a:t> </a:t>
            </a:r>
            <a:r>
              <a:rPr lang="en-US" sz="2400" b="1" dirty="0" err="1">
                <a:latin typeface="Times New Roman"/>
                <a:ea typeface="Times New Roman"/>
              </a:rPr>
              <a:t>va</a:t>
            </a:r>
            <a:r>
              <a:rPr lang="en-US" sz="2400" b="1" dirty="0">
                <a:latin typeface="Times New Roman"/>
                <a:ea typeface="Times New Roman"/>
              </a:rPr>
              <a:t> </a:t>
            </a:r>
            <a:r>
              <a:rPr lang="en-US" sz="2400" b="1" dirty="0" err="1">
                <a:latin typeface="Times New Roman"/>
                <a:ea typeface="Times New Roman"/>
              </a:rPr>
              <a:t>boshqa</a:t>
            </a:r>
            <a:r>
              <a:rPr lang="en-US" sz="2400" b="1" dirty="0">
                <a:latin typeface="Times New Roman"/>
                <a:ea typeface="Times New Roman"/>
              </a:rPr>
              <a:t> </a:t>
            </a:r>
            <a:r>
              <a:rPr lang="en-US" sz="2400" b="1" dirty="0" err="1">
                <a:latin typeface="Times New Roman"/>
                <a:ea typeface="Times New Roman"/>
              </a:rPr>
              <a:t>hayvonlarning</a:t>
            </a:r>
            <a:r>
              <a:rPr lang="en-US" sz="2400" b="1" dirty="0">
                <a:latin typeface="Times New Roman"/>
                <a:ea typeface="Times New Roman"/>
              </a:rPr>
              <a:t> </a:t>
            </a:r>
            <a:r>
              <a:rPr lang="en-US" sz="2400" b="1" dirty="0" err="1">
                <a:latin typeface="Times New Roman"/>
                <a:ea typeface="Times New Roman"/>
              </a:rPr>
              <a:t>suyaklari</a:t>
            </a:r>
            <a:r>
              <a:rPr lang="en-US" sz="2400" b="1" dirty="0">
                <a:latin typeface="Times New Roman"/>
                <a:ea typeface="Times New Roman"/>
              </a:rPr>
              <a:t>, </a:t>
            </a:r>
            <a:r>
              <a:rPr lang="en-US" sz="2400" b="1" dirty="0" err="1">
                <a:latin typeface="Times New Roman"/>
                <a:ea typeface="Times New Roman"/>
              </a:rPr>
              <a:t>gulxan</a:t>
            </a:r>
            <a:r>
              <a:rPr lang="en-US" sz="2400" b="1" dirty="0">
                <a:latin typeface="Times New Roman"/>
                <a:ea typeface="Times New Roman"/>
              </a:rPr>
              <a:t>, </a:t>
            </a:r>
            <a:r>
              <a:rPr lang="en-US" sz="2400" b="1" dirty="0" err="1">
                <a:latin typeface="Times New Roman"/>
                <a:ea typeface="Times New Roman"/>
              </a:rPr>
              <a:t>kul</a:t>
            </a:r>
            <a:r>
              <a:rPr lang="en-US" sz="2400" b="1" dirty="0">
                <a:latin typeface="Times New Roman"/>
                <a:ea typeface="Times New Roman"/>
              </a:rPr>
              <a:t>, </a:t>
            </a:r>
            <a:r>
              <a:rPr lang="en-US" sz="2400" b="1" dirty="0" err="1">
                <a:latin typeface="Times New Roman"/>
                <a:ea typeface="Times New Roman"/>
              </a:rPr>
              <a:t>ko‘mir</a:t>
            </a:r>
            <a:r>
              <a:rPr lang="en-US" sz="2400" b="1" dirty="0">
                <a:latin typeface="Times New Roman"/>
                <a:ea typeface="Times New Roman"/>
              </a:rPr>
              <a:t> </a:t>
            </a:r>
            <a:r>
              <a:rPr lang="en-US" sz="2400" b="1" dirty="0" err="1">
                <a:latin typeface="Times New Roman"/>
                <a:ea typeface="Times New Roman"/>
              </a:rPr>
              <a:t>va</a:t>
            </a:r>
            <a:r>
              <a:rPr lang="en-US" sz="2400" b="1" dirty="0">
                <a:latin typeface="Times New Roman"/>
                <a:ea typeface="Times New Roman"/>
              </a:rPr>
              <a:t> </a:t>
            </a:r>
            <a:r>
              <a:rPr lang="en-US" sz="2400" b="1" dirty="0" err="1">
                <a:latin typeface="Times New Roman"/>
                <a:ea typeface="Times New Roman"/>
              </a:rPr>
              <a:t>boshqa</a:t>
            </a:r>
            <a:r>
              <a:rPr lang="en-US" sz="2400" b="1" dirty="0">
                <a:latin typeface="Times New Roman"/>
                <a:ea typeface="Times New Roman"/>
              </a:rPr>
              <a:t> </a:t>
            </a:r>
            <a:r>
              <a:rPr lang="en-US" sz="2400" b="1" dirty="0" err="1">
                <a:latin typeface="Times New Roman"/>
                <a:ea typeface="Times New Roman"/>
              </a:rPr>
              <a:t>narsalar</a:t>
            </a:r>
            <a:r>
              <a:rPr lang="en-US" sz="2400" b="1" dirty="0">
                <a:latin typeface="Times New Roman"/>
                <a:ea typeface="Times New Roman"/>
              </a:rPr>
              <a:t> </a:t>
            </a:r>
            <a:r>
              <a:rPr lang="en-US" sz="2400" b="1" dirty="0" err="1">
                <a:latin typeface="Times New Roman"/>
                <a:ea typeface="Times New Roman"/>
              </a:rPr>
              <a:t>qoldiqlari</a:t>
            </a:r>
            <a:r>
              <a:rPr lang="en-US" sz="2400" dirty="0">
                <a:latin typeface="Times New Roman"/>
                <a:ea typeface="Times New Roman"/>
              </a:rPr>
              <a:t> ham </a:t>
            </a:r>
            <a:r>
              <a:rPr lang="en-US" sz="2400" dirty="0" err="1">
                <a:latin typeface="Times New Roman"/>
                <a:ea typeface="Times New Roman"/>
              </a:rPr>
              <a:t>topilgan</a:t>
            </a:r>
            <a:r>
              <a:rPr lang="en-US" sz="2400" dirty="0">
                <a:latin typeface="Times New Roman"/>
                <a:ea typeface="Times New Roman"/>
              </a:rPr>
              <a:t>. </a:t>
            </a:r>
            <a:r>
              <a:rPr lang="en-US" sz="2400" dirty="0" err="1">
                <a:latin typeface="Times New Roman"/>
                <a:ea typeface="Times New Roman"/>
              </a:rPr>
              <a:t>Obirahmatda</a:t>
            </a:r>
            <a:r>
              <a:rPr lang="en-US" sz="2400" dirty="0">
                <a:latin typeface="Times New Roman"/>
                <a:ea typeface="Times New Roman"/>
              </a:rPr>
              <a:t> </a:t>
            </a:r>
            <a:r>
              <a:rPr lang="en-US" sz="2400" dirty="0" err="1">
                <a:latin typeface="Times New Roman"/>
                <a:ea typeface="Times New Roman"/>
              </a:rPr>
              <a:t>qadimgi</a:t>
            </a:r>
            <a:r>
              <a:rPr lang="en-US" sz="2400" dirty="0">
                <a:latin typeface="Times New Roman"/>
                <a:ea typeface="Times New Roman"/>
              </a:rPr>
              <a:t> </a:t>
            </a:r>
            <a:r>
              <a:rPr lang="en-US" sz="2400" dirty="0" err="1">
                <a:latin typeface="Times New Roman"/>
                <a:ea typeface="Times New Roman"/>
              </a:rPr>
              <a:t>odamlar</a:t>
            </a:r>
            <a:r>
              <a:rPr lang="en-US" sz="2400" dirty="0">
                <a:latin typeface="Times New Roman"/>
                <a:ea typeface="Times New Roman"/>
              </a:rPr>
              <a:t> </a:t>
            </a:r>
            <a:r>
              <a:rPr lang="en-US" sz="2400" dirty="0" err="1">
                <a:latin typeface="Times New Roman"/>
                <a:ea typeface="Times New Roman"/>
              </a:rPr>
              <a:t>taxminan</a:t>
            </a:r>
            <a:r>
              <a:rPr lang="en-US" sz="2400" dirty="0">
                <a:latin typeface="Times New Roman"/>
                <a:ea typeface="Times New Roman"/>
              </a:rPr>
              <a:t> </a:t>
            </a:r>
            <a:r>
              <a:rPr lang="en-US" sz="2400" b="1" dirty="0">
                <a:solidFill>
                  <a:srgbClr val="C00000"/>
                </a:solidFill>
                <a:latin typeface="Times New Roman"/>
                <a:ea typeface="Times New Roman"/>
              </a:rPr>
              <a:t>120–40 </a:t>
            </a:r>
            <a:r>
              <a:rPr lang="en-US" sz="2400" b="1" dirty="0" err="1">
                <a:solidFill>
                  <a:srgbClr val="C00000"/>
                </a:solidFill>
                <a:latin typeface="Times New Roman"/>
                <a:ea typeface="Times New Roman"/>
              </a:rPr>
              <a:t>ming</a:t>
            </a:r>
            <a:r>
              <a:rPr lang="en-US" sz="2400" b="1" dirty="0">
                <a:solidFill>
                  <a:srgbClr val="C00000"/>
                </a:solidFill>
                <a:latin typeface="Times New Roman"/>
                <a:ea typeface="Times New Roman"/>
              </a:rPr>
              <a:t> </a:t>
            </a:r>
            <a:r>
              <a:rPr lang="en-US" sz="2400" b="1" dirty="0" err="1">
                <a:solidFill>
                  <a:srgbClr val="C00000"/>
                </a:solidFill>
                <a:latin typeface="Times New Roman"/>
                <a:ea typeface="Times New Roman"/>
              </a:rPr>
              <a:t>yil</a:t>
            </a:r>
            <a:r>
              <a:rPr lang="en-US" sz="2400" b="1" dirty="0">
                <a:solidFill>
                  <a:srgbClr val="C00000"/>
                </a:solidFill>
                <a:latin typeface="Times New Roman"/>
                <a:ea typeface="Times New Roman"/>
              </a:rPr>
              <a:t> </a:t>
            </a:r>
            <a:r>
              <a:rPr lang="en-US" sz="2400" b="1" dirty="0" err="1">
                <a:solidFill>
                  <a:srgbClr val="C00000"/>
                </a:solidFill>
                <a:latin typeface="Times New Roman"/>
                <a:ea typeface="Times New Roman"/>
              </a:rPr>
              <a:t>ilgari</a:t>
            </a:r>
            <a:r>
              <a:rPr lang="en-US" sz="2400" b="1" dirty="0">
                <a:solidFill>
                  <a:srgbClr val="C00000"/>
                </a:solidFill>
                <a:latin typeface="Times New Roman"/>
                <a:ea typeface="Times New Roman"/>
              </a:rPr>
              <a:t> </a:t>
            </a:r>
            <a:r>
              <a:rPr lang="en-US" sz="2400" dirty="0" err="1">
                <a:latin typeface="Times New Roman"/>
                <a:ea typeface="Times New Roman"/>
              </a:rPr>
              <a:t>yashab</a:t>
            </a:r>
            <a:r>
              <a:rPr lang="en-US" sz="2400" dirty="0">
                <a:latin typeface="Times New Roman"/>
                <a:ea typeface="Times New Roman"/>
              </a:rPr>
              <a:t>, </a:t>
            </a:r>
            <a:r>
              <a:rPr lang="en-US" sz="2400" dirty="0" err="1">
                <a:latin typeface="Times New Roman"/>
                <a:ea typeface="Times New Roman"/>
              </a:rPr>
              <a:t>terib</a:t>
            </a:r>
            <a:r>
              <a:rPr lang="en-US" sz="2400" dirty="0">
                <a:latin typeface="Times New Roman"/>
                <a:ea typeface="Times New Roman"/>
              </a:rPr>
              <a:t>–</a:t>
            </a:r>
            <a:r>
              <a:rPr lang="en-US" sz="2400" dirty="0" err="1">
                <a:latin typeface="Times New Roman"/>
                <a:ea typeface="Times New Roman"/>
              </a:rPr>
              <a:t>termachilik</a:t>
            </a:r>
            <a:r>
              <a:rPr lang="en-US" sz="2400" dirty="0">
                <a:latin typeface="Times New Roman"/>
                <a:ea typeface="Times New Roman"/>
              </a:rPr>
              <a:t> </a:t>
            </a:r>
            <a:r>
              <a:rPr lang="en-US" sz="2400" dirty="0" err="1">
                <a:latin typeface="Times New Roman"/>
                <a:ea typeface="Times New Roman"/>
              </a:rPr>
              <a:t>va</a:t>
            </a:r>
            <a:r>
              <a:rPr lang="en-US" sz="2400" dirty="0">
                <a:latin typeface="Times New Roman"/>
                <a:ea typeface="Times New Roman"/>
              </a:rPr>
              <a:t> </a:t>
            </a:r>
            <a:r>
              <a:rPr lang="en-US" sz="2400" dirty="0" err="1">
                <a:latin typeface="Times New Roman"/>
                <a:ea typeface="Times New Roman"/>
              </a:rPr>
              <a:t>yovvoyi</a:t>
            </a:r>
            <a:r>
              <a:rPr lang="en-US" sz="2400" dirty="0">
                <a:latin typeface="Times New Roman"/>
                <a:ea typeface="Times New Roman"/>
              </a:rPr>
              <a:t> </a:t>
            </a:r>
            <a:r>
              <a:rPr lang="en-US" sz="2400" dirty="0" err="1">
                <a:latin typeface="Times New Roman"/>
                <a:ea typeface="Times New Roman"/>
              </a:rPr>
              <a:t>hayvonlarni</a:t>
            </a:r>
            <a:r>
              <a:rPr lang="en-US" sz="2400" dirty="0">
                <a:latin typeface="Times New Roman"/>
                <a:ea typeface="Times New Roman"/>
              </a:rPr>
              <a:t> </a:t>
            </a:r>
            <a:r>
              <a:rPr lang="en-US" sz="2400" dirty="0" err="1">
                <a:latin typeface="Times New Roman"/>
                <a:ea typeface="Times New Roman"/>
              </a:rPr>
              <a:t>ovlab</a:t>
            </a:r>
            <a:r>
              <a:rPr lang="en-US" sz="2400" dirty="0">
                <a:latin typeface="Times New Roman"/>
                <a:ea typeface="Times New Roman"/>
              </a:rPr>
              <a:t> </a:t>
            </a:r>
            <a:r>
              <a:rPr lang="en-US" sz="2400" dirty="0" err="1">
                <a:latin typeface="Times New Roman"/>
                <a:ea typeface="Times New Roman"/>
              </a:rPr>
              <a:t>tirikchilik</a:t>
            </a:r>
            <a:r>
              <a:rPr lang="en-US" sz="2400" dirty="0">
                <a:latin typeface="Times New Roman"/>
                <a:ea typeface="Times New Roman"/>
              </a:rPr>
              <a:t> </a:t>
            </a:r>
            <a:r>
              <a:rPr lang="en-US" sz="2400" dirty="0" err="1">
                <a:latin typeface="Times New Roman"/>
                <a:ea typeface="Times New Roman"/>
              </a:rPr>
              <a:t>qilganlar</a:t>
            </a:r>
            <a:r>
              <a:rPr lang="en-US" sz="2400" dirty="0">
                <a:latin typeface="Times New Roman"/>
                <a:ea typeface="Times New Roman"/>
              </a:rPr>
              <a:t>.</a:t>
            </a:r>
            <a:endParaRPr lang="en-US" sz="2400" dirty="0">
              <a:latin typeface="Times New Roman" panose="02020603050405020304" pitchFamily="18" charset="0"/>
              <a:cs typeface="Times New Roman" panose="02020603050405020304" pitchFamily="18" charset="0"/>
            </a:endParaRPr>
          </a:p>
        </p:txBody>
      </p:sp>
      <p:sp>
        <p:nvSpPr>
          <p:cNvPr id="2" name="Скругленный прямоугольник 1"/>
          <p:cNvSpPr/>
          <p:nvPr/>
        </p:nvSpPr>
        <p:spPr>
          <a:xfrm>
            <a:off x="2339752" y="0"/>
            <a:ext cx="4032448" cy="6206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err="1" smtClean="0">
                <a:solidFill>
                  <a:schemeClr val="tx1"/>
                </a:solidFill>
              </a:rPr>
              <a:t>Obirahmat</a:t>
            </a:r>
            <a:endParaRPr lang="ru-RU" sz="3200" b="1" dirty="0">
              <a:solidFill>
                <a:schemeClr val="tx1"/>
              </a:solidFill>
            </a:endParaRPr>
          </a:p>
        </p:txBody>
      </p:sp>
    </p:spTree>
    <p:extLst>
      <p:ext uri="{BB962C8B-B14F-4D97-AF65-F5344CB8AC3E}">
        <p14:creationId xmlns:p14="http://schemas.microsoft.com/office/powerpoint/2010/main" val="1307544567"/>
      </p:ext>
    </p:extLst>
  </p:cSld>
  <p:clrMapOvr>
    <a:masterClrMapping/>
  </p:clrMapOvr>
  <p:transition spd="slow">
    <p:dissolv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620688"/>
            <a:ext cx="9179960" cy="5693866"/>
          </a:xfrm>
          <a:prstGeom prst="rect">
            <a:avLst/>
          </a:prstGeom>
        </p:spPr>
        <p:txBody>
          <a:bodyPr wrap="square">
            <a:spAutoFit/>
          </a:bodyPr>
          <a:lstStyle/>
          <a:p>
            <a:pPr algn="just"/>
            <a:r>
              <a:rPr lang="en-US" sz="2600" dirty="0" smtClean="0">
                <a:latin typeface="Times New Roman" panose="02020603050405020304" pitchFamily="18" charset="0"/>
                <a:cs typeface="Times New Roman" panose="02020603050405020304" pitchFamily="18" charset="0"/>
              </a:rPr>
              <a:t>	</a:t>
            </a:r>
            <a:r>
              <a:rPr lang="en-US" sz="2600" dirty="0" err="1">
                <a:latin typeface="Times New Roman"/>
                <a:ea typeface="Times New Roman"/>
              </a:rPr>
              <a:t>Topilmalari</a:t>
            </a:r>
            <a:r>
              <a:rPr lang="en-US" sz="2600" dirty="0">
                <a:latin typeface="Times New Roman"/>
                <a:ea typeface="Times New Roman"/>
              </a:rPr>
              <a:t> </a:t>
            </a:r>
            <a:r>
              <a:rPr lang="en-US" sz="2600" dirty="0" err="1">
                <a:latin typeface="Times New Roman"/>
                <a:ea typeface="Times New Roman"/>
              </a:rPr>
              <a:t>bilan</a:t>
            </a:r>
            <a:r>
              <a:rPr lang="en-US" sz="2600" dirty="0">
                <a:latin typeface="Times New Roman"/>
                <a:ea typeface="Times New Roman"/>
              </a:rPr>
              <a:t> </a:t>
            </a:r>
            <a:r>
              <a:rPr lang="en-US" sz="2600" dirty="0" err="1">
                <a:latin typeface="Times New Roman"/>
                <a:ea typeface="Times New Roman"/>
              </a:rPr>
              <a:t>mashhur</a:t>
            </a:r>
            <a:r>
              <a:rPr lang="en-US" sz="2600" dirty="0">
                <a:latin typeface="Times New Roman"/>
                <a:ea typeface="Times New Roman"/>
              </a:rPr>
              <a:t> </a:t>
            </a:r>
            <a:r>
              <a:rPr lang="en-US" sz="2600" dirty="0" err="1">
                <a:latin typeface="Times New Roman"/>
                <a:ea typeface="Times New Roman"/>
              </a:rPr>
              <a:t>bo‘lgan</a:t>
            </a:r>
            <a:r>
              <a:rPr lang="en-US" sz="2600" dirty="0">
                <a:latin typeface="Times New Roman"/>
                <a:ea typeface="Times New Roman"/>
              </a:rPr>
              <a:t> </a:t>
            </a:r>
            <a:r>
              <a:rPr lang="en-US" sz="2600" b="1" dirty="0" err="1">
                <a:solidFill>
                  <a:srgbClr val="C00000"/>
                </a:solidFill>
                <a:latin typeface="Times New Roman"/>
                <a:ea typeface="Times New Roman"/>
              </a:rPr>
              <a:t>Qo‘tirbuloq</a:t>
            </a:r>
            <a:r>
              <a:rPr lang="en-US" sz="2600" b="1" dirty="0">
                <a:solidFill>
                  <a:srgbClr val="C00000"/>
                </a:solidFill>
                <a:latin typeface="Times New Roman"/>
                <a:ea typeface="Times New Roman"/>
              </a:rPr>
              <a:t> </a:t>
            </a:r>
            <a:r>
              <a:rPr lang="en-US" sz="2600" b="1" dirty="0" err="1">
                <a:solidFill>
                  <a:srgbClr val="C00000"/>
                </a:solidFill>
                <a:latin typeface="Times New Roman"/>
                <a:ea typeface="Times New Roman"/>
              </a:rPr>
              <a:t>makoni</a:t>
            </a:r>
            <a:r>
              <a:rPr lang="en-US" sz="2600" b="1" dirty="0">
                <a:solidFill>
                  <a:srgbClr val="C00000"/>
                </a:solidFill>
                <a:latin typeface="Times New Roman"/>
                <a:ea typeface="Times New Roman"/>
              </a:rPr>
              <a:t> </a:t>
            </a:r>
            <a:r>
              <a:rPr lang="en-US" sz="2600" dirty="0">
                <a:latin typeface="Times New Roman"/>
                <a:ea typeface="Times New Roman"/>
              </a:rPr>
              <a:t>Samarqand </a:t>
            </a:r>
            <a:r>
              <a:rPr lang="en-US" sz="2600" dirty="0" err="1">
                <a:latin typeface="Times New Roman"/>
                <a:ea typeface="Times New Roman"/>
              </a:rPr>
              <a:t>viloyati</a:t>
            </a:r>
            <a:r>
              <a:rPr lang="en-US" sz="2600" dirty="0">
                <a:latin typeface="Times New Roman"/>
                <a:ea typeface="Times New Roman"/>
              </a:rPr>
              <a:t> </a:t>
            </a:r>
            <a:r>
              <a:rPr lang="en-US" sz="2600" b="1" dirty="0" err="1">
                <a:latin typeface="Times New Roman"/>
                <a:ea typeface="Times New Roman"/>
              </a:rPr>
              <a:t>Kattaqo‘rg‘on</a:t>
            </a:r>
            <a:r>
              <a:rPr lang="en-US" sz="2600" b="1" dirty="0">
                <a:latin typeface="Times New Roman"/>
                <a:ea typeface="Times New Roman"/>
              </a:rPr>
              <a:t> </a:t>
            </a:r>
            <a:r>
              <a:rPr lang="en-US" sz="2600" b="1" dirty="0" err="1">
                <a:latin typeface="Times New Roman"/>
                <a:ea typeface="Times New Roman"/>
              </a:rPr>
              <a:t>tumani</a:t>
            </a:r>
            <a:r>
              <a:rPr lang="en-US" sz="2600" b="1" dirty="0">
                <a:latin typeface="Times New Roman"/>
                <a:ea typeface="Times New Roman"/>
              </a:rPr>
              <a:t> </a:t>
            </a:r>
            <a:r>
              <a:rPr lang="en-US" sz="2600" dirty="0" err="1">
                <a:latin typeface="Times New Roman"/>
                <a:ea typeface="Times New Roman"/>
              </a:rPr>
              <a:t>hududlaridan</a:t>
            </a:r>
            <a:r>
              <a:rPr lang="en-US" sz="2600" dirty="0">
                <a:latin typeface="Times New Roman"/>
                <a:ea typeface="Times New Roman"/>
              </a:rPr>
              <a:t> </a:t>
            </a:r>
            <a:r>
              <a:rPr lang="en-US" sz="2600" dirty="0" err="1">
                <a:latin typeface="Times New Roman"/>
                <a:ea typeface="Times New Roman"/>
              </a:rPr>
              <a:t>aniqlangan</a:t>
            </a:r>
            <a:r>
              <a:rPr lang="en-US" sz="2600" dirty="0">
                <a:latin typeface="Times New Roman"/>
                <a:ea typeface="Times New Roman"/>
              </a:rPr>
              <a:t>. </a:t>
            </a:r>
            <a:r>
              <a:rPr lang="en-US" sz="2600" dirty="0" err="1">
                <a:latin typeface="Times New Roman"/>
                <a:ea typeface="Times New Roman"/>
              </a:rPr>
              <a:t>Tadqiqotlar</a:t>
            </a:r>
            <a:r>
              <a:rPr lang="en-US" sz="2600" dirty="0">
                <a:latin typeface="Times New Roman"/>
                <a:ea typeface="Times New Roman"/>
              </a:rPr>
              <a:t> </a:t>
            </a:r>
            <a:r>
              <a:rPr lang="en-US" sz="2600" dirty="0" err="1">
                <a:latin typeface="Times New Roman"/>
                <a:ea typeface="Times New Roman"/>
              </a:rPr>
              <a:t>natijasida</a:t>
            </a:r>
            <a:r>
              <a:rPr lang="en-US" sz="2600" dirty="0">
                <a:latin typeface="Times New Roman"/>
                <a:ea typeface="Times New Roman"/>
              </a:rPr>
              <a:t> </a:t>
            </a:r>
            <a:r>
              <a:rPr lang="en-US" sz="2600" dirty="0" err="1">
                <a:latin typeface="Times New Roman"/>
                <a:ea typeface="Times New Roman"/>
              </a:rPr>
              <a:t>makondan</a:t>
            </a:r>
            <a:r>
              <a:rPr lang="en-US" sz="2600" dirty="0">
                <a:latin typeface="Times New Roman"/>
                <a:ea typeface="Times New Roman"/>
              </a:rPr>
              <a:t> </a:t>
            </a:r>
            <a:r>
              <a:rPr lang="en-US" sz="2600" b="1" i="1" u="sng" dirty="0" err="1">
                <a:solidFill>
                  <a:srgbClr val="0000CC"/>
                </a:solidFill>
                <a:latin typeface="Times New Roman"/>
                <a:ea typeface="Times New Roman"/>
              </a:rPr>
              <a:t>o‘tkir</a:t>
            </a:r>
            <a:r>
              <a:rPr lang="en-US" sz="2600" b="1" i="1" u="sng" dirty="0">
                <a:solidFill>
                  <a:srgbClr val="0000CC"/>
                </a:solidFill>
                <a:latin typeface="Times New Roman"/>
                <a:ea typeface="Times New Roman"/>
              </a:rPr>
              <a:t> </a:t>
            </a:r>
            <a:r>
              <a:rPr lang="en-US" sz="2600" b="1" i="1" u="sng" dirty="0" err="1">
                <a:solidFill>
                  <a:srgbClr val="0000CC"/>
                </a:solidFill>
                <a:latin typeface="Times New Roman"/>
                <a:ea typeface="Times New Roman"/>
              </a:rPr>
              <a:t>uchli</a:t>
            </a:r>
            <a:r>
              <a:rPr lang="en-US" sz="2600" b="1" i="1" u="sng" dirty="0">
                <a:solidFill>
                  <a:srgbClr val="0000CC"/>
                </a:solidFill>
                <a:latin typeface="Times New Roman"/>
                <a:ea typeface="Times New Roman"/>
              </a:rPr>
              <a:t> </a:t>
            </a:r>
            <a:r>
              <a:rPr lang="en-US" sz="2600" b="1" i="1" u="sng" dirty="0" err="1">
                <a:solidFill>
                  <a:srgbClr val="0000CC"/>
                </a:solidFill>
                <a:latin typeface="Times New Roman"/>
                <a:ea typeface="Times New Roman"/>
              </a:rPr>
              <a:t>poykonlar</a:t>
            </a:r>
            <a:r>
              <a:rPr lang="en-US" sz="2600" b="1" i="1" u="sng" dirty="0">
                <a:solidFill>
                  <a:srgbClr val="0000CC"/>
                </a:solidFill>
                <a:latin typeface="Times New Roman"/>
                <a:ea typeface="Times New Roman"/>
              </a:rPr>
              <a:t>, </a:t>
            </a:r>
            <a:r>
              <a:rPr lang="en-US" sz="2600" b="1" i="1" u="sng" dirty="0" err="1">
                <a:solidFill>
                  <a:srgbClr val="0000CC"/>
                </a:solidFill>
                <a:latin typeface="Times New Roman"/>
                <a:ea typeface="Times New Roman"/>
              </a:rPr>
              <a:t>qirg‘ichlar</a:t>
            </a:r>
            <a:r>
              <a:rPr lang="en-US" sz="2600" b="1" i="1" u="sng" dirty="0">
                <a:solidFill>
                  <a:srgbClr val="0000CC"/>
                </a:solidFill>
                <a:latin typeface="Times New Roman"/>
                <a:ea typeface="Times New Roman"/>
              </a:rPr>
              <a:t> </a:t>
            </a:r>
            <a:r>
              <a:rPr lang="en-US" sz="2600" b="1" i="1" u="sng" dirty="0" err="1">
                <a:solidFill>
                  <a:srgbClr val="0000CC"/>
                </a:solidFill>
                <a:latin typeface="Times New Roman"/>
                <a:ea typeface="Times New Roman"/>
              </a:rPr>
              <a:t>va</a:t>
            </a:r>
            <a:r>
              <a:rPr lang="en-US" sz="2600" b="1" i="1" u="sng" dirty="0">
                <a:solidFill>
                  <a:srgbClr val="0000CC"/>
                </a:solidFill>
                <a:latin typeface="Times New Roman"/>
                <a:ea typeface="Times New Roman"/>
              </a:rPr>
              <a:t> </a:t>
            </a:r>
            <a:r>
              <a:rPr lang="en-US" sz="2600" b="1" i="1" u="sng" dirty="0" err="1">
                <a:solidFill>
                  <a:srgbClr val="0000CC"/>
                </a:solidFill>
                <a:latin typeface="Times New Roman"/>
                <a:ea typeface="Times New Roman"/>
              </a:rPr>
              <a:t>teshgichlar</a:t>
            </a:r>
            <a:r>
              <a:rPr lang="en-US" sz="2600" b="1" i="1" u="sng" dirty="0">
                <a:solidFill>
                  <a:srgbClr val="0000CC"/>
                </a:solidFill>
                <a:latin typeface="Times New Roman"/>
                <a:ea typeface="Times New Roman"/>
              </a:rPr>
              <a:t>, </a:t>
            </a:r>
            <a:r>
              <a:rPr lang="en-US" sz="2600" b="1" i="1" u="sng" dirty="0" err="1">
                <a:solidFill>
                  <a:srgbClr val="0000CC"/>
                </a:solidFill>
                <a:latin typeface="Times New Roman"/>
                <a:ea typeface="Times New Roman"/>
              </a:rPr>
              <a:t>ikki</a:t>
            </a:r>
            <a:r>
              <a:rPr lang="en-US" sz="2600" b="1" i="1" u="sng" dirty="0">
                <a:solidFill>
                  <a:srgbClr val="0000CC"/>
                </a:solidFill>
                <a:latin typeface="Times New Roman"/>
                <a:ea typeface="Times New Roman"/>
              </a:rPr>
              <a:t> </a:t>
            </a:r>
            <a:r>
              <a:rPr lang="en-US" sz="2600" b="1" i="1" u="sng" dirty="0" err="1">
                <a:solidFill>
                  <a:srgbClr val="0000CC"/>
                </a:solidFill>
                <a:latin typeface="Times New Roman"/>
                <a:ea typeface="Times New Roman"/>
              </a:rPr>
              <a:t>tomoniga</a:t>
            </a:r>
            <a:r>
              <a:rPr lang="en-US" sz="2600" b="1" i="1" u="sng" dirty="0">
                <a:solidFill>
                  <a:srgbClr val="0000CC"/>
                </a:solidFill>
                <a:latin typeface="Times New Roman"/>
                <a:ea typeface="Times New Roman"/>
              </a:rPr>
              <a:t> </a:t>
            </a:r>
            <a:r>
              <a:rPr lang="en-US" sz="2600" b="1" i="1" u="sng" dirty="0" err="1">
                <a:solidFill>
                  <a:srgbClr val="0000CC"/>
                </a:solidFill>
                <a:latin typeface="Times New Roman"/>
                <a:ea typeface="Times New Roman"/>
              </a:rPr>
              <a:t>ishlov</a:t>
            </a:r>
            <a:r>
              <a:rPr lang="en-US" sz="2600" b="1" i="1" u="sng" dirty="0">
                <a:solidFill>
                  <a:srgbClr val="0000CC"/>
                </a:solidFill>
                <a:latin typeface="Times New Roman"/>
                <a:ea typeface="Times New Roman"/>
              </a:rPr>
              <a:t> </a:t>
            </a:r>
            <a:r>
              <a:rPr lang="en-US" sz="2600" b="1" i="1" u="sng" dirty="0" err="1">
                <a:solidFill>
                  <a:srgbClr val="0000CC"/>
                </a:solidFill>
                <a:latin typeface="Times New Roman"/>
                <a:ea typeface="Times New Roman"/>
              </a:rPr>
              <a:t>berilgan</a:t>
            </a:r>
            <a:r>
              <a:rPr lang="en-US" sz="2600" b="1" i="1" u="sng" dirty="0">
                <a:solidFill>
                  <a:srgbClr val="0000CC"/>
                </a:solidFill>
                <a:latin typeface="Times New Roman"/>
                <a:ea typeface="Times New Roman"/>
              </a:rPr>
              <a:t> </a:t>
            </a:r>
            <a:r>
              <a:rPr lang="en-US" sz="2600" b="1" i="1" u="sng" dirty="0" err="1">
                <a:solidFill>
                  <a:srgbClr val="0000CC"/>
                </a:solidFill>
                <a:latin typeface="Times New Roman"/>
                <a:ea typeface="Times New Roman"/>
              </a:rPr>
              <a:t>bargsimon</a:t>
            </a:r>
            <a:r>
              <a:rPr lang="en-US" sz="2600" b="1" i="1" u="sng" dirty="0">
                <a:solidFill>
                  <a:srgbClr val="0000CC"/>
                </a:solidFill>
                <a:latin typeface="Times New Roman"/>
                <a:ea typeface="Times New Roman"/>
              </a:rPr>
              <a:t> </a:t>
            </a:r>
            <a:r>
              <a:rPr lang="en-US" sz="2600" b="1" i="1" u="sng" dirty="0" err="1">
                <a:solidFill>
                  <a:srgbClr val="0000CC"/>
                </a:solidFill>
                <a:latin typeface="Times New Roman"/>
                <a:ea typeface="Times New Roman"/>
              </a:rPr>
              <a:t>qurollar</a:t>
            </a:r>
            <a:r>
              <a:rPr lang="en-US" sz="2600" b="1" i="1" u="sng" dirty="0">
                <a:solidFill>
                  <a:srgbClr val="0000CC"/>
                </a:solidFill>
                <a:latin typeface="Times New Roman"/>
                <a:ea typeface="Times New Roman"/>
              </a:rPr>
              <a:t> </a:t>
            </a:r>
            <a:r>
              <a:rPr lang="en-US" sz="2600" dirty="0" err="1">
                <a:latin typeface="Times New Roman"/>
                <a:ea typeface="Times New Roman"/>
              </a:rPr>
              <a:t>va</a:t>
            </a:r>
            <a:r>
              <a:rPr lang="en-US" sz="2600" dirty="0">
                <a:latin typeface="Times New Roman"/>
                <a:ea typeface="Times New Roman"/>
              </a:rPr>
              <a:t> </a:t>
            </a:r>
            <a:r>
              <a:rPr lang="en-US" sz="2600" dirty="0" err="1">
                <a:latin typeface="Times New Roman"/>
                <a:ea typeface="Times New Roman"/>
              </a:rPr>
              <a:t>boshqa</a:t>
            </a:r>
            <a:r>
              <a:rPr lang="en-US" sz="2600" dirty="0">
                <a:latin typeface="Times New Roman"/>
                <a:ea typeface="Times New Roman"/>
              </a:rPr>
              <a:t> </a:t>
            </a:r>
            <a:r>
              <a:rPr lang="en-US" sz="2600" dirty="0" err="1">
                <a:latin typeface="Times New Roman"/>
                <a:ea typeface="Times New Roman"/>
              </a:rPr>
              <a:t>turli</a:t>
            </a:r>
            <a:r>
              <a:rPr lang="en-US" sz="2600" dirty="0">
                <a:latin typeface="Times New Roman"/>
                <a:ea typeface="Times New Roman"/>
              </a:rPr>
              <a:t>–</a:t>
            </a:r>
            <a:r>
              <a:rPr lang="en-US" sz="2600" dirty="0" err="1">
                <a:latin typeface="Times New Roman"/>
                <a:ea typeface="Times New Roman"/>
              </a:rPr>
              <a:t>tuman</a:t>
            </a:r>
            <a:r>
              <a:rPr lang="en-US" sz="2600" dirty="0">
                <a:latin typeface="Times New Roman"/>
                <a:ea typeface="Times New Roman"/>
              </a:rPr>
              <a:t> tosh </a:t>
            </a:r>
            <a:r>
              <a:rPr lang="en-US" sz="2600" dirty="0" err="1">
                <a:latin typeface="Times New Roman"/>
                <a:ea typeface="Times New Roman"/>
              </a:rPr>
              <a:t>qurollar</a:t>
            </a:r>
            <a:r>
              <a:rPr lang="en-US" sz="2600" dirty="0">
                <a:latin typeface="Times New Roman"/>
                <a:ea typeface="Times New Roman"/>
              </a:rPr>
              <a:t> </a:t>
            </a:r>
            <a:r>
              <a:rPr lang="en-US" sz="2600" dirty="0" err="1">
                <a:latin typeface="Times New Roman"/>
                <a:ea typeface="Times New Roman"/>
              </a:rPr>
              <a:t>topilgan</a:t>
            </a:r>
            <a:r>
              <a:rPr lang="en-US" sz="2600" dirty="0">
                <a:latin typeface="Times New Roman"/>
                <a:ea typeface="Times New Roman"/>
              </a:rPr>
              <a:t>. </a:t>
            </a:r>
            <a:r>
              <a:rPr lang="en-US" sz="2600" dirty="0" err="1">
                <a:latin typeface="Times New Roman"/>
                <a:ea typeface="Times New Roman"/>
              </a:rPr>
              <a:t>Shuningdek</a:t>
            </a:r>
            <a:r>
              <a:rPr lang="en-US" sz="2600" dirty="0">
                <a:latin typeface="Times New Roman"/>
                <a:ea typeface="Times New Roman"/>
              </a:rPr>
              <a:t>, </a:t>
            </a:r>
            <a:r>
              <a:rPr lang="en-US" sz="2600" dirty="0" err="1">
                <a:latin typeface="Times New Roman"/>
                <a:ea typeface="Times New Roman"/>
              </a:rPr>
              <a:t>ko‘plab</a:t>
            </a:r>
            <a:r>
              <a:rPr lang="en-US" sz="2600" dirty="0">
                <a:latin typeface="Times New Roman"/>
                <a:ea typeface="Times New Roman"/>
              </a:rPr>
              <a:t> </a:t>
            </a:r>
            <a:r>
              <a:rPr lang="en-US" sz="2600" dirty="0" err="1">
                <a:latin typeface="Times New Roman"/>
                <a:ea typeface="Times New Roman"/>
              </a:rPr>
              <a:t>yovvoyi</a:t>
            </a:r>
            <a:r>
              <a:rPr lang="en-US" sz="2600" dirty="0">
                <a:latin typeface="Times New Roman"/>
                <a:ea typeface="Times New Roman"/>
              </a:rPr>
              <a:t> </a:t>
            </a:r>
            <a:r>
              <a:rPr lang="en-US" sz="2600" dirty="0" err="1">
                <a:latin typeface="Times New Roman"/>
                <a:ea typeface="Times New Roman"/>
              </a:rPr>
              <a:t>hayvonlar</a:t>
            </a:r>
            <a:r>
              <a:rPr lang="en-US" sz="2600" dirty="0">
                <a:latin typeface="Times New Roman"/>
                <a:ea typeface="Times New Roman"/>
              </a:rPr>
              <a:t> –  </a:t>
            </a:r>
            <a:r>
              <a:rPr lang="en-US" sz="2600" b="1" dirty="0" err="1">
                <a:latin typeface="Times New Roman"/>
                <a:ea typeface="Times New Roman"/>
              </a:rPr>
              <a:t>fil</a:t>
            </a:r>
            <a:r>
              <a:rPr lang="en-US" sz="2600" b="1" dirty="0">
                <a:latin typeface="Times New Roman"/>
                <a:ea typeface="Times New Roman"/>
              </a:rPr>
              <a:t>, </a:t>
            </a:r>
            <a:r>
              <a:rPr lang="en-US" sz="2600" b="1" dirty="0" err="1">
                <a:latin typeface="Times New Roman"/>
                <a:ea typeface="Times New Roman"/>
              </a:rPr>
              <a:t>bug‘u</a:t>
            </a:r>
            <a:r>
              <a:rPr lang="en-US" sz="2600" b="1" dirty="0">
                <a:latin typeface="Times New Roman"/>
                <a:ea typeface="Times New Roman"/>
              </a:rPr>
              <a:t>, </a:t>
            </a:r>
            <a:r>
              <a:rPr lang="en-US" sz="2600" b="1" dirty="0" err="1">
                <a:latin typeface="Times New Roman"/>
                <a:ea typeface="Times New Roman"/>
              </a:rPr>
              <a:t>yovvoyi</a:t>
            </a:r>
            <a:r>
              <a:rPr lang="en-US" sz="2600" b="1" dirty="0">
                <a:latin typeface="Times New Roman"/>
                <a:ea typeface="Times New Roman"/>
              </a:rPr>
              <a:t> </a:t>
            </a:r>
            <a:r>
              <a:rPr lang="en-US" sz="2600" b="1" dirty="0" err="1">
                <a:latin typeface="Times New Roman"/>
                <a:ea typeface="Times New Roman"/>
              </a:rPr>
              <a:t>ot</a:t>
            </a:r>
            <a:r>
              <a:rPr lang="en-US" sz="2600" b="1" dirty="0">
                <a:latin typeface="Times New Roman"/>
                <a:ea typeface="Times New Roman"/>
              </a:rPr>
              <a:t>, </a:t>
            </a:r>
            <a:r>
              <a:rPr lang="en-US" sz="2600" b="1" dirty="0" err="1">
                <a:latin typeface="Times New Roman"/>
                <a:ea typeface="Times New Roman"/>
              </a:rPr>
              <a:t>quyon</a:t>
            </a:r>
            <a:r>
              <a:rPr lang="en-US" sz="2600" dirty="0">
                <a:latin typeface="Times New Roman"/>
                <a:ea typeface="Times New Roman"/>
              </a:rPr>
              <a:t> </a:t>
            </a:r>
            <a:r>
              <a:rPr lang="en-US" sz="2600" dirty="0" err="1">
                <a:latin typeface="Times New Roman"/>
                <a:ea typeface="Times New Roman"/>
              </a:rPr>
              <a:t>kabilarning</a:t>
            </a:r>
            <a:r>
              <a:rPr lang="en-US" sz="2600" dirty="0">
                <a:latin typeface="Times New Roman"/>
                <a:ea typeface="Times New Roman"/>
              </a:rPr>
              <a:t> </a:t>
            </a:r>
            <a:r>
              <a:rPr lang="en-US" sz="2600" dirty="0" err="1">
                <a:latin typeface="Times New Roman"/>
                <a:ea typeface="Times New Roman"/>
              </a:rPr>
              <a:t>suyaklari</a:t>
            </a:r>
            <a:r>
              <a:rPr lang="en-US" sz="2600" dirty="0">
                <a:latin typeface="Times New Roman"/>
                <a:ea typeface="Times New Roman"/>
              </a:rPr>
              <a:t> </a:t>
            </a:r>
            <a:r>
              <a:rPr lang="en-US" sz="2600" dirty="0" err="1">
                <a:latin typeface="Times New Roman"/>
                <a:ea typeface="Times New Roman"/>
              </a:rPr>
              <a:t>aniqlangan</a:t>
            </a:r>
            <a:r>
              <a:rPr lang="en-US" sz="2600" dirty="0">
                <a:latin typeface="Times New Roman"/>
                <a:ea typeface="Times New Roman"/>
              </a:rPr>
              <a:t>. </a:t>
            </a:r>
            <a:r>
              <a:rPr lang="en-US" sz="2600" dirty="0" err="1">
                <a:latin typeface="Times New Roman"/>
                <a:ea typeface="Times New Roman"/>
              </a:rPr>
              <a:t>Qo‘tirbuloqda</a:t>
            </a:r>
            <a:r>
              <a:rPr lang="en-US" sz="2600" dirty="0">
                <a:latin typeface="Times New Roman"/>
                <a:ea typeface="Times New Roman"/>
              </a:rPr>
              <a:t> </a:t>
            </a:r>
            <a:r>
              <a:rPr lang="en-US" sz="2600" dirty="0" err="1">
                <a:latin typeface="Times New Roman"/>
                <a:ea typeface="Times New Roman"/>
              </a:rPr>
              <a:t>yashagan</a:t>
            </a:r>
            <a:r>
              <a:rPr lang="en-US" sz="2600" dirty="0">
                <a:latin typeface="Times New Roman"/>
                <a:ea typeface="Times New Roman"/>
              </a:rPr>
              <a:t> </a:t>
            </a:r>
            <a:r>
              <a:rPr lang="en-US" sz="2600" dirty="0" err="1">
                <a:latin typeface="Times New Roman"/>
                <a:ea typeface="Times New Roman"/>
              </a:rPr>
              <a:t>qadimgi</a:t>
            </a:r>
            <a:r>
              <a:rPr lang="en-US" sz="2600" dirty="0">
                <a:latin typeface="Times New Roman"/>
                <a:ea typeface="Times New Roman"/>
              </a:rPr>
              <a:t> </a:t>
            </a:r>
            <a:r>
              <a:rPr lang="en-US" sz="2600" dirty="0" err="1">
                <a:latin typeface="Times New Roman"/>
                <a:ea typeface="Times New Roman"/>
              </a:rPr>
              <a:t>odamlar</a:t>
            </a:r>
            <a:r>
              <a:rPr lang="en-US" sz="2600" dirty="0">
                <a:latin typeface="Times New Roman"/>
                <a:ea typeface="Times New Roman"/>
              </a:rPr>
              <a:t> </a:t>
            </a:r>
            <a:r>
              <a:rPr lang="en-US" sz="2600" dirty="0" err="1">
                <a:latin typeface="Times New Roman"/>
                <a:ea typeface="Times New Roman"/>
              </a:rPr>
              <a:t>mevalar</a:t>
            </a:r>
            <a:r>
              <a:rPr lang="en-US" sz="2600" dirty="0">
                <a:latin typeface="Times New Roman"/>
                <a:ea typeface="Times New Roman"/>
              </a:rPr>
              <a:t> </a:t>
            </a:r>
            <a:r>
              <a:rPr lang="en-US" sz="2600" dirty="0" err="1">
                <a:latin typeface="Times New Roman"/>
                <a:ea typeface="Times New Roman"/>
              </a:rPr>
              <a:t>va</a:t>
            </a:r>
            <a:r>
              <a:rPr lang="en-US" sz="2600" dirty="0">
                <a:latin typeface="Times New Roman"/>
                <a:ea typeface="Times New Roman"/>
              </a:rPr>
              <a:t> </a:t>
            </a:r>
            <a:r>
              <a:rPr lang="en-US" sz="2600" dirty="0" err="1">
                <a:latin typeface="Times New Roman"/>
                <a:ea typeface="Times New Roman"/>
              </a:rPr>
              <a:t>o‘simlik</a:t>
            </a:r>
            <a:r>
              <a:rPr lang="en-US" sz="2600" dirty="0">
                <a:latin typeface="Times New Roman"/>
                <a:ea typeface="Times New Roman"/>
              </a:rPr>
              <a:t> </a:t>
            </a:r>
            <a:r>
              <a:rPr lang="en-US" sz="2600" dirty="0" err="1">
                <a:latin typeface="Times New Roman"/>
                <a:ea typeface="Times New Roman"/>
              </a:rPr>
              <a:t>ildizlari</a:t>
            </a:r>
            <a:r>
              <a:rPr lang="en-US" sz="2600" dirty="0">
                <a:latin typeface="Times New Roman"/>
                <a:ea typeface="Times New Roman"/>
              </a:rPr>
              <a:t> </a:t>
            </a:r>
            <a:r>
              <a:rPr lang="en-US" sz="2600" dirty="0" err="1">
                <a:latin typeface="Times New Roman"/>
                <a:ea typeface="Times New Roman"/>
              </a:rPr>
              <a:t>hamda</a:t>
            </a:r>
            <a:r>
              <a:rPr lang="en-US" sz="2600" dirty="0">
                <a:latin typeface="Times New Roman"/>
                <a:ea typeface="Times New Roman"/>
              </a:rPr>
              <a:t> </a:t>
            </a:r>
            <a:r>
              <a:rPr lang="en-US" sz="2600" dirty="0" err="1">
                <a:latin typeface="Times New Roman"/>
                <a:ea typeface="Times New Roman"/>
              </a:rPr>
              <a:t>yovvoyi</a:t>
            </a:r>
            <a:r>
              <a:rPr lang="en-US" sz="2600" dirty="0">
                <a:latin typeface="Times New Roman"/>
                <a:ea typeface="Times New Roman"/>
              </a:rPr>
              <a:t> </a:t>
            </a:r>
            <a:r>
              <a:rPr lang="en-US" sz="2600" dirty="0" err="1">
                <a:latin typeface="Times New Roman"/>
                <a:ea typeface="Times New Roman"/>
              </a:rPr>
              <a:t>hayvonlarni</a:t>
            </a:r>
            <a:r>
              <a:rPr lang="en-US" sz="2600" dirty="0">
                <a:latin typeface="Times New Roman"/>
                <a:ea typeface="Times New Roman"/>
              </a:rPr>
              <a:t> </a:t>
            </a:r>
            <a:r>
              <a:rPr lang="en-US" sz="2600" dirty="0" err="1">
                <a:latin typeface="Times New Roman"/>
                <a:ea typeface="Times New Roman"/>
              </a:rPr>
              <a:t>ovlab</a:t>
            </a:r>
            <a:r>
              <a:rPr lang="en-US" sz="2600" dirty="0">
                <a:latin typeface="Times New Roman"/>
                <a:ea typeface="Times New Roman"/>
              </a:rPr>
              <a:t> </a:t>
            </a:r>
            <a:r>
              <a:rPr lang="en-US" sz="2600" dirty="0" err="1">
                <a:latin typeface="Times New Roman"/>
                <a:ea typeface="Times New Roman"/>
              </a:rPr>
              <a:t>turmush</a:t>
            </a:r>
            <a:r>
              <a:rPr lang="en-US" sz="2600" dirty="0">
                <a:latin typeface="Times New Roman"/>
                <a:ea typeface="Times New Roman"/>
              </a:rPr>
              <a:t> </a:t>
            </a:r>
            <a:r>
              <a:rPr lang="en-US" sz="2600" dirty="0" err="1">
                <a:latin typeface="Times New Roman"/>
                <a:ea typeface="Times New Roman"/>
              </a:rPr>
              <a:t>tarzi</a:t>
            </a:r>
            <a:r>
              <a:rPr lang="en-US" sz="2600" dirty="0">
                <a:latin typeface="Times New Roman"/>
                <a:ea typeface="Times New Roman"/>
              </a:rPr>
              <a:t> </a:t>
            </a:r>
            <a:r>
              <a:rPr lang="en-US" sz="2600" dirty="0" err="1">
                <a:latin typeface="Times New Roman"/>
                <a:ea typeface="Times New Roman"/>
              </a:rPr>
              <a:t>yuritganlar</a:t>
            </a:r>
            <a:r>
              <a:rPr lang="en-US" sz="2600" dirty="0">
                <a:latin typeface="Times New Roman"/>
                <a:ea typeface="Times New Roman"/>
              </a:rPr>
              <a:t>.</a:t>
            </a:r>
          </a:p>
          <a:p>
            <a:pPr algn="just"/>
            <a:r>
              <a:rPr lang="en-US" sz="2600" dirty="0" smtClean="0">
                <a:latin typeface="Times New Roman"/>
                <a:ea typeface="Times New Roman"/>
              </a:rPr>
              <a:t>	</a:t>
            </a:r>
            <a:r>
              <a:rPr lang="en-US" sz="2600" b="1" dirty="0" err="1" smtClean="0">
                <a:latin typeface="Times New Roman"/>
                <a:ea typeface="Times New Roman"/>
              </a:rPr>
              <a:t>Boysun</a:t>
            </a:r>
            <a:r>
              <a:rPr lang="en-US" sz="2600" b="1" dirty="0" smtClean="0">
                <a:latin typeface="Times New Roman"/>
                <a:ea typeface="Times New Roman"/>
              </a:rPr>
              <a:t> </a:t>
            </a:r>
            <a:r>
              <a:rPr lang="en-US" sz="2600" b="1" dirty="0" err="1">
                <a:latin typeface="Times New Roman"/>
                <a:ea typeface="Times New Roman"/>
              </a:rPr>
              <a:t>tog‘idagi</a:t>
            </a:r>
            <a:r>
              <a:rPr lang="en-US" sz="2600" b="1" dirty="0">
                <a:latin typeface="Times New Roman"/>
                <a:ea typeface="Times New Roman"/>
              </a:rPr>
              <a:t> </a:t>
            </a:r>
            <a:r>
              <a:rPr lang="en-US" sz="2600" b="1" i="1" dirty="0">
                <a:solidFill>
                  <a:srgbClr val="0000CC"/>
                </a:solidFill>
                <a:latin typeface="Times New Roman"/>
                <a:ea typeface="Times New Roman"/>
              </a:rPr>
              <a:t>Amir </a:t>
            </a:r>
            <a:r>
              <a:rPr lang="en-US" sz="2600" b="1" i="1" dirty="0" err="1">
                <a:solidFill>
                  <a:srgbClr val="0000CC"/>
                </a:solidFill>
                <a:latin typeface="Times New Roman"/>
                <a:ea typeface="Times New Roman"/>
              </a:rPr>
              <a:t>Temur</a:t>
            </a:r>
            <a:r>
              <a:rPr lang="en-US" sz="2600" b="1" i="1" dirty="0">
                <a:solidFill>
                  <a:srgbClr val="0000CC"/>
                </a:solidFill>
                <a:latin typeface="Times New Roman"/>
                <a:ea typeface="Times New Roman"/>
              </a:rPr>
              <a:t> </a:t>
            </a:r>
            <a:r>
              <a:rPr lang="en-US" sz="2600" b="1" i="1" dirty="0" err="1">
                <a:solidFill>
                  <a:srgbClr val="0000CC"/>
                </a:solidFill>
                <a:latin typeface="Times New Roman"/>
                <a:ea typeface="Times New Roman"/>
              </a:rPr>
              <a:t>g‘ori</a:t>
            </a:r>
            <a:r>
              <a:rPr lang="en-US" sz="2600" dirty="0">
                <a:latin typeface="Times New Roman"/>
                <a:ea typeface="Times New Roman"/>
              </a:rPr>
              <a:t>, </a:t>
            </a:r>
            <a:r>
              <a:rPr lang="en-US" sz="2600" b="1" dirty="0">
                <a:latin typeface="Times New Roman"/>
                <a:ea typeface="Times New Roman"/>
              </a:rPr>
              <a:t>Toshkent </a:t>
            </a:r>
            <a:r>
              <a:rPr lang="en-US" sz="2600" b="1" dirty="0" err="1">
                <a:latin typeface="Times New Roman"/>
                <a:ea typeface="Times New Roman"/>
              </a:rPr>
              <a:t>vohasining</a:t>
            </a:r>
            <a:r>
              <a:rPr lang="en-US" sz="2600" b="1" dirty="0">
                <a:latin typeface="Times New Roman"/>
                <a:ea typeface="Times New Roman"/>
              </a:rPr>
              <a:t> </a:t>
            </a:r>
            <a:r>
              <a:rPr lang="en-US" sz="2600" b="1" i="1" dirty="0" err="1">
                <a:solidFill>
                  <a:srgbClr val="0000CC"/>
                </a:solidFill>
                <a:latin typeface="Times New Roman"/>
                <a:ea typeface="Times New Roman"/>
              </a:rPr>
              <a:t>Xo‘jakent</a:t>
            </a:r>
            <a:r>
              <a:rPr lang="en-US" sz="2600" b="1" i="1" dirty="0">
                <a:solidFill>
                  <a:srgbClr val="0000CC"/>
                </a:solidFill>
                <a:latin typeface="Times New Roman"/>
                <a:ea typeface="Times New Roman"/>
              </a:rPr>
              <a:t>, </a:t>
            </a:r>
            <a:r>
              <a:rPr lang="en-US" sz="2600" b="1" i="1" dirty="0" err="1">
                <a:solidFill>
                  <a:srgbClr val="0000CC"/>
                </a:solidFill>
                <a:latin typeface="Times New Roman"/>
                <a:ea typeface="Times New Roman"/>
              </a:rPr>
              <a:t>Bo‘zsuv</a:t>
            </a:r>
            <a:r>
              <a:rPr lang="en-US" sz="2600" b="1" i="1" dirty="0">
                <a:solidFill>
                  <a:srgbClr val="0000CC"/>
                </a:solidFill>
                <a:latin typeface="Times New Roman"/>
                <a:ea typeface="Times New Roman"/>
              </a:rPr>
              <a:t>, </a:t>
            </a:r>
            <a:r>
              <a:rPr lang="en-US" sz="2600" b="1" i="1" dirty="0" err="1">
                <a:solidFill>
                  <a:srgbClr val="0000CC"/>
                </a:solidFill>
                <a:latin typeface="Times New Roman"/>
                <a:ea typeface="Times New Roman"/>
              </a:rPr>
              <a:t>Ko‘lbuloq</a:t>
            </a:r>
            <a:r>
              <a:rPr lang="en-US" sz="2600" b="1" i="1" dirty="0">
                <a:solidFill>
                  <a:srgbClr val="0000CC"/>
                </a:solidFill>
                <a:latin typeface="Times New Roman"/>
                <a:ea typeface="Times New Roman"/>
              </a:rPr>
              <a:t> </a:t>
            </a:r>
            <a:r>
              <a:rPr lang="en-US" sz="2600" b="1" i="1" dirty="0" err="1">
                <a:solidFill>
                  <a:srgbClr val="0000CC"/>
                </a:solidFill>
                <a:latin typeface="Times New Roman"/>
                <a:ea typeface="Times New Roman"/>
              </a:rPr>
              <a:t>makonlari</a:t>
            </a:r>
            <a:r>
              <a:rPr lang="en-US" sz="2600" b="1" i="1" dirty="0">
                <a:solidFill>
                  <a:srgbClr val="0000CC"/>
                </a:solidFill>
                <a:latin typeface="Times New Roman"/>
                <a:ea typeface="Times New Roman"/>
              </a:rPr>
              <a:t>, </a:t>
            </a:r>
            <a:r>
              <a:rPr lang="en-US" sz="2600" b="1" dirty="0" err="1">
                <a:latin typeface="Times New Roman"/>
                <a:ea typeface="Times New Roman"/>
              </a:rPr>
              <a:t>Farg‘ona</a:t>
            </a:r>
            <a:r>
              <a:rPr lang="en-US" sz="2600" b="1" dirty="0">
                <a:latin typeface="Times New Roman"/>
                <a:ea typeface="Times New Roman"/>
              </a:rPr>
              <a:t> </a:t>
            </a:r>
            <a:r>
              <a:rPr lang="en-US" sz="2600" b="1" dirty="0" err="1">
                <a:latin typeface="Times New Roman"/>
                <a:ea typeface="Times New Roman"/>
              </a:rPr>
              <a:t>vodiysidagi</a:t>
            </a:r>
            <a:r>
              <a:rPr lang="en-US" sz="2600" b="1" dirty="0">
                <a:latin typeface="Times New Roman"/>
                <a:ea typeface="Times New Roman"/>
              </a:rPr>
              <a:t> </a:t>
            </a:r>
            <a:r>
              <a:rPr lang="en-US" sz="2600" b="1" i="1" dirty="0" err="1">
                <a:solidFill>
                  <a:srgbClr val="0000CC"/>
                </a:solidFill>
                <a:latin typeface="Times New Roman"/>
                <a:ea typeface="Times New Roman"/>
              </a:rPr>
              <a:t>Jarqo‘ton</a:t>
            </a:r>
            <a:r>
              <a:rPr lang="en-US" sz="2600" b="1" i="1" dirty="0">
                <a:solidFill>
                  <a:srgbClr val="0000CC"/>
                </a:solidFill>
                <a:latin typeface="Times New Roman"/>
                <a:ea typeface="Times New Roman"/>
              </a:rPr>
              <a:t>, </a:t>
            </a:r>
            <a:r>
              <a:rPr lang="en-US" sz="2600" b="1" i="1" dirty="0" err="1">
                <a:solidFill>
                  <a:srgbClr val="0000CC"/>
                </a:solidFill>
                <a:latin typeface="Times New Roman"/>
                <a:ea typeface="Times New Roman"/>
              </a:rPr>
              <a:t>Bo‘ribuloq</a:t>
            </a:r>
            <a:r>
              <a:rPr lang="en-US" sz="2600" b="1" i="1" dirty="0">
                <a:solidFill>
                  <a:srgbClr val="0000CC"/>
                </a:solidFill>
                <a:latin typeface="Times New Roman"/>
                <a:ea typeface="Times New Roman"/>
              </a:rPr>
              <a:t>, </a:t>
            </a:r>
            <a:r>
              <a:rPr lang="en-US" sz="2600" b="1" i="1" dirty="0" err="1">
                <a:solidFill>
                  <a:srgbClr val="0000CC"/>
                </a:solidFill>
                <a:latin typeface="Times New Roman"/>
                <a:ea typeface="Times New Roman"/>
              </a:rPr>
              <a:t>Tomchisuv</a:t>
            </a:r>
            <a:r>
              <a:rPr lang="en-US" sz="2600" b="1" i="1" dirty="0">
                <a:solidFill>
                  <a:srgbClr val="0000CC"/>
                </a:solidFill>
                <a:latin typeface="Times New Roman"/>
                <a:ea typeface="Times New Roman"/>
              </a:rPr>
              <a:t> </a:t>
            </a:r>
            <a:r>
              <a:rPr lang="en-US" sz="2600" b="1" i="1" dirty="0" err="1">
                <a:solidFill>
                  <a:srgbClr val="0000CC"/>
                </a:solidFill>
                <a:latin typeface="Times New Roman"/>
                <a:ea typeface="Times New Roman"/>
              </a:rPr>
              <a:t>yodgorliklari</a:t>
            </a:r>
            <a:r>
              <a:rPr lang="en-US" sz="2600" b="1" i="1" dirty="0">
                <a:solidFill>
                  <a:srgbClr val="0000CC"/>
                </a:solidFill>
                <a:latin typeface="Times New Roman"/>
                <a:ea typeface="Times New Roman"/>
              </a:rPr>
              <a:t>, </a:t>
            </a:r>
            <a:r>
              <a:rPr lang="en-US" sz="2600" b="1" dirty="0" err="1">
                <a:latin typeface="Times New Roman"/>
                <a:ea typeface="Times New Roman"/>
              </a:rPr>
              <a:t>Zarafshon</a:t>
            </a:r>
            <a:r>
              <a:rPr lang="en-US" sz="2600" b="1" dirty="0">
                <a:latin typeface="Times New Roman"/>
                <a:ea typeface="Times New Roman"/>
              </a:rPr>
              <a:t> </a:t>
            </a:r>
            <a:r>
              <a:rPr lang="en-US" sz="2600" b="1" dirty="0" err="1">
                <a:latin typeface="Times New Roman"/>
                <a:ea typeface="Times New Roman"/>
              </a:rPr>
              <a:t>vohasidagi</a:t>
            </a:r>
            <a:r>
              <a:rPr lang="en-US" sz="2600" b="1" dirty="0">
                <a:latin typeface="Times New Roman"/>
                <a:ea typeface="Times New Roman"/>
              </a:rPr>
              <a:t> </a:t>
            </a:r>
            <a:r>
              <a:rPr lang="en-US" sz="2600" b="1" i="1" dirty="0" err="1">
                <a:solidFill>
                  <a:srgbClr val="0000CC"/>
                </a:solidFill>
                <a:latin typeface="Times New Roman"/>
                <a:ea typeface="Times New Roman"/>
              </a:rPr>
              <a:t>Omonqo‘ton</a:t>
            </a:r>
            <a:r>
              <a:rPr lang="en-US" sz="2600" b="1" i="1" dirty="0">
                <a:solidFill>
                  <a:srgbClr val="0000CC"/>
                </a:solidFill>
                <a:latin typeface="Times New Roman"/>
                <a:ea typeface="Times New Roman"/>
              </a:rPr>
              <a:t>, </a:t>
            </a:r>
            <a:r>
              <a:rPr lang="en-US" sz="2600" b="1" i="1" dirty="0" err="1" smtClean="0">
                <a:solidFill>
                  <a:srgbClr val="0000CC"/>
                </a:solidFill>
                <a:latin typeface="Times New Roman"/>
                <a:ea typeface="Times New Roman"/>
              </a:rPr>
              <a:t>To‘rdara</a:t>
            </a:r>
            <a:r>
              <a:rPr lang="en-US" sz="2600" b="1" i="1" dirty="0" smtClean="0">
                <a:solidFill>
                  <a:srgbClr val="0000CC"/>
                </a:solidFill>
                <a:latin typeface="Times New Roman"/>
                <a:ea typeface="Times New Roman"/>
              </a:rPr>
              <a:t> </a:t>
            </a:r>
            <a:r>
              <a:rPr lang="en-US" sz="2600" b="1" i="1" dirty="0" err="1" smtClean="0">
                <a:solidFill>
                  <a:srgbClr val="0000CC"/>
                </a:solidFill>
                <a:latin typeface="Times New Roman"/>
                <a:ea typeface="Times New Roman"/>
              </a:rPr>
              <a:t>makonlari</a:t>
            </a:r>
            <a:r>
              <a:rPr lang="en-US" sz="2600" b="1" i="1" dirty="0" smtClean="0">
                <a:solidFill>
                  <a:srgbClr val="0000CC"/>
                </a:solidFill>
                <a:latin typeface="Times New Roman"/>
                <a:ea typeface="Times New Roman"/>
              </a:rPr>
              <a:t> </a:t>
            </a:r>
            <a:r>
              <a:rPr lang="en-US" sz="2600" dirty="0">
                <a:latin typeface="Times New Roman"/>
                <a:ea typeface="Times New Roman"/>
              </a:rPr>
              <a:t>ham </a:t>
            </a:r>
            <a:r>
              <a:rPr lang="en-US" sz="2600" dirty="0" err="1">
                <a:latin typeface="Times New Roman"/>
                <a:ea typeface="Times New Roman"/>
              </a:rPr>
              <a:t>o‘rta</a:t>
            </a:r>
            <a:r>
              <a:rPr lang="en-US" sz="2600" dirty="0">
                <a:latin typeface="Times New Roman"/>
                <a:ea typeface="Times New Roman"/>
              </a:rPr>
              <a:t> </a:t>
            </a:r>
            <a:r>
              <a:rPr lang="en-US" sz="2600" dirty="0" err="1">
                <a:latin typeface="Times New Roman"/>
                <a:ea typeface="Times New Roman"/>
              </a:rPr>
              <a:t>paleolit</a:t>
            </a:r>
            <a:r>
              <a:rPr lang="en-US" sz="2600" dirty="0">
                <a:latin typeface="Times New Roman"/>
                <a:ea typeface="Times New Roman"/>
              </a:rPr>
              <a:t> </a:t>
            </a:r>
            <a:r>
              <a:rPr lang="en-US" sz="2600" dirty="0" err="1">
                <a:latin typeface="Times New Roman"/>
                <a:ea typeface="Times New Roman"/>
              </a:rPr>
              <a:t>davriga</a:t>
            </a:r>
            <a:r>
              <a:rPr lang="en-US" sz="2600" dirty="0">
                <a:latin typeface="Times New Roman"/>
                <a:ea typeface="Times New Roman"/>
              </a:rPr>
              <a:t> </a:t>
            </a:r>
            <a:r>
              <a:rPr lang="en-US" sz="2600" dirty="0" err="1">
                <a:latin typeface="Times New Roman"/>
                <a:ea typeface="Times New Roman"/>
              </a:rPr>
              <a:t>oiddir</a:t>
            </a:r>
            <a:r>
              <a:rPr lang="en-US" sz="2600" dirty="0">
                <a:latin typeface="Times New Roman"/>
                <a:ea typeface="Times New Roman"/>
              </a:rPr>
              <a:t>. </a:t>
            </a:r>
          </a:p>
        </p:txBody>
      </p:sp>
      <p:sp>
        <p:nvSpPr>
          <p:cNvPr id="2" name="Скругленный прямоугольник 1"/>
          <p:cNvSpPr/>
          <p:nvPr/>
        </p:nvSpPr>
        <p:spPr>
          <a:xfrm>
            <a:off x="2339752" y="0"/>
            <a:ext cx="4032448" cy="6206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err="1">
                <a:solidFill>
                  <a:schemeClr val="tx1"/>
                </a:solidFill>
              </a:rPr>
              <a:t>Qo‘tirbuloq</a:t>
            </a:r>
            <a:r>
              <a:rPr lang="en-US" sz="3200" b="1" dirty="0">
                <a:solidFill>
                  <a:schemeClr val="tx1"/>
                </a:solidFill>
              </a:rPr>
              <a:t> </a:t>
            </a:r>
            <a:endParaRPr lang="ru-RU" sz="3200" b="1" dirty="0">
              <a:solidFill>
                <a:schemeClr val="tx1"/>
              </a:solidFill>
            </a:endParaRPr>
          </a:p>
        </p:txBody>
      </p:sp>
    </p:spTree>
    <p:extLst>
      <p:ext uri="{BB962C8B-B14F-4D97-AF65-F5344CB8AC3E}">
        <p14:creationId xmlns:p14="http://schemas.microsoft.com/office/powerpoint/2010/main" val="3362824742"/>
      </p:ext>
    </p:extLst>
  </p:cSld>
  <p:clrMapOvr>
    <a:masterClrMapping/>
  </p:clrMapOvr>
  <p:transition spd="slow">
    <p:dissolv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620688"/>
            <a:ext cx="9179960" cy="5401479"/>
          </a:xfrm>
          <a:prstGeom prst="rect">
            <a:avLst/>
          </a:prstGeom>
        </p:spPr>
        <p:txBody>
          <a:bodyPr wrap="square">
            <a:spAutoFit/>
          </a:bodyPr>
          <a:lstStyle/>
          <a:p>
            <a:pPr algn="just"/>
            <a:r>
              <a:rPr lang="en-US" sz="2300" dirty="0" smtClean="0">
                <a:latin typeface="Times New Roman" panose="02020603050405020304" pitchFamily="18" charset="0"/>
                <a:cs typeface="Times New Roman" panose="02020603050405020304" pitchFamily="18" charset="0"/>
              </a:rPr>
              <a:t>	</a:t>
            </a:r>
            <a:r>
              <a:rPr lang="en-US" sz="2300" b="1" dirty="0" err="1">
                <a:latin typeface="Times New Roman"/>
                <a:ea typeface="Times New Roman"/>
              </a:rPr>
              <a:t>So‘nggi</a:t>
            </a:r>
            <a:r>
              <a:rPr lang="en-US" sz="2300" b="1" dirty="0">
                <a:latin typeface="Times New Roman"/>
                <a:ea typeface="Times New Roman"/>
              </a:rPr>
              <a:t> </a:t>
            </a:r>
            <a:r>
              <a:rPr lang="en-US" sz="2300" b="1" dirty="0" err="1">
                <a:latin typeface="Times New Roman"/>
                <a:ea typeface="Times New Roman"/>
              </a:rPr>
              <a:t>paleolit</a:t>
            </a:r>
            <a:r>
              <a:rPr lang="en-US" sz="2300" b="1" dirty="0">
                <a:latin typeface="Times New Roman"/>
                <a:ea typeface="Times New Roman"/>
              </a:rPr>
              <a:t> </a:t>
            </a:r>
            <a:r>
              <a:rPr lang="en-US" sz="2300" b="1" dirty="0" err="1">
                <a:latin typeface="Times New Roman"/>
                <a:ea typeface="Times New Roman"/>
              </a:rPr>
              <a:t>davriga</a:t>
            </a:r>
            <a:r>
              <a:rPr lang="en-US" sz="2300" b="1" dirty="0">
                <a:latin typeface="Times New Roman"/>
                <a:ea typeface="Times New Roman"/>
              </a:rPr>
              <a:t> </a:t>
            </a:r>
            <a:r>
              <a:rPr lang="en-US" sz="2300" dirty="0" err="1">
                <a:latin typeface="Times New Roman"/>
                <a:ea typeface="Times New Roman"/>
              </a:rPr>
              <a:t>kelib</a:t>
            </a:r>
            <a:r>
              <a:rPr lang="en-US" sz="2300" dirty="0">
                <a:latin typeface="Times New Roman"/>
                <a:ea typeface="Times New Roman"/>
              </a:rPr>
              <a:t> </a:t>
            </a:r>
            <a:r>
              <a:rPr lang="en-US" sz="2300" dirty="0" err="1">
                <a:latin typeface="Times New Roman"/>
                <a:ea typeface="Times New Roman"/>
              </a:rPr>
              <a:t>qadimgi</a:t>
            </a:r>
            <a:r>
              <a:rPr lang="en-US" sz="2300" dirty="0">
                <a:latin typeface="Times New Roman"/>
                <a:ea typeface="Times New Roman"/>
              </a:rPr>
              <a:t> </a:t>
            </a:r>
            <a:r>
              <a:rPr lang="en-US" sz="2300" dirty="0" err="1">
                <a:latin typeface="Times New Roman"/>
                <a:ea typeface="Times New Roman"/>
              </a:rPr>
              <a:t>odamlar</a:t>
            </a:r>
            <a:r>
              <a:rPr lang="en-US" sz="2300" dirty="0">
                <a:latin typeface="Times New Roman"/>
                <a:ea typeface="Times New Roman"/>
              </a:rPr>
              <a:t> </a:t>
            </a:r>
            <a:r>
              <a:rPr lang="en-US" sz="2300" dirty="0" err="1">
                <a:latin typeface="Times New Roman"/>
                <a:ea typeface="Times New Roman"/>
              </a:rPr>
              <a:t>O‘rta</a:t>
            </a:r>
            <a:r>
              <a:rPr lang="en-US" sz="2300" dirty="0">
                <a:latin typeface="Times New Roman"/>
                <a:ea typeface="Times New Roman"/>
              </a:rPr>
              <a:t> </a:t>
            </a:r>
            <a:r>
              <a:rPr lang="en-US" sz="2300" dirty="0" err="1">
                <a:latin typeface="Times New Roman"/>
                <a:ea typeface="Times New Roman"/>
              </a:rPr>
              <a:t>Osiyoning</a:t>
            </a:r>
            <a:r>
              <a:rPr lang="en-US" sz="2300" dirty="0">
                <a:latin typeface="Times New Roman"/>
                <a:ea typeface="Times New Roman"/>
              </a:rPr>
              <a:t> </a:t>
            </a:r>
            <a:r>
              <a:rPr lang="en-US" sz="2300" dirty="0" err="1">
                <a:latin typeface="Times New Roman"/>
                <a:ea typeface="Times New Roman"/>
              </a:rPr>
              <a:t>keng</a:t>
            </a:r>
            <a:r>
              <a:rPr lang="en-US" sz="2300" dirty="0">
                <a:latin typeface="Times New Roman"/>
                <a:ea typeface="Times New Roman"/>
              </a:rPr>
              <a:t> </a:t>
            </a:r>
            <a:r>
              <a:rPr lang="en-US" sz="2300" dirty="0" err="1">
                <a:latin typeface="Times New Roman"/>
                <a:ea typeface="Times New Roman"/>
              </a:rPr>
              <a:t>hududlariga</a:t>
            </a:r>
            <a:r>
              <a:rPr lang="en-US" sz="2300" dirty="0">
                <a:latin typeface="Times New Roman"/>
                <a:ea typeface="Times New Roman"/>
              </a:rPr>
              <a:t> </a:t>
            </a:r>
            <a:r>
              <a:rPr lang="en-US" sz="2300" dirty="0" err="1">
                <a:latin typeface="Times New Roman"/>
                <a:ea typeface="Times New Roman"/>
              </a:rPr>
              <a:t>tarqala</a:t>
            </a:r>
            <a:r>
              <a:rPr lang="en-US" sz="2300" dirty="0">
                <a:latin typeface="Times New Roman"/>
                <a:ea typeface="Times New Roman"/>
              </a:rPr>
              <a:t> </a:t>
            </a:r>
            <a:r>
              <a:rPr lang="en-US" sz="2300" dirty="0" err="1">
                <a:latin typeface="Times New Roman"/>
                <a:ea typeface="Times New Roman"/>
              </a:rPr>
              <a:t>boshlaydilar</a:t>
            </a:r>
            <a:r>
              <a:rPr lang="en-US" sz="2300" dirty="0">
                <a:latin typeface="Times New Roman"/>
                <a:ea typeface="Times New Roman"/>
              </a:rPr>
              <a:t>. Bu </a:t>
            </a:r>
            <a:r>
              <a:rPr lang="en-US" sz="2300" dirty="0" err="1">
                <a:latin typeface="Times New Roman"/>
                <a:ea typeface="Times New Roman"/>
              </a:rPr>
              <a:t>davrda</a:t>
            </a:r>
            <a:r>
              <a:rPr lang="en-US" sz="2300" dirty="0">
                <a:latin typeface="Times New Roman"/>
                <a:ea typeface="Times New Roman"/>
              </a:rPr>
              <a:t>, </a:t>
            </a:r>
            <a:r>
              <a:rPr lang="en-US" sz="2300" dirty="0" err="1">
                <a:latin typeface="Times New Roman"/>
                <a:ea typeface="Times New Roman"/>
              </a:rPr>
              <a:t>ayniqsa</a:t>
            </a:r>
            <a:r>
              <a:rPr lang="en-US" sz="2300" dirty="0">
                <a:latin typeface="Times New Roman"/>
                <a:ea typeface="Times New Roman"/>
              </a:rPr>
              <a:t> </a:t>
            </a:r>
            <a:r>
              <a:rPr lang="en-US" sz="2300" dirty="0" err="1">
                <a:latin typeface="Times New Roman"/>
                <a:ea typeface="Times New Roman"/>
              </a:rPr>
              <a:t>uning</a:t>
            </a:r>
            <a:r>
              <a:rPr lang="en-US" sz="2300" dirty="0">
                <a:latin typeface="Times New Roman"/>
                <a:ea typeface="Times New Roman"/>
              </a:rPr>
              <a:t> </a:t>
            </a:r>
            <a:r>
              <a:rPr lang="en-US" sz="2300" b="1" dirty="0" err="1">
                <a:latin typeface="Times New Roman"/>
                <a:ea typeface="Times New Roman"/>
              </a:rPr>
              <a:t>so‘nggi</a:t>
            </a:r>
            <a:r>
              <a:rPr lang="en-US" sz="2300" b="1" dirty="0">
                <a:latin typeface="Times New Roman"/>
                <a:ea typeface="Times New Roman"/>
              </a:rPr>
              <a:t> </a:t>
            </a:r>
            <a:r>
              <a:rPr lang="en-US" sz="2300" b="1" dirty="0" err="1">
                <a:latin typeface="Times New Roman"/>
                <a:ea typeface="Times New Roman"/>
              </a:rPr>
              <a:t>bosqichida</a:t>
            </a:r>
            <a:r>
              <a:rPr lang="en-US" sz="2300" dirty="0">
                <a:latin typeface="Times New Roman"/>
                <a:ea typeface="Times New Roman"/>
              </a:rPr>
              <a:t> </a:t>
            </a:r>
            <a:r>
              <a:rPr lang="en-US" sz="2300" dirty="0" err="1">
                <a:latin typeface="Times New Roman"/>
                <a:ea typeface="Times New Roman"/>
              </a:rPr>
              <a:t>ularning</a:t>
            </a:r>
            <a:r>
              <a:rPr lang="en-US" sz="2300" dirty="0">
                <a:latin typeface="Times New Roman"/>
                <a:ea typeface="Times New Roman"/>
              </a:rPr>
              <a:t> </a:t>
            </a:r>
            <a:r>
              <a:rPr lang="en-US" sz="2300" dirty="0" err="1">
                <a:latin typeface="Times New Roman"/>
                <a:ea typeface="Times New Roman"/>
              </a:rPr>
              <a:t>turmush</a:t>
            </a:r>
            <a:r>
              <a:rPr lang="en-US" sz="2300" dirty="0">
                <a:latin typeface="Times New Roman"/>
                <a:ea typeface="Times New Roman"/>
              </a:rPr>
              <a:t> </a:t>
            </a:r>
            <a:r>
              <a:rPr lang="en-US" sz="2300" dirty="0" err="1">
                <a:latin typeface="Times New Roman"/>
                <a:ea typeface="Times New Roman"/>
              </a:rPr>
              <a:t>tarzida</a:t>
            </a:r>
            <a:r>
              <a:rPr lang="en-US" sz="2300" dirty="0">
                <a:latin typeface="Times New Roman"/>
                <a:ea typeface="Times New Roman"/>
              </a:rPr>
              <a:t> </a:t>
            </a:r>
            <a:r>
              <a:rPr lang="en-US" sz="2300" dirty="0" err="1">
                <a:latin typeface="Times New Roman"/>
                <a:ea typeface="Times New Roman"/>
              </a:rPr>
              <a:t>va</a:t>
            </a:r>
            <a:r>
              <a:rPr lang="en-US" sz="2300" dirty="0">
                <a:latin typeface="Times New Roman"/>
                <a:ea typeface="Times New Roman"/>
              </a:rPr>
              <a:t> </a:t>
            </a:r>
            <a:r>
              <a:rPr lang="en-US" sz="2300" dirty="0" err="1">
                <a:latin typeface="Times New Roman"/>
                <a:ea typeface="Times New Roman"/>
              </a:rPr>
              <a:t>mehnat</a:t>
            </a:r>
            <a:r>
              <a:rPr lang="en-US" sz="2300" dirty="0">
                <a:latin typeface="Times New Roman"/>
                <a:ea typeface="Times New Roman"/>
              </a:rPr>
              <a:t> </a:t>
            </a:r>
            <a:r>
              <a:rPr lang="en-US" sz="2300" dirty="0" err="1">
                <a:latin typeface="Times New Roman"/>
                <a:ea typeface="Times New Roman"/>
              </a:rPr>
              <a:t>qurollarida</a:t>
            </a:r>
            <a:r>
              <a:rPr lang="en-US" sz="2300" dirty="0">
                <a:latin typeface="Times New Roman"/>
                <a:ea typeface="Times New Roman"/>
              </a:rPr>
              <a:t> </a:t>
            </a:r>
            <a:r>
              <a:rPr lang="en-US" sz="2300" b="1" dirty="0" err="1">
                <a:latin typeface="Times New Roman"/>
                <a:ea typeface="Times New Roman"/>
              </a:rPr>
              <a:t>yangi</a:t>
            </a:r>
            <a:r>
              <a:rPr lang="en-US" sz="2300" b="1" dirty="0">
                <a:latin typeface="Times New Roman"/>
                <a:ea typeface="Times New Roman"/>
              </a:rPr>
              <a:t> </a:t>
            </a:r>
            <a:r>
              <a:rPr lang="en-US" sz="2300" b="1" dirty="0" err="1">
                <a:latin typeface="Times New Roman"/>
                <a:ea typeface="Times New Roman"/>
              </a:rPr>
              <a:t>unsurlar</a:t>
            </a:r>
            <a:r>
              <a:rPr lang="en-US" sz="2300" b="1" dirty="0">
                <a:latin typeface="Times New Roman"/>
                <a:ea typeface="Times New Roman"/>
              </a:rPr>
              <a:t> </a:t>
            </a:r>
            <a:r>
              <a:rPr lang="en-US" sz="2300" dirty="0" err="1">
                <a:latin typeface="Times New Roman"/>
                <a:ea typeface="Times New Roman"/>
              </a:rPr>
              <a:t>paydo</a:t>
            </a:r>
            <a:r>
              <a:rPr lang="en-US" sz="2300" dirty="0">
                <a:latin typeface="Times New Roman"/>
                <a:ea typeface="Times New Roman"/>
              </a:rPr>
              <a:t> </a:t>
            </a:r>
            <a:r>
              <a:rPr lang="en-US" sz="2300" dirty="0" err="1">
                <a:latin typeface="Times New Roman"/>
                <a:ea typeface="Times New Roman"/>
              </a:rPr>
              <a:t>bo‘ladi</a:t>
            </a:r>
            <a:r>
              <a:rPr lang="en-US" sz="2300" dirty="0">
                <a:latin typeface="Times New Roman"/>
                <a:ea typeface="Times New Roman"/>
              </a:rPr>
              <a:t>. </a:t>
            </a:r>
            <a:r>
              <a:rPr lang="en-US" sz="2300" dirty="0" err="1">
                <a:latin typeface="Times New Roman"/>
                <a:ea typeface="Times New Roman"/>
              </a:rPr>
              <a:t>Qurollarning</a:t>
            </a:r>
            <a:r>
              <a:rPr lang="en-US" sz="2300" dirty="0">
                <a:latin typeface="Times New Roman"/>
                <a:ea typeface="Times New Roman"/>
              </a:rPr>
              <a:t> </a:t>
            </a:r>
            <a:r>
              <a:rPr lang="en-US" sz="2300" dirty="0" err="1">
                <a:latin typeface="Times New Roman"/>
                <a:ea typeface="Times New Roman"/>
              </a:rPr>
              <a:t>turlari</a:t>
            </a:r>
            <a:r>
              <a:rPr lang="en-US" sz="2300" dirty="0">
                <a:latin typeface="Times New Roman"/>
                <a:ea typeface="Times New Roman"/>
              </a:rPr>
              <a:t> </a:t>
            </a:r>
            <a:r>
              <a:rPr lang="en-US" sz="2300" dirty="0" err="1">
                <a:latin typeface="Times New Roman"/>
                <a:ea typeface="Times New Roman"/>
              </a:rPr>
              <a:t>ko‘payadi</a:t>
            </a:r>
            <a:r>
              <a:rPr lang="en-US" sz="2300" dirty="0">
                <a:latin typeface="Times New Roman"/>
                <a:ea typeface="Times New Roman"/>
              </a:rPr>
              <a:t>. </a:t>
            </a:r>
            <a:r>
              <a:rPr lang="en-US" sz="2300" dirty="0" err="1">
                <a:latin typeface="Times New Roman"/>
                <a:ea typeface="Times New Roman"/>
              </a:rPr>
              <a:t>Ayniqsa</a:t>
            </a:r>
            <a:r>
              <a:rPr lang="en-US" sz="2300" dirty="0">
                <a:latin typeface="Times New Roman"/>
                <a:ea typeface="Times New Roman"/>
              </a:rPr>
              <a:t>, </a:t>
            </a:r>
            <a:r>
              <a:rPr lang="en-US" sz="2300" dirty="0" err="1">
                <a:latin typeface="Times New Roman"/>
                <a:ea typeface="Times New Roman"/>
              </a:rPr>
              <a:t>ovchilik</a:t>
            </a:r>
            <a:r>
              <a:rPr lang="en-US" sz="2300" dirty="0">
                <a:latin typeface="Times New Roman"/>
                <a:ea typeface="Times New Roman"/>
              </a:rPr>
              <a:t> </a:t>
            </a:r>
            <a:r>
              <a:rPr lang="en-US" sz="2300" dirty="0" err="1">
                <a:latin typeface="Times New Roman"/>
                <a:ea typeface="Times New Roman"/>
              </a:rPr>
              <a:t>bilan</a:t>
            </a:r>
            <a:r>
              <a:rPr lang="en-US" sz="2300" dirty="0">
                <a:latin typeface="Times New Roman"/>
                <a:ea typeface="Times New Roman"/>
              </a:rPr>
              <a:t> </a:t>
            </a:r>
            <a:r>
              <a:rPr lang="en-US" sz="2300" dirty="0" err="1">
                <a:latin typeface="Times New Roman"/>
                <a:ea typeface="Times New Roman"/>
              </a:rPr>
              <a:t>bog‘liq</a:t>
            </a:r>
            <a:r>
              <a:rPr lang="en-US" sz="2300" dirty="0">
                <a:latin typeface="Times New Roman"/>
                <a:ea typeface="Times New Roman"/>
              </a:rPr>
              <a:t> </a:t>
            </a:r>
            <a:r>
              <a:rPr lang="en-US" sz="2300" dirty="0" err="1">
                <a:latin typeface="Times New Roman"/>
                <a:ea typeface="Times New Roman"/>
              </a:rPr>
              <a:t>bo‘lgan</a:t>
            </a:r>
            <a:r>
              <a:rPr lang="en-US" sz="2300" dirty="0">
                <a:latin typeface="Times New Roman"/>
                <a:ea typeface="Times New Roman"/>
              </a:rPr>
              <a:t> </a:t>
            </a:r>
            <a:r>
              <a:rPr lang="en-US" sz="2300" b="1" i="1" dirty="0" err="1">
                <a:solidFill>
                  <a:srgbClr val="0000CC"/>
                </a:solidFill>
                <a:latin typeface="Times New Roman"/>
                <a:ea typeface="Times New Roman"/>
              </a:rPr>
              <a:t>nayzasimon</a:t>
            </a:r>
            <a:r>
              <a:rPr lang="en-US" sz="2300" b="1" i="1" dirty="0">
                <a:solidFill>
                  <a:srgbClr val="0000CC"/>
                </a:solidFill>
                <a:latin typeface="Times New Roman"/>
                <a:ea typeface="Times New Roman"/>
              </a:rPr>
              <a:t> </a:t>
            </a:r>
            <a:r>
              <a:rPr lang="en-US" sz="2300" b="1" i="1" dirty="0" err="1">
                <a:solidFill>
                  <a:srgbClr val="0000CC"/>
                </a:solidFill>
                <a:latin typeface="Times New Roman"/>
                <a:ea typeface="Times New Roman"/>
              </a:rPr>
              <a:t>o‘tkir</a:t>
            </a:r>
            <a:r>
              <a:rPr lang="en-US" sz="2300" b="1" i="1" dirty="0">
                <a:solidFill>
                  <a:srgbClr val="0000CC"/>
                </a:solidFill>
                <a:latin typeface="Times New Roman"/>
                <a:ea typeface="Times New Roman"/>
              </a:rPr>
              <a:t> </a:t>
            </a:r>
            <a:r>
              <a:rPr lang="en-US" sz="2300" b="1" i="1" dirty="0" err="1">
                <a:solidFill>
                  <a:srgbClr val="0000CC"/>
                </a:solidFill>
                <a:latin typeface="Times New Roman"/>
                <a:ea typeface="Times New Roman"/>
              </a:rPr>
              <a:t>paykonlar</a:t>
            </a:r>
            <a:r>
              <a:rPr lang="en-US" sz="2300" b="1" i="1" dirty="0">
                <a:solidFill>
                  <a:srgbClr val="0000CC"/>
                </a:solidFill>
                <a:latin typeface="Times New Roman"/>
                <a:ea typeface="Times New Roman"/>
              </a:rPr>
              <a:t>, </a:t>
            </a:r>
            <a:r>
              <a:rPr lang="en-US" sz="2300" b="1" i="1" dirty="0" err="1">
                <a:solidFill>
                  <a:srgbClr val="0000CC"/>
                </a:solidFill>
                <a:latin typeface="Times New Roman"/>
                <a:ea typeface="Times New Roman"/>
              </a:rPr>
              <a:t>turli</a:t>
            </a:r>
            <a:r>
              <a:rPr lang="en-US" sz="2300" b="1" i="1" dirty="0">
                <a:solidFill>
                  <a:srgbClr val="0000CC"/>
                </a:solidFill>
                <a:latin typeface="Times New Roman"/>
                <a:ea typeface="Times New Roman"/>
              </a:rPr>
              <a:t> </a:t>
            </a:r>
            <a:r>
              <a:rPr lang="en-US" sz="2300" b="1" i="1" dirty="0" err="1">
                <a:solidFill>
                  <a:srgbClr val="0000CC"/>
                </a:solidFill>
                <a:latin typeface="Times New Roman"/>
                <a:ea typeface="Times New Roman"/>
              </a:rPr>
              <a:t>pichoqlar</a:t>
            </a:r>
            <a:r>
              <a:rPr lang="en-US" sz="2300" b="1" i="1" dirty="0">
                <a:solidFill>
                  <a:srgbClr val="0000CC"/>
                </a:solidFill>
                <a:latin typeface="Times New Roman"/>
                <a:ea typeface="Times New Roman"/>
              </a:rPr>
              <a:t>, </a:t>
            </a:r>
            <a:r>
              <a:rPr lang="en-US" sz="2300" b="1" i="1" dirty="0" err="1">
                <a:solidFill>
                  <a:srgbClr val="0000CC"/>
                </a:solidFill>
                <a:latin typeface="Times New Roman"/>
                <a:ea typeface="Times New Roman"/>
              </a:rPr>
              <a:t>qirg‘ichlar</a:t>
            </a:r>
            <a:r>
              <a:rPr lang="en-US" sz="2300" b="1" i="1" dirty="0">
                <a:solidFill>
                  <a:srgbClr val="0000CC"/>
                </a:solidFill>
                <a:latin typeface="Times New Roman"/>
                <a:ea typeface="Times New Roman"/>
              </a:rPr>
              <a:t> </a:t>
            </a:r>
            <a:r>
              <a:rPr lang="en-US" sz="2300" b="1" i="1" dirty="0" err="1">
                <a:solidFill>
                  <a:srgbClr val="0000CC"/>
                </a:solidFill>
                <a:latin typeface="Times New Roman"/>
                <a:ea typeface="Times New Roman"/>
              </a:rPr>
              <a:t>va</a:t>
            </a:r>
            <a:r>
              <a:rPr lang="en-US" sz="2300" b="1" i="1" dirty="0">
                <a:solidFill>
                  <a:srgbClr val="0000CC"/>
                </a:solidFill>
                <a:latin typeface="Times New Roman"/>
                <a:ea typeface="Times New Roman"/>
              </a:rPr>
              <a:t> </a:t>
            </a:r>
            <a:r>
              <a:rPr lang="en-US" sz="2300" b="1" i="1" dirty="0" err="1">
                <a:solidFill>
                  <a:srgbClr val="0000CC"/>
                </a:solidFill>
                <a:latin typeface="Times New Roman"/>
                <a:ea typeface="Times New Roman"/>
              </a:rPr>
              <a:t>kesgichlar</a:t>
            </a:r>
            <a:r>
              <a:rPr lang="en-US" sz="2300" dirty="0">
                <a:latin typeface="Times New Roman"/>
                <a:ea typeface="Times New Roman"/>
              </a:rPr>
              <a:t> </a:t>
            </a:r>
            <a:r>
              <a:rPr lang="en-US" sz="2300" dirty="0" err="1">
                <a:latin typeface="Times New Roman"/>
                <a:ea typeface="Times New Roman"/>
              </a:rPr>
              <a:t>shular</a:t>
            </a:r>
            <a:r>
              <a:rPr lang="en-US" sz="2300" dirty="0">
                <a:latin typeface="Times New Roman"/>
                <a:ea typeface="Times New Roman"/>
              </a:rPr>
              <a:t> </a:t>
            </a:r>
            <a:r>
              <a:rPr lang="en-US" sz="2300" dirty="0" err="1">
                <a:latin typeface="Times New Roman"/>
                <a:ea typeface="Times New Roman"/>
              </a:rPr>
              <a:t>jumlasidandir</a:t>
            </a:r>
            <a:r>
              <a:rPr lang="en-US" sz="2300" dirty="0">
                <a:latin typeface="Times New Roman"/>
                <a:ea typeface="Times New Roman"/>
              </a:rPr>
              <a:t>. </a:t>
            </a:r>
            <a:r>
              <a:rPr lang="en-US" sz="2300" dirty="0" err="1">
                <a:latin typeface="Times New Roman"/>
                <a:ea typeface="Times New Roman"/>
              </a:rPr>
              <a:t>So‘nggi</a:t>
            </a:r>
            <a:r>
              <a:rPr lang="en-US" sz="2300" dirty="0">
                <a:latin typeface="Times New Roman"/>
                <a:ea typeface="Times New Roman"/>
              </a:rPr>
              <a:t> </a:t>
            </a:r>
            <a:r>
              <a:rPr lang="en-US" sz="2300" dirty="0" err="1">
                <a:latin typeface="Times New Roman"/>
                <a:ea typeface="Times New Roman"/>
              </a:rPr>
              <a:t>paleolit</a:t>
            </a:r>
            <a:r>
              <a:rPr lang="en-US" sz="2300" dirty="0">
                <a:latin typeface="Times New Roman"/>
                <a:ea typeface="Times New Roman"/>
              </a:rPr>
              <a:t> </a:t>
            </a:r>
            <a:r>
              <a:rPr lang="en-US" sz="2300" dirty="0" err="1">
                <a:latin typeface="Times New Roman"/>
                <a:ea typeface="Times New Roman"/>
              </a:rPr>
              <a:t>hayotdagi</a:t>
            </a:r>
            <a:r>
              <a:rPr lang="en-US" sz="2300" dirty="0">
                <a:latin typeface="Times New Roman"/>
                <a:ea typeface="Times New Roman"/>
              </a:rPr>
              <a:t> </a:t>
            </a:r>
            <a:r>
              <a:rPr lang="en-US" sz="2300" dirty="0" err="1">
                <a:latin typeface="Times New Roman"/>
                <a:ea typeface="Times New Roman"/>
              </a:rPr>
              <a:t>eng</a:t>
            </a:r>
            <a:r>
              <a:rPr lang="en-US" sz="2300" dirty="0">
                <a:latin typeface="Times New Roman"/>
                <a:ea typeface="Times New Roman"/>
              </a:rPr>
              <a:t> </a:t>
            </a:r>
            <a:r>
              <a:rPr lang="en-US" sz="2300" dirty="0" err="1">
                <a:latin typeface="Times New Roman"/>
                <a:ea typeface="Times New Roman"/>
              </a:rPr>
              <a:t>muhim</a:t>
            </a:r>
            <a:r>
              <a:rPr lang="en-US" sz="2300" dirty="0">
                <a:latin typeface="Times New Roman"/>
                <a:ea typeface="Times New Roman"/>
              </a:rPr>
              <a:t> </a:t>
            </a:r>
            <a:r>
              <a:rPr lang="en-US" sz="2300" dirty="0" err="1">
                <a:latin typeface="Times New Roman"/>
                <a:ea typeface="Times New Roman"/>
              </a:rPr>
              <a:t>xususiyati</a:t>
            </a:r>
            <a:r>
              <a:rPr lang="en-US" sz="2300" dirty="0">
                <a:latin typeface="Times New Roman"/>
                <a:ea typeface="Times New Roman"/>
              </a:rPr>
              <a:t> </a:t>
            </a:r>
            <a:r>
              <a:rPr lang="en-US" sz="2300" dirty="0" err="1">
                <a:latin typeface="Times New Roman"/>
                <a:ea typeface="Times New Roman"/>
              </a:rPr>
              <a:t>shundaki</a:t>
            </a:r>
            <a:r>
              <a:rPr lang="en-US" sz="2300" dirty="0">
                <a:latin typeface="Times New Roman"/>
                <a:ea typeface="Times New Roman"/>
              </a:rPr>
              <a:t>, </a:t>
            </a:r>
            <a:r>
              <a:rPr lang="en-US" sz="2300" dirty="0" err="1">
                <a:latin typeface="Times New Roman"/>
                <a:ea typeface="Times New Roman"/>
              </a:rPr>
              <a:t>bu</a:t>
            </a:r>
            <a:r>
              <a:rPr lang="en-US" sz="2300" dirty="0">
                <a:latin typeface="Times New Roman"/>
                <a:ea typeface="Times New Roman"/>
              </a:rPr>
              <a:t> </a:t>
            </a:r>
            <a:r>
              <a:rPr lang="en-US" sz="2300" dirty="0" err="1">
                <a:latin typeface="Times New Roman"/>
                <a:ea typeface="Times New Roman"/>
              </a:rPr>
              <a:t>davrda</a:t>
            </a:r>
            <a:r>
              <a:rPr lang="en-US" sz="2300" dirty="0">
                <a:latin typeface="Times New Roman"/>
                <a:ea typeface="Times New Roman"/>
              </a:rPr>
              <a:t> </a:t>
            </a:r>
            <a:r>
              <a:rPr lang="en-US" sz="2300" dirty="0" err="1">
                <a:latin typeface="Times New Roman"/>
                <a:ea typeface="Times New Roman"/>
              </a:rPr>
              <a:t>ibtidoiy</a:t>
            </a:r>
            <a:r>
              <a:rPr lang="en-US" sz="2300" dirty="0">
                <a:latin typeface="Times New Roman"/>
                <a:ea typeface="Times New Roman"/>
              </a:rPr>
              <a:t> </a:t>
            </a:r>
            <a:r>
              <a:rPr lang="en-US" sz="2300" dirty="0" err="1">
                <a:latin typeface="Times New Roman"/>
                <a:ea typeface="Times New Roman"/>
              </a:rPr>
              <a:t>to‘dadan</a:t>
            </a:r>
            <a:r>
              <a:rPr lang="en-US" sz="2300" dirty="0">
                <a:latin typeface="Times New Roman"/>
                <a:ea typeface="Times New Roman"/>
              </a:rPr>
              <a:t> </a:t>
            </a:r>
            <a:r>
              <a:rPr lang="en-US" sz="2300" dirty="0" err="1">
                <a:latin typeface="Times New Roman"/>
                <a:ea typeface="Times New Roman"/>
              </a:rPr>
              <a:t>urug‘chilik</a:t>
            </a:r>
            <a:r>
              <a:rPr lang="en-US" sz="2300" dirty="0">
                <a:latin typeface="Times New Roman"/>
                <a:ea typeface="Times New Roman"/>
              </a:rPr>
              <a:t> </a:t>
            </a:r>
            <a:r>
              <a:rPr lang="en-US" sz="2300" dirty="0" err="1">
                <a:latin typeface="Times New Roman"/>
                <a:ea typeface="Times New Roman"/>
              </a:rPr>
              <a:t>jamoasiga</a:t>
            </a:r>
            <a:r>
              <a:rPr lang="en-US" sz="2300" dirty="0">
                <a:latin typeface="Times New Roman"/>
                <a:ea typeface="Times New Roman"/>
              </a:rPr>
              <a:t> </a:t>
            </a:r>
            <a:r>
              <a:rPr lang="en-US" sz="2300" dirty="0" err="1">
                <a:latin typeface="Times New Roman"/>
                <a:ea typeface="Times New Roman"/>
              </a:rPr>
              <a:t>o‘tila</a:t>
            </a:r>
            <a:r>
              <a:rPr lang="en-US" sz="2300" dirty="0">
                <a:latin typeface="Times New Roman"/>
                <a:ea typeface="Times New Roman"/>
              </a:rPr>
              <a:t> </a:t>
            </a:r>
            <a:r>
              <a:rPr lang="en-US" sz="2300" dirty="0" err="1">
                <a:latin typeface="Times New Roman"/>
                <a:ea typeface="Times New Roman"/>
              </a:rPr>
              <a:t>boshlandi</a:t>
            </a:r>
            <a:r>
              <a:rPr lang="en-US" sz="2300" dirty="0">
                <a:latin typeface="Times New Roman"/>
                <a:ea typeface="Times New Roman"/>
              </a:rPr>
              <a:t>. </a:t>
            </a:r>
            <a:endParaRPr lang="en-US" sz="2300" dirty="0" smtClean="0">
              <a:latin typeface="Times New Roman"/>
              <a:ea typeface="Times New Roman"/>
            </a:endParaRPr>
          </a:p>
          <a:p>
            <a:pPr algn="just"/>
            <a:r>
              <a:rPr lang="en-US" sz="2300" dirty="0">
                <a:latin typeface="Times New Roman"/>
                <a:ea typeface="Times New Roman"/>
              </a:rPr>
              <a:t>	Bu </a:t>
            </a:r>
            <a:r>
              <a:rPr lang="en-US" sz="2300" dirty="0" err="1">
                <a:latin typeface="Times New Roman"/>
                <a:ea typeface="Times New Roman"/>
              </a:rPr>
              <a:t>shart</a:t>
            </a:r>
            <a:r>
              <a:rPr lang="en-US" sz="2300" dirty="0">
                <a:latin typeface="Times New Roman"/>
                <a:ea typeface="Times New Roman"/>
              </a:rPr>
              <a:t>–</a:t>
            </a:r>
            <a:r>
              <a:rPr lang="en-US" sz="2300" dirty="0" err="1">
                <a:latin typeface="Times New Roman"/>
                <a:ea typeface="Times New Roman"/>
              </a:rPr>
              <a:t>sharoitlarning</a:t>
            </a:r>
            <a:r>
              <a:rPr lang="en-US" sz="2300" dirty="0">
                <a:latin typeface="Times New Roman"/>
                <a:ea typeface="Times New Roman"/>
              </a:rPr>
              <a:t> </a:t>
            </a:r>
            <a:r>
              <a:rPr lang="en-US" sz="2300" dirty="0" err="1">
                <a:latin typeface="Times New Roman"/>
                <a:ea typeface="Times New Roman"/>
              </a:rPr>
              <a:t>negizida</a:t>
            </a:r>
            <a:r>
              <a:rPr lang="en-US" sz="2300" dirty="0">
                <a:latin typeface="Times New Roman"/>
                <a:ea typeface="Times New Roman"/>
              </a:rPr>
              <a:t> </a:t>
            </a:r>
            <a:r>
              <a:rPr lang="en-US" sz="2300" dirty="0" err="1">
                <a:latin typeface="Times New Roman"/>
                <a:ea typeface="Times New Roman"/>
              </a:rPr>
              <a:t>mehnat</a:t>
            </a:r>
            <a:r>
              <a:rPr lang="en-US" sz="2300" dirty="0">
                <a:latin typeface="Times New Roman"/>
                <a:ea typeface="Times New Roman"/>
              </a:rPr>
              <a:t> </a:t>
            </a:r>
            <a:r>
              <a:rPr lang="en-US" sz="2300" dirty="0" err="1">
                <a:latin typeface="Times New Roman"/>
                <a:ea typeface="Times New Roman"/>
              </a:rPr>
              <a:t>qilish</a:t>
            </a:r>
            <a:r>
              <a:rPr lang="en-US" sz="2300" dirty="0">
                <a:latin typeface="Times New Roman"/>
                <a:ea typeface="Times New Roman"/>
              </a:rPr>
              <a:t> </a:t>
            </a:r>
            <a:r>
              <a:rPr lang="en-US" sz="2300" dirty="0" err="1">
                <a:latin typeface="Times New Roman"/>
                <a:ea typeface="Times New Roman"/>
              </a:rPr>
              <a:t>bilan</a:t>
            </a:r>
            <a:r>
              <a:rPr lang="en-US" sz="2300" dirty="0">
                <a:latin typeface="Times New Roman"/>
                <a:ea typeface="Times New Roman"/>
              </a:rPr>
              <a:t> </a:t>
            </a:r>
            <a:r>
              <a:rPr lang="en-US" sz="2300" dirty="0" err="1">
                <a:latin typeface="Times New Roman"/>
                <a:ea typeface="Times New Roman"/>
              </a:rPr>
              <a:t>bevosita</a:t>
            </a:r>
            <a:r>
              <a:rPr lang="en-US" sz="2300" dirty="0">
                <a:latin typeface="Times New Roman"/>
                <a:ea typeface="Times New Roman"/>
              </a:rPr>
              <a:t> </a:t>
            </a:r>
            <a:r>
              <a:rPr lang="en-US" sz="2300" dirty="0" err="1">
                <a:latin typeface="Times New Roman"/>
                <a:ea typeface="Times New Roman"/>
              </a:rPr>
              <a:t>bog‘liq</a:t>
            </a:r>
            <a:r>
              <a:rPr lang="en-US" sz="2300" dirty="0">
                <a:latin typeface="Times New Roman"/>
                <a:ea typeface="Times New Roman"/>
              </a:rPr>
              <a:t> </a:t>
            </a:r>
            <a:r>
              <a:rPr lang="en-US" sz="2300" dirty="0" err="1">
                <a:latin typeface="Times New Roman"/>
                <a:ea typeface="Times New Roman"/>
              </a:rPr>
              <a:t>qurollarining</a:t>
            </a:r>
            <a:r>
              <a:rPr lang="en-US" sz="2300" dirty="0">
                <a:latin typeface="Times New Roman"/>
                <a:ea typeface="Times New Roman"/>
              </a:rPr>
              <a:t> </a:t>
            </a:r>
            <a:r>
              <a:rPr lang="en-US" sz="2300" dirty="0" err="1">
                <a:latin typeface="Times New Roman"/>
                <a:ea typeface="Times New Roman"/>
              </a:rPr>
              <a:t>takomillashuvi</a:t>
            </a:r>
            <a:r>
              <a:rPr lang="en-US" sz="2300" dirty="0">
                <a:latin typeface="Times New Roman"/>
                <a:ea typeface="Times New Roman"/>
              </a:rPr>
              <a:t> </a:t>
            </a:r>
            <a:r>
              <a:rPr lang="en-US" sz="2300" dirty="0" err="1">
                <a:latin typeface="Times New Roman"/>
                <a:ea typeface="Times New Roman"/>
              </a:rPr>
              <a:t>va</a:t>
            </a:r>
            <a:r>
              <a:rPr lang="en-US" sz="2300" dirty="0">
                <a:latin typeface="Times New Roman"/>
                <a:ea typeface="Times New Roman"/>
              </a:rPr>
              <a:t> </a:t>
            </a:r>
            <a:r>
              <a:rPr lang="en-US" sz="2300" dirty="0" err="1">
                <a:latin typeface="Times New Roman"/>
                <a:ea typeface="Times New Roman"/>
              </a:rPr>
              <a:t>shu</a:t>
            </a:r>
            <a:r>
              <a:rPr lang="en-US" sz="2300" dirty="0">
                <a:latin typeface="Times New Roman"/>
                <a:ea typeface="Times New Roman"/>
              </a:rPr>
              <a:t> </a:t>
            </a:r>
            <a:r>
              <a:rPr lang="en-US" sz="2300" dirty="0" err="1">
                <a:latin typeface="Times New Roman"/>
                <a:ea typeface="Times New Roman"/>
              </a:rPr>
              <a:t>asosda</a:t>
            </a:r>
            <a:r>
              <a:rPr lang="en-US" sz="2300" dirty="0">
                <a:latin typeface="Times New Roman"/>
                <a:ea typeface="Times New Roman"/>
              </a:rPr>
              <a:t> </a:t>
            </a:r>
            <a:r>
              <a:rPr lang="en-US" sz="2300" dirty="0" err="1">
                <a:latin typeface="Times New Roman"/>
                <a:ea typeface="Times New Roman"/>
              </a:rPr>
              <a:t>o‘sha</a:t>
            </a:r>
            <a:r>
              <a:rPr lang="en-US" sz="2300" dirty="0">
                <a:latin typeface="Times New Roman"/>
                <a:ea typeface="Times New Roman"/>
              </a:rPr>
              <a:t> </a:t>
            </a:r>
            <a:r>
              <a:rPr lang="en-US" sz="2300" dirty="0" err="1">
                <a:latin typeface="Times New Roman"/>
                <a:ea typeface="Times New Roman"/>
              </a:rPr>
              <a:t>davr</a:t>
            </a:r>
            <a:r>
              <a:rPr lang="en-US" sz="2300" dirty="0">
                <a:latin typeface="Times New Roman"/>
                <a:ea typeface="Times New Roman"/>
              </a:rPr>
              <a:t> </a:t>
            </a:r>
            <a:r>
              <a:rPr lang="en-US" sz="2300" dirty="0" err="1">
                <a:latin typeface="Times New Roman"/>
                <a:ea typeface="Times New Roman"/>
              </a:rPr>
              <a:t>kishilarining</a:t>
            </a:r>
            <a:r>
              <a:rPr lang="en-US" sz="2300" dirty="0">
                <a:latin typeface="Times New Roman"/>
                <a:ea typeface="Times New Roman"/>
              </a:rPr>
              <a:t> </a:t>
            </a:r>
            <a:r>
              <a:rPr lang="en-US" sz="2300" dirty="0" err="1">
                <a:latin typeface="Times New Roman"/>
                <a:ea typeface="Times New Roman"/>
              </a:rPr>
              <a:t>xo‘jalik</a:t>
            </a:r>
            <a:r>
              <a:rPr lang="en-US" sz="2300" dirty="0">
                <a:latin typeface="Times New Roman"/>
                <a:ea typeface="Times New Roman"/>
              </a:rPr>
              <a:t> </a:t>
            </a:r>
            <a:r>
              <a:rPr lang="en-US" sz="2300" dirty="0" err="1">
                <a:latin typeface="Times New Roman"/>
                <a:ea typeface="Times New Roman"/>
              </a:rPr>
              <a:t>hayotidagi</a:t>
            </a:r>
            <a:r>
              <a:rPr lang="en-US" sz="2300" dirty="0">
                <a:latin typeface="Times New Roman"/>
                <a:ea typeface="Times New Roman"/>
              </a:rPr>
              <a:t> </a:t>
            </a:r>
            <a:r>
              <a:rPr lang="en-US" sz="2300" dirty="0" err="1">
                <a:latin typeface="Times New Roman"/>
                <a:ea typeface="Times New Roman"/>
              </a:rPr>
              <a:t>ilgari</a:t>
            </a:r>
            <a:r>
              <a:rPr lang="en-US" sz="2300" dirty="0">
                <a:latin typeface="Times New Roman"/>
                <a:ea typeface="Times New Roman"/>
              </a:rPr>
              <a:t> </a:t>
            </a:r>
            <a:r>
              <a:rPr lang="en-US" sz="2300" dirty="0" err="1">
                <a:latin typeface="Times New Roman"/>
                <a:ea typeface="Times New Roman"/>
              </a:rPr>
              <a:t>tomon</a:t>
            </a:r>
            <a:r>
              <a:rPr lang="en-US" sz="2300" dirty="0">
                <a:latin typeface="Times New Roman"/>
                <a:ea typeface="Times New Roman"/>
              </a:rPr>
              <a:t> </a:t>
            </a:r>
            <a:r>
              <a:rPr lang="en-US" sz="2300" dirty="0" err="1">
                <a:latin typeface="Times New Roman"/>
                <a:ea typeface="Times New Roman"/>
              </a:rPr>
              <a:t>qilingan</a:t>
            </a:r>
            <a:r>
              <a:rPr lang="en-US" sz="2300" dirty="0">
                <a:latin typeface="Times New Roman"/>
                <a:ea typeface="Times New Roman"/>
              </a:rPr>
              <a:t> </a:t>
            </a:r>
            <a:r>
              <a:rPr lang="en-US" sz="2300" dirty="0" err="1">
                <a:latin typeface="Times New Roman"/>
                <a:ea typeface="Times New Roman"/>
              </a:rPr>
              <a:t>dastlabki</a:t>
            </a:r>
            <a:r>
              <a:rPr lang="en-US" sz="2300" dirty="0">
                <a:latin typeface="Times New Roman"/>
                <a:ea typeface="Times New Roman"/>
              </a:rPr>
              <a:t> </a:t>
            </a:r>
            <a:r>
              <a:rPr lang="en-US" sz="2300" dirty="0" err="1">
                <a:latin typeface="Times New Roman"/>
                <a:ea typeface="Times New Roman"/>
              </a:rPr>
              <a:t>siljishlar</a:t>
            </a:r>
            <a:r>
              <a:rPr lang="en-US" sz="2300" dirty="0">
                <a:latin typeface="Times New Roman"/>
                <a:ea typeface="Times New Roman"/>
              </a:rPr>
              <a:t> </a:t>
            </a:r>
            <a:r>
              <a:rPr lang="en-US" sz="2300" dirty="0" err="1">
                <a:latin typeface="Times New Roman"/>
                <a:ea typeface="Times New Roman"/>
              </a:rPr>
              <a:t>yotadi</a:t>
            </a:r>
            <a:r>
              <a:rPr lang="en-US" sz="2300" dirty="0">
                <a:latin typeface="Times New Roman"/>
                <a:ea typeface="Times New Roman"/>
              </a:rPr>
              <a:t>. </a:t>
            </a:r>
            <a:r>
              <a:rPr lang="en-US" sz="2300" dirty="0" err="1">
                <a:latin typeface="Times New Roman"/>
                <a:ea typeface="Times New Roman"/>
              </a:rPr>
              <a:t>Demak</a:t>
            </a:r>
            <a:r>
              <a:rPr lang="en-US" sz="2300" dirty="0">
                <a:latin typeface="Times New Roman"/>
                <a:ea typeface="Times New Roman"/>
              </a:rPr>
              <a:t>, </a:t>
            </a:r>
            <a:r>
              <a:rPr lang="en-US" sz="2300" dirty="0" err="1">
                <a:latin typeface="Times New Roman"/>
                <a:ea typeface="Times New Roman"/>
              </a:rPr>
              <a:t>bu</a:t>
            </a:r>
            <a:r>
              <a:rPr lang="en-US" sz="2300" dirty="0">
                <a:latin typeface="Times New Roman"/>
                <a:ea typeface="Times New Roman"/>
              </a:rPr>
              <a:t> </a:t>
            </a:r>
            <a:r>
              <a:rPr lang="en-US" sz="2300" dirty="0" err="1">
                <a:latin typeface="Times New Roman"/>
                <a:ea typeface="Times New Roman"/>
              </a:rPr>
              <a:t>davr</a:t>
            </a:r>
            <a:r>
              <a:rPr lang="en-US" sz="2300" dirty="0">
                <a:latin typeface="Times New Roman"/>
                <a:ea typeface="Times New Roman"/>
              </a:rPr>
              <a:t> – </a:t>
            </a:r>
            <a:r>
              <a:rPr lang="en-US" sz="2300" b="1" dirty="0" err="1">
                <a:latin typeface="Times New Roman"/>
                <a:ea typeface="Times New Roman"/>
              </a:rPr>
              <a:t>ishlab</a:t>
            </a:r>
            <a:r>
              <a:rPr lang="en-US" sz="2300" b="1" dirty="0">
                <a:latin typeface="Times New Roman"/>
                <a:ea typeface="Times New Roman"/>
              </a:rPr>
              <a:t> </a:t>
            </a:r>
            <a:r>
              <a:rPr lang="en-US" sz="2300" b="1" dirty="0" err="1">
                <a:latin typeface="Times New Roman"/>
                <a:ea typeface="Times New Roman"/>
              </a:rPr>
              <a:t>chiqarish</a:t>
            </a:r>
            <a:r>
              <a:rPr lang="en-US" sz="2300" b="1" dirty="0">
                <a:latin typeface="Times New Roman"/>
                <a:ea typeface="Times New Roman"/>
              </a:rPr>
              <a:t> </a:t>
            </a:r>
            <a:r>
              <a:rPr lang="en-US" sz="2300" b="1" dirty="0" err="1">
                <a:latin typeface="Times New Roman"/>
                <a:ea typeface="Times New Roman"/>
              </a:rPr>
              <a:t>bilan</a:t>
            </a:r>
            <a:r>
              <a:rPr lang="en-US" sz="2300" b="1" dirty="0">
                <a:latin typeface="Times New Roman"/>
                <a:ea typeface="Times New Roman"/>
              </a:rPr>
              <a:t> </a:t>
            </a:r>
            <a:r>
              <a:rPr lang="en-US" sz="2300" b="1" dirty="0" err="1">
                <a:latin typeface="Times New Roman"/>
                <a:ea typeface="Times New Roman"/>
              </a:rPr>
              <a:t>bog‘liq</a:t>
            </a:r>
            <a:r>
              <a:rPr lang="en-US" sz="2300" b="1" dirty="0">
                <a:latin typeface="Times New Roman"/>
                <a:ea typeface="Times New Roman"/>
              </a:rPr>
              <a:t> </a:t>
            </a:r>
            <a:r>
              <a:rPr lang="en-US" sz="2300" b="1" dirty="0" err="1">
                <a:latin typeface="Times New Roman"/>
                <a:ea typeface="Times New Roman"/>
              </a:rPr>
              <a:t>bo‘lgan</a:t>
            </a:r>
            <a:r>
              <a:rPr lang="en-US" sz="2300" b="1" dirty="0">
                <a:latin typeface="Times New Roman"/>
                <a:ea typeface="Times New Roman"/>
              </a:rPr>
              <a:t> </a:t>
            </a:r>
            <a:r>
              <a:rPr lang="en-US" sz="2300" b="1" dirty="0" err="1">
                <a:latin typeface="Times New Roman"/>
                <a:ea typeface="Times New Roman"/>
              </a:rPr>
              <a:t>qurollar</a:t>
            </a:r>
            <a:r>
              <a:rPr lang="en-US" sz="2300" b="1" dirty="0">
                <a:latin typeface="Times New Roman"/>
                <a:ea typeface="Times New Roman"/>
              </a:rPr>
              <a:t> </a:t>
            </a:r>
            <a:r>
              <a:rPr lang="en-US" sz="2300" dirty="0" err="1">
                <a:latin typeface="Times New Roman"/>
                <a:ea typeface="Times New Roman"/>
              </a:rPr>
              <a:t>takomillashayotgan</a:t>
            </a:r>
            <a:r>
              <a:rPr lang="en-US" sz="2300" dirty="0">
                <a:latin typeface="Times New Roman"/>
                <a:ea typeface="Times New Roman"/>
              </a:rPr>
              <a:t>, </a:t>
            </a:r>
            <a:r>
              <a:rPr lang="en-US" sz="2300" dirty="0" err="1">
                <a:latin typeface="Times New Roman"/>
                <a:ea typeface="Times New Roman"/>
              </a:rPr>
              <a:t>nutq</a:t>
            </a:r>
            <a:r>
              <a:rPr lang="en-US" sz="2300" dirty="0">
                <a:latin typeface="Times New Roman"/>
                <a:ea typeface="Times New Roman"/>
              </a:rPr>
              <a:t> </a:t>
            </a:r>
            <a:r>
              <a:rPr lang="en-US" sz="2300" dirty="0" err="1">
                <a:latin typeface="Times New Roman"/>
                <a:ea typeface="Times New Roman"/>
              </a:rPr>
              <a:t>madaniyati</a:t>
            </a:r>
            <a:r>
              <a:rPr lang="en-US" sz="2300" dirty="0">
                <a:latin typeface="Times New Roman"/>
                <a:ea typeface="Times New Roman"/>
              </a:rPr>
              <a:t> </a:t>
            </a:r>
            <a:r>
              <a:rPr lang="en-US" sz="2300" dirty="0" err="1">
                <a:latin typeface="Times New Roman"/>
                <a:ea typeface="Times New Roman"/>
              </a:rPr>
              <a:t>o‘sib</a:t>
            </a:r>
            <a:r>
              <a:rPr lang="en-US" sz="2300" dirty="0">
                <a:latin typeface="Times New Roman"/>
                <a:ea typeface="Times New Roman"/>
              </a:rPr>
              <a:t> </a:t>
            </a:r>
            <a:r>
              <a:rPr lang="en-US" sz="2300" dirty="0" err="1">
                <a:latin typeface="Times New Roman"/>
                <a:ea typeface="Times New Roman"/>
              </a:rPr>
              <a:t>borib</a:t>
            </a:r>
            <a:r>
              <a:rPr lang="en-US" sz="2300" dirty="0">
                <a:latin typeface="Times New Roman"/>
                <a:ea typeface="Times New Roman"/>
              </a:rPr>
              <a:t>, </a:t>
            </a:r>
            <a:r>
              <a:rPr lang="en-US" sz="2300" dirty="0" err="1">
                <a:latin typeface="Times New Roman"/>
                <a:ea typeface="Times New Roman"/>
              </a:rPr>
              <a:t>fikrlash</a:t>
            </a:r>
            <a:r>
              <a:rPr lang="en-US" sz="2300" dirty="0">
                <a:latin typeface="Times New Roman"/>
                <a:ea typeface="Times New Roman"/>
              </a:rPr>
              <a:t> </a:t>
            </a:r>
            <a:r>
              <a:rPr lang="en-US" sz="2300" dirty="0" err="1">
                <a:latin typeface="Times New Roman"/>
                <a:ea typeface="Times New Roman"/>
              </a:rPr>
              <a:t>nisbatan</a:t>
            </a:r>
            <a:r>
              <a:rPr lang="en-US" sz="2300" dirty="0">
                <a:latin typeface="Times New Roman"/>
                <a:ea typeface="Times New Roman"/>
              </a:rPr>
              <a:t> </a:t>
            </a:r>
            <a:r>
              <a:rPr lang="en-US" sz="2300" dirty="0" err="1">
                <a:latin typeface="Times New Roman"/>
                <a:ea typeface="Times New Roman"/>
              </a:rPr>
              <a:t>ancha</a:t>
            </a:r>
            <a:r>
              <a:rPr lang="en-US" sz="2300" dirty="0">
                <a:latin typeface="Times New Roman"/>
                <a:ea typeface="Times New Roman"/>
              </a:rPr>
              <a:t> </a:t>
            </a:r>
            <a:r>
              <a:rPr lang="en-US" sz="2300" dirty="0" err="1">
                <a:latin typeface="Times New Roman"/>
                <a:ea typeface="Times New Roman"/>
              </a:rPr>
              <a:t>oshgan</a:t>
            </a:r>
            <a:r>
              <a:rPr lang="en-US" sz="2300" dirty="0">
                <a:latin typeface="Times New Roman"/>
                <a:ea typeface="Times New Roman"/>
              </a:rPr>
              <a:t>, </a:t>
            </a:r>
            <a:r>
              <a:rPr lang="en-US" sz="2300" b="1" dirty="0" err="1">
                <a:solidFill>
                  <a:srgbClr val="0000CC"/>
                </a:solidFill>
                <a:latin typeface="Times New Roman"/>
                <a:ea typeface="Times New Roman"/>
              </a:rPr>
              <a:t>olov</a:t>
            </a:r>
            <a:r>
              <a:rPr lang="en-US" sz="2300" b="1" dirty="0">
                <a:solidFill>
                  <a:srgbClr val="0000CC"/>
                </a:solidFill>
                <a:latin typeface="Times New Roman"/>
                <a:ea typeface="Times New Roman"/>
              </a:rPr>
              <a:t> </a:t>
            </a:r>
            <a:r>
              <a:rPr lang="en-US" sz="2300" b="1" dirty="0" err="1">
                <a:solidFill>
                  <a:srgbClr val="0000CC"/>
                </a:solidFill>
                <a:latin typeface="Times New Roman"/>
                <a:ea typeface="Times New Roman"/>
              </a:rPr>
              <a:t>sun’iy</a:t>
            </a:r>
            <a:r>
              <a:rPr lang="en-US" sz="2300" b="1" dirty="0">
                <a:solidFill>
                  <a:srgbClr val="0000CC"/>
                </a:solidFill>
                <a:latin typeface="Times New Roman"/>
                <a:ea typeface="Times New Roman"/>
              </a:rPr>
              <a:t> </a:t>
            </a:r>
            <a:r>
              <a:rPr lang="en-US" sz="2300" dirty="0" err="1">
                <a:latin typeface="Times New Roman"/>
                <a:ea typeface="Times New Roman"/>
              </a:rPr>
              <a:t>tarzda</a:t>
            </a:r>
            <a:r>
              <a:rPr lang="en-US" sz="2300" dirty="0">
                <a:latin typeface="Times New Roman"/>
                <a:ea typeface="Times New Roman"/>
              </a:rPr>
              <a:t> </a:t>
            </a:r>
            <a:r>
              <a:rPr lang="en-US" sz="2300" dirty="0" err="1">
                <a:latin typeface="Times New Roman"/>
                <a:ea typeface="Times New Roman"/>
              </a:rPr>
              <a:t>yaratila</a:t>
            </a:r>
            <a:r>
              <a:rPr lang="en-US" sz="2300" dirty="0">
                <a:latin typeface="Times New Roman"/>
                <a:ea typeface="Times New Roman"/>
              </a:rPr>
              <a:t> </a:t>
            </a:r>
            <a:r>
              <a:rPr lang="en-US" sz="2300" dirty="0" err="1">
                <a:latin typeface="Times New Roman"/>
                <a:ea typeface="Times New Roman"/>
              </a:rPr>
              <a:t>boshlangan</a:t>
            </a:r>
            <a:r>
              <a:rPr lang="en-US" sz="2300" dirty="0">
                <a:latin typeface="Times New Roman"/>
                <a:ea typeface="Times New Roman"/>
              </a:rPr>
              <a:t>, </a:t>
            </a:r>
            <a:r>
              <a:rPr lang="en-US" sz="2300" dirty="0" err="1">
                <a:latin typeface="Times New Roman"/>
                <a:ea typeface="Times New Roman"/>
              </a:rPr>
              <a:t>ovchilik</a:t>
            </a:r>
            <a:r>
              <a:rPr lang="en-US" sz="2300" dirty="0">
                <a:latin typeface="Times New Roman"/>
                <a:ea typeface="Times New Roman"/>
              </a:rPr>
              <a:t> </a:t>
            </a:r>
            <a:r>
              <a:rPr lang="en-US" sz="2300" dirty="0" err="1">
                <a:latin typeface="Times New Roman"/>
                <a:ea typeface="Times New Roman"/>
              </a:rPr>
              <a:t>ancha</a:t>
            </a:r>
            <a:r>
              <a:rPr lang="en-US" sz="2300" dirty="0">
                <a:latin typeface="Times New Roman"/>
                <a:ea typeface="Times New Roman"/>
              </a:rPr>
              <a:t> </a:t>
            </a:r>
            <a:r>
              <a:rPr lang="en-US" sz="2300" dirty="0" err="1">
                <a:latin typeface="Times New Roman"/>
                <a:ea typeface="Times New Roman"/>
              </a:rPr>
              <a:t>rivojlanib</a:t>
            </a:r>
            <a:r>
              <a:rPr lang="en-US" sz="2300" dirty="0">
                <a:latin typeface="Times New Roman"/>
                <a:ea typeface="Times New Roman"/>
              </a:rPr>
              <a:t>, </a:t>
            </a:r>
            <a:r>
              <a:rPr lang="en-US" sz="2300" dirty="0" err="1">
                <a:latin typeface="Times New Roman"/>
                <a:ea typeface="Times New Roman"/>
              </a:rPr>
              <a:t>keng</a:t>
            </a:r>
            <a:r>
              <a:rPr lang="en-US" sz="2300" dirty="0">
                <a:latin typeface="Times New Roman"/>
                <a:ea typeface="Times New Roman"/>
              </a:rPr>
              <a:t> </a:t>
            </a:r>
            <a:r>
              <a:rPr lang="en-US" sz="2300" dirty="0" err="1">
                <a:latin typeface="Times New Roman"/>
                <a:ea typeface="Times New Roman"/>
              </a:rPr>
              <a:t>hududlarga</a:t>
            </a:r>
            <a:r>
              <a:rPr lang="en-US" sz="2300" dirty="0">
                <a:latin typeface="Times New Roman"/>
                <a:ea typeface="Times New Roman"/>
              </a:rPr>
              <a:t> </a:t>
            </a:r>
            <a:r>
              <a:rPr lang="en-US" sz="2300" dirty="0" err="1">
                <a:latin typeface="Times New Roman"/>
                <a:ea typeface="Times New Roman"/>
              </a:rPr>
              <a:t>tarqalgan</a:t>
            </a:r>
            <a:r>
              <a:rPr lang="en-US" sz="2300" dirty="0">
                <a:latin typeface="Times New Roman"/>
                <a:ea typeface="Times New Roman"/>
              </a:rPr>
              <a:t> </a:t>
            </a:r>
            <a:r>
              <a:rPr lang="en-US" sz="2300" dirty="0" err="1">
                <a:latin typeface="Times New Roman"/>
                <a:ea typeface="Times New Roman"/>
              </a:rPr>
              <a:t>davr</a:t>
            </a:r>
            <a:r>
              <a:rPr lang="en-US" sz="2300" dirty="0">
                <a:latin typeface="Times New Roman"/>
                <a:ea typeface="Times New Roman"/>
              </a:rPr>
              <a:t> </a:t>
            </a:r>
            <a:r>
              <a:rPr lang="en-US" sz="2300" dirty="0" err="1">
                <a:latin typeface="Times New Roman"/>
                <a:ea typeface="Times New Roman"/>
              </a:rPr>
              <a:t>edi</a:t>
            </a:r>
            <a:r>
              <a:rPr lang="en-US" sz="2300" dirty="0">
                <a:latin typeface="Times New Roman"/>
                <a:ea typeface="Times New Roman"/>
              </a:rPr>
              <a:t>.</a:t>
            </a:r>
          </a:p>
        </p:txBody>
      </p:sp>
      <p:sp>
        <p:nvSpPr>
          <p:cNvPr id="2" name="Скругленный прямоугольник 1"/>
          <p:cNvSpPr/>
          <p:nvPr/>
        </p:nvSpPr>
        <p:spPr>
          <a:xfrm>
            <a:off x="2573756" y="-12157"/>
            <a:ext cx="4032448" cy="620688"/>
          </a:xfrm>
          <a:prstGeom prst="roundRect">
            <a:avLst/>
          </a:prstGeom>
          <a:solidFill>
            <a:srgbClr val="FFFF66"/>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dirty="0" err="1">
                <a:solidFill>
                  <a:srgbClr val="FF0000"/>
                </a:solidFill>
              </a:rPr>
              <a:t>So‘nggi</a:t>
            </a:r>
            <a:r>
              <a:rPr lang="en-US" sz="3200" b="1" dirty="0">
                <a:solidFill>
                  <a:srgbClr val="FF0000"/>
                </a:solidFill>
              </a:rPr>
              <a:t> </a:t>
            </a:r>
            <a:r>
              <a:rPr lang="en-US" sz="3200" b="1" dirty="0" err="1">
                <a:solidFill>
                  <a:srgbClr val="FF0000"/>
                </a:solidFill>
              </a:rPr>
              <a:t>paleolit</a:t>
            </a:r>
            <a:r>
              <a:rPr lang="en-US" sz="3200" b="1" dirty="0">
                <a:solidFill>
                  <a:srgbClr val="FF0000"/>
                </a:solidFill>
              </a:rPr>
              <a:t> </a:t>
            </a:r>
            <a:endParaRPr lang="ru-RU" sz="3200" b="1" dirty="0">
              <a:solidFill>
                <a:srgbClr val="FF0000"/>
              </a:solidFill>
            </a:endParaRPr>
          </a:p>
        </p:txBody>
      </p:sp>
    </p:spTree>
    <p:extLst>
      <p:ext uri="{BB962C8B-B14F-4D97-AF65-F5344CB8AC3E}">
        <p14:creationId xmlns:p14="http://schemas.microsoft.com/office/powerpoint/2010/main" val="2638029951"/>
      </p:ext>
    </p:extLst>
  </p:cSld>
  <p:clrMapOvr>
    <a:masterClrMapping/>
  </p:clrMapOvr>
  <p:transition spd="slow">
    <p:dissolv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620688"/>
            <a:ext cx="9179960" cy="4708981"/>
          </a:xfrm>
          <a:prstGeom prst="rect">
            <a:avLst/>
          </a:prstGeom>
        </p:spPr>
        <p:txBody>
          <a:bodyPr wrap="square">
            <a:spAutoFit/>
          </a:bodyPr>
          <a:lstStyle/>
          <a:p>
            <a:pPr algn="just"/>
            <a:r>
              <a:rPr lang="en-US" sz="2300" dirty="0" smtClean="0">
                <a:latin typeface="Times New Roman" panose="02020603050405020304" pitchFamily="18" charset="0"/>
                <a:cs typeface="Times New Roman" panose="02020603050405020304" pitchFamily="18" charset="0"/>
              </a:rPr>
              <a:t>	</a:t>
            </a:r>
            <a:r>
              <a:rPr lang="en-US" sz="3000" dirty="0" err="1">
                <a:latin typeface="Times New Roman"/>
                <a:ea typeface="Times New Roman"/>
              </a:rPr>
              <a:t>So‘nggi</a:t>
            </a:r>
            <a:r>
              <a:rPr lang="en-US" sz="3000" dirty="0">
                <a:latin typeface="Times New Roman"/>
                <a:ea typeface="Times New Roman"/>
              </a:rPr>
              <a:t> </a:t>
            </a:r>
            <a:r>
              <a:rPr lang="en-US" sz="3000" dirty="0" err="1">
                <a:latin typeface="Times New Roman"/>
                <a:ea typeface="Times New Roman"/>
              </a:rPr>
              <a:t>paleolit</a:t>
            </a:r>
            <a:r>
              <a:rPr lang="en-US" sz="3000" dirty="0">
                <a:latin typeface="Times New Roman"/>
                <a:ea typeface="Times New Roman"/>
              </a:rPr>
              <a:t> </a:t>
            </a:r>
            <a:r>
              <a:rPr lang="en-US" sz="3000" dirty="0" err="1">
                <a:latin typeface="Times New Roman"/>
                <a:ea typeface="Times New Roman"/>
              </a:rPr>
              <a:t>uzoq</a:t>
            </a:r>
            <a:r>
              <a:rPr lang="en-US" sz="3000" dirty="0">
                <a:latin typeface="Times New Roman"/>
                <a:ea typeface="Times New Roman"/>
              </a:rPr>
              <a:t> </a:t>
            </a:r>
            <a:r>
              <a:rPr lang="en-US" sz="3000" dirty="0" err="1">
                <a:latin typeface="Times New Roman"/>
                <a:ea typeface="Times New Roman"/>
              </a:rPr>
              <a:t>davom</a:t>
            </a:r>
            <a:r>
              <a:rPr lang="en-US" sz="3000" dirty="0">
                <a:latin typeface="Times New Roman"/>
                <a:ea typeface="Times New Roman"/>
              </a:rPr>
              <a:t> </a:t>
            </a:r>
            <a:r>
              <a:rPr lang="en-US" sz="3000" dirty="0" err="1">
                <a:latin typeface="Times New Roman"/>
                <a:ea typeface="Times New Roman"/>
              </a:rPr>
              <a:t>etgan</a:t>
            </a:r>
            <a:r>
              <a:rPr lang="en-US" sz="3000" dirty="0">
                <a:latin typeface="Times New Roman"/>
                <a:ea typeface="Times New Roman"/>
              </a:rPr>
              <a:t> </a:t>
            </a:r>
            <a:r>
              <a:rPr lang="en-US" sz="3000" dirty="0" err="1">
                <a:latin typeface="Times New Roman"/>
                <a:ea typeface="Times New Roman"/>
              </a:rPr>
              <a:t>qadimgi</a:t>
            </a:r>
            <a:r>
              <a:rPr lang="en-US" sz="3000" dirty="0">
                <a:latin typeface="Times New Roman"/>
                <a:ea typeface="Times New Roman"/>
              </a:rPr>
              <a:t> tosh </a:t>
            </a:r>
            <a:r>
              <a:rPr lang="en-US" sz="3000" dirty="0" err="1">
                <a:latin typeface="Times New Roman"/>
                <a:ea typeface="Times New Roman"/>
              </a:rPr>
              <a:t>asrining</a:t>
            </a:r>
            <a:r>
              <a:rPr lang="en-US" sz="3000" dirty="0">
                <a:latin typeface="Times New Roman"/>
                <a:ea typeface="Times New Roman"/>
              </a:rPr>
              <a:t> </a:t>
            </a:r>
            <a:r>
              <a:rPr lang="en-US" sz="3000" dirty="0" err="1">
                <a:latin typeface="Times New Roman"/>
                <a:ea typeface="Times New Roman"/>
              </a:rPr>
              <a:t>oxirgi</a:t>
            </a:r>
            <a:r>
              <a:rPr lang="en-US" sz="3000" dirty="0">
                <a:latin typeface="Times New Roman"/>
                <a:ea typeface="Times New Roman"/>
              </a:rPr>
              <a:t> </a:t>
            </a:r>
            <a:r>
              <a:rPr lang="en-US" sz="3000" dirty="0" err="1">
                <a:latin typeface="Times New Roman"/>
                <a:ea typeface="Times New Roman"/>
              </a:rPr>
              <a:t>bosqichi</a:t>
            </a:r>
            <a:r>
              <a:rPr lang="en-US" sz="3000" dirty="0">
                <a:latin typeface="Times New Roman"/>
                <a:ea typeface="Times New Roman"/>
              </a:rPr>
              <a:t> </a:t>
            </a:r>
            <a:r>
              <a:rPr lang="en-US" sz="3000" dirty="0" err="1">
                <a:latin typeface="Times New Roman"/>
                <a:ea typeface="Times New Roman"/>
              </a:rPr>
              <a:t>bo‘lib</a:t>
            </a:r>
            <a:r>
              <a:rPr lang="en-US" sz="3000" dirty="0">
                <a:latin typeface="Times New Roman"/>
                <a:ea typeface="Times New Roman"/>
              </a:rPr>
              <a:t>, </a:t>
            </a:r>
            <a:r>
              <a:rPr lang="en-US" sz="3000" dirty="0" err="1">
                <a:latin typeface="Times New Roman"/>
                <a:ea typeface="Times New Roman"/>
              </a:rPr>
              <a:t>nisbiy</a:t>
            </a:r>
            <a:r>
              <a:rPr lang="en-US" sz="3000" dirty="0">
                <a:latin typeface="Times New Roman"/>
                <a:ea typeface="Times New Roman"/>
              </a:rPr>
              <a:t> </a:t>
            </a:r>
            <a:r>
              <a:rPr lang="en-US" sz="3000" dirty="0" err="1">
                <a:latin typeface="Times New Roman"/>
                <a:ea typeface="Times New Roman"/>
              </a:rPr>
              <a:t>tarzda</a:t>
            </a:r>
            <a:r>
              <a:rPr lang="en-US" sz="3000" dirty="0">
                <a:latin typeface="Times New Roman"/>
                <a:ea typeface="Times New Roman"/>
              </a:rPr>
              <a:t> mil. </a:t>
            </a:r>
            <a:r>
              <a:rPr lang="en-US" sz="3000" dirty="0" err="1">
                <a:latin typeface="Times New Roman"/>
                <a:ea typeface="Times New Roman"/>
              </a:rPr>
              <a:t>avv</a:t>
            </a:r>
            <a:r>
              <a:rPr lang="en-US" sz="3000" dirty="0">
                <a:latin typeface="Times New Roman"/>
                <a:ea typeface="Times New Roman"/>
              </a:rPr>
              <a:t>.  </a:t>
            </a:r>
            <a:r>
              <a:rPr lang="en-US" sz="3000" b="1" dirty="0">
                <a:latin typeface="Times New Roman"/>
                <a:ea typeface="Times New Roman"/>
              </a:rPr>
              <a:t>40–12 </a:t>
            </a:r>
            <a:r>
              <a:rPr lang="en-US" sz="3000" b="1" dirty="0" err="1">
                <a:latin typeface="Times New Roman"/>
                <a:ea typeface="Times New Roman"/>
              </a:rPr>
              <a:t>ming</a:t>
            </a:r>
            <a:r>
              <a:rPr lang="en-US" sz="3000" b="1" dirty="0">
                <a:latin typeface="Times New Roman"/>
                <a:ea typeface="Times New Roman"/>
              </a:rPr>
              <a:t> </a:t>
            </a:r>
            <a:r>
              <a:rPr lang="en-US" sz="3000" b="1" dirty="0" err="1">
                <a:latin typeface="Times New Roman"/>
                <a:ea typeface="Times New Roman"/>
              </a:rPr>
              <a:t>yilliklarni</a:t>
            </a:r>
            <a:r>
              <a:rPr lang="en-US" sz="3000" b="1" dirty="0">
                <a:latin typeface="Times New Roman"/>
                <a:ea typeface="Times New Roman"/>
              </a:rPr>
              <a:t> </a:t>
            </a:r>
            <a:r>
              <a:rPr lang="en-US" sz="3000" dirty="0" err="1">
                <a:latin typeface="Times New Roman"/>
                <a:ea typeface="Times New Roman"/>
              </a:rPr>
              <a:t>o‘z</a:t>
            </a:r>
            <a:r>
              <a:rPr lang="en-US" sz="3000" dirty="0">
                <a:latin typeface="Times New Roman"/>
                <a:ea typeface="Times New Roman"/>
              </a:rPr>
              <a:t> </a:t>
            </a:r>
            <a:r>
              <a:rPr lang="en-US" sz="3000" dirty="0" err="1">
                <a:latin typeface="Times New Roman"/>
                <a:ea typeface="Times New Roman"/>
              </a:rPr>
              <a:t>ichiga</a:t>
            </a:r>
            <a:r>
              <a:rPr lang="en-US" sz="3000" dirty="0">
                <a:latin typeface="Times New Roman"/>
                <a:ea typeface="Times New Roman"/>
              </a:rPr>
              <a:t> </a:t>
            </a:r>
            <a:r>
              <a:rPr lang="en-US" sz="3000" dirty="0" err="1">
                <a:latin typeface="Times New Roman"/>
                <a:ea typeface="Times New Roman"/>
              </a:rPr>
              <a:t>oladi</a:t>
            </a:r>
            <a:r>
              <a:rPr lang="en-US" sz="3000" dirty="0">
                <a:latin typeface="Times New Roman"/>
                <a:ea typeface="Times New Roman"/>
              </a:rPr>
              <a:t>. Bu </a:t>
            </a:r>
            <a:r>
              <a:rPr lang="en-US" sz="3000" dirty="0" err="1">
                <a:latin typeface="Times New Roman"/>
                <a:ea typeface="Times New Roman"/>
              </a:rPr>
              <a:t>davr</a:t>
            </a:r>
            <a:r>
              <a:rPr lang="en-US" sz="3000" dirty="0">
                <a:latin typeface="Times New Roman"/>
                <a:ea typeface="Times New Roman"/>
              </a:rPr>
              <a:t> </a:t>
            </a:r>
            <a:r>
              <a:rPr lang="en-US" sz="3000" dirty="0" err="1">
                <a:latin typeface="Times New Roman"/>
                <a:ea typeface="Times New Roman"/>
              </a:rPr>
              <a:t>yodgorliklari</a:t>
            </a:r>
            <a:r>
              <a:rPr lang="en-US" sz="3000" dirty="0">
                <a:latin typeface="Times New Roman"/>
                <a:ea typeface="Times New Roman"/>
              </a:rPr>
              <a:t> </a:t>
            </a:r>
            <a:r>
              <a:rPr lang="en-US" sz="3000" dirty="0" err="1">
                <a:latin typeface="Times New Roman"/>
                <a:ea typeface="Times New Roman"/>
              </a:rPr>
              <a:t>muste</a:t>
            </a:r>
            <a:r>
              <a:rPr lang="en-US" sz="3000" dirty="0">
                <a:latin typeface="Times New Roman"/>
                <a:ea typeface="Times New Roman"/>
              </a:rPr>
              <a:t> </a:t>
            </a:r>
            <a:r>
              <a:rPr lang="en-US" sz="3000" dirty="0" err="1">
                <a:latin typeface="Times New Roman"/>
                <a:ea typeface="Times New Roman"/>
              </a:rPr>
              <a:t>madaniyati</a:t>
            </a:r>
            <a:r>
              <a:rPr lang="en-US" sz="3000" dirty="0">
                <a:latin typeface="Times New Roman"/>
                <a:ea typeface="Times New Roman"/>
              </a:rPr>
              <a:t> </a:t>
            </a:r>
            <a:r>
              <a:rPr lang="en-US" sz="3000" dirty="0" err="1">
                <a:latin typeface="Times New Roman"/>
                <a:ea typeface="Times New Roman"/>
              </a:rPr>
              <a:t>yodgorliklari</a:t>
            </a:r>
            <a:r>
              <a:rPr lang="en-US" sz="3000" dirty="0">
                <a:latin typeface="Times New Roman"/>
                <a:ea typeface="Times New Roman"/>
              </a:rPr>
              <a:t> </a:t>
            </a:r>
            <a:r>
              <a:rPr lang="en-US" sz="3000" dirty="0" err="1">
                <a:latin typeface="Times New Roman"/>
                <a:ea typeface="Times New Roman"/>
              </a:rPr>
              <a:t>madaniyatiga</a:t>
            </a:r>
            <a:r>
              <a:rPr lang="en-US" sz="3000" dirty="0">
                <a:latin typeface="Times New Roman"/>
                <a:ea typeface="Times New Roman"/>
              </a:rPr>
              <a:t> </a:t>
            </a:r>
            <a:r>
              <a:rPr lang="en-US" sz="3000" dirty="0" err="1">
                <a:latin typeface="Times New Roman"/>
                <a:ea typeface="Times New Roman"/>
              </a:rPr>
              <a:t>nisbatan</a:t>
            </a:r>
            <a:r>
              <a:rPr lang="en-US" sz="3000" dirty="0">
                <a:latin typeface="Times New Roman"/>
                <a:ea typeface="Times New Roman"/>
              </a:rPr>
              <a:t> </a:t>
            </a:r>
            <a:r>
              <a:rPr lang="en-US" sz="3000" dirty="0" err="1">
                <a:latin typeface="Times New Roman"/>
                <a:ea typeface="Times New Roman"/>
              </a:rPr>
              <a:t>kamroq</a:t>
            </a:r>
            <a:r>
              <a:rPr lang="en-US" sz="3000" dirty="0">
                <a:latin typeface="Times New Roman"/>
                <a:ea typeface="Times New Roman"/>
              </a:rPr>
              <a:t> </a:t>
            </a:r>
            <a:r>
              <a:rPr lang="en-US" sz="3000" dirty="0" err="1">
                <a:latin typeface="Times New Roman"/>
                <a:ea typeface="Times New Roman"/>
              </a:rPr>
              <a:t>o‘rganilgan</a:t>
            </a:r>
            <a:r>
              <a:rPr lang="en-US" sz="3000" dirty="0">
                <a:latin typeface="Times New Roman"/>
                <a:ea typeface="Times New Roman"/>
              </a:rPr>
              <a:t>. </a:t>
            </a:r>
            <a:r>
              <a:rPr lang="en-US" sz="3000" dirty="0" err="1">
                <a:latin typeface="Times New Roman"/>
                <a:ea typeface="Times New Roman"/>
              </a:rPr>
              <a:t>Hozirgi</a:t>
            </a:r>
            <a:r>
              <a:rPr lang="en-US" sz="3000" dirty="0">
                <a:latin typeface="Times New Roman"/>
                <a:ea typeface="Times New Roman"/>
              </a:rPr>
              <a:t> </a:t>
            </a:r>
            <a:r>
              <a:rPr lang="en-US" sz="3000" dirty="0" err="1">
                <a:latin typeface="Times New Roman"/>
                <a:ea typeface="Times New Roman"/>
              </a:rPr>
              <a:t>kunga</a:t>
            </a:r>
            <a:r>
              <a:rPr lang="en-US" sz="3000" dirty="0">
                <a:latin typeface="Times New Roman"/>
                <a:ea typeface="Times New Roman"/>
              </a:rPr>
              <a:t> </a:t>
            </a:r>
            <a:r>
              <a:rPr lang="en-US" sz="3000" dirty="0" err="1">
                <a:latin typeface="Times New Roman"/>
                <a:ea typeface="Times New Roman"/>
              </a:rPr>
              <a:t>qadar</a:t>
            </a:r>
            <a:r>
              <a:rPr lang="en-US" sz="3000" dirty="0">
                <a:latin typeface="Times New Roman"/>
                <a:ea typeface="Times New Roman"/>
              </a:rPr>
              <a:t> </a:t>
            </a:r>
            <a:r>
              <a:rPr lang="en-US" sz="3000" b="1" dirty="0" err="1">
                <a:latin typeface="Times New Roman"/>
                <a:ea typeface="Times New Roman"/>
              </a:rPr>
              <a:t>O‘rta</a:t>
            </a:r>
            <a:r>
              <a:rPr lang="en-US" sz="3000" b="1" dirty="0">
                <a:latin typeface="Times New Roman"/>
                <a:ea typeface="Times New Roman"/>
              </a:rPr>
              <a:t> </a:t>
            </a:r>
            <a:r>
              <a:rPr lang="en-US" sz="3000" b="1" dirty="0" err="1">
                <a:latin typeface="Times New Roman"/>
                <a:ea typeface="Times New Roman"/>
              </a:rPr>
              <a:t>Osiyoda</a:t>
            </a:r>
            <a:r>
              <a:rPr lang="en-US" sz="3000" b="1" dirty="0">
                <a:latin typeface="Times New Roman"/>
                <a:ea typeface="Times New Roman"/>
              </a:rPr>
              <a:t> </a:t>
            </a:r>
            <a:r>
              <a:rPr lang="en-US" sz="3000" dirty="0" err="1">
                <a:latin typeface="Times New Roman"/>
                <a:ea typeface="Times New Roman"/>
              </a:rPr>
              <a:t>bu</a:t>
            </a:r>
            <a:r>
              <a:rPr lang="en-US" sz="3000" dirty="0">
                <a:latin typeface="Times New Roman"/>
                <a:ea typeface="Times New Roman"/>
              </a:rPr>
              <a:t> </a:t>
            </a:r>
            <a:r>
              <a:rPr lang="en-US" sz="3000" dirty="0" err="1">
                <a:latin typeface="Times New Roman"/>
                <a:ea typeface="Times New Roman"/>
              </a:rPr>
              <a:t>davrga</a:t>
            </a:r>
            <a:r>
              <a:rPr lang="en-US" sz="3000" dirty="0">
                <a:latin typeface="Times New Roman"/>
                <a:ea typeface="Times New Roman"/>
              </a:rPr>
              <a:t> </a:t>
            </a:r>
            <a:r>
              <a:rPr lang="en-US" sz="3000" dirty="0" err="1">
                <a:latin typeface="Times New Roman"/>
                <a:ea typeface="Times New Roman"/>
              </a:rPr>
              <a:t>oid</a:t>
            </a:r>
            <a:r>
              <a:rPr lang="en-US" sz="3000" dirty="0">
                <a:latin typeface="Times New Roman"/>
                <a:ea typeface="Times New Roman"/>
              </a:rPr>
              <a:t> </a:t>
            </a:r>
            <a:r>
              <a:rPr lang="en-US" sz="3000" b="1" dirty="0">
                <a:solidFill>
                  <a:srgbClr val="0000CC"/>
                </a:solidFill>
                <a:latin typeface="Times New Roman"/>
                <a:ea typeface="Times New Roman"/>
              </a:rPr>
              <a:t>30 </a:t>
            </a:r>
            <a:r>
              <a:rPr lang="en-US" sz="3000" b="1" dirty="0" err="1">
                <a:solidFill>
                  <a:srgbClr val="0000CC"/>
                </a:solidFill>
                <a:latin typeface="Times New Roman"/>
                <a:ea typeface="Times New Roman"/>
              </a:rPr>
              <a:t>dan</a:t>
            </a:r>
            <a:r>
              <a:rPr lang="en-US" sz="3000" b="1" dirty="0">
                <a:solidFill>
                  <a:srgbClr val="0000CC"/>
                </a:solidFill>
                <a:latin typeface="Times New Roman"/>
                <a:ea typeface="Times New Roman"/>
              </a:rPr>
              <a:t> </a:t>
            </a:r>
            <a:r>
              <a:rPr lang="en-US" sz="3000" b="1" dirty="0" err="1">
                <a:solidFill>
                  <a:srgbClr val="0000CC"/>
                </a:solidFill>
                <a:latin typeface="Times New Roman"/>
                <a:ea typeface="Times New Roman"/>
              </a:rPr>
              <a:t>ziyod</a:t>
            </a:r>
            <a:r>
              <a:rPr lang="en-US" sz="3000" b="1" dirty="0">
                <a:solidFill>
                  <a:srgbClr val="0000CC"/>
                </a:solidFill>
                <a:latin typeface="Times New Roman"/>
                <a:ea typeface="Times New Roman"/>
              </a:rPr>
              <a:t> </a:t>
            </a:r>
            <a:r>
              <a:rPr lang="en-US" sz="3000" b="1" dirty="0" err="1">
                <a:solidFill>
                  <a:srgbClr val="0000CC"/>
                </a:solidFill>
                <a:latin typeface="Times New Roman"/>
                <a:ea typeface="Times New Roman"/>
              </a:rPr>
              <a:t>makonlar</a:t>
            </a:r>
            <a:r>
              <a:rPr lang="en-US" sz="3000" b="1" dirty="0">
                <a:solidFill>
                  <a:srgbClr val="0000CC"/>
                </a:solidFill>
                <a:latin typeface="Times New Roman"/>
                <a:ea typeface="Times New Roman"/>
              </a:rPr>
              <a:t> </a:t>
            </a:r>
            <a:r>
              <a:rPr lang="en-US" sz="3000" dirty="0" err="1">
                <a:latin typeface="Times New Roman"/>
                <a:ea typeface="Times New Roman"/>
              </a:rPr>
              <a:t>ochilgan</a:t>
            </a:r>
            <a:r>
              <a:rPr lang="en-US" sz="3000" dirty="0">
                <a:latin typeface="Times New Roman"/>
                <a:ea typeface="Times New Roman"/>
              </a:rPr>
              <a:t>. </a:t>
            </a:r>
            <a:r>
              <a:rPr lang="en-US" sz="3000" b="1" i="1" dirty="0">
                <a:solidFill>
                  <a:srgbClr val="C00000"/>
                </a:solidFill>
                <a:latin typeface="Times New Roman"/>
                <a:ea typeface="Times New Roman"/>
              </a:rPr>
              <a:t>Samarqand</a:t>
            </a:r>
            <a:r>
              <a:rPr lang="en-US" sz="3000" b="1" i="1" dirty="0">
                <a:latin typeface="Times New Roman"/>
                <a:ea typeface="Times New Roman"/>
              </a:rPr>
              <a:t> (</a:t>
            </a:r>
            <a:r>
              <a:rPr lang="en-US" sz="3000" b="1" i="1" dirty="0" err="1">
                <a:latin typeface="Times New Roman"/>
                <a:ea typeface="Times New Roman"/>
              </a:rPr>
              <a:t>shaharning</a:t>
            </a:r>
            <a:r>
              <a:rPr lang="en-US" sz="3000" b="1" i="1" dirty="0">
                <a:latin typeface="Times New Roman"/>
                <a:ea typeface="Times New Roman"/>
              </a:rPr>
              <a:t> </a:t>
            </a:r>
            <a:r>
              <a:rPr lang="en-US" sz="3000" b="1" i="1" dirty="0" err="1">
                <a:latin typeface="Times New Roman"/>
                <a:ea typeface="Times New Roman"/>
              </a:rPr>
              <a:t>o‘zida</a:t>
            </a:r>
            <a:r>
              <a:rPr lang="en-US" sz="3000" b="1" i="1" dirty="0">
                <a:latin typeface="Times New Roman"/>
                <a:ea typeface="Times New Roman"/>
              </a:rPr>
              <a:t>), </a:t>
            </a:r>
            <a:r>
              <a:rPr lang="en-US" sz="3000" b="1" i="1" dirty="0" err="1">
                <a:solidFill>
                  <a:srgbClr val="C00000"/>
                </a:solidFill>
                <a:latin typeface="Times New Roman"/>
                <a:ea typeface="Times New Roman"/>
              </a:rPr>
              <a:t>Xo‘jag‘or</a:t>
            </a:r>
            <a:r>
              <a:rPr lang="en-US" sz="3000" b="1" i="1" dirty="0">
                <a:latin typeface="Times New Roman"/>
                <a:ea typeface="Times New Roman"/>
              </a:rPr>
              <a:t> (</a:t>
            </a:r>
            <a:r>
              <a:rPr lang="en-US" sz="3000" b="1" i="1" dirty="0" err="1">
                <a:latin typeface="Times New Roman"/>
                <a:ea typeface="Times New Roman"/>
              </a:rPr>
              <a:t>Farg‘ona</a:t>
            </a:r>
            <a:r>
              <a:rPr lang="en-US" sz="3000" b="1" i="1" dirty="0">
                <a:latin typeface="Times New Roman"/>
                <a:ea typeface="Times New Roman"/>
              </a:rPr>
              <a:t> </a:t>
            </a:r>
            <a:r>
              <a:rPr lang="en-US" sz="3000" b="1" i="1" dirty="0" err="1">
                <a:latin typeface="Times New Roman"/>
                <a:ea typeface="Times New Roman"/>
              </a:rPr>
              <a:t>vodiysi</a:t>
            </a:r>
            <a:r>
              <a:rPr lang="en-US" sz="3000" b="1" i="1" dirty="0">
                <a:latin typeface="Times New Roman"/>
                <a:ea typeface="Times New Roman"/>
              </a:rPr>
              <a:t>), </a:t>
            </a:r>
            <a:r>
              <a:rPr lang="en-US" sz="3000" b="1" i="1" dirty="0" err="1">
                <a:solidFill>
                  <a:srgbClr val="C00000"/>
                </a:solidFill>
                <a:latin typeface="Times New Roman"/>
                <a:ea typeface="Times New Roman"/>
              </a:rPr>
              <a:t>Bo‘zsuv</a:t>
            </a:r>
            <a:r>
              <a:rPr lang="en-US" sz="3000" b="1" i="1" dirty="0">
                <a:solidFill>
                  <a:srgbClr val="C00000"/>
                </a:solidFill>
                <a:latin typeface="Times New Roman"/>
                <a:ea typeface="Times New Roman"/>
              </a:rPr>
              <a:t> </a:t>
            </a:r>
            <a:r>
              <a:rPr lang="en-US" sz="3000" b="1" i="1" dirty="0" err="1">
                <a:solidFill>
                  <a:srgbClr val="C00000"/>
                </a:solidFill>
                <a:latin typeface="Times New Roman"/>
                <a:ea typeface="Times New Roman"/>
              </a:rPr>
              <a:t>va</a:t>
            </a:r>
            <a:r>
              <a:rPr lang="en-US" sz="3000" b="1" i="1" dirty="0">
                <a:solidFill>
                  <a:srgbClr val="C00000"/>
                </a:solidFill>
                <a:latin typeface="Times New Roman"/>
                <a:ea typeface="Times New Roman"/>
              </a:rPr>
              <a:t> </a:t>
            </a:r>
            <a:r>
              <a:rPr lang="en-US" sz="3000" b="1" i="1" dirty="0" err="1">
                <a:solidFill>
                  <a:srgbClr val="C00000"/>
                </a:solidFill>
                <a:latin typeface="Times New Roman"/>
                <a:ea typeface="Times New Roman"/>
              </a:rPr>
              <a:t>Tuyabo‘g‘iz</a:t>
            </a:r>
            <a:r>
              <a:rPr lang="en-US" sz="3000" b="1" i="1" dirty="0">
                <a:solidFill>
                  <a:srgbClr val="C00000"/>
                </a:solidFill>
                <a:latin typeface="Times New Roman"/>
                <a:ea typeface="Times New Roman"/>
              </a:rPr>
              <a:t>, </a:t>
            </a:r>
            <a:r>
              <a:rPr lang="en-US" sz="3000" b="1" i="1" dirty="0" err="1">
                <a:solidFill>
                  <a:srgbClr val="C00000"/>
                </a:solidFill>
                <a:latin typeface="Times New Roman"/>
                <a:ea typeface="Times New Roman"/>
              </a:rPr>
              <a:t>Ko‘lbuloq</a:t>
            </a:r>
            <a:r>
              <a:rPr lang="en-US" sz="3000" b="1" i="1" dirty="0">
                <a:solidFill>
                  <a:srgbClr val="C00000"/>
                </a:solidFill>
                <a:latin typeface="Times New Roman"/>
                <a:ea typeface="Times New Roman"/>
              </a:rPr>
              <a:t> </a:t>
            </a:r>
            <a:r>
              <a:rPr lang="en-US" sz="3000" b="1" i="1" dirty="0">
                <a:latin typeface="Times New Roman"/>
                <a:ea typeface="Times New Roman"/>
              </a:rPr>
              <a:t>(Toshkent </a:t>
            </a:r>
            <a:r>
              <a:rPr lang="en-US" sz="3000" b="1" i="1" dirty="0" err="1">
                <a:latin typeface="Times New Roman"/>
                <a:ea typeface="Times New Roman"/>
              </a:rPr>
              <a:t>viloyati</a:t>
            </a:r>
            <a:r>
              <a:rPr lang="en-US" sz="3000" b="1" i="1" dirty="0">
                <a:latin typeface="Times New Roman"/>
                <a:ea typeface="Times New Roman"/>
              </a:rPr>
              <a:t>), </a:t>
            </a:r>
            <a:r>
              <a:rPr lang="en-US" sz="3000" b="1" i="1" dirty="0" err="1">
                <a:solidFill>
                  <a:srgbClr val="C00000"/>
                </a:solidFill>
                <a:latin typeface="Times New Roman"/>
                <a:ea typeface="Times New Roman"/>
              </a:rPr>
              <a:t>Taqalisoy</a:t>
            </a:r>
            <a:r>
              <a:rPr lang="en-US" sz="3000" b="1" i="1" dirty="0">
                <a:solidFill>
                  <a:srgbClr val="C00000"/>
                </a:solidFill>
                <a:latin typeface="Times New Roman"/>
                <a:ea typeface="Times New Roman"/>
              </a:rPr>
              <a:t> </a:t>
            </a:r>
            <a:r>
              <a:rPr lang="en-US" sz="3000" b="1" i="1" dirty="0" err="1">
                <a:solidFill>
                  <a:srgbClr val="C00000"/>
                </a:solidFill>
                <a:latin typeface="Times New Roman"/>
                <a:ea typeface="Times New Roman"/>
              </a:rPr>
              <a:t>g‘or</a:t>
            </a:r>
            <a:r>
              <a:rPr lang="en-US" sz="3000" b="1" i="1" dirty="0">
                <a:solidFill>
                  <a:srgbClr val="C00000"/>
                </a:solidFill>
                <a:latin typeface="Times New Roman"/>
                <a:ea typeface="Times New Roman"/>
              </a:rPr>
              <a:t>–</a:t>
            </a:r>
            <a:r>
              <a:rPr lang="en-US" sz="3000" b="1" i="1" dirty="0" err="1">
                <a:solidFill>
                  <a:srgbClr val="C00000"/>
                </a:solidFill>
                <a:latin typeface="Times New Roman"/>
                <a:ea typeface="Times New Roman"/>
              </a:rPr>
              <a:t>makoni</a:t>
            </a:r>
            <a:r>
              <a:rPr lang="en-US" sz="3000" b="1" i="1" dirty="0">
                <a:latin typeface="Times New Roman"/>
                <a:ea typeface="Times New Roman"/>
              </a:rPr>
              <a:t> (Samarqand </a:t>
            </a:r>
            <a:r>
              <a:rPr lang="en-US" sz="3000" b="1" i="1" dirty="0" err="1">
                <a:latin typeface="Times New Roman"/>
                <a:ea typeface="Times New Roman"/>
              </a:rPr>
              <a:t>viloyati</a:t>
            </a:r>
            <a:r>
              <a:rPr lang="en-US" sz="3000" b="1" i="1" dirty="0">
                <a:latin typeface="Times New Roman"/>
                <a:ea typeface="Times New Roman"/>
              </a:rPr>
              <a:t>)</a:t>
            </a:r>
            <a:r>
              <a:rPr lang="en-US" sz="3000" dirty="0">
                <a:latin typeface="Times New Roman"/>
                <a:ea typeface="Times New Roman"/>
              </a:rPr>
              <a:t> </a:t>
            </a:r>
            <a:r>
              <a:rPr lang="en-US" sz="3000" dirty="0" err="1">
                <a:latin typeface="Times New Roman"/>
                <a:ea typeface="Times New Roman"/>
              </a:rPr>
              <a:t>yodgorliklari</a:t>
            </a:r>
            <a:r>
              <a:rPr lang="en-US" sz="3000" dirty="0">
                <a:latin typeface="Times New Roman"/>
                <a:ea typeface="Times New Roman"/>
              </a:rPr>
              <a:t> </a:t>
            </a:r>
            <a:r>
              <a:rPr lang="en-US" sz="3000" dirty="0" err="1">
                <a:latin typeface="Times New Roman"/>
                <a:ea typeface="Times New Roman"/>
              </a:rPr>
              <a:t>shular</a:t>
            </a:r>
            <a:r>
              <a:rPr lang="en-US" sz="3000" dirty="0">
                <a:latin typeface="Times New Roman"/>
                <a:ea typeface="Times New Roman"/>
              </a:rPr>
              <a:t> </a:t>
            </a:r>
            <a:r>
              <a:rPr lang="en-US" sz="3000" dirty="0" err="1">
                <a:latin typeface="Times New Roman"/>
                <a:ea typeface="Times New Roman"/>
              </a:rPr>
              <a:t>jumlasidandir</a:t>
            </a:r>
            <a:r>
              <a:rPr lang="en-US" sz="3000" dirty="0">
                <a:latin typeface="Times New Roman"/>
                <a:ea typeface="Times New Roman"/>
              </a:rPr>
              <a:t>.</a:t>
            </a:r>
          </a:p>
        </p:txBody>
      </p:sp>
      <p:sp>
        <p:nvSpPr>
          <p:cNvPr id="2" name="Скругленный прямоугольник 1"/>
          <p:cNvSpPr/>
          <p:nvPr/>
        </p:nvSpPr>
        <p:spPr>
          <a:xfrm>
            <a:off x="2573756" y="-12157"/>
            <a:ext cx="4032448" cy="620688"/>
          </a:xfrm>
          <a:prstGeom prst="roundRect">
            <a:avLst/>
          </a:prstGeom>
          <a:solidFill>
            <a:srgbClr val="FFFF66"/>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dirty="0" err="1">
                <a:solidFill>
                  <a:srgbClr val="FF0000"/>
                </a:solidFill>
              </a:rPr>
              <a:t>So‘nggi</a:t>
            </a:r>
            <a:r>
              <a:rPr lang="en-US" sz="3200" b="1" dirty="0">
                <a:solidFill>
                  <a:srgbClr val="FF0000"/>
                </a:solidFill>
              </a:rPr>
              <a:t> </a:t>
            </a:r>
            <a:r>
              <a:rPr lang="en-US" sz="3200" b="1" dirty="0" err="1">
                <a:solidFill>
                  <a:srgbClr val="FF0000"/>
                </a:solidFill>
              </a:rPr>
              <a:t>paleolit</a:t>
            </a:r>
            <a:r>
              <a:rPr lang="en-US" sz="3200" b="1" dirty="0">
                <a:solidFill>
                  <a:srgbClr val="FF0000"/>
                </a:solidFill>
              </a:rPr>
              <a:t> </a:t>
            </a:r>
            <a:endParaRPr lang="ru-RU" sz="3200" b="1" dirty="0">
              <a:solidFill>
                <a:srgbClr val="FF0000"/>
              </a:solidFill>
            </a:endParaRPr>
          </a:p>
        </p:txBody>
      </p:sp>
    </p:spTree>
    <p:extLst>
      <p:ext uri="{BB962C8B-B14F-4D97-AF65-F5344CB8AC3E}">
        <p14:creationId xmlns:p14="http://schemas.microsoft.com/office/powerpoint/2010/main" val="3860714571"/>
      </p:ext>
    </p:extLst>
  </p:cSld>
  <p:clrMapOvr>
    <a:masterClrMapping/>
  </p:clrMapOvr>
  <p:transition spd="slow">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47190" y="188640"/>
            <a:ext cx="8745289"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r>
              <a:rPr lang="en-US" altLang="ru-RU" sz="2800" dirty="0" smtClean="0"/>
              <a:t>	</a:t>
            </a:r>
            <a:r>
              <a:rPr lang="en-US" altLang="ru-RU" sz="2800" dirty="0" err="1" smtClean="0"/>
              <a:t>Geologik</a:t>
            </a:r>
            <a:r>
              <a:rPr lang="en-US" altLang="ru-RU" sz="2800" dirty="0" smtClean="0"/>
              <a:t> </a:t>
            </a:r>
            <a:r>
              <a:rPr lang="en-US" altLang="ru-RU" sz="2800" dirty="0" err="1"/>
              <a:t>tadqiqotlari</a:t>
            </a:r>
            <a:r>
              <a:rPr lang="en-US" altLang="ru-RU" sz="2800" dirty="0"/>
              <a:t> </a:t>
            </a:r>
            <a:r>
              <a:rPr lang="en-US" altLang="ru-RU" sz="2800" dirty="0" err="1"/>
              <a:t>natijalariga</a:t>
            </a:r>
            <a:r>
              <a:rPr lang="en-US" altLang="ru-RU" sz="2800" dirty="0"/>
              <a:t> </a:t>
            </a:r>
            <a:r>
              <a:rPr lang="en-US" altLang="ru-RU" sz="2800" dirty="0" err="1"/>
              <a:t>ko‘ra</a:t>
            </a:r>
            <a:r>
              <a:rPr lang="en-US" altLang="ru-RU" sz="2800" dirty="0"/>
              <a:t>, </a:t>
            </a:r>
            <a:r>
              <a:rPr lang="en-US" altLang="ru-RU" sz="2800" dirty="0" err="1"/>
              <a:t>osmoniy</a:t>
            </a:r>
            <a:r>
              <a:rPr lang="en-US" altLang="ru-RU" sz="2800" dirty="0"/>
              <a:t> </a:t>
            </a:r>
            <a:r>
              <a:rPr lang="en-US" altLang="ru-RU" sz="2800" dirty="0" err="1"/>
              <a:t>jism</a:t>
            </a:r>
            <a:r>
              <a:rPr lang="en-US" altLang="ru-RU" sz="2800" dirty="0"/>
              <a:t> </a:t>
            </a:r>
            <a:r>
              <a:rPr lang="en-US" altLang="ru-RU" sz="2800" b="1" dirty="0" err="1">
                <a:solidFill>
                  <a:srgbClr val="0000CC"/>
                </a:solidFill>
              </a:rPr>
              <a:t>Yer</a:t>
            </a:r>
            <a:r>
              <a:rPr lang="en-US" altLang="ru-RU" sz="2800" b="1" dirty="0"/>
              <a:t> </a:t>
            </a:r>
            <a:r>
              <a:rPr lang="en-US" altLang="ru-RU" sz="2800" dirty="0" err="1"/>
              <a:t>bundan</a:t>
            </a:r>
            <a:r>
              <a:rPr lang="en-US" altLang="ru-RU" sz="2800" dirty="0"/>
              <a:t> </a:t>
            </a:r>
            <a:r>
              <a:rPr lang="en-US" altLang="ru-RU" sz="2800" b="1" dirty="0" err="1">
                <a:solidFill>
                  <a:srgbClr val="FF0000"/>
                </a:solidFill>
              </a:rPr>
              <a:t>besh</a:t>
            </a:r>
            <a:r>
              <a:rPr lang="en-US" altLang="ru-RU" sz="2800" b="1" dirty="0">
                <a:solidFill>
                  <a:srgbClr val="FF0000"/>
                </a:solidFill>
              </a:rPr>
              <a:t> milliard </a:t>
            </a:r>
            <a:r>
              <a:rPr lang="en-US" altLang="ru-RU" sz="2800" b="1" dirty="0" err="1">
                <a:solidFill>
                  <a:srgbClr val="FF0000"/>
                </a:solidFill>
              </a:rPr>
              <a:t>yil</a:t>
            </a:r>
            <a:r>
              <a:rPr lang="en-US" altLang="ru-RU" sz="2800" b="1" dirty="0">
                <a:solidFill>
                  <a:srgbClr val="FF0000"/>
                </a:solidFill>
              </a:rPr>
              <a:t> </a:t>
            </a:r>
            <a:r>
              <a:rPr lang="en-US" altLang="ru-RU" sz="2800" dirty="0" err="1"/>
              <a:t>ilgari</a:t>
            </a:r>
            <a:r>
              <a:rPr lang="en-US" altLang="ru-RU" sz="2800" dirty="0"/>
              <a:t> </a:t>
            </a:r>
            <a:r>
              <a:rPr lang="en-US" altLang="ru-RU" sz="2800" dirty="0" err="1"/>
              <a:t>paydo</a:t>
            </a:r>
            <a:r>
              <a:rPr lang="en-US" altLang="ru-RU" sz="2800" dirty="0"/>
              <a:t> </a:t>
            </a:r>
            <a:r>
              <a:rPr lang="en-US" altLang="ru-RU" sz="2800" dirty="0" err="1"/>
              <a:t>bo‘lib</a:t>
            </a:r>
            <a:r>
              <a:rPr lang="en-US" altLang="ru-RU" sz="2800" dirty="0"/>
              <a:t>, </a:t>
            </a:r>
            <a:r>
              <a:rPr lang="en-US" altLang="ru-RU" sz="2800" dirty="0" err="1"/>
              <a:t>unda</a:t>
            </a:r>
            <a:r>
              <a:rPr lang="en-US" altLang="ru-RU" sz="2800" dirty="0"/>
              <a:t> </a:t>
            </a:r>
            <a:r>
              <a:rPr lang="en-US" altLang="ru-RU" sz="2800" dirty="0" err="1"/>
              <a:t>dastlab</a:t>
            </a:r>
            <a:r>
              <a:rPr lang="en-US" altLang="ru-RU" sz="2800" dirty="0"/>
              <a:t> </a:t>
            </a:r>
            <a:r>
              <a:rPr lang="en-US" altLang="ru-RU" sz="2800" dirty="0" err="1"/>
              <a:t>hech</a:t>
            </a:r>
            <a:r>
              <a:rPr lang="en-US" altLang="ru-RU" sz="2800" dirty="0"/>
              <a:t> </a:t>
            </a:r>
            <a:r>
              <a:rPr lang="en-US" altLang="ru-RU" sz="2800" dirty="0" err="1"/>
              <a:t>qanday</a:t>
            </a:r>
            <a:r>
              <a:rPr lang="en-US" altLang="ru-RU" sz="2800" dirty="0"/>
              <a:t> </a:t>
            </a:r>
            <a:r>
              <a:rPr lang="en-US" altLang="ru-RU" sz="2800" dirty="0" err="1"/>
              <a:t>hayot</a:t>
            </a:r>
            <a:r>
              <a:rPr lang="en-US" altLang="ru-RU" sz="2800" dirty="0"/>
              <a:t> </a:t>
            </a:r>
            <a:r>
              <a:rPr lang="en-US" altLang="ru-RU" sz="2800" dirty="0" err="1"/>
              <a:t>bo‘lmagan</a:t>
            </a:r>
            <a:r>
              <a:rPr lang="en-US" altLang="ru-RU" sz="2800" dirty="0"/>
              <a:t>. </a:t>
            </a:r>
            <a:r>
              <a:rPr lang="en-US" altLang="ru-RU" sz="2800" dirty="0" err="1"/>
              <a:t>Yer</a:t>
            </a:r>
            <a:r>
              <a:rPr lang="en-US" altLang="ru-RU" sz="2800" dirty="0"/>
              <a:t> </a:t>
            </a:r>
            <a:r>
              <a:rPr lang="en-US" altLang="ru-RU" sz="2800" dirty="0" err="1"/>
              <a:t>tarixi</a:t>
            </a:r>
            <a:r>
              <a:rPr lang="en-US" altLang="ru-RU" sz="2800" dirty="0"/>
              <a:t> </a:t>
            </a:r>
            <a:r>
              <a:rPr lang="en-US" altLang="ru-RU" sz="2800" dirty="0" err="1"/>
              <a:t>geologik</a:t>
            </a:r>
            <a:r>
              <a:rPr lang="en-US" altLang="ru-RU" sz="2800" dirty="0"/>
              <a:t> </a:t>
            </a:r>
            <a:r>
              <a:rPr lang="en-US" altLang="ru-RU" sz="2800" dirty="0" err="1"/>
              <a:t>jixatdan</a:t>
            </a:r>
            <a:r>
              <a:rPr lang="en-US" altLang="ru-RU" sz="2800" dirty="0"/>
              <a:t> </a:t>
            </a:r>
            <a:r>
              <a:rPr lang="en-US" altLang="ru-RU" sz="2800" b="1" i="1" u="sng" dirty="0" err="1">
                <a:solidFill>
                  <a:srgbClr val="FF0000"/>
                </a:solidFill>
              </a:rPr>
              <a:t>arxey</a:t>
            </a:r>
            <a:r>
              <a:rPr lang="en-US" altLang="ru-RU" sz="2800" b="1" i="1" u="sng" dirty="0">
                <a:solidFill>
                  <a:srgbClr val="FF0000"/>
                </a:solidFill>
              </a:rPr>
              <a:t>, </a:t>
            </a:r>
            <a:r>
              <a:rPr lang="en-US" altLang="ru-RU" sz="2800" b="1" i="1" u="sng" dirty="0" err="1">
                <a:solidFill>
                  <a:srgbClr val="FF0000"/>
                </a:solidFill>
              </a:rPr>
              <a:t>paleozoy</a:t>
            </a:r>
            <a:r>
              <a:rPr lang="en-US" altLang="ru-RU" sz="2800" b="1" i="1" u="sng" dirty="0">
                <a:solidFill>
                  <a:srgbClr val="FF0000"/>
                </a:solidFill>
              </a:rPr>
              <a:t>, </a:t>
            </a:r>
            <a:r>
              <a:rPr lang="en-US" altLang="ru-RU" sz="2800" b="1" i="1" u="sng" dirty="0" err="1">
                <a:solidFill>
                  <a:srgbClr val="FF0000"/>
                </a:solidFill>
              </a:rPr>
              <a:t>mezozoy</a:t>
            </a:r>
            <a:r>
              <a:rPr lang="en-US" altLang="ru-RU" sz="2800" b="1" i="1" u="sng" dirty="0">
                <a:solidFill>
                  <a:srgbClr val="FF0000"/>
                </a:solidFill>
              </a:rPr>
              <a:t> </a:t>
            </a:r>
            <a:r>
              <a:rPr lang="en-US" altLang="ru-RU" sz="2800" b="1" i="1" u="sng" dirty="0" err="1">
                <a:solidFill>
                  <a:srgbClr val="FF0000"/>
                </a:solidFill>
              </a:rPr>
              <a:t>va</a:t>
            </a:r>
            <a:r>
              <a:rPr lang="en-US" altLang="ru-RU" sz="2800" b="1" i="1" u="sng" dirty="0">
                <a:solidFill>
                  <a:srgbClr val="FF0000"/>
                </a:solidFill>
              </a:rPr>
              <a:t> </a:t>
            </a:r>
            <a:r>
              <a:rPr lang="en-US" altLang="ru-RU" sz="2800" b="1" i="1" u="sng" dirty="0" err="1">
                <a:solidFill>
                  <a:srgbClr val="FF0000"/>
                </a:solidFill>
              </a:rPr>
              <a:t>kaynazoy</a:t>
            </a:r>
            <a:r>
              <a:rPr lang="en-US" altLang="ru-RU" sz="2800" dirty="0"/>
              <a:t> </a:t>
            </a:r>
            <a:r>
              <a:rPr lang="en-US" altLang="ru-RU" sz="2800" dirty="0" err="1"/>
              <a:t>eralariga</a:t>
            </a:r>
            <a:r>
              <a:rPr lang="en-US" altLang="ru-RU" sz="2800" dirty="0"/>
              <a:t> </a:t>
            </a:r>
            <a:r>
              <a:rPr lang="en-US" altLang="ru-RU" sz="2800" dirty="0" err="1"/>
              <a:t>bo‘linadi</a:t>
            </a:r>
            <a:r>
              <a:rPr lang="en-US" altLang="ru-RU" sz="2800" dirty="0"/>
              <a:t>. </a:t>
            </a:r>
            <a:endParaRPr lang="en-US" altLang="ru-RU" sz="2800" dirty="0" smtClean="0"/>
          </a:p>
          <a:p>
            <a:pPr marL="457200" indent="-457200" algn="just" eaLnBrk="1" hangingPunct="1">
              <a:buFont typeface="Wingdings" panose="05000000000000000000" pitchFamily="2" charset="2"/>
              <a:buChar char="v"/>
            </a:pPr>
            <a:r>
              <a:rPr lang="en-US" altLang="ru-RU" sz="2800" b="1" dirty="0" err="1" smtClean="0">
                <a:solidFill>
                  <a:srgbClr val="FF0000"/>
                </a:solidFill>
              </a:rPr>
              <a:t>Arxey</a:t>
            </a:r>
            <a:r>
              <a:rPr lang="en-US" altLang="ru-RU" sz="2800" dirty="0" smtClean="0"/>
              <a:t> </a:t>
            </a:r>
            <a:r>
              <a:rPr lang="en-US" altLang="ru-RU" sz="2800" dirty="0" err="1"/>
              <a:t>erasi</a:t>
            </a:r>
            <a:r>
              <a:rPr lang="en-US" altLang="ru-RU" sz="2800" dirty="0"/>
              <a:t> </a:t>
            </a:r>
            <a:r>
              <a:rPr lang="en-US" altLang="ru-RU" sz="2800" dirty="0" err="1"/>
              <a:t>oxirlarida</a:t>
            </a:r>
            <a:r>
              <a:rPr lang="en-US" altLang="ru-RU" sz="2800" dirty="0"/>
              <a:t> </a:t>
            </a:r>
            <a:r>
              <a:rPr lang="en-US" altLang="ru-RU" sz="2800" dirty="0" err="1"/>
              <a:t>Yerda</a:t>
            </a:r>
            <a:r>
              <a:rPr lang="en-US" altLang="ru-RU" sz="2800" dirty="0"/>
              <a:t> </a:t>
            </a:r>
            <a:r>
              <a:rPr lang="en-US" altLang="ru-RU" sz="2800" dirty="0" err="1"/>
              <a:t>oddiy</a:t>
            </a:r>
            <a:r>
              <a:rPr lang="en-US" altLang="ru-RU" sz="2800" dirty="0"/>
              <a:t> </a:t>
            </a:r>
            <a:r>
              <a:rPr lang="en-US" altLang="ru-RU" sz="2800" dirty="0" err="1"/>
              <a:t>mavjudotlar</a:t>
            </a:r>
            <a:r>
              <a:rPr lang="en-US" altLang="ru-RU" sz="2800" dirty="0" smtClean="0"/>
              <a:t>,</a:t>
            </a:r>
          </a:p>
          <a:p>
            <a:pPr marL="457200" indent="-457200" algn="just" eaLnBrk="1" hangingPunct="1">
              <a:buFont typeface="Wingdings" panose="05000000000000000000" pitchFamily="2" charset="2"/>
              <a:buChar char="v"/>
            </a:pPr>
            <a:r>
              <a:rPr lang="en-US" altLang="ru-RU" sz="2800" b="1" dirty="0" err="1" smtClean="0">
                <a:solidFill>
                  <a:srgbClr val="FF0000"/>
                </a:solidFill>
              </a:rPr>
              <a:t>paleozoyda</a:t>
            </a:r>
            <a:r>
              <a:rPr lang="en-US" altLang="ru-RU" sz="2800" dirty="0" smtClean="0"/>
              <a:t> </a:t>
            </a:r>
            <a:r>
              <a:rPr lang="en-US" altLang="ru-RU" sz="2800" dirty="0" err="1"/>
              <a:t>esa</a:t>
            </a:r>
            <a:r>
              <a:rPr lang="en-US" altLang="ru-RU" sz="2800" dirty="0"/>
              <a:t> </a:t>
            </a:r>
            <a:r>
              <a:rPr lang="en-US" altLang="ru-RU" sz="2800" dirty="0" err="1"/>
              <a:t>suvda</a:t>
            </a:r>
            <a:r>
              <a:rPr lang="en-US" altLang="ru-RU" sz="2800" dirty="0"/>
              <a:t> </a:t>
            </a:r>
            <a:r>
              <a:rPr lang="en-US" altLang="ru-RU" sz="2800" dirty="0" err="1"/>
              <a:t>va</a:t>
            </a:r>
            <a:r>
              <a:rPr lang="en-US" altLang="ru-RU" sz="2800" dirty="0"/>
              <a:t> </a:t>
            </a:r>
            <a:r>
              <a:rPr lang="en-US" altLang="ru-RU" sz="2800" dirty="0" err="1"/>
              <a:t>quruqlikda</a:t>
            </a:r>
            <a:r>
              <a:rPr lang="en-US" altLang="ru-RU" sz="2800" dirty="0"/>
              <a:t> </a:t>
            </a:r>
            <a:r>
              <a:rPr lang="en-US" altLang="ru-RU" sz="2800" dirty="0" err="1"/>
              <a:t>yashovchi</a:t>
            </a:r>
            <a:r>
              <a:rPr lang="en-US" altLang="ru-RU" sz="2800" dirty="0"/>
              <a:t> </a:t>
            </a:r>
            <a:r>
              <a:rPr lang="en-US" altLang="ru-RU" sz="2800" dirty="0" err="1"/>
              <a:t>hayvonlar</a:t>
            </a:r>
            <a:r>
              <a:rPr lang="en-US" altLang="ru-RU" sz="2800" dirty="0"/>
              <a:t>, </a:t>
            </a:r>
            <a:endParaRPr lang="en-US" altLang="ru-RU" sz="2800" dirty="0" smtClean="0"/>
          </a:p>
          <a:p>
            <a:pPr marL="457200" indent="-457200" algn="just" eaLnBrk="1" hangingPunct="1">
              <a:buFont typeface="Wingdings" panose="05000000000000000000" pitchFamily="2" charset="2"/>
              <a:buChar char="v"/>
            </a:pPr>
            <a:r>
              <a:rPr lang="en-US" altLang="ru-RU" sz="2800" b="1" dirty="0" err="1" smtClean="0">
                <a:solidFill>
                  <a:srgbClr val="FF0000"/>
                </a:solidFill>
              </a:rPr>
              <a:t>mezozoyda</a:t>
            </a:r>
            <a:r>
              <a:rPr lang="en-US" altLang="ru-RU" sz="2800" dirty="0" smtClean="0"/>
              <a:t> </a:t>
            </a:r>
            <a:r>
              <a:rPr lang="en-US" altLang="ru-RU" sz="2800" dirty="0" err="1"/>
              <a:t>sudralib</a:t>
            </a:r>
            <a:r>
              <a:rPr lang="en-US" altLang="ru-RU" sz="2800" dirty="0"/>
              <a:t> </a:t>
            </a:r>
            <a:r>
              <a:rPr lang="en-US" altLang="ru-RU" sz="2800" dirty="0" err="1"/>
              <a:t>yuruvchi</a:t>
            </a:r>
            <a:r>
              <a:rPr lang="en-US" altLang="ru-RU" sz="2800" dirty="0"/>
              <a:t> </a:t>
            </a:r>
            <a:r>
              <a:rPr lang="en-US" altLang="ru-RU" sz="2800" dirty="0" err="1"/>
              <a:t>jonzotlar</a:t>
            </a:r>
            <a:r>
              <a:rPr lang="en-US" altLang="ru-RU" sz="2800" dirty="0"/>
              <a:t> </a:t>
            </a:r>
            <a:endParaRPr lang="en-US" altLang="ru-RU" sz="2800" dirty="0" smtClean="0"/>
          </a:p>
          <a:p>
            <a:pPr marL="457200" indent="-457200" algn="just" eaLnBrk="1" hangingPunct="1">
              <a:buFont typeface="Wingdings" panose="05000000000000000000" pitchFamily="2" charset="2"/>
              <a:buChar char="v"/>
            </a:pPr>
            <a:r>
              <a:rPr lang="en-US" altLang="ru-RU" sz="2800" b="1" dirty="0" err="1" smtClean="0">
                <a:solidFill>
                  <a:srgbClr val="FF0000"/>
                </a:solidFill>
              </a:rPr>
              <a:t>kaynazoyda</a:t>
            </a:r>
            <a:r>
              <a:rPr lang="en-US" altLang="ru-RU" sz="2800" dirty="0" smtClean="0"/>
              <a:t> </a:t>
            </a:r>
            <a:r>
              <a:rPr lang="en-US" altLang="ru-RU" sz="2800" dirty="0" err="1"/>
              <a:t>sut</a:t>
            </a:r>
            <a:r>
              <a:rPr lang="en-US" altLang="ru-RU" sz="2800" dirty="0"/>
              <a:t> </a:t>
            </a:r>
            <a:r>
              <a:rPr lang="en-US" altLang="ru-RU" sz="2800" dirty="0" err="1"/>
              <a:t>emizuvchi</a:t>
            </a:r>
            <a:r>
              <a:rPr lang="en-US" altLang="ru-RU" sz="2800" dirty="0"/>
              <a:t> </a:t>
            </a:r>
            <a:r>
              <a:rPr lang="en-US" altLang="ru-RU" sz="2800" dirty="0" err="1"/>
              <a:t>hayvonlar</a:t>
            </a:r>
            <a:r>
              <a:rPr lang="en-US" altLang="ru-RU" sz="2800" dirty="0"/>
              <a:t> </a:t>
            </a:r>
            <a:r>
              <a:rPr lang="en-US" altLang="ru-RU" sz="2800" dirty="0" err="1"/>
              <a:t>paydo</a:t>
            </a:r>
            <a:r>
              <a:rPr lang="en-US" altLang="ru-RU" sz="2800" dirty="0"/>
              <a:t> </a:t>
            </a:r>
            <a:r>
              <a:rPr lang="en-US" altLang="ru-RU" sz="2800" dirty="0" err="1"/>
              <a:t>bo‘ladi</a:t>
            </a:r>
            <a:r>
              <a:rPr lang="en-US" altLang="ru-RU" sz="2800" dirty="0"/>
              <a:t>. </a:t>
            </a:r>
            <a:endParaRPr lang="en-US" altLang="ru-RU" sz="2800" dirty="0" smtClean="0"/>
          </a:p>
          <a:p>
            <a:pPr algn="just" eaLnBrk="1" hangingPunct="1"/>
            <a:r>
              <a:rPr lang="en-US" altLang="ru-RU" sz="2800" dirty="0"/>
              <a:t>	</a:t>
            </a:r>
            <a:r>
              <a:rPr lang="en-US" altLang="ru-RU" sz="2800" dirty="0" err="1" smtClean="0"/>
              <a:t>Kaynazoy</a:t>
            </a:r>
            <a:r>
              <a:rPr lang="en-US" altLang="ru-RU" sz="2800" dirty="0" smtClean="0"/>
              <a:t> </a:t>
            </a:r>
            <a:r>
              <a:rPr lang="en-US" altLang="ru-RU" sz="2800" dirty="0" err="1"/>
              <a:t>erasining</a:t>
            </a:r>
            <a:r>
              <a:rPr lang="en-US" altLang="ru-RU" sz="2800" dirty="0"/>
              <a:t> </a:t>
            </a:r>
            <a:r>
              <a:rPr lang="en-US" altLang="ru-RU" sz="2800" b="1" dirty="0" err="1"/>
              <a:t>to‘rtlamchi</a:t>
            </a:r>
            <a:r>
              <a:rPr lang="en-US" altLang="ru-RU" sz="2800" b="1" dirty="0"/>
              <a:t> </a:t>
            </a:r>
            <a:r>
              <a:rPr lang="en-US" altLang="ru-RU" sz="2800" b="1" dirty="0" err="1"/>
              <a:t>davri</a:t>
            </a:r>
            <a:r>
              <a:rPr lang="en-US" altLang="ru-RU" sz="2800" dirty="0"/>
              <a:t> </a:t>
            </a:r>
            <a:r>
              <a:rPr lang="en-US" altLang="ru-RU" sz="2800" dirty="0" err="1"/>
              <a:t>bundan</a:t>
            </a:r>
            <a:r>
              <a:rPr lang="en-US" altLang="ru-RU" sz="2800" dirty="0"/>
              <a:t> </a:t>
            </a:r>
            <a:r>
              <a:rPr lang="en-US" altLang="ru-RU" sz="2800" b="1" dirty="0">
                <a:solidFill>
                  <a:srgbClr val="FF0000"/>
                </a:solidFill>
              </a:rPr>
              <a:t>3 </a:t>
            </a:r>
            <a:r>
              <a:rPr lang="en-US" altLang="ru-RU" sz="2800" b="1" dirty="0" err="1">
                <a:solidFill>
                  <a:srgbClr val="FF0000"/>
                </a:solidFill>
              </a:rPr>
              <a:t>mln</a:t>
            </a:r>
            <a:r>
              <a:rPr lang="en-US" altLang="ru-RU" sz="2800" b="1" dirty="0">
                <a:solidFill>
                  <a:srgbClr val="FF0000"/>
                </a:solidFill>
              </a:rPr>
              <a:t>. </a:t>
            </a:r>
            <a:r>
              <a:rPr lang="en-US" altLang="ru-RU" sz="2800" b="1" dirty="0" err="1">
                <a:solidFill>
                  <a:srgbClr val="FF0000"/>
                </a:solidFill>
              </a:rPr>
              <a:t>yil</a:t>
            </a:r>
            <a:r>
              <a:rPr lang="en-US" altLang="ru-RU" sz="2800" b="1" dirty="0">
                <a:solidFill>
                  <a:srgbClr val="FF0000"/>
                </a:solidFill>
              </a:rPr>
              <a:t> </a:t>
            </a:r>
            <a:r>
              <a:rPr lang="en-US" altLang="ru-RU" sz="2800" b="1" dirty="0" err="1">
                <a:solidFill>
                  <a:srgbClr val="FF0000"/>
                </a:solidFill>
              </a:rPr>
              <a:t>ilgari</a:t>
            </a:r>
            <a:r>
              <a:rPr lang="en-US" altLang="ru-RU" sz="2800" b="1" dirty="0">
                <a:solidFill>
                  <a:srgbClr val="FF0000"/>
                </a:solidFill>
              </a:rPr>
              <a:t> </a:t>
            </a:r>
            <a:r>
              <a:rPr lang="en-US" altLang="ru-RU" sz="2800" dirty="0" err="1"/>
              <a:t>boshlanib</a:t>
            </a:r>
            <a:r>
              <a:rPr lang="en-US" altLang="ru-RU" sz="2800" dirty="0"/>
              <a:t>, </a:t>
            </a:r>
            <a:r>
              <a:rPr lang="en-US" altLang="ru-RU" sz="2800" dirty="0" err="1"/>
              <a:t>bu</a:t>
            </a:r>
            <a:r>
              <a:rPr lang="en-US" altLang="ru-RU" sz="2800" dirty="0"/>
              <a:t> </a:t>
            </a:r>
            <a:r>
              <a:rPr lang="en-US" altLang="ru-RU" sz="2800" dirty="0" err="1"/>
              <a:t>davrda</a:t>
            </a:r>
            <a:r>
              <a:rPr lang="en-US" altLang="ru-RU" sz="2800" dirty="0"/>
              <a:t> </a:t>
            </a:r>
            <a:r>
              <a:rPr lang="en-US" altLang="ru-RU" sz="2800" b="1" i="1" u="sng" dirty="0" err="1">
                <a:solidFill>
                  <a:srgbClr val="0000CC"/>
                </a:solidFill>
              </a:rPr>
              <a:t>odamzotning</a:t>
            </a:r>
            <a:r>
              <a:rPr lang="en-US" altLang="ru-RU" sz="2800" b="1" i="1" u="sng" dirty="0">
                <a:solidFill>
                  <a:srgbClr val="0000CC"/>
                </a:solidFill>
              </a:rPr>
              <a:t> </a:t>
            </a:r>
            <a:r>
              <a:rPr lang="en-US" altLang="ru-RU" sz="2800" b="1" i="1" u="sng" dirty="0" err="1">
                <a:solidFill>
                  <a:srgbClr val="0000CC"/>
                </a:solidFill>
              </a:rPr>
              <a:t>dastlabki</a:t>
            </a:r>
            <a:r>
              <a:rPr lang="en-US" altLang="ru-RU" sz="2800" b="1" i="1" u="sng" dirty="0">
                <a:solidFill>
                  <a:srgbClr val="0000CC"/>
                </a:solidFill>
              </a:rPr>
              <a:t> </a:t>
            </a:r>
            <a:r>
              <a:rPr lang="en-US" altLang="ru-RU" sz="2800" b="1" i="1" u="sng" dirty="0" err="1">
                <a:solidFill>
                  <a:srgbClr val="0000CC"/>
                </a:solidFill>
              </a:rPr>
              <a:t>ajdodlari</a:t>
            </a:r>
            <a:r>
              <a:rPr lang="en-US" altLang="ru-RU" sz="2800" b="1" i="1" u="sng" dirty="0">
                <a:solidFill>
                  <a:srgbClr val="0000CC"/>
                </a:solidFill>
              </a:rPr>
              <a:t> </a:t>
            </a:r>
            <a:r>
              <a:rPr lang="en-US" altLang="ru-RU" sz="2800" dirty="0" err="1"/>
              <a:t>paydo</a:t>
            </a:r>
            <a:r>
              <a:rPr lang="en-US" altLang="ru-RU" sz="2800" dirty="0"/>
              <a:t> </a:t>
            </a:r>
            <a:r>
              <a:rPr lang="en-US" altLang="ru-RU" sz="2800" dirty="0" err="1"/>
              <a:t>bo‘ladi</a:t>
            </a:r>
            <a:r>
              <a:rPr lang="en-US" altLang="ru-RU" sz="2800" dirty="0"/>
              <a:t>. </a:t>
            </a:r>
            <a:endParaRPr lang="ru-RU" altLang="ru-RU" sz="3200" dirty="0">
              <a:latin typeface="Verdana" panose="020B0604030504040204" pitchFamily="34" charset="0"/>
            </a:endParaRPr>
          </a:p>
        </p:txBody>
      </p:sp>
      <p:sp>
        <p:nvSpPr>
          <p:cNvPr id="6148" name="Text Box 4"/>
          <p:cNvSpPr txBox="1">
            <a:spLocks noChangeArrowheads="1"/>
          </p:cNvSpPr>
          <p:nvPr/>
        </p:nvSpPr>
        <p:spPr bwMode="auto">
          <a:xfrm>
            <a:off x="4175125" y="6061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sz="2400">
              <a:latin typeface="Times New Roman" panose="02020603050405020304" pitchFamily="18" charset="0"/>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arn(outVertical)">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620688"/>
            <a:ext cx="9179960" cy="5632311"/>
          </a:xfrm>
          <a:prstGeom prst="rect">
            <a:avLst/>
          </a:prstGeom>
        </p:spPr>
        <p:txBody>
          <a:bodyPr wrap="square">
            <a:spAutoFit/>
          </a:bodyPr>
          <a:lstStyle/>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a:ea typeface="Times New Roman"/>
              </a:rPr>
              <a:t>Bu </a:t>
            </a:r>
            <a:r>
              <a:rPr lang="en-US" sz="2400" dirty="0" err="1">
                <a:latin typeface="Times New Roman"/>
                <a:ea typeface="Times New Roman"/>
              </a:rPr>
              <a:t>davrdagi</a:t>
            </a:r>
            <a:r>
              <a:rPr lang="en-US" sz="2400" dirty="0">
                <a:latin typeface="Times New Roman"/>
                <a:ea typeface="Times New Roman"/>
              </a:rPr>
              <a:t> </a:t>
            </a:r>
            <a:r>
              <a:rPr lang="en-US" sz="2400" dirty="0" err="1">
                <a:latin typeface="Times New Roman"/>
                <a:ea typeface="Times New Roman"/>
              </a:rPr>
              <a:t>moddiy</a:t>
            </a:r>
            <a:r>
              <a:rPr lang="en-US" sz="2400" dirty="0">
                <a:latin typeface="Times New Roman"/>
                <a:ea typeface="Times New Roman"/>
              </a:rPr>
              <a:t> </a:t>
            </a:r>
            <a:r>
              <a:rPr lang="en-US" sz="2400" dirty="0" err="1">
                <a:latin typeface="Times New Roman"/>
                <a:ea typeface="Times New Roman"/>
              </a:rPr>
              <a:t>madaniyat</a:t>
            </a:r>
            <a:r>
              <a:rPr lang="en-US" sz="2400" dirty="0">
                <a:latin typeface="Times New Roman"/>
                <a:ea typeface="Times New Roman"/>
              </a:rPr>
              <a:t> </a:t>
            </a:r>
            <a:r>
              <a:rPr lang="en-US" sz="2400" dirty="0" err="1">
                <a:latin typeface="Times New Roman"/>
                <a:ea typeface="Times New Roman"/>
              </a:rPr>
              <a:t>o‘z</a:t>
            </a:r>
            <a:r>
              <a:rPr lang="en-US" sz="2400" dirty="0">
                <a:latin typeface="Times New Roman"/>
                <a:ea typeface="Times New Roman"/>
              </a:rPr>
              <a:t> </a:t>
            </a:r>
            <a:r>
              <a:rPr lang="en-US" sz="2400" dirty="0" err="1">
                <a:latin typeface="Times New Roman"/>
                <a:ea typeface="Times New Roman"/>
              </a:rPr>
              <a:t>xususiyatlari</a:t>
            </a:r>
            <a:r>
              <a:rPr lang="en-US" sz="2400" dirty="0">
                <a:latin typeface="Times New Roman"/>
                <a:ea typeface="Times New Roman"/>
              </a:rPr>
              <a:t> </a:t>
            </a:r>
            <a:r>
              <a:rPr lang="en-US" sz="2400" dirty="0" err="1">
                <a:latin typeface="Times New Roman"/>
                <a:ea typeface="Times New Roman"/>
              </a:rPr>
              <a:t>hamda</a:t>
            </a:r>
            <a:r>
              <a:rPr lang="en-US" sz="2400" dirty="0">
                <a:latin typeface="Times New Roman"/>
                <a:ea typeface="Times New Roman"/>
              </a:rPr>
              <a:t> </a:t>
            </a:r>
            <a:r>
              <a:rPr lang="en-US" sz="2400" dirty="0" err="1">
                <a:latin typeface="Times New Roman"/>
                <a:ea typeface="Times New Roman"/>
              </a:rPr>
              <a:t>tayyorlanish</a:t>
            </a:r>
            <a:r>
              <a:rPr lang="en-US" sz="2400" dirty="0">
                <a:latin typeface="Times New Roman"/>
                <a:ea typeface="Times New Roman"/>
              </a:rPr>
              <a:t> </a:t>
            </a:r>
            <a:r>
              <a:rPr lang="en-US" sz="2400" dirty="0" err="1">
                <a:latin typeface="Times New Roman"/>
                <a:ea typeface="Times New Roman"/>
              </a:rPr>
              <a:t>uslublari</a:t>
            </a:r>
            <a:r>
              <a:rPr lang="en-US" sz="2400" dirty="0">
                <a:latin typeface="Times New Roman"/>
                <a:ea typeface="Times New Roman"/>
              </a:rPr>
              <a:t> </a:t>
            </a:r>
            <a:r>
              <a:rPr lang="en-US" sz="2400" dirty="0" err="1">
                <a:latin typeface="Times New Roman"/>
                <a:ea typeface="Times New Roman"/>
              </a:rPr>
              <a:t>bilan</a:t>
            </a:r>
            <a:r>
              <a:rPr lang="en-US" sz="2400" dirty="0">
                <a:latin typeface="Times New Roman"/>
                <a:ea typeface="Times New Roman"/>
              </a:rPr>
              <a:t> </a:t>
            </a:r>
            <a:r>
              <a:rPr lang="en-US" sz="2400" dirty="0" err="1">
                <a:latin typeface="Times New Roman"/>
                <a:ea typeface="Times New Roman"/>
              </a:rPr>
              <a:t>ilgarigi</a:t>
            </a:r>
            <a:r>
              <a:rPr lang="en-US" sz="2400" dirty="0">
                <a:latin typeface="Times New Roman"/>
                <a:ea typeface="Times New Roman"/>
              </a:rPr>
              <a:t> </a:t>
            </a:r>
            <a:r>
              <a:rPr lang="en-US" sz="2400" dirty="0" err="1">
                <a:latin typeface="Times New Roman"/>
                <a:ea typeface="Times New Roman"/>
              </a:rPr>
              <a:t>davr</a:t>
            </a:r>
            <a:r>
              <a:rPr lang="en-US" sz="2400" dirty="0">
                <a:latin typeface="Times New Roman"/>
                <a:ea typeface="Times New Roman"/>
              </a:rPr>
              <a:t> tosh </a:t>
            </a:r>
            <a:r>
              <a:rPr lang="en-US" sz="2400" dirty="0" err="1">
                <a:latin typeface="Times New Roman"/>
                <a:ea typeface="Times New Roman"/>
              </a:rPr>
              <a:t>qurollariga</a:t>
            </a:r>
            <a:r>
              <a:rPr lang="en-US" sz="2400" dirty="0">
                <a:latin typeface="Times New Roman"/>
                <a:ea typeface="Times New Roman"/>
              </a:rPr>
              <a:t> </a:t>
            </a:r>
            <a:r>
              <a:rPr lang="en-US" sz="2400" dirty="0" err="1">
                <a:latin typeface="Times New Roman"/>
                <a:ea typeface="Times New Roman"/>
              </a:rPr>
              <a:t>nisbatan</a:t>
            </a:r>
            <a:r>
              <a:rPr lang="en-US" sz="2400" dirty="0">
                <a:latin typeface="Times New Roman"/>
                <a:ea typeface="Times New Roman"/>
              </a:rPr>
              <a:t> </a:t>
            </a:r>
            <a:r>
              <a:rPr lang="en-US" sz="2400" dirty="0" err="1">
                <a:latin typeface="Times New Roman"/>
                <a:ea typeface="Times New Roman"/>
              </a:rPr>
              <a:t>ancha</a:t>
            </a:r>
            <a:r>
              <a:rPr lang="en-US" sz="2400" dirty="0">
                <a:latin typeface="Times New Roman"/>
                <a:ea typeface="Times New Roman"/>
              </a:rPr>
              <a:t> </a:t>
            </a:r>
            <a:r>
              <a:rPr lang="en-US" sz="2400" dirty="0" err="1">
                <a:latin typeface="Times New Roman"/>
                <a:ea typeface="Times New Roman"/>
              </a:rPr>
              <a:t>takomillashadi</a:t>
            </a:r>
            <a:r>
              <a:rPr lang="en-US" sz="2400" dirty="0">
                <a:latin typeface="Times New Roman"/>
                <a:ea typeface="Times New Roman"/>
              </a:rPr>
              <a:t>. </a:t>
            </a:r>
            <a:r>
              <a:rPr lang="en-US" sz="2400" dirty="0" err="1">
                <a:latin typeface="Times New Roman"/>
                <a:ea typeface="Times New Roman"/>
              </a:rPr>
              <a:t>Xususan</a:t>
            </a:r>
            <a:r>
              <a:rPr lang="en-US" sz="2400" dirty="0">
                <a:latin typeface="Times New Roman"/>
                <a:ea typeface="Times New Roman"/>
              </a:rPr>
              <a:t>, </a:t>
            </a:r>
            <a:r>
              <a:rPr lang="en-US" sz="2400" dirty="0" err="1">
                <a:latin typeface="Times New Roman"/>
                <a:ea typeface="Times New Roman"/>
              </a:rPr>
              <a:t>bu</a:t>
            </a:r>
            <a:r>
              <a:rPr lang="en-US" sz="2400" dirty="0">
                <a:latin typeface="Times New Roman"/>
                <a:ea typeface="Times New Roman"/>
              </a:rPr>
              <a:t> </a:t>
            </a:r>
            <a:r>
              <a:rPr lang="en-US" sz="2400" dirty="0" err="1">
                <a:latin typeface="Times New Roman"/>
                <a:ea typeface="Times New Roman"/>
              </a:rPr>
              <a:t>davrda</a:t>
            </a:r>
            <a:r>
              <a:rPr lang="en-US" sz="2400" dirty="0">
                <a:latin typeface="Times New Roman"/>
                <a:ea typeface="Times New Roman"/>
              </a:rPr>
              <a:t> </a:t>
            </a:r>
            <a:r>
              <a:rPr lang="en-US" sz="2400" dirty="0" err="1">
                <a:latin typeface="Times New Roman"/>
                <a:ea typeface="Times New Roman"/>
              </a:rPr>
              <a:t>keng</a:t>
            </a:r>
            <a:r>
              <a:rPr lang="en-US" sz="2400" dirty="0">
                <a:latin typeface="Times New Roman"/>
                <a:ea typeface="Times New Roman"/>
              </a:rPr>
              <a:t> </a:t>
            </a:r>
            <a:r>
              <a:rPr lang="en-US" sz="2400" dirty="0" err="1">
                <a:latin typeface="Times New Roman"/>
                <a:ea typeface="Times New Roman"/>
              </a:rPr>
              <a:t>tarqalgan</a:t>
            </a:r>
            <a:r>
              <a:rPr lang="en-US" sz="2400" dirty="0">
                <a:latin typeface="Times New Roman"/>
                <a:ea typeface="Times New Roman"/>
              </a:rPr>
              <a:t> tosh  </a:t>
            </a:r>
            <a:r>
              <a:rPr lang="en-US" sz="2400" dirty="0" err="1">
                <a:latin typeface="Times New Roman"/>
                <a:ea typeface="Times New Roman"/>
              </a:rPr>
              <a:t>qurollar</a:t>
            </a:r>
            <a:r>
              <a:rPr lang="en-US" sz="2400" dirty="0">
                <a:latin typeface="Times New Roman"/>
                <a:ea typeface="Times New Roman"/>
              </a:rPr>
              <a:t> </a:t>
            </a:r>
            <a:r>
              <a:rPr lang="en-US" sz="2400" dirty="0" err="1">
                <a:latin typeface="Times New Roman"/>
                <a:ea typeface="Times New Roman"/>
              </a:rPr>
              <a:t>to‘g‘ri</a:t>
            </a:r>
            <a:r>
              <a:rPr lang="en-US" sz="2400" dirty="0">
                <a:latin typeface="Times New Roman"/>
                <a:ea typeface="Times New Roman"/>
              </a:rPr>
              <a:t> </a:t>
            </a:r>
            <a:r>
              <a:rPr lang="en-US" sz="2400" dirty="0" err="1">
                <a:latin typeface="Times New Roman"/>
                <a:ea typeface="Times New Roman"/>
              </a:rPr>
              <a:t>va</a:t>
            </a:r>
            <a:r>
              <a:rPr lang="en-US" sz="2400" dirty="0">
                <a:latin typeface="Times New Roman"/>
                <a:ea typeface="Times New Roman"/>
              </a:rPr>
              <a:t> </a:t>
            </a:r>
            <a:r>
              <a:rPr lang="en-US" sz="2400" dirty="0" err="1">
                <a:latin typeface="Times New Roman"/>
                <a:ea typeface="Times New Roman"/>
              </a:rPr>
              <a:t>uzun</a:t>
            </a:r>
            <a:r>
              <a:rPr lang="en-US" sz="2400" dirty="0">
                <a:latin typeface="Times New Roman"/>
                <a:ea typeface="Times New Roman"/>
              </a:rPr>
              <a:t> </a:t>
            </a:r>
            <a:r>
              <a:rPr lang="en-US" sz="2400" dirty="0" err="1">
                <a:latin typeface="Times New Roman"/>
                <a:ea typeface="Times New Roman"/>
              </a:rPr>
              <a:t>shaklda</a:t>
            </a:r>
            <a:r>
              <a:rPr lang="en-US" sz="2400" dirty="0">
                <a:latin typeface="Times New Roman"/>
                <a:ea typeface="Times New Roman"/>
              </a:rPr>
              <a:t> </a:t>
            </a:r>
            <a:r>
              <a:rPr lang="en-US" sz="2400" dirty="0" err="1">
                <a:latin typeface="Times New Roman"/>
                <a:ea typeface="Times New Roman"/>
              </a:rPr>
              <a:t>bo‘lib</a:t>
            </a:r>
            <a:r>
              <a:rPr lang="en-US" sz="2400" dirty="0">
                <a:latin typeface="Times New Roman"/>
                <a:ea typeface="Times New Roman"/>
              </a:rPr>
              <a:t>, </a:t>
            </a:r>
            <a:r>
              <a:rPr lang="en-US" sz="2400" dirty="0" err="1">
                <a:latin typeface="Times New Roman"/>
                <a:ea typeface="Times New Roman"/>
              </a:rPr>
              <a:t>ulardan</a:t>
            </a:r>
            <a:r>
              <a:rPr lang="en-US" sz="2400" dirty="0">
                <a:latin typeface="Times New Roman"/>
                <a:ea typeface="Times New Roman"/>
              </a:rPr>
              <a:t> </a:t>
            </a:r>
            <a:r>
              <a:rPr lang="en-US" sz="2400" dirty="0" err="1">
                <a:latin typeface="Times New Roman"/>
                <a:ea typeface="Times New Roman"/>
              </a:rPr>
              <a:t>asosan</a:t>
            </a:r>
            <a:r>
              <a:rPr lang="en-US" sz="2400" dirty="0">
                <a:latin typeface="Times New Roman"/>
                <a:ea typeface="Times New Roman"/>
              </a:rPr>
              <a:t> </a:t>
            </a:r>
            <a:r>
              <a:rPr lang="en-US" sz="2400" dirty="0" err="1">
                <a:latin typeface="Times New Roman"/>
                <a:ea typeface="Times New Roman"/>
              </a:rPr>
              <a:t>pichoq</a:t>
            </a:r>
            <a:r>
              <a:rPr lang="en-US" sz="2400" dirty="0">
                <a:latin typeface="Times New Roman"/>
                <a:ea typeface="Times New Roman"/>
              </a:rPr>
              <a:t> </a:t>
            </a:r>
            <a:r>
              <a:rPr lang="en-US" sz="2400" dirty="0" err="1">
                <a:latin typeface="Times New Roman"/>
                <a:ea typeface="Times New Roman"/>
              </a:rPr>
              <a:t>sifatida</a:t>
            </a:r>
            <a:r>
              <a:rPr lang="en-US" sz="2400" dirty="0">
                <a:latin typeface="Times New Roman"/>
                <a:ea typeface="Times New Roman"/>
              </a:rPr>
              <a:t> </a:t>
            </a:r>
            <a:r>
              <a:rPr lang="en-US" sz="2400" dirty="0" err="1">
                <a:latin typeface="Times New Roman"/>
                <a:ea typeface="Times New Roman"/>
              </a:rPr>
              <a:t>foydalanilgan</a:t>
            </a:r>
            <a:r>
              <a:rPr lang="en-US" sz="2400" dirty="0">
                <a:latin typeface="Times New Roman"/>
                <a:ea typeface="Times New Roman"/>
              </a:rPr>
              <a:t>. </a:t>
            </a:r>
            <a:r>
              <a:rPr lang="en-US" sz="2400" b="1" dirty="0" err="1">
                <a:latin typeface="Times New Roman"/>
                <a:ea typeface="Times New Roman"/>
              </a:rPr>
              <a:t>Arxeologiya</a:t>
            </a:r>
            <a:r>
              <a:rPr lang="en-US" sz="2400" b="1" dirty="0">
                <a:latin typeface="Times New Roman"/>
                <a:ea typeface="Times New Roman"/>
              </a:rPr>
              <a:t> </a:t>
            </a:r>
            <a:r>
              <a:rPr lang="en-US" sz="2400" dirty="0" err="1">
                <a:latin typeface="Times New Roman"/>
                <a:ea typeface="Times New Roman"/>
              </a:rPr>
              <a:t>fanida</a:t>
            </a:r>
            <a:r>
              <a:rPr lang="en-US" sz="2400" dirty="0">
                <a:latin typeface="Times New Roman"/>
                <a:ea typeface="Times New Roman"/>
              </a:rPr>
              <a:t> </a:t>
            </a:r>
            <a:r>
              <a:rPr lang="en-US" sz="2400" dirty="0" err="1">
                <a:latin typeface="Times New Roman"/>
                <a:ea typeface="Times New Roman"/>
              </a:rPr>
              <a:t>ular</a:t>
            </a:r>
            <a:r>
              <a:rPr lang="en-US" sz="2400" dirty="0">
                <a:latin typeface="Times New Roman"/>
                <a:ea typeface="Times New Roman"/>
              </a:rPr>
              <a:t> </a:t>
            </a:r>
            <a:r>
              <a:rPr lang="en-US" sz="2400" dirty="0" err="1">
                <a:latin typeface="Times New Roman"/>
                <a:ea typeface="Times New Roman"/>
              </a:rPr>
              <a:t>pichoqsimon</a:t>
            </a:r>
            <a:r>
              <a:rPr lang="en-US" sz="2400" dirty="0">
                <a:latin typeface="Times New Roman"/>
                <a:ea typeface="Times New Roman"/>
              </a:rPr>
              <a:t> </a:t>
            </a:r>
            <a:r>
              <a:rPr lang="en-US" sz="2400" dirty="0" err="1">
                <a:latin typeface="Times New Roman"/>
                <a:ea typeface="Times New Roman"/>
              </a:rPr>
              <a:t>qurollar</a:t>
            </a:r>
            <a:r>
              <a:rPr lang="en-US" sz="2400" dirty="0">
                <a:latin typeface="Times New Roman"/>
                <a:ea typeface="Times New Roman"/>
              </a:rPr>
              <a:t> deb </a:t>
            </a:r>
            <a:r>
              <a:rPr lang="en-US" sz="2400" dirty="0" err="1">
                <a:latin typeface="Times New Roman"/>
                <a:ea typeface="Times New Roman"/>
              </a:rPr>
              <a:t>ataladi</a:t>
            </a:r>
            <a:r>
              <a:rPr lang="en-US" sz="2400" dirty="0">
                <a:latin typeface="Times New Roman"/>
                <a:ea typeface="Times New Roman"/>
              </a:rPr>
              <a:t>. </a:t>
            </a:r>
            <a:r>
              <a:rPr lang="en-US" sz="2400" dirty="0" err="1">
                <a:latin typeface="Times New Roman"/>
                <a:ea typeface="Times New Roman"/>
              </a:rPr>
              <a:t>Ushbu</a:t>
            </a:r>
            <a:r>
              <a:rPr lang="en-US" sz="2400" dirty="0">
                <a:latin typeface="Times New Roman"/>
                <a:ea typeface="Times New Roman"/>
              </a:rPr>
              <a:t> </a:t>
            </a:r>
            <a:r>
              <a:rPr lang="en-US" sz="2400" dirty="0" err="1">
                <a:latin typeface="Times New Roman"/>
                <a:ea typeface="Times New Roman"/>
              </a:rPr>
              <a:t>davrning</a:t>
            </a:r>
            <a:r>
              <a:rPr lang="en-US" sz="2400" dirty="0">
                <a:latin typeface="Times New Roman"/>
                <a:ea typeface="Times New Roman"/>
              </a:rPr>
              <a:t> </a:t>
            </a:r>
            <a:r>
              <a:rPr lang="en-US" sz="2400" dirty="0" err="1">
                <a:latin typeface="Times New Roman"/>
                <a:ea typeface="Times New Roman"/>
              </a:rPr>
              <a:t>ajralib</a:t>
            </a:r>
            <a:r>
              <a:rPr lang="en-US" sz="2400" dirty="0">
                <a:latin typeface="Times New Roman"/>
                <a:ea typeface="Times New Roman"/>
              </a:rPr>
              <a:t> </a:t>
            </a:r>
            <a:r>
              <a:rPr lang="en-US" sz="2400" dirty="0" err="1">
                <a:latin typeface="Times New Roman"/>
                <a:ea typeface="Times New Roman"/>
              </a:rPr>
              <a:t>turadigan</a:t>
            </a:r>
            <a:r>
              <a:rPr lang="en-US" sz="2400" dirty="0">
                <a:latin typeface="Times New Roman"/>
                <a:ea typeface="Times New Roman"/>
              </a:rPr>
              <a:t> </a:t>
            </a:r>
            <a:r>
              <a:rPr lang="en-US" sz="2400" dirty="0" err="1">
                <a:latin typeface="Times New Roman"/>
                <a:ea typeface="Times New Roman"/>
              </a:rPr>
              <a:t>muhim</a:t>
            </a:r>
            <a:r>
              <a:rPr lang="en-US" sz="2400" dirty="0">
                <a:latin typeface="Times New Roman"/>
                <a:ea typeface="Times New Roman"/>
              </a:rPr>
              <a:t> </a:t>
            </a:r>
            <a:r>
              <a:rPr lang="en-US" sz="2400" dirty="0" err="1">
                <a:latin typeface="Times New Roman"/>
                <a:ea typeface="Times New Roman"/>
              </a:rPr>
              <a:t>xususiyatlaridan</a:t>
            </a:r>
            <a:r>
              <a:rPr lang="en-US" sz="2400" dirty="0">
                <a:latin typeface="Times New Roman"/>
                <a:ea typeface="Times New Roman"/>
              </a:rPr>
              <a:t> </a:t>
            </a:r>
            <a:r>
              <a:rPr lang="en-US" sz="2400" dirty="0" err="1">
                <a:latin typeface="Times New Roman"/>
                <a:ea typeface="Times New Roman"/>
              </a:rPr>
              <a:t>yana</a:t>
            </a:r>
            <a:r>
              <a:rPr lang="en-US" sz="2400" dirty="0">
                <a:latin typeface="Times New Roman"/>
                <a:ea typeface="Times New Roman"/>
              </a:rPr>
              <a:t> </a:t>
            </a:r>
            <a:r>
              <a:rPr lang="en-US" sz="2400" dirty="0" err="1">
                <a:latin typeface="Times New Roman"/>
                <a:ea typeface="Times New Roman"/>
              </a:rPr>
              <a:t>biri</a:t>
            </a:r>
            <a:r>
              <a:rPr lang="en-US" sz="2400" dirty="0">
                <a:latin typeface="Times New Roman"/>
                <a:ea typeface="Times New Roman"/>
              </a:rPr>
              <a:t> – </a:t>
            </a:r>
            <a:r>
              <a:rPr lang="en-US" sz="2400" b="1" dirty="0" err="1">
                <a:latin typeface="Times New Roman"/>
                <a:ea typeface="Times New Roman"/>
              </a:rPr>
              <a:t>suyakdan</a:t>
            </a:r>
            <a:r>
              <a:rPr lang="en-US" sz="2400" b="1" dirty="0">
                <a:latin typeface="Times New Roman"/>
                <a:ea typeface="Times New Roman"/>
              </a:rPr>
              <a:t> </a:t>
            </a:r>
            <a:r>
              <a:rPr lang="en-US" sz="2400" b="1" dirty="0" err="1">
                <a:latin typeface="Times New Roman"/>
                <a:ea typeface="Times New Roman"/>
              </a:rPr>
              <a:t>qurollar</a:t>
            </a:r>
            <a:r>
              <a:rPr lang="en-US" sz="2400" b="1" dirty="0">
                <a:latin typeface="Times New Roman"/>
                <a:ea typeface="Times New Roman"/>
              </a:rPr>
              <a:t> </a:t>
            </a:r>
            <a:r>
              <a:rPr lang="en-US" sz="2400" b="1" dirty="0" err="1">
                <a:latin typeface="Times New Roman"/>
                <a:ea typeface="Times New Roman"/>
              </a:rPr>
              <a:t>yasash</a:t>
            </a:r>
            <a:r>
              <a:rPr lang="en-US" sz="2400" b="1" dirty="0">
                <a:latin typeface="Times New Roman"/>
                <a:ea typeface="Times New Roman"/>
              </a:rPr>
              <a:t> </a:t>
            </a:r>
            <a:r>
              <a:rPr lang="en-US" sz="2400" dirty="0" err="1">
                <a:latin typeface="Times New Roman"/>
                <a:ea typeface="Times New Roman"/>
              </a:rPr>
              <a:t>edi</a:t>
            </a:r>
            <a:r>
              <a:rPr lang="en-US" sz="2400" dirty="0">
                <a:latin typeface="Times New Roman"/>
                <a:ea typeface="Times New Roman"/>
              </a:rPr>
              <a:t>. </a:t>
            </a:r>
            <a:r>
              <a:rPr lang="en-US" sz="2400" dirty="0" err="1">
                <a:latin typeface="Times New Roman"/>
                <a:ea typeface="Times New Roman"/>
              </a:rPr>
              <a:t>Misol</a:t>
            </a:r>
            <a:r>
              <a:rPr lang="en-US" sz="2400" dirty="0">
                <a:latin typeface="Times New Roman"/>
                <a:ea typeface="Times New Roman"/>
              </a:rPr>
              <a:t> </a:t>
            </a:r>
            <a:r>
              <a:rPr lang="en-US" sz="2400" dirty="0" err="1">
                <a:latin typeface="Times New Roman"/>
                <a:ea typeface="Times New Roman"/>
              </a:rPr>
              <a:t>uchun</a:t>
            </a:r>
            <a:r>
              <a:rPr lang="en-US" sz="2400" dirty="0">
                <a:latin typeface="Times New Roman"/>
                <a:ea typeface="Times New Roman"/>
              </a:rPr>
              <a:t> </a:t>
            </a:r>
            <a:r>
              <a:rPr lang="en-US" sz="2400" dirty="0" err="1">
                <a:latin typeface="Times New Roman"/>
                <a:ea typeface="Times New Roman"/>
              </a:rPr>
              <a:t>bu</a:t>
            </a:r>
            <a:r>
              <a:rPr lang="en-US" sz="2400" dirty="0">
                <a:latin typeface="Times New Roman"/>
                <a:ea typeface="Times New Roman"/>
              </a:rPr>
              <a:t> </a:t>
            </a:r>
            <a:r>
              <a:rPr lang="en-US" sz="2400" dirty="0" err="1">
                <a:latin typeface="Times New Roman"/>
                <a:ea typeface="Times New Roman"/>
              </a:rPr>
              <a:t>davr</a:t>
            </a:r>
            <a:r>
              <a:rPr lang="en-US" sz="2400" dirty="0">
                <a:latin typeface="Times New Roman"/>
                <a:ea typeface="Times New Roman"/>
              </a:rPr>
              <a:t> </a:t>
            </a:r>
            <a:r>
              <a:rPr lang="en-US" sz="2400" dirty="0" err="1">
                <a:latin typeface="Times New Roman"/>
                <a:ea typeface="Times New Roman"/>
              </a:rPr>
              <a:t>topilmalari</a:t>
            </a:r>
            <a:r>
              <a:rPr lang="en-US" sz="2400" dirty="0">
                <a:latin typeface="Times New Roman"/>
                <a:ea typeface="Times New Roman"/>
              </a:rPr>
              <a:t> </a:t>
            </a:r>
            <a:r>
              <a:rPr lang="en-US" sz="2400" dirty="0" err="1">
                <a:latin typeface="Times New Roman"/>
                <a:ea typeface="Times New Roman"/>
              </a:rPr>
              <a:t>orasida</a:t>
            </a:r>
            <a:r>
              <a:rPr lang="en-US" sz="2400" dirty="0">
                <a:latin typeface="Times New Roman"/>
                <a:ea typeface="Times New Roman"/>
              </a:rPr>
              <a:t> </a:t>
            </a:r>
            <a:r>
              <a:rPr lang="en-US" sz="2400" b="1" dirty="0" err="1">
                <a:latin typeface="Times New Roman"/>
                <a:ea typeface="Times New Roman"/>
              </a:rPr>
              <a:t>suyakdan</a:t>
            </a:r>
            <a:r>
              <a:rPr lang="en-US" sz="2400" b="1" dirty="0">
                <a:latin typeface="Times New Roman"/>
                <a:ea typeface="Times New Roman"/>
              </a:rPr>
              <a:t> </a:t>
            </a:r>
            <a:r>
              <a:rPr lang="en-US" sz="2400" b="1" dirty="0" err="1">
                <a:latin typeface="Times New Roman"/>
                <a:ea typeface="Times New Roman"/>
              </a:rPr>
              <a:t>yasalgan</a:t>
            </a:r>
            <a:r>
              <a:rPr lang="en-US" sz="2400" b="1" dirty="0">
                <a:latin typeface="Times New Roman"/>
                <a:ea typeface="Times New Roman"/>
              </a:rPr>
              <a:t> </a:t>
            </a:r>
            <a:r>
              <a:rPr lang="en-US" sz="2400" b="1" dirty="0" err="1">
                <a:solidFill>
                  <a:srgbClr val="C00000"/>
                </a:solidFill>
                <a:latin typeface="Times New Roman"/>
                <a:ea typeface="Times New Roman"/>
              </a:rPr>
              <a:t>garpunlar</a:t>
            </a:r>
            <a:r>
              <a:rPr lang="en-US" sz="2400" b="1" dirty="0">
                <a:solidFill>
                  <a:srgbClr val="C00000"/>
                </a:solidFill>
                <a:latin typeface="Times New Roman"/>
                <a:ea typeface="Times New Roman"/>
              </a:rPr>
              <a:t> </a:t>
            </a:r>
            <a:r>
              <a:rPr lang="en-US" sz="2400" b="1" dirty="0" err="1">
                <a:solidFill>
                  <a:srgbClr val="C00000"/>
                </a:solidFill>
                <a:latin typeface="Times New Roman"/>
                <a:ea typeface="Times New Roman"/>
              </a:rPr>
              <a:t>va</a:t>
            </a:r>
            <a:r>
              <a:rPr lang="en-US" sz="2400" b="1" dirty="0">
                <a:solidFill>
                  <a:srgbClr val="C00000"/>
                </a:solidFill>
                <a:latin typeface="Times New Roman"/>
                <a:ea typeface="Times New Roman"/>
              </a:rPr>
              <a:t> </a:t>
            </a:r>
            <a:r>
              <a:rPr lang="en-US" sz="2400" b="1" dirty="0" err="1">
                <a:solidFill>
                  <a:srgbClr val="C00000"/>
                </a:solidFill>
                <a:latin typeface="Times New Roman"/>
                <a:ea typeface="Times New Roman"/>
              </a:rPr>
              <a:t>ignalar</a:t>
            </a:r>
            <a:r>
              <a:rPr lang="en-US" sz="2400" b="1" dirty="0">
                <a:solidFill>
                  <a:srgbClr val="C00000"/>
                </a:solidFill>
                <a:latin typeface="Times New Roman"/>
                <a:ea typeface="Times New Roman"/>
              </a:rPr>
              <a:t> </a:t>
            </a:r>
            <a:r>
              <a:rPr lang="en-US" sz="2400" dirty="0" err="1">
                <a:latin typeface="Times New Roman"/>
                <a:ea typeface="Times New Roman"/>
              </a:rPr>
              <a:t>ko‘plab</a:t>
            </a:r>
            <a:r>
              <a:rPr lang="en-US" sz="2400" dirty="0">
                <a:latin typeface="Times New Roman"/>
                <a:ea typeface="Times New Roman"/>
              </a:rPr>
              <a:t> </a:t>
            </a:r>
            <a:r>
              <a:rPr lang="en-US" sz="2400" dirty="0" err="1">
                <a:latin typeface="Times New Roman"/>
                <a:ea typeface="Times New Roman"/>
              </a:rPr>
              <a:t>uchraydi</a:t>
            </a:r>
            <a:r>
              <a:rPr lang="en-US" sz="2400" dirty="0">
                <a:latin typeface="Times New Roman"/>
                <a:ea typeface="Times New Roman"/>
              </a:rPr>
              <a:t>.</a:t>
            </a:r>
          </a:p>
          <a:p>
            <a:pPr algn="just"/>
            <a:r>
              <a:rPr lang="en-US" sz="2400" dirty="0" smtClean="0">
                <a:latin typeface="Times New Roman"/>
                <a:ea typeface="Times New Roman"/>
              </a:rPr>
              <a:t>	Bu </a:t>
            </a:r>
            <a:r>
              <a:rPr lang="en-US" sz="2400" dirty="0" err="1">
                <a:latin typeface="Times New Roman"/>
                <a:ea typeface="Times New Roman"/>
              </a:rPr>
              <a:t>davr</a:t>
            </a:r>
            <a:r>
              <a:rPr lang="en-US" sz="2400" dirty="0">
                <a:latin typeface="Times New Roman"/>
                <a:ea typeface="Times New Roman"/>
              </a:rPr>
              <a:t> </a:t>
            </a:r>
            <a:r>
              <a:rPr lang="en-US" sz="2400" dirty="0" err="1">
                <a:latin typeface="Times New Roman"/>
                <a:ea typeface="Times New Roman"/>
              </a:rPr>
              <a:t>makonlaridan</a:t>
            </a:r>
            <a:r>
              <a:rPr lang="en-US" sz="2400" dirty="0">
                <a:latin typeface="Times New Roman"/>
                <a:ea typeface="Times New Roman"/>
              </a:rPr>
              <a:t> </a:t>
            </a:r>
            <a:r>
              <a:rPr lang="en-US" sz="2400" dirty="0" err="1">
                <a:latin typeface="Times New Roman"/>
                <a:ea typeface="Times New Roman"/>
              </a:rPr>
              <a:t>topilgan</a:t>
            </a:r>
            <a:r>
              <a:rPr lang="en-US" sz="2400" dirty="0">
                <a:latin typeface="Times New Roman"/>
                <a:ea typeface="Times New Roman"/>
              </a:rPr>
              <a:t> </a:t>
            </a:r>
            <a:r>
              <a:rPr lang="en-US" sz="2400" dirty="0" err="1">
                <a:latin typeface="Times New Roman"/>
                <a:ea typeface="Times New Roman"/>
              </a:rPr>
              <a:t>topilmalar</a:t>
            </a:r>
            <a:r>
              <a:rPr lang="en-US" sz="2400" dirty="0">
                <a:latin typeface="Times New Roman"/>
                <a:ea typeface="Times New Roman"/>
              </a:rPr>
              <a:t> </a:t>
            </a:r>
            <a:r>
              <a:rPr lang="en-US" sz="2400" dirty="0" err="1">
                <a:latin typeface="Times New Roman"/>
                <a:ea typeface="Times New Roman"/>
              </a:rPr>
              <a:t>ijtimoiy</a:t>
            </a:r>
            <a:r>
              <a:rPr lang="en-US" sz="2400" dirty="0">
                <a:latin typeface="Times New Roman"/>
                <a:ea typeface="Times New Roman"/>
              </a:rPr>
              <a:t> </a:t>
            </a:r>
            <a:r>
              <a:rPr lang="en-US" sz="2400" dirty="0" err="1">
                <a:latin typeface="Times New Roman"/>
                <a:ea typeface="Times New Roman"/>
              </a:rPr>
              <a:t>hayotdagi</a:t>
            </a:r>
            <a:r>
              <a:rPr lang="en-US" sz="2400" dirty="0">
                <a:latin typeface="Times New Roman"/>
                <a:ea typeface="Times New Roman"/>
              </a:rPr>
              <a:t> </a:t>
            </a:r>
            <a:r>
              <a:rPr lang="en-US" sz="2400" dirty="0" err="1">
                <a:latin typeface="Times New Roman"/>
                <a:ea typeface="Times New Roman"/>
              </a:rPr>
              <a:t>o‘zgarishlardan</a:t>
            </a:r>
            <a:r>
              <a:rPr lang="en-US" sz="2400" dirty="0">
                <a:latin typeface="Times New Roman"/>
                <a:ea typeface="Times New Roman"/>
              </a:rPr>
              <a:t> ham </a:t>
            </a:r>
            <a:r>
              <a:rPr lang="en-US" sz="2400" dirty="0" err="1">
                <a:latin typeface="Times New Roman"/>
                <a:ea typeface="Times New Roman"/>
              </a:rPr>
              <a:t>dalolat</a:t>
            </a:r>
            <a:r>
              <a:rPr lang="en-US" sz="2400" dirty="0">
                <a:latin typeface="Times New Roman"/>
                <a:ea typeface="Times New Roman"/>
              </a:rPr>
              <a:t> </a:t>
            </a:r>
            <a:r>
              <a:rPr lang="en-US" sz="2400" dirty="0" err="1">
                <a:latin typeface="Times New Roman"/>
                <a:ea typeface="Times New Roman"/>
              </a:rPr>
              <a:t>beradi</a:t>
            </a:r>
            <a:r>
              <a:rPr lang="en-US" sz="2400" dirty="0">
                <a:latin typeface="Times New Roman"/>
                <a:ea typeface="Times New Roman"/>
              </a:rPr>
              <a:t>. </a:t>
            </a:r>
            <a:r>
              <a:rPr lang="en-US" sz="2400" dirty="0" err="1">
                <a:latin typeface="Times New Roman"/>
                <a:ea typeface="Times New Roman"/>
              </a:rPr>
              <a:t>Xo‘jalikdagi</a:t>
            </a:r>
            <a:r>
              <a:rPr lang="en-US" sz="2400" dirty="0">
                <a:latin typeface="Times New Roman"/>
                <a:ea typeface="Times New Roman"/>
              </a:rPr>
              <a:t> </a:t>
            </a:r>
            <a:r>
              <a:rPr lang="en-US" sz="2400" dirty="0" err="1">
                <a:latin typeface="Times New Roman"/>
                <a:ea typeface="Times New Roman"/>
              </a:rPr>
              <a:t>asosiy</a:t>
            </a:r>
            <a:r>
              <a:rPr lang="en-US" sz="2400" dirty="0">
                <a:latin typeface="Times New Roman"/>
                <a:ea typeface="Times New Roman"/>
              </a:rPr>
              <a:t> </a:t>
            </a:r>
            <a:r>
              <a:rPr lang="en-US" sz="2400" dirty="0" err="1">
                <a:latin typeface="Times New Roman"/>
                <a:ea typeface="Times New Roman"/>
              </a:rPr>
              <a:t>mashg‘ulot</a:t>
            </a:r>
            <a:r>
              <a:rPr lang="en-US" sz="2400" dirty="0">
                <a:latin typeface="Times New Roman"/>
                <a:ea typeface="Times New Roman"/>
              </a:rPr>
              <a:t> </a:t>
            </a:r>
            <a:r>
              <a:rPr lang="en-US" sz="2400" b="1" dirty="0" err="1">
                <a:latin typeface="Times New Roman"/>
                <a:ea typeface="Times New Roman"/>
              </a:rPr>
              <a:t>ovchilik</a:t>
            </a:r>
            <a:r>
              <a:rPr lang="en-US" sz="2400" b="1" dirty="0">
                <a:latin typeface="Times New Roman"/>
                <a:ea typeface="Times New Roman"/>
              </a:rPr>
              <a:t> </a:t>
            </a:r>
            <a:r>
              <a:rPr lang="en-US" sz="2400" b="1" dirty="0" err="1">
                <a:latin typeface="Times New Roman"/>
                <a:ea typeface="Times New Roman"/>
              </a:rPr>
              <a:t>va</a:t>
            </a:r>
            <a:r>
              <a:rPr lang="en-US" sz="2400" b="1" dirty="0">
                <a:latin typeface="Times New Roman"/>
                <a:ea typeface="Times New Roman"/>
              </a:rPr>
              <a:t> </a:t>
            </a:r>
            <a:r>
              <a:rPr lang="en-US" sz="2400" b="1" dirty="0" err="1">
                <a:latin typeface="Times New Roman"/>
                <a:ea typeface="Times New Roman"/>
              </a:rPr>
              <a:t>temirchilik</a:t>
            </a:r>
            <a:r>
              <a:rPr lang="en-US" sz="2400" dirty="0">
                <a:latin typeface="Times New Roman"/>
                <a:ea typeface="Times New Roman"/>
              </a:rPr>
              <a:t> </a:t>
            </a:r>
            <a:r>
              <a:rPr lang="en-US" sz="2400" dirty="0" err="1">
                <a:latin typeface="Times New Roman"/>
                <a:ea typeface="Times New Roman"/>
              </a:rPr>
              <a:t>bo‘lib</a:t>
            </a:r>
            <a:r>
              <a:rPr lang="en-US" sz="2400" dirty="0">
                <a:latin typeface="Times New Roman"/>
                <a:ea typeface="Times New Roman"/>
              </a:rPr>
              <a:t>, </a:t>
            </a:r>
            <a:r>
              <a:rPr lang="en-US" sz="2400" dirty="0" err="1">
                <a:latin typeface="Times New Roman"/>
                <a:ea typeface="Times New Roman"/>
              </a:rPr>
              <a:t>erkaklar</a:t>
            </a:r>
            <a:r>
              <a:rPr lang="en-US" sz="2400" dirty="0">
                <a:latin typeface="Times New Roman"/>
                <a:ea typeface="Times New Roman"/>
              </a:rPr>
              <a:t> </a:t>
            </a:r>
            <a:r>
              <a:rPr lang="en-US" sz="2400" dirty="0" err="1">
                <a:latin typeface="Times New Roman"/>
                <a:ea typeface="Times New Roman"/>
              </a:rPr>
              <a:t>ovchilik</a:t>
            </a:r>
            <a:r>
              <a:rPr lang="en-US" sz="2400" dirty="0">
                <a:latin typeface="Times New Roman"/>
                <a:ea typeface="Times New Roman"/>
              </a:rPr>
              <a:t> </a:t>
            </a:r>
            <a:r>
              <a:rPr lang="en-US" sz="2400" dirty="0" err="1">
                <a:latin typeface="Times New Roman"/>
                <a:ea typeface="Times New Roman"/>
              </a:rPr>
              <a:t>bilan</a:t>
            </a:r>
            <a:r>
              <a:rPr lang="en-US" sz="2400" dirty="0">
                <a:latin typeface="Times New Roman"/>
                <a:ea typeface="Times New Roman"/>
              </a:rPr>
              <a:t>, </a:t>
            </a:r>
            <a:r>
              <a:rPr lang="en-US" sz="2400" dirty="0" err="1">
                <a:latin typeface="Times New Roman"/>
                <a:ea typeface="Times New Roman"/>
              </a:rPr>
              <a:t>ayollar</a:t>
            </a:r>
            <a:r>
              <a:rPr lang="en-US" sz="2400" dirty="0">
                <a:latin typeface="Times New Roman"/>
                <a:ea typeface="Times New Roman"/>
              </a:rPr>
              <a:t> </a:t>
            </a:r>
            <a:r>
              <a:rPr lang="en-US" sz="2400" dirty="0" err="1">
                <a:latin typeface="Times New Roman"/>
                <a:ea typeface="Times New Roman"/>
              </a:rPr>
              <a:t>esa</a:t>
            </a:r>
            <a:r>
              <a:rPr lang="en-US" sz="2400" dirty="0">
                <a:latin typeface="Times New Roman"/>
                <a:ea typeface="Times New Roman"/>
              </a:rPr>
              <a:t> </a:t>
            </a:r>
            <a:r>
              <a:rPr lang="en-US" sz="2400" dirty="0" err="1">
                <a:latin typeface="Times New Roman"/>
                <a:ea typeface="Times New Roman"/>
              </a:rPr>
              <a:t>termachilik</a:t>
            </a:r>
            <a:r>
              <a:rPr lang="en-US" sz="2400" dirty="0">
                <a:latin typeface="Times New Roman"/>
                <a:ea typeface="Times New Roman"/>
              </a:rPr>
              <a:t> </a:t>
            </a:r>
            <a:r>
              <a:rPr lang="en-US" sz="2400" dirty="0" err="1">
                <a:latin typeface="Times New Roman"/>
                <a:ea typeface="Times New Roman"/>
              </a:rPr>
              <a:t>bilan</a:t>
            </a:r>
            <a:r>
              <a:rPr lang="en-US" sz="2400" dirty="0">
                <a:latin typeface="Times New Roman"/>
                <a:ea typeface="Times New Roman"/>
              </a:rPr>
              <a:t> </a:t>
            </a:r>
            <a:r>
              <a:rPr lang="en-US" sz="2400" dirty="0" err="1">
                <a:latin typeface="Times New Roman"/>
                <a:ea typeface="Times New Roman"/>
              </a:rPr>
              <a:t>shug‘ullanganlar</a:t>
            </a:r>
            <a:r>
              <a:rPr lang="en-US" sz="2400" dirty="0">
                <a:latin typeface="Times New Roman"/>
                <a:ea typeface="Times New Roman"/>
              </a:rPr>
              <a:t>. </a:t>
            </a:r>
            <a:r>
              <a:rPr lang="en-US" sz="2400" dirty="0" err="1">
                <a:latin typeface="Times New Roman"/>
                <a:ea typeface="Times New Roman"/>
              </a:rPr>
              <a:t>Undan</a:t>
            </a:r>
            <a:r>
              <a:rPr lang="en-US" sz="2400" dirty="0">
                <a:latin typeface="Times New Roman"/>
                <a:ea typeface="Times New Roman"/>
              </a:rPr>
              <a:t> </a:t>
            </a:r>
            <a:r>
              <a:rPr lang="en-US" sz="2400" dirty="0" err="1">
                <a:latin typeface="Times New Roman"/>
                <a:ea typeface="Times New Roman"/>
              </a:rPr>
              <a:t>tashqari</a:t>
            </a:r>
            <a:r>
              <a:rPr lang="en-US" sz="2400" dirty="0">
                <a:latin typeface="Times New Roman"/>
                <a:ea typeface="Times New Roman"/>
              </a:rPr>
              <a:t>, </a:t>
            </a:r>
            <a:r>
              <a:rPr lang="en-US" sz="2400" b="1" i="1" dirty="0" err="1">
                <a:latin typeface="Times New Roman"/>
                <a:ea typeface="Times New Roman"/>
              </a:rPr>
              <a:t>xo‘jalikni</a:t>
            </a:r>
            <a:r>
              <a:rPr lang="en-US" sz="2400" b="1" i="1" dirty="0">
                <a:latin typeface="Times New Roman"/>
                <a:ea typeface="Times New Roman"/>
              </a:rPr>
              <a:t> </a:t>
            </a:r>
            <a:r>
              <a:rPr lang="en-US" sz="2400" b="1" i="1" dirty="0" err="1">
                <a:latin typeface="Times New Roman"/>
                <a:ea typeface="Times New Roman"/>
              </a:rPr>
              <a:t>boshqarish</a:t>
            </a:r>
            <a:r>
              <a:rPr lang="en-US" sz="2400" b="1" i="1" dirty="0">
                <a:latin typeface="Times New Roman"/>
                <a:ea typeface="Times New Roman"/>
              </a:rPr>
              <a:t>, </a:t>
            </a:r>
            <a:r>
              <a:rPr lang="en-US" sz="2400" b="1" i="1" dirty="0" err="1">
                <a:latin typeface="Times New Roman"/>
                <a:ea typeface="Times New Roman"/>
              </a:rPr>
              <a:t>olovni</a:t>
            </a:r>
            <a:r>
              <a:rPr lang="en-US" sz="2400" b="1" i="1" dirty="0">
                <a:latin typeface="Times New Roman"/>
                <a:ea typeface="Times New Roman"/>
              </a:rPr>
              <a:t> </a:t>
            </a:r>
            <a:r>
              <a:rPr lang="en-US" sz="2400" b="1" i="1" dirty="0" err="1">
                <a:latin typeface="Times New Roman"/>
                <a:ea typeface="Times New Roman"/>
              </a:rPr>
              <a:t>saqlash</a:t>
            </a:r>
            <a:r>
              <a:rPr lang="en-US" sz="2400" b="1" i="1" dirty="0">
                <a:latin typeface="Times New Roman"/>
                <a:ea typeface="Times New Roman"/>
              </a:rPr>
              <a:t> </a:t>
            </a:r>
            <a:r>
              <a:rPr lang="en-US" sz="2400" dirty="0">
                <a:latin typeface="Times New Roman"/>
                <a:ea typeface="Times New Roman"/>
              </a:rPr>
              <a:t>ham </a:t>
            </a:r>
            <a:r>
              <a:rPr lang="en-US" sz="2400" b="1" dirty="0" err="1">
                <a:latin typeface="Times New Roman"/>
                <a:ea typeface="Times New Roman"/>
              </a:rPr>
              <a:t>ayollar</a:t>
            </a:r>
            <a:r>
              <a:rPr lang="en-US" sz="2400" dirty="0">
                <a:latin typeface="Times New Roman"/>
                <a:ea typeface="Times New Roman"/>
              </a:rPr>
              <a:t> </a:t>
            </a:r>
            <a:r>
              <a:rPr lang="en-US" sz="2400" dirty="0" err="1">
                <a:latin typeface="Times New Roman"/>
                <a:ea typeface="Times New Roman"/>
              </a:rPr>
              <a:t>zimmasida</a:t>
            </a:r>
            <a:r>
              <a:rPr lang="en-US" sz="2400" dirty="0">
                <a:latin typeface="Times New Roman"/>
                <a:ea typeface="Times New Roman"/>
              </a:rPr>
              <a:t> </a:t>
            </a:r>
            <a:r>
              <a:rPr lang="en-US" sz="2400" dirty="0" err="1">
                <a:latin typeface="Times New Roman"/>
                <a:ea typeface="Times New Roman"/>
              </a:rPr>
              <a:t>bo‘lgan</a:t>
            </a:r>
            <a:r>
              <a:rPr lang="en-US" sz="2400" dirty="0">
                <a:latin typeface="Times New Roman"/>
                <a:ea typeface="Times New Roman"/>
              </a:rPr>
              <a:t>. </a:t>
            </a:r>
            <a:r>
              <a:rPr lang="en-US" sz="2400" dirty="0" err="1">
                <a:latin typeface="Times New Roman"/>
                <a:ea typeface="Times New Roman"/>
              </a:rPr>
              <a:t>Shu</a:t>
            </a:r>
            <a:r>
              <a:rPr lang="en-US" sz="2400" dirty="0">
                <a:latin typeface="Times New Roman"/>
                <a:ea typeface="Times New Roman"/>
              </a:rPr>
              <a:t> bois </a:t>
            </a:r>
            <a:r>
              <a:rPr lang="en-US" sz="2400" dirty="0" err="1">
                <a:latin typeface="Times New Roman"/>
                <a:ea typeface="Times New Roman"/>
              </a:rPr>
              <a:t>urug‘chilik</a:t>
            </a:r>
            <a:r>
              <a:rPr lang="en-US" sz="2400" dirty="0">
                <a:latin typeface="Times New Roman"/>
                <a:ea typeface="Times New Roman"/>
              </a:rPr>
              <a:t> </a:t>
            </a:r>
            <a:r>
              <a:rPr lang="en-US" sz="2400" dirty="0" err="1">
                <a:latin typeface="Times New Roman"/>
                <a:ea typeface="Times New Roman"/>
              </a:rPr>
              <a:t>tuzumiga</a:t>
            </a:r>
            <a:r>
              <a:rPr lang="en-US" sz="2400" dirty="0">
                <a:latin typeface="Times New Roman"/>
                <a:ea typeface="Times New Roman"/>
              </a:rPr>
              <a:t> </a:t>
            </a:r>
            <a:r>
              <a:rPr lang="en-US" sz="2400" dirty="0" err="1">
                <a:latin typeface="Times New Roman"/>
                <a:ea typeface="Times New Roman"/>
              </a:rPr>
              <a:t>asoslangan</a:t>
            </a:r>
            <a:r>
              <a:rPr lang="en-US" sz="2400" dirty="0">
                <a:latin typeface="Times New Roman"/>
                <a:ea typeface="Times New Roman"/>
              </a:rPr>
              <a:t> </a:t>
            </a:r>
            <a:r>
              <a:rPr lang="en-US" sz="2400" dirty="0" err="1">
                <a:latin typeface="Times New Roman"/>
                <a:ea typeface="Times New Roman"/>
              </a:rPr>
              <a:t>ibtidoiy</a:t>
            </a:r>
            <a:r>
              <a:rPr lang="en-US" sz="2400" dirty="0">
                <a:latin typeface="Times New Roman"/>
                <a:ea typeface="Times New Roman"/>
              </a:rPr>
              <a:t> </a:t>
            </a:r>
            <a:r>
              <a:rPr lang="en-US" sz="2400" dirty="0" err="1">
                <a:latin typeface="Times New Roman"/>
                <a:ea typeface="Times New Roman"/>
              </a:rPr>
              <a:t>jamoa</a:t>
            </a:r>
            <a:r>
              <a:rPr lang="en-US" sz="2400" dirty="0">
                <a:latin typeface="Times New Roman"/>
                <a:ea typeface="Times New Roman"/>
              </a:rPr>
              <a:t> – </a:t>
            </a:r>
            <a:r>
              <a:rPr lang="en-US" sz="2400" b="1" dirty="0" err="1">
                <a:solidFill>
                  <a:srgbClr val="C00000"/>
                </a:solidFill>
                <a:latin typeface="Times New Roman"/>
                <a:ea typeface="Times New Roman"/>
              </a:rPr>
              <a:t>matriarxat</a:t>
            </a:r>
            <a:r>
              <a:rPr lang="en-US" sz="2400" b="1" dirty="0">
                <a:solidFill>
                  <a:srgbClr val="C00000"/>
                </a:solidFill>
                <a:latin typeface="Times New Roman"/>
                <a:ea typeface="Times New Roman"/>
              </a:rPr>
              <a:t> (</a:t>
            </a:r>
            <a:r>
              <a:rPr lang="en-US" sz="2400" b="1" dirty="0" err="1">
                <a:solidFill>
                  <a:srgbClr val="C00000"/>
                </a:solidFill>
                <a:latin typeface="Times New Roman"/>
                <a:ea typeface="Times New Roman"/>
              </a:rPr>
              <a:t>urug‘i</a:t>
            </a:r>
            <a:r>
              <a:rPr lang="en-US" sz="2400" b="1" dirty="0">
                <a:solidFill>
                  <a:srgbClr val="C00000"/>
                </a:solidFill>
                <a:latin typeface="Times New Roman"/>
                <a:ea typeface="Times New Roman"/>
              </a:rPr>
              <a:t> </a:t>
            </a:r>
            <a:r>
              <a:rPr lang="en-US" sz="2400" b="1" dirty="0" err="1">
                <a:solidFill>
                  <a:srgbClr val="C00000"/>
                </a:solidFill>
                <a:latin typeface="Times New Roman"/>
                <a:ea typeface="Times New Roman"/>
              </a:rPr>
              <a:t>jamoasi</a:t>
            </a:r>
            <a:r>
              <a:rPr lang="en-US" sz="2400" b="1" dirty="0">
                <a:solidFill>
                  <a:srgbClr val="C00000"/>
                </a:solidFill>
                <a:latin typeface="Times New Roman"/>
                <a:ea typeface="Times New Roman"/>
              </a:rPr>
              <a:t>) </a:t>
            </a:r>
            <a:r>
              <a:rPr lang="en-US" sz="2400" dirty="0">
                <a:latin typeface="Times New Roman"/>
                <a:ea typeface="Times New Roman"/>
              </a:rPr>
              <a:t>deb </a:t>
            </a:r>
            <a:r>
              <a:rPr lang="en-US" sz="2400" dirty="0" err="1">
                <a:latin typeface="Times New Roman"/>
                <a:ea typeface="Times New Roman"/>
              </a:rPr>
              <a:t>atalgan</a:t>
            </a:r>
            <a:r>
              <a:rPr lang="en-US" sz="2400" dirty="0">
                <a:latin typeface="Times New Roman"/>
                <a:ea typeface="Times New Roman"/>
              </a:rPr>
              <a:t>. </a:t>
            </a:r>
          </a:p>
        </p:txBody>
      </p:sp>
      <p:sp>
        <p:nvSpPr>
          <p:cNvPr id="2" name="Скругленный прямоугольник 1"/>
          <p:cNvSpPr/>
          <p:nvPr/>
        </p:nvSpPr>
        <p:spPr>
          <a:xfrm>
            <a:off x="2573756" y="-12157"/>
            <a:ext cx="4032448" cy="620688"/>
          </a:xfrm>
          <a:prstGeom prst="roundRect">
            <a:avLst/>
          </a:prstGeom>
          <a:solidFill>
            <a:srgbClr val="FFFF66"/>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dirty="0" err="1">
                <a:solidFill>
                  <a:srgbClr val="FF0000"/>
                </a:solidFill>
              </a:rPr>
              <a:t>So‘nggi</a:t>
            </a:r>
            <a:r>
              <a:rPr lang="en-US" sz="3200" b="1" dirty="0">
                <a:solidFill>
                  <a:srgbClr val="FF0000"/>
                </a:solidFill>
              </a:rPr>
              <a:t> </a:t>
            </a:r>
            <a:r>
              <a:rPr lang="en-US" sz="3200" b="1" dirty="0" err="1">
                <a:solidFill>
                  <a:srgbClr val="FF0000"/>
                </a:solidFill>
              </a:rPr>
              <a:t>paleolit</a:t>
            </a:r>
            <a:r>
              <a:rPr lang="en-US" sz="3200" b="1" dirty="0">
                <a:solidFill>
                  <a:srgbClr val="FF0000"/>
                </a:solidFill>
              </a:rPr>
              <a:t> </a:t>
            </a:r>
            <a:endParaRPr lang="ru-RU" sz="3200" b="1" dirty="0">
              <a:solidFill>
                <a:srgbClr val="FF0000"/>
              </a:solidFill>
            </a:endParaRPr>
          </a:p>
        </p:txBody>
      </p:sp>
    </p:spTree>
    <p:extLst>
      <p:ext uri="{BB962C8B-B14F-4D97-AF65-F5344CB8AC3E}">
        <p14:creationId xmlns:p14="http://schemas.microsoft.com/office/powerpoint/2010/main" val="1530032953"/>
      </p:ext>
    </p:extLst>
  </p:cSld>
  <p:clrMapOvr>
    <a:masterClrMapping/>
  </p:clrMapOvr>
  <p:transition spd="slow">
    <p:dissolv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620688"/>
            <a:ext cx="9179960" cy="5293757"/>
          </a:xfrm>
          <a:prstGeom prst="rect">
            <a:avLst/>
          </a:prstGeom>
        </p:spPr>
        <p:txBody>
          <a:bodyPr wrap="square">
            <a:spAutoFit/>
          </a:bodyPr>
          <a:lstStyle/>
          <a:p>
            <a:pPr algn="just"/>
            <a:r>
              <a:rPr lang="en-US" sz="2600" dirty="0" smtClean="0">
                <a:latin typeface="Times New Roman" panose="02020603050405020304" pitchFamily="18" charset="0"/>
                <a:cs typeface="Times New Roman" panose="02020603050405020304" pitchFamily="18" charset="0"/>
              </a:rPr>
              <a:t>	</a:t>
            </a:r>
            <a:r>
              <a:rPr lang="en-US" sz="2600" b="1" dirty="0" err="1">
                <a:latin typeface="Times New Roman"/>
                <a:ea typeface="Times New Roman"/>
              </a:rPr>
              <a:t>So‘nggi</a:t>
            </a:r>
            <a:r>
              <a:rPr lang="en-US" sz="2600" b="1" dirty="0">
                <a:latin typeface="Times New Roman"/>
                <a:ea typeface="Times New Roman"/>
              </a:rPr>
              <a:t> </a:t>
            </a:r>
            <a:r>
              <a:rPr lang="en-US" sz="2600" b="1" dirty="0" err="1">
                <a:latin typeface="Times New Roman"/>
                <a:ea typeface="Times New Roman"/>
              </a:rPr>
              <a:t>paleolit</a:t>
            </a:r>
            <a:r>
              <a:rPr lang="en-US" sz="2600" b="1" dirty="0">
                <a:latin typeface="Times New Roman"/>
                <a:ea typeface="Times New Roman"/>
              </a:rPr>
              <a:t> </a:t>
            </a:r>
            <a:r>
              <a:rPr lang="en-US" sz="2600" dirty="0" err="1">
                <a:latin typeface="Times New Roman"/>
                <a:ea typeface="Times New Roman"/>
              </a:rPr>
              <a:t>davriga</a:t>
            </a:r>
            <a:r>
              <a:rPr lang="en-US" sz="2600" dirty="0">
                <a:latin typeface="Times New Roman"/>
                <a:ea typeface="Times New Roman"/>
              </a:rPr>
              <a:t> </a:t>
            </a:r>
            <a:r>
              <a:rPr lang="en-US" sz="2600" dirty="0" err="1">
                <a:latin typeface="Times New Roman"/>
                <a:ea typeface="Times New Roman"/>
              </a:rPr>
              <a:t>kelib</a:t>
            </a:r>
            <a:r>
              <a:rPr lang="en-US" sz="2600" dirty="0">
                <a:latin typeface="Times New Roman"/>
                <a:ea typeface="Times New Roman"/>
              </a:rPr>
              <a:t> </a:t>
            </a:r>
            <a:r>
              <a:rPr lang="en-US" sz="2600" dirty="0" err="1">
                <a:latin typeface="Times New Roman"/>
                <a:ea typeface="Times New Roman"/>
              </a:rPr>
              <a:t>hozirgi</a:t>
            </a:r>
            <a:r>
              <a:rPr lang="en-US" sz="2600" dirty="0">
                <a:latin typeface="Times New Roman"/>
                <a:ea typeface="Times New Roman"/>
              </a:rPr>
              <a:t> </a:t>
            </a:r>
            <a:r>
              <a:rPr lang="en-US" sz="2600" b="1" i="1" dirty="0" err="1">
                <a:solidFill>
                  <a:srgbClr val="0000CC"/>
                </a:solidFill>
                <a:latin typeface="Times New Roman"/>
                <a:ea typeface="Times New Roman"/>
              </a:rPr>
              <a:t>zamon</a:t>
            </a:r>
            <a:r>
              <a:rPr lang="en-US" sz="2600" b="1" i="1" dirty="0">
                <a:solidFill>
                  <a:srgbClr val="0000CC"/>
                </a:solidFill>
                <a:latin typeface="Times New Roman"/>
                <a:ea typeface="Times New Roman"/>
              </a:rPr>
              <a:t> </a:t>
            </a:r>
            <a:r>
              <a:rPr lang="en-US" sz="2600" b="1" i="1" dirty="0" err="1">
                <a:solidFill>
                  <a:srgbClr val="0000CC"/>
                </a:solidFill>
                <a:latin typeface="Times New Roman"/>
                <a:ea typeface="Times New Roman"/>
              </a:rPr>
              <a:t>qiyofasidagi</a:t>
            </a:r>
            <a:r>
              <a:rPr lang="en-US" sz="2600" b="1" i="1" dirty="0">
                <a:solidFill>
                  <a:srgbClr val="0000CC"/>
                </a:solidFill>
                <a:latin typeface="Times New Roman"/>
                <a:ea typeface="Times New Roman"/>
              </a:rPr>
              <a:t> </a:t>
            </a:r>
            <a:r>
              <a:rPr lang="en-US" sz="2600" b="1" i="1" dirty="0" err="1">
                <a:solidFill>
                  <a:srgbClr val="0000CC"/>
                </a:solidFill>
                <a:latin typeface="Times New Roman"/>
                <a:ea typeface="Times New Roman"/>
              </a:rPr>
              <a:t>odamning</a:t>
            </a:r>
            <a:r>
              <a:rPr lang="en-US" sz="2600" b="1" i="1" dirty="0">
                <a:solidFill>
                  <a:srgbClr val="0000CC"/>
                </a:solidFill>
                <a:latin typeface="Times New Roman"/>
                <a:ea typeface="Times New Roman"/>
              </a:rPr>
              <a:t> </a:t>
            </a:r>
            <a:r>
              <a:rPr lang="en-US" sz="2600" b="1" i="1" dirty="0" err="1">
                <a:solidFill>
                  <a:srgbClr val="0000CC"/>
                </a:solidFill>
                <a:latin typeface="Times New Roman"/>
                <a:ea typeface="Times New Roman"/>
              </a:rPr>
              <a:t>shakllanishi</a:t>
            </a:r>
            <a:r>
              <a:rPr lang="en-US" sz="2600" dirty="0">
                <a:latin typeface="Times New Roman"/>
                <a:ea typeface="Times New Roman"/>
              </a:rPr>
              <a:t> </a:t>
            </a:r>
            <a:r>
              <a:rPr lang="en-US" sz="2600" dirty="0" err="1">
                <a:latin typeface="Times New Roman"/>
                <a:ea typeface="Times New Roman"/>
              </a:rPr>
              <a:t>bir</a:t>
            </a:r>
            <a:r>
              <a:rPr lang="en-US" sz="2600" dirty="0">
                <a:latin typeface="Times New Roman"/>
                <a:ea typeface="Times New Roman"/>
              </a:rPr>
              <a:t> </a:t>
            </a:r>
            <a:r>
              <a:rPr lang="en-US" sz="2600" dirty="0" err="1">
                <a:latin typeface="Times New Roman"/>
                <a:ea typeface="Times New Roman"/>
              </a:rPr>
              <a:t>vaqtning</a:t>
            </a:r>
            <a:r>
              <a:rPr lang="en-US" sz="2600" dirty="0">
                <a:latin typeface="Times New Roman"/>
                <a:ea typeface="Times New Roman"/>
              </a:rPr>
              <a:t> </a:t>
            </a:r>
            <a:r>
              <a:rPr lang="en-US" sz="2600" dirty="0" err="1">
                <a:latin typeface="Times New Roman"/>
                <a:ea typeface="Times New Roman"/>
              </a:rPr>
              <a:t>o‘zida</a:t>
            </a:r>
            <a:r>
              <a:rPr lang="en-US" sz="2600" dirty="0">
                <a:latin typeface="Times New Roman"/>
                <a:ea typeface="Times New Roman"/>
              </a:rPr>
              <a:t> </a:t>
            </a:r>
            <a:r>
              <a:rPr lang="en-US" sz="2600" b="1" dirty="0" err="1">
                <a:solidFill>
                  <a:srgbClr val="0000CC"/>
                </a:solidFill>
                <a:latin typeface="Times New Roman"/>
                <a:ea typeface="Times New Roman"/>
              </a:rPr>
              <a:t>yevropoid</a:t>
            </a:r>
            <a:r>
              <a:rPr lang="en-US" sz="2600" b="1" dirty="0">
                <a:solidFill>
                  <a:srgbClr val="0000CC"/>
                </a:solidFill>
                <a:latin typeface="Times New Roman"/>
                <a:ea typeface="Times New Roman"/>
              </a:rPr>
              <a:t>, </a:t>
            </a:r>
            <a:r>
              <a:rPr lang="en-US" sz="2600" b="1" dirty="0" err="1">
                <a:solidFill>
                  <a:srgbClr val="0000CC"/>
                </a:solidFill>
                <a:latin typeface="Times New Roman"/>
                <a:ea typeface="Times New Roman"/>
              </a:rPr>
              <a:t>negroid</a:t>
            </a:r>
            <a:r>
              <a:rPr lang="en-US" sz="2600" b="1" dirty="0">
                <a:solidFill>
                  <a:srgbClr val="0000CC"/>
                </a:solidFill>
                <a:latin typeface="Times New Roman"/>
                <a:ea typeface="Times New Roman"/>
              </a:rPr>
              <a:t> </a:t>
            </a:r>
            <a:r>
              <a:rPr lang="en-US" sz="2600" b="1" dirty="0" err="1">
                <a:solidFill>
                  <a:srgbClr val="0000CC"/>
                </a:solidFill>
                <a:latin typeface="Times New Roman"/>
                <a:ea typeface="Times New Roman"/>
              </a:rPr>
              <a:t>va</a:t>
            </a:r>
            <a:r>
              <a:rPr lang="en-US" sz="2600" b="1" dirty="0">
                <a:solidFill>
                  <a:srgbClr val="0000CC"/>
                </a:solidFill>
                <a:latin typeface="Times New Roman"/>
                <a:ea typeface="Times New Roman"/>
              </a:rPr>
              <a:t> mongoloid</a:t>
            </a:r>
            <a:r>
              <a:rPr lang="en-US" sz="2600" dirty="0">
                <a:latin typeface="Times New Roman"/>
                <a:ea typeface="Times New Roman"/>
              </a:rPr>
              <a:t> </a:t>
            </a:r>
            <a:r>
              <a:rPr lang="en-US" sz="2600" dirty="0" err="1">
                <a:latin typeface="Times New Roman"/>
                <a:ea typeface="Times New Roman"/>
              </a:rPr>
              <a:t>irqlarining</a:t>
            </a:r>
            <a:r>
              <a:rPr lang="en-US" sz="2600" dirty="0">
                <a:latin typeface="Times New Roman"/>
                <a:ea typeface="Times New Roman"/>
              </a:rPr>
              <a:t> </a:t>
            </a:r>
            <a:r>
              <a:rPr lang="en-US" sz="2600" dirty="0" err="1">
                <a:latin typeface="Times New Roman"/>
                <a:ea typeface="Times New Roman"/>
              </a:rPr>
              <a:t>paydo</a:t>
            </a:r>
            <a:r>
              <a:rPr lang="en-US" sz="2600" dirty="0">
                <a:latin typeface="Times New Roman"/>
                <a:ea typeface="Times New Roman"/>
              </a:rPr>
              <a:t> </a:t>
            </a:r>
            <a:r>
              <a:rPr lang="en-US" sz="2600" dirty="0" err="1">
                <a:latin typeface="Times New Roman"/>
                <a:ea typeface="Times New Roman"/>
              </a:rPr>
              <a:t>bo‘lishiga</a:t>
            </a:r>
            <a:r>
              <a:rPr lang="en-US" sz="2600" dirty="0">
                <a:latin typeface="Times New Roman"/>
                <a:ea typeface="Times New Roman"/>
              </a:rPr>
              <a:t> </a:t>
            </a:r>
            <a:r>
              <a:rPr lang="en-US" sz="2600" dirty="0" err="1">
                <a:latin typeface="Times New Roman"/>
                <a:ea typeface="Times New Roman"/>
              </a:rPr>
              <a:t>olib</a:t>
            </a:r>
            <a:r>
              <a:rPr lang="en-US" sz="2600" dirty="0">
                <a:latin typeface="Times New Roman"/>
                <a:ea typeface="Times New Roman"/>
              </a:rPr>
              <a:t> </a:t>
            </a:r>
            <a:r>
              <a:rPr lang="en-US" sz="2600" dirty="0" err="1">
                <a:latin typeface="Times New Roman"/>
                <a:ea typeface="Times New Roman"/>
              </a:rPr>
              <a:t>kelgan</a:t>
            </a:r>
            <a:r>
              <a:rPr lang="en-US" sz="2600" dirty="0">
                <a:latin typeface="Times New Roman"/>
                <a:ea typeface="Times New Roman"/>
              </a:rPr>
              <a:t> </a:t>
            </a:r>
            <a:r>
              <a:rPr lang="en-US" sz="2600" dirty="0" err="1">
                <a:latin typeface="Times New Roman"/>
                <a:ea typeface="Times New Roman"/>
              </a:rPr>
              <a:t>edi</a:t>
            </a:r>
            <a:r>
              <a:rPr lang="en-US" sz="2600" dirty="0">
                <a:latin typeface="Times New Roman"/>
                <a:ea typeface="Times New Roman"/>
              </a:rPr>
              <a:t>. </a:t>
            </a:r>
            <a:r>
              <a:rPr lang="en-US" sz="2600" dirty="0" err="1">
                <a:latin typeface="Times New Roman"/>
                <a:ea typeface="Times New Roman"/>
              </a:rPr>
              <a:t>Ular</a:t>
            </a:r>
            <a:r>
              <a:rPr lang="en-US" sz="2600" dirty="0">
                <a:latin typeface="Times New Roman"/>
                <a:ea typeface="Times New Roman"/>
              </a:rPr>
              <a:t> </a:t>
            </a:r>
            <a:r>
              <a:rPr lang="en-US" sz="2600" dirty="0" err="1">
                <a:latin typeface="Times New Roman"/>
                <a:ea typeface="Times New Roman"/>
              </a:rPr>
              <a:t>bir</a:t>
            </a:r>
            <a:r>
              <a:rPr lang="en-US" sz="2600" dirty="0">
                <a:latin typeface="Times New Roman"/>
                <a:ea typeface="Times New Roman"/>
              </a:rPr>
              <a:t>–</a:t>
            </a:r>
            <a:r>
              <a:rPr lang="en-US" sz="2600" dirty="0" err="1">
                <a:latin typeface="Times New Roman"/>
                <a:ea typeface="Times New Roman"/>
              </a:rPr>
              <a:t>birlaridan</a:t>
            </a:r>
            <a:r>
              <a:rPr lang="en-US" sz="2600" dirty="0">
                <a:latin typeface="Times New Roman"/>
                <a:ea typeface="Times New Roman"/>
              </a:rPr>
              <a:t> </a:t>
            </a:r>
            <a:r>
              <a:rPr lang="en-US" sz="2600" b="1" i="1" dirty="0" err="1">
                <a:solidFill>
                  <a:srgbClr val="C00000"/>
                </a:solidFill>
                <a:latin typeface="Times New Roman"/>
                <a:ea typeface="Times New Roman"/>
              </a:rPr>
              <a:t>tanasining</a:t>
            </a:r>
            <a:r>
              <a:rPr lang="en-US" sz="2600" b="1" i="1" dirty="0">
                <a:solidFill>
                  <a:srgbClr val="C00000"/>
                </a:solidFill>
                <a:latin typeface="Times New Roman"/>
                <a:ea typeface="Times New Roman"/>
              </a:rPr>
              <a:t> </a:t>
            </a:r>
            <a:r>
              <a:rPr lang="en-US" sz="2600" b="1" i="1" dirty="0" err="1">
                <a:solidFill>
                  <a:srgbClr val="C00000"/>
                </a:solidFill>
                <a:latin typeface="Times New Roman"/>
                <a:ea typeface="Times New Roman"/>
              </a:rPr>
              <a:t>rangi</a:t>
            </a:r>
            <a:r>
              <a:rPr lang="en-US" sz="2600" b="1" i="1" dirty="0">
                <a:solidFill>
                  <a:srgbClr val="C00000"/>
                </a:solidFill>
                <a:latin typeface="Times New Roman"/>
                <a:ea typeface="Times New Roman"/>
              </a:rPr>
              <a:t>, </a:t>
            </a:r>
            <a:r>
              <a:rPr lang="en-US" sz="2600" b="1" i="1" dirty="0" err="1">
                <a:solidFill>
                  <a:srgbClr val="C00000"/>
                </a:solidFill>
                <a:latin typeface="Times New Roman"/>
                <a:ea typeface="Times New Roman"/>
              </a:rPr>
              <a:t>soch</a:t>
            </a:r>
            <a:r>
              <a:rPr lang="en-US" sz="2600" b="1" i="1" dirty="0">
                <a:solidFill>
                  <a:srgbClr val="C00000"/>
                </a:solidFill>
                <a:latin typeface="Times New Roman"/>
                <a:ea typeface="Times New Roman"/>
              </a:rPr>
              <a:t> </a:t>
            </a:r>
            <a:r>
              <a:rPr lang="en-US" sz="2600" b="1" i="1" dirty="0" err="1">
                <a:solidFill>
                  <a:srgbClr val="C00000"/>
                </a:solidFill>
                <a:latin typeface="Times New Roman"/>
                <a:ea typeface="Times New Roman"/>
              </a:rPr>
              <a:t>va</a:t>
            </a:r>
            <a:r>
              <a:rPr lang="en-US" sz="2600" b="1" i="1" dirty="0">
                <a:solidFill>
                  <a:srgbClr val="C00000"/>
                </a:solidFill>
                <a:latin typeface="Times New Roman"/>
                <a:ea typeface="Times New Roman"/>
              </a:rPr>
              <a:t> </a:t>
            </a:r>
            <a:r>
              <a:rPr lang="en-US" sz="2600" b="1" i="1" dirty="0" err="1">
                <a:solidFill>
                  <a:srgbClr val="C00000"/>
                </a:solidFill>
                <a:latin typeface="Times New Roman"/>
                <a:ea typeface="Times New Roman"/>
              </a:rPr>
              <a:t>ko‘zlarining</a:t>
            </a:r>
            <a:r>
              <a:rPr lang="en-US" sz="2600" b="1" i="1" dirty="0">
                <a:solidFill>
                  <a:srgbClr val="C00000"/>
                </a:solidFill>
                <a:latin typeface="Times New Roman"/>
                <a:ea typeface="Times New Roman"/>
              </a:rPr>
              <a:t> </a:t>
            </a:r>
            <a:r>
              <a:rPr lang="en-US" sz="2600" b="1" i="1" dirty="0" err="1">
                <a:solidFill>
                  <a:srgbClr val="C00000"/>
                </a:solidFill>
                <a:latin typeface="Times New Roman"/>
                <a:ea typeface="Times New Roman"/>
              </a:rPr>
              <a:t>shakli</a:t>
            </a:r>
            <a:r>
              <a:rPr lang="en-US" sz="2600" b="1" i="1" dirty="0">
                <a:solidFill>
                  <a:srgbClr val="C00000"/>
                </a:solidFill>
                <a:latin typeface="Times New Roman"/>
                <a:ea typeface="Times New Roman"/>
              </a:rPr>
              <a:t> </a:t>
            </a:r>
            <a:r>
              <a:rPr lang="en-US" sz="2600" b="1" i="1" dirty="0" err="1">
                <a:solidFill>
                  <a:srgbClr val="C00000"/>
                </a:solidFill>
                <a:latin typeface="Times New Roman"/>
                <a:ea typeface="Times New Roman"/>
              </a:rPr>
              <a:t>hamda</a:t>
            </a:r>
            <a:r>
              <a:rPr lang="en-US" sz="2600" b="1" i="1" dirty="0">
                <a:solidFill>
                  <a:srgbClr val="C00000"/>
                </a:solidFill>
                <a:latin typeface="Times New Roman"/>
                <a:ea typeface="Times New Roman"/>
              </a:rPr>
              <a:t> </a:t>
            </a:r>
            <a:r>
              <a:rPr lang="en-US" sz="2600" b="1" i="1" dirty="0" err="1">
                <a:solidFill>
                  <a:srgbClr val="C00000"/>
                </a:solidFill>
                <a:latin typeface="Times New Roman"/>
                <a:ea typeface="Times New Roman"/>
              </a:rPr>
              <a:t>rangi</a:t>
            </a:r>
            <a:r>
              <a:rPr lang="en-US" sz="2600" b="1" i="1" dirty="0">
                <a:solidFill>
                  <a:srgbClr val="C00000"/>
                </a:solidFill>
                <a:latin typeface="Times New Roman"/>
                <a:ea typeface="Times New Roman"/>
              </a:rPr>
              <a:t>, </a:t>
            </a:r>
            <a:r>
              <a:rPr lang="en-US" sz="2600" b="1" i="1" dirty="0" err="1">
                <a:solidFill>
                  <a:srgbClr val="C00000"/>
                </a:solidFill>
                <a:latin typeface="Times New Roman"/>
                <a:ea typeface="Times New Roman"/>
              </a:rPr>
              <a:t>muskullar</a:t>
            </a:r>
            <a:r>
              <a:rPr lang="en-US" sz="2600" b="1" i="1" dirty="0">
                <a:solidFill>
                  <a:srgbClr val="C00000"/>
                </a:solidFill>
                <a:latin typeface="Times New Roman"/>
                <a:ea typeface="Times New Roman"/>
              </a:rPr>
              <a:t> </a:t>
            </a:r>
            <a:r>
              <a:rPr lang="en-US" sz="2600" b="1" i="1" dirty="0" err="1">
                <a:solidFill>
                  <a:srgbClr val="C00000"/>
                </a:solidFill>
                <a:latin typeface="Times New Roman"/>
                <a:ea typeface="Times New Roman"/>
              </a:rPr>
              <a:t>va</a:t>
            </a:r>
            <a:r>
              <a:rPr lang="en-US" sz="2600" b="1" i="1" dirty="0">
                <a:solidFill>
                  <a:srgbClr val="C00000"/>
                </a:solidFill>
                <a:latin typeface="Times New Roman"/>
                <a:ea typeface="Times New Roman"/>
              </a:rPr>
              <a:t> </a:t>
            </a:r>
            <a:r>
              <a:rPr lang="en-US" sz="2600" b="1" i="1" dirty="0" err="1">
                <a:solidFill>
                  <a:srgbClr val="C00000"/>
                </a:solidFill>
                <a:latin typeface="Times New Roman"/>
                <a:ea typeface="Times New Roman"/>
              </a:rPr>
              <a:t>bo‘ylarining</a:t>
            </a:r>
            <a:r>
              <a:rPr lang="en-US" sz="2600" b="1" i="1" dirty="0">
                <a:solidFill>
                  <a:srgbClr val="C00000"/>
                </a:solidFill>
                <a:latin typeface="Times New Roman"/>
                <a:ea typeface="Times New Roman"/>
              </a:rPr>
              <a:t> </a:t>
            </a:r>
            <a:r>
              <a:rPr lang="en-US" sz="2600" b="1" i="1" dirty="0" err="1">
                <a:solidFill>
                  <a:srgbClr val="C00000"/>
                </a:solidFill>
                <a:latin typeface="Times New Roman"/>
                <a:ea typeface="Times New Roman"/>
              </a:rPr>
              <a:t>uzun</a:t>
            </a:r>
            <a:r>
              <a:rPr lang="en-US" sz="2600" b="1" i="1" dirty="0">
                <a:solidFill>
                  <a:srgbClr val="C00000"/>
                </a:solidFill>
                <a:latin typeface="Times New Roman"/>
                <a:ea typeface="Times New Roman"/>
              </a:rPr>
              <a:t>–</a:t>
            </a:r>
            <a:r>
              <a:rPr lang="en-US" sz="2600" b="1" i="1" dirty="0" err="1">
                <a:solidFill>
                  <a:srgbClr val="C00000"/>
                </a:solidFill>
                <a:latin typeface="Times New Roman"/>
                <a:ea typeface="Times New Roman"/>
              </a:rPr>
              <a:t>kaltaligi</a:t>
            </a:r>
            <a:r>
              <a:rPr lang="en-US" sz="2600" b="1" i="1" dirty="0">
                <a:solidFill>
                  <a:srgbClr val="C00000"/>
                </a:solidFill>
                <a:latin typeface="Times New Roman"/>
                <a:ea typeface="Times New Roman"/>
              </a:rPr>
              <a:t>, bosh </a:t>
            </a:r>
            <a:r>
              <a:rPr lang="en-US" sz="2600" b="1" i="1" dirty="0" err="1">
                <a:solidFill>
                  <a:srgbClr val="C00000"/>
                </a:solidFill>
                <a:latin typeface="Times New Roman"/>
                <a:ea typeface="Times New Roman"/>
              </a:rPr>
              <a:t>suyagining</a:t>
            </a:r>
            <a:r>
              <a:rPr lang="en-US" sz="2600" b="1" i="1" dirty="0">
                <a:solidFill>
                  <a:srgbClr val="C00000"/>
                </a:solidFill>
                <a:latin typeface="Times New Roman"/>
                <a:ea typeface="Times New Roman"/>
              </a:rPr>
              <a:t> </a:t>
            </a:r>
            <a:r>
              <a:rPr lang="en-US" sz="2600" b="1" i="1" dirty="0" err="1">
                <a:solidFill>
                  <a:srgbClr val="C00000"/>
                </a:solidFill>
                <a:latin typeface="Times New Roman"/>
                <a:ea typeface="Times New Roman"/>
              </a:rPr>
              <a:t>shakli</a:t>
            </a:r>
            <a:r>
              <a:rPr lang="en-US" sz="2600" b="1" i="1" dirty="0">
                <a:solidFill>
                  <a:srgbClr val="C00000"/>
                </a:solidFill>
                <a:latin typeface="Times New Roman"/>
                <a:ea typeface="Times New Roman"/>
              </a:rPr>
              <a:t>, </a:t>
            </a:r>
            <a:r>
              <a:rPr lang="en-US" sz="2600" b="1" i="1" dirty="0" err="1">
                <a:solidFill>
                  <a:srgbClr val="C00000"/>
                </a:solidFill>
                <a:latin typeface="Times New Roman"/>
                <a:ea typeface="Times New Roman"/>
              </a:rPr>
              <a:t>yuz</a:t>
            </a:r>
            <a:r>
              <a:rPr lang="en-US" sz="2600" b="1" i="1" dirty="0">
                <a:solidFill>
                  <a:srgbClr val="C00000"/>
                </a:solidFill>
                <a:latin typeface="Times New Roman"/>
                <a:ea typeface="Times New Roman"/>
              </a:rPr>
              <a:t> </a:t>
            </a:r>
            <a:r>
              <a:rPr lang="en-US" sz="2600" b="1" i="1" dirty="0" err="1">
                <a:solidFill>
                  <a:srgbClr val="C00000"/>
                </a:solidFill>
                <a:latin typeface="Times New Roman"/>
                <a:ea typeface="Times New Roman"/>
              </a:rPr>
              <a:t>tuzilishi</a:t>
            </a:r>
            <a:r>
              <a:rPr lang="en-US" sz="2600" b="1" i="1" dirty="0">
                <a:solidFill>
                  <a:srgbClr val="C00000"/>
                </a:solidFill>
                <a:latin typeface="Times New Roman"/>
                <a:ea typeface="Times New Roman"/>
              </a:rPr>
              <a:t> </a:t>
            </a:r>
            <a:r>
              <a:rPr lang="en-US" sz="2600" dirty="0" err="1">
                <a:latin typeface="Times New Roman"/>
                <a:ea typeface="Times New Roman"/>
              </a:rPr>
              <a:t>va</a:t>
            </a:r>
            <a:r>
              <a:rPr lang="en-US" sz="2600" dirty="0">
                <a:latin typeface="Times New Roman"/>
                <a:ea typeface="Times New Roman"/>
              </a:rPr>
              <a:t> </a:t>
            </a:r>
            <a:r>
              <a:rPr lang="en-US" sz="2600" dirty="0" err="1">
                <a:latin typeface="Times New Roman"/>
                <a:ea typeface="Times New Roman"/>
              </a:rPr>
              <a:t>boshqa</a:t>
            </a:r>
            <a:r>
              <a:rPr lang="en-US" sz="2600" dirty="0">
                <a:latin typeface="Times New Roman"/>
                <a:ea typeface="Times New Roman"/>
              </a:rPr>
              <a:t> </a:t>
            </a:r>
            <a:r>
              <a:rPr lang="en-US" sz="2600" dirty="0" err="1">
                <a:latin typeface="Times New Roman"/>
                <a:ea typeface="Times New Roman"/>
              </a:rPr>
              <a:t>belgilari</a:t>
            </a:r>
            <a:r>
              <a:rPr lang="en-US" sz="2600" dirty="0">
                <a:latin typeface="Times New Roman"/>
                <a:ea typeface="Times New Roman"/>
              </a:rPr>
              <a:t> </a:t>
            </a:r>
            <a:r>
              <a:rPr lang="en-US" sz="2600" dirty="0" err="1">
                <a:latin typeface="Times New Roman"/>
                <a:ea typeface="Times New Roman"/>
              </a:rPr>
              <a:t>bilan</a:t>
            </a:r>
            <a:r>
              <a:rPr lang="en-US" sz="2600" dirty="0">
                <a:latin typeface="Times New Roman"/>
                <a:ea typeface="Times New Roman"/>
              </a:rPr>
              <a:t> </a:t>
            </a:r>
            <a:r>
              <a:rPr lang="en-US" sz="2600" dirty="0" err="1">
                <a:latin typeface="Times New Roman"/>
                <a:ea typeface="Times New Roman"/>
              </a:rPr>
              <a:t>farqlangan</a:t>
            </a:r>
            <a:r>
              <a:rPr lang="en-US" sz="2600" dirty="0">
                <a:latin typeface="Times New Roman"/>
                <a:ea typeface="Times New Roman"/>
              </a:rPr>
              <a:t>. </a:t>
            </a:r>
            <a:r>
              <a:rPr lang="en-US" sz="2600" dirty="0" err="1">
                <a:latin typeface="Times New Roman"/>
                <a:ea typeface="Times New Roman"/>
              </a:rPr>
              <a:t>Irqlarning</a:t>
            </a:r>
            <a:r>
              <a:rPr lang="en-US" sz="2600" dirty="0">
                <a:latin typeface="Times New Roman"/>
                <a:ea typeface="Times New Roman"/>
              </a:rPr>
              <a:t> </a:t>
            </a:r>
            <a:r>
              <a:rPr lang="en-US" sz="2600" dirty="0" err="1">
                <a:latin typeface="Times New Roman"/>
                <a:ea typeface="Times New Roman"/>
              </a:rPr>
              <a:t>shakllanishida</a:t>
            </a:r>
            <a:r>
              <a:rPr lang="en-US" sz="2600" dirty="0">
                <a:latin typeface="Times New Roman"/>
                <a:ea typeface="Times New Roman"/>
              </a:rPr>
              <a:t> </a:t>
            </a:r>
            <a:r>
              <a:rPr lang="en-US" sz="2600" dirty="0" err="1">
                <a:latin typeface="Times New Roman"/>
                <a:ea typeface="Times New Roman"/>
              </a:rPr>
              <a:t>tabiiy</a:t>
            </a:r>
            <a:r>
              <a:rPr lang="en-US" sz="2600" dirty="0">
                <a:latin typeface="Times New Roman"/>
                <a:ea typeface="Times New Roman"/>
              </a:rPr>
              <a:t> </a:t>
            </a:r>
            <a:r>
              <a:rPr lang="en-US" sz="2600" dirty="0" err="1">
                <a:latin typeface="Times New Roman"/>
                <a:ea typeface="Times New Roman"/>
              </a:rPr>
              <a:t>sharoit</a:t>
            </a:r>
            <a:r>
              <a:rPr lang="en-US" sz="2600" dirty="0">
                <a:latin typeface="Times New Roman"/>
                <a:ea typeface="Times New Roman"/>
              </a:rPr>
              <a:t> ham </a:t>
            </a:r>
            <a:r>
              <a:rPr lang="en-US" sz="2600" dirty="0" err="1">
                <a:latin typeface="Times New Roman"/>
                <a:ea typeface="Times New Roman"/>
              </a:rPr>
              <a:t>muhim</a:t>
            </a:r>
            <a:r>
              <a:rPr lang="en-US" sz="2600" dirty="0">
                <a:latin typeface="Times New Roman"/>
                <a:ea typeface="Times New Roman"/>
              </a:rPr>
              <a:t> </a:t>
            </a:r>
            <a:r>
              <a:rPr lang="en-US" sz="2600" dirty="0" err="1">
                <a:latin typeface="Times New Roman"/>
                <a:ea typeface="Times New Roman"/>
              </a:rPr>
              <a:t>ahamiyat</a:t>
            </a:r>
            <a:r>
              <a:rPr lang="en-US" sz="2600" dirty="0">
                <a:latin typeface="Times New Roman"/>
                <a:ea typeface="Times New Roman"/>
              </a:rPr>
              <a:t> </a:t>
            </a:r>
            <a:r>
              <a:rPr lang="en-US" sz="2600" dirty="0" err="1">
                <a:latin typeface="Times New Roman"/>
                <a:ea typeface="Times New Roman"/>
              </a:rPr>
              <a:t>kasb</a:t>
            </a:r>
            <a:r>
              <a:rPr lang="en-US" sz="2600" dirty="0">
                <a:latin typeface="Times New Roman"/>
                <a:ea typeface="Times New Roman"/>
              </a:rPr>
              <a:t> </a:t>
            </a:r>
            <a:r>
              <a:rPr lang="en-US" sz="2600" dirty="0" err="1">
                <a:latin typeface="Times New Roman"/>
                <a:ea typeface="Times New Roman"/>
              </a:rPr>
              <a:t>etgan</a:t>
            </a:r>
            <a:r>
              <a:rPr lang="en-US" sz="2600" dirty="0">
                <a:latin typeface="Times New Roman"/>
                <a:ea typeface="Times New Roman"/>
              </a:rPr>
              <a:t>. </a:t>
            </a:r>
            <a:r>
              <a:rPr lang="en-US" sz="2600" b="1" dirty="0" err="1">
                <a:solidFill>
                  <a:srgbClr val="C00000"/>
                </a:solidFill>
                <a:latin typeface="Times New Roman"/>
                <a:ea typeface="Times New Roman"/>
              </a:rPr>
              <a:t>Negroidlar</a:t>
            </a:r>
            <a:r>
              <a:rPr lang="en-US" sz="2600" b="1" dirty="0">
                <a:latin typeface="Times New Roman"/>
                <a:ea typeface="Times New Roman"/>
              </a:rPr>
              <a:t> </a:t>
            </a:r>
            <a:r>
              <a:rPr lang="en-US" sz="2600" b="1" dirty="0" err="1">
                <a:latin typeface="Times New Roman"/>
                <a:ea typeface="Times New Roman"/>
              </a:rPr>
              <a:t>Afrikada</a:t>
            </a:r>
            <a:r>
              <a:rPr lang="en-US" sz="2600" b="1" dirty="0">
                <a:latin typeface="Times New Roman"/>
                <a:ea typeface="Times New Roman"/>
              </a:rPr>
              <a:t>, </a:t>
            </a:r>
            <a:r>
              <a:rPr lang="en-US" sz="2600" b="1" dirty="0" err="1">
                <a:solidFill>
                  <a:srgbClr val="C00000"/>
                </a:solidFill>
                <a:latin typeface="Times New Roman"/>
                <a:ea typeface="Times New Roman"/>
              </a:rPr>
              <a:t>yevropoidlar</a:t>
            </a:r>
            <a:r>
              <a:rPr lang="en-US" sz="2600" b="1" dirty="0">
                <a:latin typeface="Times New Roman"/>
                <a:ea typeface="Times New Roman"/>
              </a:rPr>
              <a:t> </a:t>
            </a:r>
            <a:r>
              <a:rPr lang="en-US" sz="2600" b="1" dirty="0" err="1">
                <a:latin typeface="Times New Roman"/>
                <a:ea typeface="Times New Roman"/>
              </a:rPr>
              <a:t>Yevropada</a:t>
            </a:r>
            <a:r>
              <a:rPr lang="en-US" sz="2600" b="1" dirty="0">
                <a:latin typeface="Times New Roman"/>
                <a:ea typeface="Times New Roman"/>
              </a:rPr>
              <a:t>, </a:t>
            </a:r>
            <a:r>
              <a:rPr lang="en-US" sz="2600" b="1" dirty="0" err="1">
                <a:solidFill>
                  <a:srgbClr val="C00000"/>
                </a:solidFill>
                <a:latin typeface="Times New Roman"/>
                <a:ea typeface="Times New Roman"/>
              </a:rPr>
              <a:t>mongoloidlar</a:t>
            </a:r>
            <a:r>
              <a:rPr lang="en-US" sz="2600" b="1" dirty="0">
                <a:latin typeface="Times New Roman"/>
                <a:ea typeface="Times New Roman"/>
              </a:rPr>
              <a:t> </a:t>
            </a:r>
            <a:r>
              <a:rPr lang="en-US" sz="2600" b="1" dirty="0" err="1">
                <a:latin typeface="Times New Roman"/>
                <a:ea typeface="Times New Roman"/>
              </a:rPr>
              <a:t>Osiyo</a:t>
            </a:r>
            <a:r>
              <a:rPr lang="en-US" sz="2600" b="1" dirty="0">
                <a:latin typeface="Times New Roman"/>
                <a:ea typeface="Times New Roman"/>
              </a:rPr>
              <a:t> </a:t>
            </a:r>
            <a:r>
              <a:rPr lang="en-US" sz="2600" b="1" dirty="0" err="1">
                <a:latin typeface="Times New Roman"/>
                <a:ea typeface="Times New Roman"/>
              </a:rPr>
              <a:t>hududlarida</a:t>
            </a:r>
            <a:r>
              <a:rPr lang="en-US" sz="2600" dirty="0">
                <a:latin typeface="Times New Roman"/>
                <a:ea typeface="Times New Roman"/>
              </a:rPr>
              <a:t> </a:t>
            </a:r>
            <a:r>
              <a:rPr lang="en-US" sz="2600" dirty="0" err="1">
                <a:latin typeface="Times New Roman"/>
                <a:ea typeface="Times New Roman"/>
              </a:rPr>
              <a:t>keng</a:t>
            </a:r>
            <a:r>
              <a:rPr lang="en-US" sz="2600" dirty="0">
                <a:latin typeface="Times New Roman"/>
                <a:ea typeface="Times New Roman"/>
              </a:rPr>
              <a:t> </a:t>
            </a:r>
            <a:r>
              <a:rPr lang="en-US" sz="2600" dirty="0" err="1">
                <a:latin typeface="Times New Roman"/>
                <a:ea typeface="Times New Roman"/>
              </a:rPr>
              <a:t>tarqalganlar</a:t>
            </a:r>
            <a:r>
              <a:rPr lang="en-US" sz="2600" dirty="0">
                <a:latin typeface="Times New Roman"/>
                <a:ea typeface="Times New Roman"/>
              </a:rPr>
              <a:t>. </a:t>
            </a:r>
          </a:p>
          <a:p>
            <a:pPr algn="just"/>
            <a:r>
              <a:rPr lang="en-US" sz="2600" dirty="0" smtClean="0">
                <a:latin typeface="Times New Roman"/>
                <a:ea typeface="Times New Roman"/>
              </a:rPr>
              <a:t>	Toshkent </a:t>
            </a:r>
            <a:r>
              <a:rPr lang="en-US" sz="2600" dirty="0" err="1">
                <a:latin typeface="Times New Roman"/>
                <a:ea typeface="Times New Roman"/>
              </a:rPr>
              <a:t>viloyatida</a:t>
            </a:r>
            <a:r>
              <a:rPr lang="en-US" sz="2600" dirty="0">
                <a:latin typeface="Times New Roman"/>
                <a:ea typeface="Times New Roman"/>
              </a:rPr>
              <a:t> (</a:t>
            </a:r>
            <a:r>
              <a:rPr lang="en-US" sz="2600" dirty="0" err="1">
                <a:latin typeface="Times New Roman"/>
                <a:ea typeface="Times New Roman"/>
              </a:rPr>
              <a:t>Ohangaron</a:t>
            </a:r>
            <a:r>
              <a:rPr lang="en-US" sz="2600" dirty="0">
                <a:latin typeface="Times New Roman"/>
                <a:ea typeface="Times New Roman"/>
              </a:rPr>
              <a:t>) </a:t>
            </a:r>
            <a:r>
              <a:rPr lang="en-US" sz="2600" dirty="0" err="1">
                <a:latin typeface="Times New Roman"/>
                <a:ea typeface="Times New Roman"/>
              </a:rPr>
              <a:t>joylashgan</a:t>
            </a:r>
            <a:r>
              <a:rPr lang="en-US" sz="2600" dirty="0">
                <a:latin typeface="Times New Roman"/>
                <a:ea typeface="Times New Roman"/>
              </a:rPr>
              <a:t> </a:t>
            </a:r>
            <a:r>
              <a:rPr lang="en-US" sz="2600" dirty="0" err="1">
                <a:latin typeface="Times New Roman"/>
                <a:ea typeface="Times New Roman"/>
              </a:rPr>
              <a:t>Ko‘lbuloq</a:t>
            </a:r>
            <a:r>
              <a:rPr lang="en-US" sz="2600" dirty="0">
                <a:latin typeface="Times New Roman"/>
                <a:ea typeface="Times New Roman"/>
              </a:rPr>
              <a:t> </a:t>
            </a:r>
            <a:r>
              <a:rPr lang="en-US" sz="2600" dirty="0" err="1">
                <a:latin typeface="Times New Roman"/>
                <a:ea typeface="Times New Roman"/>
              </a:rPr>
              <a:t>makonining</a:t>
            </a:r>
            <a:r>
              <a:rPr lang="en-US" sz="2600" dirty="0">
                <a:latin typeface="Times New Roman"/>
                <a:ea typeface="Times New Roman"/>
              </a:rPr>
              <a:t> </a:t>
            </a:r>
            <a:r>
              <a:rPr lang="en-US" sz="2600" dirty="0" err="1">
                <a:latin typeface="Times New Roman"/>
                <a:ea typeface="Times New Roman"/>
              </a:rPr>
              <a:t>eng</a:t>
            </a:r>
            <a:r>
              <a:rPr lang="en-US" sz="2600" dirty="0">
                <a:latin typeface="Times New Roman"/>
                <a:ea typeface="Times New Roman"/>
              </a:rPr>
              <a:t> </a:t>
            </a:r>
            <a:r>
              <a:rPr lang="en-US" sz="2600" dirty="0" err="1">
                <a:latin typeface="Times New Roman"/>
                <a:ea typeface="Times New Roman"/>
              </a:rPr>
              <a:t>tepadagi</a:t>
            </a:r>
            <a:r>
              <a:rPr lang="en-US" sz="2600" dirty="0">
                <a:latin typeface="Times New Roman"/>
                <a:ea typeface="Times New Roman"/>
              </a:rPr>
              <a:t> </a:t>
            </a:r>
            <a:r>
              <a:rPr lang="en-US" sz="2600" b="1" dirty="0" err="1">
                <a:solidFill>
                  <a:srgbClr val="C00000"/>
                </a:solidFill>
                <a:latin typeface="Times New Roman"/>
                <a:ea typeface="Times New Roman"/>
              </a:rPr>
              <a:t>uchta</a:t>
            </a:r>
            <a:r>
              <a:rPr lang="en-US" sz="2600" b="1" dirty="0">
                <a:solidFill>
                  <a:srgbClr val="C00000"/>
                </a:solidFill>
                <a:latin typeface="Times New Roman"/>
                <a:ea typeface="Times New Roman"/>
              </a:rPr>
              <a:t> </a:t>
            </a:r>
            <a:r>
              <a:rPr lang="en-US" sz="2600" b="1" dirty="0" err="1">
                <a:solidFill>
                  <a:srgbClr val="C00000"/>
                </a:solidFill>
                <a:latin typeface="Times New Roman"/>
                <a:ea typeface="Times New Roman"/>
              </a:rPr>
              <a:t>qatlami</a:t>
            </a:r>
            <a:r>
              <a:rPr lang="en-US" sz="2600" b="1" dirty="0">
                <a:solidFill>
                  <a:srgbClr val="C00000"/>
                </a:solidFill>
                <a:latin typeface="Times New Roman"/>
                <a:ea typeface="Times New Roman"/>
              </a:rPr>
              <a:t> </a:t>
            </a:r>
            <a:r>
              <a:rPr lang="en-US" sz="2600" dirty="0" err="1">
                <a:latin typeface="Times New Roman"/>
                <a:ea typeface="Times New Roman"/>
              </a:rPr>
              <a:t>so‘nggi</a:t>
            </a:r>
            <a:r>
              <a:rPr lang="en-US" sz="2600" dirty="0">
                <a:latin typeface="Times New Roman"/>
                <a:ea typeface="Times New Roman"/>
              </a:rPr>
              <a:t> </a:t>
            </a:r>
            <a:r>
              <a:rPr lang="en-US" sz="2600" dirty="0" err="1">
                <a:latin typeface="Times New Roman"/>
                <a:ea typeface="Times New Roman"/>
              </a:rPr>
              <a:t>paleolit</a:t>
            </a:r>
            <a:r>
              <a:rPr lang="en-US" sz="2600" dirty="0">
                <a:latin typeface="Times New Roman"/>
                <a:ea typeface="Times New Roman"/>
              </a:rPr>
              <a:t> </a:t>
            </a:r>
            <a:r>
              <a:rPr lang="en-US" sz="2600" dirty="0" err="1">
                <a:latin typeface="Times New Roman"/>
                <a:ea typeface="Times New Roman"/>
              </a:rPr>
              <a:t>davriga</a:t>
            </a:r>
            <a:r>
              <a:rPr lang="en-US" sz="2600" dirty="0">
                <a:latin typeface="Times New Roman"/>
                <a:ea typeface="Times New Roman"/>
              </a:rPr>
              <a:t> </a:t>
            </a:r>
            <a:r>
              <a:rPr lang="en-US" sz="2600" dirty="0" err="1">
                <a:latin typeface="Times New Roman"/>
                <a:ea typeface="Times New Roman"/>
              </a:rPr>
              <a:t>oiddir</a:t>
            </a:r>
            <a:r>
              <a:rPr lang="en-US" sz="2600" dirty="0">
                <a:latin typeface="Times New Roman"/>
                <a:ea typeface="Times New Roman"/>
              </a:rPr>
              <a:t>. Bu </a:t>
            </a:r>
            <a:r>
              <a:rPr lang="en-US" sz="2600" dirty="0" err="1">
                <a:latin typeface="Times New Roman"/>
                <a:ea typeface="Times New Roman"/>
              </a:rPr>
              <a:t>qatlamlardan</a:t>
            </a:r>
            <a:r>
              <a:rPr lang="en-US" sz="2600" dirty="0">
                <a:latin typeface="Times New Roman"/>
                <a:ea typeface="Times New Roman"/>
              </a:rPr>
              <a:t> </a:t>
            </a:r>
            <a:r>
              <a:rPr lang="en-US" sz="2600" dirty="0" err="1">
                <a:latin typeface="Times New Roman"/>
                <a:ea typeface="Times New Roman"/>
              </a:rPr>
              <a:t>nisbatan</a:t>
            </a:r>
            <a:r>
              <a:rPr lang="en-US" sz="2600" dirty="0">
                <a:latin typeface="Times New Roman"/>
                <a:ea typeface="Times New Roman"/>
              </a:rPr>
              <a:t> </a:t>
            </a:r>
            <a:r>
              <a:rPr lang="en-US" sz="2600" dirty="0" err="1">
                <a:latin typeface="Times New Roman"/>
                <a:ea typeface="Times New Roman"/>
              </a:rPr>
              <a:t>takomillashgan</a:t>
            </a:r>
            <a:r>
              <a:rPr lang="en-US" sz="2600" dirty="0">
                <a:latin typeface="Times New Roman"/>
                <a:ea typeface="Times New Roman"/>
              </a:rPr>
              <a:t> tosh </a:t>
            </a:r>
            <a:r>
              <a:rPr lang="en-US" sz="2600" dirty="0" err="1">
                <a:latin typeface="Times New Roman"/>
                <a:ea typeface="Times New Roman"/>
              </a:rPr>
              <a:t>qurollar</a:t>
            </a:r>
            <a:r>
              <a:rPr lang="en-US" sz="2600" dirty="0">
                <a:latin typeface="Times New Roman"/>
                <a:ea typeface="Times New Roman"/>
              </a:rPr>
              <a:t> </a:t>
            </a:r>
            <a:r>
              <a:rPr lang="en-US" sz="2600" dirty="0" err="1">
                <a:latin typeface="Times New Roman"/>
                <a:ea typeface="Times New Roman"/>
              </a:rPr>
              <a:t>hamda</a:t>
            </a:r>
            <a:r>
              <a:rPr lang="en-US" sz="2600" dirty="0">
                <a:latin typeface="Times New Roman"/>
                <a:ea typeface="Times New Roman"/>
              </a:rPr>
              <a:t> </a:t>
            </a:r>
            <a:r>
              <a:rPr lang="en-US" sz="2600" dirty="0" err="1">
                <a:latin typeface="Times New Roman"/>
                <a:ea typeface="Times New Roman"/>
              </a:rPr>
              <a:t>ko‘plab</a:t>
            </a:r>
            <a:r>
              <a:rPr lang="en-US" sz="2600" dirty="0">
                <a:latin typeface="Times New Roman"/>
                <a:ea typeface="Times New Roman"/>
              </a:rPr>
              <a:t> </a:t>
            </a:r>
            <a:r>
              <a:rPr lang="en-US" sz="2600" dirty="0" err="1">
                <a:latin typeface="Times New Roman"/>
                <a:ea typeface="Times New Roman"/>
              </a:rPr>
              <a:t>hayvon</a:t>
            </a:r>
            <a:r>
              <a:rPr lang="en-US" sz="2600" dirty="0">
                <a:latin typeface="Times New Roman"/>
                <a:ea typeface="Times New Roman"/>
              </a:rPr>
              <a:t> </a:t>
            </a:r>
            <a:r>
              <a:rPr lang="en-US" sz="2600" dirty="0" err="1">
                <a:latin typeface="Times New Roman"/>
                <a:ea typeface="Times New Roman"/>
              </a:rPr>
              <a:t>suyaklari</a:t>
            </a:r>
            <a:r>
              <a:rPr lang="en-US" sz="2600" dirty="0">
                <a:latin typeface="Times New Roman"/>
                <a:ea typeface="Times New Roman"/>
              </a:rPr>
              <a:t> </a:t>
            </a:r>
            <a:r>
              <a:rPr lang="en-US" sz="2600" dirty="0" err="1">
                <a:latin typeface="Times New Roman"/>
                <a:ea typeface="Times New Roman"/>
              </a:rPr>
              <a:t>topilgan</a:t>
            </a:r>
            <a:r>
              <a:rPr lang="en-US" sz="2600" dirty="0">
                <a:latin typeface="Times New Roman"/>
                <a:ea typeface="Times New Roman"/>
              </a:rPr>
              <a:t>. </a:t>
            </a:r>
          </a:p>
        </p:txBody>
      </p:sp>
      <p:sp>
        <p:nvSpPr>
          <p:cNvPr id="2" name="Скругленный прямоугольник 1"/>
          <p:cNvSpPr/>
          <p:nvPr/>
        </p:nvSpPr>
        <p:spPr>
          <a:xfrm>
            <a:off x="2573756" y="-12157"/>
            <a:ext cx="4032448" cy="620688"/>
          </a:xfrm>
          <a:prstGeom prst="roundRect">
            <a:avLst/>
          </a:prstGeom>
          <a:solidFill>
            <a:srgbClr val="FFFF66"/>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dirty="0" err="1">
                <a:solidFill>
                  <a:srgbClr val="FF0000"/>
                </a:solidFill>
              </a:rPr>
              <a:t>So‘nggi</a:t>
            </a:r>
            <a:r>
              <a:rPr lang="en-US" sz="3200" b="1" dirty="0">
                <a:solidFill>
                  <a:srgbClr val="FF0000"/>
                </a:solidFill>
              </a:rPr>
              <a:t> </a:t>
            </a:r>
            <a:r>
              <a:rPr lang="en-US" sz="3200" b="1" dirty="0" err="1">
                <a:solidFill>
                  <a:srgbClr val="FF0000"/>
                </a:solidFill>
              </a:rPr>
              <a:t>paleolit</a:t>
            </a:r>
            <a:r>
              <a:rPr lang="en-US" sz="3200" b="1" dirty="0">
                <a:solidFill>
                  <a:srgbClr val="FF0000"/>
                </a:solidFill>
              </a:rPr>
              <a:t> </a:t>
            </a:r>
            <a:endParaRPr lang="ru-RU" sz="3200" b="1" dirty="0">
              <a:solidFill>
                <a:srgbClr val="FF0000"/>
              </a:solidFill>
            </a:endParaRPr>
          </a:p>
        </p:txBody>
      </p:sp>
    </p:spTree>
    <p:extLst>
      <p:ext uri="{BB962C8B-B14F-4D97-AF65-F5344CB8AC3E}">
        <p14:creationId xmlns:p14="http://schemas.microsoft.com/office/powerpoint/2010/main" val="3372505726"/>
      </p:ext>
    </p:extLst>
  </p:cSld>
  <p:clrMapOvr>
    <a:masterClrMapping/>
  </p:clrMapOvr>
  <p:transition spd="slow">
    <p:dissolv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620688"/>
            <a:ext cx="9179960" cy="5998822"/>
          </a:xfrm>
          <a:prstGeom prst="rect">
            <a:avLst/>
          </a:prstGeom>
        </p:spPr>
        <p:txBody>
          <a:bodyPr wrap="square">
            <a:spAutoFit/>
          </a:bodyPr>
          <a:lstStyle/>
          <a:p>
            <a:pPr algn="just">
              <a:lnSpc>
                <a:spcPct val="115000"/>
              </a:lnSpc>
              <a:spcAft>
                <a:spcPts val="0"/>
              </a:spcAft>
            </a:pPr>
            <a:r>
              <a:rPr lang="en-US" sz="2600" dirty="0" smtClean="0">
                <a:latin typeface="Times New Roman" panose="02020603050405020304" pitchFamily="18" charset="0"/>
                <a:cs typeface="Times New Roman" panose="02020603050405020304" pitchFamily="18" charset="0"/>
              </a:rPr>
              <a:t>	</a:t>
            </a:r>
            <a:r>
              <a:rPr lang="uz-Cyrl-UZ" sz="2800" dirty="0">
                <a:latin typeface="Times New Roman"/>
                <a:ea typeface="Times New Roman"/>
              </a:rPr>
              <a:t> Samarqand shahrida </a:t>
            </a:r>
            <a:r>
              <a:rPr lang="uz-Cyrl-UZ" sz="2800" b="1" dirty="0">
                <a:latin typeface="Times New Roman"/>
                <a:ea typeface="Times New Roman"/>
              </a:rPr>
              <a:t>1939 yilda</a:t>
            </a:r>
            <a:r>
              <a:rPr lang="uz-Cyrl-UZ" sz="2800" dirty="0">
                <a:latin typeface="Times New Roman"/>
                <a:ea typeface="Times New Roman"/>
              </a:rPr>
              <a:t> ochilgan yodgorlik mintaqadagi </a:t>
            </a:r>
            <a:r>
              <a:rPr lang="uz-Cyrl-UZ" sz="2800" b="1" i="1" dirty="0">
                <a:latin typeface="Times New Roman"/>
                <a:ea typeface="Times New Roman"/>
              </a:rPr>
              <a:t>so‘nggi paleolit davriga </a:t>
            </a:r>
            <a:r>
              <a:rPr lang="uz-Cyrl-UZ" sz="2800" dirty="0">
                <a:latin typeface="Times New Roman"/>
                <a:ea typeface="Times New Roman"/>
              </a:rPr>
              <a:t>oid dastlabki makon hisoblanadi. Samarqand makoni ko‘p qatlamli bo‘lib bu qatlamlardan ko‘p sonli </a:t>
            </a:r>
            <a:r>
              <a:rPr lang="uz-Cyrl-UZ" sz="2800" b="1" dirty="0">
                <a:latin typeface="Times New Roman"/>
                <a:ea typeface="Times New Roman"/>
              </a:rPr>
              <a:t>(7,5 ming) </a:t>
            </a:r>
            <a:r>
              <a:rPr lang="uz-Cyrl-UZ" sz="2800" dirty="0">
                <a:latin typeface="Times New Roman"/>
                <a:ea typeface="Times New Roman"/>
              </a:rPr>
              <a:t>xilma–xil topilmalar topilgan. Ular orasida </a:t>
            </a:r>
            <a:r>
              <a:rPr lang="uz-Cyrl-UZ" sz="2800" b="1" i="1" dirty="0">
                <a:solidFill>
                  <a:srgbClr val="0000CC"/>
                </a:solidFill>
                <a:latin typeface="Times New Roman"/>
                <a:ea typeface="Times New Roman"/>
              </a:rPr>
              <a:t>qirg‘ichlar, kesgichlar, sixchalar, pichoqlar, ushatgichlar, boltalar</a:t>
            </a:r>
            <a:r>
              <a:rPr lang="uz-Cyrl-UZ" sz="2800" dirty="0">
                <a:latin typeface="Times New Roman"/>
                <a:ea typeface="Times New Roman"/>
              </a:rPr>
              <a:t> kabilar bor. Shuningdek, madaniy qatlamlardan </a:t>
            </a:r>
            <a:r>
              <a:rPr lang="uz-Cyrl-UZ" sz="2800" b="1" i="1" dirty="0">
                <a:solidFill>
                  <a:srgbClr val="990099"/>
                </a:solidFill>
                <a:latin typeface="Times New Roman"/>
                <a:ea typeface="Times New Roman"/>
              </a:rPr>
              <a:t>gulxan qoldig‘i, ko‘mir parchalari va gulxan atrofidan hayvonlar hamda o‘simliklar qoldiqlari, chayla ustunlari, kromanon odamning suyak qoldiqlari </a:t>
            </a:r>
            <a:r>
              <a:rPr lang="uz-Cyrl-UZ" sz="2800" dirty="0">
                <a:latin typeface="Times New Roman"/>
                <a:ea typeface="Times New Roman"/>
              </a:rPr>
              <a:t>aniqlangan. Bu topilmalar bu yerda yashagan kishilarning ovchilik va termachilik bilan shug‘ullanganliklaridan dalolat beradi.</a:t>
            </a:r>
            <a:endParaRPr lang="ru-RU" sz="2800" dirty="0">
              <a:effectLst/>
              <a:latin typeface="Times New Roman"/>
              <a:ea typeface="Times New Roman"/>
            </a:endParaRPr>
          </a:p>
        </p:txBody>
      </p:sp>
      <p:sp>
        <p:nvSpPr>
          <p:cNvPr id="2" name="Скругленный прямоугольник 1"/>
          <p:cNvSpPr/>
          <p:nvPr/>
        </p:nvSpPr>
        <p:spPr>
          <a:xfrm>
            <a:off x="2573756" y="-12157"/>
            <a:ext cx="4032448" cy="620688"/>
          </a:xfrm>
          <a:prstGeom prst="roundRect">
            <a:avLst/>
          </a:prstGeom>
          <a:solidFill>
            <a:srgbClr val="FFFF66"/>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dirty="0" err="1">
                <a:solidFill>
                  <a:srgbClr val="FF0000"/>
                </a:solidFill>
              </a:rPr>
              <a:t>So‘nggi</a:t>
            </a:r>
            <a:r>
              <a:rPr lang="en-US" sz="3200" b="1" dirty="0">
                <a:solidFill>
                  <a:srgbClr val="FF0000"/>
                </a:solidFill>
              </a:rPr>
              <a:t> </a:t>
            </a:r>
            <a:r>
              <a:rPr lang="en-US" sz="3200" b="1" dirty="0" err="1">
                <a:solidFill>
                  <a:srgbClr val="FF0000"/>
                </a:solidFill>
              </a:rPr>
              <a:t>paleolit</a:t>
            </a:r>
            <a:r>
              <a:rPr lang="en-US" sz="3200" b="1" dirty="0">
                <a:solidFill>
                  <a:srgbClr val="FF0000"/>
                </a:solidFill>
              </a:rPr>
              <a:t> </a:t>
            </a:r>
            <a:endParaRPr lang="ru-RU" sz="3200" b="1" dirty="0">
              <a:solidFill>
                <a:srgbClr val="FF0000"/>
              </a:solidFill>
            </a:endParaRPr>
          </a:p>
        </p:txBody>
      </p:sp>
    </p:spTree>
    <p:extLst>
      <p:ext uri="{BB962C8B-B14F-4D97-AF65-F5344CB8AC3E}">
        <p14:creationId xmlns:p14="http://schemas.microsoft.com/office/powerpoint/2010/main" val="3028095168"/>
      </p:ext>
    </p:extLst>
  </p:cSld>
  <p:clrMapOvr>
    <a:masterClrMapping/>
  </p:clrMapOvr>
  <p:transition spd="slow">
    <p:dissolv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620688"/>
            <a:ext cx="9179960" cy="5808450"/>
          </a:xfrm>
          <a:prstGeom prst="rect">
            <a:avLst/>
          </a:prstGeom>
        </p:spPr>
        <p:txBody>
          <a:bodyPr wrap="square">
            <a:spAutoFit/>
          </a:bodyPr>
          <a:lstStyle/>
          <a:p>
            <a:pPr algn="just">
              <a:lnSpc>
                <a:spcPct val="115000"/>
              </a:lnSpc>
              <a:spcAft>
                <a:spcPts val="0"/>
              </a:spcAft>
            </a:pPr>
            <a:r>
              <a:rPr lang="en-US" sz="2500" dirty="0" smtClean="0">
                <a:latin typeface="Times New Roman" panose="02020603050405020304" pitchFamily="18" charset="0"/>
                <a:cs typeface="Times New Roman" panose="02020603050405020304" pitchFamily="18" charset="0"/>
              </a:rPr>
              <a:t>	</a:t>
            </a:r>
            <a:r>
              <a:rPr lang="uz-Cyrl-UZ" sz="2500" b="1" dirty="0">
                <a:latin typeface="Times New Roman"/>
                <a:ea typeface="Times New Roman"/>
              </a:rPr>
              <a:t> </a:t>
            </a:r>
            <a:r>
              <a:rPr lang="en-US" sz="2500" b="1" dirty="0" err="1">
                <a:latin typeface="Times New Roman"/>
                <a:ea typeface="Times New Roman"/>
              </a:rPr>
              <a:t>Takalisoy</a:t>
            </a:r>
            <a:r>
              <a:rPr lang="en-US" sz="2500" b="1" dirty="0">
                <a:latin typeface="Times New Roman"/>
                <a:ea typeface="Times New Roman"/>
              </a:rPr>
              <a:t> </a:t>
            </a:r>
            <a:r>
              <a:rPr lang="en-US" sz="2500" b="1" dirty="0" err="1">
                <a:latin typeface="Times New Roman"/>
                <a:ea typeface="Times New Roman"/>
              </a:rPr>
              <a:t>g‘ori</a:t>
            </a:r>
            <a:r>
              <a:rPr lang="en-US" sz="2500" b="1" dirty="0">
                <a:latin typeface="Times New Roman"/>
                <a:ea typeface="Times New Roman"/>
              </a:rPr>
              <a:t> </a:t>
            </a:r>
            <a:r>
              <a:rPr lang="en-US" sz="2500" dirty="0">
                <a:latin typeface="Times New Roman"/>
                <a:ea typeface="Times New Roman"/>
              </a:rPr>
              <a:t>Samarqand </a:t>
            </a:r>
            <a:r>
              <a:rPr lang="en-US" sz="2500" dirty="0" err="1">
                <a:latin typeface="Times New Roman"/>
                <a:ea typeface="Times New Roman"/>
              </a:rPr>
              <a:t>viloyati</a:t>
            </a:r>
            <a:r>
              <a:rPr lang="en-US" sz="2500" dirty="0">
                <a:latin typeface="Times New Roman"/>
                <a:ea typeface="Times New Roman"/>
              </a:rPr>
              <a:t> </a:t>
            </a:r>
            <a:r>
              <a:rPr lang="en-US" sz="2500" dirty="0" err="1">
                <a:latin typeface="Times New Roman"/>
                <a:ea typeface="Times New Roman"/>
              </a:rPr>
              <a:t>hududida</a:t>
            </a:r>
            <a:r>
              <a:rPr lang="en-US" sz="2500" dirty="0">
                <a:latin typeface="Times New Roman"/>
                <a:ea typeface="Times New Roman"/>
              </a:rPr>
              <a:t> </a:t>
            </a:r>
            <a:r>
              <a:rPr lang="en-US" sz="2500" dirty="0" err="1">
                <a:latin typeface="Times New Roman"/>
                <a:ea typeface="Times New Roman"/>
              </a:rPr>
              <a:t>joylashgan</a:t>
            </a:r>
            <a:r>
              <a:rPr lang="en-US" sz="2500" dirty="0">
                <a:latin typeface="Times New Roman"/>
                <a:ea typeface="Times New Roman"/>
              </a:rPr>
              <a:t> </a:t>
            </a:r>
            <a:r>
              <a:rPr lang="en-US" sz="2500" dirty="0" err="1">
                <a:latin typeface="Times New Roman"/>
                <a:ea typeface="Times New Roman"/>
              </a:rPr>
              <a:t>bo‘lib</a:t>
            </a:r>
            <a:r>
              <a:rPr lang="en-US" sz="2500" dirty="0">
                <a:latin typeface="Times New Roman"/>
                <a:ea typeface="Times New Roman"/>
              </a:rPr>
              <a:t>, </a:t>
            </a:r>
            <a:r>
              <a:rPr lang="en-US" sz="2500" dirty="0" err="1">
                <a:latin typeface="Times New Roman"/>
                <a:ea typeface="Times New Roman"/>
              </a:rPr>
              <a:t>olimlar</a:t>
            </a:r>
            <a:r>
              <a:rPr lang="en-US" sz="2500" dirty="0">
                <a:latin typeface="Times New Roman"/>
                <a:ea typeface="Times New Roman"/>
              </a:rPr>
              <a:t> </a:t>
            </a:r>
            <a:r>
              <a:rPr lang="en-US" sz="2500" dirty="0" err="1">
                <a:latin typeface="Times New Roman"/>
                <a:ea typeface="Times New Roman"/>
              </a:rPr>
              <a:t>tomondan</a:t>
            </a:r>
            <a:r>
              <a:rPr lang="en-US" sz="2500" dirty="0">
                <a:latin typeface="Times New Roman"/>
                <a:ea typeface="Times New Roman"/>
              </a:rPr>
              <a:t> </a:t>
            </a:r>
            <a:r>
              <a:rPr lang="en-US" sz="2500" dirty="0" err="1">
                <a:latin typeface="Times New Roman"/>
                <a:ea typeface="Times New Roman"/>
              </a:rPr>
              <a:t>makonidan</a:t>
            </a:r>
            <a:r>
              <a:rPr lang="en-US" sz="2500" dirty="0">
                <a:latin typeface="Times New Roman"/>
                <a:ea typeface="Times New Roman"/>
              </a:rPr>
              <a:t> </a:t>
            </a:r>
            <a:r>
              <a:rPr lang="en-US" sz="2500" b="1" i="1" dirty="0" err="1">
                <a:solidFill>
                  <a:srgbClr val="990099"/>
                </a:solidFill>
                <a:latin typeface="Times New Roman"/>
                <a:ea typeface="Times New Roman"/>
              </a:rPr>
              <a:t>nukleuslar</a:t>
            </a:r>
            <a:r>
              <a:rPr lang="en-US" sz="2500" b="1" i="1" dirty="0">
                <a:solidFill>
                  <a:srgbClr val="990099"/>
                </a:solidFill>
                <a:latin typeface="Times New Roman"/>
                <a:ea typeface="Times New Roman"/>
              </a:rPr>
              <a:t>, </a:t>
            </a:r>
            <a:r>
              <a:rPr lang="en-US" sz="2500" b="1" i="1" dirty="0" err="1">
                <a:solidFill>
                  <a:srgbClr val="990099"/>
                </a:solidFill>
                <a:latin typeface="Times New Roman"/>
                <a:ea typeface="Times New Roman"/>
              </a:rPr>
              <a:t>qirg‘ichlar</a:t>
            </a:r>
            <a:r>
              <a:rPr lang="en-US" sz="2500" b="1" i="1" dirty="0">
                <a:solidFill>
                  <a:srgbClr val="990099"/>
                </a:solidFill>
                <a:latin typeface="Times New Roman"/>
                <a:ea typeface="Times New Roman"/>
              </a:rPr>
              <a:t>, tosh </a:t>
            </a:r>
            <a:r>
              <a:rPr lang="en-US" sz="2500" b="1" i="1" dirty="0" err="1">
                <a:solidFill>
                  <a:srgbClr val="990099"/>
                </a:solidFill>
                <a:latin typeface="Times New Roman"/>
                <a:ea typeface="Times New Roman"/>
              </a:rPr>
              <a:t>pichoqlar</a:t>
            </a:r>
            <a:r>
              <a:rPr lang="en-US" sz="2500" b="1" i="1" dirty="0">
                <a:solidFill>
                  <a:srgbClr val="990099"/>
                </a:solidFill>
                <a:latin typeface="Times New Roman"/>
                <a:ea typeface="Times New Roman"/>
              </a:rPr>
              <a:t> </a:t>
            </a:r>
            <a:r>
              <a:rPr lang="en-US" sz="2500" b="1" i="1" dirty="0" err="1">
                <a:solidFill>
                  <a:srgbClr val="990099"/>
                </a:solidFill>
                <a:latin typeface="Times New Roman"/>
                <a:ea typeface="Times New Roman"/>
              </a:rPr>
              <a:t>va</a:t>
            </a:r>
            <a:r>
              <a:rPr lang="en-US" sz="2500" b="1" i="1" dirty="0">
                <a:solidFill>
                  <a:srgbClr val="990099"/>
                </a:solidFill>
                <a:latin typeface="Times New Roman"/>
                <a:ea typeface="Times New Roman"/>
              </a:rPr>
              <a:t> </a:t>
            </a:r>
            <a:r>
              <a:rPr lang="en-US" sz="2500" b="1" i="1" dirty="0" err="1">
                <a:solidFill>
                  <a:srgbClr val="990099"/>
                </a:solidFill>
                <a:latin typeface="Times New Roman"/>
                <a:ea typeface="Times New Roman"/>
              </a:rPr>
              <a:t>turli</a:t>
            </a:r>
            <a:r>
              <a:rPr lang="en-US" sz="2500" b="1" i="1" dirty="0">
                <a:solidFill>
                  <a:srgbClr val="990099"/>
                </a:solidFill>
                <a:latin typeface="Times New Roman"/>
                <a:ea typeface="Times New Roman"/>
              </a:rPr>
              <a:t> </a:t>
            </a:r>
            <a:r>
              <a:rPr lang="en-US" sz="2500" b="1" i="1" dirty="0" err="1">
                <a:solidFill>
                  <a:srgbClr val="990099"/>
                </a:solidFill>
                <a:latin typeface="Times New Roman"/>
                <a:ea typeface="Times New Roman"/>
              </a:rPr>
              <a:t>hayvonlarning</a:t>
            </a:r>
            <a:r>
              <a:rPr lang="en-US" sz="2500" b="1" i="1" dirty="0">
                <a:solidFill>
                  <a:srgbClr val="990099"/>
                </a:solidFill>
                <a:latin typeface="Times New Roman"/>
                <a:ea typeface="Times New Roman"/>
              </a:rPr>
              <a:t> </a:t>
            </a:r>
            <a:r>
              <a:rPr lang="en-US" sz="2500" b="1" i="1" dirty="0" err="1">
                <a:solidFill>
                  <a:srgbClr val="990099"/>
                </a:solidFill>
                <a:latin typeface="Times New Roman"/>
                <a:ea typeface="Times New Roman"/>
              </a:rPr>
              <a:t>ko‘plab</a:t>
            </a:r>
            <a:r>
              <a:rPr lang="en-US" sz="2500" b="1" i="1" dirty="0">
                <a:solidFill>
                  <a:srgbClr val="990099"/>
                </a:solidFill>
                <a:latin typeface="Times New Roman"/>
                <a:ea typeface="Times New Roman"/>
              </a:rPr>
              <a:t> </a:t>
            </a:r>
            <a:r>
              <a:rPr lang="en-US" sz="2500" b="1" i="1" dirty="0" err="1">
                <a:solidFill>
                  <a:srgbClr val="990099"/>
                </a:solidFill>
                <a:latin typeface="Times New Roman"/>
                <a:ea typeface="Times New Roman"/>
              </a:rPr>
              <a:t>suyaklari</a:t>
            </a:r>
            <a:r>
              <a:rPr lang="en-US" sz="2500" dirty="0">
                <a:latin typeface="Times New Roman"/>
                <a:ea typeface="Times New Roman"/>
              </a:rPr>
              <a:t> </a:t>
            </a:r>
            <a:r>
              <a:rPr lang="en-US" sz="2500" dirty="0" err="1">
                <a:latin typeface="Times New Roman"/>
                <a:ea typeface="Times New Roman"/>
              </a:rPr>
              <a:t>topilgan</a:t>
            </a:r>
            <a:r>
              <a:rPr lang="en-US" sz="2500" dirty="0">
                <a:latin typeface="Times New Roman"/>
                <a:ea typeface="Times New Roman"/>
              </a:rPr>
              <a:t>. Bu </a:t>
            </a:r>
            <a:r>
              <a:rPr lang="en-US" sz="2500" dirty="0" err="1">
                <a:latin typeface="Times New Roman"/>
                <a:ea typeface="Times New Roman"/>
              </a:rPr>
              <a:t>yerda</a:t>
            </a:r>
            <a:r>
              <a:rPr lang="en-US" sz="2500" dirty="0">
                <a:latin typeface="Times New Roman"/>
                <a:ea typeface="Times New Roman"/>
              </a:rPr>
              <a:t> </a:t>
            </a:r>
            <a:r>
              <a:rPr lang="en-US" sz="2500" dirty="0" err="1">
                <a:latin typeface="Times New Roman"/>
                <a:ea typeface="Times New Roman"/>
              </a:rPr>
              <a:t>yashagan</a:t>
            </a:r>
            <a:r>
              <a:rPr lang="en-US" sz="2500" dirty="0">
                <a:latin typeface="Times New Roman"/>
                <a:ea typeface="Times New Roman"/>
              </a:rPr>
              <a:t> </a:t>
            </a:r>
            <a:r>
              <a:rPr lang="en-US" sz="2500" dirty="0" err="1">
                <a:latin typeface="Times New Roman"/>
                <a:ea typeface="Times New Roman"/>
              </a:rPr>
              <a:t>qadimgi</a:t>
            </a:r>
            <a:r>
              <a:rPr lang="en-US" sz="2500" dirty="0">
                <a:latin typeface="Times New Roman"/>
                <a:ea typeface="Times New Roman"/>
              </a:rPr>
              <a:t> </a:t>
            </a:r>
            <a:r>
              <a:rPr lang="en-US" sz="2500" dirty="0" err="1">
                <a:latin typeface="Times New Roman"/>
                <a:ea typeface="Times New Roman"/>
              </a:rPr>
              <a:t>odamlarning</a:t>
            </a:r>
            <a:r>
              <a:rPr lang="en-US" sz="2500" dirty="0">
                <a:latin typeface="Times New Roman"/>
                <a:ea typeface="Times New Roman"/>
              </a:rPr>
              <a:t> </a:t>
            </a:r>
            <a:r>
              <a:rPr lang="en-US" sz="2500" dirty="0" err="1">
                <a:latin typeface="Times New Roman"/>
                <a:ea typeface="Times New Roman"/>
              </a:rPr>
              <a:t>asosiy</a:t>
            </a:r>
            <a:r>
              <a:rPr lang="en-US" sz="2500" dirty="0">
                <a:latin typeface="Times New Roman"/>
                <a:ea typeface="Times New Roman"/>
              </a:rPr>
              <a:t> </a:t>
            </a:r>
            <a:r>
              <a:rPr lang="en-US" sz="2500" dirty="0" err="1">
                <a:latin typeface="Times New Roman"/>
                <a:ea typeface="Times New Roman"/>
              </a:rPr>
              <a:t>mashg‘uloti</a:t>
            </a:r>
            <a:r>
              <a:rPr lang="en-US" sz="2500" dirty="0">
                <a:latin typeface="Times New Roman"/>
                <a:ea typeface="Times New Roman"/>
              </a:rPr>
              <a:t> </a:t>
            </a:r>
            <a:r>
              <a:rPr lang="en-US" sz="2500" dirty="0" err="1">
                <a:latin typeface="Times New Roman"/>
                <a:ea typeface="Times New Roman"/>
              </a:rPr>
              <a:t>ovchilikdan</a:t>
            </a:r>
            <a:r>
              <a:rPr lang="en-US" sz="2500" dirty="0">
                <a:latin typeface="Times New Roman"/>
                <a:ea typeface="Times New Roman"/>
              </a:rPr>
              <a:t> </a:t>
            </a:r>
            <a:r>
              <a:rPr lang="en-US" sz="2500" dirty="0" err="1">
                <a:latin typeface="Times New Roman"/>
                <a:ea typeface="Times New Roman"/>
              </a:rPr>
              <a:t>iborat</a:t>
            </a:r>
            <a:r>
              <a:rPr lang="en-US" sz="2500" dirty="0">
                <a:latin typeface="Times New Roman"/>
                <a:ea typeface="Times New Roman"/>
              </a:rPr>
              <a:t> </a:t>
            </a:r>
            <a:r>
              <a:rPr lang="en-US" sz="2500" dirty="0" err="1">
                <a:latin typeface="Times New Roman"/>
                <a:ea typeface="Times New Roman"/>
              </a:rPr>
              <a:t>bo‘lgan</a:t>
            </a:r>
            <a:r>
              <a:rPr lang="en-US" sz="2500" dirty="0">
                <a:latin typeface="Times New Roman"/>
                <a:ea typeface="Times New Roman"/>
              </a:rPr>
              <a:t>.   </a:t>
            </a:r>
          </a:p>
          <a:p>
            <a:pPr algn="just">
              <a:lnSpc>
                <a:spcPct val="115000"/>
              </a:lnSpc>
              <a:spcAft>
                <a:spcPts val="0"/>
              </a:spcAft>
            </a:pPr>
            <a:r>
              <a:rPr lang="en-US" sz="2500" dirty="0" smtClean="0">
                <a:latin typeface="Times New Roman"/>
                <a:ea typeface="Times New Roman"/>
              </a:rPr>
              <a:t>	</a:t>
            </a:r>
            <a:r>
              <a:rPr lang="en-US" sz="2500" dirty="0" err="1" smtClean="0">
                <a:latin typeface="Times New Roman"/>
                <a:ea typeface="Times New Roman"/>
              </a:rPr>
              <a:t>So‘nggi</a:t>
            </a:r>
            <a:r>
              <a:rPr lang="en-US" sz="2500" dirty="0" smtClean="0">
                <a:latin typeface="Times New Roman"/>
                <a:ea typeface="Times New Roman"/>
              </a:rPr>
              <a:t> </a:t>
            </a:r>
            <a:r>
              <a:rPr lang="en-US" sz="2500" dirty="0" err="1">
                <a:latin typeface="Times New Roman"/>
                <a:ea typeface="Times New Roman"/>
              </a:rPr>
              <a:t>paleolit</a:t>
            </a:r>
            <a:r>
              <a:rPr lang="en-US" sz="2500" dirty="0">
                <a:latin typeface="Times New Roman"/>
                <a:ea typeface="Times New Roman"/>
              </a:rPr>
              <a:t> </a:t>
            </a:r>
            <a:r>
              <a:rPr lang="en-US" sz="2500" dirty="0" err="1">
                <a:latin typeface="Times New Roman"/>
                <a:ea typeface="Times New Roman"/>
              </a:rPr>
              <a:t>davriga</a:t>
            </a:r>
            <a:r>
              <a:rPr lang="en-US" sz="2500" dirty="0">
                <a:latin typeface="Times New Roman"/>
                <a:ea typeface="Times New Roman"/>
              </a:rPr>
              <a:t> </a:t>
            </a:r>
            <a:r>
              <a:rPr lang="en-US" sz="2500" dirty="0" err="1">
                <a:latin typeface="Times New Roman"/>
                <a:ea typeface="Times New Roman"/>
              </a:rPr>
              <a:t>kelib</a:t>
            </a:r>
            <a:r>
              <a:rPr lang="en-US" sz="2500" dirty="0">
                <a:latin typeface="Times New Roman"/>
                <a:ea typeface="Times New Roman"/>
              </a:rPr>
              <a:t> </a:t>
            </a:r>
            <a:r>
              <a:rPr lang="en-US" sz="2500" dirty="0" err="1">
                <a:latin typeface="Times New Roman"/>
                <a:ea typeface="Times New Roman"/>
              </a:rPr>
              <a:t>odamlarning</a:t>
            </a:r>
            <a:r>
              <a:rPr lang="en-US" sz="2500" dirty="0">
                <a:latin typeface="Times New Roman"/>
                <a:ea typeface="Times New Roman"/>
              </a:rPr>
              <a:t> </a:t>
            </a:r>
            <a:r>
              <a:rPr lang="en-US" sz="2500" dirty="0" err="1">
                <a:latin typeface="Times New Roman"/>
                <a:ea typeface="Times New Roman"/>
              </a:rPr>
              <a:t>hayoti</a:t>
            </a:r>
            <a:r>
              <a:rPr lang="en-US" sz="2500" dirty="0">
                <a:latin typeface="Times New Roman"/>
                <a:ea typeface="Times New Roman"/>
              </a:rPr>
              <a:t> </a:t>
            </a:r>
            <a:r>
              <a:rPr lang="en-US" sz="2500" dirty="0" err="1">
                <a:latin typeface="Times New Roman"/>
                <a:ea typeface="Times New Roman"/>
              </a:rPr>
              <a:t>va</a:t>
            </a:r>
            <a:r>
              <a:rPr lang="en-US" sz="2500" dirty="0">
                <a:latin typeface="Times New Roman"/>
                <a:ea typeface="Times New Roman"/>
              </a:rPr>
              <a:t> </a:t>
            </a:r>
            <a:r>
              <a:rPr lang="en-US" sz="2500" dirty="0" err="1">
                <a:latin typeface="Times New Roman"/>
                <a:ea typeface="Times New Roman"/>
              </a:rPr>
              <a:t>turmush</a:t>
            </a:r>
            <a:r>
              <a:rPr lang="en-US" sz="2500" dirty="0">
                <a:latin typeface="Times New Roman"/>
                <a:ea typeface="Times New Roman"/>
              </a:rPr>
              <a:t> </a:t>
            </a:r>
            <a:r>
              <a:rPr lang="en-US" sz="2500" dirty="0" err="1">
                <a:latin typeface="Times New Roman"/>
                <a:ea typeface="Times New Roman"/>
              </a:rPr>
              <a:t>tarzida</a:t>
            </a:r>
            <a:r>
              <a:rPr lang="en-US" sz="2500" dirty="0">
                <a:latin typeface="Times New Roman"/>
                <a:ea typeface="Times New Roman"/>
              </a:rPr>
              <a:t> ham </a:t>
            </a:r>
            <a:r>
              <a:rPr lang="en-US" sz="2500" dirty="0" err="1">
                <a:latin typeface="Times New Roman"/>
                <a:ea typeface="Times New Roman"/>
              </a:rPr>
              <a:t>turli</a:t>
            </a:r>
            <a:r>
              <a:rPr lang="en-US" sz="2500" dirty="0">
                <a:latin typeface="Times New Roman"/>
                <a:ea typeface="Times New Roman"/>
              </a:rPr>
              <a:t> </a:t>
            </a:r>
            <a:r>
              <a:rPr lang="en-US" sz="2500" dirty="0" err="1">
                <a:latin typeface="Times New Roman"/>
                <a:ea typeface="Times New Roman"/>
              </a:rPr>
              <a:t>o‘zgarishlar</a:t>
            </a:r>
            <a:r>
              <a:rPr lang="en-US" sz="2500" dirty="0">
                <a:latin typeface="Times New Roman"/>
                <a:ea typeface="Times New Roman"/>
              </a:rPr>
              <a:t> </a:t>
            </a:r>
            <a:r>
              <a:rPr lang="en-US" sz="2500" dirty="0" err="1">
                <a:latin typeface="Times New Roman"/>
                <a:ea typeface="Times New Roman"/>
              </a:rPr>
              <a:t>bo‘lib</a:t>
            </a:r>
            <a:r>
              <a:rPr lang="en-US" sz="2500" dirty="0">
                <a:latin typeface="Times New Roman"/>
                <a:ea typeface="Times New Roman"/>
              </a:rPr>
              <a:t> </a:t>
            </a:r>
            <a:r>
              <a:rPr lang="en-US" sz="2500" dirty="0" err="1">
                <a:latin typeface="Times New Roman"/>
                <a:ea typeface="Times New Roman"/>
              </a:rPr>
              <a:t>o‘tadi</a:t>
            </a:r>
            <a:r>
              <a:rPr lang="en-US" sz="2500" dirty="0">
                <a:latin typeface="Times New Roman"/>
                <a:ea typeface="Times New Roman"/>
              </a:rPr>
              <a:t>. </a:t>
            </a:r>
            <a:r>
              <a:rPr lang="en-US" sz="2500" dirty="0" err="1">
                <a:latin typeface="Times New Roman"/>
                <a:ea typeface="Times New Roman"/>
              </a:rPr>
              <a:t>Xususan</a:t>
            </a:r>
            <a:r>
              <a:rPr lang="en-US" sz="2500" dirty="0">
                <a:latin typeface="Times New Roman"/>
                <a:ea typeface="Times New Roman"/>
              </a:rPr>
              <a:t>, </a:t>
            </a:r>
            <a:r>
              <a:rPr lang="en-US" sz="2500" dirty="0" err="1">
                <a:latin typeface="Times New Roman"/>
                <a:ea typeface="Times New Roman"/>
              </a:rPr>
              <a:t>odamlar</a:t>
            </a:r>
            <a:r>
              <a:rPr lang="en-US" sz="2500" dirty="0">
                <a:latin typeface="Times New Roman"/>
                <a:ea typeface="Times New Roman"/>
              </a:rPr>
              <a:t> </a:t>
            </a:r>
            <a:r>
              <a:rPr lang="en-US" sz="2500" dirty="0" err="1">
                <a:latin typeface="Times New Roman"/>
                <a:ea typeface="Times New Roman"/>
              </a:rPr>
              <a:t>g‘orlardan</a:t>
            </a:r>
            <a:r>
              <a:rPr lang="en-US" sz="2500" dirty="0">
                <a:latin typeface="Times New Roman"/>
                <a:ea typeface="Times New Roman"/>
              </a:rPr>
              <a:t> </a:t>
            </a:r>
            <a:r>
              <a:rPr lang="en-US" sz="2500" dirty="0" err="1">
                <a:latin typeface="Times New Roman"/>
                <a:ea typeface="Times New Roman"/>
              </a:rPr>
              <a:t>chiqib</a:t>
            </a:r>
            <a:r>
              <a:rPr lang="en-US" sz="2500" dirty="0">
                <a:latin typeface="Times New Roman"/>
                <a:ea typeface="Times New Roman"/>
              </a:rPr>
              <a:t> </a:t>
            </a:r>
            <a:r>
              <a:rPr lang="en-US" sz="2500" b="1" dirty="0" err="1">
                <a:solidFill>
                  <a:srgbClr val="0000CC"/>
                </a:solidFill>
                <a:latin typeface="Times New Roman"/>
                <a:ea typeface="Times New Roman"/>
              </a:rPr>
              <a:t>yengil</a:t>
            </a:r>
            <a:r>
              <a:rPr lang="en-US" sz="2500" b="1" dirty="0">
                <a:solidFill>
                  <a:srgbClr val="0000CC"/>
                </a:solidFill>
                <a:latin typeface="Times New Roman"/>
                <a:ea typeface="Times New Roman"/>
              </a:rPr>
              <a:t> </a:t>
            </a:r>
            <a:r>
              <a:rPr lang="en-US" sz="2500" b="1" dirty="0" err="1">
                <a:solidFill>
                  <a:srgbClr val="0000CC"/>
                </a:solidFill>
                <a:latin typeface="Times New Roman"/>
                <a:ea typeface="Times New Roman"/>
              </a:rPr>
              <a:t>turar</a:t>
            </a:r>
            <a:r>
              <a:rPr lang="en-US" sz="2500" b="1" dirty="0">
                <a:solidFill>
                  <a:srgbClr val="0000CC"/>
                </a:solidFill>
                <a:latin typeface="Times New Roman"/>
                <a:ea typeface="Times New Roman"/>
              </a:rPr>
              <a:t>–</a:t>
            </a:r>
            <a:r>
              <a:rPr lang="en-US" sz="2500" b="1" dirty="0" err="1">
                <a:solidFill>
                  <a:srgbClr val="0000CC"/>
                </a:solidFill>
                <a:latin typeface="Times New Roman"/>
                <a:ea typeface="Times New Roman"/>
              </a:rPr>
              <a:t>joylar</a:t>
            </a:r>
            <a:r>
              <a:rPr lang="en-US" sz="2500" b="1" dirty="0">
                <a:solidFill>
                  <a:srgbClr val="0000CC"/>
                </a:solidFill>
                <a:latin typeface="Times New Roman"/>
                <a:ea typeface="Times New Roman"/>
              </a:rPr>
              <a:t>–</a:t>
            </a:r>
            <a:r>
              <a:rPr lang="en-US" sz="2500" b="1" dirty="0" err="1">
                <a:solidFill>
                  <a:srgbClr val="0000CC"/>
                </a:solidFill>
                <a:latin typeface="Times New Roman"/>
                <a:ea typeface="Times New Roman"/>
              </a:rPr>
              <a:t>chayla</a:t>
            </a:r>
            <a:r>
              <a:rPr lang="en-US" sz="2500" b="1" dirty="0">
                <a:solidFill>
                  <a:srgbClr val="0000CC"/>
                </a:solidFill>
                <a:latin typeface="Times New Roman"/>
                <a:ea typeface="Times New Roman"/>
              </a:rPr>
              <a:t> </a:t>
            </a:r>
            <a:r>
              <a:rPr lang="en-US" sz="2500" b="1" dirty="0" err="1">
                <a:solidFill>
                  <a:srgbClr val="0000CC"/>
                </a:solidFill>
                <a:latin typeface="Times New Roman"/>
                <a:ea typeface="Times New Roman"/>
              </a:rPr>
              <a:t>va</a:t>
            </a:r>
            <a:r>
              <a:rPr lang="en-US" sz="2500" b="1" dirty="0">
                <a:solidFill>
                  <a:srgbClr val="0000CC"/>
                </a:solidFill>
                <a:latin typeface="Times New Roman"/>
                <a:ea typeface="Times New Roman"/>
              </a:rPr>
              <a:t> </a:t>
            </a:r>
            <a:r>
              <a:rPr lang="en-US" sz="2500" b="1" dirty="0" err="1">
                <a:solidFill>
                  <a:srgbClr val="0000CC"/>
                </a:solidFill>
                <a:latin typeface="Times New Roman"/>
                <a:ea typeface="Times New Roman"/>
              </a:rPr>
              <a:t>yarim</a:t>
            </a:r>
            <a:r>
              <a:rPr lang="en-US" sz="2500" b="1" dirty="0">
                <a:solidFill>
                  <a:srgbClr val="0000CC"/>
                </a:solidFill>
                <a:latin typeface="Times New Roman"/>
                <a:ea typeface="Times New Roman"/>
              </a:rPr>
              <a:t> </a:t>
            </a:r>
            <a:r>
              <a:rPr lang="en-US" sz="2500" b="1" dirty="0" err="1">
                <a:solidFill>
                  <a:srgbClr val="0000CC"/>
                </a:solidFill>
                <a:latin typeface="Times New Roman"/>
                <a:ea typeface="Times New Roman"/>
              </a:rPr>
              <a:t>yerto‘lalarda</a:t>
            </a:r>
            <a:r>
              <a:rPr lang="en-US" sz="2500" b="1" dirty="0">
                <a:solidFill>
                  <a:srgbClr val="0000CC"/>
                </a:solidFill>
                <a:latin typeface="Times New Roman"/>
                <a:ea typeface="Times New Roman"/>
              </a:rPr>
              <a:t> </a:t>
            </a:r>
            <a:r>
              <a:rPr lang="en-US" sz="2500" dirty="0" err="1">
                <a:latin typeface="Times New Roman"/>
                <a:ea typeface="Times New Roman"/>
              </a:rPr>
              <a:t>yashay</a:t>
            </a:r>
            <a:r>
              <a:rPr lang="en-US" sz="2500" dirty="0">
                <a:latin typeface="Times New Roman"/>
                <a:ea typeface="Times New Roman"/>
              </a:rPr>
              <a:t> </a:t>
            </a:r>
            <a:r>
              <a:rPr lang="en-US" sz="2500" dirty="0" err="1">
                <a:latin typeface="Times New Roman"/>
                <a:ea typeface="Times New Roman"/>
              </a:rPr>
              <a:t>boshladilar</a:t>
            </a:r>
            <a:r>
              <a:rPr lang="en-US" sz="2500" dirty="0">
                <a:latin typeface="Times New Roman"/>
                <a:ea typeface="Times New Roman"/>
              </a:rPr>
              <a:t>. </a:t>
            </a:r>
            <a:r>
              <a:rPr lang="en-US" sz="2500" dirty="0" err="1">
                <a:latin typeface="Times New Roman"/>
                <a:ea typeface="Times New Roman"/>
              </a:rPr>
              <a:t>Ular</a:t>
            </a:r>
            <a:r>
              <a:rPr lang="en-US" sz="2500" dirty="0">
                <a:latin typeface="Times New Roman"/>
                <a:ea typeface="Times New Roman"/>
              </a:rPr>
              <a:t> </a:t>
            </a:r>
            <a:r>
              <a:rPr lang="en-US" sz="2500" dirty="0" err="1">
                <a:latin typeface="Times New Roman"/>
                <a:ea typeface="Times New Roman"/>
              </a:rPr>
              <a:t>endi</a:t>
            </a:r>
            <a:r>
              <a:rPr lang="en-US" sz="2500" dirty="0">
                <a:latin typeface="Times New Roman"/>
                <a:ea typeface="Times New Roman"/>
              </a:rPr>
              <a:t> </a:t>
            </a:r>
            <a:r>
              <a:rPr lang="en-US" sz="2500" dirty="0" err="1">
                <a:latin typeface="Times New Roman"/>
                <a:ea typeface="Times New Roman"/>
              </a:rPr>
              <a:t>faqat</a:t>
            </a:r>
            <a:r>
              <a:rPr lang="en-US" sz="2500" dirty="0">
                <a:latin typeface="Times New Roman"/>
                <a:ea typeface="Times New Roman"/>
              </a:rPr>
              <a:t> </a:t>
            </a:r>
            <a:r>
              <a:rPr lang="en-US" sz="2500" dirty="0" err="1">
                <a:latin typeface="Times New Roman"/>
                <a:ea typeface="Times New Roman"/>
              </a:rPr>
              <a:t>tog‘li</a:t>
            </a:r>
            <a:r>
              <a:rPr lang="en-US" sz="2500" dirty="0">
                <a:latin typeface="Times New Roman"/>
                <a:ea typeface="Times New Roman"/>
              </a:rPr>
              <a:t> </a:t>
            </a:r>
            <a:r>
              <a:rPr lang="en-US" sz="2500" dirty="0" err="1">
                <a:latin typeface="Times New Roman"/>
                <a:ea typeface="Times New Roman"/>
              </a:rPr>
              <a:t>hududlarda</a:t>
            </a:r>
            <a:r>
              <a:rPr lang="en-US" sz="2500" dirty="0">
                <a:latin typeface="Times New Roman"/>
                <a:ea typeface="Times New Roman"/>
              </a:rPr>
              <a:t> </a:t>
            </a:r>
            <a:r>
              <a:rPr lang="en-US" sz="2500" dirty="0" err="1">
                <a:latin typeface="Times New Roman"/>
                <a:ea typeface="Times New Roman"/>
              </a:rPr>
              <a:t>yashab</a:t>
            </a:r>
            <a:r>
              <a:rPr lang="en-US" sz="2500" dirty="0">
                <a:latin typeface="Times New Roman"/>
                <a:ea typeface="Times New Roman"/>
              </a:rPr>
              <a:t> </a:t>
            </a:r>
            <a:r>
              <a:rPr lang="en-US" sz="2500" dirty="0" err="1">
                <a:latin typeface="Times New Roman"/>
                <a:ea typeface="Times New Roman"/>
              </a:rPr>
              <a:t>qolmay</a:t>
            </a:r>
            <a:r>
              <a:rPr lang="en-US" sz="2500" dirty="0">
                <a:latin typeface="Times New Roman"/>
                <a:ea typeface="Times New Roman"/>
              </a:rPr>
              <a:t> </a:t>
            </a:r>
            <a:r>
              <a:rPr lang="en-US" sz="2500" dirty="0" err="1">
                <a:latin typeface="Times New Roman"/>
                <a:ea typeface="Times New Roman"/>
              </a:rPr>
              <a:t>vohalar</a:t>
            </a:r>
            <a:r>
              <a:rPr lang="en-US" sz="2500" dirty="0">
                <a:latin typeface="Times New Roman"/>
                <a:ea typeface="Times New Roman"/>
              </a:rPr>
              <a:t> </a:t>
            </a:r>
            <a:r>
              <a:rPr lang="en-US" sz="2500" dirty="0" err="1">
                <a:latin typeface="Times New Roman"/>
                <a:ea typeface="Times New Roman"/>
              </a:rPr>
              <a:t>bo‘ylab</a:t>
            </a:r>
            <a:r>
              <a:rPr lang="en-US" sz="2500" dirty="0">
                <a:latin typeface="Times New Roman"/>
                <a:ea typeface="Times New Roman"/>
              </a:rPr>
              <a:t> </a:t>
            </a:r>
            <a:r>
              <a:rPr lang="en-US" sz="2500" dirty="0" err="1">
                <a:latin typeface="Times New Roman"/>
                <a:ea typeface="Times New Roman"/>
              </a:rPr>
              <a:t>tarqalib</a:t>
            </a:r>
            <a:r>
              <a:rPr lang="en-US" sz="2500" dirty="0">
                <a:latin typeface="Times New Roman"/>
                <a:ea typeface="Times New Roman"/>
              </a:rPr>
              <a:t>, </a:t>
            </a:r>
            <a:r>
              <a:rPr lang="en-US" sz="2500" dirty="0" err="1">
                <a:latin typeface="Times New Roman"/>
                <a:ea typeface="Times New Roman"/>
              </a:rPr>
              <a:t>tekisliklarda</a:t>
            </a:r>
            <a:r>
              <a:rPr lang="en-US" sz="2500" dirty="0">
                <a:latin typeface="Times New Roman"/>
                <a:ea typeface="Times New Roman"/>
              </a:rPr>
              <a:t>, </a:t>
            </a:r>
            <a:r>
              <a:rPr lang="en-US" sz="2500" dirty="0" err="1">
                <a:latin typeface="Times New Roman"/>
                <a:ea typeface="Times New Roman"/>
              </a:rPr>
              <a:t>daryo</a:t>
            </a:r>
            <a:r>
              <a:rPr lang="en-US" sz="2500" dirty="0">
                <a:latin typeface="Times New Roman"/>
                <a:ea typeface="Times New Roman"/>
              </a:rPr>
              <a:t> </a:t>
            </a:r>
            <a:r>
              <a:rPr lang="en-US" sz="2500" dirty="0" err="1">
                <a:latin typeface="Times New Roman"/>
                <a:ea typeface="Times New Roman"/>
              </a:rPr>
              <a:t>va</a:t>
            </a:r>
            <a:r>
              <a:rPr lang="en-US" sz="2500" dirty="0">
                <a:latin typeface="Times New Roman"/>
                <a:ea typeface="Times New Roman"/>
              </a:rPr>
              <a:t> </a:t>
            </a:r>
            <a:r>
              <a:rPr lang="en-US" sz="2500" dirty="0" err="1">
                <a:latin typeface="Times New Roman"/>
                <a:ea typeface="Times New Roman"/>
              </a:rPr>
              <a:t>ko‘llar</a:t>
            </a:r>
            <a:r>
              <a:rPr lang="en-US" sz="2500" dirty="0">
                <a:latin typeface="Times New Roman"/>
                <a:ea typeface="Times New Roman"/>
              </a:rPr>
              <a:t> </a:t>
            </a:r>
            <a:r>
              <a:rPr lang="en-US" sz="2500" dirty="0" err="1">
                <a:latin typeface="Times New Roman"/>
                <a:ea typeface="Times New Roman"/>
              </a:rPr>
              <a:t>bo‘ylarida</a:t>
            </a:r>
            <a:r>
              <a:rPr lang="en-US" sz="2500" dirty="0">
                <a:latin typeface="Times New Roman"/>
                <a:ea typeface="Times New Roman"/>
              </a:rPr>
              <a:t> </a:t>
            </a:r>
            <a:r>
              <a:rPr lang="en-US" sz="2500" dirty="0" err="1">
                <a:latin typeface="Times New Roman"/>
                <a:ea typeface="Times New Roman"/>
              </a:rPr>
              <a:t>joylashadilar</a:t>
            </a:r>
            <a:r>
              <a:rPr lang="en-US" sz="2500" dirty="0">
                <a:latin typeface="Times New Roman"/>
                <a:ea typeface="Times New Roman"/>
              </a:rPr>
              <a:t> </a:t>
            </a:r>
            <a:r>
              <a:rPr lang="en-US" sz="2500" dirty="0" err="1">
                <a:latin typeface="Times New Roman"/>
                <a:ea typeface="Times New Roman"/>
              </a:rPr>
              <a:t>hamda</a:t>
            </a:r>
            <a:r>
              <a:rPr lang="en-US" sz="2500" dirty="0">
                <a:latin typeface="Times New Roman"/>
                <a:ea typeface="Times New Roman"/>
              </a:rPr>
              <a:t> </a:t>
            </a:r>
            <a:r>
              <a:rPr lang="en-US" sz="2500" b="1" dirty="0" err="1">
                <a:latin typeface="Times New Roman"/>
                <a:ea typeface="Times New Roman"/>
              </a:rPr>
              <a:t>qarindosh</a:t>
            </a:r>
            <a:r>
              <a:rPr lang="en-US" sz="2500" b="1" dirty="0">
                <a:latin typeface="Times New Roman"/>
                <a:ea typeface="Times New Roman"/>
              </a:rPr>
              <a:t>–</a:t>
            </a:r>
            <a:r>
              <a:rPr lang="en-US" sz="2500" b="1" dirty="0" err="1">
                <a:latin typeface="Times New Roman"/>
                <a:ea typeface="Times New Roman"/>
              </a:rPr>
              <a:t>urug‘chilik</a:t>
            </a:r>
            <a:r>
              <a:rPr lang="en-US" sz="2500" b="1" dirty="0">
                <a:latin typeface="Times New Roman"/>
                <a:ea typeface="Times New Roman"/>
              </a:rPr>
              <a:t> </a:t>
            </a:r>
            <a:r>
              <a:rPr lang="en-US" sz="2500" b="1" dirty="0" err="1">
                <a:latin typeface="Times New Roman"/>
                <a:ea typeface="Times New Roman"/>
              </a:rPr>
              <a:t>jamoalariga</a:t>
            </a:r>
            <a:r>
              <a:rPr lang="en-US" sz="2500" b="1" dirty="0">
                <a:latin typeface="Times New Roman"/>
                <a:ea typeface="Times New Roman"/>
              </a:rPr>
              <a:t> </a:t>
            </a:r>
            <a:r>
              <a:rPr lang="en-US" sz="2500" dirty="0" err="1">
                <a:latin typeface="Times New Roman"/>
                <a:ea typeface="Times New Roman"/>
              </a:rPr>
              <a:t>bo‘linadilar</a:t>
            </a:r>
            <a:r>
              <a:rPr lang="en-US" sz="2500" dirty="0">
                <a:latin typeface="Times New Roman"/>
                <a:ea typeface="Times New Roman"/>
              </a:rPr>
              <a:t>. </a:t>
            </a:r>
            <a:r>
              <a:rPr lang="en-US" sz="2500" dirty="0" err="1">
                <a:latin typeface="Times New Roman"/>
                <a:ea typeface="Times New Roman"/>
              </a:rPr>
              <a:t>Natijada</a:t>
            </a:r>
            <a:r>
              <a:rPr lang="en-US" sz="2500" dirty="0">
                <a:latin typeface="Times New Roman"/>
                <a:ea typeface="Times New Roman"/>
              </a:rPr>
              <a:t> </a:t>
            </a:r>
            <a:r>
              <a:rPr lang="en-US" sz="2500" dirty="0" err="1">
                <a:latin typeface="Times New Roman"/>
                <a:ea typeface="Times New Roman"/>
              </a:rPr>
              <a:t>jamiyatda</a:t>
            </a:r>
            <a:r>
              <a:rPr lang="en-US" sz="2500" dirty="0">
                <a:latin typeface="Times New Roman"/>
                <a:ea typeface="Times New Roman"/>
              </a:rPr>
              <a:t> </a:t>
            </a:r>
            <a:r>
              <a:rPr lang="en-US" sz="2500" dirty="0" err="1">
                <a:latin typeface="Times New Roman"/>
                <a:ea typeface="Times New Roman"/>
              </a:rPr>
              <a:t>juft</a:t>
            </a:r>
            <a:r>
              <a:rPr lang="en-US" sz="2500" dirty="0">
                <a:latin typeface="Times New Roman"/>
                <a:ea typeface="Times New Roman"/>
              </a:rPr>
              <a:t> </a:t>
            </a:r>
            <a:r>
              <a:rPr lang="en-US" sz="2500" dirty="0" err="1">
                <a:latin typeface="Times New Roman"/>
                <a:ea typeface="Times New Roman"/>
              </a:rPr>
              <a:t>oilalar</a:t>
            </a:r>
            <a:r>
              <a:rPr lang="en-US" sz="2500" dirty="0">
                <a:latin typeface="Times New Roman"/>
                <a:ea typeface="Times New Roman"/>
              </a:rPr>
              <a:t> </a:t>
            </a:r>
            <a:r>
              <a:rPr lang="en-US" sz="2500" dirty="0" err="1">
                <a:latin typeface="Times New Roman"/>
                <a:ea typeface="Times New Roman"/>
              </a:rPr>
              <a:t>paydo</a:t>
            </a:r>
            <a:r>
              <a:rPr lang="en-US" sz="2500" dirty="0">
                <a:latin typeface="Times New Roman"/>
                <a:ea typeface="Times New Roman"/>
              </a:rPr>
              <a:t> </a:t>
            </a:r>
            <a:r>
              <a:rPr lang="en-US" sz="2500" dirty="0" err="1">
                <a:latin typeface="Times New Roman"/>
                <a:ea typeface="Times New Roman"/>
              </a:rPr>
              <a:t>bo‘ladi</a:t>
            </a:r>
            <a:r>
              <a:rPr lang="en-US" sz="2500" dirty="0">
                <a:latin typeface="Times New Roman"/>
                <a:ea typeface="Times New Roman"/>
              </a:rPr>
              <a:t> </a:t>
            </a:r>
            <a:r>
              <a:rPr lang="en-US" sz="2500" dirty="0" err="1">
                <a:latin typeface="Times New Roman"/>
                <a:ea typeface="Times New Roman"/>
              </a:rPr>
              <a:t>hamda</a:t>
            </a:r>
            <a:r>
              <a:rPr lang="en-US" sz="2500" dirty="0">
                <a:latin typeface="Times New Roman"/>
                <a:ea typeface="Times New Roman"/>
              </a:rPr>
              <a:t> </a:t>
            </a:r>
            <a:r>
              <a:rPr lang="en-US" sz="2500" dirty="0" err="1">
                <a:latin typeface="Times New Roman"/>
                <a:ea typeface="Times New Roman"/>
              </a:rPr>
              <a:t>ular</a:t>
            </a:r>
            <a:r>
              <a:rPr lang="en-US" sz="2500" dirty="0">
                <a:latin typeface="Times New Roman"/>
                <a:ea typeface="Times New Roman"/>
              </a:rPr>
              <a:t> </a:t>
            </a:r>
            <a:r>
              <a:rPr lang="en-US" sz="2500" dirty="0" err="1">
                <a:latin typeface="Times New Roman"/>
                <a:ea typeface="Times New Roman"/>
              </a:rPr>
              <a:t>ayrim</a:t>
            </a:r>
            <a:r>
              <a:rPr lang="en-US" sz="2500" dirty="0">
                <a:latin typeface="Times New Roman"/>
                <a:ea typeface="Times New Roman"/>
              </a:rPr>
              <a:t> </a:t>
            </a:r>
            <a:r>
              <a:rPr lang="en-US" sz="2500" dirty="0" err="1">
                <a:latin typeface="Times New Roman"/>
                <a:ea typeface="Times New Roman"/>
              </a:rPr>
              <a:t>urug‘larni</a:t>
            </a:r>
            <a:r>
              <a:rPr lang="en-US" sz="2500" dirty="0">
                <a:latin typeface="Times New Roman"/>
                <a:ea typeface="Times New Roman"/>
              </a:rPr>
              <a:t> </a:t>
            </a:r>
            <a:r>
              <a:rPr lang="en-US" sz="2500" dirty="0" err="1">
                <a:latin typeface="Times New Roman"/>
                <a:ea typeface="Times New Roman"/>
              </a:rPr>
              <a:t>birlashtirib</a:t>
            </a:r>
            <a:r>
              <a:rPr lang="en-US" sz="2500" dirty="0">
                <a:latin typeface="Times New Roman"/>
                <a:ea typeface="Times New Roman"/>
              </a:rPr>
              <a:t> </a:t>
            </a:r>
            <a:r>
              <a:rPr lang="en-US" sz="2500" b="1" dirty="0" err="1">
                <a:latin typeface="Times New Roman"/>
                <a:ea typeface="Times New Roman"/>
              </a:rPr>
              <a:t>urug</a:t>
            </a:r>
            <a:r>
              <a:rPr lang="en-US" sz="2500" b="1" dirty="0">
                <a:latin typeface="Times New Roman"/>
                <a:ea typeface="Times New Roman"/>
              </a:rPr>
              <a:t>‘ </a:t>
            </a:r>
            <a:r>
              <a:rPr lang="en-US" sz="2500" b="1" dirty="0" err="1">
                <a:latin typeface="Times New Roman"/>
                <a:ea typeface="Times New Roman"/>
              </a:rPr>
              <a:t>jamoasini</a:t>
            </a:r>
            <a:r>
              <a:rPr lang="en-US" sz="2500" b="1" dirty="0">
                <a:latin typeface="Times New Roman"/>
                <a:ea typeface="Times New Roman"/>
              </a:rPr>
              <a:t> </a:t>
            </a:r>
            <a:r>
              <a:rPr lang="en-US" sz="2500" dirty="0" err="1">
                <a:latin typeface="Times New Roman"/>
                <a:ea typeface="Times New Roman"/>
              </a:rPr>
              <a:t>tashkil</a:t>
            </a:r>
            <a:r>
              <a:rPr lang="en-US" sz="2500" dirty="0">
                <a:latin typeface="Times New Roman"/>
                <a:ea typeface="Times New Roman"/>
              </a:rPr>
              <a:t> </a:t>
            </a:r>
            <a:r>
              <a:rPr lang="en-US" sz="2500" dirty="0" err="1">
                <a:latin typeface="Times New Roman"/>
                <a:ea typeface="Times New Roman"/>
              </a:rPr>
              <a:t>etadilar</a:t>
            </a:r>
            <a:r>
              <a:rPr lang="en-US" sz="2500" dirty="0">
                <a:latin typeface="Times New Roman"/>
                <a:ea typeface="Times New Roman"/>
              </a:rPr>
              <a:t>.</a:t>
            </a:r>
          </a:p>
        </p:txBody>
      </p:sp>
      <p:sp>
        <p:nvSpPr>
          <p:cNvPr id="2" name="Скругленный прямоугольник 1"/>
          <p:cNvSpPr/>
          <p:nvPr/>
        </p:nvSpPr>
        <p:spPr>
          <a:xfrm>
            <a:off x="2573756" y="-12157"/>
            <a:ext cx="4032448" cy="620688"/>
          </a:xfrm>
          <a:prstGeom prst="roundRect">
            <a:avLst/>
          </a:prstGeom>
          <a:solidFill>
            <a:srgbClr val="FFFF66"/>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dirty="0" err="1">
                <a:solidFill>
                  <a:srgbClr val="FF0000"/>
                </a:solidFill>
              </a:rPr>
              <a:t>So‘nggi</a:t>
            </a:r>
            <a:r>
              <a:rPr lang="en-US" sz="3200" b="1" dirty="0">
                <a:solidFill>
                  <a:srgbClr val="FF0000"/>
                </a:solidFill>
              </a:rPr>
              <a:t> </a:t>
            </a:r>
            <a:r>
              <a:rPr lang="en-US" sz="3200" b="1" dirty="0" err="1">
                <a:solidFill>
                  <a:srgbClr val="FF0000"/>
                </a:solidFill>
              </a:rPr>
              <a:t>paleolit</a:t>
            </a:r>
            <a:r>
              <a:rPr lang="en-US" sz="3200" b="1" dirty="0">
                <a:solidFill>
                  <a:srgbClr val="FF0000"/>
                </a:solidFill>
              </a:rPr>
              <a:t> </a:t>
            </a:r>
            <a:endParaRPr lang="ru-RU" sz="3200" b="1" dirty="0">
              <a:solidFill>
                <a:srgbClr val="FF0000"/>
              </a:solidFill>
            </a:endParaRPr>
          </a:p>
        </p:txBody>
      </p:sp>
    </p:spTree>
    <p:extLst>
      <p:ext uri="{BB962C8B-B14F-4D97-AF65-F5344CB8AC3E}">
        <p14:creationId xmlns:p14="http://schemas.microsoft.com/office/powerpoint/2010/main" val="759420048"/>
      </p:ext>
    </p:extLst>
  </p:cSld>
  <p:clrMapOvr>
    <a:masterClrMapping/>
  </p:clrMapOvr>
  <p:transition spd="slow">
    <p:dissolv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025" name="Рисунок 77" descr="Описание: So'ngi paleolit uy joylar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097" y="228599"/>
            <a:ext cx="7058279" cy="57467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619672" y="5949056"/>
            <a:ext cx="6040116"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uz-Cyrl-UZ" altLang="ru-RU" sz="2500" b="1" i="0" u="none" strike="noStrike" cap="none" normalizeH="0" baseline="0" dirty="0" smtClean="0">
                <a:ln>
                  <a:noFill/>
                </a:ln>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So‘ngi paleolit davri uy-joylari. Tiklangan.</a:t>
            </a:r>
            <a:endParaRPr kumimoji="0" lang="uz-Cyrl-UZ" altLang="ru-RU" sz="2500" b="0"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911208"/>
      </p:ext>
    </p:extLst>
  </p:cSld>
  <p:clrMapOvr>
    <a:masterClrMapping/>
  </p:clrMapOvr>
  <p:transition spd="slow">
    <p:dissolv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Вертикальный свиток 3"/>
          <p:cNvSpPr/>
          <p:nvPr/>
        </p:nvSpPr>
        <p:spPr>
          <a:xfrm>
            <a:off x="1226143" y="595704"/>
            <a:ext cx="6192688" cy="568863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SLAYD TUGADI.ETIBOR UCHUN KATTA RAXMAT</a:t>
            </a:r>
            <a:endParaRPr lang="ru-RU" sz="4400" dirty="0"/>
          </a:p>
        </p:txBody>
      </p:sp>
    </p:spTree>
    <p:extLst>
      <p:ext uri="{BB962C8B-B14F-4D97-AF65-F5344CB8AC3E}">
        <p14:creationId xmlns:p14="http://schemas.microsoft.com/office/powerpoint/2010/main" val="534315464"/>
      </p:ext>
    </p:extLst>
  </p:cSld>
  <p:clrMapOvr>
    <a:masterClrMapping/>
  </p:clrMapOvr>
  <p:transition spd="slow">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47190" y="188640"/>
            <a:ext cx="8745289"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r>
              <a:rPr lang="en-US" altLang="ru-RU" sz="2400" dirty="0"/>
              <a:t>	</a:t>
            </a:r>
            <a:r>
              <a:rPr lang="en-US" altLang="ru-RU" sz="2400" dirty="0" err="1"/>
              <a:t>Fanda</a:t>
            </a:r>
            <a:r>
              <a:rPr lang="en-US" altLang="ru-RU" sz="2400" dirty="0"/>
              <a:t> </a:t>
            </a:r>
            <a:r>
              <a:rPr lang="en-US" altLang="ru-RU" sz="2400" dirty="0" err="1"/>
              <a:t>odamning</a:t>
            </a:r>
            <a:r>
              <a:rPr lang="en-US" altLang="ru-RU" sz="2400" dirty="0"/>
              <a:t> </a:t>
            </a:r>
            <a:r>
              <a:rPr lang="en-US" altLang="ru-RU" sz="2400" dirty="0" err="1"/>
              <a:t>paydo</a:t>
            </a:r>
            <a:r>
              <a:rPr lang="en-US" altLang="ru-RU" sz="2400" dirty="0"/>
              <a:t> </a:t>
            </a:r>
            <a:r>
              <a:rPr lang="en-US" altLang="ru-RU" sz="2400" dirty="0" err="1"/>
              <a:t>bo‘lishi</a:t>
            </a:r>
            <a:r>
              <a:rPr lang="en-US" altLang="ru-RU" sz="2400" dirty="0"/>
              <a:t> </a:t>
            </a:r>
            <a:r>
              <a:rPr lang="en-US" altLang="ru-RU" sz="2400" dirty="0" err="1"/>
              <a:t>masalasi</a:t>
            </a:r>
            <a:r>
              <a:rPr lang="en-US" altLang="ru-RU" sz="2400" dirty="0"/>
              <a:t> </a:t>
            </a:r>
            <a:r>
              <a:rPr lang="en-US" altLang="ru-RU" sz="2400" b="1" dirty="0" err="1"/>
              <a:t>arxeologik</a:t>
            </a:r>
            <a:r>
              <a:rPr lang="en-US" altLang="ru-RU" sz="2400" b="1" dirty="0"/>
              <a:t> </a:t>
            </a:r>
            <a:r>
              <a:rPr lang="en-US" altLang="ru-RU" sz="2400" dirty="0" err="1"/>
              <a:t>va</a:t>
            </a:r>
            <a:r>
              <a:rPr lang="en-US" altLang="ru-RU" sz="2400" dirty="0"/>
              <a:t> </a:t>
            </a:r>
            <a:r>
              <a:rPr lang="en-US" altLang="ru-RU" sz="2400" b="1" dirty="0" err="1"/>
              <a:t>antropologik</a:t>
            </a:r>
            <a:r>
              <a:rPr lang="en-US" altLang="ru-RU" sz="2400" b="1" dirty="0"/>
              <a:t> </a:t>
            </a:r>
            <a:r>
              <a:rPr lang="en-US" altLang="ru-RU" sz="2400" b="1" dirty="0" err="1"/>
              <a:t>ma’lumotlar</a:t>
            </a:r>
            <a:r>
              <a:rPr lang="en-US" altLang="ru-RU" sz="2400" b="1" dirty="0"/>
              <a:t> </a:t>
            </a:r>
            <a:r>
              <a:rPr lang="en-US" altLang="ru-RU" sz="2400" dirty="0" err="1"/>
              <a:t>bo‘yicha</a:t>
            </a:r>
            <a:r>
              <a:rPr lang="en-US" altLang="ru-RU" sz="2400" dirty="0"/>
              <a:t> </a:t>
            </a:r>
            <a:r>
              <a:rPr lang="en-US" altLang="ru-RU" sz="2400" dirty="0" err="1"/>
              <a:t>o‘rganiladi</a:t>
            </a:r>
            <a:r>
              <a:rPr lang="en-US" altLang="ru-RU" sz="2400" dirty="0"/>
              <a:t>. </a:t>
            </a:r>
            <a:r>
              <a:rPr lang="en-US" altLang="ru-RU" sz="2400" dirty="0" err="1"/>
              <a:t>Avvalambor</a:t>
            </a:r>
            <a:r>
              <a:rPr lang="en-US" altLang="ru-RU" sz="2400" dirty="0"/>
              <a:t>, </a:t>
            </a:r>
            <a:r>
              <a:rPr lang="en-US" altLang="ru-RU" sz="2400" dirty="0" err="1"/>
              <a:t>insoniyat</a:t>
            </a:r>
            <a:r>
              <a:rPr lang="en-US" altLang="ru-RU" sz="2400" dirty="0"/>
              <a:t> </a:t>
            </a:r>
            <a:r>
              <a:rPr lang="en-US" altLang="ru-RU" sz="2400" dirty="0" err="1"/>
              <a:t>paydo</a:t>
            </a:r>
            <a:r>
              <a:rPr lang="en-US" altLang="ru-RU" sz="2400" dirty="0"/>
              <a:t> </a:t>
            </a:r>
            <a:r>
              <a:rPr lang="en-US" altLang="ru-RU" sz="2400" dirty="0" err="1"/>
              <a:t>bo‘lishining</a:t>
            </a:r>
            <a:r>
              <a:rPr lang="en-US" altLang="ru-RU" sz="2400" dirty="0"/>
              <a:t> </a:t>
            </a:r>
            <a:r>
              <a:rPr lang="en-US" altLang="ru-RU" sz="2400" b="1" dirty="0" err="1"/>
              <a:t>Qadimgi</a:t>
            </a:r>
            <a:r>
              <a:rPr lang="en-US" altLang="ru-RU" sz="2400" b="1" dirty="0"/>
              <a:t> </a:t>
            </a:r>
            <a:r>
              <a:rPr lang="en-US" altLang="ru-RU" sz="2400" b="1" dirty="0" err="1"/>
              <a:t>Sharq</a:t>
            </a:r>
            <a:r>
              <a:rPr lang="en-US" altLang="ru-RU" sz="2400" b="1" dirty="0"/>
              <a:t> </a:t>
            </a:r>
            <a:r>
              <a:rPr lang="en-US" altLang="ru-RU" sz="2400" dirty="0" err="1"/>
              <a:t>va</a:t>
            </a:r>
            <a:r>
              <a:rPr lang="en-US" altLang="ru-RU" sz="2400" dirty="0"/>
              <a:t> </a:t>
            </a:r>
            <a:r>
              <a:rPr lang="en-US" altLang="ru-RU" sz="2400" b="1" dirty="0" err="1"/>
              <a:t>Yunoniston</a:t>
            </a:r>
            <a:r>
              <a:rPr lang="en-US" altLang="ru-RU" sz="2400" b="1" dirty="0"/>
              <a:t> </a:t>
            </a:r>
            <a:r>
              <a:rPr lang="en-US" altLang="ru-RU" sz="2400" b="1" dirty="0" err="1"/>
              <a:t>asotirlari</a:t>
            </a:r>
            <a:r>
              <a:rPr lang="en-US" altLang="ru-RU" sz="2400" dirty="0"/>
              <a:t> </a:t>
            </a:r>
            <a:r>
              <a:rPr lang="en-US" altLang="ru-RU" sz="2400" dirty="0" err="1"/>
              <a:t>ma’lum</a:t>
            </a:r>
            <a:r>
              <a:rPr lang="en-US" altLang="ru-RU" sz="2400" dirty="0"/>
              <a:t> </a:t>
            </a:r>
            <a:r>
              <a:rPr lang="en-US" altLang="ru-RU" sz="2400" dirty="0" err="1"/>
              <a:t>va</a:t>
            </a:r>
            <a:r>
              <a:rPr lang="en-US" altLang="ru-RU" sz="2400" dirty="0"/>
              <a:t> </a:t>
            </a:r>
            <a:r>
              <a:rPr lang="en-US" altLang="ru-RU" sz="2400" dirty="0" err="1"/>
              <a:t>ilohiyot</a:t>
            </a:r>
            <a:r>
              <a:rPr lang="en-US" altLang="ru-RU" sz="2400" dirty="0"/>
              <a:t> </a:t>
            </a:r>
            <a:r>
              <a:rPr lang="en-US" altLang="ru-RU" sz="2400" dirty="0" err="1"/>
              <a:t>bilan</a:t>
            </a:r>
            <a:r>
              <a:rPr lang="en-US" altLang="ru-RU" sz="2400" dirty="0"/>
              <a:t> </a:t>
            </a:r>
            <a:r>
              <a:rPr lang="en-US" altLang="ru-RU" sz="2400" dirty="0" err="1"/>
              <a:t>bog‘liq</a:t>
            </a:r>
            <a:r>
              <a:rPr lang="en-US" altLang="ru-RU" sz="2400" dirty="0"/>
              <a:t> </a:t>
            </a:r>
            <a:r>
              <a:rPr lang="en-US" altLang="ru-RU" sz="2400" dirty="0" err="1"/>
              <a:t>bo‘lgan</a:t>
            </a:r>
            <a:r>
              <a:rPr lang="en-US" altLang="ru-RU" sz="2400" dirty="0"/>
              <a:t> </a:t>
            </a:r>
            <a:r>
              <a:rPr lang="en-US" altLang="ru-RU" sz="2400" dirty="0" err="1"/>
              <a:t>nazariyalar</a:t>
            </a:r>
            <a:r>
              <a:rPr lang="en-US" altLang="ru-RU" sz="2400" dirty="0"/>
              <a:t> </a:t>
            </a:r>
            <a:r>
              <a:rPr lang="en-US" altLang="ru-RU" sz="2400" dirty="0" err="1"/>
              <a:t>mavjud</a:t>
            </a:r>
            <a:r>
              <a:rPr lang="en-US" altLang="ru-RU" sz="2400" dirty="0"/>
              <a:t>. </a:t>
            </a:r>
          </a:p>
          <a:p>
            <a:pPr algn="just" eaLnBrk="1" hangingPunct="1"/>
            <a:r>
              <a:rPr lang="en-US" altLang="ru-RU" sz="2400" dirty="0" smtClean="0"/>
              <a:t>	</a:t>
            </a:r>
            <a:r>
              <a:rPr lang="en-US" altLang="ru-RU" sz="2400" b="1" dirty="0" err="1" smtClean="0">
                <a:solidFill>
                  <a:srgbClr val="0000CC"/>
                </a:solidFill>
              </a:rPr>
              <a:t>Yakka</a:t>
            </a:r>
            <a:r>
              <a:rPr lang="en-US" altLang="ru-RU" sz="2400" b="1" dirty="0" smtClean="0">
                <a:solidFill>
                  <a:srgbClr val="0000CC"/>
                </a:solidFill>
              </a:rPr>
              <a:t> </a:t>
            </a:r>
            <a:r>
              <a:rPr lang="en-US" altLang="ru-RU" sz="2400" b="1" dirty="0" err="1">
                <a:solidFill>
                  <a:srgbClr val="0000CC"/>
                </a:solidFill>
              </a:rPr>
              <a:t>xudolikni</a:t>
            </a:r>
            <a:r>
              <a:rPr lang="en-US" altLang="ru-RU" sz="2400" b="1" dirty="0">
                <a:solidFill>
                  <a:srgbClr val="0000CC"/>
                </a:solidFill>
              </a:rPr>
              <a:t> </a:t>
            </a:r>
            <a:r>
              <a:rPr lang="en-US" altLang="ru-RU" sz="2400" b="1" dirty="0" err="1">
                <a:solidFill>
                  <a:srgbClr val="0000CC"/>
                </a:solidFill>
              </a:rPr>
              <a:t>targ‘ib</a:t>
            </a:r>
            <a:r>
              <a:rPr lang="en-US" altLang="ru-RU" sz="2400" b="1" dirty="0">
                <a:solidFill>
                  <a:srgbClr val="0000CC"/>
                </a:solidFill>
              </a:rPr>
              <a:t> </a:t>
            </a:r>
            <a:r>
              <a:rPr lang="en-US" altLang="ru-RU" sz="2400" b="1" dirty="0" err="1">
                <a:solidFill>
                  <a:srgbClr val="0000CC"/>
                </a:solidFill>
              </a:rPr>
              <a:t>etgan</a:t>
            </a:r>
            <a:r>
              <a:rPr lang="en-US" altLang="ru-RU" sz="2400" b="1" dirty="0">
                <a:solidFill>
                  <a:srgbClr val="0000CC"/>
                </a:solidFill>
              </a:rPr>
              <a:t> </a:t>
            </a:r>
            <a:r>
              <a:rPr lang="en-US" altLang="ru-RU" sz="2400" b="1" dirty="0" err="1">
                <a:solidFill>
                  <a:srgbClr val="0000CC"/>
                </a:solidFill>
              </a:rPr>
              <a:t>barcha</a:t>
            </a:r>
            <a:r>
              <a:rPr lang="en-US" altLang="ru-RU" sz="2400" b="1" dirty="0">
                <a:solidFill>
                  <a:srgbClr val="0000CC"/>
                </a:solidFill>
              </a:rPr>
              <a:t> </a:t>
            </a:r>
            <a:r>
              <a:rPr lang="en-US" altLang="ru-RU" sz="2400" b="1" dirty="0" err="1">
                <a:solidFill>
                  <a:srgbClr val="0000CC"/>
                </a:solidFill>
              </a:rPr>
              <a:t>diniy</a:t>
            </a:r>
            <a:r>
              <a:rPr lang="en-US" altLang="ru-RU" sz="2400" b="1" dirty="0">
                <a:solidFill>
                  <a:srgbClr val="0000CC"/>
                </a:solidFill>
              </a:rPr>
              <a:t> </a:t>
            </a:r>
            <a:r>
              <a:rPr lang="en-US" altLang="ru-RU" sz="2400" b="1" dirty="0" err="1">
                <a:solidFill>
                  <a:srgbClr val="0000CC"/>
                </a:solidFill>
              </a:rPr>
              <a:t>ta’limotlarda</a:t>
            </a:r>
            <a:r>
              <a:rPr lang="en-US" altLang="ru-RU" sz="2400" b="1" dirty="0">
                <a:solidFill>
                  <a:srgbClr val="0000CC"/>
                </a:solidFill>
              </a:rPr>
              <a:t> </a:t>
            </a:r>
            <a:r>
              <a:rPr lang="en-US" altLang="ru-RU" sz="2400" dirty="0" err="1"/>
              <a:t>insonning</a:t>
            </a:r>
            <a:r>
              <a:rPr lang="en-US" altLang="ru-RU" sz="2400" dirty="0"/>
              <a:t> </a:t>
            </a:r>
            <a:r>
              <a:rPr lang="en-US" altLang="ru-RU" sz="2400" dirty="0" err="1"/>
              <a:t>paydo</a:t>
            </a:r>
            <a:r>
              <a:rPr lang="en-US" altLang="ru-RU" sz="2400" dirty="0"/>
              <a:t> </a:t>
            </a:r>
            <a:r>
              <a:rPr lang="en-US" altLang="ru-RU" sz="2400" dirty="0" err="1"/>
              <a:t>bo‘lishi</a:t>
            </a:r>
            <a:r>
              <a:rPr lang="en-US" altLang="ru-RU" sz="2400" dirty="0"/>
              <a:t> </a:t>
            </a:r>
            <a:r>
              <a:rPr lang="en-US" altLang="ru-RU" sz="2400" dirty="0" err="1"/>
              <a:t>yoki</a:t>
            </a:r>
            <a:r>
              <a:rPr lang="en-US" altLang="ru-RU" sz="2400" dirty="0"/>
              <a:t> </a:t>
            </a:r>
            <a:r>
              <a:rPr lang="en-US" altLang="ru-RU" sz="2400" dirty="0" err="1"/>
              <a:t>yaratilishi</a:t>
            </a:r>
            <a:r>
              <a:rPr lang="en-US" altLang="ru-RU" sz="2400" dirty="0"/>
              <a:t> </a:t>
            </a:r>
            <a:r>
              <a:rPr lang="en-US" altLang="ru-RU" sz="2400" b="1" dirty="0" err="1">
                <a:solidFill>
                  <a:srgbClr val="0000CC"/>
                </a:solidFill>
              </a:rPr>
              <a:t>ilohiyot</a:t>
            </a:r>
            <a:r>
              <a:rPr lang="en-US" altLang="ru-RU" sz="2400" dirty="0"/>
              <a:t> </a:t>
            </a:r>
            <a:r>
              <a:rPr lang="en-US" altLang="ru-RU" sz="2400" dirty="0" err="1"/>
              <a:t>bilan</a:t>
            </a:r>
            <a:r>
              <a:rPr lang="en-US" altLang="ru-RU" sz="2400" dirty="0"/>
              <a:t> </a:t>
            </a:r>
            <a:r>
              <a:rPr lang="en-US" altLang="ru-RU" sz="2400" dirty="0" err="1"/>
              <a:t>bog‘lanadi</a:t>
            </a:r>
            <a:r>
              <a:rPr lang="en-US" altLang="ru-RU" sz="2400" dirty="0"/>
              <a:t>. </a:t>
            </a:r>
            <a:r>
              <a:rPr lang="en-US" altLang="ru-RU" sz="2400" dirty="0" err="1"/>
              <a:t>Xususan</a:t>
            </a:r>
            <a:r>
              <a:rPr lang="en-US" altLang="ru-RU" sz="2400" dirty="0"/>
              <a:t>, </a:t>
            </a:r>
            <a:r>
              <a:rPr lang="en-US" altLang="ru-RU" sz="2400" b="1" dirty="0"/>
              <a:t>“</a:t>
            </a:r>
            <a:r>
              <a:rPr lang="en-US" altLang="ru-RU" sz="2400" b="1" dirty="0" err="1"/>
              <a:t>Bibliya</a:t>
            </a:r>
            <a:r>
              <a:rPr lang="en-US" altLang="ru-RU" sz="2400" b="1" dirty="0"/>
              <a:t>” </a:t>
            </a:r>
            <a:r>
              <a:rPr lang="en-US" altLang="ru-RU" sz="2400" b="1" dirty="0" err="1"/>
              <a:t>ta’limotiga</a:t>
            </a:r>
            <a:r>
              <a:rPr lang="en-US" altLang="ru-RU" sz="2400" b="1" dirty="0"/>
              <a:t> </a:t>
            </a:r>
            <a:r>
              <a:rPr lang="en-US" altLang="ru-RU" sz="2400" dirty="0" err="1"/>
              <a:t>ko‘ra</a:t>
            </a:r>
            <a:r>
              <a:rPr lang="en-US" altLang="ru-RU" sz="2400" dirty="0"/>
              <a:t>, </a:t>
            </a:r>
            <a:r>
              <a:rPr lang="en-US" altLang="ru-RU" sz="2400" dirty="0" err="1"/>
              <a:t>odamzot</a:t>
            </a:r>
            <a:r>
              <a:rPr lang="en-US" altLang="ru-RU" sz="2400" dirty="0"/>
              <a:t> </a:t>
            </a:r>
            <a:r>
              <a:rPr lang="en-US" altLang="ru-RU" sz="2400" dirty="0" err="1"/>
              <a:t>xudo</a:t>
            </a:r>
            <a:r>
              <a:rPr lang="en-US" altLang="ru-RU" sz="2400" dirty="0"/>
              <a:t> </a:t>
            </a:r>
            <a:r>
              <a:rPr lang="en-US" altLang="ru-RU" sz="2400" dirty="0" err="1"/>
              <a:t>tomonidan</a:t>
            </a:r>
            <a:r>
              <a:rPr lang="en-US" altLang="ru-RU" sz="2400" dirty="0"/>
              <a:t> </a:t>
            </a:r>
            <a:r>
              <a:rPr lang="en-US" altLang="ru-RU" sz="2400" b="1" dirty="0"/>
              <a:t>7 </a:t>
            </a:r>
            <a:r>
              <a:rPr lang="en-US" altLang="ru-RU" sz="2400" b="1" dirty="0" err="1"/>
              <a:t>ming</a:t>
            </a:r>
            <a:r>
              <a:rPr lang="en-US" altLang="ru-RU" sz="2400" b="1" dirty="0"/>
              <a:t> </a:t>
            </a:r>
            <a:r>
              <a:rPr lang="en-US" altLang="ru-RU" sz="2400" b="1" dirty="0" err="1"/>
              <a:t>yil</a:t>
            </a:r>
            <a:r>
              <a:rPr lang="en-US" altLang="ru-RU" sz="2400" b="1" dirty="0"/>
              <a:t> </a:t>
            </a:r>
            <a:r>
              <a:rPr lang="en-US" altLang="ru-RU" sz="2400" b="1" dirty="0" err="1"/>
              <a:t>ilgari</a:t>
            </a:r>
            <a:r>
              <a:rPr lang="en-US" altLang="ru-RU" sz="2400" b="1" dirty="0"/>
              <a:t> </a:t>
            </a:r>
            <a:r>
              <a:rPr lang="en-US" altLang="ru-RU" sz="2400" b="1" dirty="0">
                <a:solidFill>
                  <a:srgbClr val="FF0000"/>
                </a:solidFill>
              </a:rPr>
              <a:t>“</a:t>
            </a:r>
            <a:r>
              <a:rPr lang="en-US" altLang="ru-RU" sz="2400" b="1" dirty="0" err="1">
                <a:solidFill>
                  <a:srgbClr val="FF0000"/>
                </a:solidFill>
              </a:rPr>
              <a:t>qizil</a:t>
            </a:r>
            <a:r>
              <a:rPr lang="en-US" altLang="ru-RU" sz="2400" b="1" dirty="0">
                <a:solidFill>
                  <a:srgbClr val="FF0000"/>
                </a:solidFill>
              </a:rPr>
              <a:t> </a:t>
            </a:r>
            <a:r>
              <a:rPr lang="en-US" altLang="ru-RU" sz="2400" b="1" dirty="0" err="1">
                <a:solidFill>
                  <a:srgbClr val="FF0000"/>
                </a:solidFill>
              </a:rPr>
              <a:t>loydan</a:t>
            </a:r>
            <a:r>
              <a:rPr lang="en-US" altLang="ru-RU" sz="2400" b="1" dirty="0">
                <a:solidFill>
                  <a:srgbClr val="FF0000"/>
                </a:solidFill>
              </a:rPr>
              <a:t>”</a:t>
            </a:r>
            <a:r>
              <a:rPr lang="en-US" altLang="ru-RU" sz="2400" dirty="0">
                <a:solidFill>
                  <a:srgbClr val="FF0000"/>
                </a:solidFill>
              </a:rPr>
              <a:t> </a:t>
            </a:r>
            <a:r>
              <a:rPr lang="en-US" altLang="ru-RU" sz="2400" dirty="0" err="1"/>
              <a:t>yaratilgan</a:t>
            </a:r>
            <a:r>
              <a:rPr lang="en-US" altLang="ru-RU" sz="2400" dirty="0"/>
              <a:t>. </a:t>
            </a:r>
            <a:r>
              <a:rPr lang="en-US" altLang="ru-RU" sz="2400" b="1" dirty="0" err="1"/>
              <a:t>Muqaddas</a:t>
            </a:r>
            <a:r>
              <a:rPr lang="en-US" altLang="ru-RU" sz="2400" b="1" dirty="0"/>
              <a:t> </a:t>
            </a:r>
            <a:r>
              <a:rPr lang="en-US" altLang="ru-RU" sz="2400" b="1" dirty="0" err="1"/>
              <a:t>Qur’oni</a:t>
            </a:r>
            <a:r>
              <a:rPr lang="en-US" altLang="ru-RU" sz="2400" b="1" dirty="0"/>
              <a:t> </a:t>
            </a:r>
            <a:r>
              <a:rPr lang="en-US" altLang="ru-RU" sz="2400" b="1" dirty="0" err="1"/>
              <a:t>Karimda</a:t>
            </a:r>
            <a:r>
              <a:rPr lang="en-US" altLang="ru-RU" sz="2400" b="1" dirty="0"/>
              <a:t> </a:t>
            </a:r>
            <a:r>
              <a:rPr lang="en-US" altLang="ru-RU" sz="2400" dirty="0" err="1"/>
              <a:t>esa</a:t>
            </a:r>
            <a:r>
              <a:rPr lang="en-US" altLang="ru-RU" sz="2400" dirty="0"/>
              <a:t> </a:t>
            </a:r>
            <a:r>
              <a:rPr lang="en-US" altLang="ru-RU" sz="2400" b="1" i="1" u="sng" dirty="0" err="1">
                <a:solidFill>
                  <a:srgbClr val="0000CC"/>
                </a:solidFill>
              </a:rPr>
              <a:t>odamning</a:t>
            </a:r>
            <a:r>
              <a:rPr lang="en-US" altLang="ru-RU" sz="2400" b="1" i="1" u="sng" dirty="0">
                <a:solidFill>
                  <a:srgbClr val="0000CC"/>
                </a:solidFill>
              </a:rPr>
              <a:t> </a:t>
            </a:r>
            <a:r>
              <a:rPr lang="en-US" altLang="ru-RU" sz="2400" b="1" i="1" u="sng" dirty="0" err="1">
                <a:solidFill>
                  <a:srgbClr val="0000CC"/>
                </a:solidFill>
              </a:rPr>
              <a:t>loydan</a:t>
            </a:r>
            <a:r>
              <a:rPr lang="en-US" altLang="ru-RU" sz="2400" b="1" i="1" u="sng" dirty="0">
                <a:solidFill>
                  <a:srgbClr val="0000CC"/>
                </a:solidFill>
              </a:rPr>
              <a:t> </a:t>
            </a:r>
            <a:r>
              <a:rPr lang="en-US" altLang="ru-RU" sz="2400" b="1" i="1" u="sng" dirty="0" err="1">
                <a:solidFill>
                  <a:srgbClr val="0000CC"/>
                </a:solidFill>
              </a:rPr>
              <a:t>yaratilib</a:t>
            </a:r>
            <a:r>
              <a:rPr lang="en-US" altLang="ru-RU" sz="2400" b="1" i="1" u="sng" dirty="0">
                <a:solidFill>
                  <a:srgbClr val="0000CC"/>
                </a:solidFill>
              </a:rPr>
              <a:t>, </a:t>
            </a:r>
            <a:r>
              <a:rPr lang="en-US" altLang="ru-RU" sz="2400" b="1" i="1" u="sng" dirty="0" err="1">
                <a:solidFill>
                  <a:srgbClr val="0000CC"/>
                </a:solidFill>
              </a:rPr>
              <a:t>Ollohning</a:t>
            </a:r>
            <a:r>
              <a:rPr lang="en-US" altLang="ru-RU" sz="2400" b="1" i="1" u="sng" dirty="0">
                <a:solidFill>
                  <a:srgbClr val="0000CC"/>
                </a:solidFill>
              </a:rPr>
              <a:t> </a:t>
            </a:r>
            <a:r>
              <a:rPr lang="en-US" altLang="ru-RU" sz="2400" b="1" i="1" u="sng" dirty="0" err="1">
                <a:solidFill>
                  <a:srgbClr val="0000CC"/>
                </a:solidFill>
              </a:rPr>
              <a:t>irodasi</a:t>
            </a:r>
            <a:r>
              <a:rPr lang="en-US" altLang="ru-RU" sz="2400" b="1" i="1" u="sng" dirty="0">
                <a:solidFill>
                  <a:srgbClr val="0000CC"/>
                </a:solidFill>
              </a:rPr>
              <a:t> </a:t>
            </a:r>
            <a:r>
              <a:rPr lang="en-US" altLang="ru-RU" sz="2400" b="1" i="1" u="sng" dirty="0" err="1">
                <a:solidFill>
                  <a:srgbClr val="0000CC"/>
                </a:solidFill>
              </a:rPr>
              <a:t>bilan</a:t>
            </a:r>
            <a:r>
              <a:rPr lang="en-US" altLang="ru-RU" sz="2400" b="1" i="1" u="sng" dirty="0">
                <a:solidFill>
                  <a:srgbClr val="0000CC"/>
                </a:solidFill>
              </a:rPr>
              <a:t> </a:t>
            </a:r>
            <a:r>
              <a:rPr lang="en-US" altLang="ru-RU" sz="2400" b="1" i="1" u="sng" dirty="0" err="1">
                <a:solidFill>
                  <a:srgbClr val="0000CC"/>
                </a:solidFill>
              </a:rPr>
              <a:t>unga</a:t>
            </a:r>
            <a:r>
              <a:rPr lang="en-US" altLang="ru-RU" sz="2400" b="1" i="1" u="sng" dirty="0">
                <a:solidFill>
                  <a:srgbClr val="0000CC"/>
                </a:solidFill>
              </a:rPr>
              <a:t> </a:t>
            </a:r>
            <a:r>
              <a:rPr lang="en-US" altLang="ru-RU" sz="2400" b="1" i="1" u="sng" dirty="0" err="1">
                <a:solidFill>
                  <a:srgbClr val="0000CC"/>
                </a:solidFill>
              </a:rPr>
              <a:t>jon</a:t>
            </a:r>
            <a:r>
              <a:rPr lang="en-US" altLang="ru-RU" sz="2400" b="1" i="1" u="sng" dirty="0">
                <a:solidFill>
                  <a:srgbClr val="0000CC"/>
                </a:solidFill>
              </a:rPr>
              <a:t> </a:t>
            </a:r>
            <a:r>
              <a:rPr lang="en-US" altLang="ru-RU" sz="2400" b="1" i="1" u="sng" dirty="0" err="1">
                <a:solidFill>
                  <a:srgbClr val="0000CC"/>
                </a:solidFill>
              </a:rPr>
              <a:t>ato</a:t>
            </a:r>
            <a:r>
              <a:rPr lang="en-US" altLang="ru-RU" sz="2400" b="1" i="1" u="sng" dirty="0">
                <a:solidFill>
                  <a:srgbClr val="0000CC"/>
                </a:solidFill>
              </a:rPr>
              <a:t> </a:t>
            </a:r>
            <a:r>
              <a:rPr lang="en-US" altLang="ru-RU" sz="2400" b="1" i="1" u="sng" dirty="0" err="1">
                <a:solidFill>
                  <a:srgbClr val="0000CC"/>
                </a:solidFill>
              </a:rPr>
              <a:t>etilgani</a:t>
            </a:r>
            <a:r>
              <a:rPr lang="en-US" altLang="ru-RU" sz="2400" b="1" i="1" u="sng" dirty="0">
                <a:solidFill>
                  <a:srgbClr val="0000CC"/>
                </a:solidFill>
              </a:rPr>
              <a:t> </a:t>
            </a:r>
            <a:r>
              <a:rPr lang="en-US" altLang="ru-RU" sz="2400" dirty="0" err="1"/>
              <a:t>ta’kidlanadi</a:t>
            </a:r>
            <a:r>
              <a:rPr lang="en-US" altLang="ru-RU" sz="2400" dirty="0"/>
              <a:t>. </a:t>
            </a:r>
            <a:r>
              <a:rPr lang="en-US" altLang="ru-RU" sz="2400" dirty="0" err="1"/>
              <a:t>Insoniyatning</a:t>
            </a:r>
            <a:r>
              <a:rPr lang="en-US" altLang="ru-RU" sz="2400" dirty="0"/>
              <a:t> ilk </a:t>
            </a:r>
            <a:r>
              <a:rPr lang="en-US" altLang="ru-RU" sz="2400" dirty="0" err="1"/>
              <a:t>vakillari</a:t>
            </a:r>
            <a:r>
              <a:rPr lang="en-US" altLang="ru-RU" sz="2400" dirty="0"/>
              <a:t> </a:t>
            </a:r>
            <a:r>
              <a:rPr lang="en-US" altLang="ru-RU" sz="2400" dirty="0" err="1"/>
              <a:t>sifatida</a:t>
            </a:r>
            <a:r>
              <a:rPr lang="en-US" altLang="ru-RU" sz="2400" dirty="0"/>
              <a:t> </a:t>
            </a:r>
            <a:r>
              <a:rPr lang="en-US" altLang="ru-RU" sz="2400" b="1" dirty="0"/>
              <a:t>“</a:t>
            </a:r>
            <a:r>
              <a:rPr lang="en-US" altLang="ru-RU" sz="2400" b="1" dirty="0" err="1"/>
              <a:t>Bibliya”da</a:t>
            </a:r>
            <a:r>
              <a:rPr lang="en-US" altLang="ru-RU" sz="2400" b="1" dirty="0"/>
              <a:t> </a:t>
            </a:r>
            <a:r>
              <a:rPr lang="en-US" altLang="ru-RU" sz="2400" b="1" dirty="0">
                <a:solidFill>
                  <a:srgbClr val="0000CC"/>
                </a:solidFill>
              </a:rPr>
              <a:t>Adam </a:t>
            </a:r>
            <a:r>
              <a:rPr lang="en-US" altLang="ru-RU" sz="2400" b="1" dirty="0" err="1">
                <a:solidFill>
                  <a:srgbClr val="0000CC"/>
                </a:solidFill>
              </a:rPr>
              <a:t>va</a:t>
            </a:r>
            <a:r>
              <a:rPr lang="en-US" altLang="ru-RU" sz="2400" b="1" dirty="0">
                <a:solidFill>
                  <a:srgbClr val="0000CC"/>
                </a:solidFill>
              </a:rPr>
              <a:t> </a:t>
            </a:r>
            <a:r>
              <a:rPr lang="en-US" altLang="ru-RU" sz="2400" b="1" dirty="0" err="1">
                <a:solidFill>
                  <a:srgbClr val="0000CC"/>
                </a:solidFill>
              </a:rPr>
              <a:t>Yeva</a:t>
            </a:r>
            <a:r>
              <a:rPr lang="en-US" altLang="ru-RU" sz="2400" b="1" dirty="0"/>
              <a:t>, </a:t>
            </a:r>
            <a:r>
              <a:rPr lang="en-US" altLang="ru-RU" sz="2400" b="1" dirty="0" err="1"/>
              <a:t>Qur’oni</a:t>
            </a:r>
            <a:r>
              <a:rPr lang="en-US" altLang="ru-RU" sz="2400" b="1" dirty="0"/>
              <a:t> </a:t>
            </a:r>
            <a:r>
              <a:rPr lang="en-US" altLang="ru-RU" sz="2400" b="1" dirty="0" err="1"/>
              <a:t>Karimda</a:t>
            </a:r>
            <a:r>
              <a:rPr lang="en-US" altLang="ru-RU" sz="2400" b="1" dirty="0"/>
              <a:t> </a:t>
            </a:r>
            <a:r>
              <a:rPr lang="en-US" altLang="ru-RU" sz="2400" b="1" dirty="0" err="1">
                <a:solidFill>
                  <a:srgbClr val="0000CC"/>
                </a:solidFill>
              </a:rPr>
              <a:t>Odam</a:t>
            </a:r>
            <a:r>
              <a:rPr lang="en-US" altLang="ru-RU" sz="2400" b="1" dirty="0">
                <a:solidFill>
                  <a:srgbClr val="0000CC"/>
                </a:solidFill>
              </a:rPr>
              <a:t> </a:t>
            </a:r>
            <a:r>
              <a:rPr lang="en-US" altLang="ru-RU" sz="2400" b="1" dirty="0" err="1">
                <a:solidFill>
                  <a:srgbClr val="0000CC"/>
                </a:solidFill>
              </a:rPr>
              <a:t>Ato</a:t>
            </a:r>
            <a:r>
              <a:rPr lang="en-US" altLang="ru-RU" sz="2400" b="1" dirty="0">
                <a:solidFill>
                  <a:srgbClr val="0000CC"/>
                </a:solidFill>
              </a:rPr>
              <a:t> </a:t>
            </a:r>
            <a:r>
              <a:rPr lang="en-US" altLang="ru-RU" sz="2400" b="1" dirty="0" err="1">
                <a:solidFill>
                  <a:srgbClr val="0000CC"/>
                </a:solidFill>
              </a:rPr>
              <a:t>va</a:t>
            </a:r>
            <a:r>
              <a:rPr lang="en-US" altLang="ru-RU" sz="2400" b="1" dirty="0">
                <a:solidFill>
                  <a:srgbClr val="0000CC"/>
                </a:solidFill>
              </a:rPr>
              <a:t> </a:t>
            </a:r>
            <a:r>
              <a:rPr lang="en-US" altLang="ru-RU" sz="2400" b="1" dirty="0" err="1">
                <a:solidFill>
                  <a:srgbClr val="0000CC"/>
                </a:solidFill>
              </a:rPr>
              <a:t>Momo</a:t>
            </a:r>
            <a:r>
              <a:rPr lang="en-US" altLang="ru-RU" sz="2400" b="1" dirty="0">
                <a:solidFill>
                  <a:srgbClr val="0000CC"/>
                </a:solidFill>
              </a:rPr>
              <a:t> </a:t>
            </a:r>
            <a:r>
              <a:rPr lang="en-US" altLang="ru-RU" sz="2400" b="1" dirty="0" err="1">
                <a:solidFill>
                  <a:srgbClr val="0000CC"/>
                </a:solidFill>
              </a:rPr>
              <a:t>Havo</a:t>
            </a:r>
            <a:r>
              <a:rPr lang="en-US" altLang="ru-RU" sz="2400" b="1" dirty="0">
                <a:solidFill>
                  <a:srgbClr val="0000CC"/>
                </a:solidFill>
              </a:rPr>
              <a:t> </a:t>
            </a:r>
            <a:r>
              <a:rPr lang="en-US" altLang="ru-RU" sz="2400" dirty="0" err="1"/>
              <a:t>nomlari</a:t>
            </a:r>
            <a:r>
              <a:rPr lang="en-US" altLang="ru-RU" sz="2400" dirty="0"/>
              <a:t> </a:t>
            </a:r>
            <a:r>
              <a:rPr lang="en-US" altLang="ru-RU" sz="2400" dirty="0" err="1"/>
              <a:t>keltiriladi</a:t>
            </a:r>
            <a:r>
              <a:rPr lang="en-US" altLang="ru-RU" sz="2400" dirty="0"/>
              <a:t>. </a:t>
            </a:r>
            <a:r>
              <a:rPr lang="en-US" altLang="ru-RU" sz="2400" dirty="0" err="1"/>
              <a:t>Hozirgi</a:t>
            </a:r>
            <a:r>
              <a:rPr lang="en-US" altLang="ru-RU" sz="2400" dirty="0"/>
              <a:t> </a:t>
            </a:r>
            <a:r>
              <a:rPr lang="en-US" altLang="ru-RU" sz="2400" dirty="0" err="1"/>
              <a:t>kunda</a:t>
            </a:r>
            <a:r>
              <a:rPr lang="en-US" altLang="ru-RU" sz="2400" dirty="0"/>
              <a:t> </a:t>
            </a:r>
            <a:r>
              <a:rPr lang="en-US" altLang="ru-RU" sz="2400" dirty="0" err="1"/>
              <a:t>odam</a:t>
            </a:r>
            <a:r>
              <a:rPr lang="en-US" altLang="ru-RU" sz="2400" dirty="0"/>
              <a:t> </a:t>
            </a:r>
            <a:r>
              <a:rPr lang="en-US" altLang="ru-RU" sz="2400" dirty="0" err="1"/>
              <a:t>paydo</a:t>
            </a:r>
            <a:r>
              <a:rPr lang="en-US" altLang="ru-RU" sz="2400" dirty="0"/>
              <a:t> </a:t>
            </a:r>
            <a:r>
              <a:rPr lang="en-US" altLang="ru-RU" sz="2400" dirty="0" err="1"/>
              <a:t>bo‘lishi</a:t>
            </a:r>
            <a:r>
              <a:rPr lang="en-US" altLang="ru-RU" sz="2400" dirty="0"/>
              <a:t> </a:t>
            </a:r>
            <a:r>
              <a:rPr lang="en-US" altLang="ru-RU" sz="2400" dirty="0" err="1"/>
              <a:t>haqidagi</a:t>
            </a:r>
            <a:r>
              <a:rPr lang="en-US" altLang="ru-RU" sz="2400" dirty="0"/>
              <a:t> </a:t>
            </a:r>
            <a:r>
              <a:rPr lang="en-US" altLang="ru-RU" sz="2400" b="1" dirty="0" err="1">
                <a:solidFill>
                  <a:srgbClr val="0000CC"/>
                </a:solidFill>
              </a:rPr>
              <a:t>diniy</a:t>
            </a:r>
            <a:r>
              <a:rPr lang="en-US" altLang="ru-RU" sz="2400" dirty="0"/>
              <a:t> </a:t>
            </a:r>
            <a:r>
              <a:rPr lang="en-US" altLang="ru-RU" sz="2400" dirty="0" err="1"/>
              <a:t>va</a:t>
            </a:r>
            <a:r>
              <a:rPr lang="en-US" altLang="ru-RU" sz="2400" dirty="0"/>
              <a:t> </a:t>
            </a:r>
            <a:r>
              <a:rPr lang="en-US" altLang="ru-RU" sz="2400" b="1" dirty="0" err="1">
                <a:solidFill>
                  <a:srgbClr val="0000CC"/>
                </a:solidFill>
              </a:rPr>
              <a:t>dunyoviy</a:t>
            </a:r>
            <a:r>
              <a:rPr lang="en-US" altLang="ru-RU" sz="2400" b="1" dirty="0">
                <a:solidFill>
                  <a:srgbClr val="0000CC"/>
                </a:solidFill>
              </a:rPr>
              <a:t> </a:t>
            </a:r>
            <a:r>
              <a:rPr lang="en-US" altLang="ru-RU" sz="2400" b="1" dirty="0" err="1">
                <a:solidFill>
                  <a:srgbClr val="0000CC"/>
                </a:solidFill>
              </a:rPr>
              <a:t>ta’limotlar</a:t>
            </a:r>
            <a:r>
              <a:rPr lang="en-US" altLang="ru-RU" sz="2400" b="1" dirty="0">
                <a:solidFill>
                  <a:srgbClr val="0000CC"/>
                </a:solidFill>
              </a:rPr>
              <a:t> </a:t>
            </a:r>
            <a:r>
              <a:rPr lang="en-US" altLang="ru-RU" sz="2400" dirty="0" err="1"/>
              <a:t>bir</a:t>
            </a:r>
            <a:r>
              <a:rPr lang="en-US" altLang="ru-RU" sz="2400" dirty="0"/>
              <a:t>–</a:t>
            </a:r>
            <a:r>
              <a:rPr lang="en-US" altLang="ru-RU" sz="2400" dirty="0" err="1"/>
              <a:t>biridan</a:t>
            </a:r>
            <a:r>
              <a:rPr lang="en-US" altLang="ru-RU" sz="2400" dirty="0"/>
              <a:t> </a:t>
            </a:r>
            <a:r>
              <a:rPr lang="en-US" altLang="ru-RU" sz="2400" dirty="0" err="1"/>
              <a:t>ajralgan</a:t>
            </a:r>
            <a:r>
              <a:rPr lang="en-US" altLang="ru-RU" sz="2400" dirty="0"/>
              <a:t> </a:t>
            </a:r>
            <a:r>
              <a:rPr lang="en-US" altLang="ru-RU" sz="2400" dirty="0" err="1"/>
              <a:t>holda</a:t>
            </a:r>
            <a:r>
              <a:rPr lang="en-US" altLang="ru-RU" sz="2400" dirty="0"/>
              <a:t>, </a:t>
            </a:r>
            <a:r>
              <a:rPr lang="en-US" altLang="ru-RU" sz="2400" dirty="0" err="1"/>
              <a:t>mustaqil</a:t>
            </a:r>
            <a:r>
              <a:rPr lang="en-US" altLang="ru-RU" sz="2400" dirty="0"/>
              <a:t> </a:t>
            </a:r>
            <a:r>
              <a:rPr lang="en-US" altLang="ru-RU" sz="2400" dirty="0" err="1"/>
              <a:t>rivojlanmoqda</a:t>
            </a:r>
            <a:r>
              <a:rPr lang="en-US" altLang="ru-RU" sz="2400" dirty="0"/>
              <a:t>. </a:t>
            </a:r>
            <a:r>
              <a:rPr lang="en-US" altLang="ru-RU" sz="2400" dirty="0" err="1"/>
              <a:t>Jahon</a:t>
            </a:r>
            <a:r>
              <a:rPr lang="en-US" altLang="ru-RU" sz="2400" dirty="0"/>
              <a:t> </a:t>
            </a:r>
            <a:r>
              <a:rPr lang="en-US" altLang="ru-RU" sz="2400" dirty="0" err="1"/>
              <a:t>miqyosida</a:t>
            </a:r>
            <a:r>
              <a:rPr lang="en-US" altLang="ru-RU" sz="2400" dirty="0"/>
              <a:t> </a:t>
            </a:r>
            <a:r>
              <a:rPr lang="en-US" altLang="ru-RU" sz="2400" dirty="0" err="1"/>
              <a:t>ikkala</a:t>
            </a:r>
            <a:r>
              <a:rPr lang="en-US" altLang="ru-RU" sz="2400" dirty="0"/>
              <a:t> </a:t>
            </a:r>
            <a:r>
              <a:rPr lang="en-US" altLang="ru-RU" sz="2400" dirty="0" err="1"/>
              <a:t>ta’limotning</a:t>
            </a:r>
            <a:r>
              <a:rPr lang="en-US" altLang="ru-RU" sz="2400" dirty="0"/>
              <a:t> ham </a:t>
            </a:r>
            <a:r>
              <a:rPr lang="en-US" altLang="ru-RU" sz="2400" dirty="0" err="1"/>
              <a:t>tarafdorlari</a:t>
            </a:r>
            <a:r>
              <a:rPr lang="en-US" altLang="ru-RU" sz="2400" dirty="0"/>
              <a:t> </a:t>
            </a:r>
            <a:r>
              <a:rPr lang="en-US" altLang="ru-RU" sz="2400" dirty="0" err="1"/>
              <a:t>ko‘p</a:t>
            </a:r>
            <a:r>
              <a:rPr lang="en-US" altLang="ru-RU" sz="2400" dirty="0"/>
              <a:t>.</a:t>
            </a:r>
            <a:endParaRPr lang="en-US" altLang="ru-RU" sz="2400" dirty="0" smtClean="0"/>
          </a:p>
        </p:txBody>
      </p:sp>
      <p:sp>
        <p:nvSpPr>
          <p:cNvPr id="6148" name="Text Box 4"/>
          <p:cNvSpPr txBox="1">
            <a:spLocks noChangeArrowheads="1"/>
          </p:cNvSpPr>
          <p:nvPr/>
        </p:nvSpPr>
        <p:spPr bwMode="auto">
          <a:xfrm>
            <a:off x="4175125" y="6061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sz="2400">
              <a:latin typeface="Times New Roman" panose="02020603050405020304" pitchFamily="18" charset="0"/>
            </a:endParaRPr>
          </a:p>
        </p:txBody>
      </p:sp>
    </p:spTree>
    <p:extLst>
      <p:ext uri="{BB962C8B-B14F-4D97-AF65-F5344CB8AC3E}">
        <p14:creationId xmlns:p14="http://schemas.microsoft.com/office/powerpoint/2010/main" val="528362536"/>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arn(outVertical)">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47190" y="188640"/>
            <a:ext cx="8745289"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eaLnBrk="1" hangingPunct="1"/>
            <a:r>
              <a:rPr lang="en-US" altLang="ru-RU" sz="3200" dirty="0"/>
              <a:t>	</a:t>
            </a:r>
            <a:r>
              <a:rPr lang="en-US" altLang="ru-RU" sz="3200" dirty="0" err="1"/>
              <a:t>Dunyoviy</a:t>
            </a:r>
            <a:r>
              <a:rPr lang="en-US" altLang="ru-RU" sz="3200" dirty="0"/>
              <a:t> </a:t>
            </a:r>
            <a:r>
              <a:rPr lang="en-US" altLang="ru-RU" sz="3200" dirty="0" err="1"/>
              <a:t>fanlar</a:t>
            </a:r>
            <a:r>
              <a:rPr lang="en-US" altLang="ru-RU" sz="3200" dirty="0"/>
              <a:t>, </a:t>
            </a:r>
            <a:r>
              <a:rPr lang="en-US" altLang="ru-RU" sz="3200" dirty="0" err="1"/>
              <a:t>xususan</a:t>
            </a:r>
            <a:r>
              <a:rPr lang="en-US" altLang="ru-RU" sz="3200" dirty="0"/>
              <a:t>, </a:t>
            </a:r>
            <a:r>
              <a:rPr lang="en-US" altLang="ru-RU" sz="3200" b="1" dirty="0" err="1"/>
              <a:t>antropologiya</a:t>
            </a:r>
            <a:r>
              <a:rPr lang="en-US" altLang="ru-RU" sz="3200" b="1" dirty="0"/>
              <a:t>, </a:t>
            </a:r>
            <a:r>
              <a:rPr lang="en-US" altLang="ru-RU" sz="3200" b="1" dirty="0" err="1"/>
              <a:t>arxeologiya</a:t>
            </a:r>
            <a:r>
              <a:rPr lang="en-US" altLang="ru-RU" sz="3200" dirty="0"/>
              <a:t>, </a:t>
            </a:r>
            <a:r>
              <a:rPr lang="en-US" altLang="ru-RU" sz="3200" b="1" dirty="0" err="1"/>
              <a:t>tarix</a:t>
            </a:r>
            <a:r>
              <a:rPr lang="en-US" altLang="ru-RU" sz="3200" b="1" dirty="0"/>
              <a:t> </a:t>
            </a:r>
            <a:r>
              <a:rPr lang="en-US" altLang="ru-RU" sz="3200" b="1" dirty="0" err="1"/>
              <a:t>fani</a:t>
            </a:r>
            <a:r>
              <a:rPr lang="en-US" altLang="ru-RU" sz="3200" b="1" dirty="0"/>
              <a:t> </a:t>
            </a:r>
            <a:r>
              <a:rPr lang="en-US" altLang="ru-RU" sz="3200" b="1" dirty="0" err="1">
                <a:solidFill>
                  <a:srgbClr val="0000CC"/>
                </a:solidFill>
              </a:rPr>
              <a:t>antropogenez</a:t>
            </a:r>
            <a:r>
              <a:rPr lang="en-US" altLang="ru-RU" sz="3200" b="1" dirty="0">
                <a:solidFill>
                  <a:srgbClr val="0000CC"/>
                </a:solidFill>
              </a:rPr>
              <a:t> </a:t>
            </a:r>
            <a:r>
              <a:rPr lang="en-US" altLang="ru-RU" sz="3200" b="1" dirty="0" err="1">
                <a:solidFill>
                  <a:srgbClr val="0000CC"/>
                </a:solidFill>
              </a:rPr>
              <a:t>jarayonini</a:t>
            </a:r>
            <a:r>
              <a:rPr lang="en-US" altLang="ru-RU" sz="3200" b="1" dirty="0">
                <a:solidFill>
                  <a:srgbClr val="0000CC"/>
                </a:solidFill>
              </a:rPr>
              <a:t> </a:t>
            </a:r>
            <a:r>
              <a:rPr lang="en-US" altLang="ru-RU" sz="3200" dirty="0" err="1"/>
              <a:t>ilm</a:t>
            </a:r>
            <a:r>
              <a:rPr lang="en-US" altLang="ru-RU" sz="3200" dirty="0"/>
              <a:t>–fan </a:t>
            </a:r>
            <a:r>
              <a:rPr lang="en-US" altLang="ru-RU" sz="3200" dirty="0" err="1"/>
              <a:t>sohalarida</a:t>
            </a:r>
            <a:r>
              <a:rPr lang="en-US" altLang="ru-RU" sz="3200" dirty="0"/>
              <a:t> </a:t>
            </a:r>
            <a:r>
              <a:rPr lang="en-US" altLang="ru-RU" sz="3200" dirty="0" err="1"/>
              <a:t>erishilgan</a:t>
            </a:r>
            <a:r>
              <a:rPr lang="en-US" altLang="ru-RU" sz="3200" dirty="0"/>
              <a:t> </a:t>
            </a:r>
            <a:r>
              <a:rPr lang="en-US" altLang="ru-RU" sz="3200" dirty="0" err="1"/>
              <a:t>natijalarning</a:t>
            </a:r>
            <a:r>
              <a:rPr lang="en-US" altLang="ru-RU" sz="3200" dirty="0"/>
              <a:t> </a:t>
            </a:r>
            <a:r>
              <a:rPr lang="en-US" altLang="ru-RU" sz="3200" dirty="0" err="1"/>
              <a:t>dalillariga</a:t>
            </a:r>
            <a:r>
              <a:rPr lang="en-US" altLang="ru-RU" sz="3200" dirty="0"/>
              <a:t> </a:t>
            </a:r>
            <a:r>
              <a:rPr lang="en-US" altLang="ru-RU" sz="3200" dirty="0" err="1"/>
              <a:t>asoslanib</a:t>
            </a:r>
            <a:r>
              <a:rPr lang="en-US" altLang="ru-RU" sz="3200" dirty="0"/>
              <a:t> </a:t>
            </a:r>
            <a:r>
              <a:rPr lang="en-US" altLang="ru-RU" sz="3200" dirty="0" err="1"/>
              <a:t>o‘rganadi</a:t>
            </a:r>
            <a:r>
              <a:rPr lang="en-US" altLang="ru-RU" sz="3200" dirty="0"/>
              <a:t>. </a:t>
            </a:r>
            <a:r>
              <a:rPr lang="en-US" altLang="ru-RU" sz="3200" dirty="0" err="1"/>
              <a:t>Tarix</a:t>
            </a:r>
            <a:r>
              <a:rPr lang="en-US" altLang="ru-RU" sz="3200" dirty="0"/>
              <a:t> </a:t>
            </a:r>
            <a:r>
              <a:rPr lang="en-US" altLang="ru-RU" sz="3200" dirty="0" err="1"/>
              <a:t>fanida</a:t>
            </a:r>
            <a:r>
              <a:rPr lang="en-US" altLang="ru-RU" sz="3200" dirty="0"/>
              <a:t> </a:t>
            </a:r>
            <a:r>
              <a:rPr lang="en-US" altLang="ru-RU" sz="3200" b="1" i="1" dirty="0" err="1">
                <a:solidFill>
                  <a:srgbClr val="7030A0"/>
                </a:solidFill>
              </a:rPr>
              <a:t>insoniyat</a:t>
            </a:r>
            <a:r>
              <a:rPr lang="en-US" altLang="ru-RU" sz="3200" b="1" i="1" dirty="0">
                <a:solidFill>
                  <a:srgbClr val="7030A0"/>
                </a:solidFill>
              </a:rPr>
              <a:t> </a:t>
            </a:r>
            <a:r>
              <a:rPr lang="en-US" altLang="ru-RU" sz="3200" b="1" i="1" dirty="0" err="1">
                <a:solidFill>
                  <a:srgbClr val="7030A0"/>
                </a:solidFill>
              </a:rPr>
              <a:t>tabiatning</a:t>
            </a:r>
            <a:r>
              <a:rPr lang="en-US" altLang="ru-RU" sz="3200" b="1" i="1" dirty="0">
                <a:solidFill>
                  <a:srgbClr val="7030A0"/>
                </a:solidFill>
              </a:rPr>
              <a:t> </a:t>
            </a:r>
            <a:r>
              <a:rPr lang="en-US" altLang="ru-RU" sz="3200" b="1" i="1" dirty="0" err="1">
                <a:solidFill>
                  <a:srgbClr val="7030A0"/>
                </a:solidFill>
              </a:rPr>
              <a:t>bir</a:t>
            </a:r>
            <a:r>
              <a:rPr lang="en-US" altLang="ru-RU" sz="3200" b="1" i="1" dirty="0">
                <a:solidFill>
                  <a:srgbClr val="7030A0"/>
                </a:solidFill>
              </a:rPr>
              <a:t> </a:t>
            </a:r>
            <a:r>
              <a:rPr lang="en-US" altLang="ru-RU" sz="3200" b="1" i="1" dirty="0" err="1">
                <a:solidFill>
                  <a:srgbClr val="7030A0"/>
                </a:solidFill>
              </a:rPr>
              <a:t>qismi</a:t>
            </a:r>
            <a:r>
              <a:rPr lang="en-US" altLang="ru-RU" sz="3200" b="1" i="1" dirty="0">
                <a:solidFill>
                  <a:srgbClr val="7030A0"/>
                </a:solidFill>
              </a:rPr>
              <a:t> </a:t>
            </a:r>
            <a:r>
              <a:rPr lang="en-US" altLang="ru-RU" sz="3200" b="1" i="1" dirty="0" err="1">
                <a:solidFill>
                  <a:srgbClr val="7030A0"/>
                </a:solidFill>
              </a:rPr>
              <a:t>bo‘lib</a:t>
            </a:r>
            <a:r>
              <a:rPr lang="en-US" altLang="ru-RU" sz="3200" b="1" i="1" dirty="0">
                <a:solidFill>
                  <a:srgbClr val="7030A0"/>
                </a:solidFill>
              </a:rPr>
              <a:t>, u </a:t>
            </a:r>
            <a:r>
              <a:rPr lang="en-US" altLang="ru-RU" sz="3200" b="1" i="1" dirty="0" err="1">
                <a:solidFill>
                  <a:srgbClr val="7030A0"/>
                </a:solidFill>
              </a:rPr>
              <a:t>yerdagi</a:t>
            </a:r>
            <a:r>
              <a:rPr lang="en-US" altLang="ru-RU" sz="3200" b="1" i="1" dirty="0">
                <a:solidFill>
                  <a:srgbClr val="7030A0"/>
                </a:solidFill>
              </a:rPr>
              <a:t> </a:t>
            </a:r>
            <a:r>
              <a:rPr lang="en-US" altLang="ru-RU" sz="3200" b="1" i="1" dirty="0" err="1">
                <a:solidFill>
                  <a:srgbClr val="7030A0"/>
                </a:solidFill>
              </a:rPr>
              <a:t>taraqqiyotning</a:t>
            </a:r>
            <a:r>
              <a:rPr lang="en-US" altLang="ru-RU" sz="3200" b="1" i="1" dirty="0">
                <a:solidFill>
                  <a:srgbClr val="7030A0"/>
                </a:solidFill>
              </a:rPr>
              <a:t> </a:t>
            </a:r>
            <a:r>
              <a:rPr lang="en-US" altLang="ru-RU" sz="3200" b="1" i="1" dirty="0" err="1">
                <a:solidFill>
                  <a:srgbClr val="7030A0"/>
                </a:solidFill>
              </a:rPr>
              <a:t>ma’lum</a:t>
            </a:r>
            <a:r>
              <a:rPr lang="en-US" altLang="ru-RU" sz="3200" b="1" i="1" dirty="0">
                <a:solidFill>
                  <a:srgbClr val="7030A0"/>
                </a:solidFill>
              </a:rPr>
              <a:t> </a:t>
            </a:r>
            <a:r>
              <a:rPr lang="en-US" altLang="ru-RU" sz="3200" b="1" i="1" dirty="0" err="1">
                <a:solidFill>
                  <a:srgbClr val="7030A0"/>
                </a:solidFill>
              </a:rPr>
              <a:t>bosqichida</a:t>
            </a:r>
            <a:r>
              <a:rPr lang="en-US" altLang="ru-RU" sz="3200" b="1" i="1" dirty="0">
                <a:solidFill>
                  <a:srgbClr val="7030A0"/>
                </a:solidFill>
              </a:rPr>
              <a:t> </a:t>
            </a:r>
            <a:r>
              <a:rPr lang="en-US" altLang="ru-RU" sz="3200" b="1" i="1" dirty="0" err="1">
                <a:solidFill>
                  <a:srgbClr val="7030A0"/>
                </a:solidFill>
              </a:rPr>
              <a:t>vujudga</a:t>
            </a:r>
            <a:r>
              <a:rPr lang="en-US" altLang="ru-RU" sz="3200" b="1" i="1" dirty="0">
                <a:solidFill>
                  <a:srgbClr val="7030A0"/>
                </a:solidFill>
              </a:rPr>
              <a:t> </a:t>
            </a:r>
            <a:r>
              <a:rPr lang="en-US" altLang="ru-RU" sz="3200" b="1" i="1" dirty="0" err="1">
                <a:solidFill>
                  <a:srgbClr val="7030A0"/>
                </a:solidFill>
              </a:rPr>
              <a:t>kelib</a:t>
            </a:r>
            <a:r>
              <a:rPr lang="en-US" altLang="ru-RU" sz="3200" b="1" i="1" dirty="0">
                <a:solidFill>
                  <a:srgbClr val="7030A0"/>
                </a:solidFill>
              </a:rPr>
              <a:t> </a:t>
            </a:r>
            <a:r>
              <a:rPr lang="en-US" altLang="ru-RU" sz="3200" b="1" i="1" dirty="0" err="1">
                <a:solidFill>
                  <a:srgbClr val="7030A0"/>
                </a:solidFill>
              </a:rPr>
              <a:t>uzluksiz</a:t>
            </a:r>
            <a:r>
              <a:rPr lang="en-US" altLang="ru-RU" sz="3200" b="1" i="1" dirty="0">
                <a:solidFill>
                  <a:srgbClr val="7030A0"/>
                </a:solidFill>
              </a:rPr>
              <a:t> </a:t>
            </a:r>
            <a:r>
              <a:rPr lang="en-US" altLang="ru-RU" sz="3200" b="1" i="1" dirty="0" err="1">
                <a:solidFill>
                  <a:srgbClr val="7030A0"/>
                </a:solidFill>
              </a:rPr>
              <a:t>izlanish</a:t>
            </a:r>
            <a:r>
              <a:rPr lang="en-US" altLang="ru-RU" sz="3200" b="1" i="1" dirty="0">
                <a:solidFill>
                  <a:srgbClr val="7030A0"/>
                </a:solidFill>
              </a:rPr>
              <a:t> </a:t>
            </a:r>
            <a:r>
              <a:rPr lang="en-US" altLang="ru-RU" sz="3200" b="1" i="1" dirty="0" err="1">
                <a:solidFill>
                  <a:srgbClr val="7030A0"/>
                </a:solidFill>
              </a:rPr>
              <a:t>va</a:t>
            </a:r>
            <a:r>
              <a:rPr lang="en-US" altLang="ru-RU" sz="3200" b="1" i="1" dirty="0">
                <a:solidFill>
                  <a:srgbClr val="7030A0"/>
                </a:solidFill>
              </a:rPr>
              <a:t> </a:t>
            </a:r>
            <a:r>
              <a:rPr lang="en-US" altLang="ru-RU" sz="3200" b="1" i="1" dirty="0" err="1">
                <a:solidFill>
                  <a:srgbClr val="7030A0"/>
                </a:solidFill>
              </a:rPr>
              <a:t>mehnat</a:t>
            </a:r>
            <a:r>
              <a:rPr lang="en-US" altLang="ru-RU" sz="3200" b="1" i="1" dirty="0">
                <a:solidFill>
                  <a:srgbClr val="7030A0"/>
                </a:solidFill>
              </a:rPr>
              <a:t> </a:t>
            </a:r>
            <a:r>
              <a:rPr lang="en-US" altLang="ru-RU" sz="3200" b="1" i="1" dirty="0" err="1">
                <a:solidFill>
                  <a:srgbClr val="7030A0"/>
                </a:solidFill>
              </a:rPr>
              <a:t>tufayli</a:t>
            </a:r>
            <a:r>
              <a:rPr lang="en-US" altLang="ru-RU" sz="3200" b="1" i="1" dirty="0">
                <a:solidFill>
                  <a:srgbClr val="7030A0"/>
                </a:solidFill>
              </a:rPr>
              <a:t> </a:t>
            </a:r>
            <a:r>
              <a:rPr lang="en-US" altLang="ru-RU" sz="3200" b="1" i="1" dirty="0" err="1">
                <a:solidFill>
                  <a:srgbClr val="7030A0"/>
                </a:solidFill>
              </a:rPr>
              <a:t>takomillashib</a:t>
            </a:r>
            <a:r>
              <a:rPr lang="en-US" altLang="ru-RU" sz="3200" b="1" i="1" dirty="0">
                <a:solidFill>
                  <a:srgbClr val="7030A0"/>
                </a:solidFill>
              </a:rPr>
              <a:t> </a:t>
            </a:r>
            <a:r>
              <a:rPr lang="en-US" altLang="ru-RU" sz="3200" b="1" i="1" dirty="0" err="1">
                <a:solidFill>
                  <a:srgbClr val="7030A0"/>
                </a:solidFill>
              </a:rPr>
              <a:t>borganligi</a:t>
            </a:r>
            <a:r>
              <a:rPr lang="en-US" altLang="ru-RU" sz="3200" b="1" i="1" dirty="0">
                <a:solidFill>
                  <a:srgbClr val="7030A0"/>
                </a:solidFill>
              </a:rPr>
              <a:t> </a:t>
            </a:r>
            <a:r>
              <a:rPr lang="en-US" altLang="ru-RU" sz="3200" b="1" i="1" dirty="0" err="1">
                <a:solidFill>
                  <a:srgbClr val="7030A0"/>
                </a:solidFill>
              </a:rPr>
              <a:t>haqidagi</a:t>
            </a:r>
            <a:r>
              <a:rPr lang="en-US" altLang="ru-RU" sz="3200" b="1" i="1" dirty="0">
                <a:solidFill>
                  <a:srgbClr val="7030A0"/>
                </a:solidFill>
              </a:rPr>
              <a:t> </a:t>
            </a:r>
            <a:r>
              <a:rPr lang="en-US" altLang="ru-RU" sz="3200" b="1" i="1" dirty="0" err="1">
                <a:solidFill>
                  <a:srgbClr val="7030A0"/>
                </a:solidFill>
              </a:rPr>
              <a:t>xulosalar</a:t>
            </a:r>
            <a:r>
              <a:rPr lang="en-US" altLang="ru-RU" sz="3200" b="1" i="1" dirty="0">
                <a:solidFill>
                  <a:srgbClr val="7030A0"/>
                </a:solidFill>
              </a:rPr>
              <a:t> </a:t>
            </a:r>
            <a:r>
              <a:rPr lang="en-US" altLang="ru-RU" sz="3200" dirty="0" err="1"/>
              <a:t>ustunlik</a:t>
            </a:r>
            <a:r>
              <a:rPr lang="en-US" altLang="ru-RU" sz="3200" dirty="0"/>
              <a:t> </a:t>
            </a:r>
            <a:r>
              <a:rPr lang="en-US" altLang="ru-RU" sz="3200" dirty="0" err="1"/>
              <a:t>qiladi</a:t>
            </a:r>
            <a:r>
              <a:rPr lang="en-US" altLang="ru-RU" sz="3200" dirty="0"/>
              <a:t>. </a:t>
            </a:r>
            <a:endParaRPr lang="en-US" altLang="ru-RU" sz="3200" dirty="0" smtClean="0"/>
          </a:p>
          <a:p>
            <a:pPr algn="just" eaLnBrk="1" hangingPunct="1"/>
            <a:r>
              <a:rPr lang="en-US" altLang="ru-RU" sz="3200" dirty="0"/>
              <a:t>	</a:t>
            </a:r>
            <a:r>
              <a:rPr lang="en-US" altLang="ru-RU" sz="3200" dirty="0" err="1" smtClean="0"/>
              <a:t>Fanda</a:t>
            </a:r>
            <a:r>
              <a:rPr lang="en-US" altLang="ru-RU" sz="3200" dirty="0" smtClean="0"/>
              <a:t> </a:t>
            </a:r>
            <a:r>
              <a:rPr lang="en-US" altLang="ru-RU" sz="3200" dirty="0" err="1"/>
              <a:t>odamning</a:t>
            </a:r>
            <a:r>
              <a:rPr lang="en-US" altLang="ru-RU" sz="3200" dirty="0"/>
              <a:t> </a:t>
            </a:r>
            <a:r>
              <a:rPr lang="en-US" altLang="ru-RU" sz="3200" dirty="0" err="1"/>
              <a:t>paydo</a:t>
            </a:r>
            <a:r>
              <a:rPr lang="en-US" altLang="ru-RU" sz="3200" dirty="0"/>
              <a:t> </a:t>
            </a:r>
            <a:r>
              <a:rPr lang="en-US" altLang="ru-RU" sz="3200" dirty="0" err="1"/>
              <a:t>bo‘lishi</a:t>
            </a:r>
            <a:r>
              <a:rPr lang="en-US" altLang="ru-RU" sz="3200" dirty="0"/>
              <a:t> </a:t>
            </a:r>
            <a:r>
              <a:rPr lang="en-US" altLang="ru-RU" sz="3200" dirty="0" err="1"/>
              <a:t>va</a:t>
            </a:r>
            <a:r>
              <a:rPr lang="en-US" altLang="ru-RU" sz="3200" dirty="0"/>
              <a:t> </a:t>
            </a:r>
            <a:r>
              <a:rPr lang="en-US" altLang="ru-RU" sz="3200" dirty="0" err="1"/>
              <a:t>rivojlanish</a:t>
            </a:r>
            <a:r>
              <a:rPr lang="en-US" altLang="ru-RU" sz="3200" dirty="0"/>
              <a:t> </a:t>
            </a:r>
            <a:r>
              <a:rPr lang="en-US" altLang="ru-RU" sz="3200" dirty="0" err="1"/>
              <a:t>jarayoni</a:t>
            </a:r>
            <a:r>
              <a:rPr lang="en-US" altLang="ru-RU" sz="3200" dirty="0"/>
              <a:t> </a:t>
            </a:r>
            <a:r>
              <a:rPr lang="en-US" altLang="ru-RU" sz="3200" b="1" dirty="0" err="1">
                <a:solidFill>
                  <a:srgbClr val="FF0000"/>
                </a:solidFill>
              </a:rPr>
              <a:t>antropogenez</a:t>
            </a:r>
            <a:r>
              <a:rPr lang="en-US" altLang="ru-RU" sz="3200" b="1" dirty="0">
                <a:solidFill>
                  <a:srgbClr val="FF0000"/>
                </a:solidFill>
              </a:rPr>
              <a:t> (</a:t>
            </a:r>
            <a:r>
              <a:rPr lang="en-US" altLang="ru-RU" sz="3200" b="1" dirty="0" err="1">
                <a:solidFill>
                  <a:srgbClr val="FF0000"/>
                </a:solidFill>
              </a:rPr>
              <a:t>yunoncha</a:t>
            </a:r>
            <a:r>
              <a:rPr lang="en-US" altLang="ru-RU" sz="3200" b="1" dirty="0">
                <a:solidFill>
                  <a:srgbClr val="FF0000"/>
                </a:solidFill>
              </a:rPr>
              <a:t> “</a:t>
            </a:r>
            <a:r>
              <a:rPr lang="en-US" altLang="ru-RU" sz="3200" b="1" dirty="0" err="1">
                <a:solidFill>
                  <a:srgbClr val="FF0000"/>
                </a:solidFill>
              </a:rPr>
              <a:t>antropos</a:t>
            </a:r>
            <a:r>
              <a:rPr lang="en-US" altLang="ru-RU" sz="3200" b="1" dirty="0">
                <a:solidFill>
                  <a:srgbClr val="FF0000"/>
                </a:solidFill>
              </a:rPr>
              <a:t>” – </a:t>
            </a:r>
            <a:r>
              <a:rPr lang="en-US" altLang="ru-RU" sz="3200" b="1" dirty="0" err="1">
                <a:solidFill>
                  <a:srgbClr val="FF0000"/>
                </a:solidFill>
              </a:rPr>
              <a:t>odam</a:t>
            </a:r>
            <a:r>
              <a:rPr lang="en-US" altLang="ru-RU" sz="3200" b="1" dirty="0">
                <a:solidFill>
                  <a:srgbClr val="FF0000"/>
                </a:solidFill>
              </a:rPr>
              <a:t>, “</a:t>
            </a:r>
            <a:r>
              <a:rPr lang="en-US" altLang="ru-RU" sz="3200" b="1" dirty="0" err="1">
                <a:solidFill>
                  <a:srgbClr val="FF0000"/>
                </a:solidFill>
              </a:rPr>
              <a:t>genezis</a:t>
            </a:r>
            <a:r>
              <a:rPr lang="en-US" altLang="ru-RU" sz="3200" b="1" dirty="0">
                <a:solidFill>
                  <a:srgbClr val="FF0000"/>
                </a:solidFill>
              </a:rPr>
              <a:t>” – </a:t>
            </a:r>
            <a:r>
              <a:rPr lang="en-US" altLang="ru-RU" sz="3200" b="1" dirty="0" err="1">
                <a:solidFill>
                  <a:srgbClr val="FF0000"/>
                </a:solidFill>
              </a:rPr>
              <a:t>kelib</a:t>
            </a:r>
            <a:r>
              <a:rPr lang="en-US" altLang="ru-RU" sz="3200" b="1" dirty="0">
                <a:solidFill>
                  <a:srgbClr val="FF0000"/>
                </a:solidFill>
              </a:rPr>
              <a:t> </a:t>
            </a:r>
            <a:r>
              <a:rPr lang="en-US" altLang="ru-RU" sz="3200" b="1" dirty="0" err="1">
                <a:solidFill>
                  <a:srgbClr val="FF0000"/>
                </a:solidFill>
              </a:rPr>
              <a:t>chiqish</a:t>
            </a:r>
            <a:r>
              <a:rPr lang="en-US" altLang="ru-RU" sz="3200" b="1" dirty="0">
                <a:solidFill>
                  <a:srgbClr val="FF0000"/>
                </a:solidFill>
              </a:rPr>
              <a:t>, </a:t>
            </a:r>
            <a:r>
              <a:rPr lang="en-US" altLang="ru-RU" sz="3200" b="1" dirty="0" err="1">
                <a:solidFill>
                  <a:srgbClr val="FF0000"/>
                </a:solidFill>
              </a:rPr>
              <a:t>rivojlanish</a:t>
            </a:r>
            <a:r>
              <a:rPr lang="en-US" altLang="ru-RU" sz="3200" b="1" dirty="0">
                <a:solidFill>
                  <a:srgbClr val="FF0000"/>
                </a:solidFill>
              </a:rPr>
              <a:t>)</a:t>
            </a:r>
            <a:r>
              <a:rPr lang="en-US" altLang="ru-RU" sz="3200" dirty="0"/>
              <a:t> deb </a:t>
            </a:r>
            <a:r>
              <a:rPr lang="en-US" altLang="ru-RU" sz="3200" dirty="0" err="1"/>
              <a:t>ataladi</a:t>
            </a:r>
            <a:r>
              <a:rPr lang="en-US" altLang="ru-RU" sz="3200" dirty="0"/>
              <a:t>.</a:t>
            </a:r>
            <a:endParaRPr lang="en-US" altLang="ru-RU" sz="3200" dirty="0" smtClean="0"/>
          </a:p>
        </p:txBody>
      </p:sp>
      <p:sp>
        <p:nvSpPr>
          <p:cNvPr id="6148" name="Text Box 4"/>
          <p:cNvSpPr txBox="1">
            <a:spLocks noChangeArrowheads="1"/>
          </p:cNvSpPr>
          <p:nvPr/>
        </p:nvSpPr>
        <p:spPr bwMode="auto">
          <a:xfrm>
            <a:off x="4175125" y="6061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ru-RU" altLang="ru-RU" sz="2400">
              <a:latin typeface="Times New Roman" panose="02020603050405020304" pitchFamily="18" charset="0"/>
            </a:endParaRPr>
          </a:p>
        </p:txBody>
      </p:sp>
    </p:spTree>
    <p:extLst>
      <p:ext uri="{BB962C8B-B14F-4D97-AF65-F5344CB8AC3E}">
        <p14:creationId xmlns:p14="http://schemas.microsoft.com/office/powerpoint/2010/main" val="1720142636"/>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arn(outVertical)">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2114</TotalTime>
  <Words>1997</Words>
  <Application>Microsoft Office PowerPoint</Application>
  <PresentationFormat>Экран (4:3)</PresentationFormat>
  <Paragraphs>237</Paragraphs>
  <Slides>75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75</vt:i4>
      </vt:variant>
    </vt:vector>
  </HeadingPairs>
  <TitlesOfParts>
    <vt:vector size="76" baseType="lpstr">
      <vt:lpstr>Оформление по умолчанию</vt:lpstr>
      <vt:lpstr> </vt:lpstr>
      <vt:lpstr>REJA:</vt:lpstr>
      <vt:lpstr>Adabiyotlar va elektron ta`lim resurslari ro`yhati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Homo sapiensнинг келиб чиқиши: замонавий талқин</vt:lpstr>
      <vt:lpstr>Презентация PowerPoint</vt:lpstr>
      <vt:lpstr>Ўрта Осиёликлар популяциясининг келиб чиқиши ҳақида мулоҳазалар</vt:lpstr>
      <vt:lpstr>Ўзбеклар популяциясининг келиб чиқиши ҳақида мулоҳазалар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Fareast FIO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site103</dc:creator>
  <cp:lastModifiedBy>User</cp:lastModifiedBy>
  <cp:revision>141</cp:revision>
  <dcterms:created xsi:type="dcterms:W3CDTF">2003-03-01T01:23:44Z</dcterms:created>
  <dcterms:modified xsi:type="dcterms:W3CDTF">2022-09-19T04:58:02Z</dcterms:modified>
</cp:coreProperties>
</file>