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8" r:id="rId2"/>
    <p:sldId id="257" r:id="rId3"/>
    <p:sldId id="263" r:id="rId4"/>
    <p:sldId id="284" r:id="rId5"/>
    <p:sldId id="294" r:id="rId6"/>
    <p:sldId id="285" r:id="rId7"/>
    <p:sldId id="295" r:id="rId8"/>
    <p:sldId id="286" r:id="rId9"/>
    <p:sldId id="296" r:id="rId10"/>
    <p:sldId id="287" r:id="rId11"/>
    <p:sldId id="297" r:id="rId12"/>
    <p:sldId id="289" r:id="rId13"/>
    <p:sldId id="290" r:id="rId14"/>
    <p:sldId id="298" r:id="rId15"/>
    <p:sldId id="291" r:id="rId16"/>
    <p:sldId id="299" r:id="rId17"/>
    <p:sldId id="300" r:id="rId18"/>
    <p:sldId id="301" r:id="rId19"/>
    <p:sldId id="292" r:id="rId20"/>
    <p:sldId id="293"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H.K. 2015" initials="Q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70"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A6FA072-47E9-4926-9937-1A1D75C1E40C}" type="datetimeFigureOut">
              <a:rPr lang="ru-RU"/>
              <a:pPr>
                <a:defRPr/>
              </a:pPr>
              <a:t>24.09.2022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0217DE3-F023-4FCD-BFFE-2EB4EFF24A48}" type="slidenum">
              <a:rPr lang="ru-RU"/>
              <a:pPr>
                <a:defRPr/>
              </a:pPr>
              <a:t>‹#›</a:t>
            </a:fld>
            <a:endParaRPr lang="ru-RU"/>
          </a:p>
        </p:txBody>
      </p:sp>
    </p:spTree>
    <p:extLst>
      <p:ext uri="{BB962C8B-B14F-4D97-AF65-F5344CB8AC3E}">
        <p14:creationId xmlns:p14="http://schemas.microsoft.com/office/powerpoint/2010/main" val="38732772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a:t>
            </a:fld>
            <a:endParaRPr lang="ru-RU"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12</a:t>
            </a:fld>
            <a:endParaRPr lang="ru-RU"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13</a:t>
            </a:fld>
            <a:endParaRPr lang="ru-RU" smtClean="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14</a:t>
            </a:fld>
            <a:endParaRPr lang="ru-RU" smtClean="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15</a:t>
            </a:fld>
            <a:endParaRPr lang="ru-RU" smtClean="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16</a:t>
            </a:fld>
            <a:endParaRPr lang="ru-RU" smtClean="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17</a:t>
            </a:fld>
            <a:endParaRPr lang="ru-RU" smtClean="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18</a:t>
            </a:fld>
            <a:endParaRPr lang="ru-RU" smtClean="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19</a:t>
            </a:fld>
            <a:endParaRPr lang="ru-RU" smtClean="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20</a:t>
            </a:fld>
            <a:endParaRPr lang="ru-RU" smtClean="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21</a:t>
            </a:fld>
            <a:endParaRPr lang="ru-RU"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a:t>
            </a:fld>
            <a:endParaRPr lang="ru-RU"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22</a:t>
            </a:fld>
            <a:endParaRPr lang="ru-RU" smtClean="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23</a:t>
            </a:fld>
            <a:endParaRPr lang="ru-RU" smtClean="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24</a:t>
            </a:fld>
            <a:endParaRPr lang="ru-RU" smtClean="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25</a:t>
            </a:fld>
            <a:endParaRPr lang="ru-RU" smtClean="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26</a:t>
            </a:fld>
            <a:endParaRPr lang="ru-RU" smtClean="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27</a:t>
            </a:fld>
            <a:endParaRPr lang="ru-RU" smtClean="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28</a:t>
            </a:fld>
            <a:endParaRPr lang="ru-RU" smtClean="0">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29</a:t>
            </a:fld>
            <a:endParaRPr lang="ru-RU" smtClean="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30</a:t>
            </a:fld>
            <a:endParaRPr lang="ru-RU" smtClean="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31</a:t>
            </a:fld>
            <a:endParaRPr lang="ru-RU"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a:t>
            </a:fld>
            <a:endParaRPr lang="ru-RU"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32</a:t>
            </a:fld>
            <a:endParaRPr lang="ru-RU" smtClean="0">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33</a:t>
            </a:fld>
            <a:endParaRPr lang="ru-RU"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34</a:t>
            </a:fld>
            <a:endParaRPr lang="ru-RU" smtClean="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35</a:t>
            </a:fld>
            <a:endParaRPr lang="ru-RU" smtClean="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36</a:t>
            </a:fld>
            <a:endParaRPr lang="ru-RU" smtClean="0">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37</a:t>
            </a:fld>
            <a:endParaRPr lang="ru-RU" smtClean="0">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38</a:t>
            </a:fld>
            <a:endParaRPr lang="ru-RU" smtClean="0">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39</a:t>
            </a:fld>
            <a:endParaRPr lang="ru-RU" smtClean="0">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40</a:t>
            </a:fld>
            <a:endParaRPr lang="ru-RU" smtClean="0">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41</a:t>
            </a:fld>
            <a:endParaRPr lang="ru-RU"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a:t>
            </a:fld>
            <a:endParaRPr lang="ru-RU" smtClean="0">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42</a:t>
            </a:fld>
            <a:endParaRPr lang="ru-RU" smtClean="0">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43</a:t>
            </a:fld>
            <a:endParaRPr lang="ru-RU" smtClean="0">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44</a:t>
            </a:fld>
            <a:endParaRPr lang="ru-RU" smtClean="0">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45</a:t>
            </a:fld>
            <a:endParaRPr lang="ru-RU" smtClean="0">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46</a:t>
            </a:fld>
            <a:endParaRPr lang="ru-RU" smtClean="0">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47</a:t>
            </a:fld>
            <a:endParaRPr lang="ru-RU" smtClean="0">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48</a:t>
            </a:fld>
            <a:endParaRPr lang="ru-RU" smtClean="0">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49</a:t>
            </a:fld>
            <a:endParaRPr lang="ru-RU" smtClean="0">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50</a:t>
            </a:fld>
            <a:endParaRPr lang="ru-RU" smtClean="0">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51</a:t>
            </a:fld>
            <a:endParaRPr lang="ru-RU"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a:t>
            </a:fld>
            <a:endParaRPr lang="ru-RU" smtClean="0">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52</a:t>
            </a:fld>
            <a:endParaRPr lang="ru-RU" smtClean="0">
              <a:latin typeface="Calibri"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53</a:t>
            </a:fld>
            <a:endParaRPr lang="ru-RU" smtClean="0">
              <a:latin typeface="Calibri"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54</a:t>
            </a:fld>
            <a:endParaRPr lang="ru-RU" smtClean="0">
              <a:latin typeface="Calibri"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55</a:t>
            </a:fld>
            <a:endParaRPr lang="ru-RU" smtClean="0">
              <a:latin typeface="Calibri"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56</a:t>
            </a:fld>
            <a:endParaRPr lang="ru-RU" smtClean="0">
              <a:latin typeface="Calibri"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57</a:t>
            </a:fld>
            <a:endParaRPr lang="ru-RU" smtClean="0">
              <a:latin typeface="Calibri"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58</a:t>
            </a:fld>
            <a:endParaRPr lang="ru-RU" smtClean="0">
              <a:latin typeface="Calibri"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59</a:t>
            </a:fld>
            <a:endParaRPr lang="ru-RU" smtClean="0">
              <a:latin typeface="Calibri"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60</a:t>
            </a:fld>
            <a:endParaRPr lang="ru-RU" smtClean="0">
              <a:latin typeface="Calibri"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61</a:t>
            </a:fld>
            <a:endParaRPr lang="ru-RU"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8</a:t>
            </a:fld>
            <a:endParaRPr lang="ru-RU" smtClean="0">
              <a:latin typeface="Calibri"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62</a:t>
            </a:fld>
            <a:endParaRPr lang="ru-RU" smtClean="0">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63</a:t>
            </a:fld>
            <a:endParaRPr lang="ru-RU" smtClean="0">
              <a:latin typeface="Calibri"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64</a:t>
            </a:fld>
            <a:endParaRPr lang="ru-RU" smtClean="0">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65</a:t>
            </a:fld>
            <a:endParaRPr lang="ru-RU" smtClean="0">
              <a:latin typeface="Calibr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66</a:t>
            </a:fld>
            <a:endParaRPr lang="ru-RU" smtClean="0">
              <a:latin typeface="Calibri"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67</a:t>
            </a:fld>
            <a:endParaRPr lang="ru-RU" smtClean="0">
              <a:latin typeface="Calibri"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68</a:t>
            </a:fld>
            <a:endParaRPr lang="ru-RU" smtClean="0">
              <a:latin typeface="Calibri"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69</a:t>
            </a:fld>
            <a:endParaRPr lang="ru-RU" smtClean="0">
              <a:latin typeface="Calibri"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70</a:t>
            </a:fld>
            <a:endParaRPr lang="ru-RU" smtClean="0">
              <a:latin typeface="Calibri"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71</a:t>
            </a:fld>
            <a:endParaRPr lang="ru-RU"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9</a:t>
            </a:fld>
            <a:endParaRPr lang="ru-RU" smtClean="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10</a:t>
            </a:fld>
            <a:endParaRPr lang="ru-RU" smtClean="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11</a:t>
            </a:fld>
            <a:endParaRPr lang="ru-RU"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9"/>
          <p:cNvSpPr>
            <a:spLocks noGrp="1"/>
          </p:cNvSpPr>
          <p:nvPr>
            <p:ph type="dt" sz="half" idx="10"/>
          </p:nvPr>
        </p:nvSpPr>
        <p:spPr/>
        <p:txBody>
          <a:bodyPr/>
          <a:lstStyle>
            <a:lvl1pPr>
              <a:defRPr/>
            </a:lvl1pPr>
          </a:lstStyle>
          <a:p>
            <a:pPr>
              <a:defRPr/>
            </a:pPr>
            <a:fld id="{510CC114-283D-4E06-BC0E-37E8389F4359}"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82CF94CA-EF8A-462D-8897-F326DECCA8B5}" type="slidenum">
              <a:rPr lang="ru-RU"/>
              <a:pPr>
                <a:defRPr/>
              </a:pPr>
              <a:t>‹#›</a:t>
            </a:fld>
            <a:endParaRPr lang="ru-RU"/>
          </a:p>
        </p:txBody>
      </p:sp>
    </p:spTree>
    <p:extLst>
      <p:ext uri="{BB962C8B-B14F-4D97-AF65-F5344CB8AC3E}">
        <p14:creationId xmlns:p14="http://schemas.microsoft.com/office/powerpoint/2010/main" val="327558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B0477FEB-FC1D-4F52-A6AF-DEF8F040B42C}"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709F35CA-1A41-4CE5-BDBB-657C1D4B6E55}" type="slidenum">
              <a:rPr lang="ru-RU"/>
              <a:pPr>
                <a:defRPr/>
              </a:pPr>
              <a:t>‹#›</a:t>
            </a:fld>
            <a:endParaRPr lang="ru-RU"/>
          </a:p>
        </p:txBody>
      </p:sp>
    </p:spTree>
    <p:extLst>
      <p:ext uri="{BB962C8B-B14F-4D97-AF65-F5344CB8AC3E}">
        <p14:creationId xmlns:p14="http://schemas.microsoft.com/office/powerpoint/2010/main" val="246823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631FAD5A-D773-4B26-A208-8A7AB7BFDA11}"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88DC4E4B-001C-4D64-A9F6-110920087B89}" type="slidenum">
              <a:rPr lang="ru-RU"/>
              <a:pPr>
                <a:defRPr/>
              </a:pPr>
              <a:t>‹#›</a:t>
            </a:fld>
            <a:endParaRPr lang="ru-RU"/>
          </a:p>
        </p:txBody>
      </p:sp>
    </p:spTree>
    <p:extLst>
      <p:ext uri="{BB962C8B-B14F-4D97-AF65-F5344CB8AC3E}">
        <p14:creationId xmlns:p14="http://schemas.microsoft.com/office/powerpoint/2010/main" val="52398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546DA19C-304C-452E-B40F-7AA9ECA8120B}"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E86E45EE-D83D-4A62-8ECE-7BA983604653}" type="slidenum">
              <a:rPr lang="ru-RU"/>
              <a:pPr>
                <a:defRPr/>
              </a:pPr>
              <a:t>‹#›</a:t>
            </a:fld>
            <a:endParaRPr lang="ru-RU"/>
          </a:p>
        </p:txBody>
      </p:sp>
    </p:spTree>
    <p:extLst>
      <p:ext uri="{BB962C8B-B14F-4D97-AF65-F5344CB8AC3E}">
        <p14:creationId xmlns:p14="http://schemas.microsoft.com/office/powerpoint/2010/main" val="111335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4" name="Дата 9"/>
          <p:cNvSpPr>
            <a:spLocks noGrp="1"/>
          </p:cNvSpPr>
          <p:nvPr>
            <p:ph type="dt" sz="half" idx="10"/>
          </p:nvPr>
        </p:nvSpPr>
        <p:spPr/>
        <p:txBody>
          <a:bodyPr/>
          <a:lstStyle>
            <a:lvl1pPr>
              <a:defRPr/>
            </a:lvl1pPr>
          </a:lstStyle>
          <a:p>
            <a:pPr>
              <a:defRPr/>
            </a:pPr>
            <a:fld id="{D0836E27-E73F-40DD-900A-F0006E0B866D}"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38C9D06E-6494-4A41-B817-757CDF651758}" type="slidenum">
              <a:rPr lang="ru-RU"/>
              <a:pPr>
                <a:defRPr/>
              </a:pPr>
              <a:t>‹#›</a:t>
            </a:fld>
            <a:endParaRPr lang="ru-RU"/>
          </a:p>
        </p:txBody>
      </p:sp>
    </p:spTree>
    <p:extLst>
      <p:ext uri="{BB962C8B-B14F-4D97-AF65-F5344CB8AC3E}">
        <p14:creationId xmlns:p14="http://schemas.microsoft.com/office/powerpoint/2010/main" val="180303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32CAFFD8-7049-4414-A0C0-864CEEF5907B}" type="datetimeFigureOut">
              <a:rPr lang="ru-RU"/>
              <a:pPr>
                <a:defRPr/>
              </a:pPr>
              <a:t>24.09.2022</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7FAB406A-0D55-4DA8-8AFD-0AF02E037692}" type="slidenum">
              <a:rPr lang="ru-RU"/>
              <a:pPr>
                <a:defRPr/>
              </a:pPr>
              <a:t>‹#›</a:t>
            </a:fld>
            <a:endParaRPr lang="ru-RU"/>
          </a:p>
        </p:txBody>
      </p:sp>
    </p:spTree>
    <p:extLst>
      <p:ext uri="{BB962C8B-B14F-4D97-AF65-F5344CB8AC3E}">
        <p14:creationId xmlns:p14="http://schemas.microsoft.com/office/powerpoint/2010/main" val="126547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597AE9F6-3B10-48A6-B4F1-12291C24474F}" type="datetimeFigureOut">
              <a:rPr lang="ru-RU"/>
              <a:pPr>
                <a:defRPr/>
              </a:pPr>
              <a:t>24.09.2022</a:t>
            </a:fld>
            <a:endParaRPr lang="ru-RU"/>
          </a:p>
        </p:txBody>
      </p:sp>
      <p:sp>
        <p:nvSpPr>
          <p:cNvPr id="8" name="Нижний колонтитул 21"/>
          <p:cNvSpPr>
            <a:spLocks noGrp="1"/>
          </p:cNvSpPr>
          <p:nvPr>
            <p:ph type="ftr" sz="quarter" idx="11"/>
          </p:nvPr>
        </p:nvSpPr>
        <p:spPr/>
        <p:txBody>
          <a:bodyPr/>
          <a:lstStyle>
            <a:lvl1pPr>
              <a:defRPr/>
            </a:lvl1pPr>
          </a:lstStyle>
          <a:p>
            <a:pPr>
              <a:defRPr/>
            </a:pPr>
            <a:endParaRPr lang="ru-RU"/>
          </a:p>
        </p:txBody>
      </p:sp>
      <p:sp>
        <p:nvSpPr>
          <p:cNvPr id="9" name="Номер слайда 17"/>
          <p:cNvSpPr>
            <a:spLocks noGrp="1"/>
          </p:cNvSpPr>
          <p:nvPr>
            <p:ph type="sldNum" sz="quarter" idx="12"/>
          </p:nvPr>
        </p:nvSpPr>
        <p:spPr/>
        <p:txBody>
          <a:bodyPr/>
          <a:lstStyle>
            <a:lvl1pPr>
              <a:defRPr/>
            </a:lvl1pPr>
          </a:lstStyle>
          <a:p>
            <a:pPr>
              <a:defRPr/>
            </a:pPr>
            <a:fld id="{C61F8E20-15C9-497D-9918-ED8DC20AA7F2}" type="slidenum">
              <a:rPr lang="ru-RU"/>
              <a:pPr>
                <a:defRPr/>
              </a:pPr>
              <a:t>‹#›</a:t>
            </a:fld>
            <a:endParaRPr lang="ru-RU"/>
          </a:p>
        </p:txBody>
      </p:sp>
    </p:spTree>
    <p:extLst>
      <p:ext uri="{BB962C8B-B14F-4D97-AF65-F5344CB8AC3E}">
        <p14:creationId xmlns:p14="http://schemas.microsoft.com/office/powerpoint/2010/main" val="418461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8E34FF1B-92AA-4CCA-AA1A-AC3A8949AB0C}" type="datetimeFigureOut">
              <a:rPr lang="ru-RU"/>
              <a:pPr>
                <a:defRPr/>
              </a:pPr>
              <a:t>24.09.2022</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111566BC-0A74-4B7F-94C3-D5A610D475BD}" type="slidenum">
              <a:rPr lang="ru-RU"/>
              <a:pPr>
                <a:defRPr/>
              </a:pPr>
              <a:t>‹#›</a:t>
            </a:fld>
            <a:endParaRPr lang="ru-RU"/>
          </a:p>
        </p:txBody>
      </p:sp>
    </p:spTree>
    <p:extLst>
      <p:ext uri="{BB962C8B-B14F-4D97-AF65-F5344CB8AC3E}">
        <p14:creationId xmlns:p14="http://schemas.microsoft.com/office/powerpoint/2010/main" val="19942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E709A893-1BD3-4485-8522-CA7EC71F855D}" type="datetimeFigureOut">
              <a:rPr lang="ru-RU"/>
              <a:pPr>
                <a:defRPr/>
              </a:pPr>
              <a:t>24.09.2022</a:t>
            </a:fld>
            <a:endParaRPr lang="ru-RU"/>
          </a:p>
        </p:txBody>
      </p:sp>
      <p:sp>
        <p:nvSpPr>
          <p:cNvPr id="3" name="Нижний колонтитул 21"/>
          <p:cNvSpPr>
            <a:spLocks noGrp="1"/>
          </p:cNvSpPr>
          <p:nvPr>
            <p:ph type="ftr" sz="quarter" idx="11"/>
          </p:nvPr>
        </p:nvSpPr>
        <p:spPr/>
        <p:txBody>
          <a:bodyPr/>
          <a:lstStyle>
            <a:lvl1pPr>
              <a:defRPr/>
            </a:lvl1pPr>
          </a:lstStyle>
          <a:p>
            <a:pPr>
              <a:defRPr/>
            </a:pPr>
            <a:endParaRPr lang="ru-RU"/>
          </a:p>
        </p:txBody>
      </p:sp>
      <p:sp>
        <p:nvSpPr>
          <p:cNvPr id="4" name="Номер слайда 17"/>
          <p:cNvSpPr>
            <a:spLocks noGrp="1"/>
          </p:cNvSpPr>
          <p:nvPr>
            <p:ph type="sldNum" sz="quarter" idx="12"/>
          </p:nvPr>
        </p:nvSpPr>
        <p:spPr/>
        <p:txBody>
          <a:bodyPr/>
          <a:lstStyle>
            <a:lvl1pPr>
              <a:defRPr/>
            </a:lvl1pPr>
          </a:lstStyle>
          <a:p>
            <a:pPr>
              <a:defRPr/>
            </a:pPr>
            <a:fld id="{34D27505-2AAF-41DB-8755-188536480ACD}" type="slidenum">
              <a:rPr lang="ru-RU"/>
              <a:pPr>
                <a:defRPr/>
              </a:pPr>
              <a:t>‹#›</a:t>
            </a:fld>
            <a:endParaRPr lang="ru-RU"/>
          </a:p>
        </p:txBody>
      </p:sp>
    </p:spTree>
    <p:extLst>
      <p:ext uri="{BB962C8B-B14F-4D97-AF65-F5344CB8AC3E}">
        <p14:creationId xmlns:p14="http://schemas.microsoft.com/office/powerpoint/2010/main" val="212442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32C5307D-A94C-465A-84D3-370F886B87AE}" type="datetimeFigureOut">
              <a:rPr lang="ru-RU"/>
              <a:pPr>
                <a:defRPr/>
              </a:pPr>
              <a:t>24.09.2022</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198DEC69-2EB6-4A88-AC93-026201B17F4E}" type="slidenum">
              <a:rPr lang="ru-RU"/>
              <a:pPr>
                <a:defRPr/>
              </a:pPr>
              <a:t>‹#›</a:t>
            </a:fld>
            <a:endParaRPr lang="ru-RU"/>
          </a:p>
        </p:txBody>
      </p:sp>
    </p:spTree>
    <p:extLst>
      <p:ext uri="{BB962C8B-B14F-4D97-AF65-F5344CB8AC3E}">
        <p14:creationId xmlns:p14="http://schemas.microsoft.com/office/powerpoint/2010/main" val="68601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ый треугольник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олилиния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олилиния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ED2DFE30-5655-4707-82FB-065A265CD20D}" type="datetimeFigureOut">
              <a:rPr lang="ru-RU"/>
              <a:pPr>
                <a:defRPr/>
              </a:pPr>
              <a:t>24.09.2022</a:t>
            </a:fld>
            <a:endParaRPr lang="ru-RU"/>
          </a:p>
        </p:txBody>
      </p:sp>
      <p:sp>
        <p:nvSpPr>
          <p:cNvPr id="10" name="Нижний колонтитул 5"/>
          <p:cNvSpPr>
            <a:spLocks noGrp="1"/>
          </p:cNvSpPr>
          <p:nvPr>
            <p:ph type="ftr" sz="quarter" idx="11"/>
          </p:nvPr>
        </p:nvSpPr>
        <p:spPr/>
        <p:txBody>
          <a:bodyPr/>
          <a:lstStyle>
            <a:lvl1pPr>
              <a:defRPr/>
            </a:lvl1pPr>
          </a:lstStyle>
          <a:p>
            <a:pPr>
              <a:defRPr/>
            </a:pPr>
            <a:endParaRPr lang="ru-RU"/>
          </a:p>
        </p:txBody>
      </p:sp>
      <p:sp>
        <p:nvSpPr>
          <p:cNvPr id="11" name="Номер слайда 6"/>
          <p:cNvSpPr>
            <a:spLocks noGrp="1"/>
          </p:cNvSpPr>
          <p:nvPr>
            <p:ph type="sldNum" sz="quarter" idx="12"/>
          </p:nvPr>
        </p:nvSpPr>
        <p:spPr>
          <a:xfrm>
            <a:off x="8077200" y="6356350"/>
            <a:ext cx="609600" cy="365125"/>
          </a:xfrm>
        </p:spPr>
        <p:txBody>
          <a:bodyPr/>
          <a:lstStyle>
            <a:lvl1pPr>
              <a:defRPr/>
            </a:lvl1pPr>
          </a:lstStyle>
          <a:p>
            <a:pPr>
              <a:defRPr/>
            </a:pPr>
            <a:fld id="{FB61F809-3874-447C-B11F-92D498DE70DB}" type="slidenum">
              <a:rPr lang="ru-RU"/>
              <a:pPr>
                <a:defRPr/>
              </a:pPr>
              <a:t>‹#›</a:t>
            </a:fld>
            <a:endParaRPr lang="ru-RU"/>
          </a:p>
        </p:txBody>
      </p:sp>
    </p:spTree>
    <p:extLst>
      <p:ext uri="{BB962C8B-B14F-4D97-AF65-F5344CB8AC3E}">
        <p14:creationId xmlns:p14="http://schemas.microsoft.com/office/powerpoint/2010/main" val="86047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smtClean="0"/>
              <a:t>Образец заголовка</a:t>
            </a:r>
            <a:endParaRPr lang="en-US" smtClean="0"/>
          </a:p>
        </p:txBody>
      </p:sp>
      <p:sp>
        <p:nvSpPr>
          <p:cNvPr id="102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A9F2506A-27B1-47D4-B7F3-5743B6111072}" type="datetimeFigureOut">
              <a:rPr lang="ru-RU"/>
              <a:pPr>
                <a:defRPr/>
              </a:pPr>
              <a:t>24.09.2022</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FA30DA69-DF38-46D2-BFFB-442532A5B602}" type="slidenum">
              <a:rPr lang="ru-RU"/>
              <a:pPr>
                <a:defRPr/>
              </a:pPr>
              <a:t>‹#›</a:t>
            </a:fld>
            <a:endParaRPr lang="ru-RU"/>
          </a:p>
        </p:txBody>
      </p:sp>
      <p:grpSp>
        <p:nvGrpSpPr>
          <p:cNvPr id="103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5" r:id="rId9"/>
    <p:sldLayoutId id="2147483693" r:id="rId10"/>
    <p:sldLayoutId id="214748369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C:\Users\Латыпов\Desktop\gerb.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3313" y="0"/>
            <a:ext cx="450056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5214938"/>
            <a:ext cx="9144000" cy="1643062"/>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3076" name="Picture 4" descr="C:\Users\Латыпов\Pictures\Колонна.jpg"/>
          <p:cNvPicPr>
            <a:picLocks noChangeAspect="1" noChangeArrowheads="1"/>
          </p:cNvPicPr>
          <p:nvPr/>
        </p:nvPicPr>
        <p:blipFill>
          <a:blip r:embed="rId4">
            <a:extLst>
              <a:ext uri="{28A0092B-C50C-407E-A947-70E740481C1C}">
                <a14:useLocalDpi xmlns:a14="http://schemas.microsoft.com/office/drawing/2010/main" val="0"/>
              </a:ext>
            </a:extLst>
          </a:blip>
          <a:srcRect r="55859"/>
          <a:stretch>
            <a:fillRect/>
          </a:stretch>
        </p:blipFill>
        <p:spPr bwMode="auto">
          <a:xfrm>
            <a:off x="0" y="642938"/>
            <a:ext cx="26908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Номер слайда 5"/>
          <p:cNvSpPr>
            <a:spLocks noGrp="1"/>
          </p:cNvSpPr>
          <p:nvPr>
            <p:ph type="sldNum" sz="quarter" idx="12"/>
          </p:nvPr>
        </p:nvSpPr>
        <p:spPr bwMode="auto">
          <a:xfrm>
            <a:off x="7924800" y="6427788"/>
            <a:ext cx="762000" cy="365125"/>
          </a:xfrm>
          <a:ln>
            <a:miter lim="800000"/>
            <a:headEnd/>
            <a:tailEnd/>
          </a:ln>
        </p:spPr>
        <p:txBody>
          <a:bodyPr/>
          <a:lstStyle/>
          <a:p>
            <a:pPr>
              <a:defRPr/>
            </a:pPr>
            <a:fld id="{D7C8EBD8-C3D4-47A9-B4AF-805998DBCCE7}" type="slidenum">
              <a:rPr lang="en-US">
                <a:latin typeface="Times New Roman" pitchFamily="18" charset="0"/>
                <a:cs typeface="Times New Roman" pitchFamily="18" charset="0"/>
              </a:rPr>
              <a:pPr>
                <a:defRPr/>
              </a:pPr>
              <a:t>1</a:t>
            </a:fld>
            <a:endParaRPr lang="en-US">
              <a:latin typeface="Times New Roman" pitchFamily="18" charset="0"/>
              <a:cs typeface="Times New Roman" pitchFamily="18" charset="0"/>
            </a:endParaRPr>
          </a:p>
        </p:txBody>
      </p:sp>
      <p:sp>
        <p:nvSpPr>
          <p:cNvPr id="10" name="Прямоугольник 9"/>
          <p:cNvSpPr/>
          <p:nvPr/>
        </p:nvSpPr>
        <p:spPr>
          <a:xfrm>
            <a:off x="1798633" y="1772816"/>
            <a:ext cx="7056784" cy="1569660"/>
          </a:xfrm>
          <a:prstGeom prst="rect">
            <a:avLst/>
          </a:prstGeom>
          <a:noFill/>
        </p:spPr>
        <p:txBody>
          <a:bodyPr wrap="square">
            <a:spAutoFit/>
          </a:bodyPr>
          <a:lstStyle/>
          <a:p>
            <a:pPr algn="ctr" fontAlgn="auto">
              <a:spcBef>
                <a:spcPts val="0"/>
              </a:spcBef>
              <a:spcAft>
                <a:spcPts val="0"/>
              </a:spcAft>
              <a:defRPr/>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19-mavzu</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Movarounnaxr</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va</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Xurosonda</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arablar</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bosqiniga</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qarshi</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xalq</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ozodlik</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harakatlari</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t>
            </a:r>
            <a:endParaRPr lang="ru-RU"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14" name="Прямоугольник 13"/>
          <p:cNvSpPr/>
          <p:nvPr/>
        </p:nvSpPr>
        <p:spPr>
          <a:xfrm>
            <a:off x="3821836" y="5759470"/>
            <a:ext cx="4454810" cy="553998"/>
          </a:xfrm>
          <a:prstGeom prst="rect">
            <a:avLst/>
          </a:prstGeom>
          <a:noFill/>
        </p:spPr>
        <p:txBody>
          <a:bodyPr wrap="none">
            <a:spAutoFit/>
          </a:bodyPr>
          <a:lstStyle/>
          <a:p>
            <a:pPr algn="ctr" fontAlgn="auto">
              <a:spcBef>
                <a:spcPts val="0"/>
              </a:spcBef>
              <a:spcAft>
                <a:spcPts val="0"/>
              </a:spcAft>
              <a:defRPr/>
            </a:pPr>
            <a:r>
              <a:rPr lang="uz-Latn-UZ" sz="3000" b="1" i="1" dirty="0" smtClean="0">
                <a:ln w="1905"/>
                <a:effectLst>
                  <a:innerShdw blurRad="69850" dist="43180" dir="5400000">
                    <a:srgbClr val="000000">
                      <a:alpha val="65000"/>
                    </a:srgbClr>
                  </a:innerShdw>
                </a:effectLst>
                <a:latin typeface="+mn-lt"/>
              </a:rPr>
              <a:t>Ma’ruzachi: B.S.Nazirov</a:t>
            </a:r>
            <a:endParaRPr lang="ru-RU" sz="2000" b="1" i="1" dirty="0">
              <a:ln w="1905"/>
              <a:effectLst>
                <a:innerShdw blurRad="69850" dist="43180" dir="5400000">
                  <a:srgbClr val="000000">
                    <a:alpha val="65000"/>
                  </a:srgbClr>
                </a:innerShdw>
              </a:effectLst>
              <a:latin typeface="Times New Roman" pitchFamily="18" charset="0"/>
              <a:cs typeface="Times New Roman" pitchFamily="18" charset="0"/>
            </a:endParaRPr>
          </a:p>
        </p:txBody>
      </p:sp>
      <p:sp>
        <p:nvSpPr>
          <p:cNvPr id="3081" name="WordArt 12"/>
          <p:cNvSpPr>
            <a:spLocks noChangeArrowheads="1" noChangeShapeType="1" noTextEdit="1"/>
          </p:cNvSpPr>
          <p:nvPr/>
        </p:nvSpPr>
        <p:spPr bwMode="auto">
          <a:xfrm>
            <a:off x="3419475" y="2205038"/>
            <a:ext cx="5113338" cy="2232025"/>
          </a:xfrm>
          <a:prstGeom prst="rect">
            <a:avLst/>
          </a:prstGeom>
        </p:spPr>
        <p:txBody>
          <a:bodyPr wrap="none" fromWordArt="1">
            <a:prstTxWarp prst="textPlain">
              <a:avLst>
                <a:gd name="adj" fmla="val 50000"/>
              </a:avLst>
            </a:prstTxWarp>
          </a:bodyPr>
          <a:lstStyle/>
          <a:p>
            <a:pPr algn="ctr"/>
            <a:endParaRPr lang="ru-RU" sz="3600" kern="10" dirty="0">
              <a:ln w="12700">
                <a:solidFill>
                  <a:srgbClr val="CC99FF"/>
                </a:solidFill>
                <a:round/>
                <a:headEnd/>
                <a:tailEnd/>
              </a:ln>
              <a:solidFill>
                <a:srgbClr val="0000FF"/>
              </a:solidFill>
              <a:effectLst>
                <a:outerShdw dist="45791" dir="2021404" algn="ctr" rotWithShape="0">
                  <a:srgbClr val="9999FF"/>
                </a:outerShdw>
              </a:effectLst>
              <a:latin typeface="Arial"/>
              <a:cs typeface="Aria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04664"/>
            <a:ext cx="8856984" cy="5016758"/>
          </a:xfrm>
          <a:prstGeom prst="rect">
            <a:avLst/>
          </a:prstGeom>
        </p:spPr>
        <p:txBody>
          <a:bodyPr wrap="square">
            <a:spAutoFit/>
          </a:bodyPr>
          <a:lstStyle/>
          <a:p>
            <a:pPr algn="just"/>
            <a:r>
              <a:rPr lang="en-US" sz="3200" dirty="0" smtClean="0">
                <a:latin typeface="Times New Roman" panose="02020603050405020304" pitchFamily="18" charset="0"/>
                <a:cs typeface="Times New Roman" panose="02020603050405020304" pitchFamily="18" charset="0"/>
              </a:rPr>
              <a:t>	</a:t>
            </a:r>
            <a:r>
              <a:rPr lang="en-US" sz="3200" b="1" dirty="0" err="1">
                <a:solidFill>
                  <a:srgbClr val="0000FF"/>
                </a:solidFill>
                <a:latin typeface="Times New Roman" panose="02020603050405020304" pitchFamily="18" charset="0"/>
                <a:cs typeface="Times New Roman" panose="02020603050405020304" pitchFamily="18" charset="0"/>
              </a:rPr>
              <a:t>Xaroshiy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so’g’dliklar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qo’zg’olonini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bostirgach</a:t>
            </a:r>
            <a:r>
              <a:rPr lang="en-US" sz="3200" dirty="0">
                <a:latin typeface="Times New Roman" panose="02020603050405020304" pitchFamily="18" charset="0"/>
                <a:cs typeface="Times New Roman" panose="02020603050405020304" pitchFamily="18" charset="0"/>
              </a:rPr>
              <a:t>, </a:t>
            </a:r>
            <a:r>
              <a:rPr lang="en-US" sz="3200" b="1" dirty="0" err="1">
                <a:solidFill>
                  <a:srgbClr val="0000FF"/>
                </a:solidFill>
                <a:latin typeface="Times New Roman" panose="02020603050405020304" pitchFamily="18" charset="0"/>
                <a:cs typeface="Times New Roman" panose="02020603050405020304" pitchFamily="18" charset="0"/>
              </a:rPr>
              <a:t>Zarafshon</a:t>
            </a:r>
            <a:r>
              <a:rPr lang="en-US" sz="3200" b="1" dirty="0">
                <a:solidFill>
                  <a:srgbClr val="0000FF"/>
                </a:solidFill>
                <a:latin typeface="Times New Roman" panose="02020603050405020304" pitchFamily="18" charset="0"/>
                <a:cs typeface="Times New Roman" panose="02020603050405020304" pitchFamily="18" charset="0"/>
              </a:rPr>
              <a:t> </a:t>
            </a:r>
            <a:r>
              <a:rPr lang="en-US" sz="3200" b="1" dirty="0" err="1">
                <a:solidFill>
                  <a:srgbClr val="0000FF"/>
                </a:solidFill>
                <a:latin typeface="Times New Roman" panose="02020603050405020304" pitchFamily="18" charset="0"/>
                <a:cs typeface="Times New Roman" panose="02020603050405020304" pitchFamily="18" charset="0"/>
              </a:rPr>
              <a:t>va</a:t>
            </a:r>
            <a:r>
              <a:rPr lang="en-US" sz="3200" b="1" dirty="0">
                <a:solidFill>
                  <a:srgbClr val="0000FF"/>
                </a:solidFill>
                <a:latin typeface="Times New Roman" panose="02020603050405020304" pitchFamily="18" charset="0"/>
                <a:cs typeface="Times New Roman" panose="02020603050405020304" pitchFamily="18" charset="0"/>
              </a:rPr>
              <a:t> </a:t>
            </a:r>
            <a:r>
              <a:rPr lang="en-US" sz="3200" b="1" dirty="0" err="1">
                <a:solidFill>
                  <a:srgbClr val="0000FF"/>
                </a:solidFill>
                <a:latin typeface="Times New Roman" panose="02020603050405020304" pitchFamily="18" charset="0"/>
                <a:cs typeface="Times New Roman" panose="02020603050405020304" pitchFamily="18" charset="0"/>
              </a:rPr>
              <a:t>Qashqadaryo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vodiylarida</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tartib</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o’rnatadi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ayniqsa</a:t>
            </a:r>
            <a:r>
              <a:rPr lang="en-US" sz="3200" dirty="0">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Kesh</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va</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Nasaf</a:t>
            </a:r>
            <a:r>
              <a:rPr lang="en-US" sz="3200" b="1" dirty="0">
                <a:solidFill>
                  <a:srgbClr val="C0000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katta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taassurot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uyg’otadi</a:t>
            </a:r>
            <a:r>
              <a:rPr lang="en-US" sz="3200" dirty="0">
                <a:latin typeface="Times New Roman" panose="02020603050405020304" pitchFamily="18" charset="0"/>
                <a:cs typeface="Times New Roman" panose="02020603050405020304" pitchFamily="18" charset="0"/>
              </a:rPr>
              <a:t>. U </a:t>
            </a:r>
            <a:r>
              <a:rPr lang="en-US" sz="3200" b="1" i="1" dirty="0" err="1">
                <a:solidFill>
                  <a:srgbClr val="C00000"/>
                </a:solidFill>
                <a:latin typeface="Times New Roman" panose="02020603050405020304" pitchFamily="18" charset="0"/>
                <a:cs typeface="Times New Roman" panose="02020603050405020304" pitchFamily="18" charset="0"/>
              </a:rPr>
              <a:t>Sulaymon</a:t>
            </a:r>
            <a:r>
              <a:rPr lang="en-US" sz="3200" b="1" i="1" dirty="0">
                <a:solidFill>
                  <a:srgbClr val="C00000"/>
                </a:solidFill>
                <a:latin typeface="Times New Roman" panose="02020603050405020304" pitchFamily="18" charset="0"/>
                <a:cs typeface="Times New Roman" panose="02020603050405020304" pitchFamily="18" charset="0"/>
              </a:rPr>
              <a:t> </a:t>
            </a:r>
            <a:r>
              <a:rPr lang="en-US" sz="3200" b="1" i="1" dirty="0" err="1">
                <a:solidFill>
                  <a:srgbClr val="C00000"/>
                </a:solidFill>
                <a:latin typeface="Times New Roman" panose="02020603050405020304" pitchFamily="18" charset="0"/>
                <a:cs typeface="Times New Roman" panose="02020603050405020304" pitchFamily="18" charset="0"/>
              </a:rPr>
              <a:t>ibn</a:t>
            </a:r>
            <a:r>
              <a:rPr lang="en-US" sz="3200" b="1" i="1" dirty="0">
                <a:solidFill>
                  <a:srgbClr val="C00000"/>
                </a:solidFill>
                <a:latin typeface="Times New Roman" panose="02020603050405020304" pitchFamily="18" charset="0"/>
                <a:cs typeface="Times New Roman" panose="02020603050405020304" pitchFamily="18" charset="0"/>
              </a:rPr>
              <a:t> </a:t>
            </a:r>
            <a:r>
              <a:rPr lang="en-US" sz="3200" b="1" i="1" dirty="0" err="1">
                <a:solidFill>
                  <a:srgbClr val="C00000"/>
                </a:solidFill>
                <a:latin typeface="Times New Roman" panose="02020603050405020304" pitchFamily="18" charset="0"/>
                <a:cs typeface="Times New Roman" panose="02020603050405020304" pitchFamily="18" charset="0"/>
              </a:rPr>
              <a:t>Abussariyni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shaharlarga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hokim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qilib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tayinlaydi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Bundan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tashqari</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Sulaymon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ayni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zamonda</a:t>
            </a:r>
            <a:r>
              <a:rPr lang="en-US" sz="3200" dirty="0">
                <a:latin typeface="Times New Roman" panose="02020603050405020304" pitchFamily="18" charset="0"/>
                <a:cs typeface="Times New Roman" panose="02020603050405020304" pitchFamily="18" charset="0"/>
              </a:rPr>
              <a:t> </a:t>
            </a:r>
            <a:r>
              <a:rPr lang="en-US" sz="3200" b="1" i="1" u="sng" dirty="0" err="1">
                <a:solidFill>
                  <a:srgbClr val="0000FF"/>
                </a:solidFill>
                <a:latin typeface="Times New Roman" panose="02020603050405020304" pitchFamily="18" charset="0"/>
                <a:cs typeface="Times New Roman" panose="02020603050405020304" pitchFamily="18" charset="0"/>
              </a:rPr>
              <a:t>harbiy</a:t>
            </a:r>
            <a:r>
              <a:rPr lang="en-US" sz="3200" b="1" i="1" u="sng" dirty="0">
                <a:solidFill>
                  <a:srgbClr val="0000FF"/>
                </a:solidFill>
                <a:latin typeface="Times New Roman" panose="02020603050405020304" pitchFamily="18" charset="0"/>
                <a:cs typeface="Times New Roman" panose="02020603050405020304" pitchFamily="18" charset="0"/>
              </a:rPr>
              <a:t> </a:t>
            </a:r>
            <a:r>
              <a:rPr lang="en-US" sz="3200" b="1" i="1" u="sng" dirty="0" err="1">
                <a:solidFill>
                  <a:srgbClr val="0000FF"/>
                </a:solidFill>
                <a:latin typeface="Times New Roman" panose="02020603050405020304" pitchFamily="18" charset="0"/>
                <a:cs typeface="Times New Roman" panose="02020603050405020304" pitchFamily="18" charset="0"/>
              </a:rPr>
              <a:t>ishlarga</a:t>
            </a:r>
            <a:r>
              <a:rPr lang="en-US" sz="3200" b="1" i="1" u="sng" dirty="0">
                <a:solidFill>
                  <a:srgbClr val="0000FF"/>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hamda</a:t>
            </a:r>
            <a:r>
              <a:rPr lang="en-US" sz="3200" b="1" i="1" u="sng" dirty="0">
                <a:solidFill>
                  <a:srgbClr val="0000FF"/>
                </a:solidFill>
                <a:latin typeface="Times New Roman" panose="02020603050405020304" pitchFamily="18" charset="0"/>
                <a:cs typeface="Times New Roman" panose="02020603050405020304" pitchFamily="18" charset="0"/>
              </a:rPr>
              <a:t> </a:t>
            </a:r>
            <a:r>
              <a:rPr lang="en-US" sz="3200" b="1" i="1" u="sng" dirty="0" err="1">
                <a:solidFill>
                  <a:srgbClr val="0000FF"/>
                </a:solidFill>
                <a:latin typeface="Times New Roman" panose="02020603050405020304" pitchFamily="18" charset="0"/>
                <a:cs typeface="Times New Roman" panose="02020603050405020304" pitchFamily="18" charset="0"/>
              </a:rPr>
              <a:t>hiroj</a:t>
            </a:r>
            <a:r>
              <a:rPr lang="en-US" sz="3200" b="1" i="1" u="sng" dirty="0">
                <a:solidFill>
                  <a:srgbClr val="0000FF"/>
                </a:solidFill>
                <a:latin typeface="Times New Roman" panose="02020603050405020304" pitchFamily="18" charset="0"/>
                <a:cs typeface="Times New Roman" panose="02020603050405020304" pitchFamily="18" charset="0"/>
              </a:rPr>
              <a:t> </a:t>
            </a:r>
            <a:r>
              <a:rPr lang="en-US" sz="3200" b="1" i="1" u="sng" dirty="0" err="1">
                <a:solidFill>
                  <a:srgbClr val="0000FF"/>
                </a:solidFill>
                <a:latin typeface="Times New Roman" panose="02020603050405020304" pitchFamily="18" charset="0"/>
                <a:cs typeface="Times New Roman" panose="02020603050405020304" pitchFamily="18" charset="0"/>
              </a:rPr>
              <a:t>to’plash</a:t>
            </a:r>
            <a:r>
              <a:rPr lang="en-US" sz="3200" b="1" i="1" u="sng" dirty="0">
                <a:solidFill>
                  <a:srgbClr val="0000FF"/>
                </a:solidFill>
                <a:latin typeface="Times New Roman" panose="02020603050405020304" pitchFamily="18" charset="0"/>
                <a:cs typeface="Times New Roman" panose="02020603050405020304" pitchFamily="18" charset="0"/>
              </a:rPr>
              <a:t> </a:t>
            </a:r>
            <a:r>
              <a:rPr lang="en-US" sz="3200" b="1" i="1" u="sng" dirty="0" err="1">
                <a:solidFill>
                  <a:srgbClr val="0000FF"/>
                </a:solidFill>
                <a:latin typeface="Times New Roman" panose="02020603050405020304" pitchFamily="18" charset="0"/>
                <a:cs typeface="Times New Roman" panose="02020603050405020304" pitchFamily="18" charset="0"/>
              </a:rPr>
              <a:t>bo’yicha</a:t>
            </a:r>
            <a:r>
              <a:rPr lang="en-US" sz="3200" dirty="0">
                <a:latin typeface="Times New Roman" panose="02020603050405020304" pitchFamily="18" charset="0"/>
                <a:cs typeface="Times New Roman" panose="02020603050405020304" pitchFamily="18" charset="0"/>
              </a:rPr>
              <a:t> ham </a:t>
            </a:r>
            <a:r>
              <a:rPr lang="en-US" sz="3200" dirty="0" err="1">
                <a:latin typeface="Times New Roman" panose="02020603050405020304" pitchFamily="18" charset="0"/>
                <a:cs typeface="Times New Roman" panose="02020603050405020304" pitchFamily="18" charset="0"/>
              </a:rPr>
              <a:t>boshliq</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Bunday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masuliyatli</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ikkita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lavozimga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vaqtning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o’zida</a:t>
            </a:r>
            <a:r>
              <a:rPr lang="en-US" sz="3200" dirty="0">
                <a:latin typeface="Times New Roman" panose="02020603050405020304" pitchFamily="18" charset="0"/>
                <a:cs typeface="Times New Roman" panose="02020603050405020304" pitchFamily="18" charset="0"/>
              </a:rPr>
              <a:t> u </a:t>
            </a:r>
            <a:r>
              <a:rPr lang="en-US" sz="3200" dirty="0" err="1">
                <a:latin typeface="Times New Roman" panose="02020603050405020304" pitchFamily="18" charset="0"/>
                <a:cs typeface="Times New Roman" panose="02020603050405020304" pitchFamily="18" charset="0"/>
              </a:rPr>
              <a:t>davrda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hech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qo’yilmasdi</a:t>
            </a:r>
            <a:r>
              <a:rPr lang="en-US" sz="3200" dirty="0">
                <a:latin typeface="Times New Roman" panose="02020603050405020304" pitchFamily="18" charset="0"/>
                <a:cs typeface="Times New Roman" panose="02020603050405020304" pitchFamily="18" charset="0"/>
              </a:rPr>
              <a:t>. Bu </a:t>
            </a:r>
            <a:r>
              <a:rPr lang="en-US" sz="3200" b="1" dirty="0" err="1">
                <a:latin typeface="Times New Roman" panose="02020603050405020304" pitchFamily="18" charset="0"/>
                <a:cs typeface="Times New Roman" panose="02020603050405020304" pitchFamily="18" charset="0"/>
              </a:rPr>
              <a:t>Sulaymonga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o’ziga</a:t>
            </a:r>
            <a:r>
              <a:rPr lang="en-US" sz="3200" dirty="0">
                <a:latin typeface="Times New Roman" panose="02020603050405020304" pitchFamily="18" charset="0"/>
                <a:cs typeface="Times New Roman" panose="02020603050405020304" pitchFamily="18" charset="0"/>
              </a:rPr>
              <a:t> hos </a:t>
            </a:r>
            <a:r>
              <a:rPr lang="en-US" sz="3200" dirty="0" err="1">
                <a:latin typeface="Times New Roman" panose="02020603050405020304" pitchFamily="18" charset="0"/>
                <a:cs typeface="Times New Roman" panose="02020603050405020304" pitchFamily="18" charset="0"/>
              </a:rPr>
              <a:t>katta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ishonch</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edi</a:t>
            </a:r>
            <a:r>
              <a:rPr lang="en-US" sz="3200" dirty="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982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04664"/>
            <a:ext cx="8856984" cy="5632311"/>
          </a:xfrm>
          <a:prstGeom prst="rect">
            <a:avLst/>
          </a:prstGeom>
        </p:spPr>
        <p:txBody>
          <a:bodyPr wrap="square">
            <a:spAutoFit/>
          </a:bodyPr>
          <a:lstStyle/>
          <a:p>
            <a:pPr algn="just"/>
            <a:r>
              <a:rPr lang="en-US" sz="3000" dirty="0" smtClean="0">
                <a:latin typeface="Times New Roman" panose="02020603050405020304" pitchFamily="18" charset="0"/>
                <a:cs typeface="Times New Roman" panose="02020603050405020304" pitchFamily="18" charset="0"/>
              </a:rPr>
              <a:t>	Arab </a:t>
            </a:r>
            <a:r>
              <a:rPr lang="en-US" sz="3000" dirty="0" err="1">
                <a:latin typeface="Times New Roman" panose="02020603050405020304" pitchFamily="18" charset="0"/>
                <a:cs typeface="Times New Roman" panose="02020603050405020304" pitchFamily="18" charset="0"/>
              </a:rPr>
              <a:t>istilochilariga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qarshi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kurash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daqiqa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bo’lsada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to’xtamadi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va</a:t>
            </a:r>
            <a:r>
              <a:rPr lang="en-US" sz="3000" dirty="0">
                <a:latin typeface="Times New Roman" panose="02020603050405020304" pitchFamily="18" charset="0"/>
                <a:cs typeface="Times New Roman" panose="02020603050405020304" pitchFamily="18" charset="0"/>
              </a:rPr>
              <a:t> u </a:t>
            </a:r>
            <a:r>
              <a:rPr lang="en-US" sz="3000" dirty="0" err="1">
                <a:latin typeface="Times New Roman" panose="02020603050405020304" pitchFamily="18" charset="0"/>
                <a:cs typeface="Times New Roman" panose="02020603050405020304" pitchFamily="18" charset="0"/>
              </a:rPr>
              <a:t>muttasil</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davom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etdi</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723 </a:t>
            </a:r>
            <a:r>
              <a:rPr lang="en-US" sz="3000" b="1" dirty="0" err="1">
                <a:latin typeface="Times New Roman" panose="02020603050405020304" pitchFamily="18" charset="0"/>
                <a:cs typeface="Times New Roman" panose="02020603050405020304" pitchFamily="18" charset="0"/>
              </a:rPr>
              <a:t>yilda</a:t>
            </a:r>
            <a:r>
              <a:rPr lang="en-US" sz="3000" dirty="0">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Farg’ona</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podshosi</a:t>
            </a:r>
            <a:r>
              <a:rPr lang="en-US" sz="3000" b="1" dirty="0">
                <a:solidFill>
                  <a:srgbClr val="C00000"/>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bosh </a:t>
            </a:r>
            <a:r>
              <a:rPr lang="en-US" sz="3000" dirty="0" err="1">
                <a:latin typeface="Times New Roman" panose="02020603050405020304" pitchFamily="18" charset="0"/>
                <a:cs typeface="Times New Roman" panose="02020603050405020304" pitchFamily="18" charset="0"/>
              </a:rPr>
              <a:t>ko’tardi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Uni</a:t>
            </a:r>
            <a:r>
              <a:rPr lang="en-US" sz="3000" dirty="0">
                <a:latin typeface="Times New Roman" panose="02020603050405020304" pitchFamily="18" charset="0"/>
                <a:cs typeface="Times New Roman" panose="02020603050405020304" pitchFamily="18" charset="0"/>
              </a:rPr>
              <a:t> </a:t>
            </a:r>
            <a:r>
              <a:rPr lang="en-US" sz="3000" b="1" i="1" dirty="0" err="1">
                <a:solidFill>
                  <a:srgbClr val="0000FF"/>
                </a:solidFill>
                <a:latin typeface="Times New Roman" panose="02020603050405020304" pitchFamily="18" charset="0"/>
                <a:cs typeface="Times New Roman" panose="02020603050405020304" pitchFamily="18" charset="0"/>
              </a:rPr>
              <a:t>Shosh</a:t>
            </a:r>
            <a:r>
              <a:rPr lang="en-US" sz="3000" b="1" i="1" dirty="0">
                <a:solidFill>
                  <a:srgbClr val="0000FF"/>
                </a:solidFill>
                <a:latin typeface="Times New Roman" panose="02020603050405020304" pitchFamily="18" charset="0"/>
                <a:cs typeface="Times New Roman" panose="02020603050405020304" pitchFamily="18" charset="0"/>
              </a:rPr>
              <a:t>, </a:t>
            </a:r>
            <a:r>
              <a:rPr lang="en-US" sz="3000" b="1" i="1" dirty="0" err="1">
                <a:solidFill>
                  <a:srgbClr val="0000FF"/>
                </a:solidFill>
                <a:latin typeface="Times New Roman" panose="02020603050405020304" pitchFamily="18" charset="0"/>
                <a:cs typeface="Times New Roman" panose="02020603050405020304" pitchFamily="18" charset="0"/>
              </a:rPr>
              <a:t>Nasaf</a:t>
            </a:r>
            <a:r>
              <a:rPr lang="en-US" sz="3000" b="1" i="1" dirty="0">
                <a:solidFill>
                  <a:srgbClr val="0000FF"/>
                </a:solidFill>
                <a:latin typeface="Times New Roman" panose="02020603050405020304" pitchFamily="18" charset="0"/>
                <a:cs typeface="Times New Roman" panose="02020603050405020304" pitchFamily="18" charset="0"/>
              </a:rPr>
              <a:t> </a:t>
            </a:r>
            <a:r>
              <a:rPr lang="en-US" sz="3000" b="1" i="1" dirty="0" err="1">
                <a:solidFill>
                  <a:srgbClr val="0000FF"/>
                </a:solidFill>
                <a:latin typeface="Times New Roman" panose="02020603050405020304" pitchFamily="18" charset="0"/>
                <a:cs typeface="Times New Roman" panose="02020603050405020304" pitchFamily="18" charset="0"/>
              </a:rPr>
              <a:t>aholisi</a:t>
            </a:r>
            <a:r>
              <a:rPr lang="en-US" sz="3000" b="1" i="1" dirty="0">
                <a:solidFill>
                  <a:srgbClr val="0000FF"/>
                </a:solidFill>
                <a:latin typeface="Times New Roman" panose="02020603050405020304" pitchFamily="18" charset="0"/>
                <a:cs typeface="Times New Roman" panose="02020603050405020304" pitchFamily="18" charset="0"/>
              </a:rPr>
              <a:t> </a:t>
            </a:r>
            <a:r>
              <a:rPr lang="en-US" sz="3000" b="1" i="1" dirty="0" err="1">
                <a:solidFill>
                  <a:srgbClr val="0000FF"/>
                </a:solidFill>
                <a:latin typeface="Times New Roman" panose="02020603050405020304" pitchFamily="18" charset="0"/>
                <a:cs typeface="Times New Roman" panose="02020603050405020304" pitchFamily="18" charset="0"/>
              </a:rPr>
              <a:t>va</a:t>
            </a:r>
            <a:r>
              <a:rPr lang="en-US" sz="3000" b="1" i="1" dirty="0">
                <a:solidFill>
                  <a:srgbClr val="0000FF"/>
                </a:solidFill>
                <a:latin typeface="Times New Roman" panose="02020603050405020304" pitchFamily="18" charset="0"/>
                <a:cs typeface="Times New Roman" panose="02020603050405020304" pitchFamily="18" charset="0"/>
              </a:rPr>
              <a:t> </a:t>
            </a:r>
            <a:r>
              <a:rPr lang="en-US" sz="3000" b="1" i="1" dirty="0" err="1">
                <a:solidFill>
                  <a:srgbClr val="0000FF"/>
                </a:solidFill>
                <a:latin typeface="Times New Roman" panose="02020603050405020304" pitchFamily="18" charset="0"/>
                <a:cs typeface="Times New Roman" panose="02020603050405020304" pitchFamily="18" charset="0"/>
              </a:rPr>
              <a:t>turklar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qo’llab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quvvatladi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Ittifoqchilarning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birlashgan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kuchlari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arablarni</a:t>
            </a:r>
            <a:r>
              <a:rPr lang="en-US" sz="3000" dirty="0">
                <a:latin typeface="Times New Roman" panose="02020603050405020304" pitchFamily="18" charset="0"/>
                <a:cs typeface="Times New Roman" panose="02020603050405020304" pitchFamily="18" charset="0"/>
              </a:rPr>
              <a:t> </a:t>
            </a:r>
            <a:r>
              <a:rPr lang="en-US" sz="3000" b="1" i="1" dirty="0" err="1">
                <a:solidFill>
                  <a:srgbClr val="0000FF"/>
                </a:solidFill>
                <a:latin typeface="Times New Roman" panose="02020603050405020304" pitchFamily="18" charset="0"/>
                <a:cs typeface="Times New Roman" panose="02020603050405020304" pitchFamily="18" charset="0"/>
              </a:rPr>
              <a:t>Xo’janddan</a:t>
            </a:r>
            <a:r>
              <a:rPr lang="en-US" sz="3000" b="1" i="1" dirty="0">
                <a:solidFill>
                  <a:srgbClr val="0000FF"/>
                </a:solidFill>
                <a:latin typeface="Times New Roman" panose="02020603050405020304" pitchFamily="18" charset="0"/>
                <a:cs typeface="Times New Roman" panose="02020603050405020304" pitchFamily="18" charset="0"/>
              </a:rPr>
              <a:t> to </a:t>
            </a:r>
            <a:r>
              <a:rPr lang="en-US" sz="3000" b="1" i="1" dirty="0" err="1">
                <a:solidFill>
                  <a:srgbClr val="0000FF"/>
                </a:solidFill>
                <a:latin typeface="Times New Roman" panose="02020603050405020304" pitchFamily="18" charset="0"/>
                <a:cs typeface="Times New Roman" panose="02020603050405020304" pitchFamily="18" charset="0"/>
              </a:rPr>
              <a:t>Samarqandgacha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necha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zarbalar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berib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ta’qib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etib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bordilar</a:t>
            </a:r>
            <a:r>
              <a:rPr lang="en-US" sz="3000" dirty="0">
                <a:latin typeface="Times New Roman" panose="02020603050405020304" pitchFamily="18" charset="0"/>
                <a:cs typeface="Times New Roman" panose="02020603050405020304" pitchFamily="18" charset="0"/>
              </a:rPr>
              <a:t>. Bu </a:t>
            </a:r>
            <a:r>
              <a:rPr lang="en-US" sz="3000" dirty="0" err="1">
                <a:latin typeface="Times New Roman" panose="02020603050405020304" pitchFamily="18" charset="0"/>
                <a:cs typeface="Times New Roman" panose="02020603050405020304" pitchFamily="18" charset="0"/>
              </a:rPr>
              <a:t>voqealar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shundan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dalolat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beradiki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so’g’dliklar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arablardan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necha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mag’lubiyatga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uchragan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bo’lsalarda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ular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o’zlarini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hali</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batamom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zabt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etilgan</a:t>
            </a:r>
            <a:r>
              <a:rPr lang="en-US" sz="3000" dirty="0">
                <a:latin typeface="Times New Roman" panose="02020603050405020304" pitchFamily="18" charset="0"/>
                <a:cs typeface="Times New Roman" panose="02020603050405020304" pitchFamily="18" charset="0"/>
              </a:rPr>
              <a:t> deb </a:t>
            </a:r>
            <a:r>
              <a:rPr lang="en-US" sz="3000" dirty="0" err="1">
                <a:latin typeface="Times New Roman" panose="02020603050405020304" pitchFamily="18" charset="0"/>
                <a:cs typeface="Times New Roman" panose="02020603050405020304" pitchFamily="18" charset="0"/>
              </a:rPr>
              <a:t>hisoblamas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edilar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arablarga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qarshi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kurashni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davom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ettira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berdilar</a:t>
            </a:r>
            <a:r>
              <a:rPr lang="en-US" sz="3000" dirty="0">
                <a:latin typeface="Times New Roman" panose="02020603050405020304" pitchFamily="18" charset="0"/>
                <a:cs typeface="Times New Roman" panose="02020603050405020304" pitchFamily="18" charset="0"/>
              </a:rPr>
              <a:t>.</a:t>
            </a:r>
          </a:p>
          <a:p>
            <a:pPr algn="just"/>
            <a:endParaRPr lang="ru-RU"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795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262979"/>
          </a:xfrm>
          <a:prstGeom prst="rect">
            <a:avLst/>
          </a:prstGeom>
        </p:spPr>
        <p:txBody>
          <a:bodyPr wrap="square">
            <a:spAutoFit/>
          </a:bodyPr>
          <a:lstStyle/>
          <a:p>
            <a:pPr algn="just"/>
            <a:r>
              <a:rPr lang="en-US" sz="2800" dirty="0" smtClean="0">
                <a:solidFill>
                  <a:srgbClr val="000000"/>
                </a:solidFill>
                <a:latin typeface="Times New Roman" panose="02020603050405020304" pitchFamily="18" charset="0"/>
                <a:ea typeface="Times New Roman"/>
                <a:cs typeface="Times New Roman" panose="02020603050405020304" pitchFamily="18" charset="0"/>
              </a:rPr>
              <a:t>	</a:t>
            </a:r>
            <a:r>
              <a:rPr lang="uz-Cyrl-UZ" sz="2800" b="1" dirty="0">
                <a:latin typeface="Times New Roman" panose="02020603050405020304" pitchFamily="18" charset="0"/>
                <a:cs typeface="Times New Roman" panose="02020603050405020304" pitchFamily="18" charset="0"/>
              </a:rPr>
              <a:t>725—729 yillar </a:t>
            </a:r>
            <a:r>
              <a:rPr lang="uz-Cyrl-UZ" sz="2800" dirty="0">
                <a:latin typeface="Times New Roman" panose="02020603050405020304" pitchFamily="18" charset="0"/>
                <a:cs typeface="Times New Roman" panose="02020603050405020304" pitchFamily="18" charset="0"/>
              </a:rPr>
              <a:t>davomida arab xalifaligining soliq siyosatiga qarshi </a:t>
            </a:r>
            <a:r>
              <a:rPr lang="uz-Cyrl-UZ" sz="2800" b="1" i="1" dirty="0">
                <a:solidFill>
                  <a:srgbClr val="0000FF"/>
                </a:solidFill>
                <a:latin typeface="Times New Roman" panose="02020603050405020304" pitchFamily="18" charset="0"/>
                <a:cs typeface="Times New Roman" panose="02020603050405020304" pitchFamily="18" charset="0"/>
              </a:rPr>
              <a:t>Samarqand, Buxoro va </a:t>
            </a:r>
            <a:r>
              <a:rPr lang="uz-Cyrl-UZ" sz="2800" b="1" i="1" dirty="0" smtClean="0">
                <a:solidFill>
                  <a:srgbClr val="0000FF"/>
                </a:solidFill>
                <a:latin typeface="Times New Roman" panose="02020603050405020304" pitchFamily="18" charset="0"/>
                <a:cs typeface="Times New Roman" panose="02020603050405020304" pitchFamily="18" charset="0"/>
              </a:rPr>
              <a:t>Xuttalonda</a:t>
            </a:r>
            <a:r>
              <a:rPr lang="uz-Cyrl-UZ" sz="2800" dirty="0" smtClean="0">
                <a:latin typeface="Times New Roman" panose="02020603050405020304" pitchFamily="18" charset="0"/>
                <a:cs typeface="Times New Roman" panose="02020603050405020304" pitchFamily="18" charset="0"/>
              </a:rPr>
              <a:t> </a:t>
            </a:r>
            <a:r>
              <a:rPr lang="uz-Cyrl-UZ" sz="2800" dirty="0">
                <a:latin typeface="Times New Roman" panose="02020603050405020304" pitchFamily="18" charset="0"/>
                <a:cs typeface="Times New Roman" panose="02020603050405020304" pitchFamily="18" charset="0"/>
              </a:rPr>
              <a:t>qo’zg’olonlar bo’lib o’tdi. Bu davrda </a:t>
            </a:r>
            <a:r>
              <a:rPr lang="uz-Cyrl-UZ" sz="2800" b="1" dirty="0">
                <a:solidFill>
                  <a:srgbClr val="C00000"/>
                </a:solidFill>
                <a:latin typeface="Times New Roman" panose="02020603050405020304" pitchFamily="18" charset="0"/>
                <a:cs typeface="Times New Roman" panose="02020603050405020304" pitchFamily="18" charset="0"/>
              </a:rPr>
              <a:t>Ashros ibn Abdulla As Sulomiy</a:t>
            </a:r>
            <a:r>
              <a:rPr lang="uz-Cyrl-UZ" sz="2800" dirty="0">
                <a:latin typeface="Times New Roman" panose="02020603050405020304" pitchFamily="18" charset="0"/>
                <a:cs typeface="Times New Roman" panose="02020603050405020304" pitchFamily="18" charset="0"/>
              </a:rPr>
              <a:t> noib bo’lib u </a:t>
            </a:r>
            <a:r>
              <a:rPr lang="uz-Cyrl-UZ" sz="2800" b="1" dirty="0">
                <a:latin typeface="Times New Roman" panose="02020603050405020304" pitchFamily="18" charset="0"/>
                <a:cs typeface="Times New Roman" panose="02020603050405020304" pitchFamily="18" charset="0"/>
              </a:rPr>
              <a:t>ikki tomonlama </a:t>
            </a:r>
            <a:r>
              <a:rPr lang="uz-Cyrl-UZ" sz="2800" dirty="0">
                <a:latin typeface="Times New Roman" panose="02020603050405020304" pitchFamily="18" charset="0"/>
                <a:cs typeface="Times New Roman" panose="02020603050405020304" pitchFamily="18" charset="0"/>
              </a:rPr>
              <a:t>siyosat olib borib mahalliy aholining g’azabiga duchor bo’lgandi. U </a:t>
            </a:r>
            <a:r>
              <a:rPr lang="uz-Cyrl-UZ" sz="2800" b="1" i="1" dirty="0">
                <a:solidFill>
                  <a:srgbClr val="0000FF"/>
                </a:solidFill>
                <a:latin typeface="Times New Roman" panose="02020603050405020304" pitchFamily="18" charset="0"/>
                <a:cs typeface="Times New Roman" panose="02020603050405020304" pitchFamily="18" charset="0"/>
              </a:rPr>
              <a:t>dastlab musulmon dinini qabul qilgan fuqarolardan hech qanday soliq olinmaydi,</a:t>
            </a:r>
            <a:r>
              <a:rPr lang="uz-Cyrl-UZ" sz="2800" dirty="0">
                <a:latin typeface="Times New Roman" panose="02020603050405020304" pitchFamily="18" charset="0"/>
                <a:cs typeface="Times New Roman" panose="02020603050405020304" pitchFamily="18" charset="0"/>
              </a:rPr>
              <a:t> deb </a:t>
            </a:r>
            <a:r>
              <a:rPr lang="uz-Cyrl-UZ" sz="2800" b="1" dirty="0">
                <a:latin typeface="Times New Roman" panose="02020603050405020304" pitchFamily="18" charset="0"/>
                <a:cs typeface="Times New Roman" panose="02020603050405020304" pitchFamily="18" charset="0"/>
              </a:rPr>
              <a:t>Xuroson va Movarounnahr</a:t>
            </a:r>
            <a:r>
              <a:rPr lang="uz-Cyrl-UZ" sz="2800" dirty="0">
                <a:latin typeface="Times New Roman" panose="02020603050405020304" pitchFamily="18" charset="0"/>
                <a:cs typeface="Times New Roman" panose="02020603050405020304" pitchFamily="18" charset="0"/>
              </a:rPr>
              <a:t> aholisining ishonchiga sazovor bo’lgan edi. </a:t>
            </a:r>
            <a:r>
              <a:rPr lang="uz-Cyrl-UZ" sz="2800" b="1" dirty="0">
                <a:solidFill>
                  <a:srgbClr val="0000FF"/>
                </a:solidFill>
                <a:latin typeface="Times New Roman" panose="02020603050405020304" pitchFamily="18" charset="0"/>
                <a:cs typeface="Times New Roman" panose="02020603050405020304" pitchFamily="18" charset="0"/>
              </a:rPr>
              <a:t>Ashros</a:t>
            </a:r>
            <a:r>
              <a:rPr lang="uz-Cyrl-UZ" sz="2800" dirty="0">
                <a:latin typeface="Times New Roman" panose="02020603050405020304" pitchFamily="18" charset="0"/>
                <a:cs typeface="Times New Roman" panose="02020603050405020304" pitchFamily="18" charset="0"/>
              </a:rPr>
              <a:t> </a:t>
            </a:r>
            <a:r>
              <a:rPr lang="uz-Cyrl-UZ" sz="2800" b="1" i="1" dirty="0">
                <a:solidFill>
                  <a:srgbClr val="C00000"/>
                </a:solidFill>
                <a:latin typeface="Times New Roman" panose="02020603050405020304" pitchFamily="18" charset="0"/>
                <a:cs typeface="Times New Roman" panose="02020603050405020304" pitchFamily="18" charset="0"/>
              </a:rPr>
              <a:t>arablar kuchi islomda,</a:t>
            </a:r>
            <a:r>
              <a:rPr lang="uz-Cyrl-UZ" sz="2800" dirty="0">
                <a:latin typeface="Times New Roman" panose="02020603050405020304" pitchFamily="18" charset="0"/>
                <a:cs typeface="Times New Roman" panose="02020603050405020304" pitchFamily="18" charset="0"/>
              </a:rPr>
              <a:t> </a:t>
            </a:r>
            <a:r>
              <a:rPr lang="uz-Cyrl-UZ" sz="2800" b="1" i="1" dirty="0">
                <a:solidFill>
                  <a:srgbClr val="C00000"/>
                </a:solidFill>
                <a:latin typeface="Times New Roman" panose="02020603050405020304" pitchFamily="18" charset="0"/>
                <a:cs typeface="Times New Roman" panose="02020603050405020304" pitchFamily="18" charset="0"/>
              </a:rPr>
              <a:t>islomni qabul qilgan mahalliy xalq arablarga hech qanday qarshilik qilmaydi,</a:t>
            </a:r>
            <a:r>
              <a:rPr lang="uz-Cyrl-UZ" sz="2800" dirty="0">
                <a:latin typeface="Times New Roman" panose="02020603050405020304" pitchFamily="18" charset="0"/>
                <a:cs typeface="Times New Roman" panose="02020603050405020304" pitchFamily="18" charset="0"/>
              </a:rPr>
              <a:t> deb o’ylagandi. So’g’dliklar uning va’dasiga ishonib tezda islom diniga kirgan va musulmon bo’lgandilar.</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421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543056"/>
          </a:xfrm>
          <a:prstGeom prst="rect">
            <a:avLst/>
          </a:prstGeom>
        </p:spPr>
        <p:txBody>
          <a:bodyPr wrap="square">
            <a:spAutoFit/>
          </a:bodyPr>
          <a:lstStyle/>
          <a:p>
            <a:pPr algn="just">
              <a:lnSpc>
                <a:spcPct val="115000"/>
              </a:lnSpc>
              <a:spcAft>
                <a:spcPts val="0"/>
              </a:spcAft>
            </a:pPr>
            <a:r>
              <a:rPr lang="en-US" sz="2800" dirty="0" smtClean="0">
                <a:solidFill>
                  <a:srgbClr val="000000"/>
                </a:solidFill>
                <a:latin typeface="Times New Roman"/>
                <a:ea typeface="Times New Roman"/>
              </a:rPr>
              <a:t>	</a:t>
            </a:r>
            <a:r>
              <a:rPr lang="uz-Cyrl-UZ" sz="2800" dirty="0">
                <a:latin typeface="Times New Roman"/>
                <a:ea typeface="Times New Roman"/>
              </a:rPr>
              <a:t>Masalani qiziq tomoni </a:t>
            </a:r>
            <a:r>
              <a:rPr lang="uz-Cyrl-UZ" sz="2800" dirty="0" smtClean="0">
                <a:latin typeface="Times New Roman"/>
                <a:ea typeface="Times New Roman"/>
              </a:rPr>
              <a:t>shundaki</a:t>
            </a:r>
            <a:r>
              <a:rPr lang="en-US" sz="2800" dirty="0" smtClean="0">
                <a:latin typeface="Times New Roman"/>
                <a:ea typeface="Times New Roman"/>
              </a:rPr>
              <a:t>,</a:t>
            </a:r>
            <a:r>
              <a:rPr lang="uz-Cyrl-UZ" sz="2800" dirty="0" smtClean="0">
                <a:latin typeface="Times New Roman"/>
                <a:ea typeface="Times New Roman"/>
              </a:rPr>
              <a:t> </a:t>
            </a:r>
            <a:r>
              <a:rPr lang="uz-Cyrl-UZ" sz="2800" dirty="0">
                <a:latin typeface="Times New Roman"/>
                <a:ea typeface="Times New Roman"/>
              </a:rPr>
              <a:t>ilgari xalq tomonida turib arablarga qarshi kurashgan </a:t>
            </a:r>
            <a:r>
              <a:rPr lang="uz-Cyrl-UZ" sz="2800" b="1" dirty="0">
                <a:latin typeface="Times New Roman"/>
                <a:ea typeface="Times New Roman"/>
              </a:rPr>
              <a:t>Samarqand </a:t>
            </a:r>
            <a:r>
              <a:rPr lang="en-US" sz="2800" b="1" dirty="0" smtClean="0">
                <a:latin typeface="Times New Roman"/>
                <a:ea typeface="Times New Roman"/>
              </a:rPr>
              <a:t>h</a:t>
            </a:r>
            <a:r>
              <a:rPr lang="uz-Cyrl-UZ" sz="2800" b="1" dirty="0" smtClean="0">
                <a:latin typeface="Times New Roman"/>
                <a:ea typeface="Times New Roman"/>
              </a:rPr>
              <a:t>okimi </a:t>
            </a:r>
            <a:r>
              <a:rPr lang="uz-Cyrl-UZ" sz="2800" b="1" dirty="0">
                <a:solidFill>
                  <a:srgbClr val="C00000"/>
                </a:solidFill>
                <a:latin typeface="Times New Roman"/>
                <a:ea typeface="Times New Roman"/>
              </a:rPr>
              <a:t>G’o’rak</a:t>
            </a:r>
            <a:r>
              <a:rPr lang="uz-Cyrl-UZ" sz="2800" dirty="0">
                <a:latin typeface="Times New Roman"/>
                <a:ea typeface="Times New Roman"/>
              </a:rPr>
              <a:t> endi </a:t>
            </a:r>
            <a:r>
              <a:rPr lang="uz-Cyrl-UZ" sz="2800" b="1" i="1" dirty="0">
                <a:solidFill>
                  <a:srgbClr val="C00000"/>
                </a:solidFill>
                <a:latin typeface="Times New Roman"/>
                <a:ea typeface="Times New Roman"/>
              </a:rPr>
              <a:t>Ashros</a:t>
            </a:r>
            <a:r>
              <a:rPr lang="uz-Cyrl-UZ" sz="2800" dirty="0">
                <a:latin typeface="Times New Roman"/>
                <a:ea typeface="Times New Roman"/>
              </a:rPr>
              <a:t> siyosatiga qarshi chiqadi. </a:t>
            </a:r>
            <a:r>
              <a:rPr lang="uz-Cyrl-UZ" sz="2800" b="1" dirty="0" smtClean="0">
                <a:solidFill>
                  <a:srgbClr val="C00000"/>
                </a:solidFill>
                <a:latin typeface="Times New Roman"/>
                <a:ea typeface="Times New Roman"/>
              </a:rPr>
              <a:t>Tab</a:t>
            </a:r>
            <a:r>
              <a:rPr lang="en-US" sz="2800" b="1" dirty="0" smtClean="0">
                <a:solidFill>
                  <a:srgbClr val="C00000"/>
                </a:solidFill>
                <a:latin typeface="Times New Roman"/>
                <a:ea typeface="Times New Roman"/>
              </a:rPr>
              <a:t>a</a:t>
            </a:r>
            <a:r>
              <a:rPr lang="uz-Cyrl-UZ" sz="2800" b="1" dirty="0" smtClean="0">
                <a:solidFill>
                  <a:srgbClr val="C00000"/>
                </a:solidFill>
                <a:latin typeface="Times New Roman"/>
                <a:ea typeface="Times New Roman"/>
              </a:rPr>
              <a:t>riy</a:t>
            </a:r>
            <a:r>
              <a:rPr lang="uz-Cyrl-UZ" sz="2800" dirty="0" smtClean="0">
                <a:latin typeface="Times New Roman"/>
                <a:ea typeface="Times New Roman"/>
              </a:rPr>
              <a:t> </a:t>
            </a:r>
            <a:r>
              <a:rPr lang="uz-Cyrl-UZ" sz="2800" dirty="0">
                <a:latin typeface="Times New Roman"/>
                <a:ea typeface="Times New Roman"/>
              </a:rPr>
              <a:t>ma’lumotlariga qaraganda u Ashrosga hat yozadi. Bu hatda </a:t>
            </a:r>
            <a:r>
              <a:rPr lang="uz-Cyrl-UZ" sz="2800" b="1" i="1" dirty="0">
                <a:solidFill>
                  <a:srgbClr val="0000FF"/>
                </a:solidFill>
                <a:latin typeface="Times New Roman"/>
                <a:ea typeface="Times New Roman"/>
              </a:rPr>
              <a:t>musulmonlikka o’tganlarga nisbatan tutilgan siyosat hirojning yo’qolib ketishiga sabab bo’ldi xiroj oladigan odam qolmadi,</a:t>
            </a:r>
            <a:r>
              <a:rPr lang="uz-Cyrl-UZ" sz="2800" dirty="0">
                <a:latin typeface="Times New Roman"/>
                <a:ea typeface="Times New Roman"/>
              </a:rPr>
              <a:t> deb uni ogohlantirgan emish. Shundan so’ng Ashros G’o’rakning haq ekanligiga hayotda ishonch hosil qilibdi va ilgarigi </a:t>
            </a:r>
            <a:r>
              <a:rPr lang="uz-Cyrl-UZ" sz="2800" b="1" i="1" dirty="0">
                <a:solidFill>
                  <a:srgbClr val="C00000"/>
                </a:solidFill>
                <a:latin typeface="Times New Roman"/>
                <a:ea typeface="Times New Roman"/>
              </a:rPr>
              <a:t>“kuch islomda”</a:t>
            </a:r>
            <a:r>
              <a:rPr lang="uz-Cyrl-UZ" sz="2800" dirty="0">
                <a:latin typeface="Times New Roman"/>
                <a:ea typeface="Times New Roman"/>
              </a:rPr>
              <a:t> degan fikr o’rniga </a:t>
            </a:r>
            <a:r>
              <a:rPr lang="uz-Cyrl-UZ" sz="2800" b="1" i="1" dirty="0">
                <a:solidFill>
                  <a:srgbClr val="C00000"/>
                </a:solidFill>
                <a:latin typeface="Times New Roman"/>
                <a:ea typeface="Times New Roman"/>
              </a:rPr>
              <a:t>“arablar hukmronligining kuchi hirojda” </a:t>
            </a:r>
            <a:r>
              <a:rPr lang="uz-Cyrl-UZ" sz="2800" dirty="0">
                <a:latin typeface="Times New Roman"/>
                <a:ea typeface="Times New Roman"/>
              </a:rPr>
              <a:t>degan shiorni ilgari suribdi. </a:t>
            </a:r>
            <a:endParaRPr lang="ru-RU" sz="2400" dirty="0">
              <a:effectLst/>
              <a:latin typeface="Times New Roman"/>
              <a:ea typeface="Times New Roman"/>
            </a:endParaRPr>
          </a:p>
        </p:txBody>
      </p:sp>
    </p:spTree>
    <p:extLst>
      <p:ext uri="{BB962C8B-B14F-4D97-AF65-F5344CB8AC3E}">
        <p14:creationId xmlns:p14="http://schemas.microsoft.com/office/powerpoint/2010/main" val="1244812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503301"/>
          </a:xfrm>
          <a:prstGeom prst="rect">
            <a:avLst/>
          </a:prstGeom>
        </p:spPr>
        <p:txBody>
          <a:bodyPr wrap="square">
            <a:spAutoFit/>
          </a:bodyPr>
          <a:lstStyle/>
          <a:p>
            <a:pPr algn="just">
              <a:lnSpc>
                <a:spcPct val="115000"/>
              </a:lnSpc>
              <a:spcAft>
                <a:spcPts val="0"/>
              </a:spcAft>
            </a:pPr>
            <a:r>
              <a:rPr lang="en-US" sz="2800" dirty="0" smtClean="0">
                <a:solidFill>
                  <a:srgbClr val="000000"/>
                </a:solidFill>
                <a:latin typeface="Times New Roman"/>
                <a:ea typeface="Times New Roman"/>
              </a:rPr>
              <a:t>	</a:t>
            </a:r>
            <a:r>
              <a:rPr lang="uz-Cyrl-UZ" sz="2800" dirty="0" smtClean="0">
                <a:latin typeface="Times New Roman"/>
                <a:ea typeface="Times New Roman"/>
              </a:rPr>
              <a:t>Ana </a:t>
            </a:r>
            <a:r>
              <a:rPr lang="uz-Cyrl-UZ" sz="2800" dirty="0">
                <a:latin typeface="Times New Roman"/>
                <a:ea typeface="Times New Roman"/>
              </a:rPr>
              <a:t>shu asnoda </a:t>
            </a:r>
            <a:r>
              <a:rPr lang="uz-Cyrl-UZ" sz="2800" b="1" dirty="0">
                <a:solidFill>
                  <a:srgbClr val="C00000"/>
                </a:solidFill>
                <a:latin typeface="Times New Roman"/>
                <a:ea typeface="Times New Roman"/>
              </a:rPr>
              <a:t>Ashros</a:t>
            </a:r>
            <a:r>
              <a:rPr lang="uz-Cyrl-UZ" sz="2800" dirty="0">
                <a:latin typeface="Times New Roman"/>
                <a:ea typeface="Times New Roman"/>
              </a:rPr>
              <a:t> islomni qabul qilgan va qilmaganlardan ham bir </a:t>
            </a:r>
            <a:r>
              <a:rPr lang="en-US" sz="2800" dirty="0" smtClean="0">
                <a:latin typeface="Times New Roman"/>
                <a:ea typeface="Times New Roman"/>
              </a:rPr>
              <a:t>x</a:t>
            </a:r>
            <a:r>
              <a:rPr lang="uz-Cyrl-UZ" sz="2800" dirty="0" smtClean="0">
                <a:latin typeface="Times New Roman"/>
                <a:ea typeface="Times New Roman"/>
              </a:rPr>
              <a:t>ilda</a:t>
            </a:r>
            <a:r>
              <a:rPr lang="uz-Cyrl-UZ" sz="2800" dirty="0">
                <a:latin typeface="Times New Roman"/>
                <a:ea typeface="Times New Roman"/>
              </a:rPr>
              <a:t>, avvalgidek soliq yig’averishni buyuribdi. Bu tezda so’g’d aholisining keskin noroziligiga sabab bo’lib katta qo’zg’olonlarning boshlanishiga olib kelgan. </a:t>
            </a:r>
            <a:r>
              <a:rPr lang="uz-Cyrl-UZ" sz="2800" b="1" i="1" dirty="0">
                <a:solidFill>
                  <a:srgbClr val="C00000"/>
                </a:solidFill>
                <a:latin typeface="Times New Roman"/>
                <a:ea typeface="Times New Roman"/>
              </a:rPr>
              <a:t>Samarqandda</a:t>
            </a:r>
            <a:r>
              <a:rPr lang="uz-Cyrl-UZ" sz="2800" dirty="0">
                <a:latin typeface="Times New Roman"/>
                <a:ea typeface="Times New Roman"/>
              </a:rPr>
              <a:t> </a:t>
            </a:r>
            <a:r>
              <a:rPr lang="uz-Cyrl-UZ" sz="2800" dirty="0" smtClean="0">
                <a:latin typeface="Times New Roman"/>
                <a:ea typeface="Times New Roman"/>
              </a:rPr>
              <a:t>boshla</a:t>
            </a:r>
            <a:r>
              <a:rPr lang="en-US" sz="2800" dirty="0" smtClean="0">
                <a:latin typeface="Times New Roman"/>
                <a:ea typeface="Times New Roman"/>
              </a:rPr>
              <a:t>n</a:t>
            </a:r>
            <a:r>
              <a:rPr lang="uz-Cyrl-UZ" sz="2800" dirty="0" smtClean="0">
                <a:latin typeface="Times New Roman"/>
                <a:ea typeface="Times New Roman"/>
              </a:rPr>
              <a:t>gan </a:t>
            </a:r>
            <a:r>
              <a:rPr lang="uz-Cyrl-UZ" sz="2800" dirty="0">
                <a:latin typeface="Times New Roman"/>
                <a:ea typeface="Times New Roman"/>
              </a:rPr>
              <a:t>bu qo’zg’olonga </a:t>
            </a:r>
            <a:r>
              <a:rPr lang="en-US" sz="2800" b="1" dirty="0" smtClean="0">
                <a:latin typeface="Times New Roman"/>
                <a:ea typeface="Times New Roman"/>
              </a:rPr>
              <a:t>7</a:t>
            </a:r>
            <a:r>
              <a:rPr lang="uz-Cyrl-UZ" sz="2800" b="1" dirty="0" smtClean="0">
                <a:latin typeface="Times New Roman"/>
                <a:ea typeface="Times New Roman"/>
              </a:rPr>
              <a:t> </a:t>
            </a:r>
            <a:r>
              <a:rPr lang="uz-Cyrl-UZ" sz="2800" b="1" dirty="0">
                <a:latin typeface="Times New Roman"/>
                <a:ea typeface="Times New Roman"/>
              </a:rPr>
              <a:t>ming</a:t>
            </a:r>
            <a:r>
              <a:rPr lang="uz-Cyrl-UZ" sz="2800" dirty="0">
                <a:latin typeface="Times New Roman"/>
                <a:ea typeface="Times New Roman"/>
              </a:rPr>
              <a:t> kishi qatnashgan. Qo’zg’olon kengayib </a:t>
            </a:r>
            <a:r>
              <a:rPr lang="uz-Cyrl-UZ" sz="2800" b="1" i="1" dirty="0">
                <a:solidFill>
                  <a:srgbClr val="C00000"/>
                </a:solidFill>
                <a:latin typeface="Times New Roman"/>
                <a:ea typeface="Times New Roman"/>
              </a:rPr>
              <a:t>Buxoroga</a:t>
            </a:r>
            <a:r>
              <a:rPr lang="uz-Cyrl-UZ" sz="2800" dirty="0">
                <a:latin typeface="Times New Roman"/>
                <a:ea typeface="Times New Roman"/>
              </a:rPr>
              <a:t> tarqalgan. </a:t>
            </a:r>
            <a:r>
              <a:rPr lang="uz-Cyrl-UZ" sz="2800" b="1" dirty="0">
                <a:latin typeface="Times New Roman"/>
                <a:ea typeface="Times New Roman"/>
              </a:rPr>
              <a:t>Samarqand va Buxorodagi </a:t>
            </a:r>
            <a:r>
              <a:rPr lang="uz-Cyrl-UZ" sz="2800" dirty="0">
                <a:latin typeface="Times New Roman"/>
                <a:ea typeface="Times New Roman"/>
              </a:rPr>
              <a:t>qo’zg’olon qatnashchilari o’zlarini musulmonlikdan chiqib kofirlikka qaytganliklarini ochiq-oydin e’lon qilganlar. Turklar qo’zg’olonchilarni qo’llab-quvvatlab ularga yordam berganlar. Qo’zg’olon hamma yerni qamrab olgan.</a:t>
            </a:r>
            <a:endParaRPr lang="ru-RU" sz="2800" dirty="0">
              <a:effectLst/>
              <a:latin typeface="Times New Roman"/>
              <a:ea typeface="Times New Roman"/>
            </a:endParaRPr>
          </a:p>
        </p:txBody>
      </p:sp>
    </p:spTree>
    <p:extLst>
      <p:ext uri="{BB962C8B-B14F-4D97-AF65-F5344CB8AC3E}">
        <p14:creationId xmlns:p14="http://schemas.microsoft.com/office/powerpoint/2010/main" val="2515174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998822"/>
          </a:xfrm>
          <a:prstGeom prst="rect">
            <a:avLst/>
          </a:prstGeom>
        </p:spPr>
        <p:txBody>
          <a:bodyPr wrap="square">
            <a:spAutoFit/>
          </a:bodyPr>
          <a:lstStyle/>
          <a:p>
            <a:pPr algn="just">
              <a:lnSpc>
                <a:spcPct val="115000"/>
              </a:lnSpc>
              <a:spcAft>
                <a:spcPts val="0"/>
              </a:spcAft>
            </a:pPr>
            <a:r>
              <a:rPr lang="en-US" sz="2800" dirty="0">
                <a:solidFill>
                  <a:srgbClr val="000000"/>
                </a:solidFill>
                <a:latin typeface="Times New Roman"/>
                <a:ea typeface="Times New Roman"/>
              </a:rPr>
              <a:t> </a:t>
            </a:r>
            <a:r>
              <a:rPr lang="en-US" sz="2800" dirty="0" smtClean="0">
                <a:solidFill>
                  <a:srgbClr val="000000"/>
                </a:solidFill>
                <a:latin typeface="Times New Roman"/>
                <a:ea typeface="Times New Roman"/>
              </a:rPr>
              <a:t>	</a:t>
            </a:r>
            <a:r>
              <a:rPr lang="uz-Cyrl-UZ" sz="2800" dirty="0">
                <a:latin typeface="Times New Roman"/>
                <a:ea typeface="Times New Roman"/>
              </a:rPr>
              <a:t>Ayniqsa, </a:t>
            </a:r>
            <a:r>
              <a:rPr lang="uz-Cyrl-UZ" sz="2800" b="1" dirty="0">
                <a:latin typeface="Times New Roman"/>
                <a:ea typeface="Times New Roman"/>
              </a:rPr>
              <a:t>728 yil </a:t>
            </a:r>
            <a:r>
              <a:rPr lang="uz-Cyrl-UZ" sz="2800" dirty="0">
                <a:latin typeface="Times New Roman"/>
                <a:ea typeface="Times New Roman"/>
              </a:rPr>
              <a:t>arablar uchun juda og’ir bo’lganligi qayd etiladi. Qo’zg’olonchilar ularni juda ko’plab hududlardan haydab </a:t>
            </a:r>
            <a:r>
              <a:rPr lang="uz-Cyrl-UZ" sz="2800" dirty="0" smtClean="0">
                <a:latin typeface="Times New Roman"/>
                <a:ea typeface="Times New Roman"/>
              </a:rPr>
              <a:t>chiqarga</a:t>
            </a:r>
            <a:r>
              <a:rPr lang="en-US" sz="2800" dirty="0" err="1" smtClean="0">
                <a:latin typeface="Times New Roman"/>
                <a:ea typeface="Times New Roman"/>
              </a:rPr>
              <a:t>nl</a:t>
            </a:r>
            <a:r>
              <a:rPr lang="uz-Cyrl-UZ" sz="2800" dirty="0" smtClean="0">
                <a:latin typeface="Times New Roman"/>
                <a:ea typeface="Times New Roman"/>
              </a:rPr>
              <a:t>ar</a:t>
            </a:r>
            <a:r>
              <a:rPr lang="uz-Cyrl-UZ" sz="2800" dirty="0">
                <a:latin typeface="Times New Roman"/>
                <a:ea typeface="Times New Roman"/>
              </a:rPr>
              <a:t>. Faqat </a:t>
            </a:r>
            <a:r>
              <a:rPr lang="uz-Cyrl-UZ" sz="2800" b="1" dirty="0">
                <a:solidFill>
                  <a:srgbClr val="C00000"/>
                </a:solidFill>
                <a:latin typeface="Times New Roman"/>
                <a:ea typeface="Times New Roman"/>
              </a:rPr>
              <a:t>G’o’rak</a:t>
            </a:r>
            <a:r>
              <a:rPr lang="uz-Cyrl-UZ" sz="2800" dirty="0">
                <a:latin typeface="Times New Roman"/>
                <a:ea typeface="Times New Roman"/>
              </a:rPr>
              <a:t>ning </a:t>
            </a:r>
            <a:r>
              <a:rPr lang="uz-Cyrl-UZ" sz="2800" b="1" i="1" dirty="0">
                <a:solidFill>
                  <a:srgbClr val="0000FF"/>
                </a:solidFill>
                <a:latin typeface="Times New Roman"/>
                <a:ea typeface="Times New Roman"/>
              </a:rPr>
              <a:t>ikkiyuzlamali va sotqinlik siyosati</a:t>
            </a:r>
            <a:r>
              <a:rPr lang="uz-Cyrl-UZ" sz="2800" dirty="0">
                <a:latin typeface="Times New Roman"/>
                <a:ea typeface="Times New Roman"/>
              </a:rPr>
              <a:t> tufaydi </a:t>
            </a:r>
            <a:r>
              <a:rPr lang="uz-Cyrl-UZ" sz="2800" b="1" dirty="0">
                <a:solidFill>
                  <a:srgbClr val="0000FF"/>
                </a:solidFill>
                <a:latin typeface="Times New Roman"/>
                <a:ea typeface="Times New Roman"/>
              </a:rPr>
              <a:t>Dobussiya</a:t>
            </a:r>
            <a:r>
              <a:rPr lang="uz-Cyrl-UZ" sz="2800" dirty="0">
                <a:latin typeface="Times New Roman"/>
                <a:ea typeface="Times New Roman"/>
              </a:rPr>
              <a:t> va </a:t>
            </a:r>
            <a:r>
              <a:rPr lang="uz-Cyrl-UZ" sz="2800" b="1" dirty="0">
                <a:solidFill>
                  <a:srgbClr val="0000FF"/>
                </a:solidFill>
                <a:latin typeface="Times New Roman"/>
                <a:ea typeface="Times New Roman"/>
              </a:rPr>
              <a:t>Samarqand</a:t>
            </a:r>
            <a:r>
              <a:rPr lang="uz-Cyrl-UZ" sz="2800" dirty="0">
                <a:latin typeface="Times New Roman"/>
                <a:ea typeface="Times New Roman"/>
              </a:rPr>
              <a:t> arablar qo’lida qolgan. </a:t>
            </a:r>
            <a:r>
              <a:rPr lang="uz-Cyrl-UZ" sz="2800" b="1" dirty="0">
                <a:latin typeface="Times New Roman"/>
                <a:ea typeface="Times New Roman"/>
              </a:rPr>
              <a:t>G’o’rak</a:t>
            </a:r>
            <a:r>
              <a:rPr lang="uz-Cyrl-UZ" sz="2800" dirty="0">
                <a:latin typeface="Times New Roman"/>
                <a:ea typeface="Times New Roman"/>
              </a:rPr>
              <a:t> bu ozodlik kurashida katta rol o’ynashi mumkin edi. Ammo u bu yo’lni tanlamadi. Faqat </a:t>
            </a:r>
            <a:r>
              <a:rPr lang="uz-Cyrl-UZ" sz="2800" b="1" dirty="0">
                <a:latin typeface="Times New Roman"/>
                <a:ea typeface="Times New Roman"/>
              </a:rPr>
              <a:t>729 yilda</a:t>
            </a:r>
            <a:r>
              <a:rPr lang="uz-Cyrl-UZ" sz="2800" dirty="0">
                <a:latin typeface="Times New Roman"/>
                <a:ea typeface="Times New Roman"/>
              </a:rPr>
              <a:t> juda katta urinishlardan so’ng arablar yana </a:t>
            </a:r>
            <a:r>
              <a:rPr lang="uz-Cyrl-UZ" sz="2800" b="1" dirty="0" smtClean="0">
                <a:solidFill>
                  <a:srgbClr val="0000FF"/>
                </a:solidFill>
                <a:latin typeface="Times New Roman"/>
                <a:ea typeface="Times New Roman"/>
              </a:rPr>
              <a:t>Bu</a:t>
            </a:r>
            <a:r>
              <a:rPr lang="en-US" sz="2800" b="1" dirty="0" smtClean="0">
                <a:solidFill>
                  <a:srgbClr val="0000FF"/>
                </a:solidFill>
                <a:latin typeface="Times New Roman"/>
                <a:ea typeface="Times New Roman"/>
              </a:rPr>
              <a:t>x</a:t>
            </a:r>
            <a:r>
              <a:rPr lang="uz-Cyrl-UZ" sz="2800" b="1" dirty="0" smtClean="0">
                <a:solidFill>
                  <a:srgbClr val="0000FF"/>
                </a:solidFill>
                <a:latin typeface="Times New Roman"/>
                <a:ea typeface="Times New Roman"/>
              </a:rPr>
              <a:t>oroni</a:t>
            </a:r>
            <a:r>
              <a:rPr lang="uz-Cyrl-UZ" sz="2800" dirty="0" smtClean="0">
                <a:latin typeface="Times New Roman"/>
                <a:ea typeface="Times New Roman"/>
              </a:rPr>
              <a:t> </a:t>
            </a:r>
            <a:r>
              <a:rPr lang="uz-Cyrl-UZ" sz="2800" dirty="0">
                <a:latin typeface="Times New Roman"/>
                <a:ea typeface="Times New Roman"/>
              </a:rPr>
              <a:t>qaytarib olishga muvaffaq bo’ldilar. Turklarning qo’zg’olonchilarga ko’rsatgan yordamidan ta’sirlangan </a:t>
            </a:r>
            <a:r>
              <a:rPr lang="uz-Cyrl-UZ" sz="2800" b="1" dirty="0">
                <a:latin typeface="Times New Roman"/>
                <a:ea typeface="Times New Roman"/>
              </a:rPr>
              <a:t>G’o’rak </a:t>
            </a:r>
            <a:r>
              <a:rPr lang="uz-Cyrl-UZ" sz="2800" dirty="0">
                <a:latin typeface="Times New Roman"/>
                <a:ea typeface="Times New Roman"/>
              </a:rPr>
              <a:t>kechikib bo’lsada </a:t>
            </a:r>
            <a:r>
              <a:rPr lang="uz-Cyrl-UZ" sz="2800" b="1" i="1" dirty="0">
                <a:solidFill>
                  <a:srgbClr val="0000FF"/>
                </a:solidFill>
                <a:latin typeface="Times New Roman"/>
                <a:ea typeface="Times New Roman"/>
              </a:rPr>
              <a:t>arablar bilan aloqani uzdi va </a:t>
            </a:r>
            <a:r>
              <a:rPr lang="uz-Cyrl-UZ" sz="2800" b="1" i="1" dirty="0" smtClean="0">
                <a:solidFill>
                  <a:srgbClr val="0000FF"/>
                </a:solidFill>
                <a:latin typeface="Times New Roman"/>
                <a:ea typeface="Times New Roman"/>
              </a:rPr>
              <a:t>sug’dlikla</a:t>
            </a:r>
            <a:r>
              <a:rPr lang="en-US" sz="2800" b="1" i="1" dirty="0" smtClean="0">
                <a:solidFill>
                  <a:srgbClr val="0000FF"/>
                </a:solidFill>
                <a:latin typeface="Times New Roman"/>
                <a:ea typeface="Times New Roman"/>
              </a:rPr>
              <a:t>r</a:t>
            </a:r>
            <a:r>
              <a:rPr lang="uz-Cyrl-UZ" sz="2800" b="1" i="1" dirty="0" smtClean="0">
                <a:solidFill>
                  <a:srgbClr val="0000FF"/>
                </a:solidFill>
                <a:latin typeface="Times New Roman"/>
                <a:ea typeface="Times New Roman"/>
              </a:rPr>
              <a:t> </a:t>
            </a:r>
            <a:r>
              <a:rPr lang="uz-Cyrl-UZ" sz="2800" b="1" i="1" dirty="0">
                <a:solidFill>
                  <a:srgbClr val="0000FF"/>
                </a:solidFill>
                <a:latin typeface="Times New Roman"/>
                <a:ea typeface="Times New Roman"/>
              </a:rPr>
              <a:t>qo’zg’oloniga</a:t>
            </a:r>
            <a:r>
              <a:rPr lang="uz-Cyrl-UZ" sz="2800" dirty="0">
                <a:latin typeface="Times New Roman"/>
                <a:ea typeface="Times New Roman"/>
              </a:rPr>
              <a:t> qo’shildi. Bu uning ilgarigi obro’sining tiklanishiga sabab bo’ldi. </a:t>
            </a:r>
            <a:endParaRPr lang="ru-RU" sz="2800" dirty="0">
              <a:effectLst/>
              <a:latin typeface="Times New Roman"/>
              <a:ea typeface="Times New Roman"/>
            </a:endParaRPr>
          </a:p>
        </p:txBody>
      </p:sp>
    </p:spTree>
    <p:extLst>
      <p:ext uri="{BB962C8B-B14F-4D97-AF65-F5344CB8AC3E}">
        <p14:creationId xmlns:p14="http://schemas.microsoft.com/office/powerpoint/2010/main" val="308996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4622804"/>
          </a:xfrm>
          <a:prstGeom prst="rect">
            <a:avLst/>
          </a:prstGeom>
        </p:spPr>
        <p:txBody>
          <a:bodyPr wrap="square">
            <a:spAutoFit/>
          </a:bodyPr>
          <a:lstStyle/>
          <a:p>
            <a:pPr algn="just">
              <a:lnSpc>
                <a:spcPct val="115000"/>
              </a:lnSpc>
              <a:spcAft>
                <a:spcPts val="0"/>
              </a:spcAft>
            </a:pPr>
            <a:r>
              <a:rPr lang="en-US" sz="3200" dirty="0">
                <a:solidFill>
                  <a:srgbClr val="000000"/>
                </a:solidFill>
                <a:latin typeface="Times New Roman"/>
                <a:ea typeface="Times New Roman"/>
              </a:rPr>
              <a:t> </a:t>
            </a:r>
            <a:r>
              <a:rPr lang="en-US" sz="3200" dirty="0" smtClean="0">
                <a:solidFill>
                  <a:srgbClr val="000000"/>
                </a:solidFill>
                <a:latin typeface="Times New Roman"/>
                <a:ea typeface="Times New Roman"/>
              </a:rPr>
              <a:t>	</a:t>
            </a:r>
            <a:r>
              <a:rPr lang="uz-Cyrl-UZ" sz="3200" dirty="0" smtClean="0">
                <a:latin typeface="Times New Roman"/>
                <a:ea typeface="Times New Roman"/>
              </a:rPr>
              <a:t>Taboriy </a:t>
            </a:r>
            <a:r>
              <a:rPr lang="uz-Cyrl-UZ" sz="3200" dirty="0">
                <a:latin typeface="Times New Roman"/>
                <a:ea typeface="Times New Roman"/>
              </a:rPr>
              <a:t>ayniqsa </a:t>
            </a:r>
            <a:r>
              <a:rPr lang="uz-Cyrl-UZ" sz="3200" b="1" dirty="0">
                <a:solidFill>
                  <a:srgbClr val="0000FF"/>
                </a:solidFill>
                <a:latin typeface="Times New Roman"/>
                <a:ea typeface="Times New Roman"/>
              </a:rPr>
              <a:t>Kesh atrofida</a:t>
            </a:r>
            <a:r>
              <a:rPr lang="uz-Cyrl-UZ" sz="3200" dirty="0">
                <a:latin typeface="Times New Roman"/>
                <a:ea typeface="Times New Roman"/>
              </a:rPr>
              <a:t> arablarga qarshi </a:t>
            </a:r>
            <a:r>
              <a:rPr lang="uz-Cyrl-UZ" sz="3200" b="1" i="1" dirty="0">
                <a:latin typeface="Times New Roman"/>
                <a:ea typeface="Times New Roman"/>
              </a:rPr>
              <a:t>Shosh, Farg’ona qo’shinlari va turk lashkarlarining</a:t>
            </a:r>
            <a:r>
              <a:rPr lang="uz-Cyrl-UZ" sz="3200" dirty="0">
                <a:latin typeface="Times New Roman"/>
                <a:ea typeface="Times New Roman"/>
              </a:rPr>
              <a:t> qaxramonlarcha jang qilganligini alohida ko’rsatadi. Bu olib borilgan janglar </a:t>
            </a:r>
            <a:r>
              <a:rPr lang="uz-Cyrl-UZ" sz="3200" b="1" dirty="0">
                <a:solidFill>
                  <a:srgbClr val="0000FF"/>
                </a:solidFill>
                <a:latin typeface="Times New Roman"/>
                <a:ea typeface="Times New Roman"/>
              </a:rPr>
              <a:t>Samarqand, Buxoro</a:t>
            </a:r>
            <a:r>
              <a:rPr lang="uz-Cyrl-UZ" sz="3200" dirty="0">
                <a:latin typeface="Times New Roman"/>
                <a:ea typeface="Times New Roman"/>
              </a:rPr>
              <a:t> va boshqa joylarni istisno qilganda Movarounnahr xalqining yana </a:t>
            </a:r>
            <a:r>
              <a:rPr lang="en-US" sz="3200" b="1" dirty="0" smtClean="0">
                <a:solidFill>
                  <a:srgbClr val="0000FF"/>
                </a:solidFill>
                <a:latin typeface="Times New Roman"/>
                <a:ea typeface="Times New Roman"/>
              </a:rPr>
              <a:t>5</a:t>
            </a:r>
            <a:r>
              <a:rPr lang="uz-Cyrl-UZ" sz="3200" b="1" dirty="0" smtClean="0">
                <a:solidFill>
                  <a:srgbClr val="0000FF"/>
                </a:solidFill>
                <a:latin typeface="Times New Roman"/>
                <a:ea typeface="Times New Roman"/>
              </a:rPr>
              <a:t> </a:t>
            </a:r>
            <a:r>
              <a:rPr lang="uz-Cyrl-UZ" sz="3200" b="1" dirty="0">
                <a:solidFill>
                  <a:srgbClr val="0000FF"/>
                </a:solidFill>
                <a:latin typeface="Times New Roman"/>
                <a:ea typeface="Times New Roman"/>
              </a:rPr>
              <a:t>yil</a:t>
            </a:r>
            <a:r>
              <a:rPr lang="uz-Cyrl-UZ" sz="3200" dirty="0">
                <a:latin typeface="Times New Roman"/>
                <a:ea typeface="Times New Roman"/>
              </a:rPr>
              <a:t> mobaynida arablar hukmronligiga </a:t>
            </a:r>
            <a:r>
              <a:rPr lang="uz-Cyrl-UZ" sz="3200" dirty="0" smtClean="0">
                <a:latin typeface="Times New Roman"/>
                <a:ea typeface="Times New Roman"/>
              </a:rPr>
              <a:t>bo’ysunmagan </a:t>
            </a:r>
            <a:r>
              <a:rPr lang="uz-Cyrl-UZ" sz="3200" dirty="0">
                <a:latin typeface="Times New Roman"/>
                <a:ea typeface="Times New Roman"/>
              </a:rPr>
              <a:t>jasoratidan bir namunadir.</a:t>
            </a:r>
            <a:endParaRPr lang="ru-RU" sz="3200" dirty="0">
              <a:effectLst/>
              <a:latin typeface="Times New Roman"/>
              <a:ea typeface="Times New Roman"/>
            </a:endParaRPr>
          </a:p>
        </p:txBody>
      </p:sp>
    </p:spTree>
    <p:extLst>
      <p:ext uri="{BB962C8B-B14F-4D97-AF65-F5344CB8AC3E}">
        <p14:creationId xmlns:p14="http://schemas.microsoft.com/office/powerpoint/2010/main" val="2469629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493812"/>
          </a:xfrm>
          <a:prstGeom prst="rect">
            <a:avLst/>
          </a:prstGeom>
        </p:spPr>
        <p:txBody>
          <a:bodyPr wrap="square">
            <a:spAutoFit/>
          </a:bodyPr>
          <a:lstStyle/>
          <a:p>
            <a:pPr algn="just"/>
            <a:r>
              <a:rPr lang="en-US" sz="2700" dirty="0" smtClean="0">
                <a:solidFill>
                  <a:srgbClr val="000000"/>
                </a:solidFill>
                <a:latin typeface="Times New Roman"/>
                <a:ea typeface="Times New Roman"/>
              </a:rPr>
              <a:t>	</a:t>
            </a:r>
            <a:r>
              <a:rPr lang="en-US" sz="2700" b="1" dirty="0">
                <a:solidFill>
                  <a:srgbClr val="000000"/>
                </a:solidFill>
                <a:latin typeface="Times New Roman"/>
                <a:ea typeface="Times New Roman"/>
              </a:rPr>
              <a:t>736—737 </a:t>
            </a:r>
            <a:r>
              <a:rPr lang="en-US" sz="2700" b="1" dirty="0" err="1">
                <a:solidFill>
                  <a:srgbClr val="000000"/>
                </a:solidFill>
                <a:latin typeface="Times New Roman"/>
                <a:ea typeface="Times New Roman"/>
              </a:rPr>
              <a:t>yillarda</a:t>
            </a:r>
            <a:r>
              <a:rPr lang="en-US" sz="2700" dirty="0">
                <a:solidFill>
                  <a:srgbClr val="000000"/>
                </a:solidFill>
                <a:latin typeface="Times New Roman"/>
                <a:ea typeface="Times New Roman"/>
              </a:rPr>
              <a:t> </a:t>
            </a:r>
            <a:r>
              <a:rPr lang="en-US" sz="2700" b="1" dirty="0" err="1" smtClean="0">
                <a:solidFill>
                  <a:srgbClr val="0000FF"/>
                </a:solidFill>
                <a:latin typeface="Times New Roman"/>
                <a:ea typeface="Times New Roman"/>
              </a:rPr>
              <a:t>Toxariston</a:t>
            </a:r>
            <a:r>
              <a:rPr lang="en-US" sz="2700" b="1" dirty="0" smtClean="0">
                <a:solidFill>
                  <a:srgbClr val="0000FF"/>
                </a:solidFill>
                <a:latin typeface="Times New Roman"/>
                <a:ea typeface="Times New Roman"/>
              </a:rPr>
              <a:t> </a:t>
            </a:r>
            <a:r>
              <a:rPr lang="en-US" sz="2700" b="1" dirty="0" err="1">
                <a:solidFill>
                  <a:srgbClr val="0000FF"/>
                </a:solidFill>
                <a:latin typeface="Times New Roman"/>
                <a:ea typeface="Times New Roman"/>
              </a:rPr>
              <a:t>va</a:t>
            </a:r>
            <a:r>
              <a:rPr lang="en-US" sz="2700" b="1" dirty="0">
                <a:solidFill>
                  <a:srgbClr val="0000FF"/>
                </a:solidFill>
                <a:latin typeface="Times New Roman"/>
                <a:ea typeface="Times New Roman"/>
              </a:rPr>
              <a:t> </a:t>
            </a:r>
            <a:r>
              <a:rPr lang="en-US" sz="2700" b="1" dirty="0" err="1">
                <a:solidFill>
                  <a:srgbClr val="0000FF"/>
                </a:solidFill>
                <a:latin typeface="Times New Roman"/>
                <a:ea typeface="Times New Roman"/>
              </a:rPr>
              <a:t>So’g’dda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arablarga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qarshi</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yana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qo’zg’olon</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ko’tarilgan</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Natijada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arablarga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qarshi</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juda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og’ir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ahvolga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tushib</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qoladilar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Og’ir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vaziyatdan</a:t>
            </a:r>
            <a:r>
              <a:rPr lang="en-US" sz="2700" dirty="0">
                <a:solidFill>
                  <a:srgbClr val="000000"/>
                </a:solidFill>
                <a:latin typeface="Times New Roman"/>
                <a:ea typeface="Times New Roman"/>
              </a:rPr>
              <a:t> </a:t>
            </a:r>
            <a:r>
              <a:rPr lang="en-US" sz="2700" dirty="0" err="1" smtClean="0">
                <a:solidFill>
                  <a:srgbClr val="000000"/>
                </a:solidFill>
                <a:latin typeface="Times New Roman"/>
                <a:ea typeface="Times New Roman"/>
              </a:rPr>
              <a:t>qutulish</a:t>
            </a:r>
            <a:r>
              <a:rPr lang="en-US" sz="2700" dirty="0" smtClean="0">
                <a:solidFill>
                  <a:srgbClr val="000000"/>
                </a:solidFill>
                <a:latin typeface="Times New Roman"/>
                <a:ea typeface="Times New Roman"/>
              </a:rPr>
              <a:t> </a:t>
            </a:r>
            <a:r>
              <a:rPr lang="en-US" sz="2700" dirty="0" err="1" smtClean="0">
                <a:solidFill>
                  <a:srgbClr val="000000"/>
                </a:solidFill>
                <a:latin typeface="Times New Roman"/>
                <a:ea typeface="Times New Roman"/>
              </a:rPr>
              <a:t>maqsadida</a:t>
            </a:r>
            <a:r>
              <a:rPr lang="en-US" sz="2700" dirty="0" smtClean="0">
                <a:solidFill>
                  <a:srgbClr val="000000"/>
                </a:solidFill>
                <a:latin typeface="Times New Roman"/>
                <a:ea typeface="Times New Roman"/>
              </a:rPr>
              <a:t> </a:t>
            </a:r>
            <a:r>
              <a:rPr lang="en-US" sz="2700" b="1" dirty="0" err="1">
                <a:solidFill>
                  <a:srgbClr val="000000"/>
                </a:solidFill>
                <a:latin typeface="Times New Roman"/>
                <a:ea typeface="Times New Roman"/>
              </a:rPr>
              <a:t>Xuroson</a:t>
            </a:r>
            <a:r>
              <a:rPr lang="en-US" sz="2700" b="1" dirty="0">
                <a:solidFill>
                  <a:srgbClr val="000000"/>
                </a:solidFill>
                <a:latin typeface="Times New Roman"/>
                <a:ea typeface="Times New Roman"/>
              </a:rPr>
              <a:t> </a:t>
            </a:r>
            <a:r>
              <a:rPr lang="en-US" sz="2700" b="1" dirty="0" err="1">
                <a:solidFill>
                  <a:srgbClr val="000000"/>
                </a:solidFill>
                <a:latin typeface="Times New Roman"/>
                <a:ea typeface="Times New Roman"/>
              </a:rPr>
              <a:t>va</a:t>
            </a:r>
            <a:r>
              <a:rPr lang="en-US" sz="2700" b="1" dirty="0">
                <a:solidFill>
                  <a:srgbClr val="000000"/>
                </a:solidFill>
                <a:latin typeface="Times New Roman"/>
                <a:ea typeface="Times New Roman"/>
              </a:rPr>
              <a:t> </a:t>
            </a:r>
            <a:r>
              <a:rPr lang="en-US" sz="2700" b="1" dirty="0" err="1">
                <a:solidFill>
                  <a:srgbClr val="000000"/>
                </a:solidFill>
                <a:latin typeface="Times New Roman"/>
                <a:ea typeface="Times New Roman"/>
              </a:rPr>
              <a:t>Movarounnahrning</a:t>
            </a:r>
            <a:r>
              <a:rPr lang="en-US" sz="2700" b="1" dirty="0">
                <a:solidFill>
                  <a:srgbClr val="000000"/>
                </a:solidFill>
                <a:latin typeface="Times New Roman"/>
                <a:ea typeface="Times New Roman"/>
              </a:rPr>
              <a:t> </a:t>
            </a:r>
            <a:r>
              <a:rPr lang="en-US" sz="2700" b="1" dirty="0" err="1">
                <a:solidFill>
                  <a:srgbClr val="000000"/>
                </a:solidFill>
                <a:latin typeface="Times New Roman"/>
                <a:ea typeface="Times New Roman"/>
              </a:rPr>
              <a:t>noiblari</a:t>
            </a:r>
            <a:r>
              <a:rPr lang="en-US" sz="2700" b="1" dirty="0">
                <a:solidFill>
                  <a:srgbClr val="000000"/>
                </a:solidFill>
                <a:latin typeface="Times New Roman"/>
                <a:ea typeface="Times New Roman"/>
              </a:rPr>
              <a:t> </a:t>
            </a:r>
            <a:r>
              <a:rPr lang="en-US" sz="2700" b="1" dirty="0" err="1">
                <a:solidFill>
                  <a:srgbClr val="000000"/>
                </a:solidFill>
                <a:latin typeface="Times New Roman"/>
                <a:ea typeface="Times New Roman"/>
              </a:rPr>
              <a:t>va</a:t>
            </a:r>
            <a:r>
              <a:rPr lang="en-US" sz="2700" b="1" dirty="0">
                <a:solidFill>
                  <a:srgbClr val="000000"/>
                </a:solidFill>
                <a:latin typeface="Times New Roman"/>
                <a:ea typeface="Times New Roman"/>
              </a:rPr>
              <a:t> </a:t>
            </a:r>
            <a:r>
              <a:rPr lang="en-US" sz="2700" b="1" dirty="0" err="1">
                <a:solidFill>
                  <a:srgbClr val="000000"/>
                </a:solidFill>
                <a:latin typeface="Times New Roman"/>
                <a:ea typeface="Times New Roman"/>
              </a:rPr>
              <a:t>amirlari</a:t>
            </a:r>
            <a:r>
              <a:rPr lang="en-US" sz="2700" b="1" dirty="0">
                <a:solidFill>
                  <a:srgbClr val="000000"/>
                </a:solidFill>
                <a:latin typeface="Times New Roman"/>
                <a:ea typeface="Times New Roman"/>
              </a:rPr>
              <a:t> </a:t>
            </a:r>
            <a:r>
              <a:rPr lang="en-US" sz="2700" dirty="0" err="1">
                <a:solidFill>
                  <a:srgbClr val="000000"/>
                </a:solidFill>
                <a:latin typeface="Times New Roman"/>
                <a:ea typeface="Times New Roman"/>
              </a:rPr>
              <a:t>bir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necha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marta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o’zgartiriladi</a:t>
            </a:r>
            <a:r>
              <a:rPr lang="en-US" sz="2700" dirty="0">
                <a:solidFill>
                  <a:srgbClr val="000000"/>
                </a:solidFill>
                <a:latin typeface="Times New Roman"/>
                <a:ea typeface="Times New Roman"/>
              </a:rPr>
              <a:t>. </a:t>
            </a:r>
            <a:r>
              <a:rPr lang="en-US" sz="2700" dirty="0" err="1" smtClean="0">
                <a:solidFill>
                  <a:srgbClr val="000000"/>
                </a:solidFill>
                <a:latin typeface="Times New Roman"/>
                <a:ea typeface="Times New Roman"/>
              </a:rPr>
              <a:t>Xususan</a:t>
            </a:r>
            <a:r>
              <a:rPr lang="en-US" sz="2700" dirty="0" smtClean="0">
                <a:solidFill>
                  <a:srgbClr val="000000"/>
                </a:solidFill>
                <a:latin typeface="Times New Roman"/>
                <a:ea typeface="Times New Roman"/>
              </a:rPr>
              <a:t>, </a:t>
            </a:r>
            <a:r>
              <a:rPr lang="en-US" sz="2700" b="1" dirty="0">
                <a:solidFill>
                  <a:srgbClr val="0000FF"/>
                </a:solidFill>
                <a:latin typeface="Times New Roman"/>
                <a:ea typeface="Times New Roman"/>
              </a:rPr>
              <a:t>Nasr </a:t>
            </a:r>
            <a:r>
              <a:rPr lang="en-US" sz="2700" b="1" dirty="0" err="1" smtClean="0">
                <a:solidFill>
                  <a:srgbClr val="0000FF"/>
                </a:solidFill>
                <a:latin typeface="Times New Roman"/>
                <a:ea typeface="Times New Roman"/>
              </a:rPr>
              <a:t>ibn</a:t>
            </a:r>
            <a:r>
              <a:rPr lang="en-US" sz="2700" b="1" dirty="0" smtClean="0">
                <a:solidFill>
                  <a:srgbClr val="0000FF"/>
                </a:solidFill>
                <a:latin typeface="Times New Roman"/>
                <a:ea typeface="Times New Roman"/>
              </a:rPr>
              <a:t> </a:t>
            </a:r>
            <a:r>
              <a:rPr lang="en-US" sz="2700" b="1" dirty="0" err="1">
                <a:solidFill>
                  <a:srgbClr val="0000FF"/>
                </a:solidFill>
                <a:latin typeface="Times New Roman"/>
                <a:ea typeface="Times New Roman"/>
              </a:rPr>
              <a:t>Sayyor</a:t>
            </a:r>
            <a:r>
              <a:rPr lang="en-US" sz="2700" b="1" dirty="0">
                <a:solidFill>
                  <a:srgbClr val="0000FF"/>
                </a:solidFill>
                <a:latin typeface="Times New Roman"/>
                <a:ea typeface="Times New Roman"/>
              </a:rPr>
              <a:t> (738—748)</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davrida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ko’rilgan</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tadbirlar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tufayli</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arab</a:t>
            </a:r>
            <a:r>
              <a:rPr lang="en-US" sz="2700" dirty="0">
                <a:solidFill>
                  <a:srgbClr val="000000"/>
                </a:solidFill>
                <a:latin typeface="Times New Roman"/>
                <a:ea typeface="Times New Roman"/>
              </a:rPr>
              <a:t> </a:t>
            </a:r>
            <a:r>
              <a:rPr lang="en-US" sz="2700" dirty="0" err="1" smtClean="0">
                <a:solidFill>
                  <a:srgbClr val="000000"/>
                </a:solidFill>
                <a:latin typeface="Times New Roman"/>
                <a:ea typeface="Times New Roman"/>
              </a:rPr>
              <a:t>istilochilari</a:t>
            </a:r>
            <a:r>
              <a:rPr lang="en-US" sz="2700" dirty="0" smtClean="0">
                <a:solidFill>
                  <a:srgbClr val="000000"/>
                </a:solidFill>
                <a:latin typeface="Times New Roman"/>
                <a:ea typeface="Times New Roman"/>
              </a:rPr>
              <a:t> </a:t>
            </a:r>
            <a:r>
              <a:rPr lang="en-US" sz="2700" dirty="0" err="1">
                <a:solidFill>
                  <a:srgbClr val="000000"/>
                </a:solidFill>
                <a:latin typeface="Times New Roman"/>
                <a:ea typeface="Times New Roman"/>
              </a:rPr>
              <a:t>o’lkada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o’z</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mavqelarini</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mustahkamlash</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imkoniyatiga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ega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bo’ldidar</a:t>
            </a:r>
            <a:r>
              <a:rPr lang="en-US" sz="2700" dirty="0">
                <a:solidFill>
                  <a:srgbClr val="000000"/>
                </a:solidFill>
                <a:latin typeface="Times New Roman"/>
                <a:ea typeface="Times New Roman"/>
              </a:rPr>
              <a:t>. U </a:t>
            </a:r>
            <a:r>
              <a:rPr lang="en-US" sz="2700" dirty="0" err="1">
                <a:solidFill>
                  <a:srgbClr val="000000"/>
                </a:solidFill>
                <a:latin typeface="Times New Roman"/>
                <a:ea typeface="Times New Roman"/>
              </a:rPr>
              <a:t>qo’zg’olonchilarni</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bostirish</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uchun</a:t>
            </a:r>
            <a:r>
              <a:rPr lang="en-US" sz="2700" dirty="0">
                <a:solidFill>
                  <a:srgbClr val="000000"/>
                </a:solidFill>
                <a:latin typeface="Times New Roman"/>
                <a:ea typeface="Times New Roman"/>
              </a:rPr>
              <a:t> </a:t>
            </a:r>
            <a:r>
              <a:rPr lang="en-US" sz="2700" b="1" dirty="0">
                <a:solidFill>
                  <a:srgbClr val="0000FF"/>
                </a:solidFill>
                <a:latin typeface="Times New Roman"/>
                <a:ea typeface="Times New Roman"/>
              </a:rPr>
              <a:t>Samarqand, </a:t>
            </a:r>
            <a:r>
              <a:rPr lang="en-US" sz="2700" b="1" dirty="0" err="1">
                <a:solidFill>
                  <a:srgbClr val="0000FF"/>
                </a:solidFill>
                <a:latin typeface="Times New Roman"/>
                <a:ea typeface="Times New Roman"/>
              </a:rPr>
              <a:t>Shosh</a:t>
            </a:r>
            <a:r>
              <a:rPr lang="en-US" sz="2700" b="1" dirty="0">
                <a:solidFill>
                  <a:srgbClr val="0000FF"/>
                </a:solidFill>
                <a:latin typeface="Times New Roman"/>
                <a:ea typeface="Times New Roman"/>
              </a:rPr>
              <a:t>, </a:t>
            </a:r>
            <a:r>
              <a:rPr lang="en-US" sz="2700" b="1" dirty="0" err="1">
                <a:solidFill>
                  <a:srgbClr val="0000FF"/>
                </a:solidFill>
                <a:latin typeface="Times New Roman"/>
                <a:ea typeface="Times New Roman"/>
              </a:rPr>
              <a:t>Farob</a:t>
            </a:r>
            <a:r>
              <a:rPr lang="en-US" sz="2700" b="1" dirty="0">
                <a:solidFill>
                  <a:srgbClr val="0000FF"/>
                </a:solidFill>
                <a:latin typeface="Times New Roman"/>
                <a:ea typeface="Times New Roman"/>
              </a:rPr>
              <a:t> </a:t>
            </a:r>
            <a:r>
              <a:rPr lang="en-US" sz="2700" b="1" dirty="0" err="1">
                <a:solidFill>
                  <a:srgbClr val="0000FF"/>
                </a:solidFill>
                <a:latin typeface="Times New Roman"/>
                <a:ea typeface="Times New Roman"/>
              </a:rPr>
              <a:t>va</a:t>
            </a:r>
            <a:r>
              <a:rPr lang="en-US" sz="2700" b="1" dirty="0">
                <a:solidFill>
                  <a:srgbClr val="0000FF"/>
                </a:solidFill>
                <a:latin typeface="Times New Roman"/>
                <a:ea typeface="Times New Roman"/>
              </a:rPr>
              <a:t> </a:t>
            </a:r>
            <a:r>
              <a:rPr lang="en-US" sz="2700" b="1" dirty="0" err="1">
                <a:solidFill>
                  <a:srgbClr val="0000FF"/>
                </a:solidFill>
                <a:latin typeface="Times New Roman"/>
                <a:ea typeface="Times New Roman"/>
              </a:rPr>
              <a:t>Farg’onaga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bir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necha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bor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qo’shinlar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tortib</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bordi</a:t>
            </a:r>
            <a:r>
              <a:rPr lang="en-US" sz="2700" dirty="0">
                <a:solidFill>
                  <a:srgbClr val="000000"/>
                </a:solidFill>
                <a:latin typeface="Times New Roman"/>
                <a:ea typeface="Times New Roman"/>
              </a:rPr>
              <a:t>. Nasr </a:t>
            </a:r>
            <a:r>
              <a:rPr lang="en-US" sz="2700" dirty="0" err="1">
                <a:solidFill>
                  <a:srgbClr val="000000"/>
                </a:solidFill>
                <a:latin typeface="Times New Roman"/>
                <a:ea typeface="Times New Roman"/>
              </a:rPr>
              <a:t>ibn</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Sayyorning</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noiblik</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davri</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Markaziy</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Osiyo</a:t>
            </a:r>
            <a:r>
              <a:rPr lang="en-US" sz="2700" dirty="0">
                <a:solidFill>
                  <a:srgbClr val="000000"/>
                </a:solidFill>
                <a:latin typeface="Times New Roman"/>
                <a:ea typeface="Times New Roman"/>
              </a:rPr>
              <a:t> </a:t>
            </a:r>
            <a:r>
              <a:rPr lang="en-US" sz="2700" dirty="0" err="1" smtClean="0">
                <a:solidFill>
                  <a:srgbClr val="000000"/>
                </a:solidFill>
                <a:latin typeface="Times New Roman"/>
                <a:ea typeface="Times New Roman"/>
              </a:rPr>
              <a:t>yerlarining</a:t>
            </a:r>
            <a:r>
              <a:rPr lang="en-US" sz="2700" dirty="0" smtClean="0">
                <a:solidFill>
                  <a:srgbClr val="000000"/>
                </a:solidFill>
                <a:latin typeface="Times New Roman"/>
                <a:ea typeface="Times New Roman"/>
              </a:rPr>
              <a:t> </a:t>
            </a:r>
            <a:r>
              <a:rPr lang="en-US" sz="2700" dirty="0" err="1">
                <a:solidFill>
                  <a:srgbClr val="000000"/>
                </a:solidFill>
                <a:latin typeface="Times New Roman"/>
                <a:ea typeface="Times New Roman"/>
              </a:rPr>
              <a:t>arablar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tomonidan</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istilo</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qilinishi</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tarixida</a:t>
            </a:r>
            <a:r>
              <a:rPr lang="en-US" sz="2700" dirty="0">
                <a:solidFill>
                  <a:srgbClr val="000000"/>
                </a:solidFill>
                <a:latin typeface="Times New Roman"/>
                <a:ea typeface="Times New Roman"/>
              </a:rPr>
              <a:t> </a:t>
            </a:r>
            <a:r>
              <a:rPr lang="en-US" sz="2700" b="1" dirty="0" err="1">
                <a:solidFill>
                  <a:srgbClr val="0000FF"/>
                </a:solidFill>
                <a:latin typeface="Times New Roman"/>
                <a:ea typeface="Times New Roman"/>
              </a:rPr>
              <a:t>yangi</a:t>
            </a:r>
            <a:r>
              <a:rPr lang="en-US" sz="2700" b="1" dirty="0">
                <a:solidFill>
                  <a:srgbClr val="0000FF"/>
                </a:solidFill>
                <a:latin typeface="Times New Roman"/>
                <a:ea typeface="Times New Roman"/>
              </a:rPr>
              <a:t> </a:t>
            </a:r>
            <a:r>
              <a:rPr lang="en-US" sz="2700" b="1" dirty="0" err="1">
                <a:solidFill>
                  <a:srgbClr val="0000FF"/>
                </a:solidFill>
                <a:latin typeface="Times New Roman"/>
                <a:ea typeface="Times New Roman"/>
              </a:rPr>
              <a:t>va</a:t>
            </a:r>
            <a:r>
              <a:rPr lang="en-US" sz="2700" b="1" dirty="0">
                <a:solidFill>
                  <a:srgbClr val="0000FF"/>
                </a:solidFill>
                <a:latin typeface="Times New Roman"/>
                <a:ea typeface="Times New Roman"/>
              </a:rPr>
              <a:t> </a:t>
            </a:r>
            <a:r>
              <a:rPr lang="en-US" sz="2700" b="1" dirty="0" err="1" smtClean="0">
                <a:solidFill>
                  <a:srgbClr val="0000FF"/>
                </a:solidFill>
                <a:latin typeface="Times New Roman"/>
                <a:ea typeface="Times New Roman"/>
              </a:rPr>
              <a:t>so’nggi</a:t>
            </a:r>
            <a:r>
              <a:rPr lang="en-US" sz="2700" b="1" dirty="0" smtClean="0">
                <a:solidFill>
                  <a:srgbClr val="0000FF"/>
                </a:solidFill>
                <a:latin typeface="Times New Roman"/>
                <a:ea typeface="Times New Roman"/>
              </a:rPr>
              <a:t> </a:t>
            </a:r>
            <a:r>
              <a:rPr lang="en-US" sz="2700" b="1" dirty="0" err="1">
                <a:solidFill>
                  <a:srgbClr val="0000FF"/>
                </a:solidFill>
                <a:latin typeface="Times New Roman"/>
                <a:ea typeface="Times New Roman"/>
              </a:rPr>
              <a:t>davrdir</a:t>
            </a:r>
            <a:r>
              <a:rPr lang="en-US" sz="2700" dirty="0">
                <a:solidFill>
                  <a:srgbClr val="000000"/>
                </a:solidFill>
                <a:latin typeface="Times New Roman"/>
                <a:ea typeface="Times New Roman"/>
              </a:rPr>
              <a:t>. U </a:t>
            </a:r>
            <a:r>
              <a:rPr lang="en-US" sz="2700" dirty="0" err="1">
                <a:solidFill>
                  <a:srgbClr val="000000"/>
                </a:solidFill>
                <a:latin typeface="Times New Roman"/>
                <a:ea typeface="Times New Roman"/>
              </a:rPr>
              <a:t>ma’lum</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bir</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muddat</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davomida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mamlakatda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nisbiy</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osoyishtalik</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o’rnata</a:t>
            </a:r>
            <a:r>
              <a:rPr lang="en-US" sz="2700" dirty="0">
                <a:solidFill>
                  <a:srgbClr val="000000"/>
                </a:solidFill>
                <a:latin typeface="Times New Roman"/>
                <a:ea typeface="Times New Roman"/>
              </a:rPr>
              <a:t> </a:t>
            </a:r>
            <a:r>
              <a:rPr lang="en-US" sz="2700" dirty="0" err="1">
                <a:solidFill>
                  <a:srgbClr val="000000"/>
                </a:solidFill>
                <a:latin typeface="Times New Roman"/>
                <a:ea typeface="Times New Roman"/>
              </a:rPr>
              <a:t>oldi</a:t>
            </a:r>
            <a:r>
              <a:rPr lang="en-US" sz="2700" dirty="0">
                <a:solidFill>
                  <a:srgbClr val="000000"/>
                </a:solidFill>
                <a:latin typeface="Times New Roman"/>
                <a:ea typeface="Times New Roman"/>
              </a:rPr>
              <a:t>. </a:t>
            </a:r>
            <a:endParaRPr lang="ru-RU" sz="2700" dirty="0"/>
          </a:p>
        </p:txBody>
      </p:sp>
    </p:spTree>
    <p:extLst>
      <p:ext uri="{BB962C8B-B14F-4D97-AF65-F5344CB8AC3E}">
        <p14:creationId xmlns:p14="http://schemas.microsoft.com/office/powerpoint/2010/main" val="321901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632311"/>
          </a:xfrm>
          <a:prstGeom prst="rect">
            <a:avLst/>
          </a:prstGeom>
        </p:spPr>
        <p:txBody>
          <a:bodyPr wrap="square">
            <a:spAutoFit/>
          </a:bodyPr>
          <a:lstStyle/>
          <a:p>
            <a:pPr algn="just"/>
            <a:r>
              <a:rPr lang="en-US" sz="3600" dirty="0" smtClean="0">
                <a:solidFill>
                  <a:srgbClr val="000000"/>
                </a:solidFill>
                <a:latin typeface="Times New Roman"/>
                <a:ea typeface="Times New Roman"/>
              </a:rPr>
              <a:t>	Nasr </a:t>
            </a:r>
            <a:r>
              <a:rPr lang="en-US" sz="3600" dirty="0" err="1">
                <a:solidFill>
                  <a:srgbClr val="000000"/>
                </a:solidFill>
                <a:latin typeface="Times New Roman"/>
                <a:ea typeface="Times New Roman"/>
              </a:rPr>
              <a:t>bunga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qanday</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erishdi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Avvalo</a:t>
            </a:r>
            <a:r>
              <a:rPr lang="en-US" sz="3600" dirty="0">
                <a:solidFill>
                  <a:srgbClr val="000000"/>
                </a:solidFill>
                <a:latin typeface="Times New Roman"/>
                <a:ea typeface="Times New Roman"/>
              </a:rPr>
              <a:t> u </a:t>
            </a:r>
            <a:r>
              <a:rPr lang="en-US" sz="3600" b="1" i="1" dirty="0" err="1">
                <a:solidFill>
                  <a:srgbClr val="0000FF"/>
                </a:solidFill>
                <a:latin typeface="Times New Roman"/>
                <a:ea typeface="Times New Roman"/>
              </a:rPr>
              <a:t>oqsuyak</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dehqonlar</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o’rtasidagi</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nizolardan</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foydalandi</a:t>
            </a:r>
            <a:r>
              <a:rPr lang="en-US" sz="3600" b="1" i="1" dirty="0">
                <a:solidFill>
                  <a:srgbClr val="0000FF"/>
                </a:solidFill>
                <a:latin typeface="Times New Roman"/>
                <a:ea typeface="Times New Roman"/>
              </a:rPr>
              <a:t>,</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ularning</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ko’pchiligini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o’z</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tomoniga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og’dirib</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oldi</a:t>
            </a:r>
            <a:r>
              <a:rPr lang="en-US" sz="3600" dirty="0">
                <a:solidFill>
                  <a:srgbClr val="000000"/>
                </a:solidFill>
                <a:latin typeface="Times New Roman"/>
                <a:ea typeface="Times New Roman"/>
              </a:rPr>
              <a:t>. </a:t>
            </a:r>
            <a:r>
              <a:rPr lang="en-US" sz="3600" b="1" i="1" dirty="0" err="1">
                <a:solidFill>
                  <a:srgbClr val="0000FF"/>
                </a:solidFill>
                <a:latin typeface="Times New Roman"/>
                <a:ea typeface="Times New Roman"/>
              </a:rPr>
              <a:t>Oqsuyak</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dehqonlar</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lashkarboshilar</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imtiyozlarini</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saqlashga</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alohida</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e’tibor</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berdi</a:t>
            </a:r>
            <a:r>
              <a:rPr lang="en-US" sz="3600" b="1" i="1" dirty="0">
                <a:solidFill>
                  <a:srgbClr val="0000FF"/>
                </a:solidFill>
                <a:latin typeface="Times New Roman"/>
                <a:ea typeface="Times New Roman"/>
              </a:rPr>
              <a:t>,</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ular</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o’tasida</a:t>
            </a:r>
            <a:r>
              <a:rPr lang="en-US" sz="3600" dirty="0">
                <a:solidFill>
                  <a:srgbClr val="000000"/>
                </a:solidFill>
                <a:latin typeface="Times New Roman"/>
                <a:ea typeface="Times New Roman"/>
              </a:rPr>
              <a:t> </a:t>
            </a:r>
            <a:r>
              <a:rPr lang="en-US" sz="3600" b="1" i="1" dirty="0" err="1">
                <a:solidFill>
                  <a:srgbClr val="0000FF"/>
                </a:solidFill>
                <a:latin typeface="Times New Roman"/>
                <a:ea typeface="Times New Roman"/>
              </a:rPr>
              <a:t>q</a:t>
            </a:r>
            <a:r>
              <a:rPr lang="en-US" sz="3600" b="1" i="1" dirty="0" err="1" smtClean="0">
                <a:solidFill>
                  <a:srgbClr val="0000FF"/>
                </a:solidFill>
                <a:latin typeface="Times New Roman"/>
                <a:ea typeface="Times New Roman"/>
              </a:rPr>
              <a:t>on-qardoshlik</a:t>
            </a:r>
            <a:r>
              <a:rPr lang="en-US" sz="3600" b="1" i="1" dirty="0" smtClean="0">
                <a:solidFill>
                  <a:srgbClr val="0000FF"/>
                </a:solidFill>
                <a:latin typeface="Times New Roman"/>
                <a:ea typeface="Times New Roman"/>
              </a:rPr>
              <a:t> </a:t>
            </a:r>
            <a:r>
              <a:rPr lang="en-US" sz="3600" b="1" i="1" dirty="0" err="1">
                <a:solidFill>
                  <a:srgbClr val="0000FF"/>
                </a:solidFill>
                <a:latin typeface="Times New Roman"/>
                <a:ea typeface="Times New Roman"/>
              </a:rPr>
              <a:t>va</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qarindosh-urug’chalik</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aloqalarini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o’rnatishni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har</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taraflama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qo’llab-quvvatladi</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O‘zi</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bu</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sohada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namuna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ko’rsatib</a:t>
            </a:r>
            <a:r>
              <a:rPr lang="en-US" sz="3600" dirty="0">
                <a:solidFill>
                  <a:srgbClr val="000000"/>
                </a:solidFill>
                <a:latin typeface="Times New Roman"/>
                <a:ea typeface="Times New Roman"/>
              </a:rPr>
              <a:t> </a:t>
            </a:r>
            <a:r>
              <a:rPr lang="en-US" sz="3600" b="1" i="1" dirty="0" err="1">
                <a:solidFill>
                  <a:srgbClr val="0000FF"/>
                </a:solidFill>
                <a:latin typeface="Times New Roman"/>
                <a:ea typeface="Times New Roman"/>
              </a:rPr>
              <a:t>Tog’shoda</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Buxorxudotning</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qiziga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uylandi</a:t>
            </a:r>
            <a:r>
              <a:rPr lang="en-US" sz="3600" dirty="0">
                <a:solidFill>
                  <a:srgbClr val="000000"/>
                </a:solidFill>
                <a:latin typeface="Times New Roman"/>
                <a:ea typeface="Times New Roman"/>
              </a:rPr>
              <a:t>. </a:t>
            </a:r>
            <a:endParaRPr lang="ru-RU" sz="3600" dirty="0"/>
          </a:p>
        </p:txBody>
      </p:sp>
    </p:spTree>
    <p:extLst>
      <p:ext uri="{BB962C8B-B14F-4D97-AF65-F5344CB8AC3E}">
        <p14:creationId xmlns:p14="http://schemas.microsoft.com/office/powerpoint/2010/main" val="2374595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078313"/>
          </a:xfrm>
          <a:prstGeom prst="rect">
            <a:avLst/>
          </a:prstGeom>
        </p:spPr>
        <p:txBody>
          <a:bodyPr wrap="square">
            <a:spAutoFit/>
          </a:bodyPr>
          <a:lstStyle/>
          <a:p>
            <a:pPr algn="just"/>
            <a:r>
              <a:rPr lang="en-US" sz="3600" dirty="0" smtClean="0">
                <a:solidFill>
                  <a:srgbClr val="000000"/>
                </a:solidFill>
                <a:latin typeface="Times New Roman"/>
                <a:ea typeface="Times New Roman"/>
              </a:rPr>
              <a:t>	</a:t>
            </a:r>
            <a:r>
              <a:rPr lang="en-US" sz="3600" b="1" dirty="0" smtClean="0">
                <a:solidFill>
                  <a:srgbClr val="C00000"/>
                </a:solidFill>
                <a:latin typeface="Times New Roman"/>
                <a:ea typeface="Times New Roman"/>
              </a:rPr>
              <a:t>Nasr </a:t>
            </a:r>
            <a:r>
              <a:rPr lang="en-US" sz="3600" b="1" dirty="0" err="1">
                <a:solidFill>
                  <a:srgbClr val="C00000"/>
                </a:solidFill>
                <a:latin typeface="Times New Roman"/>
                <a:ea typeface="Times New Roman"/>
              </a:rPr>
              <a:t>ibn</a:t>
            </a:r>
            <a:r>
              <a:rPr lang="en-US" sz="3600" b="1" dirty="0">
                <a:solidFill>
                  <a:srgbClr val="C00000"/>
                </a:solidFill>
                <a:latin typeface="Times New Roman"/>
                <a:ea typeface="Times New Roman"/>
              </a:rPr>
              <a:t> </a:t>
            </a:r>
            <a:r>
              <a:rPr lang="en-US" sz="3600" b="1" dirty="0" err="1">
                <a:solidFill>
                  <a:srgbClr val="C00000"/>
                </a:solidFill>
                <a:latin typeface="Times New Roman"/>
                <a:ea typeface="Times New Roman"/>
              </a:rPr>
              <a:t>Sayyor</a:t>
            </a:r>
            <a:r>
              <a:rPr lang="en-US" sz="3600" dirty="0">
                <a:solidFill>
                  <a:srgbClr val="000000"/>
                </a:solidFill>
                <a:latin typeface="Times New Roman"/>
                <a:ea typeface="Times New Roman"/>
              </a:rPr>
              <a:t> </a:t>
            </a:r>
            <a:r>
              <a:rPr lang="en-US" sz="3600" b="1" dirty="0" err="1">
                <a:solidFill>
                  <a:srgbClr val="7030A0"/>
                </a:solidFill>
                <a:latin typeface="Times New Roman"/>
                <a:ea typeface="Times New Roman"/>
              </a:rPr>
              <a:t>moliyaviy</a:t>
            </a:r>
            <a:r>
              <a:rPr lang="en-US" sz="3600" b="1" dirty="0">
                <a:solidFill>
                  <a:srgbClr val="7030A0"/>
                </a:solidFill>
                <a:latin typeface="Times New Roman"/>
                <a:ea typeface="Times New Roman"/>
              </a:rPr>
              <a:t> </a:t>
            </a:r>
            <a:r>
              <a:rPr lang="en-US" sz="3600" b="1" dirty="0" err="1">
                <a:solidFill>
                  <a:srgbClr val="7030A0"/>
                </a:solidFill>
                <a:latin typeface="Times New Roman"/>
                <a:ea typeface="Times New Roman"/>
              </a:rPr>
              <a:t>islohot</a:t>
            </a:r>
            <a:r>
              <a:rPr lang="en-US" sz="3600" b="1" dirty="0">
                <a:solidFill>
                  <a:srgbClr val="7030A0"/>
                </a:solidFill>
                <a:latin typeface="Times New Roman"/>
                <a:ea typeface="Times New Roman"/>
              </a:rPr>
              <a:t> </a:t>
            </a:r>
            <a:r>
              <a:rPr lang="en-US" sz="3600" dirty="0" err="1">
                <a:solidFill>
                  <a:srgbClr val="000000"/>
                </a:solidFill>
                <a:latin typeface="Times New Roman"/>
                <a:ea typeface="Times New Roman"/>
              </a:rPr>
              <a:t>o’tkazdi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Unga</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ko’ra</a:t>
            </a:r>
            <a:r>
              <a:rPr lang="en-US" sz="3600" dirty="0" smtClean="0">
                <a:solidFill>
                  <a:srgbClr val="000000"/>
                </a:solidFill>
                <a:latin typeface="Times New Roman"/>
                <a:ea typeface="Times New Roman"/>
              </a:rPr>
              <a:t>:</a:t>
            </a:r>
          </a:p>
          <a:p>
            <a:pPr marL="457200" indent="-457200" algn="just">
              <a:buFont typeface="Wingdings" panose="05000000000000000000" pitchFamily="2" charset="2"/>
              <a:buChar char="v"/>
            </a:pPr>
            <a:r>
              <a:rPr lang="en-US" sz="3600" b="1" i="1" dirty="0" err="1" smtClean="0">
                <a:solidFill>
                  <a:srgbClr val="7030A0"/>
                </a:solidFill>
                <a:latin typeface="Times New Roman"/>
                <a:ea typeface="Times New Roman"/>
              </a:rPr>
              <a:t>islom</a:t>
            </a:r>
            <a:r>
              <a:rPr lang="en-US" sz="3600" b="1" i="1" dirty="0" smtClean="0">
                <a:solidFill>
                  <a:srgbClr val="7030A0"/>
                </a:solidFill>
                <a:latin typeface="Times New Roman"/>
                <a:ea typeface="Times New Roman"/>
              </a:rPr>
              <a:t> </a:t>
            </a:r>
            <a:r>
              <a:rPr lang="en-US" sz="3600" b="1" i="1" dirty="0" err="1">
                <a:solidFill>
                  <a:srgbClr val="7030A0"/>
                </a:solidFill>
                <a:latin typeface="Times New Roman"/>
                <a:ea typeface="Times New Roman"/>
              </a:rPr>
              <a:t>dinini</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qabul</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qilgan</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barcha</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kishilar</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juz’ya</a:t>
            </a:r>
            <a:r>
              <a:rPr lang="en-US" sz="3600" b="1" i="1" dirty="0">
                <a:solidFill>
                  <a:srgbClr val="7030A0"/>
                </a:solidFill>
                <a:latin typeface="Times New Roman"/>
                <a:ea typeface="Times New Roman"/>
              </a:rPr>
              <a:t> </a:t>
            </a:r>
            <a:r>
              <a:rPr lang="en-US" sz="3600" b="1" i="1" dirty="0" err="1" smtClean="0">
                <a:solidFill>
                  <a:srgbClr val="7030A0"/>
                </a:solidFill>
                <a:latin typeface="Times New Roman"/>
                <a:ea typeface="Times New Roman"/>
              </a:rPr>
              <a:t>soliqlaridan</a:t>
            </a:r>
            <a:r>
              <a:rPr lang="en-US" sz="3600" b="1" i="1" dirty="0" smtClean="0">
                <a:solidFill>
                  <a:srgbClr val="7030A0"/>
                </a:solidFill>
                <a:latin typeface="Times New Roman"/>
                <a:ea typeface="Times New Roman"/>
              </a:rPr>
              <a:t> </a:t>
            </a:r>
            <a:r>
              <a:rPr lang="en-US" sz="3600" b="1" i="1" dirty="0" err="1">
                <a:solidFill>
                  <a:srgbClr val="7030A0"/>
                </a:solidFill>
                <a:latin typeface="Times New Roman"/>
                <a:ea typeface="Times New Roman"/>
              </a:rPr>
              <a:t>ozod</a:t>
            </a:r>
            <a:r>
              <a:rPr lang="en-US" sz="3600" b="1" i="1" dirty="0">
                <a:solidFill>
                  <a:srgbClr val="7030A0"/>
                </a:solidFill>
                <a:latin typeface="Times New Roman"/>
                <a:ea typeface="Times New Roman"/>
              </a:rPr>
              <a:t> </a:t>
            </a:r>
            <a:r>
              <a:rPr lang="en-US" sz="3600" b="1" i="1" dirty="0" err="1" smtClean="0">
                <a:solidFill>
                  <a:srgbClr val="7030A0"/>
                </a:solidFill>
                <a:latin typeface="Times New Roman"/>
                <a:ea typeface="Times New Roman"/>
              </a:rPr>
              <a:t>qilindilar</a:t>
            </a:r>
            <a:r>
              <a:rPr lang="en-US" sz="3600" b="1" i="1" dirty="0" smtClean="0">
                <a:solidFill>
                  <a:srgbClr val="7030A0"/>
                </a:solidFill>
                <a:latin typeface="Times New Roman"/>
                <a:ea typeface="Times New Roman"/>
              </a:rPr>
              <a:t>;</a:t>
            </a:r>
          </a:p>
          <a:p>
            <a:pPr marL="457200" indent="-457200" algn="just">
              <a:buFont typeface="Wingdings" panose="05000000000000000000" pitchFamily="2" charset="2"/>
              <a:buChar char="v"/>
            </a:pPr>
            <a:r>
              <a:rPr lang="en-US" sz="3600" b="1" i="1" dirty="0" err="1" smtClean="0">
                <a:solidFill>
                  <a:srgbClr val="7030A0"/>
                </a:solidFill>
                <a:latin typeface="Times New Roman"/>
                <a:ea typeface="Times New Roman"/>
              </a:rPr>
              <a:t>barcha</a:t>
            </a:r>
            <a:r>
              <a:rPr lang="en-US" sz="3600" b="1" i="1" dirty="0" smtClean="0">
                <a:solidFill>
                  <a:srgbClr val="7030A0"/>
                </a:solidFill>
                <a:latin typeface="Times New Roman"/>
                <a:ea typeface="Times New Roman"/>
              </a:rPr>
              <a:t> </a:t>
            </a:r>
            <a:r>
              <a:rPr lang="en-US" sz="3600" b="1" i="1" dirty="0" err="1">
                <a:solidFill>
                  <a:srgbClr val="7030A0"/>
                </a:solidFill>
                <a:latin typeface="Times New Roman"/>
                <a:ea typeface="Times New Roman"/>
              </a:rPr>
              <a:t>musulmonlar</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xuquq</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jihatdan</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tenglashtirildi</a:t>
            </a:r>
            <a:r>
              <a:rPr lang="en-US" sz="3600" b="1" i="1" dirty="0">
                <a:solidFill>
                  <a:srgbClr val="7030A0"/>
                </a:solidFill>
                <a:latin typeface="Times New Roman"/>
                <a:ea typeface="Times New Roman"/>
              </a:rPr>
              <a:t>. </a:t>
            </a:r>
            <a:endParaRPr lang="en-US" sz="3600" b="1" i="1" dirty="0" smtClean="0">
              <a:solidFill>
                <a:srgbClr val="7030A0"/>
              </a:solidFill>
              <a:latin typeface="Times New Roman"/>
              <a:ea typeface="Times New Roman"/>
            </a:endParaRPr>
          </a:p>
          <a:p>
            <a:pPr marL="457200" indent="-457200" algn="just">
              <a:buFont typeface="Wingdings" panose="05000000000000000000" pitchFamily="2" charset="2"/>
              <a:buChar char="v"/>
            </a:pPr>
            <a:r>
              <a:rPr lang="en-US" sz="3600" b="1" i="1" dirty="0" err="1" smtClean="0">
                <a:solidFill>
                  <a:srgbClr val="7030A0"/>
                </a:solidFill>
                <a:latin typeface="Times New Roman"/>
                <a:ea typeface="Times New Roman"/>
              </a:rPr>
              <a:t>Yer</a:t>
            </a:r>
            <a:r>
              <a:rPr lang="en-US" sz="3600" b="1" i="1" dirty="0" smtClean="0">
                <a:solidFill>
                  <a:srgbClr val="7030A0"/>
                </a:solidFill>
                <a:latin typeface="Times New Roman"/>
                <a:ea typeface="Times New Roman"/>
              </a:rPr>
              <a:t> </a:t>
            </a:r>
            <a:r>
              <a:rPr lang="en-US" sz="3600" b="1" i="1" dirty="0" err="1">
                <a:solidFill>
                  <a:srgbClr val="7030A0"/>
                </a:solidFill>
                <a:latin typeface="Times New Roman"/>
                <a:ea typeface="Times New Roman"/>
              </a:rPr>
              <a:t>egasi</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esa</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qaysi</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e’tikodda</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bo’lishidan</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qat’i</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nazar</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xiroj</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solig’gi</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to’lashi</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shart</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qilib</a:t>
            </a:r>
            <a:r>
              <a:rPr lang="en-US" sz="3600" b="1" i="1" dirty="0">
                <a:solidFill>
                  <a:srgbClr val="7030A0"/>
                </a:solidFill>
                <a:latin typeface="Times New Roman"/>
                <a:ea typeface="Times New Roman"/>
              </a:rPr>
              <a:t> </a:t>
            </a:r>
            <a:r>
              <a:rPr lang="en-US" sz="3600" b="1" i="1" dirty="0" err="1">
                <a:solidFill>
                  <a:srgbClr val="7030A0"/>
                </a:solidFill>
                <a:latin typeface="Times New Roman"/>
                <a:ea typeface="Times New Roman"/>
              </a:rPr>
              <a:t>qo’yildi</a:t>
            </a:r>
            <a:r>
              <a:rPr lang="en-US" sz="3600" b="1" i="1" dirty="0">
                <a:solidFill>
                  <a:srgbClr val="7030A0"/>
                </a:solidFill>
                <a:latin typeface="Times New Roman"/>
                <a:ea typeface="Times New Roman"/>
              </a:rPr>
              <a:t>.</a:t>
            </a:r>
            <a:endParaRPr lang="ru-RU" sz="3600" b="1" i="1" dirty="0">
              <a:solidFill>
                <a:srgbClr val="7030A0"/>
              </a:solidFill>
            </a:endParaRPr>
          </a:p>
        </p:txBody>
      </p:sp>
    </p:spTree>
    <p:extLst>
      <p:ext uri="{BB962C8B-B14F-4D97-AF65-F5344CB8AC3E}">
        <p14:creationId xmlns:p14="http://schemas.microsoft.com/office/powerpoint/2010/main" val="3527939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Номер слайда 5"/>
          <p:cNvSpPr>
            <a:spLocks noGrp="1"/>
          </p:cNvSpPr>
          <p:nvPr>
            <p:ph type="sldNum" sz="quarter" idx="12"/>
          </p:nvPr>
        </p:nvSpPr>
        <p:spPr bwMode="auto">
          <a:ln>
            <a:miter lim="800000"/>
            <a:headEnd/>
            <a:tailEnd/>
          </a:ln>
        </p:spPr>
        <p:txBody>
          <a:bodyPr/>
          <a:lstStyle/>
          <a:p>
            <a:pPr>
              <a:defRPr/>
            </a:pPr>
            <a:fld id="{64957991-305F-4FF1-B529-AF01FA2EE548}" type="slidenum">
              <a:rPr lang="en-US">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sp>
        <p:nvSpPr>
          <p:cNvPr id="7" name="Прямоугольник 6"/>
          <p:cNvSpPr/>
          <p:nvPr/>
        </p:nvSpPr>
        <p:spPr>
          <a:xfrm>
            <a:off x="251520" y="764704"/>
            <a:ext cx="8784976" cy="5632311"/>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3600" b="1" spc="50" dirty="0">
                <a:ln w="11430"/>
                <a:solidFill>
                  <a:srgbClr val="0000FF"/>
                </a:solidFill>
                <a:latin typeface="Times New Roman" pitchFamily="18" charset="0"/>
                <a:cs typeface="Times New Roman" pitchFamily="18" charset="0"/>
              </a:rPr>
              <a:t>REJA:</a:t>
            </a:r>
          </a:p>
          <a:p>
            <a:pPr algn="just" fontAlgn="auto">
              <a:spcBef>
                <a:spcPts val="0"/>
              </a:spcBef>
              <a:spcAft>
                <a:spcPts val="0"/>
              </a:spcAft>
              <a:defRPr/>
            </a:pPr>
            <a:r>
              <a:rPr lang="en-US" sz="3600" b="1" spc="50" dirty="0">
                <a:ln w="11430"/>
                <a:solidFill>
                  <a:srgbClr val="0000FF"/>
                </a:solidFill>
                <a:latin typeface="Times New Roman" pitchFamily="18" charset="0"/>
                <a:cs typeface="Times New Roman" pitchFamily="18" charset="0"/>
              </a:rPr>
              <a:t>1. </a:t>
            </a:r>
            <a:r>
              <a:rPr lang="en-US" sz="3600" b="1" spc="50" dirty="0" err="1" smtClean="0">
                <a:ln w="11430"/>
                <a:solidFill>
                  <a:srgbClr val="0000FF"/>
                </a:solidFill>
                <a:latin typeface="Times New Roman" pitchFamily="18" charset="0"/>
                <a:cs typeface="Times New Roman" pitchFamily="18" charset="0"/>
              </a:rPr>
              <a:t>Sug’d</a:t>
            </a:r>
            <a:r>
              <a:rPr lang="en-US" sz="3600" b="1" spc="50" dirty="0" smtClean="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qo’zg’aloni</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G’urak</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va</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Divashtich</a:t>
            </a:r>
            <a:r>
              <a:rPr lang="en-US" sz="3600" b="1" spc="50" dirty="0">
                <a:ln w="11430"/>
                <a:solidFill>
                  <a:srgbClr val="0000FF"/>
                </a:solidFill>
                <a:latin typeface="Times New Roman" pitchFamily="18" charset="0"/>
                <a:cs typeface="Times New Roman" pitchFamily="18" charset="0"/>
              </a:rPr>
              <a:t>.</a:t>
            </a:r>
          </a:p>
          <a:p>
            <a:pPr algn="just" fontAlgn="auto">
              <a:spcBef>
                <a:spcPts val="0"/>
              </a:spcBef>
              <a:spcAft>
                <a:spcPts val="0"/>
              </a:spcAft>
              <a:defRPr/>
            </a:pPr>
            <a:r>
              <a:rPr lang="en-US" sz="3600" b="1" spc="50" dirty="0">
                <a:ln w="11430"/>
                <a:solidFill>
                  <a:srgbClr val="0000FF"/>
                </a:solidFill>
                <a:latin typeface="Times New Roman" pitchFamily="18" charset="0"/>
                <a:cs typeface="Times New Roman" pitchFamily="18" charset="0"/>
              </a:rPr>
              <a:t>2.	Abu Muslim </a:t>
            </a:r>
            <a:r>
              <a:rPr lang="en-US" sz="3600" b="1" spc="50" dirty="0" err="1">
                <a:ln w="11430"/>
                <a:solidFill>
                  <a:srgbClr val="0000FF"/>
                </a:solidFill>
                <a:latin typeface="Times New Roman" pitchFamily="18" charset="0"/>
                <a:cs typeface="Times New Roman" pitchFamily="18" charset="0"/>
              </a:rPr>
              <a:t>qo’zg’aloni</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Sharik</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ibn</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Shayx</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ul-Maxriy</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qo’zgaloni</a:t>
            </a:r>
            <a:r>
              <a:rPr lang="en-US" sz="3600" b="1" spc="50" dirty="0">
                <a:ln w="11430"/>
                <a:solidFill>
                  <a:srgbClr val="0000FF"/>
                </a:solidFill>
                <a:latin typeface="Times New Roman" pitchFamily="18" charset="0"/>
                <a:cs typeface="Times New Roman" pitchFamily="18" charset="0"/>
              </a:rPr>
              <a:t>.</a:t>
            </a:r>
          </a:p>
          <a:p>
            <a:pPr algn="just" fontAlgn="auto">
              <a:spcBef>
                <a:spcPts val="0"/>
              </a:spcBef>
              <a:spcAft>
                <a:spcPts val="0"/>
              </a:spcAft>
              <a:defRPr/>
            </a:pPr>
            <a:r>
              <a:rPr lang="en-US" sz="3600" b="1" spc="50" dirty="0">
                <a:ln w="11430"/>
                <a:solidFill>
                  <a:srgbClr val="0000FF"/>
                </a:solidFill>
                <a:latin typeface="Times New Roman" pitchFamily="18" charset="0"/>
                <a:cs typeface="Times New Roman" pitchFamily="18" charset="0"/>
              </a:rPr>
              <a:t>3.	</a:t>
            </a:r>
            <a:r>
              <a:rPr lang="en-US" sz="3600" b="1" spc="50" dirty="0" err="1">
                <a:ln w="11430"/>
                <a:solidFill>
                  <a:srgbClr val="0000FF"/>
                </a:solidFill>
                <a:latin typeface="Times New Roman" pitchFamily="18" charset="0"/>
                <a:cs typeface="Times New Roman" pitchFamily="18" charset="0"/>
              </a:rPr>
              <a:t>Muqanna</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qo’zg’aloni</a:t>
            </a:r>
            <a:r>
              <a:rPr lang="en-US" sz="36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3600" b="1" spc="50" dirty="0">
                <a:ln w="11430"/>
                <a:solidFill>
                  <a:srgbClr val="0000FF"/>
                </a:solidFill>
                <a:latin typeface="Times New Roman" pitchFamily="18" charset="0"/>
                <a:cs typeface="Times New Roman" pitchFamily="18" charset="0"/>
              </a:rPr>
              <a:t>4.	</a:t>
            </a:r>
            <a:r>
              <a:rPr lang="en-US" sz="3600" b="1" spc="50" dirty="0" err="1">
                <a:ln w="11430"/>
                <a:solidFill>
                  <a:srgbClr val="0000FF"/>
                </a:solidFill>
                <a:latin typeface="Times New Roman" pitchFamily="18" charset="0"/>
                <a:cs typeface="Times New Roman" pitchFamily="18" charset="0"/>
              </a:rPr>
              <a:t>Rofe</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ibn</a:t>
            </a:r>
            <a:r>
              <a:rPr lang="en-US" sz="3600" b="1" spc="50" dirty="0">
                <a:ln w="11430"/>
                <a:solidFill>
                  <a:srgbClr val="0000FF"/>
                </a:solidFill>
                <a:latin typeface="Times New Roman" pitchFamily="18" charset="0"/>
                <a:cs typeface="Times New Roman" pitchFamily="18" charset="0"/>
              </a:rPr>
              <a:t> Lays </a:t>
            </a:r>
            <a:r>
              <a:rPr lang="en-US" sz="3600" b="1" spc="50" dirty="0" err="1">
                <a:ln w="11430"/>
                <a:solidFill>
                  <a:srgbClr val="0000FF"/>
                </a:solidFill>
                <a:latin typeface="Times New Roman" pitchFamily="18" charset="0"/>
                <a:cs typeface="Times New Roman" pitchFamily="18" charset="0"/>
              </a:rPr>
              <a:t>qo’zg’aloni</a:t>
            </a:r>
            <a:r>
              <a:rPr lang="en-US" sz="36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3600" b="1" spc="50" dirty="0">
                <a:ln w="11430"/>
                <a:solidFill>
                  <a:srgbClr val="0000FF"/>
                </a:solidFill>
                <a:latin typeface="Times New Roman" pitchFamily="18" charset="0"/>
                <a:cs typeface="Times New Roman" pitchFamily="18" charset="0"/>
              </a:rPr>
              <a:t>5.	</a:t>
            </a:r>
            <a:r>
              <a:rPr lang="en-US" sz="3600" b="1" spc="50" dirty="0" err="1">
                <a:ln w="11430"/>
                <a:solidFill>
                  <a:srgbClr val="0000FF"/>
                </a:solidFill>
                <a:latin typeface="Times New Roman" pitchFamily="18" charset="0"/>
                <a:cs typeface="Times New Roman" pitchFamily="18" charset="0"/>
              </a:rPr>
              <a:t>Movarounnaxr</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va</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Xurosonda</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arab</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xalifaligi</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hukmronligiga</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qarshi</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xalq</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ozodlik</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xarakatlarining</a:t>
            </a:r>
            <a:r>
              <a:rPr lang="en-US" sz="3600" b="1" spc="50" dirty="0">
                <a:ln w="11430"/>
                <a:solidFill>
                  <a:srgbClr val="0000FF"/>
                </a:solidFill>
                <a:latin typeface="Times New Roman" pitchFamily="18" charset="0"/>
                <a:cs typeface="Times New Roman" pitchFamily="18" charset="0"/>
              </a:rPr>
              <a:t> </a:t>
            </a:r>
            <a:r>
              <a:rPr lang="en-US" sz="3600" b="1" spc="50" dirty="0" err="1">
                <a:ln w="11430"/>
                <a:solidFill>
                  <a:srgbClr val="0000FF"/>
                </a:solidFill>
                <a:latin typeface="Times New Roman" pitchFamily="18" charset="0"/>
                <a:cs typeface="Times New Roman" pitchFamily="18" charset="0"/>
              </a:rPr>
              <a:t>oqibatlari</a:t>
            </a:r>
            <a:r>
              <a:rPr lang="en-US" sz="3600" b="1" spc="50" dirty="0">
                <a:ln w="11430"/>
                <a:solidFill>
                  <a:srgbClr val="0000FF"/>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4500912"/>
          </a:xfrm>
          <a:prstGeom prst="rect">
            <a:avLst/>
          </a:prstGeom>
        </p:spPr>
        <p:txBody>
          <a:bodyPr wrap="square">
            <a:spAutoFit/>
          </a:bodyPr>
          <a:lstStyle/>
          <a:p>
            <a:pPr algn="just">
              <a:lnSpc>
                <a:spcPct val="115000"/>
              </a:lnSpc>
              <a:spcAft>
                <a:spcPts val="0"/>
              </a:spcAft>
            </a:pPr>
            <a:r>
              <a:rPr lang="en-US" sz="3600" dirty="0" smtClean="0">
                <a:solidFill>
                  <a:srgbClr val="000000"/>
                </a:solidFill>
                <a:latin typeface="Times New Roman"/>
                <a:ea typeface="Times New Roman"/>
              </a:rPr>
              <a:t>	</a:t>
            </a:r>
            <a:r>
              <a:rPr lang="uz-Cyrl-UZ" sz="3600" dirty="0">
                <a:latin typeface="Times New Roman"/>
                <a:ea typeface="Times New Roman"/>
              </a:rPr>
              <a:t>Albatta </a:t>
            </a:r>
            <a:r>
              <a:rPr lang="uz-Cyrl-UZ" sz="3600" b="1" dirty="0">
                <a:solidFill>
                  <a:srgbClr val="C00000"/>
                </a:solidFill>
                <a:latin typeface="Times New Roman"/>
                <a:ea typeface="Times New Roman"/>
              </a:rPr>
              <a:t>Nasr ibn Sayyor </a:t>
            </a:r>
            <a:r>
              <a:rPr lang="uz-Cyrl-UZ" sz="3600" dirty="0">
                <a:latin typeface="Times New Roman"/>
                <a:ea typeface="Times New Roman"/>
              </a:rPr>
              <a:t>davridagi o’lka osoyishtaligi </a:t>
            </a:r>
            <a:r>
              <a:rPr lang="uz-Cyrl-UZ" sz="3600" b="1" i="1" dirty="0">
                <a:latin typeface="Times New Roman"/>
                <a:ea typeface="Times New Roman"/>
              </a:rPr>
              <a:t>vaqtinchalik va nisbiy xarakterda </a:t>
            </a:r>
            <a:r>
              <a:rPr lang="uz-Cyrl-UZ" sz="3600" dirty="0">
                <a:latin typeface="Times New Roman"/>
                <a:ea typeface="Times New Roman"/>
              </a:rPr>
              <a:t>edi. Xalifalikning sharqiy mustamlakalari hisoblangan Markaziy Osiyo hududlari erk va ozodlik uchun kurashga bel bog’lagan avlod-ajdodlarimizning ulug’vor yangi chiqishlari arafasida turar edi</a:t>
            </a:r>
            <a:r>
              <a:rPr lang="uz-Cyrl-UZ" sz="3600" dirty="0" smtClean="0">
                <a:latin typeface="Times New Roman"/>
                <a:ea typeface="Times New Roman"/>
              </a:rPr>
              <a:t>.</a:t>
            </a:r>
            <a:endParaRPr lang="ru-RU" sz="3200" dirty="0">
              <a:latin typeface="Times New Roman"/>
              <a:ea typeface="Times New Roman"/>
            </a:endParaRPr>
          </a:p>
        </p:txBody>
      </p:sp>
    </p:spTree>
    <p:extLst>
      <p:ext uri="{BB962C8B-B14F-4D97-AF65-F5344CB8AC3E}">
        <p14:creationId xmlns:p14="http://schemas.microsoft.com/office/powerpoint/2010/main" val="987780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644879"/>
          </a:xfrm>
          <a:prstGeom prst="rect">
            <a:avLst/>
          </a:prstGeom>
        </p:spPr>
        <p:txBody>
          <a:bodyPr wrap="square">
            <a:spAutoFit/>
          </a:bodyPr>
          <a:lstStyle/>
          <a:p>
            <a:pPr algn="ctr">
              <a:lnSpc>
                <a:spcPct val="115000"/>
              </a:lnSpc>
              <a:spcAft>
                <a:spcPts val="0"/>
              </a:spcAft>
            </a:pPr>
            <a:r>
              <a:rPr lang="en-US" sz="2800" dirty="0" smtClean="0">
                <a:solidFill>
                  <a:srgbClr val="000000"/>
                </a:solidFill>
                <a:latin typeface="Times New Roman"/>
                <a:ea typeface="Times New Roman"/>
              </a:rPr>
              <a:t>	</a:t>
            </a:r>
            <a:r>
              <a:rPr lang="uz-Cyrl-UZ" sz="3600" b="1" dirty="0" smtClean="0">
                <a:solidFill>
                  <a:srgbClr val="C00000"/>
                </a:solidFill>
                <a:latin typeface="Times New Roman"/>
                <a:ea typeface="Times New Roman"/>
              </a:rPr>
              <a:t>Abu </a:t>
            </a:r>
            <a:r>
              <a:rPr lang="uz-Cyrl-UZ" sz="3600" b="1" dirty="0">
                <a:solidFill>
                  <a:srgbClr val="C00000"/>
                </a:solidFill>
                <a:latin typeface="Times New Roman"/>
                <a:ea typeface="Times New Roman"/>
              </a:rPr>
              <a:t>muslum qo’zg’oloni.</a:t>
            </a:r>
            <a:r>
              <a:rPr lang="uz-Cyrl-UZ" sz="2800" dirty="0">
                <a:latin typeface="Times New Roman"/>
                <a:ea typeface="Times New Roman"/>
              </a:rPr>
              <a:t> </a:t>
            </a:r>
            <a:endParaRPr lang="en-US" sz="2800" dirty="0" smtClean="0">
              <a:latin typeface="Times New Roman"/>
              <a:ea typeface="Times New Roman"/>
            </a:endParaRPr>
          </a:p>
          <a:p>
            <a:pPr algn="just">
              <a:lnSpc>
                <a:spcPct val="115000"/>
              </a:lnSpc>
              <a:spcAft>
                <a:spcPts val="0"/>
              </a:spcAft>
            </a:pPr>
            <a:r>
              <a:rPr lang="en-US" sz="2800" dirty="0">
                <a:latin typeface="Times New Roman"/>
                <a:ea typeface="Times New Roman"/>
              </a:rPr>
              <a:t>	</a:t>
            </a:r>
            <a:r>
              <a:rPr lang="uz-Cyrl-UZ" sz="2800" dirty="0" smtClean="0">
                <a:latin typeface="Times New Roman"/>
                <a:ea typeface="Times New Roman"/>
              </a:rPr>
              <a:t>Arablar </a:t>
            </a:r>
            <a:r>
              <a:rPr lang="uz-Cyrl-UZ" sz="2800" dirty="0">
                <a:latin typeface="Times New Roman"/>
                <a:ea typeface="Times New Roman"/>
              </a:rPr>
              <a:t>bosib olgan hamma hududlarda, hususan </a:t>
            </a:r>
            <a:r>
              <a:rPr lang="uz-Cyrl-UZ" sz="2800" b="1" dirty="0">
                <a:latin typeface="Times New Roman"/>
                <a:ea typeface="Times New Roman"/>
              </a:rPr>
              <a:t>Xuroson va Movarounnahrda</a:t>
            </a:r>
            <a:r>
              <a:rPr lang="uz-Cyrl-UZ" sz="2800" dirty="0">
                <a:latin typeface="Times New Roman"/>
                <a:ea typeface="Times New Roman"/>
              </a:rPr>
              <a:t> kuchayib ketgan mustamlakachilik zulmi ommasining </a:t>
            </a:r>
            <a:r>
              <a:rPr lang="uz-Cyrl-UZ" sz="2800" b="1" i="1" dirty="0">
                <a:solidFill>
                  <a:srgbClr val="0000FF"/>
                </a:solidFill>
                <a:latin typeface="Times New Roman"/>
                <a:ea typeface="Times New Roman"/>
              </a:rPr>
              <a:t>ummaviylar halifaligiga </a:t>
            </a:r>
            <a:r>
              <a:rPr lang="uz-Cyrl-UZ" sz="2800" dirty="0">
                <a:latin typeface="Times New Roman"/>
                <a:ea typeface="Times New Roman"/>
              </a:rPr>
              <a:t>nisbatan nafrat va noroziligini kun sayin oshirib bordi. Mamlakatdagi umumiy siyosiy vaziyat bu sulola umrining tugab borayotganligidan dalolat berar edi. Oqibatda </a:t>
            </a:r>
            <a:r>
              <a:rPr lang="uz-Cyrl-UZ" sz="2800" b="1" dirty="0">
                <a:latin typeface="Times New Roman"/>
                <a:ea typeface="Times New Roman"/>
              </a:rPr>
              <a:t>ummaviylarni siyosiy hokimiyatdan ag’darib tashlashni </a:t>
            </a:r>
            <a:r>
              <a:rPr lang="uz-Cyrl-UZ" sz="2800" dirty="0">
                <a:latin typeface="Times New Roman"/>
                <a:ea typeface="Times New Roman"/>
              </a:rPr>
              <a:t>o’z oldiga </a:t>
            </a:r>
            <a:r>
              <a:rPr lang="uz-Cyrl-UZ" sz="2800" b="1" dirty="0">
                <a:solidFill>
                  <a:srgbClr val="0000FF"/>
                </a:solidFill>
                <a:latin typeface="Times New Roman"/>
                <a:ea typeface="Times New Roman"/>
              </a:rPr>
              <a:t>bosh vazifa</a:t>
            </a:r>
            <a:r>
              <a:rPr lang="uz-Cyrl-UZ" sz="2800" dirty="0">
                <a:latin typeface="Times New Roman"/>
                <a:ea typeface="Times New Roman"/>
              </a:rPr>
              <a:t> qilib qo’ygan </a:t>
            </a:r>
            <a:r>
              <a:rPr lang="uz-Cyrl-UZ" sz="2800" b="1" dirty="0">
                <a:latin typeface="Times New Roman"/>
                <a:ea typeface="Times New Roman"/>
              </a:rPr>
              <a:t>raqib guruhlar</a:t>
            </a:r>
            <a:r>
              <a:rPr lang="uz-Cyrl-UZ" sz="2800" dirty="0">
                <a:latin typeface="Times New Roman"/>
                <a:ea typeface="Times New Roman"/>
              </a:rPr>
              <a:t> paydo bo’la boshladi. Ana shunday guruhlardan biri </a:t>
            </a:r>
            <a:r>
              <a:rPr lang="uz-Cyrl-UZ" sz="2800" b="1" dirty="0">
                <a:solidFill>
                  <a:srgbClr val="C00000"/>
                </a:solidFill>
                <a:latin typeface="Times New Roman"/>
                <a:ea typeface="Times New Roman"/>
              </a:rPr>
              <a:t>abbosiylar</a:t>
            </a:r>
            <a:r>
              <a:rPr lang="uz-Cyrl-UZ" sz="2800" dirty="0">
                <a:latin typeface="Times New Roman"/>
                <a:ea typeface="Times New Roman"/>
              </a:rPr>
              <a:t> edi</a:t>
            </a:r>
            <a:endParaRPr lang="ru-RU" sz="2400" dirty="0">
              <a:effectLst/>
              <a:latin typeface="Times New Roman"/>
              <a:ea typeface="Times New Roman"/>
            </a:endParaRPr>
          </a:p>
        </p:txBody>
      </p:sp>
    </p:spTree>
    <p:extLst>
      <p:ext uri="{BB962C8B-B14F-4D97-AF65-F5344CB8AC3E}">
        <p14:creationId xmlns:p14="http://schemas.microsoft.com/office/powerpoint/2010/main" val="1021581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055230"/>
          </a:xfrm>
          <a:prstGeom prst="rect">
            <a:avLst/>
          </a:prstGeom>
        </p:spPr>
        <p:txBody>
          <a:bodyPr wrap="square">
            <a:spAutoFit/>
          </a:bodyPr>
          <a:lstStyle/>
          <a:p>
            <a:pPr algn="just">
              <a:lnSpc>
                <a:spcPct val="115000"/>
              </a:lnSpc>
              <a:spcAft>
                <a:spcPts val="0"/>
              </a:spcAft>
            </a:pPr>
            <a:r>
              <a:rPr lang="en-US" sz="2500" dirty="0" smtClean="0">
                <a:latin typeface="Times New Roman"/>
                <a:ea typeface="Times New Roman"/>
              </a:rPr>
              <a:t>	</a:t>
            </a:r>
            <a:r>
              <a:rPr lang="uz-Cyrl-UZ" sz="2500" dirty="0" smtClean="0">
                <a:latin typeface="Times New Roman"/>
                <a:ea typeface="Times New Roman"/>
              </a:rPr>
              <a:t>Bu </a:t>
            </a:r>
            <a:r>
              <a:rPr lang="uz-Cyrl-UZ" sz="2500" dirty="0">
                <a:latin typeface="Times New Roman"/>
                <a:ea typeface="Times New Roman"/>
              </a:rPr>
              <a:t>sulolaga </a:t>
            </a:r>
            <a:r>
              <a:rPr lang="uz-Cyrl-UZ" sz="2500" b="1" dirty="0" smtClean="0">
                <a:solidFill>
                  <a:srgbClr val="0000FF"/>
                </a:solidFill>
                <a:latin typeface="Times New Roman"/>
                <a:ea typeface="Times New Roman"/>
              </a:rPr>
              <a:t>Muhammad</a:t>
            </a:r>
            <a:r>
              <a:rPr lang="en-US" sz="2500" b="1" dirty="0" smtClean="0">
                <a:solidFill>
                  <a:srgbClr val="0000FF"/>
                </a:solidFill>
                <a:latin typeface="Times New Roman"/>
                <a:ea typeface="Times New Roman"/>
              </a:rPr>
              <a:t> (</a:t>
            </a:r>
            <a:r>
              <a:rPr lang="en-US" sz="2500" b="1" dirty="0" err="1" smtClean="0">
                <a:solidFill>
                  <a:srgbClr val="0000FF"/>
                </a:solidFill>
                <a:latin typeface="Times New Roman"/>
                <a:ea typeface="Times New Roman"/>
              </a:rPr>
              <a:t>s.a.v</a:t>
            </a:r>
            <a:r>
              <a:rPr lang="en-US" sz="2500" b="1" dirty="0" smtClean="0">
                <a:solidFill>
                  <a:srgbClr val="0000FF"/>
                </a:solidFill>
                <a:latin typeface="Times New Roman"/>
                <a:ea typeface="Times New Roman"/>
              </a:rPr>
              <a:t>.) </a:t>
            </a:r>
            <a:r>
              <a:rPr lang="uz-Cyrl-UZ" sz="2500" dirty="0" smtClean="0">
                <a:latin typeface="Times New Roman"/>
                <a:ea typeface="Times New Roman"/>
              </a:rPr>
              <a:t>ning </a:t>
            </a:r>
            <a:r>
              <a:rPr lang="uz-Cyrl-UZ" sz="2500" dirty="0">
                <a:latin typeface="Times New Roman"/>
                <a:ea typeface="Times New Roman"/>
              </a:rPr>
              <a:t>amakisi </a:t>
            </a:r>
            <a:r>
              <a:rPr lang="uz-Cyrl-UZ" sz="2500" b="1" dirty="0">
                <a:solidFill>
                  <a:srgbClr val="0000FF"/>
                </a:solidFill>
                <a:latin typeface="Times New Roman"/>
                <a:ea typeface="Times New Roman"/>
              </a:rPr>
              <a:t>Abbosning</a:t>
            </a:r>
            <a:r>
              <a:rPr lang="uz-Cyrl-UZ" sz="2500" dirty="0">
                <a:latin typeface="Times New Roman"/>
                <a:ea typeface="Times New Roman"/>
              </a:rPr>
              <a:t> evarasi </a:t>
            </a:r>
            <a:r>
              <a:rPr lang="uz-Cyrl-UZ" sz="2500" b="1" dirty="0">
                <a:solidFill>
                  <a:srgbClr val="0000FF"/>
                </a:solidFill>
                <a:latin typeface="Times New Roman"/>
                <a:ea typeface="Times New Roman"/>
              </a:rPr>
              <a:t>Muhammad ibn Ali</a:t>
            </a:r>
            <a:r>
              <a:rPr lang="uz-Cyrl-UZ" sz="2500" dirty="0">
                <a:latin typeface="Times New Roman"/>
                <a:ea typeface="Times New Roman"/>
              </a:rPr>
              <a:t> asos solgan. </a:t>
            </a:r>
            <a:r>
              <a:rPr lang="uz-Cyrl-UZ" sz="2500" b="1" dirty="0">
                <a:latin typeface="Times New Roman"/>
                <a:ea typeface="Times New Roman"/>
              </a:rPr>
              <a:t>Abbosiylar</a:t>
            </a:r>
            <a:r>
              <a:rPr lang="uz-Cyrl-UZ" sz="2500" dirty="0">
                <a:latin typeface="Times New Roman"/>
                <a:ea typeface="Times New Roman"/>
              </a:rPr>
              <a:t> </a:t>
            </a:r>
            <a:r>
              <a:rPr lang="uz-Cyrl-UZ" sz="2500" b="1" i="1" dirty="0">
                <a:solidFill>
                  <a:srgbClr val="7030A0"/>
                </a:solidFill>
                <a:latin typeface="Times New Roman"/>
                <a:ea typeface="Times New Roman"/>
              </a:rPr>
              <a:t>ummaviylarni rasululloh avlodini qirib tashlashda ayblaydilar.</a:t>
            </a:r>
            <a:r>
              <a:rPr lang="uz-Cyrl-UZ" sz="2500" dirty="0">
                <a:latin typeface="Times New Roman"/>
                <a:ea typeface="Times New Roman"/>
              </a:rPr>
              <a:t> Shu munosabat bilan </a:t>
            </a:r>
            <a:r>
              <a:rPr lang="uz-Cyrl-UZ" sz="2500" b="1" i="1" dirty="0">
                <a:solidFill>
                  <a:srgbClr val="7030A0"/>
                </a:solidFill>
                <a:latin typeface="Times New Roman"/>
                <a:ea typeface="Times New Roman"/>
              </a:rPr>
              <a:t>Muhammad avlodidan bo’lgan abbosiylarning hokimiyat tepasiga kelishi etiqodi mustahkam islom yo’lining tiklanishidir</a:t>
            </a:r>
            <a:r>
              <a:rPr lang="uz-Cyrl-UZ" sz="2500" dirty="0">
                <a:latin typeface="Times New Roman"/>
                <a:ea typeface="Times New Roman"/>
              </a:rPr>
              <a:t>, deb talqin qilinadi.</a:t>
            </a:r>
            <a:endParaRPr lang="ru-RU" sz="2500" dirty="0">
              <a:latin typeface="Times New Roman"/>
              <a:ea typeface="Times New Roman"/>
            </a:endParaRPr>
          </a:p>
          <a:p>
            <a:pPr algn="just"/>
            <a:r>
              <a:rPr lang="en-US" sz="2500" dirty="0" smtClean="0">
                <a:latin typeface="Times New Roman"/>
                <a:ea typeface="Times New Roman"/>
              </a:rPr>
              <a:t>	</a:t>
            </a:r>
            <a:r>
              <a:rPr lang="uz-Cyrl-UZ" sz="2500" dirty="0" smtClean="0">
                <a:latin typeface="Times New Roman"/>
                <a:ea typeface="Times New Roman"/>
              </a:rPr>
              <a:t>Abbosiylik </a:t>
            </a:r>
            <a:r>
              <a:rPr lang="uz-Cyrl-UZ" sz="2500" dirty="0">
                <a:latin typeface="Times New Roman"/>
                <a:ea typeface="Times New Roman"/>
              </a:rPr>
              <a:t>g’oyasi harakatini tashviqot va targ’ibot qilish maqsadida bu guruhning eng ishonchli va sodiq vakillari xalifalikning barcha hududlariga yuborildi. Ayniqsa ummaviylarning bosqinchilik va mustamlakachilik zulmi siyosatiga qarshi ommaviy xalq chiqishlari va qo’zg’olonlari kun sayin kuchayib borayotgan </a:t>
            </a:r>
            <a:r>
              <a:rPr lang="uz-Cyrl-UZ" sz="2500" b="1" dirty="0">
                <a:latin typeface="Times New Roman"/>
                <a:ea typeface="Times New Roman"/>
              </a:rPr>
              <a:t>sharqiy viloyatlarga</a:t>
            </a:r>
            <a:r>
              <a:rPr lang="uz-Cyrl-UZ" sz="2500" dirty="0">
                <a:latin typeface="Times New Roman"/>
                <a:ea typeface="Times New Roman"/>
              </a:rPr>
              <a:t> alohida etibor berildi.</a:t>
            </a:r>
            <a:endParaRPr lang="ru-RU" sz="2500" dirty="0">
              <a:effectLst/>
              <a:latin typeface="Times New Roman"/>
              <a:ea typeface="Times New Roman"/>
            </a:endParaRPr>
          </a:p>
        </p:txBody>
      </p:sp>
    </p:spTree>
    <p:extLst>
      <p:ext uri="{BB962C8B-B14F-4D97-AF65-F5344CB8AC3E}">
        <p14:creationId xmlns:p14="http://schemas.microsoft.com/office/powerpoint/2010/main" val="3733124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710025"/>
          </a:xfrm>
          <a:prstGeom prst="rect">
            <a:avLst/>
          </a:prstGeom>
        </p:spPr>
        <p:txBody>
          <a:bodyPr wrap="square">
            <a:spAutoFit/>
          </a:bodyPr>
          <a:lstStyle/>
          <a:p>
            <a:pPr algn="just">
              <a:lnSpc>
                <a:spcPct val="115000"/>
              </a:lnSpc>
              <a:spcAft>
                <a:spcPts val="0"/>
              </a:spcAft>
            </a:pPr>
            <a:r>
              <a:rPr lang="en-US" sz="3200" dirty="0">
                <a:latin typeface="Times New Roman"/>
                <a:ea typeface="Times New Roman"/>
              </a:rPr>
              <a:t>	</a:t>
            </a:r>
            <a:r>
              <a:rPr lang="en-US" sz="3200" b="1" dirty="0" err="1">
                <a:solidFill>
                  <a:srgbClr val="C00000"/>
                </a:solidFill>
                <a:latin typeface="Times New Roman"/>
                <a:ea typeface="Times New Roman"/>
              </a:rPr>
              <a:t>Dinovariyning</a:t>
            </a:r>
            <a:r>
              <a:rPr lang="en-US" sz="3200" dirty="0">
                <a:latin typeface="Times New Roman"/>
                <a:ea typeface="Times New Roman"/>
              </a:rPr>
              <a:t> </a:t>
            </a:r>
            <a:r>
              <a:rPr lang="en-US" sz="3200" dirty="0" err="1">
                <a:latin typeface="Times New Roman"/>
                <a:ea typeface="Times New Roman"/>
              </a:rPr>
              <a:t>bergan</a:t>
            </a:r>
            <a:r>
              <a:rPr lang="en-US" sz="3200" dirty="0">
                <a:latin typeface="Times New Roman"/>
                <a:ea typeface="Times New Roman"/>
              </a:rPr>
              <a:t> </a:t>
            </a:r>
            <a:r>
              <a:rPr lang="en-US" sz="3200" dirty="0" err="1">
                <a:latin typeface="Times New Roman"/>
                <a:ea typeface="Times New Roman"/>
              </a:rPr>
              <a:t>ma’lumotlariga</a:t>
            </a:r>
            <a:r>
              <a:rPr lang="en-US" sz="3200" dirty="0">
                <a:latin typeface="Times New Roman"/>
                <a:ea typeface="Times New Roman"/>
              </a:rPr>
              <a:t> </a:t>
            </a:r>
            <a:r>
              <a:rPr lang="en-US" sz="3200" dirty="0" err="1">
                <a:latin typeface="Times New Roman"/>
                <a:ea typeface="Times New Roman"/>
              </a:rPr>
              <a:t>qaraganda</a:t>
            </a:r>
            <a:r>
              <a:rPr lang="en-US" sz="3200" dirty="0">
                <a:latin typeface="Times New Roman"/>
                <a:ea typeface="Times New Roman"/>
              </a:rPr>
              <a:t> </a:t>
            </a:r>
            <a:r>
              <a:rPr lang="en-US" sz="3200" dirty="0" err="1">
                <a:latin typeface="Times New Roman"/>
                <a:ea typeface="Times New Roman"/>
              </a:rPr>
              <a:t>Xuroson</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Movarounnahrning</a:t>
            </a:r>
            <a:r>
              <a:rPr lang="en-US" sz="3200" dirty="0">
                <a:latin typeface="Times New Roman"/>
                <a:ea typeface="Times New Roman"/>
              </a:rPr>
              <a:t> </a:t>
            </a:r>
            <a:r>
              <a:rPr lang="en-US" sz="3200" b="1" i="1" dirty="0">
                <a:solidFill>
                  <a:srgbClr val="7030A0"/>
                </a:solidFill>
                <a:latin typeface="Times New Roman"/>
                <a:ea typeface="Times New Roman"/>
              </a:rPr>
              <a:t>Marv, </a:t>
            </a:r>
            <a:r>
              <a:rPr lang="en-US" sz="3200" b="1" i="1" dirty="0" err="1">
                <a:solidFill>
                  <a:srgbClr val="7030A0"/>
                </a:solidFill>
                <a:latin typeface="Times New Roman"/>
                <a:ea typeface="Times New Roman"/>
              </a:rPr>
              <a:t>Buxoro</a:t>
            </a:r>
            <a:r>
              <a:rPr lang="en-US" sz="3200" b="1" i="1" dirty="0">
                <a:solidFill>
                  <a:srgbClr val="7030A0"/>
                </a:solidFill>
                <a:latin typeface="Times New Roman"/>
                <a:ea typeface="Times New Roman"/>
              </a:rPr>
              <a:t>, Samarqand, </a:t>
            </a:r>
            <a:r>
              <a:rPr lang="en-US" sz="3200" b="1" i="1" dirty="0" err="1">
                <a:solidFill>
                  <a:srgbClr val="7030A0"/>
                </a:solidFill>
                <a:latin typeface="Times New Roman"/>
                <a:ea typeface="Times New Roman"/>
              </a:rPr>
              <a:t>Kesh</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Nasaf</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Chag’oniyon</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Marvirud</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Hirot</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Talikon</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Bushanj</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va</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Seyston</a:t>
            </a:r>
            <a:r>
              <a:rPr lang="en-US" sz="3200" dirty="0">
                <a:latin typeface="Times New Roman"/>
                <a:ea typeface="Times New Roman"/>
              </a:rPr>
              <a:t> </a:t>
            </a:r>
            <a:r>
              <a:rPr lang="en-US" sz="3200" dirty="0" err="1">
                <a:latin typeface="Times New Roman"/>
                <a:ea typeface="Times New Roman"/>
              </a:rPr>
              <a:t>kabi</a:t>
            </a:r>
            <a:r>
              <a:rPr lang="en-US" sz="3200" dirty="0">
                <a:latin typeface="Times New Roman"/>
                <a:ea typeface="Times New Roman"/>
              </a:rPr>
              <a:t> </a:t>
            </a:r>
            <a:r>
              <a:rPr lang="en-US" sz="3200" dirty="0" err="1">
                <a:latin typeface="Times New Roman"/>
                <a:ea typeface="Times New Roman"/>
              </a:rPr>
              <a:t>hududlarida</a:t>
            </a:r>
            <a:r>
              <a:rPr lang="en-US" sz="3200" dirty="0">
                <a:latin typeface="Times New Roman"/>
                <a:ea typeface="Times New Roman"/>
              </a:rPr>
              <a:t> </a:t>
            </a:r>
            <a:r>
              <a:rPr lang="en-US" sz="3200" b="1" dirty="0">
                <a:latin typeface="Times New Roman"/>
                <a:ea typeface="Times New Roman"/>
              </a:rPr>
              <a:t>VIII </a:t>
            </a:r>
            <a:r>
              <a:rPr lang="en-US" sz="3200" b="1" dirty="0" err="1">
                <a:latin typeface="Times New Roman"/>
                <a:ea typeface="Times New Roman"/>
              </a:rPr>
              <a:t>asrning</a:t>
            </a:r>
            <a:r>
              <a:rPr lang="en-US" sz="3200" b="1" dirty="0">
                <a:latin typeface="Times New Roman"/>
                <a:ea typeface="Times New Roman"/>
              </a:rPr>
              <a:t> </a:t>
            </a:r>
            <a:r>
              <a:rPr lang="en-US" sz="3200" b="1" dirty="0" smtClean="0">
                <a:latin typeface="Times New Roman"/>
                <a:ea typeface="Times New Roman"/>
              </a:rPr>
              <a:t>30-yillaridayoq</a:t>
            </a:r>
            <a:r>
              <a:rPr lang="en-US" sz="3200" dirty="0" smtClean="0">
                <a:latin typeface="Times New Roman"/>
                <a:ea typeface="Times New Roman"/>
              </a:rPr>
              <a:t> </a:t>
            </a:r>
            <a:r>
              <a:rPr lang="en-US" sz="3200" dirty="0" err="1" smtClean="0">
                <a:latin typeface="Times New Roman"/>
                <a:ea typeface="Times New Roman"/>
              </a:rPr>
              <a:t>abbosiylar</a:t>
            </a:r>
            <a:r>
              <a:rPr lang="en-US" sz="3200" dirty="0" smtClean="0">
                <a:latin typeface="Times New Roman"/>
                <a:ea typeface="Times New Roman"/>
              </a:rPr>
              <a:t> </a:t>
            </a:r>
            <a:r>
              <a:rPr lang="en-US" sz="3200" dirty="0" err="1">
                <a:latin typeface="Times New Roman"/>
                <a:ea typeface="Times New Roman"/>
              </a:rPr>
              <a:t>harakatini</a:t>
            </a:r>
            <a:r>
              <a:rPr lang="en-US" sz="3200" dirty="0">
                <a:latin typeface="Times New Roman"/>
                <a:ea typeface="Times New Roman"/>
              </a:rPr>
              <a:t> </a:t>
            </a:r>
            <a:r>
              <a:rPr lang="en-US" sz="3200" dirty="0" err="1">
                <a:latin typeface="Times New Roman"/>
                <a:ea typeface="Times New Roman"/>
              </a:rPr>
              <a:t>targ’ib</a:t>
            </a:r>
            <a:r>
              <a:rPr lang="en-US" sz="3200" dirty="0">
                <a:latin typeface="Times New Roman"/>
                <a:ea typeface="Times New Roman"/>
              </a:rPr>
              <a:t> </a:t>
            </a:r>
            <a:r>
              <a:rPr lang="en-US" sz="3200" dirty="0" err="1">
                <a:latin typeface="Times New Roman"/>
                <a:ea typeface="Times New Roman"/>
              </a:rPr>
              <a:t>qilish</a:t>
            </a:r>
            <a:r>
              <a:rPr lang="en-US" sz="3200" dirty="0">
                <a:latin typeface="Times New Roman"/>
                <a:ea typeface="Times New Roman"/>
              </a:rPr>
              <a:t> </a:t>
            </a:r>
            <a:r>
              <a:rPr lang="en-US" sz="3200" dirty="0" err="1">
                <a:latin typeface="Times New Roman"/>
                <a:ea typeface="Times New Roman"/>
              </a:rPr>
              <a:t>avj</a:t>
            </a:r>
            <a:r>
              <a:rPr lang="en-US" sz="3200" dirty="0">
                <a:latin typeface="Times New Roman"/>
                <a:ea typeface="Times New Roman"/>
              </a:rPr>
              <a:t> </a:t>
            </a:r>
            <a:r>
              <a:rPr lang="en-US" sz="3200" dirty="0" err="1">
                <a:latin typeface="Times New Roman"/>
                <a:ea typeface="Times New Roman"/>
              </a:rPr>
              <a:t>olib</a:t>
            </a:r>
            <a:r>
              <a:rPr lang="en-US" sz="3200" dirty="0">
                <a:latin typeface="Times New Roman"/>
                <a:ea typeface="Times New Roman"/>
              </a:rPr>
              <a:t> </a:t>
            </a:r>
            <a:r>
              <a:rPr lang="en-US" sz="3200" dirty="0" err="1">
                <a:latin typeface="Times New Roman"/>
                <a:ea typeface="Times New Roman"/>
              </a:rPr>
              <a:t>ketgan</a:t>
            </a:r>
            <a:r>
              <a:rPr lang="en-US" sz="3200" dirty="0">
                <a:latin typeface="Times New Roman"/>
                <a:ea typeface="Times New Roman"/>
              </a:rPr>
              <a:t> </a:t>
            </a:r>
            <a:r>
              <a:rPr lang="en-US" sz="3200" dirty="0" err="1">
                <a:latin typeface="Times New Roman"/>
                <a:ea typeface="Times New Roman"/>
              </a:rPr>
              <a:t>edi</a:t>
            </a:r>
            <a:r>
              <a:rPr lang="en-US" sz="3200" dirty="0">
                <a:latin typeface="Times New Roman"/>
                <a:ea typeface="Times New Roman"/>
              </a:rPr>
              <a:t>. </a:t>
            </a:r>
            <a:r>
              <a:rPr lang="en-US" sz="3200" b="1" dirty="0" err="1">
                <a:latin typeface="Times New Roman"/>
                <a:ea typeface="Times New Roman"/>
              </a:rPr>
              <a:t>Targ’ibotchilar</a:t>
            </a:r>
            <a:r>
              <a:rPr lang="en-US" sz="3200" dirty="0">
                <a:latin typeface="Times New Roman"/>
                <a:ea typeface="Times New Roman"/>
              </a:rPr>
              <a:t> </a:t>
            </a:r>
            <a:r>
              <a:rPr lang="en-US" sz="3200" dirty="0" err="1">
                <a:latin typeface="Times New Roman"/>
                <a:ea typeface="Times New Roman"/>
              </a:rPr>
              <a:t>barcha</a:t>
            </a:r>
            <a:r>
              <a:rPr lang="en-US" sz="3200" dirty="0">
                <a:latin typeface="Times New Roman"/>
                <a:ea typeface="Times New Roman"/>
              </a:rPr>
              <a:t> </a:t>
            </a:r>
            <a:r>
              <a:rPr lang="en-US" sz="3200" dirty="0" err="1">
                <a:latin typeface="Times New Roman"/>
                <a:ea typeface="Times New Roman"/>
              </a:rPr>
              <a:t>zulm</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sitamlarning</a:t>
            </a:r>
            <a:r>
              <a:rPr lang="en-US" sz="3200" dirty="0">
                <a:latin typeface="Times New Roman"/>
                <a:ea typeface="Times New Roman"/>
              </a:rPr>
              <a:t> </a:t>
            </a:r>
            <a:r>
              <a:rPr lang="en-US" sz="3200" dirty="0" err="1">
                <a:latin typeface="Times New Roman"/>
                <a:ea typeface="Times New Roman"/>
              </a:rPr>
              <a:t>sababchisi</a:t>
            </a:r>
            <a:r>
              <a:rPr lang="en-US" sz="3200" dirty="0">
                <a:latin typeface="Times New Roman"/>
                <a:ea typeface="Times New Roman"/>
              </a:rPr>
              <a:t> </a:t>
            </a:r>
            <a:r>
              <a:rPr lang="en-US" sz="3200" dirty="0" err="1">
                <a:latin typeface="Times New Roman"/>
                <a:ea typeface="Times New Roman"/>
              </a:rPr>
              <a:t>qilib</a:t>
            </a:r>
            <a:r>
              <a:rPr lang="en-US" sz="3200" dirty="0">
                <a:latin typeface="Times New Roman"/>
                <a:ea typeface="Times New Roman"/>
              </a:rPr>
              <a:t> </a:t>
            </a:r>
            <a:r>
              <a:rPr lang="en-US" sz="3200" dirty="0" err="1">
                <a:latin typeface="Times New Roman"/>
                <a:ea typeface="Times New Roman"/>
              </a:rPr>
              <a:t>ummaviylar</a:t>
            </a:r>
            <a:r>
              <a:rPr lang="en-US" sz="3200" dirty="0">
                <a:latin typeface="Times New Roman"/>
                <a:ea typeface="Times New Roman"/>
              </a:rPr>
              <a:t> </a:t>
            </a:r>
            <a:r>
              <a:rPr lang="en-US" sz="3200" dirty="0" err="1">
                <a:latin typeface="Times New Roman"/>
                <a:ea typeface="Times New Roman"/>
              </a:rPr>
              <a:t>hukmronligini</a:t>
            </a:r>
            <a:r>
              <a:rPr lang="en-US" sz="3200" dirty="0">
                <a:latin typeface="Times New Roman"/>
                <a:ea typeface="Times New Roman"/>
              </a:rPr>
              <a:t> </a:t>
            </a:r>
            <a:r>
              <a:rPr lang="en-US" sz="3200" dirty="0" err="1">
                <a:latin typeface="Times New Roman"/>
                <a:ea typeface="Times New Roman"/>
              </a:rPr>
              <a:t>ko’rsatdilar</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hokimiyatga</a:t>
            </a:r>
            <a:r>
              <a:rPr lang="en-US" sz="3200" dirty="0">
                <a:latin typeface="Times New Roman"/>
                <a:ea typeface="Times New Roman"/>
              </a:rPr>
              <a:t> </a:t>
            </a:r>
            <a:r>
              <a:rPr lang="en-US" sz="3200" dirty="0" err="1">
                <a:latin typeface="Times New Roman"/>
                <a:ea typeface="Times New Roman"/>
              </a:rPr>
              <a:t>abbosiylar</a:t>
            </a:r>
            <a:r>
              <a:rPr lang="en-US" sz="3200" dirty="0">
                <a:latin typeface="Times New Roman"/>
                <a:ea typeface="Times New Roman"/>
              </a:rPr>
              <a:t> </a:t>
            </a:r>
            <a:r>
              <a:rPr lang="en-US" sz="3200" dirty="0" err="1">
                <a:latin typeface="Times New Roman"/>
                <a:ea typeface="Times New Roman"/>
              </a:rPr>
              <a:t>kelgach</a:t>
            </a:r>
            <a:r>
              <a:rPr lang="en-US" sz="3200" dirty="0">
                <a:latin typeface="Times New Roman"/>
                <a:ea typeface="Times New Roman"/>
              </a:rPr>
              <a:t>, </a:t>
            </a:r>
            <a:r>
              <a:rPr lang="en-US" sz="3200" dirty="0" err="1">
                <a:latin typeface="Times New Roman"/>
                <a:ea typeface="Times New Roman"/>
              </a:rPr>
              <a:t>vaziyatning</a:t>
            </a:r>
            <a:r>
              <a:rPr lang="en-US" sz="3200" dirty="0">
                <a:latin typeface="Times New Roman"/>
                <a:ea typeface="Times New Roman"/>
              </a:rPr>
              <a:t> </a:t>
            </a:r>
            <a:r>
              <a:rPr lang="en-US" sz="3200" dirty="0" err="1">
                <a:latin typeface="Times New Roman"/>
                <a:ea typeface="Times New Roman"/>
              </a:rPr>
              <a:t>o’zgarishiga</a:t>
            </a:r>
            <a:r>
              <a:rPr lang="en-US" sz="3200" dirty="0">
                <a:latin typeface="Times New Roman"/>
                <a:ea typeface="Times New Roman"/>
              </a:rPr>
              <a:t> </a:t>
            </a:r>
            <a:r>
              <a:rPr lang="en-US" sz="3200" dirty="0" err="1" smtClean="0">
                <a:latin typeface="Times New Roman"/>
                <a:ea typeface="Times New Roman"/>
              </a:rPr>
              <a:t>va’da</a:t>
            </a:r>
            <a:r>
              <a:rPr lang="en-US" sz="3200" dirty="0" smtClean="0">
                <a:latin typeface="Times New Roman"/>
                <a:ea typeface="Times New Roman"/>
              </a:rPr>
              <a:t> </a:t>
            </a:r>
            <a:r>
              <a:rPr lang="en-US" sz="3200" dirty="0" err="1">
                <a:latin typeface="Times New Roman"/>
                <a:ea typeface="Times New Roman"/>
              </a:rPr>
              <a:t>qiladalar</a:t>
            </a:r>
            <a:r>
              <a:rPr lang="en-US" sz="3200" dirty="0">
                <a:latin typeface="Times New Roman"/>
                <a:ea typeface="Times New Roman"/>
              </a:rPr>
              <a:t>. </a:t>
            </a:r>
            <a:endParaRPr lang="ru-RU" sz="3200" dirty="0">
              <a:effectLst/>
              <a:latin typeface="Times New Roman"/>
              <a:ea typeface="Times New Roman"/>
            </a:endParaRPr>
          </a:p>
        </p:txBody>
      </p:sp>
    </p:spTree>
    <p:extLst>
      <p:ext uri="{BB962C8B-B14F-4D97-AF65-F5344CB8AC3E}">
        <p14:creationId xmlns:p14="http://schemas.microsoft.com/office/powerpoint/2010/main" val="1016848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6276334"/>
          </a:xfrm>
          <a:prstGeom prst="rect">
            <a:avLst/>
          </a:prstGeom>
        </p:spPr>
        <p:txBody>
          <a:bodyPr wrap="square">
            <a:spAutoFit/>
          </a:bodyPr>
          <a:lstStyle/>
          <a:p>
            <a:pPr algn="just">
              <a:lnSpc>
                <a:spcPct val="115000"/>
              </a:lnSpc>
              <a:spcAft>
                <a:spcPts val="0"/>
              </a:spcAft>
            </a:pPr>
            <a:r>
              <a:rPr lang="en-US" sz="3200" dirty="0" smtClean="0">
                <a:latin typeface="Times New Roman"/>
                <a:ea typeface="Times New Roman"/>
              </a:rPr>
              <a:t>	</a:t>
            </a:r>
            <a:r>
              <a:rPr lang="en-US" sz="3200" dirty="0" err="1" smtClean="0">
                <a:latin typeface="Times New Roman"/>
                <a:ea typeface="Times New Roman"/>
              </a:rPr>
              <a:t>Ummaviylarga</a:t>
            </a:r>
            <a:r>
              <a:rPr lang="en-US" sz="3200" dirty="0" smtClean="0">
                <a:latin typeface="Times New Roman"/>
                <a:ea typeface="Times New Roman"/>
              </a:rPr>
              <a:t> </a:t>
            </a:r>
            <a:r>
              <a:rPr lang="en-US" sz="3200" dirty="0" err="1">
                <a:latin typeface="Times New Roman"/>
                <a:ea typeface="Times New Roman"/>
              </a:rPr>
              <a:t>qarshi</a:t>
            </a:r>
            <a:r>
              <a:rPr lang="en-US" sz="3200" dirty="0">
                <a:latin typeface="Times New Roman"/>
                <a:ea typeface="Times New Roman"/>
              </a:rPr>
              <a:t> </a:t>
            </a:r>
            <a:r>
              <a:rPr lang="en-US" sz="3200" dirty="0" err="1" smtClean="0">
                <a:latin typeface="Times New Roman"/>
                <a:ea typeface="Times New Roman"/>
              </a:rPr>
              <a:t>norozilik</a:t>
            </a:r>
            <a:r>
              <a:rPr lang="en-US" sz="3200" dirty="0" smtClean="0">
                <a:latin typeface="Times New Roman"/>
                <a:ea typeface="Times New Roman"/>
              </a:rPr>
              <a:t> </a:t>
            </a:r>
            <a:r>
              <a:rPr lang="en-US" sz="3200" dirty="0" err="1">
                <a:latin typeface="Times New Roman"/>
                <a:ea typeface="Times New Roman"/>
              </a:rPr>
              <a:t>harakati</a:t>
            </a:r>
            <a:r>
              <a:rPr lang="en-US" sz="3200" dirty="0">
                <a:latin typeface="Times New Roman"/>
                <a:ea typeface="Times New Roman"/>
              </a:rPr>
              <a:t> </a:t>
            </a:r>
            <a:r>
              <a:rPr lang="en-US" sz="3200" dirty="0" err="1">
                <a:latin typeface="Times New Roman"/>
                <a:ea typeface="Times New Roman"/>
              </a:rPr>
              <a:t>ayniqsa</a:t>
            </a:r>
            <a:r>
              <a:rPr lang="en-US" sz="3200" dirty="0">
                <a:latin typeface="Times New Roman"/>
                <a:ea typeface="Times New Roman"/>
              </a:rPr>
              <a:t> </a:t>
            </a:r>
            <a:r>
              <a:rPr lang="en-US" sz="3200" dirty="0" err="1">
                <a:latin typeface="Times New Roman"/>
                <a:ea typeface="Times New Roman"/>
              </a:rPr>
              <a:t>halifa</a:t>
            </a:r>
            <a:r>
              <a:rPr lang="en-US" sz="3200" dirty="0">
                <a:latin typeface="Times New Roman"/>
                <a:ea typeface="Times New Roman"/>
              </a:rPr>
              <a:t> </a:t>
            </a:r>
            <a:r>
              <a:rPr lang="en-US" sz="3200" b="1" dirty="0" err="1">
                <a:solidFill>
                  <a:srgbClr val="C00000"/>
                </a:solidFill>
                <a:latin typeface="Times New Roman"/>
                <a:ea typeface="Times New Roman"/>
              </a:rPr>
              <a:t>Marvon</a:t>
            </a:r>
            <a:r>
              <a:rPr lang="en-US" sz="3200" b="1" dirty="0">
                <a:solidFill>
                  <a:srgbClr val="C00000"/>
                </a:solidFill>
                <a:latin typeface="Times New Roman"/>
                <a:ea typeface="Times New Roman"/>
              </a:rPr>
              <a:t> II (744—750) </a:t>
            </a:r>
            <a:r>
              <a:rPr lang="en-US" sz="3200" dirty="0" err="1">
                <a:latin typeface="Times New Roman"/>
                <a:ea typeface="Times New Roman"/>
              </a:rPr>
              <a:t>davrida</a:t>
            </a:r>
            <a:r>
              <a:rPr lang="en-US" sz="3200" dirty="0">
                <a:latin typeface="Times New Roman"/>
                <a:ea typeface="Times New Roman"/>
              </a:rPr>
              <a:t> </a:t>
            </a:r>
            <a:r>
              <a:rPr lang="en-US" sz="3200" dirty="0" err="1">
                <a:latin typeface="Times New Roman"/>
                <a:ea typeface="Times New Roman"/>
              </a:rPr>
              <a:t>g’oyatda</a:t>
            </a:r>
            <a:r>
              <a:rPr lang="en-US" sz="3200" dirty="0">
                <a:latin typeface="Times New Roman"/>
                <a:ea typeface="Times New Roman"/>
              </a:rPr>
              <a:t> </a:t>
            </a:r>
            <a:r>
              <a:rPr lang="en-US" sz="3200" dirty="0" err="1">
                <a:latin typeface="Times New Roman"/>
                <a:ea typeface="Times New Roman"/>
              </a:rPr>
              <a:t>kuchaydi</a:t>
            </a:r>
            <a:r>
              <a:rPr lang="en-US" sz="3200" dirty="0">
                <a:latin typeface="Times New Roman"/>
                <a:ea typeface="Times New Roman"/>
              </a:rPr>
              <a:t>. </a:t>
            </a:r>
            <a:r>
              <a:rPr lang="en-US" sz="3200" b="1" dirty="0" err="1" smtClean="0">
                <a:latin typeface="Times New Roman"/>
                <a:ea typeface="Times New Roman"/>
              </a:rPr>
              <a:t>Abbosiylar</a:t>
            </a:r>
            <a:r>
              <a:rPr lang="en-US" sz="3200" dirty="0" smtClean="0">
                <a:latin typeface="Times New Roman"/>
                <a:ea typeface="Times New Roman"/>
              </a:rPr>
              <a:t> </a:t>
            </a:r>
            <a:r>
              <a:rPr lang="en-US" sz="3200" dirty="0" err="1">
                <a:latin typeface="Times New Roman"/>
                <a:ea typeface="Times New Roman"/>
              </a:rPr>
              <a:t>bu</a:t>
            </a:r>
            <a:r>
              <a:rPr lang="en-US" sz="3200" dirty="0">
                <a:latin typeface="Times New Roman"/>
                <a:ea typeface="Times New Roman"/>
              </a:rPr>
              <a:t> </a:t>
            </a:r>
            <a:r>
              <a:rPr lang="en-US" sz="3200" dirty="0" err="1">
                <a:latin typeface="Times New Roman"/>
                <a:ea typeface="Times New Roman"/>
              </a:rPr>
              <a:t>davrda</a:t>
            </a:r>
            <a:r>
              <a:rPr lang="en-US" sz="3200" dirty="0">
                <a:latin typeface="Times New Roman"/>
                <a:ea typeface="Times New Roman"/>
              </a:rPr>
              <a:t> </a:t>
            </a:r>
            <a:r>
              <a:rPr lang="en-US" sz="3200" b="1" i="1" dirty="0" err="1">
                <a:solidFill>
                  <a:srgbClr val="7030A0"/>
                </a:solidFill>
                <a:latin typeface="Times New Roman"/>
                <a:ea typeface="Times New Roman"/>
              </a:rPr>
              <a:t>xalifalikning</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aholiga</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soladigan</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soliq</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miqdorlarining</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oshirilishi</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va</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mehnatkashlarni</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ko’plab</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hasharlarga</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majburan</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jalb</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qilinishi</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oqibatida</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kuchayib</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ketgan</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xalq</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noroziligidan</a:t>
            </a:r>
            <a:r>
              <a:rPr lang="en-US" sz="3200" b="1" i="1" dirty="0">
                <a:solidFill>
                  <a:srgbClr val="7030A0"/>
                </a:solidFill>
                <a:latin typeface="Times New Roman"/>
                <a:ea typeface="Times New Roman"/>
              </a:rPr>
              <a:t> </a:t>
            </a:r>
            <a:r>
              <a:rPr lang="en-US" sz="3200" dirty="0" err="1">
                <a:latin typeface="Times New Roman"/>
                <a:ea typeface="Times New Roman"/>
              </a:rPr>
              <a:t>ustalik</a:t>
            </a:r>
            <a:r>
              <a:rPr lang="en-US" sz="3200" dirty="0">
                <a:latin typeface="Times New Roman"/>
                <a:ea typeface="Times New Roman"/>
              </a:rPr>
              <a:t> </a:t>
            </a:r>
            <a:r>
              <a:rPr lang="en-US" sz="3200" dirty="0" err="1" smtClean="0">
                <a:latin typeface="Times New Roman"/>
                <a:ea typeface="Times New Roman"/>
              </a:rPr>
              <a:t>bilan</a:t>
            </a:r>
            <a:r>
              <a:rPr lang="en-US" sz="3200" dirty="0" smtClean="0">
                <a:latin typeface="Times New Roman"/>
                <a:ea typeface="Times New Roman"/>
              </a:rPr>
              <a:t> </a:t>
            </a:r>
            <a:r>
              <a:rPr lang="en-US" sz="3200" dirty="0" err="1">
                <a:latin typeface="Times New Roman"/>
                <a:ea typeface="Times New Roman"/>
              </a:rPr>
              <a:t>foydalandilar</a:t>
            </a:r>
            <a:r>
              <a:rPr lang="en-US" sz="3200" dirty="0">
                <a:latin typeface="Times New Roman"/>
                <a:ea typeface="Times New Roman"/>
              </a:rPr>
              <a:t>. Bu </a:t>
            </a:r>
            <a:r>
              <a:rPr lang="en-US" sz="3200" dirty="0" err="1">
                <a:latin typeface="Times New Roman"/>
                <a:ea typeface="Times New Roman"/>
              </a:rPr>
              <a:t>davrda</a:t>
            </a:r>
            <a:r>
              <a:rPr lang="en-US" sz="3200" dirty="0">
                <a:latin typeface="Times New Roman"/>
                <a:ea typeface="Times New Roman"/>
              </a:rPr>
              <a:t> </a:t>
            </a:r>
            <a:r>
              <a:rPr lang="en-US" sz="3200" dirty="0" err="1">
                <a:latin typeface="Times New Roman"/>
                <a:ea typeface="Times New Roman"/>
              </a:rPr>
              <a:t>ummaviylarga</a:t>
            </a:r>
            <a:r>
              <a:rPr lang="en-US" sz="3200" dirty="0">
                <a:latin typeface="Times New Roman"/>
                <a:ea typeface="Times New Roman"/>
              </a:rPr>
              <a:t> </a:t>
            </a:r>
            <a:r>
              <a:rPr lang="en-US" sz="3200" dirty="0" err="1" smtClean="0">
                <a:latin typeface="Times New Roman"/>
                <a:ea typeface="Times New Roman"/>
              </a:rPr>
              <a:t>qarshi</a:t>
            </a:r>
            <a:r>
              <a:rPr lang="en-US" sz="3200" dirty="0" smtClean="0">
                <a:latin typeface="Times New Roman"/>
                <a:ea typeface="Times New Roman"/>
              </a:rPr>
              <a:t> </a:t>
            </a:r>
            <a:r>
              <a:rPr lang="en-US" sz="3200" dirty="0" err="1">
                <a:latin typeface="Times New Roman"/>
                <a:ea typeface="Times New Roman"/>
              </a:rPr>
              <a:t>uyushtirilgan</a:t>
            </a:r>
            <a:r>
              <a:rPr lang="en-US" sz="3200" dirty="0">
                <a:latin typeface="Times New Roman"/>
                <a:ea typeface="Times New Roman"/>
              </a:rPr>
              <a:t> </a:t>
            </a:r>
            <a:r>
              <a:rPr lang="en-US" sz="3200" dirty="0" err="1">
                <a:latin typeface="Times New Roman"/>
                <a:ea typeface="Times New Roman"/>
              </a:rPr>
              <a:t>harakatga</a:t>
            </a:r>
            <a:r>
              <a:rPr lang="en-US" sz="3200" dirty="0">
                <a:latin typeface="Times New Roman"/>
                <a:ea typeface="Times New Roman"/>
              </a:rPr>
              <a:t> </a:t>
            </a:r>
            <a:r>
              <a:rPr lang="en-US" sz="3200" dirty="0" err="1">
                <a:latin typeface="Times New Roman"/>
                <a:ea typeface="Times New Roman"/>
              </a:rPr>
              <a:t>abbossiylarning</a:t>
            </a:r>
            <a:r>
              <a:rPr lang="en-US" sz="3200" dirty="0">
                <a:latin typeface="Times New Roman"/>
                <a:ea typeface="Times New Roman"/>
              </a:rPr>
              <a:t> </a:t>
            </a:r>
            <a:r>
              <a:rPr lang="en-US" sz="3200" dirty="0" err="1">
                <a:latin typeface="Times New Roman"/>
                <a:ea typeface="Times New Roman"/>
              </a:rPr>
              <a:t>e’tiborli</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obro’li</a:t>
            </a:r>
            <a:r>
              <a:rPr lang="en-US" sz="3200" dirty="0">
                <a:latin typeface="Times New Roman"/>
                <a:ea typeface="Times New Roman"/>
              </a:rPr>
              <a:t> </a:t>
            </a:r>
            <a:r>
              <a:rPr lang="en-US" sz="3200" dirty="0" err="1">
                <a:latin typeface="Times New Roman"/>
                <a:ea typeface="Times New Roman"/>
              </a:rPr>
              <a:t>vakillaridan</a:t>
            </a:r>
            <a:r>
              <a:rPr lang="en-US" sz="3200" dirty="0">
                <a:latin typeface="Times New Roman"/>
                <a:ea typeface="Times New Roman"/>
              </a:rPr>
              <a:t> </a:t>
            </a:r>
            <a:r>
              <a:rPr lang="en-US" sz="3200" dirty="0" err="1">
                <a:latin typeface="Times New Roman"/>
                <a:ea typeface="Times New Roman"/>
              </a:rPr>
              <a:t>bo’lgan</a:t>
            </a:r>
            <a:r>
              <a:rPr lang="en-US" sz="3200" dirty="0">
                <a:latin typeface="Times New Roman"/>
                <a:ea typeface="Times New Roman"/>
              </a:rPr>
              <a:t> </a:t>
            </a:r>
            <a:r>
              <a:rPr lang="en-US" sz="3200" b="1" dirty="0" err="1">
                <a:latin typeface="Times New Roman"/>
                <a:ea typeface="Times New Roman"/>
              </a:rPr>
              <a:t>imom</a:t>
            </a:r>
            <a:r>
              <a:rPr lang="en-US" sz="3200" dirty="0">
                <a:latin typeface="Times New Roman"/>
                <a:ea typeface="Times New Roman"/>
              </a:rPr>
              <a:t> </a:t>
            </a:r>
            <a:r>
              <a:rPr lang="en-US" sz="3200" b="1" dirty="0" err="1">
                <a:solidFill>
                  <a:srgbClr val="0000FF"/>
                </a:solidFill>
                <a:latin typeface="Times New Roman"/>
                <a:ea typeface="Times New Roman"/>
              </a:rPr>
              <a:t>Ibrohim</a:t>
            </a:r>
            <a:r>
              <a:rPr lang="en-US" sz="3200" b="1" dirty="0">
                <a:solidFill>
                  <a:srgbClr val="0000FF"/>
                </a:solidFill>
                <a:latin typeface="Times New Roman"/>
                <a:ea typeface="Times New Roman"/>
              </a:rPr>
              <a:t> </a:t>
            </a:r>
            <a:r>
              <a:rPr lang="en-US" sz="3200" b="1" dirty="0" err="1" smtClean="0">
                <a:solidFill>
                  <a:srgbClr val="0000FF"/>
                </a:solidFill>
                <a:latin typeface="Times New Roman"/>
                <a:ea typeface="Times New Roman"/>
              </a:rPr>
              <a:t>ibn</a:t>
            </a:r>
            <a:r>
              <a:rPr lang="en-US" sz="3200" b="1" dirty="0" smtClean="0">
                <a:solidFill>
                  <a:srgbClr val="0000FF"/>
                </a:solidFill>
                <a:latin typeface="Times New Roman"/>
                <a:ea typeface="Times New Roman"/>
              </a:rPr>
              <a:t> </a:t>
            </a:r>
            <a:r>
              <a:rPr lang="en-US" sz="3200" b="1" dirty="0">
                <a:solidFill>
                  <a:srgbClr val="0000FF"/>
                </a:solidFill>
                <a:latin typeface="Times New Roman"/>
                <a:ea typeface="Times New Roman"/>
              </a:rPr>
              <a:t>Muhammad </a:t>
            </a:r>
            <a:r>
              <a:rPr lang="en-US" sz="3200" dirty="0" err="1">
                <a:latin typeface="Times New Roman"/>
                <a:ea typeface="Times New Roman"/>
              </a:rPr>
              <a:t>boshchilik</a:t>
            </a:r>
            <a:r>
              <a:rPr lang="en-US" sz="3200" dirty="0">
                <a:latin typeface="Times New Roman"/>
                <a:ea typeface="Times New Roman"/>
              </a:rPr>
              <a:t> </a:t>
            </a:r>
            <a:r>
              <a:rPr lang="en-US" sz="3200" dirty="0" err="1">
                <a:latin typeface="Times New Roman"/>
                <a:ea typeface="Times New Roman"/>
              </a:rPr>
              <a:t>qildi</a:t>
            </a:r>
            <a:r>
              <a:rPr lang="en-US" sz="3200" dirty="0">
                <a:latin typeface="Times New Roman"/>
                <a:ea typeface="Times New Roman"/>
              </a:rPr>
              <a:t>.</a:t>
            </a:r>
            <a:endParaRPr lang="ru-RU" sz="3200" dirty="0">
              <a:effectLst/>
              <a:latin typeface="Times New Roman"/>
              <a:ea typeface="Times New Roman"/>
            </a:endParaRPr>
          </a:p>
        </p:txBody>
      </p:sp>
    </p:spTree>
    <p:extLst>
      <p:ext uri="{BB962C8B-B14F-4D97-AF65-F5344CB8AC3E}">
        <p14:creationId xmlns:p14="http://schemas.microsoft.com/office/powerpoint/2010/main" val="3615399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710025"/>
          </a:xfrm>
          <a:prstGeom prst="rect">
            <a:avLst/>
          </a:prstGeom>
        </p:spPr>
        <p:txBody>
          <a:bodyPr wrap="square">
            <a:spAutoFit/>
          </a:bodyPr>
          <a:lstStyle/>
          <a:p>
            <a:pPr algn="just">
              <a:lnSpc>
                <a:spcPct val="115000"/>
              </a:lnSpc>
              <a:spcAft>
                <a:spcPts val="0"/>
              </a:spcAft>
            </a:pPr>
            <a:r>
              <a:rPr lang="en-US" sz="3200" dirty="0">
                <a:latin typeface="Times New Roman"/>
                <a:ea typeface="Times New Roman"/>
              </a:rPr>
              <a:t>	</a:t>
            </a:r>
            <a:r>
              <a:rPr lang="en-US" sz="3200" dirty="0" err="1">
                <a:latin typeface="Times New Roman"/>
                <a:ea typeface="Times New Roman"/>
              </a:rPr>
              <a:t>Xuddi</a:t>
            </a:r>
            <a:r>
              <a:rPr lang="en-US" sz="3200" dirty="0">
                <a:latin typeface="Times New Roman"/>
                <a:ea typeface="Times New Roman"/>
              </a:rPr>
              <a:t> </a:t>
            </a:r>
            <a:r>
              <a:rPr lang="en-US" sz="3200" dirty="0" err="1">
                <a:latin typeface="Times New Roman"/>
                <a:ea typeface="Times New Roman"/>
              </a:rPr>
              <a:t>mana</a:t>
            </a:r>
            <a:r>
              <a:rPr lang="en-US" sz="3200" dirty="0">
                <a:latin typeface="Times New Roman"/>
                <a:ea typeface="Times New Roman"/>
              </a:rPr>
              <a:t> </a:t>
            </a:r>
            <a:r>
              <a:rPr lang="en-US" sz="3200" dirty="0" err="1">
                <a:latin typeface="Times New Roman"/>
                <a:ea typeface="Times New Roman"/>
              </a:rPr>
              <a:t>shu</a:t>
            </a:r>
            <a:r>
              <a:rPr lang="en-US" sz="3200" dirty="0">
                <a:latin typeface="Times New Roman"/>
                <a:ea typeface="Times New Roman"/>
              </a:rPr>
              <a:t> </a:t>
            </a:r>
            <a:r>
              <a:rPr lang="en-US" sz="3200" dirty="0" err="1">
                <a:latin typeface="Times New Roman"/>
                <a:ea typeface="Times New Roman"/>
              </a:rPr>
              <a:t>davrda</a:t>
            </a:r>
            <a:r>
              <a:rPr lang="en-US" sz="3200" dirty="0">
                <a:latin typeface="Times New Roman"/>
                <a:ea typeface="Times New Roman"/>
              </a:rPr>
              <a:t> </a:t>
            </a:r>
            <a:r>
              <a:rPr lang="en-US" sz="3200" dirty="0" err="1" smtClean="0">
                <a:latin typeface="Times New Roman"/>
                <a:ea typeface="Times New Roman"/>
              </a:rPr>
              <a:t>ya’ni</a:t>
            </a:r>
            <a:r>
              <a:rPr lang="en-US" sz="3200" dirty="0" smtClean="0">
                <a:latin typeface="Times New Roman"/>
                <a:ea typeface="Times New Roman"/>
              </a:rPr>
              <a:t> </a:t>
            </a:r>
            <a:r>
              <a:rPr lang="en-US" sz="3200" b="1" dirty="0">
                <a:latin typeface="Times New Roman"/>
                <a:ea typeface="Times New Roman"/>
              </a:rPr>
              <a:t>746 </a:t>
            </a:r>
            <a:r>
              <a:rPr lang="en-US" sz="3200" b="1" dirty="0" err="1">
                <a:latin typeface="Times New Roman"/>
                <a:ea typeface="Times New Roman"/>
              </a:rPr>
              <a:t>yilda</a:t>
            </a:r>
            <a:r>
              <a:rPr lang="en-US" sz="3200" dirty="0">
                <a:latin typeface="Times New Roman"/>
                <a:ea typeface="Times New Roman"/>
              </a:rPr>
              <a:t> </a:t>
            </a:r>
            <a:r>
              <a:rPr lang="en-US" sz="3200" b="1" dirty="0" err="1" smtClean="0">
                <a:solidFill>
                  <a:srgbClr val="0000FF"/>
                </a:solidFill>
                <a:latin typeface="Times New Roman"/>
                <a:ea typeface="Times New Roman"/>
              </a:rPr>
              <a:t>Xurosonda</a:t>
            </a:r>
            <a:r>
              <a:rPr lang="en-US" sz="3200" dirty="0" smtClean="0">
                <a:latin typeface="Times New Roman"/>
                <a:ea typeface="Times New Roman"/>
              </a:rPr>
              <a:t> </a:t>
            </a:r>
            <a:r>
              <a:rPr lang="en-US" sz="3200" dirty="0" err="1">
                <a:latin typeface="Times New Roman"/>
                <a:ea typeface="Times New Roman"/>
              </a:rPr>
              <a:t>abbosiylar</a:t>
            </a:r>
            <a:r>
              <a:rPr lang="en-US" sz="3200" dirty="0">
                <a:latin typeface="Times New Roman"/>
                <a:ea typeface="Times New Roman"/>
              </a:rPr>
              <a:t> </a:t>
            </a:r>
            <a:r>
              <a:rPr lang="en-US" sz="3200" dirty="0" err="1">
                <a:latin typeface="Times New Roman"/>
                <a:ea typeface="Times New Roman"/>
              </a:rPr>
              <a:t>harakatiga</a:t>
            </a:r>
            <a:r>
              <a:rPr lang="en-US" sz="3200" dirty="0">
                <a:latin typeface="Times New Roman"/>
                <a:ea typeface="Times New Roman"/>
              </a:rPr>
              <a:t> </a:t>
            </a:r>
            <a:r>
              <a:rPr lang="en-US" sz="3200" dirty="0" err="1">
                <a:latin typeface="Times New Roman"/>
                <a:ea typeface="Times New Roman"/>
              </a:rPr>
              <a:t>boshchilik</a:t>
            </a:r>
            <a:r>
              <a:rPr lang="en-US" sz="3200" dirty="0">
                <a:latin typeface="Times New Roman"/>
                <a:ea typeface="Times New Roman"/>
              </a:rPr>
              <a:t> </a:t>
            </a:r>
            <a:r>
              <a:rPr lang="en-US" sz="3200" dirty="0" err="1">
                <a:latin typeface="Times New Roman"/>
                <a:ea typeface="Times New Roman"/>
              </a:rPr>
              <a:t>qilish</a:t>
            </a:r>
            <a:r>
              <a:rPr lang="en-US" sz="3200" dirty="0">
                <a:latin typeface="Times New Roman"/>
                <a:ea typeface="Times New Roman"/>
              </a:rPr>
              <a:t> </a:t>
            </a:r>
            <a:r>
              <a:rPr lang="en-US" sz="3200" dirty="0" err="1">
                <a:latin typeface="Times New Roman"/>
                <a:ea typeface="Times New Roman"/>
              </a:rPr>
              <a:t>maqsadida</a:t>
            </a:r>
            <a:r>
              <a:rPr lang="en-US" sz="3200" dirty="0">
                <a:latin typeface="Times New Roman"/>
                <a:ea typeface="Times New Roman"/>
              </a:rPr>
              <a:t> </a:t>
            </a:r>
            <a:r>
              <a:rPr lang="en-US" sz="3200" b="1" dirty="0">
                <a:solidFill>
                  <a:srgbClr val="C00000"/>
                </a:solidFill>
                <a:latin typeface="Times New Roman"/>
                <a:ea typeface="Times New Roman"/>
              </a:rPr>
              <a:t>Abu </a:t>
            </a:r>
            <a:r>
              <a:rPr lang="en-US" sz="3200" b="1" dirty="0" err="1">
                <a:solidFill>
                  <a:srgbClr val="C00000"/>
                </a:solidFill>
                <a:latin typeface="Times New Roman"/>
                <a:ea typeface="Times New Roman"/>
              </a:rPr>
              <a:t>Muslum</a:t>
            </a:r>
            <a:r>
              <a:rPr lang="en-US" sz="3200" b="1" dirty="0">
                <a:solidFill>
                  <a:srgbClr val="C00000"/>
                </a:solidFill>
                <a:latin typeface="Times New Roman"/>
                <a:ea typeface="Times New Roman"/>
              </a:rPr>
              <a:t> (</a:t>
            </a:r>
            <a:r>
              <a:rPr lang="en-US" sz="3200" dirty="0" err="1">
                <a:latin typeface="Times New Roman"/>
                <a:ea typeface="Times New Roman"/>
              </a:rPr>
              <a:t>asli</a:t>
            </a:r>
            <a:r>
              <a:rPr lang="en-US" sz="3200" dirty="0">
                <a:latin typeface="Times New Roman"/>
                <a:ea typeface="Times New Roman"/>
              </a:rPr>
              <a:t> </a:t>
            </a:r>
            <a:r>
              <a:rPr lang="en-US" sz="3200" dirty="0" err="1">
                <a:latin typeface="Times New Roman"/>
                <a:ea typeface="Times New Roman"/>
              </a:rPr>
              <a:t>ismi</a:t>
            </a:r>
            <a:r>
              <a:rPr lang="en-US" sz="3200" dirty="0">
                <a:latin typeface="Times New Roman"/>
                <a:ea typeface="Times New Roman"/>
              </a:rPr>
              <a:t> </a:t>
            </a:r>
            <a:r>
              <a:rPr lang="en-US" sz="3200" b="1" dirty="0" err="1">
                <a:latin typeface="Times New Roman"/>
                <a:ea typeface="Times New Roman"/>
              </a:rPr>
              <a:t>Abdurahmon</a:t>
            </a:r>
            <a:r>
              <a:rPr lang="en-US" sz="3200" b="1" dirty="0">
                <a:latin typeface="Times New Roman"/>
                <a:ea typeface="Times New Roman"/>
              </a:rPr>
              <a:t> </a:t>
            </a:r>
            <a:r>
              <a:rPr lang="en-US" sz="3200" b="1" dirty="0" err="1">
                <a:latin typeface="Times New Roman"/>
                <a:ea typeface="Times New Roman"/>
              </a:rPr>
              <a:t>ibn</a:t>
            </a:r>
            <a:r>
              <a:rPr lang="en-US" sz="3200" b="1" dirty="0">
                <a:latin typeface="Times New Roman"/>
                <a:ea typeface="Times New Roman"/>
              </a:rPr>
              <a:t> </a:t>
            </a:r>
            <a:r>
              <a:rPr lang="en-US" sz="3200" b="1" dirty="0" err="1">
                <a:latin typeface="Times New Roman"/>
                <a:ea typeface="Times New Roman"/>
              </a:rPr>
              <a:t>Asad</a:t>
            </a:r>
            <a:r>
              <a:rPr lang="en-US" sz="3200" b="1" dirty="0">
                <a:latin typeface="Times New Roman"/>
                <a:ea typeface="Times New Roman"/>
              </a:rPr>
              <a:t>,</a:t>
            </a:r>
            <a:r>
              <a:rPr lang="en-US" sz="3200" dirty="0">
                <a:latin typeface="Times New Roman"/>
                <a:ea typeface="Times New Roman"/>
              </a:rPr>
              <a:t> </a:t>
            </a:r>
            <a:r>
              <a:rPr lang="en-US" sz="3200" dirty="0" err="1">
                <a:latin typeface="Times New Roman"/>
                <a:ea typeface="Times New Roman"/>
              </a:rPr>
              <a:t>taxminan</a:t>
            </a:r>
            <a:r>
              <a:rPr lang="en-US" sz="3200" dirty="0">
                <a:latin typeface="Times New Roman"/>
                <a:ea typeface="Times New Roman"/>
              </a:rPr>
              <a:t> </a:t>
            </a:r>
            <a:r>
              <a:rPr lang="en-US" sz="3200" b="1" dirty="0">
                <a:latin typeface="Times New Roman"/>
                <a:ea typeface="Times New Roman"/>
              </a:rPr>
              <a:t>727—755 </a:t>
            </a:r>
            <a:r>
              <a:rPr lang="en-US" sz="3200" b="1" dirty="0" err="1" smtClean="0">
                <a:latin typeface="Times New Roman"/>
                <a:ea typeface="Times New Roman"/>
              </a:rPr>
              <a:t>yillar</a:t>
            </a:r>
            <a:r>
              <a:rPr lang="en-US" sz="3200" dirty="0" smtClean="0">
                <a:latin typeface="Times New Roman"/>
                <a:ea typeface="Times New Roman"/>
              </a:rPr>
              <a:t>) </a:t>
            </a:r>
            <a:r>
              <a:rPr lang="en-US" sz="3200" dirty="0" err="1">
                <a:latin typeface="Times New Roman"/>
                <a:ea typeface="Times New Roman"/>
              </a:rPr>
              <a:t>bu</a:t>
            </a:r>
            <a:r>
              <a:rPr lang="en-US" sz="3200" dirty="0">
                <a:latin typeface="Times New Roman"/>
                <a:ea typeface="Times New Roman"/>
              </a:rPr>
              <a:t> </a:t>
            </a:r>
            <a:r>
              <a:rPr lang="en-US" sz="3200" dirty="0" err="1" smtClean="0">
                <a:latin typeface="Times New Roman"/>
                <a:ea typeface="Times New Roman"/>
              </a:rPr>
              <a:t>yerga</a:t>
            </a:r>
            <a:r>
              <a:rPr lang="en-US" sz="3200" dirty="0" smtClean="0">
                <a:latin typeface="Times New Roman"/>
                <a:ea typeface="Times New Roman"/>
              </a:rPr>
              <a:t> </a:t>
            </a:r>
            <a:r>
              <a:rPr lang="en-US" sz="3200" dirty="0" err="1">
                <a:latin typeface="Times New Roman"/>
                <a:ea typeface="Times New Roman"/>
              </a:rPr>
              <a:t>yuboriladi</a:t>
            </a:r>
            <a:r>
              <a:rPr lang="en-US" sz="3200" dirty="0">
                <a:latin typeface="Times New Roman"/>
                <a:ea typeface="Times New Roman"/>
              </a:rPr>
              <a:t>. </a:t>
            </a:r>
            <a:r>
              <a:rPr lang="en-US" sz="3200" b="1" dirty="0">
                <a:latin typeface="Times New Roman"/>
                <a:ea typeface="Times New Roman"/>
              </a:rPr>
              <a:t>Abu </a:t>
            </a:r>
            <a:r>
              <a:rPr lang="en-US" sz="3200" b="1" dirty="0" err="1">
                <a:latin typeface="Times New Roman"/>
                <a:ea typeface="Times New Roman"/>
              </a:rPr>
              <a:t>Muslimning</a:t>
            </a:r>
            <a:r>
              <a:rPr lang="en-US" sz="3200" dirty="0">
                <a:latin typeface="Times New Roman"/>
                <a:ea typeface="Times New Roman"/>
              </a:rPr>
              <a:t> </a:t>
            </a:r>
            <a:r>
              <a:rPr lang="en-US" sz="3200" dirty="0" err="1">
                <a:latin typeface="Times New Roman"/>
                <a:ea typeface="Times New Roman"/>
              </a:rPr>
              <a:t>tarjimai</a:t>
            </a:r>
            <a:r>
              <a:rPr lang="en-US" sz="3200" dirty="0">
                <a:latin typeface="Times New Roman"/>
                <a:ea typeface="Times New Roman"/>
              </a:rPr>
              <a:t> </a:t>
            </a:r>
            <a:r>
              <a:rPr lang="en-US" sz="3200" dirty="0" err="1">
                <a:latin typeface="Times New Roman"/>
                <a:ea typeface="Times New Roman"/>
              </a:rPr>
              <a:t>holi</a:t>
            </a:r>
            <a:r>
              <a:rPr lang="en-US" sz="3200" dirty="0">
                <a:latin typeface="Times New Roman"/>
                <a:ea typeface="Times New Roman"/>
              </a:rPr>
              <a:t> </a:t>
            </a:r>
            <a:r>
              <a:rPr lang="en-US" sz="3200" dirty="0" err="1">
                <a:latin typeface="Times New Roman"/>
                <a:ea typeface="Times New Roman"/>
              </a:rPr>
              <a:t>to’g’risida</a:t>
            </a:r>
            <a:r>
              <a:rPr lang="en-US" sz="3200" dirty="0">
                <a:latin typeface="Times New Roman"/>
                <a:ea typeface="Times New Roman"/>
              </a:rPr>
              <a:t> </a:t>
            </a:r>
            <a:r>
              <a:rPr lang="en-US" sz="3200" dirty="0" err="1">
                <a:latin typeface="Times New Roman"/>
                <a:ea typeface="Times New Roman"/>
              </a:rPr>
              <a:t>bir-biriga</a:t>
            </a:r>
            <a:r>
              <a:rPr lang="en-US" sz="3200" dirty="0">
                <a:latin typeface="Times New Roman"/>
                <a:ea typeface="Times New Roman"/>
              </a:rPr>
              <a:t> </a:t>
            </a:r>
            <a:r>
              <a:rPr lang="en-US" sz="3200" dirty="0" err="1">
                <a:latin typeface="Times New Roman"/>
                <a:ea typeface="Times New Roman"/>
              </a:rPr>
              <a:t>qarama-qarshi</a:t>
            </a:r>
            <a:r>
              <a:rPr lang="en-US" sz="3200" dirty="0">
                <a:latin typeface="Times New Roman"/>
                <a:ea typeface="Times New Roman"/>
              </a:rPr>
              <a:t> </a:t>
            </a:r>
            <a:r>
              <a:rPr lang="en-US" sz="3200" dirty="0" err="1" smtClean="0">
                <a:latin typeface="Times New Roman"/>
                <a:ea typeface="Times New Roman"/>
              </a:rPr>
              <a:t>ma’lumotlar</a:t>
            </a:r>
            <a:r>
              <a:rPr lang="en-US" sz="3200" dirty="0" smtClean="0">
                <a:latin typeface="Times New Roman"/>
                <a:ea typeface="Times New Roman"/>
              </a:rPr>
              <a:t> </a:t>
            </a:r>
            <a:r>
              <a:rPr lang="en-US" sz="3200" dirty="0">
                <a:latin typeface="Times New Roman"/>
                <a:ea typeface="Times New Roman"/>
              </a:rPr>
              <a:t>bor. </a:t>
            </a:r>
            <a:r>
              <a:rPr lang="en-US" sz="3200" dirty="0" err="1">
                <a:latin typeface="Times New Roman"/>
                <a:ea typeface="Times New Roman"/>
              </a:rPr>
              <a:t>Jumladan</a:t>
            </a:r>
            <a:r>
              <a:rPr lang="en-US" sz="3200" dirty="0">
                <a:latin typeface="Times New Roman"/>
                <a:ea typeface="Times New Roman"/>
              </a:rPr>
              <a:t>, </a:t>
            </a:r>
            <a:r>
              <a:rPr lang="en-US" sz="3200" b="1" dirty="0" err="1" smtClean="0">
                <a:latin typeface="Times New Roman"/>
                <a:ea typeface="Times New Roman"/>
              </a:rPr>
              <a:t>Tabariyning</a:t>
            </a:r>
            <a:r>
              <a:rPr lang="en-US" sz="3200" dirty="0" smtClean="0">
                <a:latin typeface="Times New Roman"/>
                <a:ea typeface="Times New Roman"/>
              </a:rPr>
              <a:t> </a:t>
            </a:r>
            <a:r>
              <a:rPr lang="en-US" sz="3200" dirty="0" err="1">
                <a:latin typeface="Times New Roman"/>
                <a:ea typeface="Times New Roman"/>
              </a:rPr>
              <a:t>yozishicha</a:t>
            </a:r>
            <a:r>
              <a:rPr lang="en-US" sz="3200" dirty="0">
                <a:latin typeface="Times New Roman"/>
                <a:ea typeface="Times New Roman"/>
              </a:rPr>
              <a:t> </a:t>
            </a:r>
            <a:r>
              <a:rPr lang="en-US" sz="3200" b="1" dirty="0" err="1">
                <a:solidFill>
                  <a:srgbClr val="0000FF"/>
                </a:solidFill>
                <a:latin typeface="Times New Roman"/>
                <a:ea typeface="Times New Roman"/>
              </a:rPr>
              <a:t>Kufaning</a:t>
            </a:r>
            <a:r>
              <a:rPr lang="en-US" sz="3200" b="1" dirty="0">
                <a:solidFill>
                  <a:srgbClr val="0000FF"/>
                </a:solidFill>
                <a:latin typeface="Times New Roman"/>
                <a:ea typeface="Times New Roman"/>
              </a:rPr>
              <a:t> </a:t>
            </a:r>
            <a:r>
              <a:rPr lang="en-US" sz="3200" b="1" dirty="0" err="1">
                <a:solidFill>
                  <a:srgbClr val="0000FF"/>
                </a:solidFill>
                <a:latin typeface="Times New Roman"/>
                <a:ea typeface="Times New Roman"/>
              </a:rPr>
              <a:t>Savad</a:t>
            </a:r>
            <a:r>
              <a:rPr lang="en-US" sz="3200" dirty="0">
                <a:latin typeface="Times New Roman"/>
                <a:ea typeface="Times New Roman"/>
              </a:rPr>
              <a:t> </a:t>
            </a:r>
            <a:r>
              <a:rPr lang="en-US" sz="3200" dirty="0" err="1" smtClean="0">
                <a:latin typeface="Times New Roman"/>
                <a:ea typeface="Times New Roman"/>
              </a:rPr>
              <a:t>yaqinidagi</a:t>
            </a:r>
            <a:r>
              <a:rPr lang="en-US" sz="3200" dirty="0" smtClean="0">
                <a:latin typeface="Times New Roman"/>
                <a:ea typeface="Times New Roman"/>
              </a:rPr>
              <a:t> </a:t>
            </a:r>
            <a:r>
              <a:rPr lang="en-US" sz="3200" b="1" dirty="0" err="1" smtClean="0">
                <a:solidFill>
                  <a:srgbClr val="0000FF"/>
                </a:solidFill>
                <a:latin typeface="Times New Roman"/>
                <a:ea typeface="Times New Roman"/>
              </a:rPr>
              <a:t>Xutomiyn</a:t>
            </a:r>
            <a:r>
              <a:rPr lang="en-US" sz="3200" dirty="0" smtClean="0">
                <a:latin typeface="Times New Roman"/>
                <a:ea typeface="Times New Roman"/>
              </a:rPr>
              <a:t> </a:t>
            </a:r>
            <a:r>
              <a:rPr lang="en-US" sz="3200" dirty="0" err="1">
                <a:latin typeface="Times New Roman"/>
                <a:ea typeface="Times New Roman"/>
              </a:rPr>
              <a:t>degan</a:t>
            </a:r>
            <a:r>
              <a:rPr lang="en-US" sz="3200" dirty="0">
                <a:latin typeface="Times New Roman"/>
                <a:ea typeface="Times New Roman"/>
              </a:rPr>
              <a:t> </a:t>
            </a:r>
            <a:r>
              <a:rPr lang="en-US" sz="3200" dirty="0" err="1">
                <a:latin typeface="Times New Roman"/>
                <a:ea typeface="Times New Roman"/>
              </a:rPr>
              <a:t>joyda</a:t>
            </a:r>
            <a:r>
              <a:rPr lang="en-US" sz="3200" dirty="0">
                <a:latin typeface="Times New Roman"/>
                <a:ea typeface="Times New Roman"/>
              </a:rPr>
              <a:t> </a:t>
            </a:r>
            <a:r>
              <a:rPr lang="en-US" sz="3200" dirty="0" err="1">
                <a:latin typeface="Times New Roman"/>
                <a:ea typeface="Times New Roman"/>
              </a:rPr>
              <a:t>tavallud</a:t>
            </a:r>
            <a:r>
              <a:rPr lang="en-US" sz="3200" dirty="0">
                <a:latin typeface="Times New Roman"/>
                <a:ea typeface="Times New Roman"/>
              </a:rPr>
              <a:t> </a:t>
            </a:r>
            <a:r>
              <a:rPr lang="en-US" sz="3200" dirty="0" err="1">
                <a:latin typeface="Times New Roman"/>
                <a:ea typeface="Times New Roman"/>
              </a:rPr>
              <a:t>topgan</a:t>
            </a:r>
            <a:r>
              <a:rPr lang="en-US" sz="3200" dirty="0">
                <a:latin typeface="Times New Roman"/>
                <a:ea typeface="Times New Roman"/>
              </a:rPr>
              <a:t>. U </a:t>
            </a:r>
            <a:r>
              <a:rPr lang="en-US" sz="3200" dirty="0" err="1">
                <a:latin typeface="Times New Roman"/>
                <a:ea typeface="Times New Roman"/>
              </a:rPr>
              <a:t>yoshligida</a:t>
            </a:r>
            <a:r>
              <a:rPr lang="en-US" sz="3200" dirty="0">
                <a:latin typeface="Times New Roman"/>
                <a:ea typeface="Times New Roman"/>
              </a:rPr>
              <a:t> </a:t>
            </a:r>
            <a:r>
              <a:rPr lang="en-US" sz="3200" dirty="0" err="1">
                <a:latin typeface="Times New Roman"/>
                <a:ea typeface="Times New Roman"/>
              </a:rPr>
              <a:t>bir</a:t>
            </a:r>
            <a:r>
              <a:rPr lang="en-US" sz="3200" dirty="0">
                <a:latin typeface="Times New Roman"/>
                <a:ea typeface="Times New Roman"/>
              </a:rPr>
              <a:t> </a:t>
            </a:r>
            <a:r>
              <a:rPr lang="en-US" sz="3200" dirty="0" err="1">
                <a:latin typeface="Times New Roman"/>
                <a:ea typeface="Times New Roman"/>
              </a:rPr>
              <a:t>boyning</a:t>
            </a:r>
            <a:r>
              <a:rPr lang="en-US" sz="3200" dirty="0">
                <a:latin typeface="Times New Roman"/>
                <a:ea typeface="Times New Roman"/>
              </a:rPr>
              <a:t> </a:t>
            </a:r>
            <a:r>
              <a:rPr lang="en-US" sz="3200" dirty="0" err="1" smtClean="0">
                <a:latin typeface="Times New Roman"/>
                <a:ea typeface="Times New Roman"/>
              </a:rPr>
              <a:t>uyida</a:t>
            </a:r>
            <a:r>
              <a:rPr lang="en-US" sz="3200" dirty="0" smtClean="0">
                <a:latin typeface="Times New Roman"/>
                <a:ea typeface="Times New Roman"/>
              </a:rPr>
              <a:t> </a:t>
            </a:r>
            <a:r>
              <a:rPr lang="en-US" sz="3200" dirty="0" err="1">
                <a:latin typeface="Times New Roman"/>
                <a:ea typeface="Times New Roman"/>
              </a:rPr>
              <a:t>gumashta</a:t>
            </a:r>
            <a:r>
              <a:rPr lang="en-US" sz="3200" dirty="0">
                <a:latin typeface="Times New Roman"/>
                <a:ea typeface="Times New Roman"/>
              </a:rPr>
              <a:t> </a:t>
            </a:r>
            <a:r>
              <a:rPr lang="en-US" sz="3200" dirty="0" err="1">
                <a:latin typeface="Times New Roman"/>
                <a:ea typeface="Times New Roman"/>
              </a:rPr>
              <a:t>bo’lib</a:t>
            </a:r>
            <a:r>
              <a:rPr lang="en-US" sz="3200" dirty="0">
                <a:latin typeface="Times New Roman"/>
                <a:ea typeface="Times New Roman"/>
              </a:rPr>
              <a:t> </a:t>
            </a:r>
            <a:r>
              <a:rPr lang="en-US" sz="3200" dirty="0" err="1">
                <a:latin typeface="Times New Roman"/>
                <a:ea typeface="Times New Roman"/>
              </a:rPr>
              <a:t>ishlagan</a:t>
            </a:r>
            <a:r>
              <a:rPr lang="en-US" sz="3200" dirty="0">
                <a:latin typeface="Times New Roman"/>
                <a:ea typeface="Times New Roman"/>
              </a:rPr>
              <a:t>, </a:t>
            </a:r>
            <a:r>
              <a:rPr lang="en-US" sz="3200" b="1" dirty="0" err="1">
                <a:solidFill>
                  <a:srgbClr val="0000FF"/>
                </a:solidFill>
                <a:latin typeface="Times New Roman"/>
                <a:ea typeface="Times New Roman"/>
              </a:rPr>
              <a:t>sarrojlik</a:t>
            </a:r>
            <a:r>
              <a:rPr lang="en-US" sz="3200" dirty="0">
                <a:latin typeface="Times New Roman"/>
                <a:ea typeface="Times New Roman"/>
              </a:rPr>
              <a:t> </a:t>
            </a:r>
            <a:r>
              <a:rPr lang="en-US" sz="3200" dirty="0" err="1">
                <a:latin typeface="Times New Roman"/>
                <a:ea typeface="Times New Roman"/>
              </a:rPr>
              <a:t>qilgan</a:t>
            </a:r>
            <a:r>
              <a:rPr lang="en-US" sz="3200" dirty="0">
                <a:latin typeface="Times New Roman"/>
                <a:ea typeface="Times New Roman"/>
              </a:rPr>
              <a:t>.</a:t>
            </a:r>
            <a:endParaRPr lang="ru-RU" sz="3200" dirty="0">
              <a:effectLst/>
              <a:latin typeface="Times New Roman"/>
              <a:ea typeface="Times New Roman"/>
            </a:endParaRPr>
          </a:p>
        </p:txBody>
      </p:sp>
    </p:spTree>
    <p:extLst>
      <p:ext uri="{BB962C8B-B14F-4D97-AF65-F5344CB8AC3E}">
        <p14:creationId xmlns:p14="http://schemas.microsoft.com/office/powerpoint/2010/main" val="1162870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119863"/>
          </a:xfrm>
          <a:prstGeom prst="rect">
            <a:avLst/>
          </a:prstGeom>
        </p:spPr>
        <p:txBody>
          <a:bodyPr wrap="square">
            <a:spAutoFit/>
          </a:bodyPr>
          <a:lstStyle/>
          <a:p>
            <a:pPr algn="just">
              <a:lnSpc>
                <a:spcPct val="115000"/>
              </a:lnSpc>
              <a:spcAft>
                <a:spcPts val="0"/>
              </a:spcAft>
            </a:pPr>
            <a:r>
              <a:rPr lang="en-US" sz="3300" dirty="0" smtClean="0">
                <a:latin typeface="Times New Roman"/>
                <a:ea typeface="Times New Roman"/>
              </a:rPr>
              <a:t>	</a:t>
            </a:r>
            <a:r>
              <a:rPr lang="uz-Cyrl-UZ" sz="3300" b="1" dirty="0" smtClean="0">
                <a:latin typeface="Times New Roman"/>
                <a:ea typeface="Times New Roman"/>
              </a:rPr>
              <a:t>Dinovariy</a:t>
            </a:r>
            <a:r>
              <a:rPr lang="uz-Cyrl-UZ" sz="3300" dirty="0" smtClean="0">
                <a:latin typeface="Times New Roman"/>
                <a:ea typeface="Times New Roman"/>
              </a:rPr>
              <a:t> </a:t>
            </a:r>
            <a:r>
              <a:rPr lang="uz-Cyrl-UZ" sz="3300" dirty="0">
                <a:latin typeface="Times New Roman"/>
                <a:ea typeface="Times New Roman"/>
              </a:rPr>
              <a:t>esa, Abu Muslim yigitlik chog’ida </a:t>
            </a:r>
            <a:r>
              <a:rPr lang="uz-Cyrl-UZ" sz="3300" b="1" dirty="0">
                <a:latin typeface="Times New Roman"/>
                <a:ea typeface="Times New Roman"/>
              </a:rPr>
              <a:t>Isfaxon</a:t>
            </a:r>
            <a:r>
              <a:rPr lang="uz-Cyrl-UZ" sz="3300" dirty="0">
                <a:latin typeface="Times New Roman"/>
                <a:ea typeface="Times New Roman"/>
              </a:rPr>
              <a:t> atrofidagi bir qishloqda </a:t>
            </a:r>
            <a:r>
              <a:rPr lang="uz-Cyrl-UZ" sz="3300" b="1" dirty="0">
                <a:solidFill>
                  <a:srgbClr val="0000FF"/>
                </a:solidFill>
                <a:latin typeface="Times New Roman"/>
                <a:ea typeface="Times New Roman"/>
              </a:rPr>
              <a:t>qul</a:t>
            </a:r>
            <a:r>
              <a:rPr lang="uz-Cyrl-UZ" sz="3300" dirty="0">
                <a:latin typeface="Times New Roman"/>
                <a:ea typeface="Times New Roman"/>
              </a:rPr>
              <a:t> bo’lgan, degan ma’lumotni beradasr </a:t>
            </a:r>
            <a:r>
              <a:rPr lang="uz-Cyrl-UZ" sz="3300" dirty="0" smtClean="0">
                <a:latin typeface="Times New Roman"/>
                <a:ea typeface="Times New Roman"/>
              </a:rPr>
              <a:t>Biroq</a:t>
            </a:r>
            <a:r>
              <a:rPr lang="en-US" sz="3300" dirty="0">
                <a:latin typeface="Times New Roman"/>
                <a:ea typeface="Times New Roman"/>
              </a:rPr>
              <a:t>,</a:t>
            </a:r>
            <a:r>
              <a:rPr lang="uz-Cyrl-UZ" sz="3300" dirty="0" smtClean="0">
                <a:latin typeface="Times New Roman"/>
                <a:ea typeface="Times New Roman"/>
              </a:rPr>
              <a:t> </a:t>
            </a:r>
            <a:r>
              <a:rPr lang="uz-Cyrl-UZ" sz="3300" b="1" dirty="0">
                <a:latin typeface="Times New Roman"/>
                <a:ea typeface="Times New Roman"/>
              </a:rPr>
              <a:t>Abu Muslim </a:t>
            </a:r>
            <a:r>
              <a:rPr lang="uz-Cyrl-UZ" sz="3300" dirty="0">
                <a:latin typeface="Times New Roman"/>
                <a:ea typeface="Times New Roman"/>
              </a:rPr>
              <a:t>to’g’risida batafsilroq va to’laroq ma’lumotni </a:t>
            </a:r>
            <a:r>
              <a:rPr lang="uz-Cyrl-UZ" sz="3300" b="1" dirty="0" smtClean="0">
                <a:solidFill>
                  <a:srgbClr val="0000FF"/>
                </a:solidFill>
                <a:latin typeface="Times New Roman"/>
                <a:ea typeface="Times New Roman"/>
              </a:rPr>
              <a:t>Tab</a:t>
            </a:r>
            <a:r>
              <a:rPr lang="en-US" sz="3300" b="1" dirty="0" smtClean="0">
                <a:solidFill>
                  <a:srgbClr val="0000FF"/>
                </a:solidFill>
                <a:latin typeface="Times New Roman"/>
                <a:ea typeface="Times New Roman"/>
              </a:rPr>
              <a:t>a</a:t>
            </a:r>
            <a:r>
              <a:rPr lang="uz-Cyrl-UZ" sz="3300" b="1" dirty="0" smtClean="0">
                <a:solidFill>
                  <a:srgbClr val="0000FF"/>
                </a:solidFill>
                <a:latin typeface="Times New Roman"/>
                <a:ea typeface="Times New Roman"/>
              </a:rPr>
              <a:t>riy</a:t>
            </a:r>
            <a:r>
              <a:rPr lang="uz-Cyrl-UZ" sz="3300" dirty="0" smtClean="0">
                <a:latin typeface="Times New Roman"/>
                <a:ea typeface="Times New Roman"/>
              </a:rPr>
              <a:t> </a:t>
            </a:r>
            <a:r>
              <a:rPr lang="uz-Cyrl-UZ" sz="3300" dirty="0">
                <a:latin typeface="Times New Roman"/>
                <a:ea typeface="Times New Roman"/>
              </a:rPr>
              <a:t>yozganligidan uning ma’lumotlari haqiqatga yaqin bo’lishi ehtimoldan uzoq emasdir.</a:t>
            </a:r>
            <a:endParaRPr lang="ru-RU" sz="3300" dirty="0">
              <a:latin typeface="Times New Roman"/>
              <a:ea typeface="Times New Roman"/>
            </a:endParaRPr>
          </a:p>
          <a:p>
            <a:pPr algn="just"/>
            <a:r>
              <a:rPr lang="en-US" sz="3300" dirty="0" smtClean="0">
                <a:latin typeface="Times New Roman"/>
                <a:ea typeface="Times New Roman"/>
              </a:rPr>
              <a:t>	</a:t>
            </a:r>
            <a:r>
              <a:rPr lang="uz-Cyrl-UZ" sz="3300" dirty="0" smtClean="0">
                <a:latin typeface="Times New Roman"/>
                <a:ea typeface="Times New Roman"/>
              </a:rPr>
              <a:t>Imom </a:t>
            </a:r>
            <a:r>
              <a:rPr lang="uz-Cyrl-UZ" sz="3300" b="1" dirty="0">
                <a:latin typeface="Times New Roman"/>
                <a:ea typeface="Times New Roman"/>
              </a:rPr>
              <a:t>Ibrohim ibn Muhammad </a:t>
            </a:r>
            <a:r>
              <a:rPr lang="uz-Cyrl-UZ" sz="3300" b="1" dirty="0">
                <a:solidFill>
                  <a:srgbClr val="0000FF"/>
                </a:solidFill>
                <a:latin typeface="Times New Roman"/>
                <a:ea typeface="Times New Roman"/>
              </a:rPr>
              <a:t>Abu Muslimni</a:t>
            </a:r>
            <a:r>
              <a:rPr lang="uz-Cyrl-UZ" sz="3300" dirty="0">
                <a:latin typeface="Times New Roman"/>
                <a:ea typeface="Times New Roman"/>
              </a:rPr>
              <a:t> Xurosonga jo’natish </a:t>
            </a:r>
            <a:r>
              <a:rPr lang="uz-Cyrl-UZ" sz="3300" dirty="0" smtClean="0">
                <a:latin typeface="Times New Roman"/>
                <a:ea typeface="Times New Roman"/>
              </a:rPr>
              <a:t>old</a:t>
            </a:r>
            <a:r>
              <a:rPr lang="en-US" sz="3300" dirty="0" err="1" smtClean="0">
                <a:latin typeface="Times New Roman"/>
                <a:ea typeface="Times New Roman"/>
              </a:rPr>
              <a:t>i</a:t>
            </a:r>
            <a:r>
              <a:rPr lang="uz-Cyrl-UZ" sz="3300" dirty="0" smtClean="0">
                <a:latin typeface="Times New Roman"/>
                <a:ea typeface="Times New Roman"/>
              </a:rPr>
              <a:t>dan </a:t>
            </a:r>
            <a:r>
              <a:rPr lang="uz-Cyrl-UZ" sz="3300" dirty="0">
                <a:latin typeface="Times New Roman"/>
                <a:ea typeface="Times New Roman"/>
              </a:rPr>
              <a:t>unga bir qator aniq ko’rgazmalar va maslahatlar berdi. </a:t>
            </a:r>
            <a:endParaRPr lang="ru-RU" sz="3300" dirty="0">
              <a:effectLst/>
              <a:latin typeface="Times New Roman"/>
              <a:ea typeface="Times New Roman"/>
            </a:endParaRPr>
          </a:p>
        </p:txBody>
      </p:sp>
    </p:spTree>
    <p:extLst>
      <p:ext uri="{BB962C8B-B14F-4D97-AF65-F5344CB8AC3E}">
        <p14:creationId xmlns:p14="http://schemas.microsoft.com/office/powerpoint/2010/main" val="3135410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576976"/>
          </a:xfrm>
          <a:prstGeom prst="rect">
            <a:avLst/>
          </a:prstGeom>
        </p:spPr>
        <p:txBody>
          <a:bodyPr wrap="square">
            <a:spAutoFit/>
          </a:bodyPr>
          <a:lstStyle/>
          <a:p>
            <a:pPr algn="just">
              <a:lnSpc>
                <a:spcPct val="115000"/>
              </a:lnSpc>
              <a:spcAft>
                <a:spcPts val="0"/>
              </a:spcAft>
            </a:pPr>
            <a:r>
              <a:rPr lang="en-US" sz="2600" dirty="0" smtClean="0">
                <a:latin typeface="Times New Roman"/>
                <a:ea typeface="Times New Roman"/>
              </a:rPr>
              <a:t>	</a:t>
            </a:r>
            <a:r>
              <a:rPr lang="en-US" sz="2600" b="1" dirty="0" smtClean="0">
                <a:solidFill>
                  <a:srgbClr val="0000FF"/>
                </a:solidFill>
                <a:latin typeface="Times New Roman"/>
                <a:ea typeface="Times New Roman"/>
              </a:rPr>
              <a:t>Abu Muslim</a:t>
            </a:r>
            <a:r>
              <a:rPr lang="en-US" sz="2600" dirty="0" smtClean="0">
                <a:latin typeface="Times New Roman"/>
                <a:ea typeface="Times New Roman"/>
              </a:rPr>
              <a:t> </a:t>
            </a:r>
            <a:r>
              <a:rPr lang="en-US" sz="2600" b="1" dirty="0" err="1">
                <a:latin typeface="Times New Roman"/>
                <a:ea typeface="Times New Roman"/>
              </a:rPr>
              <a:t>Xurosonga</a:t>
            </a:r>
            <a:r>
              <a:rPr lang="en-US" sz="2600" dirty="0">
                <a:latin typeface="Times New Roman"/>
                <a:ea typeface="Times New Roman"/>
              </a:rPr>
              <a:t> </a:t>
            </a:r>
            <a:r>
              <a:rPr lang="en-US" sz="2600" dirty="0" err="1">
                <a:latin typeface="Times New Roman"/>
                <a:ea typeface="Times New Roman"/>
              </a:rPr>
              <a:t>yetib</a:t>
            </a:r>
            <a:r>
              <a:rPr lang="en-US" sz="2600" dirty="0">
                <a:latin typeface="Times New Roman"/>
                <a:ea typeface="Times New Roman"/>
              </a:rPr>
              <a:t> </a:t>
            </a:r>
            <a:r>
              <a:rPr lang="en-US" sz="2600" dirty="0" err="1">
                <a:latin typeface="Times New Roman"/>
                <a:ea typeface="Times New Roman"/>
              </a:rPr>
              <a:t>kelgach</a:t>
            </a:r>
            <a:r>
              <a:rPr lang="en-US" sz="2600" dirty="0">
                <a:latin typeface="Times New Roman"/>
                <a:ea typeface="Times New Roman"/>
              </a:rPr>
              <a:t> </a:t>
            </a:r>
            <a:r>
              <a:rPr lang="en-US" sz="2600" dirty="0" err="1">
                <a:latin typeface="Times New Roman"/>
                <a:ea typeface="Times New Roman"/>
              </a:rPr>
              <a:t>o’zining</a:t>
            </a:r>
            <a:r>
              <a:rPr lang="en-US" sz="2600" dirty="0">
                <a:latin typeface="Times New Roman"/>
                <a:ea typeface="Times New Roman"/>
              </a:rPr>
              <a:t> </a:t>
            </a:r>
            <a:r>
              <a:rPr lang="en-US" sz="2600" dirty="0" err="1">
                <a:latin typeface="Times New Roman"/>
                <a:ea typeface="Times New Roman"/>
              </a:rPr>
              <a:t>qarorgohi</a:t>
            </a:r>
            <a:r>
              <a:rPr lang="en-US" sz="2600" dirty="0">
                <a:latin typeface="Times New Roman"/>
                <a:ea typeface="Times New Roman"/>
              </a:rPr>
              <a:t> </a:t>
            </a:r>
            <a:r>
              <a:rPr lang="en-US" sz="2600" dirty="0" err="1">
                <a:latin typeface="Times New Roman"/>
                <a:ea typeface="Times New Roman"/>
              </a:rPr>
              <a:t>kelib</a:t>
            </a:r>
            <a:r>
              <a:rPr lang="en-US" sz="2600" dirty="0">
                <a:latin typeface="Times New Roman"/>
                <a:ea typeface="Times New Roman"/>
              </a:rPr>
              <a:t>, </a:t>
            </a:r>
            <a:r>
              <a:rPr lang="en-US" sz="2600" b="1" dirty="0">
                <a:latin typeface="Times New Roman"/>
                <a:ea typeface="Times New Roman"/>
              </a:rPr>
              <a:t>Marv</a:t>
            </a:r>
            <a:r>
              <a:rPr lang="en-US" sz="2600" dirty="0">
                <a:latin typeface="Times New Roman"/>
                <a:ea typeface="Times New Roman"/>
              </a:rPr>
              <a:t> </a:t>
            </a:r>
            <a:r>
              <a:rPr lang="en-US" sz="2600" dirty="0" err="1">
                <a:latin typeface="Times New Roman"/>
                <a:ea typeface="Times New Roman"/>
              </a:rPr>
              <a:t>shahridan</a:t>
            </a:r>
            <a:r>
              <a:rPr lang="en-US" sz="2600" dirty="0">
                <a:latin typeface="Times New Roman"/>
                <a:ea typeface="Times New Roman"/>
              </a:rPr>
              <a:t> </a:t>
            </a:r>
            <a:r>
              <a:rPr lang="en-US" sz="2600" b="1" dirty="0" err="1">
                <a:latin typeface="Times New Roman"/>
                <a:ea typeface="Times New Roman"/>
              </a:rPr>
              <a:t>uch</a:t>
            </a:r>
            <a:r>
              <a:rPr lang="en-US" sz="2600" b="1" dirty="0">
                <a:latin typeface="Times New Roman"/>
                <a:ea typeface="Times New Roman"/>
              </a:rPr>
              <a:t> </a:t>
            </a:r>
            <a:r>
              <a:rPr lang="en-US" sz="2600" b="1" dirty="0" err="1">
                <a:latin typeface="Times New Roman"/>
                <a:ea typeface="Times New Roman"/>
              </a:rPr>
              <a:t>farsax</a:t>
            </a:r>
            <a:r>
              <a:rPr lang="en-US" sz="2600" b="1" dirty="0">
                <a:latin typeface="Times New Roman"/>
                <a:ea typeface="Times New Roman"/>
              </a:rPr>
              <a:t> </a:t>
            </a:r>
            <a:r>
              <a:rPr lang="en-US" sz="2600" b="1" dirty="0" err="1">
                <a:latin typeface="Times New Roman"/>
                <a:ea typeface="Times New Roman"/>
              </a:rPr>
              <a:t>g’arbda</a:t>
            </a:r>
            <a:r>
              <a:rPr lang="en-US" sz="2600" dirty="0">
                <a:latin typeface="Times New Roman"/>
                <a:ea typeface="Times New Roman"/>
              </a:rPr>
              <a:t> </a:t>
            </a:r>
            <a:r>
              <a:rPr lang="en-US" sz="2600" b="1" dirty="0" err="1">
                <a:solidFill>
                  <a:srgbClr val="0000FF"/>
                </a:solidFill>
                <a:latin typeface="Times New Roman"/>
                <a:ea typeface="Times New Roman"/>
              </a:rPr>
              <a:t>Xarkon</a:t>
            </a:r>
            <a:r>
              <a:rPr lang="en-US" sz="2600" b="1" dirty="0">
                <a:solidFill>
                  <a:srgbClr val="0000FF"/>
                </a:solidFill>
                <a:latin typeface="Times New Roman"/>
                <a:ea typeface="Times New Roman"/>
              </a:rPr>
              <a:t> </a:t>
            </a:r>
            <a:r>
              <a:rPr lang="en-US" sz="2600" b="1" dirty="0" err="1" smtClean="0">
                <a:solidFill>
                  <a:srgbClr val="0000FF"/>
                </a:solidFill>
                <a:latin typeface="Times New Roman"/>
                <a:ea typeface="Times New Roman"/>
              </a:rPr>
              <a:t>kanali</a:t>
            </a:r>
            <a:r>
              <a:rPr lang="en-US" sz="2600" dirty="0" smtClean="0">
                <a:latin typeface="Times New Roman"/>
                <a:ea typeface="Times New Roman"/>
              </a:rPr>
              <a:t> </a:t>
            </a:r>
            <a:r>
              <a:rPr lang="en-US" sz="2600" dirty="0" err="1" smtClean="0">
                <a:latin typeface="Times New Roman"/>
                <a:ea typeface="Times New Roman"/>
              </a:rPr>
              <a:t>bo’yidagi</a:t>
            </a:r>
            <a:r>
              <a:rPr lang="en-US" sz="2600" dirty="0" smtClean="0">
                <a:latin typeface="Times New Roman"/>
                <a:ea typeface="Times New Roman"/>
              </a:rPr>
              <a:t> </a:t>
            </a:r>
            <a:r>
              <a:rPr lang="en-US" sz="2600" dirty="0" err="1">
                <a:latin typeface="Times New Roman"/>
                <a:ea typeface="Times New Roman"/>
              </a:rPr>
              <a:t>mustahkamlangan</a:t>
            </a:r>
            <a:r>
              <a:rPr lang="en-US" sz="2600" dirty="0">
                <a:latin typeface="Times New Roman"/>
                <a:ea typeface="Times New Roman"/>
              </a:rPr>
              <a:t> </a:t>
            </a:r>
            <a:r>
              <a:rPr lang="en-US" sz="2600" b="1" i="1" dirty="0" err="1">
                <a:solidFill>
                  <a:srgbClr val="0000FF"/>
                </a:solidFill>
                <a:latin typeface="Times New Roman"/>
                <a:ea typeface="Times New Roman"/>
              </a:rPr>
              <a:t>Safizanj</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qishlog’ini</a:t>
            </a:r>
            <a:r>
              <a:rPr lang="en-US" sz="2600" dirty="0">
                <a:latin typeface="Times New Roman"/>
                <a:ea typeface="Times New Roman"/>
              </a:rPr>
              <a:t> </a:t>
            </a:r>
            <a:r>
              <a:rPr lang="en-US" sz="2600" dirty="0" err="1" smtClean="0">
                <a:latin typeface="Times New Roman"/>
                <a:ea typeface="Times New Roman"/>
              </a:rPr>
              <a:t>tanlaydi</a:t>
            </a:r>
            <a:r>
              <a:rPr lang="en-US" sz="2600" dirty="0">
                <a:latin typeface="Times New Roman"/>
                <a:ea typeface="Times New Roman"/>
              </a:rPr>
              <a:t>.</a:t>
            </a:r>
            <a:r>
              <a:rPr lang="en-US" sz="2600" dirty="0" smtClean="0">
                <a:latin typeface="Times New Roman"/>
                <a:ea typeface="Times New Roman"/>
              </a:rPr>
              <a:t> </a:t>
            </a:r>
            <a:r>
              <a:rPr lang="en-US" sz="2600" dirty="0" err="1">
                <a:latin typeface="Times New Roman"/>
                <a:ea typeface="Times New Roman"/>
              </a:rPr>
              <a:t>Abbosiylarning</a:t>
            </a:r>
            <a:r>
              <a:rPr lang="en-US" sz="2600" dirty="0">
                <a:latin typeface="Times New Roman"/>
                <a:ea typeface="Times New Roman"/>
              </a:rPr>
              <a:t> </a:t>
            </a:r>
            <a:r>
              <a:rPr lang="en-US" sz="2600" dirty="0" err="1">
                <a:latin typeface="Times New Roman"/>
                <a:ea typeface="Times New Roman"/>
              </a:rPr>
              <a:t>tamg’asi</a:t>
            </a:r>
            <a:r>
              <a:rPr lang="en-US" sz="2600" dirty="0">
                <a:latin typeface="Times New Roman"/>
                <a:ea typeface="Times New Roman"/>
              </a:rPr>
              <a:t> </a:t>
            </a:r>
            <a:r>
              <a:rPr lang="en-US" sz="2600" b="1" dirty="0" err="1">
                <a:solidFill>
                  <a:srgbClr val="C00000"/>
                </a:solidFill>
                <a:latin typeface="Times New Roman"/>
                <a:ea typeface="Times New Roman"/>
              </a:rPr>
              <a:t>tim</a:t>
            </a:r>
            <a:r>
              <a:rPr lang="en-US" sz="2600" b="1" dirty="0">
                <a:solidFill>
                  <a:srgbClr val="C00000"/>
                </a:solidFill>
                <a:latin typeface="Times New Roman"/>
                <a:ea typeface="Times New Roman"/>
              </a:rPr>
              <a:t> </a:t>
            </a:r>
            <a:r>
              <a:rPr lang="en-US" sz="2600" b="1" dirty="0" err="1">
                <a:solidFill>
                  <a:srgbClr val="C00000"/>
                </a:solidFill>
                <a:latin typeface="Times New Roman"/>
                <a:ea typeface="Times New Roman"/>
              </a:rPr>
              <a:t>qora</a:t>
            </a:r>
            <a:r>
              <a:rPr lang="en-US" sz="2600" b="1" dirty="0">
                <a:solidFill>
                  <a:srgbClr val="C00000"/>
                </a:solidFill>
                <a:latin typeface="Times New Roman"/>
                <a:ea typeface="Times New Roman"/>
              </a:rPr>
              <a:t> rang </a:t>
            </a:r>
            <a:r>
              <a:rPr lang="en-US" sz="2600" b="1" dirty="0" err="1">
                <a:solidFill>
                  <a:srgbClr val="C00000"/>
                </a:solidFill>
                <a:latin typeface="Times New Roman"/>
                <a:ea typeface="Times New Roman"/>
              </a:rPr>
              <a:t>bo’yog’i</a:t>
            </a:r>
            <a:r>
              <a:rPr lang="en-US" sz="2600" dirty="0">
                <a:latin typeface="Times New Roman"/>
                <a:ea typeface="Times New Roman"/>
              </a:rPr>
              <a:t> </a:t>
            </a:r>
            <a:r>
              <a:rPr lang="en-US" sz="2600" dirty="0" err="1" smtClean="0">
                <a:latin typeface="Times New Roman"/>
                <a:ea typeface="Times New Roman"/>
              </a:rPr>
              <a:t>bo’lganligidan</a:t>
            </a:r>
            <a:r>
              <a:rPr lang="en-US" sz="2600" dirty="0" smtClean="0">
                <a:latin typeface="Times New Roman"/>
                <a:ea typeface="Times New Roman"/>
              </a:rPr>
              <a:t> </a:t>
            </a:r>
            <a:r>
              <a:rPr lang="en-US" sz="2600" dirty="0">
                <a:latin typeface="Times New Roman"/>
                <a:ea typeface="Times New Roman"/>
              </a:rPr>
              <a:t>Abu Muslim </a:t>
            </a:r>
            <a:r>
              <a:rPr lang="en-US" sz="2600" dirty="0" err="1" smtClean="0">
                <a:latin typeface="Times New Roman"/>
                <a:ea typeface="Times New Roman"/>
              </a:rPr>
              <a:t>hamkorlari</a:t>
            </a:r>
            <a:r>
              <a:rPr lang="en-US" sz="2600" dirty="0" smtClean="0">
                <a:latin typeface="Times New Roman"/>
                <a:ea typeface="Times New Roman"/>
              </a:rPr>
              <a:t> </a:t>
            </a:r>
            <a:r>
              <a:rPr lang="en-US" sz="2600" dirty="0" err="1">
                <a:latin typeface="Times New Roman"/>
                <a:ea typeface="Times New Roman"/>
              </a:rPr>
              <a:t>bilan</a:t>
            </a:r>
            <a:r>
              <a:rPr lang="en-US" sz="2600" dirty="0">
                <a:latin typeface="Times New Roman"/>
                <a:ea typeface="Times New Roman"/>
              </a:rPr>
              <a:t> </a:t>
            </a:r>
            <a:r>
              <a:rPr lang="en-US" sz="2600" dirty="0" err="1">
                <a:latin typeface="Times New Roman"/>
                <a:ea typeface="Times New Roman"/>
              </a:rPr>
              <a:t>birgalikda</a:t>
            </a:r>
            <a:r>
              <a:rPr lang="en-US" sz="2600" dirty="0">
                <a:latin typeface="Times New Roman"/>
                <a:ea typeface="Times New Roman"/>
              </a:rPr>
              <a:t> </a:t>
            </a:r>
            <a:r>
              <a:rPr lang="en-US" sz="2600" dirty="0" err="1">
                <a:latin typeface="Times New Roman"/>
                <a:ea typeface="Times New Roman"/>
              </a:rPr>
              <a:t>o’z</a:t>
            </a:r>
            <a:r>
              <a:rPr lang="en-US" sz="2600" dirty="0">
                <a:latin typeface="Times New Roman"/>
                <a:ea typeface="Times New Roman"/>
              </a:rPr>
              <a:t> </a:t>
            </a:r>
            <a:r>
              <a:rPr lang="en-US" sz="2600" dirty="0" err="1">
                <a:latin typeface="Times New Roman"/>
                <a:ea typeface="Times New Roman"/>
              </a:rPr>
              <a:t>kiyimlarini</a:t>
            </a:r>
            <a:r>
              <a:rPr lang="en-US" sz="2600" dirty="0">
                <a:latin typeface="Times New Roman"/>
                <a:ea typeface="Times New Roman"/>
              </a:rPr>
              <a:t> </a:t>
            </a:r>
            <a:r>
              <a:rPr lang="en-US" sz="2600" dirty="0" err="1">
                <a:latin typeface="Times New Roman"/>
                <a:ea typeface="Times New Roman"/>
              </a:rPr>
              <a:t>ana</a:t>
            </a:r>
            <a:r>
              <a:rPr lang="en-US" sz="2600" dirty="0">
                <a:latin typeface="Times New Roman"/>
                <a:ea typeface="Times New Roman"/>
              </a:rPr>
              <a:t> </a:t>
            </a:r>
            <a:r>
              <a:rPr lang="en-US" sz="2600" dirty="0" err="1">
                <a:latin typeface="Times New Roman"/>
                <a:ea typeface="Times New Roman"/>
              </a:rPr>
              <a:t>shu</a:t>
            </a:r>
            <a:r>
              <a:rPr lang="en-US" sz="2600" dirty="0">
                <a:latin typeface="Times New Roman"/>
                <a:ea typeface="Times New Roman"/>
              </a:rPr>
              <a:t> </a:t>
            </a:r>
            <a:r>
              <a:rPr lang="en-US" sz="2600" b="1" dirty="0" err="1">
                <a:latin typeface="Times New Roman"/>
                <a:ea typeface="Times New Roman"/>
              </a:rPr>
              <a:t>Safizanj</a:t>
            </a:r>
            <a:r>
              <a:rPr lang="en-US" sz="2600" b="1" dirty="0">
                <a:latin typeface="Times New Roman"/>
                <a:ea typeface="Times New Roman"/>
              </a:rPr>
              <a:t> </a:t>
            </a:r>
            <a:r>
              <a:rPr lang="en-US" sz="2600" b="1" dirty="0" err="1">
                <a:latin typeface="Times New Roman"/>
                <a:ea typeface="Times New Roman"/>
              </a:rPr>
              <a:t>qishlog’ida</a:t>
            </a:r>
            <a:r>
              <a:rPr lang="en-US" sz="2600" dirty="0">
                <a:latin typeface="Times New Roman"/>
                <a:ea typeface="Times New Roman"/>
              </a:rPr>
              <a:t> </a:t>
            </a:r>
            <a:r>
              <a:rPr lang="en-US" sz="2600" b="1" dirty="0" err="1">
                <a:solidFill>
                  <a:srgbClr val="C00000"/>
                </a:solidFill>
                <a:latin typeface="Times New Roman"/>
                <a:ea typeface="Times New Roman"/>
              </a:rPr>
              <a:t>qora</a:t>
            </a:r>
            <a:r>
              <a:rPr lang="en-US" sz="2600" b="1" dirty="0">
                <a:solidFill>
                  <a:srgbClr val="C00000"/>
                </a:solidFill>
                <a:latin typeface="Times New Roman"/>
                <a:ea typeface="Times New Roman"/>
              </a:rPr>
              <a:t> </a:t>
            </a:r>
            <a:r>
              <a:rPr lang="en-US" sz="2600" b="1" dirty="0" err="1">
                <a:solidFill>
                  <a:srgbClr val="C00000"/>
                </a:solidFill>
                <a:latin typeface="Times New Roman"/>
                <a:ea typeface="Times New Roman"/>
              </a:rPr>
              <a:t>rangga</a:t>
            </a:r>
            <a:r>
              <a:rPr lang="en-US" sz="2600" b="1" dirty="0">
                <a:solidFill>
                  <a:srgbClr val="C00000"/>
                </a:solidFill>
                <a:latin typeface="Times New Roman"/>
                <a:ea typeface="Times New Roman"/>
              </a:rPr>
              <a:t> </a:t>
            </a:r>
            <a:r>
              <a:rPr lang="en-US" sz="2600" dirty="0" err="1">
                <a:latin typeface="Times New Roman"/>
                <a:ea typeface="Times New Roman"/>
              </a:rPr>
              <a:t>bo’yab</a:t>
            </a:r>
            <a:r>
              <a:rPr lang="en-US" sz="2600" dirty="0">
                <a:latin typeface="Times New Roman"/>
                <a:ea typeface="Times New Roman"/>
              </a:rPr>
              <a:t> </a:t>
            </a:r>
            <a:r>
              <a:rPr lang="en-US" sz="2600" dirty="0" err="1">
                <a:latin typeface="Times New Roman"/>
                <a:ea typeface="Times New Roman"/>
              </a:rPr>
              <a:t>oladi</a:t>
            </a:r>
            <a:r>
              <a:rPr lang="en-US" sz="2600" dirty="0">
                <a:latin typeface="Times New Roman"/>
                <a:ea typeface="Times New Roman"/>
              </a:rPr>
              <a:t>. U </a:t>
            </a:r>
            <a:r>
              <a:rPr lang="en-US" sz="2600" dirty="0" err="1">
                <a:latin typeface="Times New Roman"/>
                <a:ea typeface="Times New Roman"/>
              </a:rPr>
              <a:t>o’z</a:t>
            </a:r>
            <a:r>
              <a:rPr lang="en-US" sz="2600" dirty="0">
                <a:latin typeface="Times New Roman"/>
                <a:ea typeface="Times New Roman"/>
              </a:rPr>
              <a:t> </a:t>
            </a:r>
            <a:r>
              <a:rPr lang="en-US" sz="2600" dirty="0" err="1">
                <a:latin typeface="Times New Roman"/>
                <a:ea typeface="Times New Roman"/>
              </a:rPr>
              <a:t>faoliyatini</a:t>
            </a:r>
            <a:r>
              <a:rPr lang="en-US" sz="2600" dirty="0">
                <a:latin typeface="Times New Roman"/>
                <a:ea typeface="Times New Roman"/>
              </a:rPr>
              <a:t> </a:t>
            </a:r>
            <a:r>
              <a:rPr lang="en-US" sz="2600" dirty="0" err="1">
                <a:latin typeface="Times New Roman"/>
                <a:ea typeface="Times New Roman"/>
              </a:rPr>
              <a:t>Xuroson</a:t>
            </a:r>
            <a:r>
              <a:rPr lang="en-US" sz="2600" dirty="0">
                <a:latin typeface="Times New Roman"/>
                <a:ea typeface="Times New Roman"/>
              </a:rPr>
              <a:t> </a:t>
            </a:r>
            <a:r>
              <a:rPr lang="en-US" sz="2600" dirty="0" err="1">
                <a:latin typeface="Times New Roman"/>
                <a:ea typeface="Times New Roman"/>
              </a:rPr>
              <a:t>aholisining</a:t>
            </a:r>
            <a:r>
              <a:rPr lang="en-US" sz="2600" dirty="0">
                <a:latin typeface="Times New Roman"/>
                <a:ea typeface="Times New Roman"/>
              </a:rPr>
              <a:t> </a:t>
            </a:r>
            <a:r>
              <a:rPr lang="en-US" sz="2600" dirty="0" err="1">
                <a:latin typeface="Times New Roman"/>
                <a:ea typeface="Times New Roman"/>
              </a:rPr>
              <a:t>yuqori</a:t>
            </a:r>
            <a:r>
              <a:rPr lang="en-US" sz="2600" dirty="0">
                <a:latin typeface="Times New Roman"/>
                <a:ea typeface="Times New Roman"/>
              </a:rPr>
              <a:t> </a:t>
            </a:r>
            <a:r>
              <a:rPr lang="en-US" sz="2600" dirty="0" err="1">
                <a:latin typeface="Times New Roman"/>
                <a:ea typeface="Times New Roman"/>
              </a:rPr>
              <a:t>tabaqa</a:t>
            </a:r>
            <a:r>
              <a:rPr lang="en-US" sz="2600" dirty="0">
                <a:latin typeface="Times New Roman"/>
                <a:ea typeface="Times New Roman"/>
              </a:rPr>
              <a:t> </a:t>
            </a:r>
            <a:r>
              <a:rPr lang="en-US" sz="2600" dirty="0" err="1">
                <a:latin typeface="Times New Roman"/>
                <a:ea typeface="Times New Roman"/>
              </a:rPr>
              <a:t>vakillariga</a:t>
            </a:r>
            <a:r>
              <a:rPr lang="en-US" sz="2600" dirty="0">
                <a:latin typeface="Times New Roman"/>
                <a:ea typeface="Times New Roman"/>
              </a:rPr>
              <a:t> </a:t>
            </a:r>
            <a:r>
              <a:rPr lang="en-US" sz="2600" dirty="0" err="1">
                <a:latin typeface="Times New Roman"/>
                <a:ea typeface="Times New Roman"/>
              </a:rPr>
              <a:t>murojaatdan</a:t>
            </a:r>
            <a:r>
              <a:rPr lang="en-US" sz="2600" dirty="0">
                <a:latin typeface="Times New Roman"/>
                <a:ea typeface="Times New Roman"/>
              </a:rPr>
              <a:t> </a:t>
            </a:r>
            <a:r>
              <a:rPr lang="en-US" sz="2600" dirty="0" err="1" smtClean="0">
                <a:latin typeface="Times New Roman"/>
                <a:ea typeface="Times New Roman"/>
              </a:rPr>
              <a:t>boshladi</a:t>
            </a:r>
            <a:r>
              <a:rPr lang="en-US" sz="2600" dirty="0" smtClean="0">
                <a:latin typeface="Times New Roman"/>
                <a:ea typeface="Times New Roman"/>
              </a:rPr>
              <a:t>. </a:t>
            </a:r>
            <a:r>
              <a:rPr lang="en-US" sz="2600" dirty="0">
                <a:latin typeface="Times New Roman"/>
                <a:ea typeface="Times New Roman"/>
              </a:rPr>
              <a:t>U </a:t>
            </a:r>
            <a:r>
              <a:rPr lang="en-US" sz="2600" dirty="0" err="1">
                <a:latin typeface="Times New Roman"/>
                <a:ea typeface="Times New Roman"/>
              </a:rPr>
              <a:t>o’z</a:t>
            </a:r>
            <a:r>
              <a:rPr lang="en-US" sz="2600" dirty="0">
                <a:latin typeface="Times New Roman"/>
                <a:ea typeface="Times New Roman"/>
              </a:rPr>
              <a:t> </a:t>
            </a:r>
            <a:r>
              <a:rPr lang="en-US" sz="2600" dirty="0" err="1">
                <a:latin typeface="Times New Roman"/>
                <a:ea typeface="Times New Roman"/>
              </a:rPr>
              <a:t>murojaatida</a:t>
            </a:r>
            <a:r>
              <a:rPr lang="en-US" sz="2600" dirty="0">
                <a:latin typeface="Times New Roman"/>
                <a:ea typeface="Times New Roman"/>
              </a:rPr>
              <a:t> </a:t>
            </a:r>
            <a:r>
              <a:rPr lang="en-US" sz="2600" dirty="0" err="1">
                <a:latin typeface="Times New Roman"/>
                <a:ea typeface="Times New Roman"/>
              </a:rPr>
              <a:t>islom</a:t>
            </a:r>
            <a:r>
              <a:rPr lang="en-US" sz="2600" dirty="0">
                <a:latin typeface="Times New Roman"/>
                <a:ea typeface="Times New Roman"/>
              </a:rPr>
              <a:t> </a:t>
            </a:r>
            <a:r>
              <a:rPr lang="en-US" sz="2600" dirty="0" err="1">
                <a:latin typeface="Times New Roman"/>
                <a:ea typeface="Times New Roman"/>
              </a:rPr>
              <a:t>dinining</a:t>
            </a:r>
            <a:r>
              <a:rPr lang="en-US" sz="2600" dirty="0">
                <a:latin typeface="Times New Roman"/>
                <a:ea typeface="Times New Roman"/>
              </a:rPr>
              <a:t> </a:t>
            </a:r>
            <a:r>
              <a:rPr lang="en-US" sz="2600" dirty="0" err="1">
                <a:latin typeface="Times New Roman"/>
                <a:ea typeface="Times New Roman"/>
              </a:rPr>
              <a:t>g’oyaviy</a:t>
            </a:r>
            <a:r>
              <a:rPr lang="en-US" sz="2600" dirty="0">
                <a:latin typeface="Times New Roman"/>
                <a:ea typeface="Times New Roman"/>
              </a:rPr>
              <a:t> </a:t>
            </a:r>
            <a:r>
              <a:rPr lang="en-US" sz="2600" dirty="0" err="1">
                <a:latin typeface="Times New Roman"/>
                <a:ea typeface="Times New Roman"/>
              </a:rPr>
              <a:t>asosi</a:t>
            </a:r>
            <a:r>
              <a:rPr lang="en-US" sz="2600" dirty="0">
                <a:latin typeface="Times New Roman"/>
                <a:ea typeface="Times New Roman"/>
              </a:rPr>
              <a:t> </a:t>
            </a:r>
            <a:r>
              <a:rPr lang="en-US" sz="2600" dirty="0" err="1">
                <a:latin typeface="Times New Roman"/>
                <a:ea typeface="Times New Roman"/>
              </a:rPr>
              <a:t>bo’lgan</a:t>
            </a:r>
            <a:r>
              <a:rPr lang="en-US" sz="2600" dirty="0">
                <a:latin typeface="Times New Roman"/>
                <a:ea typeface="Times New Roman"/>
              </a:rPr>
              <a:t> </a:t>
            </a:r>
            <a:r>
              <a:rPr lang="en-US" sz="2600" b="1" i="1" dirty="0" err="1">
                <a:solidFill>
                  <a:srgbClr val="C00000"/>
                </a:solidFill>
                <a:latin typeface="Times New Roman"/>
                <a:ea typeface="Times New Roman"/>
              </a:rPr>
              <a:t>Quroni</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Karimga</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va</a:t>
            </a:r>
            <a:r>
              <a:rPr lang="en-US" sz="2600" b="1" i="1" dirty="0">
                <a:solidFill>
                  <a:srgbClr val="C00000"/>
                </a:solidFill>
                <a:latin typeface="Times New Roman"/>
                <a:ea typeface="Times New Roman"/>
              </a:rPr>
              <a:t> Muhammad </a:t>
            </a:r>
            <a:r>
              <a:rPr lang="en-US" sz="2600" b="1" i="1" dirty="0" err="1">
                <a:solidFill>
                  <a:srgbClr val="C00000"/>
                </a:solidFill>
                <a:latin typeface="Times New Roman"/>
                <a:ea typeface="Times New Roman"/>
              </a:rPr>
              <a:t>alayhissalom</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sunnatiga</a:t>
            </a:r>
            <a:r>
              <a:rPr lang="en-US" sz="2600" b="1" i="1" dirty="0">
                <a:solidFill>
                  <a:srgbClr val="C00000"/>
                </a:solidFill>
                <a:latin typeface="Times New Roman"/>
                <a:ea typeface="Times New Roman"/>
              </a:rPr>
              <a:t> </a:t>
            </a:r>
            <a:r>
              <a:rPr lang="en-US" sz="2600" dirty="0" err="1">
                <a:latin typeface="Times New Roman"/>
                <a:ea typeface="Times New Roman"/>
              </a:rPr>
              <a:t>amal</a:t>
            </a:r>
            <a:r>
              <a:rPr lang="en-US" sz="2600" dirty="0">
                <a:latin typeface="Times New Roman"/>
                <a:ea typeface="Times New Roman"/>
              </a:rPr>
              <a:t> </a:t>
            </a:r>
            <a:r>
              <a:rPr lang="en-US" sz="2600" dirty="0" err="1">
                <a:latin typeface="Times New Roman"/>
                <a:ea typeface="Times New Roman"/>
              </a:rPr>
              <a:t>qilishga</a:t>
            </a:r>
            <a:r>
              <a:rPr lang="en-US" sz="2600" dirty="0">
                <a:latin typeface="Times New Roman"/>
                <a:ea typeface="Times New Roman"/>
              </a:rPr>
              <a:t> </a:t>
            </a:r>
            <a:r>
              <a:rPr lang="en-US" sz="2600" dirty="0" err="1" smtClean="0">
                <a:latin typeface="Times New Roman"/>
                <a:ea typeface="Times New Roman"/>
              </a:rPr>
              <a:t>da’vat</a:t>
            </a:r>
            <a:r>
              <a:rPr lang="en-US" sz="2600" dirty="0" smtClean="0">
                <a:latin typeface="Times New Roman"/>
                <a:ea typeface="Times New Roman"/>
              </a:rPr>
              <a:t> </a:t>
            </a:r>
            <a:r>
              <a:rPr lang="en-US" sz="2600" dirty="0" err="1">
                <a:latin typeface="Times New Roman"/>
                <a:ea typeface="Times New Roman"/>
              </a:rPr>
              <a:t>etadi</a:t>
            </a:r>
            <a:r>
              <a:rPr lang="en-US" sz="2600" dirty="0">
                <a:latin typeface="Times New Roman"/>
                <a:ea typeface="Times New Roman"/>
              </a:rPr>
              <a:t>. </a:t>
            </a:r>
            <a:r>
              <a:rPr lang="en-US" sz="2600" dirty="0" err="1">
                <a:latin typeface="Times New Roman"/>
                <a:ea typeface="Times New Roman"/>
              </a:rPr>
              <a:t>Shu</a:t>
            </a:r>
            <a:r>
              <a:rPr lang="en-US" sz="2600" dirty="0">
                <a:latin typeface="Times New Roman"/>
                <a:ea typeface="Times New Roman"/>
              </a:rPr>
              <a:t> </a:t>
            </a:r>
            <a:r>
              <a:rPr lang="en-US" sz="2600" dirty="0" err="1">
                <a:latin typeface="Times New Roman"/>
                <a:ea typeface="Times New Roman"/>
              </a:rPr>
              <a:t>munosabat</a:t>
            </a:r>
            <a:r>
              <a:rPr lang="en-US" sz="2600" dirty="0">
                <a:latin typeface="Times New Roman"/>
                <a:ea typeface="Times New Roman"/>
              </a:rPr>
              <a:t> </a:t>
            </a:r>
            <a:r>
              <a:rPr lang="en-US" sz="2600" dirty="0" err="1">
                <a:latin typeface="Times New Roman"/>
                <a:ea typeface="Times New Roman"/>
              </a:rPr>
              <a:t>bilan</a:t>
            </a:r>
            <a:r>
              <a:rPr lang="en-US" sz="2600" dirty="0">
                <a:latin typeface="Times New Roman"/>
                <a:ea typeface="Times New Roman"/>
              </a:rPr>
              <a:t> Abu Muslim Muhammad </a:t>
            </a:r>
            <a:r>
              <a:rPr lang="en-US" sz="2600" dirty="0" err="1">
                <a:latin typeface="Times New Roman"/>
                <a:ea typeface="Times New Roman"/>
              </a:rPr>
              <a:t>avlodlarini</a:t>
            </a:r>
            <a:r>
              <a:rPr lang="en-US" sz="2600" dirty="0">
                <a:latin typeface="Times New Roman"/>
                <a:ea typeface="Times New Roman"/>
              </a:rPr>
              <a:t> </a:t>
            </a:r>
            <a:r>
              <a:rPr lang="en-US" sz="2600" dirty="0" err="1">
                <a:latin typeface="Times New Roman"/>
                <a:ea typeface="Times New Roman"/>
              </a:rPr>
              <a:t>qo’llab</a:t>
            </a:r>
            <a:r>
              <a:rPr lang="en-US" sz="2600" dirty="0">
                <a:latin typeface="Times New Roman"/>
                <a:ea typeface="Times New Roman"/>
              </a:rPr>
              <a:t> </a:t>
            </a:r>
            <a:r>
              <a:rPr lang="en-US" sz="2600" dirty="0" err="1">
                <a:latin typeface="Times New Roman"/>
                <a:ea typeface="Times New Roman"/>
              </a:rPr>
              <a:t>quvvatlash</a:t>
            </a:r>
            <a:r>
              <a:rPr lang="en-US" sz="2600" dirty="0">
                <a:latin typeface="Times New Roman"/>
                <a:ea typeface="Times New Roman"/>
              </a:rPr>
              <a:t> </a:t>
            </a:r>
            <a:r>
              <a:rPr lang="en-US" sz="2600" dirty="0" err="1">
                <a:latin typeface="Times New Roman"/>
                <a:ea typeface="Times New Roman"/>
              </a:rPr>
              <a:t>va</a:t>
            </a:r>
            <a:r>
              <a:rPr lang="en-US" sz="2600" dirty="0">
                <a:latin typeface="Times New Roman"/>
                <a:ea typeface="Times New Roman"/>
              </a:rPr>
              <a:t> </a:t>
            </a:r>
            <a:r>
              <a:rPr lang="en-US" sz="2600" dirty="0" err="1">
                <a:latin typeface="Times New Roman"/>
                <a:ea typeface="Times New Roman"/>
              </a:rPr>
              <a:t>ularga</a:t>
            </a:r>
            <a:r>
              <a:rPr lang="en-US" sz="2600" dirty="0">
                <a:latin typeface="Times New Roman"/>
                <a:ea typeface="Times New Roman"/>
              </a:rPr>
              <a:t> </a:t>
            </a:r>
            <a:r>
              <a:rPr lang="en-US" sz="2600" dirty="0" err="1">
                <a:latin typeface="Times New Roman"/>
                <a:ea typeface="Times New Roman"/>
              </a:rPr>
              <a:t>bo’ysunishga</a:t>
            </a:r>
            <a:r>
              <a:rPr lang="en-US" sz="2600" dirty="0">
                <a:latin typeface="Times New Roman"/>
                <a:ea typeface="Times New Roman"/>
              </a:rPr>
              <a:t> </a:t>
            </a:r>
            <a:r>
              <a:rPr lang="en-US" sz="2600" dirty="0" err="1" smtClean="0">
                <a:latin typeface="Times New Roman"/>
                <a:ea typeface="Times New Roman"/>
              </a:rPr>
              <a:t>chaqiradi</a:t>
            </a:r>
            <a:r>
              <a:rPr lang="en-US" sz="2600" dirty="0">
                <a:latin typeface="Times New Roman"/>
                <a:ea typeface="Times New Roman"/>
              </a:rPr>
              <a:t>.</a:t>
            </a:r>
            <a:endParaRPr lang="ru-RU" sz="2600" dirty="0">
              <a:effectLst/>
              <a:latin typeface="Times New Roman"/>
              <a:ea typeface="Times New Roman"/>
            </a:endParaRPr>
          </a:p>
        </p:txBody>
      </p:sp>
    </p:spTree>
    <p:extLst>
      <p:ext uri="{BB962C8B-B14F-4D97-AF65-F5344CB8AC3E}">
        <p14:creationId xmlns:p14="http://schemas.microsoft.com/office/powerpoint/2010/main" val="2092308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534096"/>
          </a:xfrm>
          <a:prstGeom prst="rect">
            <a:avLst/>
          </a:prstGeom>
        </p:spPr>
        <p:txBody>
          <a:bodyPr wrap="square">
            <a:spAutoFit/>
          </a:bodyPr>
          <a:lstStyle/>
          <a:p>
            <a:pPr algn="just">
              <a:lnSpc>
                <a:spcPct val="115000"/>
              </a:lnSpc>
              <a:spcAft>
                <a:spcPts val="0"/>
              </a:spcAft>
            </a:pPr>
            <a:r>
              <a:rPr lang="en-US" sz="2800" dirty="0" smtClean="0">
                <a:latin typeface="Times New Roman"/>
                <a:ea typeface="Times New Roman"/>
              </a:rPr>
              <a:t>	</a:t>
            </a:r>
            <a:r>
              <a:rPr lang="uz-Cyrl-UZ" sz="2800" dirty="0" smtClean="0">
                <a:latin typeface="Times New Roman"/>
                <a:ea typeface="Times New Roman"/>
              </a:rPr>
              <a:t>Abbosiylik </a:t>
            </a:r>
            <a:r>
              <a:rPr lang="uz-Cyrl-UZ" sz="2800" dirty="0">
                <a:latin typeface="Times New Roman"/>
                <a:ea typeface="Times New Roman"/>
              </a:rPr>
              <a:t>harakatini qo’llab-quvvatlashga qaratilgan bu murojaat tez orada katta ijobiy natajilar </a:t>
            </a:r>
            <a:r>
              <a:rPr lang="uz-Cyrl-UZ" sz="2800" dirty="0" smtClean="0">
                <a:latin typeface="Times New Roman"/>
                <a:ea typeface="Times New Roman"/>
              </a:rPr>
              <a:t>berd</a:t>
            </a:r>
            <a:r>
              <a:rPr lang="en-US" sz="2800" dirty="0" err="1" smtClean="0">
                <a:latin typeface="Times New Roman"/>
                <a:ea typeface="Times New Roman"/>
              </a:rPr>
              <a:t>i</a:t>
            </a:r>
            <a:r>
              <a:rPr lang="uz-Cyrl-UZ" sz="2800" dirty="0" smtClean="0">
                <a:latin typeface="Times New Roman"/>
                <a:ea typeface="Times New Roman"/>
              </a:rPr>
              <a:t> </a:t>
            </a:r>
            <a:r>
              <a:rPr lang="uz-Cyrl-UZ" sz="2800" dirty="0">
                <a:latin typeface="Times New Roman"/>
                <a:ea typeface="Times New Roman"/>
              </a:rPr>
              <a:t>va har tarafdan </a:t>
            </a:r>
            <a:r>
              <a:rPr lang="uz-Cyrl-UZ" sz="2800" b="1" dirty="0">
                <a:latin typeface="Times New Roman"/>
                <a:ea typeface="Times New Roman"/>
              </a:rPr>
              <a:t>Abu Muslim qarorgohiga</a:t>
            </a:r>
            <a:r>
              <a:rPr lang="uz-Cyrl-UZ" sz="2800" dirty="0">
                <a:latin typeface="Times New Roman"/>
                <a:ea typeface="Times New Roman"/>
              </a:rPr>
              <a:t> madadkor kuchlar oqib kela boshladi. </a:t>
            </a:r>
            <a:r>
              <a:rPr lang="uz-Cyrl-UZ" sz="2800" b="1" dirty="0" smtClean="0">
                <a:latin typeface="Times New Roman"/>
                <a:ea typeface="Times New Roman"/>
              </a:rPr>
              <a:t>Tab</a:t>
            </a:r>
            <a:r>
              <a:rPr lang="en-US" sz="2800" b="1" dirty="0" smtClean="0">
                <a:latin typeface="Times New Roman"/>
                <a:ea typeface="Times New Roman"/>
              </a:rPr>
              <a:t>a</a:t>
            </a:r>
            <a:r>
              <a:rPr lang="uz-Cyrl-UZ" sz="2800" b="1" dirty="0" smtClean="0">
                <a:latin typeface="Times New Roman"/>
                <a:ea typeface="Times New Roman"/>
              </a:rPr>
              <a:t>riyning</a:t>
            </a:r>
            <a:r>
              <a:rPr lang="uz-Cyrl-UZ" sz="2800" dirty="0" smtClean="0">
                <a:latin typeface="Times New Roman"/>
                <a:ea typeface="Times New Roman"/>
              </a:rPr>
              <a:t> yozishicha</a:t>
            </a:r>
            <a:r>
              <a:rPr lang="en-US" sz="2800" dirty="0" smtClean="0">
                <a:latin typeface="Times New Roman"/>
                <a:ea typeface="Times New Roman"/>
              </a:rPr>
              <a:t>,</a:t>
            </a:r>
            <a:r>
              <a:rPr lang="uz-Cyrl-UZ" sz="2800" dirty="0" smtClean="0">
                <a:latin typeface="Times New Roman"/>
                <a:ea typeface="Times New Roman"/>
              </a:rPr>
              <a:t> </a:t>
            </a:r>
            <a:r>
              <a:rPr lang="uz-Cyrl-UZ" sz="2800" dirty="0">
                <a:latin typeface="Times New Roman"/>
                <a:ea typeface="Times New Roman"/>
              </a:rPr>
              <a:t>ular </a:t>
            </a:r>
            <a:r>
              <a:rPr lang="uz-Cyrl-UZ" sz="2800" b="1" i="1" dirty="0">
                <a:solidFill>
                  <a:srgbClr val="C00000"/>
                </a:solidFill>
                <a:latin typeface="Times New Roman"/>
                <a:ea typeface="Times New Roman"/>
              </a:rPr>
              <a:t>otda, eshakda va ko’proq piyoda qurolli va qurolsiz kimsalar </a:t>
            </a:r>
            <a:r>
              <a:rPr lang="uz-Cyrl-UZ" sz="2800" dirty="0">
                <a:latin typeface="Times New Roman"/>
                <a:ea typeface="Times New Roman"/>
              </a:rPr>
              <a:t>bulgan edi. Kunlardan bir kuni Abu Muslim xuzurida </a:t>
            </a:r>
            <a:r>
              <a:rPr lang="uz-Cyrl-UZ" sz="2800" b="1" dirty="0">
                <a:latin typeface="Times New Roman"/>
                <a:ea typeface="Times New Roman"/>
              </a:rPr>
              <a:t>60 qishloqning</a:t>
            </a:r>
            <a:r>
              <a:rPr lang="uz-Cyrl-UZ" sz="2800" dirty="0">
                <a:latin typeface="Times New Roman"/>
                <a:ea typeface="Times New Roman"/>
              </a:rPr>
              <a:t> </a:t>
            </a:r>
            <a:r>
              <a:rPr lang="uz-Cyrl-UZ" sz="2800" dirty="0" smtClean="0">
                <a:latin typeface="Times New Roman"/>
                <a:ea typeface="Times New Roman"/>
              </a:rPr>
              <a:t>aholi</a:t>
            </a:r>
            <a:r>
              <a:rPr lang="en-US" sz="2800" dirty="0" err="1" smtClean="0">
                <a:latin typeface="Times New Roman"/>
                <a:ea typeface="Times New Roman"/>
              </a:rPr>
              <a:t>si</a:t>
            </a:r>
            <a:r>
              <a:rPr lang="uz-Cyrl-UZ" sz="2800" dirty="0" smtClean="0">
                <a:latin typeface="Times New Roman"/>
                <a:ea typeface="Times New Roman"/>
              </a:rPr>
              <a:t> </a:t>
            </a:r>
            <a:r>
              <a:rPr lang="uz-Cyrl-UZ" sz="2800" dirty="0">
                <a:latin typeface="Times New Roman"/>
                <a:ea typeface="Times New Roman"/>
              </a:rPr>
              <a:t>to’plangan va ular Abu Muslim bilan hamkor ekanligini bayon qilganlar. </a:t>
            </a:r>
            <a:r>
              <a:rPr lang="uz-Cyrl-UZ" sz="2800" b="1" dirty="0">
                <a:latin typeface="Times New Roman"/>
                <a:ea typeface="Times New Roman"/>
              </a:rPr>
              <a:t>Taboriy</a:t>
            </a:r>
            <a:r>
              <a:rPr lang="uz-Cyrl-UZ" sz="2800" dirty="0">
                <a:latin typeface="Times New Roman"/>
                <a:ea typeface="Times New Roman"/>
              </a:rPr>
              <a:t> bergan ma’lumotlarga qaraganda </a:t>
            </a:r>
            <a:r>
              <a:rPr lang="uz-Cyrl-UZ" sz="2800" b="1" dirty="0">
                <a:latin typeface="Times New Roman"/>
                <a:ea typeface="Times New Roman"/>
              </a:rPr>
              <a:t>Marv shahri atrofidagi q</a:t>
            </a:r>
            <a:r>
              <a:rPr lang="uz-Cyrl-UZ" sz="2800" dirty="0">
                <a:latin typeface="Times New Roman"/>
                <a:ea typeface="Times New Roman"/>
              </a:rPr>
              <a:t>ishloqlarda juda ko’plab Abu Muslimga tarafkashlar to’plangan. Jumladan, </a:t>
            </a:r>
            <a:r>
              <a:rPr lang="uz-Cyrl-UZ" sz="2800" b="1" dirty="0">
                <a:solidFill>
                  <a:srgbClr val="C00000"/>
                </a:solidFill>
                <a:latin typeface="Times New Roman"/>
                <a:ea typeface="Times New Roman"/>
              </a:rPr>
              <a:t>Saqodim qishlog’idan</a:t>
            </a:r>
            <a:r>
              <a:rPr lang="uz-Cyrl-UZ" sz="2800" dirty="0">
                <a:latin typeface="Times New Roman"/>
                <a:ea typeface="Times New Roman"/>
              </a:rPr>
              <a:t> aholisidan </a:t>
            </a:r>
            <a:r>
              <a:rPr lang="uz-Cyrl-UZ" sz="2800" b="1" dirty="0">
                <a:latin typeface="Times New Roman"/>
                <a:ea typeface="Times New Roman"/>
              </a:rPr>
              <a:t>900 piyoda va 5 otliq,</a:t>
            </a:r>
            <a:r>
              <a:rPr lang="uz-Cyrl-UZ" sz="2800" dirty="0">
                <a:latin typeface="Times New Roman"/>
                <a:ea typeface="Times New Roman"/>
              </a:rPr>
              <a:t> </a:t>
            </a:r>
            <a:r>
              <a:rPr lang="uz-Cyrl-UZ" sz="2800" b="1" dirty="0">
                <a:solidFill>
                  <a:srgbClr val="C00000"/>
                </a:solidFill>
                <a:latin typeface="Times New Roman"/>
                <a:ea typeface="Times New Roman"/>
              </a:rPr>
              <a:t>Hurmuzfar qishlog’idan</a:t>
            </a:r>
            <a:r>
              <a:rPr lang="uz-Cyrl-UZ" sz="2800" dirty="0">
                <a:latin typeface="Times New Roman"/>
                <a:ea typeface="Times New Roman"/>
              </a:rPr>
              <a:t> esa </a:t>
            </a:r>
            <a:r>
              <a:rPr lang="uz-Cyrl-UZ" sz="2800" b="1" dirty="0">
                <a:latin typeface="Times New Roman"/>
                <a:ea typeface="Times New Roman"/>
              </a:rPr>
              <a:t>130 piyoda va 16 nafar otliq</a:t>
            </a:r>
            <a:r>
              <a:rPr lang="uz-Cyrl-UZ" sz="2800" dirty="0">
                <a:latin typeface="Times New Roman"/>
                <a:ea typeface="Times New Roman"/>
              </a:rPr>
              <a:t> askar kelgan.</a:t>
            </a:r>
            <a:endParaRPr lang="ru-RU" sz="2600" dirty="0">
              <a:effectLst/>
              <a:latin typeface="Times New Roman"/>
              <a:ea typeface="Times New Roman"/>
            </a:endParaRPr>
          </a:p>
        </p:txBody>
      </p:sp>
    </p:spTree>
    <p:extLst>
      <p:ext uri="{BB962C8B-B14F-4D97-AF65-F5344CB8AC3E}">
        <p14:creationId xmlns:p14="http://schemas.microsoft.com/office/powerpoint/2010/main" val="3234615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696624"/>
          </a:xfrm>
          <a:prstGeom prst="rect">
            <a:avLst/>
          </a:prstGeom>
        </p:spPr>
        <p:txBody>
          <a:bodyPr wrap="square">
            <a:spAutoFit/>
          </a:bodyPr>
          <a:lstStyle/>
          <a:p>
            <a:pPr algn="just">
              <a:lnSpc>
                <a:spcPct val="115000"/>
              </a:lnSpc>
              <a:spcAft>
                <a:spcPts val="0"/>
              </a:spcAft>
            </a:pPr>
            <a:r>
              <a:rPr lang="en-US" sz="2900" b="1" dirty="0" smtClean="0">
                <a:latin typeface="Times New Roman"/>
                <a:ea typeface="Times New Roman"/>
              </a:rPr>
              <a:t>	Abu Muslim </a:t>
            </a:r>
            <a:r>
              <a:rPr lang="en-US" sz="2900" dirty="0" err="1">
                <a:latin typeface="Times New Roman"/>
                <a:ea typeface="Times New Roman"/>
              </a:rPr>
              <a:t>qo’shinlari</a:t>
            </a:r>
            <a:r>
              <a:rPr lang="en-US" sz="2900" dirty="0">
                <a:latin typeface="Times New Roman"/>
                <a:ea typeface="Times New Roman"/>
              </a:rPr>
              <a:t> </a:t>
            </a:r>
            <a:r>
              <a:rPr lang="en-US" sz="2900" dirty="0" err="1">
                <a:latin typeface="Times New Roman"/>
                <a:ea typeface="Times New Roman"/>
              </a:rPr>
              <a:t>safi</a:t>
            </a:r>
            <a:r>
              <a:rPr lang="en-US" sz="2900" dirty="0">
                <a:latin typeface="Times New Roman"/>
                <a:ea typeface="Times New Roman"/>
              </a:rPr>
              <a:t> </a:t>
            </a:r>
            <a:r>
              <a:rPr lang="en-US" sz="2900" dirty="0" err="1">
                <a:latin typeface="Times New Roman"/>
                <a:ea typeface="Times New Roman"/>
              </a:rPr>
              <a:t>tobora</a:t>
            </a:r>
            <a:r>
              <a:rPr lang="en-US" sz="2900" dirty="0">
                <a:latin typeface="Times New Roman"/>
                <a:ea typeface="Times New Roman"/>
              </a:rPr>
              <a:t> </a:t>
            </a:r>
            <a:r>
              <a:rPr lang="en-US" sz="2900" dirty="0" err="1">
                <a:latin typeface="Times New Roman"/>
                <a:ea typeface="Times New Roman"/>
              </a:rPr>
              <a:t>kupan</a:t>
            </a:r>
            <a:r>
              <a:rPr lang="en-US" sz="2900" dirty="0">
                <a:latin typeface="Times New Roman"/>
                <a:ea typeface="Times New Roman"/>
              </a:rPr>
              <a:t> </a:t>
            </a:r>
            <a:r>
              <a:rPr lang="en-US" sz="2900" dirty="0" err="1">
                <a:latin typeface="Times New Roman"/>
                <a:ea typeface="Times New Roman"/>
              </a:rPr>
              <a:t>borgan</a:t>
            </a:r>
            <a:r>
              <a:rPr lang="en-US" sz="2900" dirty="0">
                <a:latin typeface="Times New Roman"/>
                <a:ea typeface="Times New Roman"/>
              </a:rPr>
              <a:t>. </a:t>
            </a:r>
            <a:r>
              <a:rPr lang="en-US" sz="2900" dirty="0" err="1">
                <a:latin typeface="Times New Roman"/>
                <a:ea typeface="Times New Roman"/>
              </a:rPr>
              <a:t>Shu</a:t>
            </a:r>
            <a:r>
              <a:rPr lang="en-US" sz="2900" dirty="0">
                <a:latin typeface="Times New Roman"/>
                <a:ea typeface="Times New Roman"/>
              </a:rPr>
              <a:t> </a:t>
            </a:r>
            <a:r>
              <a:rPr lang="en-US" sz="2900" dirty="0" err="1">
                <a:latin typeface="Times New Roman"/>
                <a:ea typeface="Times New Roman"/>
              </a:rPr>
              <a:t>boisdan</a:t>
            </a:r>
            <a:r>
              <a:rPr lang="en-US" sz="2900" dirty="0">
                <a:latin typeface="Times New Roman"/>
                <a:ea typeface="Times New Roman"/>
              </a:rPr>
              <a:t> </a:t>
            </a:r>
            <a:r>
              <a:rPr lang="en-US" sz="2900" b="1" dirty="0" err="1">
                <a:solidFill>
                  <a:srgbClr val="C00000"/>
                </a:solidFill>
                <a:latin typeface="Times New Roman"/>
                <a:ea typeface="Times New Roman"/>
              </a:rPr>
              <a:t>Safizanj</a:t>
            </a:r>
            <a:r>
              <a:rPr lang="en-US" sz="2900" b="1" dirty="0">
                <a:solidFill>
                  <a:srgbClr val="C00000"/>
                </a:solidFill>
                <a:latin typeface="Times New Roman"/>
                <a:ea typeface="Times New Roman"/>
              </a:rPr>
              <a:t> </a:t>
            </a:r>
            <a:r>
              <a:rPr lang="en-US" sz="2900" b="1" dirty="0" err="1">
                <a:solidFill>
                  <a:srgbClr val="C00000"/>
                </a:solidFill>
                <a:latin typeface="Times New Roman"/>
                <a:ea typeface="Times New Roman"/>
              </a:rPr>
              <a:t>qishlog’i</a:t>
            </a:r>
            <a:r>
              <a:rPr lang="en-US" sz="2900" b="1" dirty="0">
                <a:solidFill>
                  <a:srgbClr val="C00000"/>
                </a:solidFill>
                <a:latin typeface="Times New Roman"/>
                <a:ea typeface="Times New Roman"/>
              </a:rPr>
              <a:t> </a:t>
            </a:r>
            <a:r>
              <a:rPr lang="en-US" sz="2900" dirty="0" err="1">
                <a:latin typeface="Times New Roman"/>
                <a:ea typeface="Times New Roman"/>
              </a:rPr>
              <a:t>har</a:t>
            </a:r>
            <a:r>
              <a:rPr lang="en-US" sz="2900" dirty="0">
                <a:latin typeface="Times New Roman"/>
                <a:ea typeface="Times New Roman"/>
              </a:rPr>
              <a:t> </a:t>
            </a:r>
            <a:r>
              <a:rPr lang="en-US" sz="2900" dirty="0" err="1">
                <a:latin typeface="Times New Roman"/>
                <a:ea typeface="Times New Roman"/>
              </a:rPr>
              <a:t>tomonlama</a:t>
            </a:r>
            <a:r>
              <a:rPr lang="en-US" sz="2900" dirty="0">
                <a:latin typeface="Times New Roman"/>
                <a:ea typeface="Times New Roman"/>
              </a:rPr>
              <a:t> </a:t>
            </a:r>
            <a:r>
              <a:rPr lang="en-US" sz="2900" dirty="0" err="1">
                <a:latin typeface="Times New Roman"/>
                <a:ea typeface="Times New Roman"/>
              </a:rPr>
              <a:t>mustahkam</a:t>
            </a:r>
            <a:r>
              <a:rPr lang="en-US" sz="2900" dirty="0">
                <a:latin typeface="Times New Roman"/>
                <a:ea typeface="Times New Roman"/>
              </a:rPr>
              <a:t> </a:t>
            </a:r>
            <a:r>
              <a:rPr lang="en-US" sz="2900" dirty="0" err="1">
                <a:latin typeface="Times New Roman"/>
                <a:ea typeface="Times New Roman"/>
              </a:rPr>
              <a:t>bo’lsada</a:t>
            </a:r>
            <a:r>
              <a:rPr lang="en-US" sz="2900" dirty="0">
                <a:latin typeface="Times New Roman"/>
                <a:ea typeface="Times New Roman"/>
              </a:rPr>
              <a:t> u </a:t>
            </a:r>
            <a:r>
              <a:rPr lang="en-US" sz="2900" dirty="0" err="1">
                <a:latin typeface="Times New Roman"/>
                <a:ea typeface="Times New Roman"/>
              </a:rPr>
              <a:t>bu</a:t>
            </a:r>
            <a:r>
              <a:rPr lang="en-US" sz="2900" dirty="0">
                <a:latin typeface="Times New Roman"/>
                <a:ea typeface="Times New Roman"/>
              </a:rPr>
              <a:t> </a:t>
            </a:r>
            <a:r>
              <a:rPr lang="en-US" sz="2900" dirty="0" err="1">
                <a:latin typeface="Times New Roman"/>
                <a:ea typeface="Times New Roman"/>
              </a:rPr>
              <a:t>yerda</a:t>
            </a:r>
            <a:r>
              <a:rPr lang="en-US" sz="2900" dirty="0">
                <a:latin typeface="Times New Roman"/>
                <a:ea typeface="Times New Roman"/>
              </a:rPr>
              <a:t> </a:t>
            </a:r>
            <a:r>
              <a:rPr lang="en-US" sz="2900" dirty="0" err="1">
                <a:latin typeface="Times New Roman"/>
                <a:ea typeface="Times New Roman"/>
              </a:rPr>
              <a:t>uzoq</a:t>
            </a:r>
            <a:r>
              <a:rPr lang="en-US" sz="2900" dirty="0">
                <a:latin typeface="Times New Roman"/>
                <a:ea typeface="Times New Roman"/>
              </a:rPr>
              <a:t> </a:t>
            </a:r>
            <a:r>
              <a:rPr lang="en-US" sz="2900" dirty="0" err="1">
                <a:latin typeface="Times New Roman"/>
                <a:ea typeface="Times New Roman"/>
              </a:rPr>
              <a:t>qola</a:t>
            </a:r>
            <a:r>
              <a:rPr lang="en-US" sz="2900" dirty="0">
                <a:latin typeface="Times New Roman"/>
                <a:ea typeface="Times New Roman"/>
              </a:rPr>
              <a:t> </a:t>
            </a:r>
            <a:r>
              <a:rPr lang="en-US" sz="2900" dirty="0" err="1">
                <a:latin typeface="Times New Roman"/>
                <a:ea typeface="Times New Roman"/>
              </a:rPr>
              <a:t>olmas</a:t>
            </a:r>
            <a:r>
              <a:rPr lang="en-US" sz="2900" dirty="0">
                <a:latin typeface="Times New Roman"/>
                <a:ea typeface="Times New Roman"/>
              </a:rPr>
              <a:t> </a:t>
            </a:r>
            <a:r>
              <a:rPr lang="en-US" sz="2900" dirty="0" err="1">
                <a:latin typeface="Times New Roman"/>
                <a:ea typeface="Times New Roman"/>
              </a:rPr>
              <a:t>edi</a:t>
            </a:r>
            <a:r>
              <a:rPr lang="en-US" sz="2900" dirty="0">
                <a:latin typeface="Times New Roman"/>
                <a:ea typeface="Times New Roman"/>
              </a:rPr>
              <a:t>. </a:t>
            </a:r>
            <a:r>
              <a:rPr lang="en-US" sz="2900" dirty="0" err="1">
                <a:latin typeface="Times New Roman"/>
                <a:ea typeface="Times New Roman"/>
              </a:rPr>
              <a:t>Chunki</a:t>
            </a:r>
            <a:r>
              <a:rPr lang="en-US" sz="2900" dirty="0">
                <a:latin typeface="Times New Roman"/>
                <a:ea typeface="Times New Roman"/>
              </a:rPr>
              <a:t> </a:t>
            </a:r>
            <a:r>
              <a:rPr lang="en-US" sz="2900" dirty="0" err="1">
                <a:latin typeface="Times New Roman"/>
                <a:ea typeface="Times New Roman"/>
              </a:rPr>
              <a:t>bu</a:t>
            </a:r>
            <a:r>
              <a:rPr lang="en-US" sz="2900" dirty="0">
                <a:latin typeface="Times New Roman"/>
                <a:ea typeface="Times New Roman"/>
              </a:rPr>
              <a:t> </a:t>
            </a:r>
            <a:r>
              <a:rPr lang="en-US" sz="2900" dirty="0" err="1">
                <a:latin typeface="Times New Roman"/>
                <a:ea typeface="Times New Roman"/>
              </a:rPr>
              <a:t>qishloq</a:t>
            </a:r>
            <a:r>
              <a:rPr lang="en-US" sz="2900" dirty="0">
                <a:latin typeface="Times New Roman"/>
                <a:ea typeface="Times New Roman"/>
              </a:rPr>
              <a:t> </a:t>
            </a:r>
            <a:r>
              <a:rPr lang="en-US" sz="2900" dirty="0" err="1" smtClean="0">
                <a:latin typeface="Times New Roman"/>
                <a:ea typeface="Times New Roman"/>
              </a:rPr>
              <a:t>endi</a:t>
            </a:r>
            <a:r>
              <a:rPr lang="en-US" sz="2900" dirty="0" smtClean="0">
                <a:latin typeface="Times New Roman"/>
                <a:ea typeface="Times New Roman"/>
              </a:rPr>
              <a:t> </a:t>
            </a:r>
            <a:r>
              <a:rPr lang="en-US" sz="2900" b="1" dirty="0">
                <a:latin typeface="Times New Roman"/>
                <a:ea typeface="Times New Roman"/>
              </a:rPr>
              <a:t>Abu Muslim</a:t>
            </a:r>
            <a:r>
              <a:rPr lang="en-US" sz="2900" dirty="0">
                <a:latin typeface="Times New Roman"/>
                <a:ea typeface="Times New Roman"/>
              </a:rPr>
              <a:t> </a:t>
            </a:r>
            <a:r>
              <a:rPr lang="en-US" sz="2900" dirty="0" err="1">
                <a:latin typeface="Times New Roman"/>
                <a:ea typeface="Times New Roman"/>
              </a:rPr>
              <a:t>uchun</a:t>
            </a:r>
            <a:r>
              <a:rPr lang="en-US" sz="2900" dirty="0">
                <a:latin typeface="Times New Roman"/>
                <a:ea typeface="Times New Roman"/>
              </a:rPr>
              <a:t> </a:t>
            </a:r>
            <a:r>
              <a:rPr lang="en-US" sz="2900" dirty="0" err="1">
                <a:latin typeface="Times New Roman"/>
                <a:ea typeface="Times New Roman"/>
              </a:rPr>
              <a:t>torlik</a:t>
            </a:r>
            <a:r>
              <a:rPr lang="en-US" sz="2900" dirty="0">
                <a:latin typeface="Times New Roman"/>
                <a:ea typeface="Times New Roman"/>
              </a:rPr>
              <a:t> </a:t>
            </a:r>
            <a:r>
              <a:rPr lang="en-US" sz="2900" dirty="0" err="1">
                <a:latin typeface="Times New Roman"/>
                <a:ea typeface="Times New Roman"/>
              </a:rPr>
              <a:t>qilib</a:t>
            </a:r>
            <a:r>
              <a:rPr lang="en-US" sz="2900" dirty="0">
                <a:latin typeface="Times New Roman"/>
                <a:ea typeface="Times New Roman"/>
              </a:rPr>
              <a:t> </a:t>
            </a:r>
            <a:r>
              <a:rPr lang="en-US" sz="2900" dirty="0" err="1">
                <a:latin typeface="Times New Roman"/>
                <a:ea typeface="Times New Roman"/>
              </a:rPr>
              <a:t>qoldi</a:t>
            </a:r>
            <a:r>
              <a:rPr lang="en-US" sz="2900" dirty="0">
                <a:latin typeface="Times New Roman"/>
                <a:ea typeface="Times New Roman"/>
              </a:rPr>
              <a:t>. U </a:t>
            </a:r>
            <a:r>
              <a:rPr lang="en-US" sz="2900" dirty="0" err="1">
                <a:latin typeface="Times New Roman"/>
                <a:ea typeface="Times New Roman"/>
              </a:rPr>
              <a:t>tez</a:t>
            </a:r>
            <a:r>
              <a:rPr lang="en-US" sz="2900" dirty="0">
                <a:latin typeface="Times New Roman"/>
                <a:ea typeface="Times New Roman"/>
              </a:rPr>
              <a:t> </a:t>
            </a:r>
            <a:r>
              <a:rPr lang="en-US" sz="2900" dirty="0" err="1">
                <a:latin typeface="Times New Roman"/>
                <a:ea typeface="Times New Roman"/>
              </a:rPr>
              <a:t>orada</a:t>
            </a:r>
            <a:r>
              <a:rPr lang="en-US" sz="2900" dirty="0">
                <a:latin typeface="Times New Roman"/>
                <a:ea typeface="Times New Roman"/>
              </a:rPr>
              <a:t> </a:t>
            </a:r>
            <a:r>
              <a:rPr lang="en-US" sz="2900" b="1" dirty="0" err="1">
                <a:solidFill>
                  <a:srgbClr val="C00000"/>
                </a:solidFill>
                <a:latin typeface="Times New Roman"/>
                <a:ea typeface="Times New Roman"/>
              </a:rPr>
              <a:t>Moxuvon</a:t>
            </a:r>
            <a:r>
              <a:rPr lang="en-US" sz="2900" b="1" dirty="0">
                <a:latin typeface="Times New Roman"/>
                <a:ea typeface="Times New Roman"/>
              </a:rPr>
              <a:t> (</a:t>
            </a:r>
            <a:r>
              <a:rPr lang="en-US" sz="2900" b="1" dirty="0" err="1">
                <a:latin typeface="Times New Roman"/>
                <a:ea typeface="Times New Roman"/>
              </a:rPr>
              <a:t>Turkmaniston</a:t>
            </a:r>
            <a:r>
              <a:rPr lang="en-US" sz="2900" b="1" dirty="0">
                <a:latin typeface="Times New Roman"/>
                <a:ea typeface="Times New Roman"/>
              </a:rPr>
              <a:t> </a:t>
            </a:r>
            <a:r>
              <a:rPr lang="en-US" sz="2900" b="1" dirty="0" err="1">
                <a:latin typeface="Times New Roman"/>
                <a:ea typeface="Times New Roman"/>
              </a:rPr>
              <a:t>hozirgi</a:t>
            </a:r>
            <a:r>
              <a:rPr lang="en-US" sz="2900" b="1" dirty="0">
                <a:latin typeface="Times New Roman"/>
                <a:ea typeface="Times New Roman"/>
              </a:rPr>
              <a:t> Marv </a:t>
            </a:r>
            <a:r>
              <a:rPr lang="en-US" sz="2900" b="1" dirty="0" err="1">
                <a:latin typeface="Times New Roman"/>
                <a:ea typeface="Times New Roman"/>
              </a:rPr>
              <a:t>shahri</a:t>
            </a:r>
            <a:r>
              <a:rPr lang="en-US" sz="2900" b="1" dirty="0">
                <a:latin typeface="Times New Roman"/>
                <a:ea typeface="Times New Roman"/>
              </a:rPr>
              <a:t>) </a:t>
            </a:r>
            <a:r>
              <a:rPr lang="en-US" sz="2900" b="1" dirty="0" err="1">
                <a:latin typeface="Times New Roman"/>
                <a:ea typeface="Times New Roman"/>
              </a:rPr>
              <a:t>qal’asi</a:t>
            </a:r>
            <a:r>
              <a:rPr lang="en-US" sz="2900" dirty="0" err="1">
                <a:latin typeface="Times New Roman"/>
                <a:ea typeface="Times New Roman"/>
              </a:rPr>
              <a:t>ga</a:t>
            </a:r>
            <a:r>
              <a:rPr lang="en-US" sz="2900" dirty="0">
                <a:latin typeface="Times New Roman"/>
                <a:ea typeface="Times New Roman"/>
              </a:rPr>
              <a:t> </a:t>
            </a:r>
            <a:r>
              <a:rPr lang="en-US" sz="2900" dirty="0" err="1">
                <a:latin typeface="Times New Roman"/>
                <a:ea typeface="Times New Roman"/>
              </a:rPr>
              <a:t>ko’chib</a:t>
            </a:r>
            <a:r>
              <a:rPr lang="en-US" sz="2900" dirty="0">
                <a:latin typeface="Times New Roman"/>
                <a:ea typeface="Times New Roman"/>
              </a:rPr>
              <a:t> </a:t>
            </a:r>
            <a:r>
              <a:rPr lang="en-US" sz="2900" dirty="0" err="1">
                <a:latin typeface="Times New Roman"/>
                <a:ea typeface="Times New Roman"/>
              </a:rPr>
              <a:t>o’tadi</a:t>
            </a:r>
            <a:r>
              <a:rPr lang="en-US" sz="2900" dirty="0">
                <a:latin typeface="Times New Roman"/>
                <a:ea typeface="Times New Roman"/>
              </a:rPr>
              <a:t>. Bu </a:t>
            </a:r>
            <a:r>
              <a:rPr lang="en-US" sz="2900" dirty="0" err="1">
                <a:latin typeface="Times New Roman"/>
                <a:ea typeface="Times New Roman"/>
              </a:rPr>
              <a:t>qal’a</a:t>
            </a:r>
            <a:r>
              <a:rPr lang="en-US" sz="2900" dirty="0">
                <a:latin typeface="Times New Roman"/>
                <a:ea typeface="Times New Roman"/>
              </a:rPr>
              <a:t> Abu </a:t>
            </a:r>
            <a:r>
              <a:rPr lang="en-US" sz="2900" dirty="0" err="1">
                <a:latin typeface="Times New Roman"/>
                <a:ea typeface="Times New Roman"/>
              </a:rPr>
              <a:t>Muslimning</a:t>
            </a:r>
            <a:r>
              <a:rPr lang="en-US" sz="2900" dirty="0">
                <a:latin typeface="Times New Roman"/>
                <a:ea typeface="Times New Roman"/>
              </a:rPr>
              <a:t> </a:t>
            </a:r>
            <a:r>
              <a:rPr lang="en-US" sz="2900" dirty="0" err="1">
                <a:latin typeface="Times New Roman"/>
                <a:ea typeface="Times New Roman"/>
              </a:rPr>
              <a:t>mustahkam</a:t>
            </a:r>
            <a:r>
              <a:rPr lang="en-US" sz="2900" dirty="0">
                <a:latin typeface="Times New Roman"/>
                <a:ea typeface="Times New Roman"/>
              </a:rPr>
              <a:t> </a:t>
            </a:r>
            <a:r>
              <a:rPr lang="en-US" sz="2900" dirty="0" err="1">
                <a:latin typeface="Times New Roman"/>
                <a:ea typeface="Times New Roman"/>
              </a:rPr>
              <a:t>markaz</a:t>
            </a:r>
            <a:r>
              <a:rPr lang="en-US" sz="2900" dirty="0">
                <a:latin typeface="Times New Roman"/>
                <a:ea typeface="Times New Roman"/>
              </a:rPr>
              <a:t> </a:t>
            </a:r>
            <a:r>
              <a:rPr lang="en-US" sz="2900" dirty="0" err="1">
                <a:latin typeface="Times New Roman"/>
                <a:ea typeface="Times New Roman"/>
              </a:rPr>
              <a:t>istehkomiga</a:t>
            </a:r>
            <a:r>
              <a:rPr lang="en-US" sz="2900" dirty="0">
                <a:latin typeface="Times New Roman"/>
                <a:ea typeface="Times New Roman"/>
              </a:rPr>
              <a:t> </a:t>
            </a:r>
            <a:r>
              <a:rPr lang="en-US" sz="2900" dirty="0" err="1">
                <a:latin typeface="Times New Roman"/>
                <a:ea typeface="Times New Roman"/>
              </a:rPr>
              <a:t>aylantiriladi</a:t>
            </a:r>
            <a:r>
              <a:rPr lang="en-US" sz="2900" dirty="0">
                <a:latin typeface="Times New Roman"/>
                <a:ea typeface="Times New Roman"/>
              </a:rPr>
              <a:t>. Bu </a:t>
            </a:r>
            <a:r>
              <a:rPr lang="en-US" sz="2900" dirty="0" err="1">
                <a:latin typeface="Times New Roman"/>
                <a:ea typeface="Times New Roman"/>
              </a:rPr>
              <a:t>yerda</a:t>
            </a:r>
            <a:r>
              <a:rPr lang="en-US" sz="2900" dirty="0">
                <a:latin typeface="Times New Roman"/>
                <a:ea typeface="Times New Roman"/>
              </a:rPr>
              <a:t> </a:t>
            </a:r>
            <a:r>
              <a:rPr lang="en-US" sz="2900" b="1" i="1" dirty="0" err="1">
                <a:solidFill>
                  <a:srgbClr val="0000FF"/>
                </a:solidFill>
                <a:latin typeface="Times New Roman"/>
                <a:ea typeface="Times New Roman"/>
              </a:rPr>
              <a:t>boshqaruv</a:t>
            </a:r>
            <a:r>
              <a:rPr lang="en-US" sz="2900" b="1" i="1" dirty="0">
                <a:solidFill>
                  <a:srgbClr val="0000FF"/>
                </a:solidFill>
                <a:latin typeface="Times New Roman"/>
                <a:ea typeface="Times New Roman"/>
              </a:rPr>
              <a:t> </a:t>
            </a:r>
            <a:r>
              <a:rPr lang="en-US" sz="2900" b="1" i="1" dirty="0" err="1">
                <a:solidFill>
                  <a:srgbClr val="0000FF"/>
                </a:solidFill>
                <a:latin typeface="Times New Roman"/>
                <a:ea typeface="Times New Roman"/>
              </a:rPr>
              <a:t>devoni</a:t>
            </a:r>
            <a:r>
              <a:rPr lang="en-US" sz="2900" b="1" i="1" dirty="0">
                <a:solidFill>
                  <a:srgbClr val="0000FF"/>
                </a:solidFill>
                <a:latin typeface="Times New Roman"/>
                <a:ea typeface="Times New Roman"/>
              </a:rPr>
              <a:t>, </a:t>
            </a:r>
            <a:r>
              <a:rPr lang="en-US" sz="2900" b="1" i="1" dirty="0" err="1">
                <a:solidFill>
                  <a:srgbClr val="0000FF"/>
                </a:solidFill>
                <a:latin typeface="Times New Roman"/>
                <a:ea typeface="Times New Roman"/>
              </a:rPr>
              <a:t>qo’shin</a:t>
            </a:r>
            <a:r>
              <a:rPr lang="en-US" sz="2900" b="1" i="1" dirty="0">
                <a:solidFill>
                  <a:srgbClr val="0000FF"/>
                </a:solidFill>
                <a:latin typeface="Times New Roman"/>
                <a:ea typeface="Times New Roman"/>
              </a:rPr>
              <a:t> </a:t>
            </a:r>
            <a:r>
              <a:rPr lang="en-US" sz="2900" b="1" i="1" dirty="0" err="1">
                <a:solidFill>
                  <a:srgbClr val="0000FF"/>
                </a:solidFill>
                <a:latin typeface="Times New Roman"/>
                <a:ea typeface="Times New Roman"/>
              </a:rPr>
              <a:t>qozilar</a:t>
            </a:r>
            <a:r>
              <a:rPr lang="en-US" sz="2900" b="1" i="1" dirty="0">
                <a:solidFill>
                  <a:srgbClr val="0000FF"/>
                </a:solidFill>
                <a:latin typeface="Times New Roman"/>
                <a:ea typeface="Times New Roman"/>
              </a:rPr>
              <a:t>, </a:t>
            </a:r>
            <a:r>
              <a:rPr lang="en-US" sz="2900" b="1" i="1" dirty="0" err="1">
                <a:solidFill>
                  <a:srgbClr val="0000FF"/>
                </a:solidFill>
                <a:latin typeface="Times New Roman"/>
                <a:ea typeface="Times New Roman"/>
              </a:rPr>
              <a:t>mirshablar</a:t>
            </a:r>
            <a:r>
              <a:rPr lang="en-US" sz="2900" b="1" i="1" dirty="0">
                <a:solidFill>
                  <a:srgbClr val="0000FF"/>
                </a:solidFill>
                <a:latin typeface="Times New Roman"/>
                <a:ea typeface="Times New Roman"/>
              </a:rPr>
              <a:t> </a:t>
            </a:r>
            <a:r>
              <a:rPr lang="en-US" sz="2900" b="1" i="1" dirty="0" err="1">
                <a:solidFill>
                  <a:srgbClr val="0000FF"/>
                </a:solidFill>
                <a:latin typeface="Times New Roman"/>
                <a:ea typeface="Times New Roman"/>
              </a:rPr>
              <a:t>va</a:t>
            </a:r>
            <a:r>
              <a:rPr lang="en-US" sz="2900" b="1" i="1" dirty="0">
                <a:solidFill>
                  <a:srgbClr val="0000FF"/>
                </a:solidFill>
                <a:latin typeface="Times New Roman"/>
                <a:ea typeface="Times New Roman"/>
              </a:rPr>
              <a:t> </a:t>
            </a:r>
            <a:r>
              <a:rPr lang="en-US" sz="2900" b="1" i="1" dirty="0" err="1">
                <a:solidFill>
                  <a:srgbClr val="0000FF"/>
                </a:solidFill>
                <a:latin typeface="Times New Roman"/>
                <a:ea typeface="Times New Roman"/>
              </a:rPr>
              <a:t>soqchilar</a:t>
            </a:r>
            <a:r>
              <a:rPr lang="en-US" sz="2900" b="1" i="1" dirty="0">
                <a:solidFill>
                  <a:srgbClr val="0000FF"/>
                </a:solidFill>
                <a:latin typeface="Times New Roman"/>
                <a:ea typeface="Times New Roman"/>
              </a:rPr>
              <a:t> </a:t>
            </a:r>
            <a:r>
              <a:rPr lang="en-US" sz="2900" dirty="0" err="1">
                <a:latin typeface="Times New Roman"/>
                <a:ea typeface="Times New Roman"/>
              </a:rPr>
              <a:t>joylashtiriladi</a:t>
            </a:r>
            <a:r>
              <a:rPr lang="en-US" sz="2900" dirty="0">
                <a:latin typeface="Times New Roman"/>
                <a:ea typeface="Times New Roman"/>
              </a:rPr>
              <a:t>. </a:t>
            </a:r>
            <a:r>
              <a:rPr lang="en-US" sz="2900" dirty="0" err="1">
                <a:latin typeface="Times New Roman"/>
                <a:ea typeface="Times New Roman"/>
              </a:rPr>
              <a:t>Qal’a</a:t>
            </a:r>
            <a:r>
              <a:rPr lang="en-US" sz="2900" dirty="0">
                <a:latin typeface="Times New Roman"/>
                <a:ea typeface="Times New Roman"/>
              </a:rPr>
              <a:t> </a:t>
            </a:r>
            <a:r>
              <a:rPr lang="en-US" sz="2900" dirty="0" err="1">
                <a:latin typeface="Times New Roman"/>
                <a:ea typeface="Times New Roman"/>
              </a:rPr>
              <a:t>atrofi</a:t>
            </a:r>
            <a:r>
              <a:rPr lang="en-US" sz="2900" dirty="0">
                <a:latin typeface="Times New Roman"/>
                <a:ea typeface="Times New Roman"/>
              </a:rPr>
              <a:t> </a:t>
            </a:r>
            <a:r>
              <a:rPr lang="en-US" sz="2900" dirty="0" err="1">
                <a:latin typeface="Times New Roman"/>
                <a:ea typeface="Times New Roman"/>
              </a:rPr>
              <a:t>devorlar</a:t>
            </a:r>
            <a:r>
              <a:rPr lang="en-US" sz="2900" dirty="0">
                <a:latin typeface="Times New Roman"/>
                <a:ea typeface="Times New Roman"/>
              </a:rPr>
              <a:t> </a:t>
            </a:r>
            <a:r>
              <a:rPr lang="en-US" sz="2900" dirty="0" err="1">
                <a:latin typeface="Times New Roman"/>
                <a:ea typeface="Times New Roman"/>
              </a:rPr>
              <a:t>bilan</a:t>
            </a:r>
            <a:r>
              <a:rPr lang="en-US" sz="2900" dirty="0">
                <a:latin typeface="Times New Roman"/>
                <a:ea typeface="Times New Roman"/>
              </a:rPr>
              <a:t> </a:t>
            </a:r>
            <a:r>
              <a:rPr lang="en-US" sz="2900" dirty="0" err="1">
                <a:latin typeface="Times New Roman"/>
                <a:ea typeface="Times New Roman"/>
              </a:rPr>
              <a:t>o’rab</a:t>
            </a:r>
            <a:r>
              <a:rPr lang="en-US" sz="2900" dirty="0">
                <a:latin typeface="Times New Roman"/>
                <a:ea typeface="Times New Roman"/>
              </a:rPr>
              <a:t> </a:t>
            </a:r>
            <a:r>
              <a:rPr lang="en-US" sz="2900" dirty="0" err="1">
                <a:latin typeface="Times New Roman"/>
                <a:ea typeface="Times New Roman"/>
              </a:rPr>
              <a:t>olinadi</a:t>
            </a:r>
            <a:r>
              <a:rPr lang="en-US" sz="2900" dirty="0">
                <a:latin typeface="Times New Roman"/>
                <a:ea typeface="Times New Roman"/>
              </a:rPr>
              <a:t> </a:t>
            </a:r>
            <a:r>
              <a:rPr lang="en-US" sz="2900" dirty="0" err="1">
                <a:latin typeface="Times New Roman"/>
                <a:ea typeface="Times New Roman"/>
              </a:rPr>
              <a:t>va</a:t>
            </a:r>
            <a:r>
              <a:rPr lang="en-US" sz="2900" dirty="0">
                <a:latin typeface="Times New Roman"/>
                <a:ea typeface="Times New Roman"/>
              </a:rPr>
              <a:t> </a:t>
            </a:r>
            <a:r>
              <a:rPr lang="en-US" sz="2900" dirty="0" err="1">
                <a:latin typeface="Times New Roman"/>
                <a:ea typeface="Times New Roman"/>
              </a:rPr>
              <a:t>mudofaa</a:t>
            </a:r>
            <a:r>
              <a:rPr lang="en-US" sz="2900" dirty="0">
                <a:latin typeface="Times New Roman"/>
                <a:ea typeface="Times New Roman"/>
              </a:rPr>
              <a:t> </a:t>
            </a:r>
            <a:r>
              <a:rPr lang="en-US" sz="2900" dirty="0" err="1" smtClean="0">
                <a:latin typeface="Times New Roman"/>
                <a:ea typeface="Times New Roman"/>
              </a:rPr>
              <a:t>xandaqlari</a:t>
            </a:r>
            <a:r>
              <a:rPr lang="en-US" sz="2900" dirty="0" smtClean="0">
                <a:latin typeface="Times New Roman"/>
                <a:ea typeface="Times New Roman"/>
              </a:rPr>
              <a:t> </a:t>
            </a:r>
            <a:r>
              <a:rPr lang="en-US" sz="2900" dirty="0" err="1">
                <a:latin typeface="Times New Roman"/>
                <a:ea typeface="Times New Roman"/>
              </a:rPr>
              <a:t>qaziladi</a:t>
            </a:r>
            <a:r>
              <a:rPr lang="en-US" sz="2900" dirty="0">
                <a:latin typeface="Times New Roman"/>
                <a:ea typeface="Times New Roman"/>
              </a:rPr>
              <a:t>. </a:t>
            </a:r>
            <a:r>
              <a:rPr lang="en-US" sz="2900" dirty="0" err="1" smtClean="0">
                <a:latin typeface="Times New Roman"/>
                <a:ea typeface="Times New Roman"/>
              </a:rPr>
              <a:t>Qal’aga</a:t>
            </a:r>
            <a:r>
              <a:rPr lang="en-US" sz="2900" dirty="0" smtClean="0">
                <a:latin typeface="Times New Roman"/>
                <a:ea typeface="Times New Roman"/>
              </a:rPr>
              <a:t> </a:t>
            </a:r>
            <a:r>
              <a:rPr lang="en-US" sz="2900" dirty="0" err="1">
                <a:latin typeface="Times New Roman"/>
                <a:ea typeface="Times New Roman"/>
              </a:rPr>
              <a:t>kiriladigan</a:t>
            </a:r>
            <a:r>
              <a:rPr lang="en-US" sz="2900" dirty="0">
                <a:latin typeface="Times New Roman"/>
                <a:ea typeface="Times New Roman"/>
              </a:rPr>
              <a:t> </a:t>
            </a:r>
            <a:r>
              <a:rPr lang="en-US" sz="2900" dirty="0" err="1">
                <a:latin typeface="Times New Roman"/>
                <a:ea typeface="Times New Roman"/>
              </a:rPr>
              <a:t>joyda</a:t>
            </a:r>
            <a:r>
              <a:rPr lang="en-US" sz="2900" dirty="0">
                <a:latin typeface="Times New Roman"/>
                <a:ea typeface="Times New Roman"/>
              </a:rPr>
              <a:t> </a:t>
            </a:r>
            <a:r>
              <a:rPr lang="en-US" sz="2900" b="1" dirty="0" err="1">
                <a:latin typeface="Times New Roman"/>
                <a:ea typeface="Times New Roman"/>
              </a:rPr>
              <a:t>ikkita</a:t>
            </a:r>
            <a:r>
              <a:rPr lang="en-US" sz="2900" b="1" dirty="0">
                <a:latin typeface="Times New Roman"/>
                <a:ea typeface="Times New Roman"/>
              </a:rPr>
              <a:t> </a:t>
            </a:r>
            <a:r>
              <a:rPr lang="en-US" sz="2900" b="1" dirty="0" err="1">
                <a:latin typeface="Times New Roman"/>
                <a:ea typeface="Times New Roman"/>
              </a:rPr>
              <a:t>darvoza</a:t>
            </a:r>
            <a:r>
              <a:rPr lang="en-US" sz="2900" b="1" dirty="0">
                <a:latin typeface="Times New Roman"/>
                <a:ea typeface="Times New Roman"/>
              </a:rPr>
              <a:t> </a:t>
            </a:r>
            <a:r>
              <a:rPr lang="en-US" sz="2900" dirty="0" err="1">
                <a:latin typeface="Times New Roman"/>
                <a:ea typeface="Times New Roman"/>
              </a:rPr>
              <a:t>o’rnatiladi</a:t>
            </a:r>
            <a:r>
              <a:rPr lang="en-US" sz="2900" dirty="0">
                <a:latin typeface="Times New Roman"/>
                <a:ea typeface="Times New Roman"/>
              </a:rPr>
              <a:t>.</a:t>
            </a:r>
            <a:endParaRPr lang="ru-RU" sz="2900" dirty="0">
              <a:effectLst/>
              <a:latin typeface="Times New Roman"/>
              <a:ea typeface="Times New Roman"/>
            </a:endParaRPr>
          </a:p>
        </p:txBody>
      </p:sp>
    </p:spTree>
    <p:extLst>
      <p:ext uri="{BB962C8B-B14F-4D97-AF65-F5344CB8AC3E}">
        <p14:creationId xmlns:p14="http://schemas.microsoft.com/office/powerpoint/2010/main" val="1250108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36269"/>
            <a:ext cx="8928992" cy="6321731"/>
          </a:xfrm>
          <a:prstGeom prst="rect">
            <a:avLst/>
          </a:prstGeom>
        </p:spPr>
        <p:txBody>
          <a:bodyPr wrap="square">
            <a:spAutoFit/>
          </a:bodyPr>
          <a:lstStyle/>
          <a:p>
            <a:pPr algn="just">
              <a:lnSpc>
                <a:spcPct val="115000"/>
              </a:lnSpc>
              <a:spcAft>
                <a:spcPts val="0"/>
              </a:spcAft>
            </a:pPr>
            <a:r>
              <a:rPr lang="en-US" sz="3200" dirty="0" smtClean="0"/>
              <a:t>	</a:t>
            </a:r>
            <a:r>
              <a:rPr lang="uz-Cyrl-UZ" sz="3200" b="1" dirty="0">
                <a:latin typeface="Times New Roman"/>
                <a:ea typeface="Times New Roman"/>
              </a:rPr>
              <a:t>Arablar zulmiga qarshi xalq ozodlik kurashlari.</a:t>
            </a:r>
            <a:r>
              <a:rPr lang="uz-Cyrl-UZ" sz="3200" dirty="0">
                <a:latin typeface="Times New Roman"/>
                <a:ea typeface="Times New Roman"/>
              </a:rPr>
              <a:t> Markaziy Osiyo xalqlari arablar istilochilik yurishining birnichi kunlaridan boshlab </a:t>
            </a:r>
            <a:r>
              <a:rPr lang="uz-Cyrl-UZ" sz="3200" b="1" dirty="0">
                <a:solidFill>
                  <a:srgbClr val="FF0000"/>
                </a:solidFill>
                <a:latin typeface="Times New Roman"/>
                <a:ea typeface="Times New Roman"/>
              </a:rPr>
              <a:t>o’z erki va ozodligi </a:t>
            </a:r>
            <a:r>
              <a:rPr lang="uz-Cyrl-UZ" sz="3200" dirty="0">
                <a:latin typeface="Times New Roman"/>
                <a:ea typeface="Times New Roman"/>
              </a:rPr>
              <a:t>uchun muqaddas kurashga otlanganlar, ona Vatan tuprog’ining biror qarich yeri bo’lsa uni jangsiz va kurashsiz bosqinchilarga bermaganlar. Arablarga qarshi olib borilgan erk va ozodlik kurashining eng </a:t>
            </a:r>
            <a:r>
              <a:rPr lang="en-US" sz="3200" dirty="0" smtClean="0">
                <a:latin typeface="Times New Roman"/>
                <a:ea typeface="Times New Roman"/>
              </a:rPr>
              <a:t>e’</a:t>
            </a:r>
            <a:r>
              <a:rPr lang="uz-Cyrl-UZ" sz="3200" dirty="0" smtClean="0">
                <a:latin typeface="Times New Roman"/>
                <a:ea typeface="Times New Roman"/>
              </a:rPr>
              <a:t>tiborli </a:t>
            </a:r>
            <a:r>
              <a:rPr lang="uz-Cyrl-UZ" sz="3200" dirty="0">
                <a:latin typeface="Times New Roman"/>
                <a:ea typeface="Times New Roman"/>
              </a:rPr>
              <a:t>tomoni shundaki, bu kurashda </a:t>
            </a:r>
            <a:r>
              <a:rPr lang="uz-Cyrl-UZ" sz="3200" b="1" i="1" dirty="0">
                <a:solidFill>
                  <a:srgbClr val="0000FF"/>
                </a:solidFill>
                <a:latin typeface="Times New Roman"/>
                <a:ea typeface="Times New Roman"/>
              </a:rPr>
              <a:t>Movarounnahrning </a:t>
            </a:r>
            <a:r>
              <a:rPr lang="uz-Cyrl-UZ" sz="3200" b="1" i="1" dirty="0" smtClean="0">
                <a:solidFill>
                  <a:srgbClr val="0000FF"/>
                </a:solidFill>
                <a:latin typeface="Times New Roman"/>
                <a:ea typeface="Times New Roman"/>
              </a:rPr>
              <a:t>o’tro</a:t>
            </a:r>
            <a:r>
              <a:rPr lang="en-US" sz="3200" b="1" i="1" dirty="0" smtClean="0">
                <a:solidFill>
                  <a:srgbClr val="0000FF"/>
                </a:solidFill>
                <a:latin typeface="Times New Roman"/>
                <a:ea typeface="Times New Roman"/>
              </a:rPr>
              <a:t>q</a:t>
            </a:r>
            <a:r>
              <a:rPr lang="uz-Cyrl-UZ" sz="3200" b="1" i="1" dirty="0" smtClean="0">
                <a:solidFill>
                  <a:srgbClr val="0000FF"/>
                </a:solidFill>
                <a:latin typeface="Times New Roman"/>
                <a:ea typeface="Times New Roman"/>
              </a:rPr>
              <a:t> </a:t>
            </a:r>
            <a:r>
              <a:rPr lang="uz-Cyrl-UZ" sz="3200" b="1" i="1" dirty="0">
                <a:solidFill>
                  <a:srgbClr val="0000FF"/>
                </a:solidFill>
                <a:latin typeface="Times New Roman"/>
                <a:ea typeface="Times New Roman"/>
              </a:rPr>
              <a:t>qadimiy yerlik aholisi bilan </a:t>
            </a:r>
            <a:r>
              <a:rPr lang="uz-Cyrl-UZ" sz="3200" b="1" i="1" dirty="0" smtClean="0">
                <a:solidFill>
                  <a:srgbClr val="0000FF"/>
                </a:solidFill>
                <a:latin typeface="Times New Roman"/>
                <a:ea typeface="Times New Roman"/>
              </a:rPr>
              <a:t>turk </a:t>
            </a:r>
            <a:r>
              <a:rPr lang="uz-Cyrl-UZ" sz="3200" b="1" i="1" dirty="0">
                <a:solidFill>
                  <a:srgbClr val="0000FF"/>
                </a:solidFill>
                <a:latin typeface="Times New Roman"/>
                <a:ea typeface="Times New Roman"/>
              </a:rPr>
              <a:t>qabilalari doimo birgalashib yagona ittifoqda jang qilganlar</a:t>
            </a:r>
            <a:endParaRPr lang="ru-RU" sz="2800" b="1" i="1" dirty="0">
              <a:solidFill>
                <a:srgbClr val="0000FF"/>
              </a:solidFill>
              <a:effectLst/>
              <a:latin typeface="Times New Roman"/>
              <a:ea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494085"/>
          </a:xfrm>
          <a:prstGeom prst="rect">
            <a:avLst/>
          </a:prstGeom>
        </p:spPr>
        <p:txBody>
          <a:bodyPr wrap="square">
            <a:spAutoFit/>
          </a:bodyPr>
          <a:lstStyle/>
          <a:p>
            <a:pPr algn="just">
              <a:spcAft>
                <a:spcPts val="0"/>
              </a:spcAft>
            </a:pPr>
            <a:r>
              <a:rPr lang="en-US" sz="3200" dirty="0" smtClean="0">
                <a:latin typeface="Times New Roman"/>
                <a:ea typeface="Times New Roman"/>
              </a:rPr>
              <a:t>	</a:t>
            </a:r>
            <a:r>
              <a:rPr lang="uz-Cyrl-UZ" sz="3200" dirty="0" smtClean="0">
                <a:latin typeface="Times New Roman"/>
                <a:ea typeface="Times New Roman"/>
              </a:rPr>
              <a:t>Abu </a:t>
            </a:r>
            <a:r>
              <a:rPr lang="uz-Cyrl-UZ" sz="3200" dirty="0">
                <a:latin typeface="Times New Roman"/>
                <a:ea typeface="Times New Roman"/>
              </a:rPr>
              <a:t>Muslim ummaviylarga qarshi ochiqdan-ochiq kurash </a:t>
            </a:r>
            <a:r>
              <a:rPr lang="uz-Cyrl-UZ" sz="3200" dirty="0" smtClean="0">
                <a:latin typeface="Times New Roman"/>
                <a:ea typeface="Times New Roman"/>
              </a:rPr>
              <a:t>yo’li</a:t>
            </a:r>
            <a:r>
              <a:rPr lang="en-US" sz="3200" dirty="0" smtClean="0">
                <a:latin typeface="Times New Roman"/>
                <a:ea typeface="Times New Roman"/>
              </a:rPr>
              <a:t>g</a:t>
            </a:r>
            <a:r>
              <a:rPr lang="uz-Cyrl-UZ" sz="3200" dirty="0" smtClean="0">
                <a:latin typeface="Times New Roman"/>
                <a:ea typeface="Times New Roman"/>
              </a:rPr>
              <a:t>a </a:t>
            </a:r>
            <a:r>
              <a:rPr lang="uz-Cyrl-UZ" sz="3200" dirty="0">
                <a:latin typeface="Times New Roman"/>
                <a:ea typeface="Times New Roman"/>
              </a:rPr>
              <a:t>o’tib o’zi joylashgan qal’ada bir qancha mustahkam istehkomlar barpo etadi. Xuroson hokimi </a:t>
            </a:r>
            <a:r>
              <a:rPr lang="uz-Cyrl-UZ" sz="3200" b="1" dirty="0">
                <a:solidFill>
                  <a:srgbClr val="0000FF"/>
                </a:solidFill>
                <a:latin typeface="Times New Roman"/>
                <a:ea typeface="Times New Roman"/>
              </a:rPr>
              <a:t>Nasr ibn Sayyor</a:t>
            </a:r>
            <a:r>
              <a:rPr lang="uz-Cyrl-UZ" sz="3200" dirty="0">
                <a:latin typeface="Times New Roman"/>
                <a:ea typeface="Times New Roman"/>
              </a:rPr>
              <a:t> </a:t>
            </a:r>
            <a:r>
              <a:rPr lang="uz-Cyrl-UZ" sz="3200" b="1" i="1" dirty="0">
                <a:latin typeface="Times New Roman"/>
                <a:ea typeface="Times New Roman"/>
              </a:rPr>
              <a:t>Balx, Marvarid va Toharistondan</a:t>
            </a:r>
            <a:r>
              <a:rPr lang="uz-Cyrl-UZ" sz="3200" dirty="0">
                <a:latin typeface="Times New Roman"/>
                <a:ea typeface="Times New Roman"/>
              </a:rPr>
              <a:t> keladigan oziq-ovqat yo’llarini to’sib qo’yadi.</a:t>
            </a:r>
            <a:endParaRPr lang="ru-RU" sz="2800" dirty="0">
              <a:latin typeface="Times New Roman"/>
              <a:ea typeface="Times New Roman"/>
            </a:endParaRPr>
          </a:p>
          <a:p>
            <a:pPr algn="just"/>
            <a:r>
              <a:rPr lang="en-US" sz="3200" dirty="0" smtClean="0">
                <a:latin typeface="Times New Roman"/>
                <a:ea typeface="Times New Roman"/>
              </a:rPr>
              <a:t>	</a:t>
            </a:r>
            <a:r>
              <a:rPr lang="uz-Cyrl-UZ" sz="3200" dirty="0" smtClean="0">
                <a:latin typeface="Times New Roman"/>
                <a:ea typeface="Times New Roman"/>
              </a:rPr>
              <a:t>Abu </a:t>
            </a:r>
            <a:r>
              <a:rPr lang="uz-Cyrl-UZ" sz="3200" dirty="0">
                <a:latin typeface="Times New Roman"/>
                <a:ea typeface="Times New Roman"/>
              </a:rPr>
              <a:t>Muslm o’zi tuzgan qo’shinda qattiq </a:t>
            </a:r>
            <a:r>
              <a:rPr lang="uz-Cyrl-UZ" sz="3200" dirty="0" smtClean="0">
                <a:latin typeface="Times New Roman"/>
                <a:ea typeface="Times New Roman"/>
              </a:rPr>
              <a:t>tartib</a:t>
            </a:r>
            <a:r>
              <a:rPr lang="en-US" sz="3200" dirty="0" smtClean="0">
                <a:latin typeface="Times New Roman"/>
                <a:ea typeface="Times New Roman"/>
              </a:rPr>
              <a:t>-</a:t>
            </a:r>
            <a:r>
              <a:rPr lang="uz-Cyrl-UZ" sz="3200" dirty="0" smtClean="0">
                <a:latin typeface="Times New Roman"/>
                <a:ea typeface="Times New Roman"/>
              </a:rPr>
              <a:t>intizom </a:t>
            </a:r>
            <a:r>
              <a:rPr lang="uz-Cyrl-UZ" sz="3200" dirty="0">
                <a:latin typeface="Times New Roman"/>
                <a:ea typeface="Times New Roman"/>
              </a:rPr>
              <a:t>o’rnatdi. Qo’shiniga kelib qo’shilgan fuqarolar ro’yxatga olindi ularga dastlab </a:t>
            </a:r>
            <a:r>
              <a:rPr lang="uz-Cyrl-UZ" sz="3200" b="1" dirty="0">
                <a:solidFill>
                  <a:srgbClr val="C00000"/>
                </a:solidFill>
                <a:latin typeface="Times New Roman"/>
                <a:ea typeface="Times New Roman"/>
              </a:rPr>
              <a:t>uch dirhamdan,</a:t>
            </a:r>
            <a:r>
              <a:rPr lang="uz-Cyrl-UZ" sz="3200" dirty="0">
                <a:latin typeface="Times New Roman"/>
                <a:ea typeface="Times New Roman"/>
              </a:rPr>
              <a:t> so’ngra </a:t>
            </a:r>
            <a:r>
              <a:rPr lang="uz-Cyrl-UZ" sz="3200" b="1" dirty="0">
                <a:solidFill>
                  <a:srgbClr val="C00000"/>
                </a:solidFill>
                <a:latin typeface="Times New Roman"/>
                <a:ea typeface="Times New Roman"/>
              </a:rPr>
              <a:t>besh dirham</a:t>
            </a:r>
            <a:r>
              <a:rPr lang="uz-Cyrl-UZ" sz="3200" dirty="0">
                <a:latin typeface="Times New Roman"/>
                <a:ea typeface="Times New Roman"/>
              </a:rPr>
              <a:t> miqdorida oylik maosh belgilandi. </a:t>
            </a:r>
            <a:r>
              <a:rPr lang="uz-Cyrl-UZ" sz="3200" dirty="0" smtClean="0">
                <a:latin typeface="Times New Roman"/>
                <a:ea typeface="Times New Roman"/>
              </a:rPr>
              <a:t>Ro’yxatdan </a:t>
            </a:r>
            <a:r>
              <a:rPr lang="uz-Cyrl-UZ" sz="3200" dirty="0">
                <a:latin typeface="Times New Roman"/>
                <a:ea typeface="Times New Roman"/>
              </a:rPr>
              <a:t>o’tgan fuqarolarning kattagina qismini har tomondan kelgan </a:t>
            </a:r>
            <a:r>
              <a:rPr lang="uz-Cyrl-UZ" sz="3200" b="1" dirty="0">
                <a:solidFill>
                  <a:srgbClr val="0000FF"/>
                </a:solidFill>
                <a:latin typeface="Times New Roman"/>
                <a:ea typeface="Times New Roman"/>
              </a:rPr>
              <a:t>qullar</a:t>
            </a:r>
            <a:r>
              <a:rPr lang="uz-Cyrl-UZ" sz="3200" dirty="0">
                <a:latin typeface="Times New Roman"/>
                <a:ea typeface="Times New Roman"/>
              </a:rPr>
              <a:t> tashkil etar edi. </a:t>
            </a:r>
            <a:endParaRPr lang="ru-RU" sz="2900" dirty="0">
              <a:effectLst/>
              <a:latin typeface="Times New Roman"/>
              <a:ea typeface="Times New Roman"/>
            </a:endParaRPr>
          </a:p>
        </p:txBody>
      </p:sp>
    </p:spTree>
    <p:extLst>
      <p:ext uri="{BB962C8B-B14F-4D97-AF65-F5344CB8AC3E}">
        <p14:creationId xmlns:p14="http://schemas.microsoft.com/office/powerpoint/2010/main" val="1883660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01643"/>
          </a:xfrm>
          <a:prstGeom prst="rect">
            <a:avLst/>
          </a:prstGeom>
        </p:spPr>
        <p:txBody>
          <a:bodyPr wrap="square">
            <a:spAutoFit/>
          </a:bodyPr>
          <a:lstStyle/>
          <a:p>
            <a:pPr algn="just">
              <a:spcAft>
                <a:spcPts val="0"/>
              </a:spcAft>
            </a:pPr>
            <a:r>
              <a:rPr lang="en-US" sz="3200" dirty="0" smtClean="0">
                <a:latin typeface="Times New Roman"/>
                <a:ea typeface="Times New Roman"/>
              </a:rPr>
              <a:t>	</a:t>
            </a:r>
            <a:r>
              <a:rPr lang="uz-Cyrl-UZ" sz="3200" b="1" dirty="0">
                <a:latin typeface="Times New Roman"/>
                <a:ea typeface="Times New Roman"/>
              </a:rPr>
              <a:t>Qullarga</a:t>
            </a:r>
            <a:r>
              <a:rPr lang="uz-Cyrl-UZ" sz="3200" dirty="0">
                <a:latin typeface="Times New Roman"/>
                <a:ea typeface="Times New Roman"/>
              </a:rPr>
              <a:t> qo’shinning asosiy tarkibiga kirishga ruxsat </a:t>
            </a:r>
            <a:r>
              <a:rPr lang="uz-Cyrl-UZ" sz="3200" dirty="0" smtClean="0">
                <a:latin typeface="Times New Roman"/>
                <a:ea typeface="Times New Roman"/>
              </a:rPr>
              <a:t>beril</a:t>
            </a:r>
            <a:r>
              <a:rPr lang="en-US" sz="3200" dirty="0" smtClean="0">
                <a:latin typeface="Times New Roman"/>
                <a:ea typeface="Times New Roman"/>
              </a:rPr>
              <a:t>ma</a:t>
            </a:r>
            <a:r>
              <a:rPr lang="uz-Cyrl-UZ" sz="3200" dirty="0" smtClean="0">
                <a:latin typeface="Times New Roman"/>
                <a:ea typeface="Times New Roman"/>
              </a:rPr>
              <a:t>gan</a:t>
            </a:r>
            <a:r>
              <a:rPr lang="uz-Cyrl-UZ" sz="3200" dirty="0">
                <a:latin typeface="Times New Roman"/>
                <a:ea typeface="Times New Roman"/>
              </a:rPr>
              <a:t>. Chunki qullar aholi o’rtasida eng past tabaqa hisoblanar edasr Shu bois boshqa tabaqa vakillari ular bilan bir safda turishni o’zlari uchun or deb bilardilar. </a:t>
            </a:r>
            <a:r>
              <a:rPr lang="uz-Cyrl-UZ" sz="3200" b="1" dirty="0">
                <a:solidFill>
                  <a:srgbClr val="0000FF"/>
                </a:solidFill>
                <a:latin typeface="Times New Roman"/>
                <a:ea typeface="Times New Roman"/>
              </a:rPr>
              <a:t>Abu Muslim</a:t>
            </a:r>
            <a:r>
              <a:rPr lang="uz-Cyrl-UZ" sz="3200" dirty="0">
                <a:latin typeface="Times New Roman"/>
                <a:ea typeface="Times New Roman"/>
              </a:rPr>
              <a:t> </a:t>
            </a:r>
            <a:r>
              <a:rPr lang="uz-Cyrl-UZ" sz="3200" b="1" dirty="0">
                <a:latin typeface="Times New Roman"/>
                <a:ea typeface="Times New Roman"/>
              </a:rPr>
              <a:t>Moxuvanga</a:t>
            </a:r>
            <a:r>
              <a:rPr lang="uz-Cyrl-UZ" sz="3200" dirty="0">
                <a:latin typeface="Times New Roman"/>
                <a:ea typeface="Times New Roman"/>
              </a:rPr>
              <a:t> yaqin </a:t>
            </a:r>
            <a:r>
              <a:rPr lang="uz-Cyrl-UZ" sz="3200" b="1" dirty="0">
                <a:solidFill>
                  <a:srgbClr val="0000FF"/>
                </a:solidFill>
                <a:latin typeface="Times New Roman"/>
                <a:ea typeface="Times New Roman"/>
              </a:rPr>
              <a:t>Shavval qishlog’ida </a:t>
            </a:r>
            <a:r>
              <a:rPr lang="uz-Cyrl-UZ" sz="3200" dirty="0">
                <a:latin typeface="Times New Roman"/>
                <a:ea typeface="Times New Roman"/>
              </a:rPr>
              <a:t>qullar uchun </a:t>
            </a:r>
            <a:r>
              <a:rPr lang="uz-Cyrl-UZ" sz="3200" dirty="0" smtClean="0">
                <a:latin typeface="Times New Roman"/>
                <a:ea typeface="Times New Roman"/>
              </a:rPr>
              <a:t>devo</a:t>
            </a:r>
            <a:r>
              <a:rPr lang="en-US" sz="3200" dirty="0" smtClean="0">
                <a:latin typeface="Times New Roman"/>
                <a:ea typeface="Times New Roman"/>
              </a:rPr>
              <a:t>r</a:t>
            </a:r>
            <a:r>
              <a:rPr lang="uz-Cyrl-UZ" sz="3200" dirty="0" smtClean="0">
                <a:latin typeface="Times New Roman"/>
                <a:ea typeface="Times New Roman"/>
              </a:rPr>
              <a:t>lar </a:t>
            </a:r>
            <a:r>
              <a:rPr lang="uz-Cyrl-UZ" sz="3200" dirty="0">
                <a:latin typeface="Times New Roman"/>
                <a:ea typeface="Times New Roman"/>
              </a:rPr>
              <a:t>bilan o’ralgan alohida joy tashkil qiladi va ularga </a:t>
            </a:r>
            <a:r>
              <a:rPr lang="uz-Cyrl-UZ" sz="3200" b="1" dirty="0" smtClean="0">
                <a:solidFill>
                  <a:srgbClr val="0000FF"/>
                </a:solidFill>
                <a:latin typeface="Times New Roman"/>
                <a:ea typeface="Times New Roman"/>
              </a:rPr>
              <a:t>Do</a:t>
            </a:r>
            <a:r>
              <a:rPr lang="en-US" sz="3200" b="1" dirty="0" smtClean="0">
                <a:solidFill>
                  <a:srgbClr val="0000FF"/>
                </a:solidFill>
                <a:latin typeface="Times New Roman"/>
                <a:ea typeface="Times New Roman"/>
              </a:rPr>
              <a:t>v</a:t>
            </a:r>
            <a:r>
              <a:rPr lang="uz-Cyrl-UZ" sz="3200" b="1" dirty="0" smtClean="0">
                <a:solidFill>
                  <a:srgbClr val="0000FF"/>
                </a:solidFill>
                <a:latin typeface="Times New Roman"/>
                <a:ea typeface="Times New Roman"/>
              </a:rPr>
              <a:t>ud </a:t>
            </a:r>
            <a:r>
              <a:rPr lang="uz-Cyrl-UZ" sz="3200" b="1" dirty="0">
                <a:solidFill>
                  <a:srgbClr val="0000FF"/>
                </a:solidFill>
                <a:latin typeface="Times New Roman"/>
                <a:ea typeface="Times New Roman"/>
              </a:rPr>
              <a:t>ibn Korrozni</a:t>
            </a:r>
            <a:r>
              <a:rPr lang="uz-Cyrl-UZ" sz="3200" dirty="0">
                <a:latin typeface="Times New Roman"/>
                <a:ea typeface="Times New Roman"/>
              </a:rPr>
              <a:t> boshliq qilib tayinlaydi. Bu yerda qullar juda ko’payib ketgach, ularni keyinchalik </a:t>
            </a:r>
            <a:r>
              <a:rPr lang="uz-Cyrl-UZ" sz="3200" b="1" dirty="0">
                <a:latin typeface="Times New Roman"/>
                <a:ea typeface="Times New Roman"/>
              </a:rPr>
              <a:t>Abu Muslim</a:t>
            </a:r>
            <a:r>
              <a:rPr lang="uz-Cyrl-UZ" sz="3200" dirty="0">
                <a:latin typeface="Times New Roman"/>
                <a:ea typeface="Times New Roman"/>
              </a:rPr>
              <a:t> </a:t>
            </a:r>
            <a:r>
              <a:rPr lang="uz-Cyrl-UZ" sz="3200" b="1" dirty="0">
                <a:solidFill>
                  <a:srgbClr val="0000FF"/>
                </a:solidFill>
                <a:latin typeface="Times New Roman"/>
                <a:ea typeface="Times New Roman"/>
              </a:rPr>
              <a:t>Obivargga</a:t>
            </a:r>
            <a:r>
              <a:rPr lang="uz-Cyrl-UZ" sz="3200" dirty="0">
                <a:latin typeface="Times New Roman"/>
                <a:ea typeface="Times New Roman"/>
              </a:rPr>
              <a:t> ko’chiradi. Xullas Abu Muslim atrofida to’plangan qo’zg’olonchi </a:t>
            </a:r>
            <a:r>
              <a:rPr lang="en-US" sz="3200" dirty="0" smtClean="0">
                <a:latin typeface="Times New Roman"/>
                <a:ea typeface="Times New Roman"/>
              </a:rPr>
              <a:t>k</a:t>
            </a:r>
            <a:r>
              <a:rPr lang="uz-Cyrl-UZ" sz="3200" dirty="0" smtClean="0">
                <a:latin typeface="Times New Roman"/>
                <a:ea typeface="Times New Roman"/>
              </a:rPr>
              <a:t>uchlar </a:t>
            </a:r>
            <a:r>
              <a:rPr lang="uz-Cyrl-UZ" sz="3200" dirty="0">
                <a:latin typeface="Times New Roman"/>
                <a:ea typeface="Times New Roman"/>
              </a:rPr>
              <a:t>tarkibi har xil </a:t>
            </a:r>
            <a:r>
              <a:rPr lang="uz-Cyrl-UZ" sz="3200" dirty="0" smtClean="0">
                <a:latin typeface="Times New Roman"/>
                <a:ea typeface="Times New Roman"/>
              </a:rPr>
              <a:t>tabaqalarni</a:t>
            </a:r>
            <a:r>
              <a:rPr lang="en-US" sz="3200" dirty="0" smtClean="0">
                <a:latin typeface="Times New Roman"/>
                <a:ea typeface="Times New Roman"/>
              </a:rPr>
              <a:t>n</a:t>
            </a:r>
            <a:r>
              <a:rPr lang="uz-Cyrl-UZ" sz="3200" dirty="0" smtClean="0">
                <a:latin typeface="Times New Roman"/>
                <a:ea typeface="Times New Roman"/>
              </a:rPr>
              <a:t>g vakillaridan </a:t>
            </a:r>
            <a:r>
              <a:rPr lang="uz-Cyrl-UZ" sz="3200" dirty="0">
                <a:latin typeface="Times New Roman"/>
                <a:ea typeface="Times New Roman"/>
              </a:rPr>
              <a:t>iborat </a:t>
            </a:r>
            <a:r>
              <a:rPr lang="uz-Cyrl-UZ" sz="3200" dirty="0" smtClean="0">
                <a:latin typeface="Times New Roman"/>
                <a:ea typeface="Times New Roman"/>
              </a:rPr>
              <a:t>bo’lgan</a:t>
            </a:r>
            <a:r>
              <a:rPr lang="en-US" sz="3200" dirty="0" smtClean="0">
                <a:latin typeface="Times New Roman"/>
                <a:ea typeface="Times New Roman"/>
              </a:rPr>
              <a:t>.</a:t>
            </a:r>
          </a:p>
        </p:txBody>
      </p:sp>
    </p:spTree>
    <p:extLst>
      <p:ext uri="{BB962C8B-B14F-4D97-AF65-F5344CB8AC3E}">
        <p14:creationId xmlns:p14="http://schemas.microsoft.com/office/powerpoint/2010/main" val="3083512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524863"/>
          </a:xfrm>
          <a:prstGeom prst="rect">
            <a:avLst/>
          </a:prstGeom>
        </p:spPr>
        <p:txBody>
          <a:bodyPr wrap="square">
            <a:spAutoFit/>
          </a:bodyPr>
          <a:lstStyle/>
          <a:p>
            <a:pPr lvl="0" algn="just">
              <a:spcAft>
                <a:spcPts val="0"/>
              </a:spcAft>
            </a:pPr>
            <a:r>
              <a:rPr lang="en-US" sz="2200" b="1" dirty="0" err="1">
                <a:solidFill>
                  <a:srgbClr val="C00000"/>
                </a:solidFill>
                <a:latin typeface="Times New Roman"/>
                <a:ea typeface="Times New Roman"/>
              </a:rPr>
              <a:t>Qo’zg’alon</a:t>
            </a:r>
            <a:r>
              <a:rPr lang="en-US" sz="2200" b="1" dirty="0">
                <a:solidFill>
                  <a:srgbClr val="C00000"/>
                </a:solidFill>
                <a:latin typeface="Times New Roman"/>
                <a:ea typeface="Times New Roman"/>
              </a:rPr>
              <a:t> </a:t>
            </a:r>
            <a:r>
              <a:rPr lang="en-US" sz="2200" b="1" dirty="0" err="1">
                <a:solidFill>
                  <a:srgbClr val="C00000"/>
                </a:solidFill>
                <a:latin typeface="Times New Roman"/>
                <a:ea typeface="Times New Roman"/>
              </a:rPr>
              <a:t>ishtirokchilarning</a:t>
            </a:r>
            <a:r>
              <a:rPr lang="en-US" sz="2200" b="1" dirty="0">
                <a:solidFill>
                  <a:srgbClr val="C00000"/>
                </a:solidFill>
                <a:latin typeface="Times New Roman"/>
                <a:ea typeface="Times New Roman"/>
              </a:rPr>
              <a:t> </a:t>
            </a:r>
            <a:r>
              <a:rPr lang="uz-Cyrl-UZ" sz="2200" b="1" dirty="0">
                <a:solidFill>
                  <a:srgbClr val="C00000"/>
                </a:solidFill>
                <a:latin typeface="Times New Roman"/>
                <a:ea typeface="Times New Roman"/>
              </a:rPr>
              <a:t>bu qo’zg’olonda qatnashishdan ko’zda tutgan maqsadlari ham bir bo’lmagan</a:t>
            </a:r>
            <a:r>
              <a:rPr lang="uz-Cyrl-UZ" sz="2200" b="1" dirty="0" smtClean="0">
                <a:solidFill>
                  <a:srgbClr val="C00000"/>
                </a:solidFill>
                <a:latin typeface="Times New Roman"/>
                <a:ea typeface="Times New Roman"/>
              </a:rPr>
              <a:t>.</a:t>
            </a:r>
            <a:endParaRPr lang="en-US" sz="2200" b="1" dirty="0" smtClean="0">
              <a:solidFill>
                <a:srgbClr val="C00000"/>
              </a:solidFill>
              <a:latin typeface="Times New Roman"/>
              <a:ea typeface="Times New Roman"/>
            </a:endParaRPr>
          </a:p>
          <a:p>
            <a:pPr lvl="0" algn="just">
              <a:spcAft>
                <a:spcPts val="0"/>
              </a:spcAft>
            </a:pPr>
            <a:r>
              <a:rPr lang="uz-Cyrl-UZ" sz="2200" b="1" dirty="0" smtClean="0">
                <a:solidFill>
                  <a:srgbClr val="0000FF"/>
                </a:solidFill>
                <a:latin typeface="Times New Roman"/>
                <a:ea typeface="Times New Roman"/>
              </a:rPr>
              <a:t>Xurosondagi </a:t>
            </a:r>
            <a:r>
              <a:rPr lang="uz-Cyrl-UZ" sz="2200" b="1" dirty="0">
                <a:solidFill>
                  <a:srgbClr val="0000FF"/>
                </a:solidFill>
                <a:latin typeface="Times New Roman"/>
                <a:ea typeface="Times New Roman"/>
              </a:rPr>
              <a:t>feodallashgan va ummaviylarga raqiblashgan </a:t>
            </a:r>
            <a:r>
              <a:rPr lang="uz-Cyrl-UZ" sz="2200" b="1" dirty="0" smtClean="0">
                <a:solidFill>
                  <a:srgbClr val="0000FF"/>
                </a:solidFill>
                <a:latin typeface="Times New Roman"/>
                <a:ea typeface="Times New Roman"/>
              </a:rPr>
              <a:t>kuchla</a:t>
            </a:r>
            <a:r>
              <a:rPr lang="en-US" sz="2200" b="1" dirty="0" smtClean="0">
                <a:solidFill>
                  <a:srgbClr val="0000FF"/>
                </a:solidFill>
                <a:latin typeface="Times New Roman"/>
                <a:ea typeface="Times New Roman"/>
              </a:rPr>
              <a:t>r - </a:t>
            </a:r>
            <a:r>
              <a:rPr lang="uz-Cyrl-UZ" sz="2200" b="1" i="1" dirty="0" smtClean="0">
                <a:solidFill>
                  <a:srgbClr val="7030A0"/>
                </a:solidFill>
                <a:latin typeface="Times New Roman"/>
                <a:ea typeface="Times New Roman"/>
              </a:rPr>
              <a:t>bu </a:t>
            </a:r>
            <a:r>
              <a:rPr lang="uz-Cyrl-UZ" sz="2200" b="1" i="1" dirty="0">
                <a:solidFill>
                  <a:srgbClr val="7030A0"/>
                </a:solidFill>
                <a:latin typeface="Times New Roman"/>
                <a:ea typeface="Times New Roman"/>
              </a:rPr>
              <a:t>kuchlarning asosiy maqsadlari hokimiyatini Ummaviylar qo’lidan tortib olish va uni abbosiylarga topshirish orqali yangi hokimiyatda o’z mavqelari mustahkamlashdan iborat edi.</a:t>
            </a:r>
            <a:r>
              <a:rPr lang="uz-Cyrl-UZ" sz="2200" dirty="0">
                <a:latin typeface="Times New Roman"/>
                <a:ea typeface="Times New Roman"/>
              </a:rPr>
              <a:t> </a:t>
            </a:r>
            <a:endParaRPr lang="en-US" sz="2200" dirty="0">
              <a:latin typeface="Times New Roman"/>
              <a:ea typeface="Times New Roman"/>
            </a:endParaRPr>
          </a:p>
          <a:p>
            <a:pPr lvl="0" algn="just">
              <a:spcAft>
                <a:spcPts val="0"/>
              </a:spcAft>
            </a:pPr>
            <a:r>
              <a:rPr lang="uz-Cyrl-UZ" sz="2200" b="1" dirty="0" smtClean="0">
                <a:solidFill>
                  <a:srgbClr val="0000FF"/>
                </a:solidFill>
                <a:latin typeface="Times New Roman"/>
                <a:ea typeface="Times New Roman"/>
              </a:rPr>
              <a:t>Xuroson </a:t>
            </a:r>
            <a:r>
              <a:rPr lang="uz-Cyrl-UZ" sz="2200" b="1" dirty="0">
                <a:solidFill>
                  <a:srgbClr val="0000FF"/>
                </a:solidFill>
                <a:latin typeface="Times New Roman"/>
                <a:ea typeface="Times New Roman"/>
              </a:rPr>
              <a:t>va Movarounnahrning mahalliy zodagon </a:t>
            </a:r>
            <a:r>
              <a:rPr lang="uz-Cyrl-UZ" sz="2200" b="1" dirty="0" smtClean="0">
                <a:solidFill>
                  <a:srgbClr val="0000FF"/>
                </a:solidFill>
                <a:latin typeface="Times New Roman"/>
                <a:ea typeface="Times New Roman"/>
              </a:rPr>
              <a:t>dehqonlari</a:t>
            </a:r>
            <a:r>
              <a:rPr lang="en-US" sz="2200" dirty="0">
                <a:latin typeface="Times New Roman"/>
                <a:ea typeface="Times New Roman"/>
              </a:rPr>
              <a:t> </a:t>
            </a:r>
            <a:r>
              <a:rPr lang="en-US" sz="2200" dirty="0" smtClean="0">
                <a:latin typeface="Times New Roman"/>
                <a:ea typeface="Times New Roman"/>
              </a:rPr>
              <a:t>– </a:t>
            </a:r>
            <a:r>
              <a:rPr lang="en-US" sz="2200" b="1" i="1" dirty="0" smtClean="0">
                <a:solidFill>
                  <a:srgbClr val="7030A0"/>
                </a:solidFill>
                <a:latin typeface="Times New Roman"/>
                <a:ea typeface="Times New Roman"/>
              </a:rPr>
              <a:t>b</a:t>
            </a:r>
            <a:r>
              <a:rPr lang="uz-Cyrl-UZ" sz="2200" b="1" i="1" dirty="0" smtClean="0">
                <a:solidFill>
                  <a:srgbClr val="7030A0"/>
                </a:solidFill>
                <a:latin typeface="Times New Roman"/>
                <a:ea typeface="Times New Roman"/>
              </a:rPr>
              <a:t>u </a:t>
            </a:r>
            <a:r>
              <a:rPr lang="uz-Cyrl-UZ" sz="2200" b="1" i="1" dirty="0">
                <a:solidFill>
                  <a:srgbClr val="7030A0"/>
                </a:solidFill>
                <a:latin typeface="Times New Roman"/>
                <a:ea typeface="Times New Roman"/>
              </a:rPr>
              <a:t>guruh abbosiylarni qo’llab-quvvatlab siyosiy jihatdan arablar bilan teng huquqda bo’lishning tarafdori edi. Bundan tashqari ular agar qulay vaziyat bo’lib qolsa, o’z Vatanlarini arab xalifaligidan ajratyab olib, uni mustaqil idora qilishni o’z oldilariga </a:t>
            </a:r>
            <a:r>
              <a:rPr lang="uz-Cyrl-UZ" sz="2200" b="1" i="1" dirty="0" smtClean="0">
                <a:solidFill>
                  <a:srgbClr val="7030A0"/>
                </a:solidFill>
                <a:latin typeface="Times New Roman"/>
                <a:ea typeface="Times New Roman"/>
              </a:rPr>
              <a:t>ma</a:t>
            </a:r>
            <a:r>
              <a:rPr lang="en-US" sz="2200" b="1" i="1" dirty="0" err="1" smtClean="0">
                <a:solidFill>
                  <a:srgbClr val="7030A0"/>
                </a:solidFill>
                <a:latin typeface="Times New Roman"/>
                <a:ea typeface="Times New Roman"/>
              </a:rPr>
              <a:t>qs</a:t>
            </a:r>
            <a:r>
              <a:rPr lang="uz-Cyrl-UZ" sz="2200" b="1" i="1" dirty="0" smtClean="0">
                <a:solidFill>
                  <a:srgbClr val="7030A0"/>
                </a:solidFill>
                <a:latin typeface="Times New Roman"/>
                <a:ea typeface="Times New Roman"/>
              </a:rPr>
              <a:t>ad </a:t>
            </a:r>
            <a:r>
              <a:rPr lang="uz-Cyrl-UZ" sz="2200" b="1" i="1" dirty="0">
                <a:solidFill>
                  <a:srgbClr val="7030A0"/>
                </a:solidFill>
                <a:latin typeface="Times New Roman"/>
                <a:ea typeface="Times New Roman"/>
              </a:rPr>
              <a:t>qilib qo’ygan edi.</a:t>
            </a:r>
            <a:r>
              <a:rPr lang="uz-Cyrl-UZ" sz="2200" dirty="0">
                <a:latin typeface="Times New Roman"/>
                <a:ea typeface="Times New Roman"/>
              </a:rPr>
              <a:t> Abu Muslimning o’zi ham abbosiylar harakatiga huddi ana shu maqsadni ko’zlab qatnashgan edi. </a:t>
            </a:r>
            <a:endParaRPr lang="en-US" sz="2200" dirty="0" smtClean="0">
              <a:latin typeface="Times New Roman"/>
              <a:ea typeface="Times New Roman"/>
            </a:endParaRPr>
          </a:p>
          <a:p>
            <a:pPr lvl="0" algn="just">
              <a:spcAft>
                <a:spcPts val="0"/>
              </a:spcAft>
            </a:pPr>
            <a:r>
              <a:rPr lang="en-US" sz="2200" b="1" dirty="0" smtClean="0">
                <a:solidFill>
                  <a:srgbClr val="0000FF"/>
                </a:solidFill>
                <a:latin typeface="Times New Roman"/>
                <a:ea typeface="Times New Roman"/>
              </a:rPr>
              <a:t>M</a:t>
            </a:r>
            <a:r>
              <a:rPr lang="uz-Cyrl-UZ" sz="2200" b="1" dirty="0" smtClean="0">
                <a:solidFill>
                  <a:srgbClr val="0000FF"/>
                </a:solidFill>
                <a:latin typeface="Times New Roman"/>
                <a:ea typeface="Times New Roman"/>
              </a:rPr>
              <a:t>azlum </a:t>
            </a:r>
            <a:r>
              <a:rPr lang="uz-Cyrl-UZ" sz="2200" b="1" dirty="0">
                <a:solidFill>
                  <a:srgbClr val="0000FF"/>
                </a:solidFill>
                <a:latin typeface="Times New Roman"/>
                <a:ea typeface="Times New Roman"/>
              </a:rPr>
              <a:t>mehnatkash xalq vakillari, shahar hunarmandlari va </a:t>
            </a:r>
            <a:r>
              <a:rPr lang="uz-Cyrl-UZ" sz="2200" b="1" dirty="0" smtClean="0">
                <a:solidFill>
                  <a:srgbClr val="0000FF"/>
                </a:solidFill>
                <a:latin typeface="Times New Roman"/>
                <a:ea typeface="Times New Roman"/>
              </a:rPr>
              <a:t>kashovorzlar</a:t>
            </a:r>
            <a:r>
              <a:rPr lang="en-US" sz="2200" b="1" dirty="0" smtClean="0">
                <a:solidFill>
                  <a:srgbClr val="0000FF"/>
                </a:solidFill>
                <a:latin typeface="Times New Roman"/>
                <a:ea typeface="Times New Roman"/>
              </a:rPr>
              <a:t> - </a:t>
            </a:r>
            <a:r>
              <a:rPr lang="uz-Cyrl-UZ" sz="2200" dirty="0" smtClean="0">
                <a:latin typeface="Times New Roman"/>
                <a:ea typeface="Times New Roman"/>
              </a:rPr>
              <a:t> </a:t>
            </a:r>
            <a:r>
              <a:rPr lang="en-US" sz="2200" b="1" i="1" dirty="0" smtClean="0">
                <a:solidFill>
                  <a:srgbClr val="7030A0"/>
                </a:solidFill>
                <a:latin typeface="Times New Roman"/>
                <a:ea typeface="Times New Roman"/>
              </a:rPr>
              <a:t>b</a:t>
            </a:r>
            <a:r>
              <a:rPr lang="uz-Cyrl-UZ" sz="2200" b="1" i="1" dirty="0" smtClean="0">
                <a:solidFill>
                  <a:srgbClr val="7030A0"/>
                </a:solidFill>
                <a:latin typeface="Times New Roman"/>
                <a:ea typeface="Times New Roman"/>
              </a:rPr>
              <a:t>u a</a:t>
            </a:r>
            <a:r>
              <a:rPr lang="en-US" sz="2200" b="1" i="1" dirty="0" smtClean="0">
                <a:solidFill>
                  <a:srgbClr val="7030A0"/>
                </a:solidFill>
                <a:latin typeface="Times New Roman"/>
                <a:ea typeface="Times New Roman"/>
              </a:rPr>
              <a:t>h</a:t>
            </a:r>
            <a:r>
              <a:rPr lang="uz-Cyrl-UZ" sz="2200" b="1" i="1" dirty="0" smtClean="0">
                <a:solidFill>
                  <a:srgbClr val="7030A0"/>
                </a:solidFill>
                <a:latin typeface="Times New Roman"/>
                <a:ea typeface="Times New Roman"/>
              </a:rPr>
              <a:t>oli </a:t>
            </a:r>
            <a:r>
              <a:rPr lang="uz-Cyrl-UZ" sz="2200" b="1" i="1" dirty="0">
                <a:solidFill>
                  <a:srgbClr val="7030A0"/>
                </a:solidFill>
                <a:latin typeface="Times New Roman"/>
                <a:ea typeface="Times New Roman"/>
              </a:rPr>
              <a:t>tabaqalari ummaviylar zulmidan, haddan tashqari og’ir soliqlardan va uzluksiz davom etadigan </a:t>
            </a:r>
            <a:r>
              <a:rPr lang="en-US" sz="2200" b="1" i="1" dirty="0" smtClean="0">
                <a:solidFill>
                  <a:srgbClr val="7030A0"/>
                </a:solidFill>
                <a:latin typeface="Times New Roman"/>
                <a:ea typeface="Times New Roman"/>
              </a:rPr>
              <a:t>h</a:t>
            </a:r>
            <a:r>
              <a:rPr lang="uz-Cyrl-UZ" sz="2200" b="1" i="1" dirty="0" smtClean="0">
                <a:solidFill>
                  <a:srgbClr val="7030A0"/>
                </a:solidFill>
                <a:latin typeface="Times New Roman"/>
                <a:ea typeface="Times New Roman"/>
              </a:rPr>
              <a:t>asharlardan </a:t>
            </a:r>
            <a:r>
              <a:rPr lang="uz-Cyrl-UZ" sz="2200" b="1" i="1" dirty="0">
                <a:solidFill>
                  <a:srgbClr val="7030A0"/>
                </a:solidFill>
                <a:latin typeface="Times New Roman"/>
                <a:ea typeface="Times New Roman"/>
              </a:rPr>
              <a:t>ozod bo’lishni istar edilar</a:t>
            </a:r>
            <a:r>
              <a:rPr lang="uz-Cyrl-UZ" sz="2200" b="1" i="1" dirty="0" smtClean="0">
                <a:solidFill>
                  <a:srgbClr val="7030A0"/>
                </a:solidFill>
                <a:latin typeface="Times New Roman"/>
                <a:ea typeface="Times New Roman"/>
              </a:rPr>
              <a:t>.</a:t>
            </a:r>
            <a:endParaRPr lang="en-US" sz="2200" b="1" i="1" dirty="0" smtClean="0">
              <a:solidFill>
                <a:srgbClr val="7030A0"/>
              </a:solidFill>
              <a:latin typeface="Times New Roman"/>
              <a:ea typeface="Times New Roman"/>
            </a:endParaRPr>
          </a:p>
          <a:p>
            <a:pPr lvl="0" algn="just">
              <a:spcAft>
                <a:spcPts val="0"/>
              </a:spcAft>
            </a:pPr>
            <a:r>
              <a:rPr lang="en-US" sz="2200" b="1" dirty="0" smtClean="0">
                <a:solidFill>
                  <a:srgbClr val="0000FF"/>
                </a:solidFill>
                <a:latin typeface="Times New Roman"/>
                <a:ea typeface="Times New Roman"/>
              </a:rPr>
              <a:t>Q</a:t>
            </a:r>
            <a:r>
              <a:rPr lang="uz-Cyrl-UZ" sz="2200" b="1" dirty="0" smtClean="0">
                <a:solidFill>
                  <a:srgbClr val="0000FF"/>
                </a:solidFill>
                <a:latin typeface="Times New Roman"/>
                <a:ea typeface="Times New Roman"/>
              </a:rPr>
              <a:t>ullar</a:t>
            </a:r>
            <a:r>
              <a:rPr lang="en-US" sz="2200" dirty="0" smtClean="0">
                <a:latin typeface="Times New Roman"/>
                <a:ea typeface="Times New Roman"/>
              </a:rPr>
              <a:t> - </a:t>
            </a:r>
            <a:r>
              <a:rPr lang="en-US" sz="2200" b="1" i="1" dirty="0" smtClean="0">
                <a:solidFill>
                  <a:srgbClr val="7030A0"/>
                </a:solidFill>
                <a:latin typeface="Times New Roman"/>
                <a:ea typeface="Times New Roman"/>
              </a:rPr>
              <a:t>al</a:t>
            </a:r>
            <a:r>
              <a:rPr lang="uz-Cyrl-UZ" sz="2200" b="1" i="1" dirty="0" smtClean="0">
                <a:solidFill>
                  <a:srgbClr val="7030A0"/>
                </a:solidFill>
                <a:latin typeface="Times New Roman"/>
                <a:ea typeface="Times New Roman"/>
              </a:rPr>
              <a:t>batta </a:t>
            </a:r>
            <a:r>
              <a:rPr lang="uz-Cyrl-UZ" sz="2200" b="1" i="1" dirty="0">
                <a:solidFill>
                  <a:srgbClr val="7030A0"/>
                </a:solidFill>
                <a:latin typeface="Times New Roman"/>
                <a:ea typeface="Times New Roman"/>
              </a:rPr>
              <a:t>qullarning eng asosiy istak orzusi bu qullik kishanlaridan xalos bo’lish edi</a:t>
            </a:r>
            <a:r>
              <a:rPr lang="uz-Cyrl-UZ" sz="2200" dirty="0">
                <a:latin typeface="Times New Roman"/>
                <a:ea typeface="Times New Roman"/>
              </a:rPr>
              <a:t>.</a:t>
            </a:r>
            <a:endParaRPr lang="ru-RU" sz="2200" dirty="0">
              <a:solidFill>
                <a:prstClr val="black"/>
              </a:solidFill>
              <a:latin typeface="Times New Roman"/>
              <a:ea typeface="Times New Roman"/>
            </a:endParaRPr>
          </a:p>
        </p:txBody>
      </p:sp>
    </p:spTree>
    <p:extLst>
      <p:ext uri="{BB962C8B-B14F-4D97-AF65-F5344CB8AC3E}">
        <p14:creationId xmlns:p14="http://schemas.microsoft.com/office/powerpoint/2010/main" val="183137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863144"/>
          </a:xfrm>
          <a:prstGeom prst="rect">
            <a:avLst/>
          </a:prstGeom>
        </p:spPr>
        <p:txBody>
          <a:bodyPr wrap="square">
            <a:spAutoFit/>
          </a:bodyPr>
          <a:lstStyle/>
          <a:p>
            <a:pPr lvl="0" algn="just">
              <a:spcAft>
                <a:spcPts val="0"/>
              </a:spcAft>
            </a:pPr>
            <a:r>
              <a:rPr lang="en-US" sz="2500" dirty="0" smtClean="0">
                <a:solidFill>
                  <a:prstClr val="black"/>
                </a:solidFill>
                <a:latin typeface="Times New Roman"/>
                <a:ea typeface="Times New Roman"/>
              </a:rPr>
              <a:t>	Abu </a:t>
            </a:r>
            <a:r>
              <a:rPr lang="en-US" sz="2500" dirty="0">
                <a:solidFill>
                  <a:prstClr val="black"/>
                </a:solidFill>
                <a:latin typeface="Times New Roman"/>
                <a:ea typeface="Times New Roman"/>
              </a:rPr>
              <a:t>Muslim </a:t>
            </a:r>
            <a:r>
              <a:rPr lang="en-US" sz="2500" b="1" dirty="0" err="1">
                <a:solidFill>
                  <a:prstClr val="black"/>
                </a:solidFill>
                <a:latin typeface="Times New Roman"/>
                <a:ea typeface="Times New Roman"/>
              </a:rPr>
              <a:t>Moxuvon</a:t>
            </a:r>
            <a:r>
              <a:rPr lang="en-US" sz="2500" b="1" dirty="0">
                <a:solidFill>
                  <a:prstClr val="black"/>
                </a:solidFill>
                <a:latin typeface="Times New Roman"/>
                <a:ea typeface="Times New Roman"/>
              </a:rPr>
              <a:t> </a:t>
            </a:r>
            <a:r>
              <a:rPr lang="en-US" sz="2500" b="1" dirty="0" err="1">
                <a:solidFill>
                  <a:prstClr val="black"/>
                </a:solidFill>
                <a:latin typeface="Times New Roman"/>
                <a:ea typeface="Times New Roman"/>
              </a:rPr>
              <a:t>qal’asida</a:t>
            </a:r>
            <a:r>
              <a:rPr lang="en-US" sz="2500" dirty="0">
                <a:solidFill>
                  <a:prstClr val="black"/>
                </a:solidFill>
                <a:latin typeface="Times New Roman"/>
                <a:ea typeface="Times New Roman"/>
              </a:rPr>
              <a:t> ham </a:t>
            </a:r>
            <a:r>
              <a:rPr lang="en-US" sz="2500" dirty="0" err="1">
                <a:solidFill>
                  <a:prstClr val="black"/>
                </a:solidFill>
                <a:latin typeface="Times New Roman"/>
                <a:ea typeface="Times New Roman"/>
              </a:rPr>
              <a:t>uzoq</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qolmadi</a:t>
            </a:r>
            <a:r>
              <a:rPr lang="en-US" sz="2500" dirty="0">
                <a:solidFill>
                  <a:prstClr val="black"/>
                </a:solidFill>
                <a:latin typeface="Times New Roman"/>
                <a:ea typeface="Times New Roman"/>
              </a:rPr>
              <a:t>. U </a:t>
            </a:r>
            <a:r>
              <a:rPr lang="en-US" sz="2500" dirty="0" err="1">
                <a:solidFill>
                  <a:prstClr val="black"/>
                </a:solidFill>
                <a:latin typeface="Times New Roman"/>
                <a:ea typeface="Times New Roman"/>
              </a:rPr>
              <a:t>bu</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yerda</a:t>
            </a:r>
            <a:r>
              <a:rPr lang="en-US" sz="2500" dirty="0">
                <a:solidFill>
                  <a:prstClr val="black"/>
                </a:solidFill>
                <a:latin typeface="Times New Roman"/>
                <a:ea typeface="Times New Roman"/>
              </a:rPr>
              <a:t> </a:t>
            </a:r>
            <a:r>
              <a:rPr lang="en-US" sz="2500" b="1" dirty="0" err="1">
                <a:solidFill>
                  <a:prstClr val="black"/>
                </a:solidFill>
                <a:latin typeface="Times New Roman"/>
                <a:ea typeface="Times New Roman"/>
              </a:rPr>
              <a:t>to’rt</a:t>
            </a:r>
            <a:r>
              <a:rPr lang="en-US" sz="2500" b="1" dirty="0">
                <a:solidFill>
                  <a:prstClr val="black"/>
                </a:solidFill>
                <a:latin typeface="Times New Roman"/>
                <a:ea typeface="Times New Roman"/>
              </a:rPr>
              <a:t> </a:t>
            </a:r>
            <a:r>
              <a:rPr lang="en-US" sz="2500" b="1" dirty="0" err="1">
                <a:solidFill>
                  <a:prstClr val="black"/>
                </a:solidFill>
                <a:latin typeface="Times New Roman"/>
                <a:ea typeface="Times New Roman"/>
              </a:rPr>
              <a:t>oycha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chamasi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turgach</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vaqtincha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nisbatan</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qulayroq</a:t>
            </a:r>
            <a:r>
              <a:rPr lang="en-US" sz="2500" dirty="0">
                <a:solidFill>
                  <a:prstClr val="black"/>
                </a:solidFill>
                <a:latin typeface="Times New Roman"/>
                <a:ea typeface="Times New Roman"/>
              </a:rPr>
              <a:t> </a:t>
            </a:r>
            <a:r>
              <a:rPr lang="en-US" sz="2500" b="1" dirty="0" err="1">
                <a:solidFill>
                  <a:srgbClr val="C00000"/>
                </a:solidFill>
                <a:latin typeface="Times New Roman"/>
                <a:ea typeface="Times New Roman"/>
              </a:rPr>
              <a:t>Alin</a:t>
            </a:r>
            <a:r>
              <a:rPr lang="en-US" sz="2500" b="1" dirty="0">
                <a:solidFill>
                  <a:srgbClr val="C00000"/>
                </a:solidFill>
                <a:latin typeface="Times New Roman"/>
                <a:ea typeface="Times New Roman"/>
              </a:rPr>
              <a:t> </a:t>
            </a:r>
            <a:r>
              <a:rPr lang="en-US" sz="2500" b="1" dirty="0" err="1">
                <a:solidFill>
                  <a:srgbClr val="C00000"/>
                </a:solidFill>
                <a:latin typeface="Times New Roman"/>
                <a:ea typeface="Times New Roman"/>
              </a:rPr>
              <a:t>qal’asiga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ko’chib</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o’tdi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Buning</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sababi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shu</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ediki</a:t>
            </a:r>
            <a:r>
              <a:rPr lang="en-US" sz="2500" dirty="0">
                <a:solidFill>
                  <a:prstClr val="black"/>
                </a:solidFill>
                <a:latin typeface="Times New Roman"/>
                <a:ea typeface="Times New Roman"/>
              </a:rPr>
              <a:t>, </a:t>
            </a:r>
            <a:r>
              <a:rPr lang="en-US" sz="2500" b="1" i="1" dirty="0">
                <a:solidFill>
                  <a:prstClr val="black"/>
                </a:solidFill>
                <a:latin typeface="Times New Roman"/>
                <a:ea typeface="Times New Roman"/>
              </a:rPr>
              <a:t>Nasr </a:t>
            </a:r>
            <a:r>
              <a:rPr lang="en-US" sz="2500" b="1" i="1" dirty="0" err="1">
                <a:solidFill>
                  <a:prstClr val="black"/>
                </a:solidFill>
                <a:latin typeface="Times New Roman"/>
                <a:ea typeface="Times New Roman"/>
              </a:rPr>
              <a:t>ibn</a:t>
            </a:r>
            <a:r>
              <a:rPr lang="en-US" sz="2500" b="1" i="1" dirty="0">
                <a:solidFill>
                  <a:prstClr val="black"/>
                </a:solidFill>
                <a:latin typeface="Times New Roman"/>
                <a:ea typeface="Times New Roman"/>
              </a:rPr>
              <a:t> </a:t>
            </a:r>
            <a:r>
              <a:rPr lang="en-US" sz="2500" b="1" i="1" dirty="0" err="1">
                <a:solidFill>
                  <a:prstClr val="black"/>
                </a:solidFill>
                <a:latin typeface="Times New Roman"/>
                <a:ea typeface="Times New Roman"/>
              </a:rPr>
              <a:t>Sayyor</a:t>
            </a:r>
            <a:r>
              <a:rPr lang="en-US" sz="2500" dirty="0">
                <a:solidFill>
                  <a:prstClr val="black"/>
                </a:solidFill>
                <a:latin typeface="Times New Roman"/>
                <a:ea typeface="Times New Roman"/>
              </a:rPr>
              <a:t> </a:t>
            </a:r>
            <a:r>
              <a:rPr lang="en-US" sz="2500" b="1" dirty="0" err="1">
                <a:solidFill>
                  <a:srgbClr val="0000FF"/>
                </a:solidFill>
                <a:latin typeface="Times New Roman"/>
                <a:ea typeface="Times New Roman"/>
              </a:rPr>
              <a:t>Moxuvonga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keladigan</a:t>
            </a:r>
            <a:r>
              <a:rPr lang="en-US" sz="2500" dirty="0">
                <a:solidFill>
                  <a:prstClr val="black"/>
                </a:solidFill>
                <a:latin typeface="Times New Roman"/>
                <a:ea typeface="Times New Roman"/>
              </a:rPr>
              <a:t> </a:t>
            </a:r>
            <a:r>
              <a:rPr lang="en-US" sz="2500" dirty="0" err="1" smtClean="0">
                <a:solidFill>
                  <a:prstClr val="black"/>
                </a:solidFill>
                <a:latin typeface="Times New Roman"/>
                <a:ea typeface="Times New Roman"/>
              </a:rPr>
              <a:t>daryoni</a:t>
            </a:r>
            <a:r>
              <a:rPr lang="en-US" sz="2500" dirty="0" smtClean="0">
                <a:solidFill>
                  <a:prstClr val="black"/>
                </a:solidFill>
                <a:latin typeface="Times New Roman"/>
                <a:ea typeface="Times New Roman"/>
              </a:rPr>
              <a:t> </a:t>
            </a:r>
            <a:r>
              <a:rPr lang="en-US" sz="2500" dirty="0" err="1">
                <a:solidFill>
                  <a:prstClr val="black"/>
                </a:solidFill>
                <a:latin typeface="Times New Roman"/>
                <a:ea typeface="Times New Roman"/>
              </a:rPr>
              <a:t>qirqib</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qal’ani</a:t>
            </a:r>
            <a:r>
              <a:rPr lang="en-US" sz="2500" dirty="0">
                <a:solidFill>
                  <a:prstClr val="black"/>
                </a:solidFill>
                <a:latin typeface="Times New Roman"/>
                <a:ea typeface="Times New Roman"/>
              </a:rPr>
              <a:t> </a:t>
            </a:r>
            <a:r>
              <a:rPr lang="en-US" sz="2500" b="1" dirty="0" err="1">
                <a:solidFill>
                  <a:prstClr val="black"/>
                </a:solidFill>
                <a:latin typeface="Times New Roman"/>
                <a:ea typeface="Times New Roman"/>
              </a:rPr>
              <a:t>suvsiz</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qoldirishi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ehtimoli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bor</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edi</a:t>
            </a:r>
            <a:r>
              <a:rPr lang="en-US" sz="2500" dirty="0">
                <a:solidFill>
                  <a:prstClr val="black"/>
                </a:solidFill>
                <a:latin typeface="Times New Roman"/>
                <a:ea typeface="Times New Roman"/>
              </a:rPr>
              <a:t>. Abu Muslim </a:t>
            </a:r>
            <a:r>
              <a:rPr lang="en-US" sz="2500" dirty="0" err="1">
                <a:solidFill>
                  <a:prstClr val="black"/>
                </a:solidFill>
                <a:latin typeface="Times New Roman"/>
                <a:ea typeface="Times New Roman"/>
              </a:rPr>
              <a:t>hali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daryoning</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yuqori</a:t>
            </a:r>
            <a:r>
              <a:rPr lang="en-US" sz="2500" dirty="0">
                <a:solidFill>
                  <a:prstClr val="black"/>
                </a:solidFill>
                <a:latin typeface="Times New Roman"/>
                <a:ea typeface="Times New Roman"/>
              </a:rPr>
              <a:t> </a:t>
            </a:r>
            <a:r>
              <a:rPr lang="en-US" sz="2500" dirty="0" err="1" smtClean="0">
                <a:solidFill>
                  <a:prstClr val="black"/>
                </a:solidFill>
                <a:latin typeface="Times New Roman"/>
                <a:ea typeface="Times New Roman"/>
              </a:rPr>
              <a:t>qismini</a:t>
            </a:r>
            <a:r>
              <a:rPr lang="en-US" sz="2500" dirty="0" smtClean="0">
                <a:solidFill>
                  <a:prstClr val="black"/>
                </a:solidFill>
                <a:latin typeface="Times New Roman"/>
                <a:ea typeface="Times New Roman"/>
              </a:rPr>
              <a:t> </a:t>
            </a:r>
            <a:r>
              <a:rPr lang="en-US" sz="2500" dirty="0" err="1">
                <a:solidFill>
                  <a:prstClr val="black"/>
                </a:solidFill>
                <a:latin typeface="Times New Roman"/>
                <a:ea typeface="Times New Roman"/>
              </a:rPr>
              <a:t>egallashga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ulgurmagan</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edi</a:t>
            </a:r>
            <a:r>
              <a:rPr lang="en-US" sz="2500" dirty="0">
                <a:solidFill>
                  <a:prstClr val="black"/>
                </a:solidFill>
                <a:latin typeface="Times New Roman"/>
                <a:ea typeface="Times New Roman"/>
              </a:rPr>
              <a:t>.</a:t>
            </a:r>
          </a:p>
          <a:p>
            <a:pPr lvl="0" algn="just">
              <a:spcAft>
                <a:spcPts val="0"/>
              </a:spcAft>
            </a:pPr>
            <a:r>
              <a:rPr lang="en-US" sz="2500" dirty="0" smtClean="0">
                <a:solidFill>
                  <a:prstClr val="black"/>
                </a:solidFill>
                <a:latin typeface="Times New Roman"/>
                <a:ea typeface="Times New Roman"/>
              </a:rPr>
              <a:t>	</a:t>
            </a:r>
            <a:r>
              <a:rPr lang="en-US" sz="2500" b="1" dirty="0" err="1" smtClean="0">
                <a:solidFill>
                  <a:srgbClr val="0000FF"/>
                </a:solidFill>
                <a:latin typeface="Times New Roman"/>
                <a:ea typeface="Times New Roman"/>
              </a:rPr>
              <a:t>Dinovariy</a:t>
            </a:r>
            <a:r>
              <a:rPr lang="en-US" sz="2500" dirty="0" smtClean="0">
                <a:solidFill>
                  <a:prstClr val="black"/>
                </a:solidFill>
                <a:latin typeface="Times New Roman"/>
                <a:ea typeface="Times New Roman"/>
              </a:rPr>
              <a:t> </a:t>
            </a:r>
            <a:r>
              <a:rPr lang="en-US" sz="2500" dirty="0" err="1">
                <a:solidFill>
                  <a:prstClr val="black"/>
                </a:solidFill>
                <a:latin typeface="Times New Roman"/>
                <a:ea typeface="Times New Roman"/>
              </a:rPr>
              <a:t>bergan</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ma’lumotlarga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qaraganda</a:t>
            </a:r>
            <a:r>
              <a:rPr lang="en-US" sz="2500" dirty="0">
                <a:solidFill>
                  <a:prstClr val="black"/>
                </a:solidFill>
                <a:latin typeface="Times New Roman"/>
                <a:ea typeface="Times New Roman"/>
              </a:rPr>
              <a:t> Abu </a:t>
            </a:r>
            <a:r>
              <a:rPr lang="en-US" sz="2500" dirty="0" err="1">
                <a:solidFill>
                  <a:prstClr val="black"/>
                </a:solidFill>
                <a:latin typeface="Times New Roman"/>
                <a:ea typeface="Times New Roman"/>
              </a:rPr>
              <a:t>Mulum</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kuchlari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safi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va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geografik</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doirasi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tobora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kengayib</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bordi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Uning</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qal’asi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atrofida</a:t>
            </a:r>
            <a:r>
              <a:rPr lang="en-US" sz="2500" dirty="0">
                <a:solidFill>
                  <a:prstClr val="black"/>
                </a:solidFill>
                <a:latin typeface="Times New Roman"/>
                <a:ea typeface="Times New Roman"/>
              </a:rPr>
              <a:t> </a:t>
            </a:r>
            <a:r>
              <a:rPr lang="en-US" sz="2500" b="1" i="1" dirty="0" err="1">
                <a:solidFill>
                  <a:srgbClr val="0000FF"/>
                </a:solidFill>
                <a:latin typeface="Times New Roman"/>
                <a:ea typeface="Times New Roman"/>
              </a:rPr>
              <a:t>Xirot</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Bushang</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Marvirud</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Talikon</a:t>
            </a:r>
            <a:r>
              <a:rPr lang="en-US" sz="2500" b="1" i="1" dirty="0">
                <a:solidFill>
                  <a:srgbClr val="0000FF"/>
                </a:solidFill>
                <a:latin typeface="Times New Roman"/>
                <a:ea typeface="Times New Roman"/>
              </a:rPr>
              <a:t>, Marv, </a:t>
            </a:r>
            <a:r>
              <a:rPr lang="en-US" sz="2500" b="1" i="1" dirty="0" err="1">
                <a:solidFill>
                  <a:srgbClr val="0000FF"/>
                </a:solidFill>
                <a:latin typeface="Times New Roman"/>
                <a:ea typeface="Times New Roman"/>
              </a:rPr>
              <a:t>Niso</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Obivard</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Tus</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Nishopur</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Seraxs</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Balx</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Chog’aniyon</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Tohariston</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Xuttaliyon</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Kesh</a:t>
            </a:r>
            <a:r>
              <a:rPr lang="en-US" sz="2500" b="1" i="1" dirty="0">
                <a:solidFill>
                  <a:srgbClr val="0000FF"/>
                </a:solidFill>
                <a:latin typeface="Times New Roman"/>
                <a:ea typeface="Times New Roman"/>
              </a:rPr>
              <a:t>, </a:t>
            </a:r>
            <a:r>
              <a:rPr lang="en-US" sz="2500" b="1" i="1" dirty="0" err="1">
                <a:solidFill>
                  <a:srgbClr val="0000FF"/>
                </a:solidFill>
                <a:latin typeface="Times New Roman"/>
                <a:ea typeface="Times New Roman"/>
              </a:rPr>
              <a:t>Nasaf</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va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boshqa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viloyatlardan</a:t>
            </a:r>
            <a:r>
              <a:rPr lang="en-US" sz="2500" dirty="0">
                <a:solidFill>
                  <a:prstClr val="black"/>
                </a:solidFill>
                <a:latin typeface="Times New Roman"/>
                <a:ea typeface="Times New Roman"/>
              </a:rPr>
              <a:t> </a:t>
            </a:r>
            <a:r>
              <a:rPr lang="en-US" sz="2500" b="1" dirty="0">
                <a:solidFill>
                  <a:prstClr val="black"/>
                </a:solidFill>
                <a:latin typeface="Times New Roman"/>
                <a:ea typeface="Times New Roman"/>
              </a:rPr>
              <a:t>100 </a:t>
            </a:r>
            <a:r>
              <a:rPr lang="en-US" sz="2500" b="1" dirty="0" err="1">
                <a:solidFill>
                  <a:prstClr val="black"/>
                </a:solidFill>
                <a:latin typeface="Times New Roman"/>
                <a:ea typeface="Times New Roman"/>
              </a:rPr>
              <a:t>mingdan</a:t>
            </a:r>
            <a:r>
              <a:rPr lang="en-US" sz="2500" b="1" dirty="0">
                <a:solidFill>
                  <a:prstClr val="black"/>
                </a:solidFill>
                <a:latin typeface="Times New Roman"/>
                <a:ea typeface="Times New Roman"/>
              </a:rPr>
              <a:t> </a:t>
            </a:r>
            <a:r>
              <a:rPr lang="en-US" sz="2500" b="1" dirty="0" err="1">
                <a:solidFill>
                  <a:prstClr val="black"/>
                </a:solidFill>
                <a:latin typeface="Times New Roman"/>
                <a:ea typeface="Times New Roman"/>
              </a:rPr>
              <a:t>ortiq</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lashkar</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to’plangan</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edi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Yetarli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miqdorda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kuch</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to’planganligiga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ishonch</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hosil</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qilgan</a:t>
            </a:r>
            <a:r>
              <a:rPr lang="en-US" sz="2500" dirty="0">
                <a:solidFill>
                  <a:prstClr val="black"/>
                </a:solidFill>
                <a:latin typeface="Times New Roman"/>
                <a:ea typeface="Times New Roman"/>
              </a:rPr>
              <a:t> </a:t>
            </a:r>
            <a:r>
              <a:rPr lang="en-US" sz="2500" b="1" dirty="0">
                <a:solidFill>
                  <a:srgbClr val="0000FF"/>
                </a:solidFill>
                <a:latin typeface="Times New Roman"/>
                <a:ea typeface="Times New Roman"/>
              </a:rPr>
              <a:t>Abu Muslim</a:t>
            </a:r>
            <a:r>
              <a:rPr lang="en-US" sz="2500" dirty="0">
                <a:solidFill>
                  <a:prstClr val="black"/>
                </a:solidFill>
                <a:latin typeface="Times New Roman"/>
                <a:ea typeface="Times New Roman"/>
              </a:rPr>
              <a:t> </a:t>
            </a:r>
            <a:r>
              <a:rPr lang="en-US" sz="2500" b="1" dirty="0">
                <a:solidFill>
                  <a:prstClr val="black"/>
                </a:solidFill>
                <a:latin typeface="Times New Roman"/>
                <a:ea typeface="Times New Roman"/>
              </a:rPr>
              <a:t>747 </a:t>
            </a:r>
            <a:r>
              <a:rPr lang="en-US" sz="2500" b="1" dirty="0" err="1">
                <a:solidFill>
                  <a:prstClr val="black"/>
                </a:solidFill>
                <a:latin typeface="Times New Roman"/>
                <a:ea typeface="Times New Roman"/>
              </a:rPr>
              <a:t>yilda</a:t>
            </a:r>
            <a:r>
              <a:rPr lang="en-US" sz="2500" b="1" dirty="0">
                <a:solidFill>
                  <a:prstClr val="black"/>
                </a:solidFill>
                <a:latin typeface="Times New Roman"/>
                <a:ea typeface="Times New Roman"/>
              </a:rPr>
              <a:t> </a:t>
            </a:r>
            <a:r>
              <a:rPr lang="en-US" sz="2500" dirty="0" err="1">
                <a:solidFill>
                  <a:prstClr val="black"/>
                </a:solidFill>
                <a:latin typeface="Times New Roman"/>
                <a:ea typeface="Times New Roman"/>
              </a:rPr>
              <a:t>o’zining</a:t>
            </a:r>
            <a:r>
              <a:rPr lang="en-US" sz="2500" dirty="0">
                <a:solidFill>
                  <a:prstClr val="black"/>
                </a:solidFill>
                <a:latin typeface="Times New Roman"/>
                <a:ea typeface="Times New Roman"/>
              </a:rPr>
              <a:t> </a:t>
            </a:r>
            <a:r>
              <a:rPr lang="en-US" sz="2500" b="1" dirty="0" err="1">
                <a:solidFill>
                  <a:prstClr val="black"/>
                </a:solidFill>
                <a:latin typeface="Times New Roman"/>
                <a:ea typeface="Times New Roman"/>
              </a:rPr>
              <a:t>qora</a:t>
            </a:r>
            <a:r>
              <a:rPr lang="en-US" sz="2500" b="1" dirty="0">
                <a:solidFill>
                  <a:prstClr val="black"/>
                </a:solidFill>
                <a:latin typeface="Times New Roman"/>
                <a:ea typeface="Times New Roman"/>
              </a:rPr>
              <a:t> </a:t>
            </a:r>
            <a:r>
              <a:rPr lang="en-US" sz="2500" b="1" dirty="0" err="1">
                <a:solidFill>
                  <a:prstClr val="black"/>
                </a:solidFill>
                <a:latin typeface="Times New Roman"/>
                <a:ea typeface="Times New Roman"/>
              </a:rPr>
              <a:t>rangli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libos</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kiygan</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qo’shinlarini</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ummavyaylarga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qarshi</a:t>
            </a:r>
            <a:r>
              <a:rPr lang="en-US" sz="2500" dirty="0">
                <a:solidFill>
                  <a:prstClr val="black"/>
                </a:solidFill>
                <a:latin typeface="Times New Roman"/>
                <a:ea typeface="Times New Roman"/>
              </a:rPr>
              <a:t> </a:t>
            </a:r>
            <a:r>
              <a:rPr lang="en-US" sz="2500" dirty="0" err="1" smtClean="0">
                <a:solidFill>
                  <a:prstClr val="black"/>
                </a:solidFill>
                <a:latin typeface="Times New Roman"/>
                <a:ea typeface="Times New Roman"/>
              </a:rPr>
              <a:t>ochiq</a:t>
            </a:r>
            <a:r>
              <a:rPr lang="en-US" sz="2500" dirty="0" smtClean="0">
                <a:solidFill>
                  <a:prstClr val="black"/>
                </a:solidFill>
                <a:latin typeface="Times New Roman"/>
                <a:ea typeface="Times New Roman"/>
              </a:rPr>
              <a:t> </a:t>
            </a:r>
            <a:r>
              <a:rPr lang="en-US" sz="2500" dirty="0" err="1">
                <a:solidFill>
                  <a:prstClr val="black"/>
                </a:solidFill>
                <a:latin typeface="Times New Roman"/>
                <a:ea typeface="Times New Roman"/>
              </a:rPr>
              <a:t>kurashga</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da’vat</a:t>
            </a:r>
            <a:r>
              <a:rPr lang="en-US" sz="2500" dirty="0">
                <a:solidFill>
                  <a:prstClr val="black"/>
                </a:solidFill>
                <a:latin typeface="Times New Roman"/>
                <a:ea typeface="Times New Roman"/>
              </a:rPr>
              <a:t> </a:t>
            </a:r>
            <a:r>
              <a:rPr lang="en-US" sz="2500" dirty="0" err="1">
                <a:solidFill>
                  <a:prstClr val="black"/>
                </a:solidFill>
                <a:latin typeface="Times New Roman"/>
                <a:ea typeface="Times New Roman"/>
              </a:rPr>
              <a:t>etdi</a:t>
            </a:r>
            <a:r>
              <a:rPr lang="en-US" sz="2500" dirty="0">
                <a:solidFill>
                  <a:prstClr val="black"/>
                </a:solidFill>
                <a:latin typeface="Times New Roman"/>
                <a:ea typeface="Times New Roman"/>
              </a:rPr>
              <a:t>.</a:t>
            </a:r>
          </a:p>
        </p:txBody>
      </p:sp>
    </p:spTree>
    <p:extLst>
      <p:ext uri="{BB962C8B-B14F-4D97-AF65-F5344CB8AC3E}">
        <p14:creationId xmlns:p14="http://schemas.microsoft.com/office/powerpoint/2010/main" val="1757802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847755"/>
          </a:xfrm>
          <a:prstGeom prst="rect">
            <a:avLst/>
          </a:prstGeom>
        </p:spPr>
        <p:txBody>
          <a:bodyPr wrap="square">
            <a:spAutoFit/>
          </a:bodyPr>
          <a:lstStyle/>
          <a:p>
            <a:pPr lvl="0" algn="just">
              <a:spcAft>
                <a:spcPts val="0"/>
              </a:spcAft>
            </a:pPr>
            <a:r>
              <a:rPr lang="en-US" sz="3400" dirty="0" smtClean="0">
                <a:solidFill>
                  <a:prstClr val="black"/>
                </a:solidFill>
                <a:latin typeface="Times New Roman"/>
                <a:ea typeface="Times New Roman"/>
              </a:rPr>
              <a:t>	</a:t>
            </a:r>
            <a:r>
              <a:rPr lang="en-US" sz="3400" b="1" dirty="0" err="1" smtClean="0">
                <a:solidFill>
                  <a:prstClr val="black"/>
                </a:solidFill>
                <a:latin typeface="Times New Roman"/>
                <a:ea typeface="Times New Roman"/>
              </a:rPr>
              <a:t>Ummaviylarga</a:t>
            </a:r>
            <a:r>
              <a:rPr lang="en-US" sz="3400" dirty="0" smtClean="0">
                <a:solidFill>
                  <a:prstClr val="black"/>
                </a:solidFill>
                <a:latin typeface="Times New Roman"/>
                <a:ea typeface="Times New Roman"/>
              </a:rPr>
              <a:t> </a:t>
            </a:r>
            <a:r>
              <a:rPr lang="en-US" sz="3400" dirty="0" err="1">
                <a:solidFill>
                  <a:prstClr val="black"/>
                </a:solidFill>
                <a:latin typeface="Times New Roman"/>
                <a:ea typeface="Times New Roman"/>
              </a:rPr>
              <a:t>qarshi</a:t>
            </a:r>
            <a:r>
              <a:rPr lang="en-US" sz="3400" dirty="0">
                <a:solidFill>
                  <a:prstClr val="black"/>
                </a:solidFill>
                <a:latin typeface="Times New Roman"/>
                <a:ea typeface="Times New Roman"/>
              </a:rPr>
              <a:t>  Abu Muslim </a:t>
            </a:r>
            <a:r>
              <a:rPr lang="en-US" sz="3400" dirty="0" err="1">
                <a:solidFill>
                  <a:prstClr val="black"/>
                </a:solidFill>
                <a:latin typeface="Times New Roman"/>
                <a:ea typeface="Times New Roman"/>
              </a:rPr>
              <a:t>boshchiligidagi</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kuchlar</a:t>
            </a:r>
            <a:r>
              <a:rPr lang="en-US" sz="3400" dirty="0">
                <a:solidFill>
                  <a:prstClr val="black"/>
                </a:solidFill>
                <a:latin typeface="Times New Roman"/>
                <a:ea typeface="Times New Roman"/>
              </a:rPr>
              <a:t> </a:t>
            </a:r>
            <a:r>
              <a:rPr lang="en-US" sz="3400" dirty="0" err="1" smtClean="0">
                <a:solidFill>
                  <a:prstClr val="black"/>
                </a:solidFill>
                <a:latin typeface="Times New Roman"/>
                <a:ea typeface="Times New Roman"/>
              </a:rPr>
              <a:t>safi</a:t>
            </a:r>
            <a:r>
              <a:rPr lang="en-US" sz="3400" dirty="0" smtClean="0">
                <a:solidFill>
                  <a:prstClr val="black"/>
                </a:solidFill>
                <a:latin typeface="Times New Roman"/>
                <a:ea typeface="Times New Roman"/>
              </a:rPr>
              <a:t> </a:t>
            </a:r>
            <a:r>
              <a:rPr lang="en-US" sz="3400" dirty="0" err="1">
                <a:solidFill>
                  <a:prstClr val="black"/>
                </a:solidFill>
                <a:latin typeface="Times New Roman"/>
                <a:ea typeface="Times New Roman"/>
              </a:rPr>
              <a:t>tobora</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kuchayib</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borayotgan</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bir</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paytda</a:t>
            </a:r>
            <a:r>
              <a:rPr lang="en-US" sz="3400" dirty="0">
                <a:solidFill>
                  <a:prstClr val="black"/>
                </a:solidFill>
                <a:latin typeface="Times New Roman"/>
                <a:ea typeface="Times New Roman"/>
              </a:rPr>
              <a:t> </a:t>
            </a:r>
            <a:r>
              <a:rPr lang="en-US" sz="3400" b="1" dirty="0" err="1">
                <a:solidFill>
                  <a:prstClr val="black"/>
                </a:solidFill>
                <a:latin typeface="Times New Roman"/>
                <a:ea typeface="Times New Roman"/>
              </a:rPr>
              <a:t>Xurosonda</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hokimiyat</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tepasida</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turganlar</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o’rtasida</a:t>
            </a:r>
            <a:r>
              <a:rPr lang="en-US" sz="3400" dirty="0">
                <a:solidFill>
                  <a:prstClr val="black"/>
                </a:solidFill>
                <a:latin typeface="Times New Roman"/>
                <a:ea typeface="Times New Roman"/>
              </a:rPr>
              <a:t> </a:t>
            </a:r>
            <a:r>
              <a:rPr lang="en-US" sz="3400" b="1" dirty="0" err="1">
                <a:solidFill>
                  <a:prstClr val="black"/>
                </a:solidFill>
                <a:latin typeface="Times New Roman"/>
                <a:ea typeface="Times New Roman"/>
              </a:rPr>
              <a:t>qabilaviy</a:t>
            </a:r>
            <a:r>
              <a:rPr lang="en-US" sz="3400" b="1" dirty="0">
                <a:solidFill>
                  <a:prstClr val="black"/>
                </a:solidFill>
                <a:latin typeface="Times New Roman"/>
                <a:ea typeface="Times New Roman"/>
              </a:rPr>
              <a:t> </a:t>
            </a:r>
            <a:r>
              <a:rPr lang="en-US" sz="3400" b="1" dirty="0" err="1">
                <a:solidFill>
                  <a:prstClr val="black"/>
                </a:solidFill>
                <a:latin typeface="Times New Roman"/>
                <a:ea typeface="Times New Roman"/>
              </a:rPr>
              <a:t>kurashlar</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goh</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pasayib</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goh</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alangalanib</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turdi</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G’oyatda</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ayyor</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siyosatdon</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bo’lgan</a:t>
            </a:r>
            <a:r>
              <a:rPr lang="en-US" sz="3400" dirty="0">
                <a:solidFill>
                  <a:prstClr val="black"/>
                </a:solidFill>
                <a:latin typeface="Times New Roman"/>
                <a:ea typeface="Times New Roman"/>
              </a:rPr>
              <a:t> </a:t>
            </a:r>
            <a:r>
              <a:rPr lang="en-US" sz="3400" b="1" dirty="0">
                <a:solidFill>
                  <a:srgbClr val="0000FF"/>
                </a:solidFill>
                <a:latin typeface="Times New Roman"/>
                <a:ea typeface="Times New Roman"/>
              </a:rPr>
              <a:t>Nasr </a:t>
            </a:r>
            <a:r>
              <a:rPr lang="en-US" sz="3400" b="1" dirty="0" err="1">
                <a:solidFill>
                  <a:srgbClr val="0000FF"/>
                </a:solidFill>
                <a:latin typeface="Times New Roman"/>
                <a:ea typeface="Times New Roman"/>
              </a:rPr>
              <a:t>ibi</a:t>
            </a:r>
            <a:r>
              <a:rPr lang="en-US" sz="3400" b="1" dirty="0">
                <a:solidFill>
                  <a:srgbClr val="0000FF"/>
                </a:solidFill>
                <a:latin typeface="Times New Roman"/>
                <a:ea typeface="Times New Roman"/>
              </a:rPr>
              <a:t> </a:t>
            </a:r>
            <a:r>
              <a:rPr lang="en-US" sz="3400" b="1" dirty="0" err="1">
                <a:solidFill>
                  <a:srgbClr val="0000FF"/>
                </a:solidFill>
                <a:latin typeface="Times New Roman"/>
                <a:ea typeface="Times New Roman"/>
              </a:rPr>
              <a:t>Sayyor</a:t>
            </a:r>
            <a:r>
              <a:rPr lang="en-US" sz="3400" dirty="0">
                <a:solidFill>
                  <a:prstClr val="black"/>
                </a:solidFill>
                <a:latin typeface="Times New Roman"/>
                <a:ea typeface="Times New Roman"/>
              </a:rPr>
              <a:t> </a:t>
            </a:r>
            <a:r>
              <a:rPr lang="en-US" sz="3400" b="1" dirty="0">
                <a:solidFill>
                  <a:srgbClr val="C00000"/>
                </a:solidFill>
                <a:latin typeface="Times New Roman"/>
                <a:ea typeface="Times New Roman"/>
              </a:rPr>
              <a:t>Abu </a:t>
            </a:r>
            <a:r>
              <a:rPr lang="en-US" sz="3400" b="1" dirty="0" err="1">
                <a:solidFill>
                  <a:srgbClr val="C00000"/>
                </a:solidFill>
                <a:latin typeface="Times New Roman"/>
                <a:ea typeface="Times New Roman"/>
              </a:rPr>
              <a:t>Muslimga</a:t>
            </a:r>
            <a:r>
              <a:rPr lang="en-US" sz="3400" b="1" dirty="0">
                <a:solidFill>
                  <a:srgbClr val="C00000"/>
                </a:solidFill>
                <a:latin typeface="Times New Roman"/>
                <a:ea typeface="Times New Roman"/>
              </a:rPr>
              <a:t> </a:t>
            </a:r>
            <a:r>
              <a:rPr lang="en-US" sz="3400" dirty="0" err="1">
                <a:solidFill>
                  <a:prstClr val="black"/>
                </a:solidFill>
                <a:latin typeface="Times New Roman"/>
                <a:ea typeface="Times New Roman"/>
              </a:rPr>
              <a:t>qarshi</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muvaffaqqiyatli</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kurash</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olib</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bormoq</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uchun</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arab</a:t>
            </a:r>
            <a:r>
              <a:rPr lang="en-US" sz="3400" dirty="0">
                <a:solidFill>
                  <a:prstClr val="black"/>
                </a:solidFill>
                <a:latin typeface="Times New Roman"/>
                <a:ea typeface="Times New Roman"/>
              </a:rPr>
              <a:t> </a:t>
            </a:r>
            <a:r>
              <a:rPr lang="en-US" sz="3400" b="1" dirty="0" err="1">
                <a:solidFill>
                  <a:prstClr val="black"/>
                </a:solidFill>
                <a:latin typeface="Times New Roman"/>
                <a:ea typeface="Times New Roman"/>
              </a:rPr>
              <a:t>qabilalari</a:t>
            </a:r>
            <a:r>
              <a:rPr lang="en-US" sz="3400" b="1" dirty="0">
                <a:solidFill>
                  <a:prstClr val="black"/>
                </a:solidFill>
                <a:latin typeface="Times New Roman"/>
                <a:ea typeface="Times New Roman"/>
              </a:rPr>
              <a:t> </a:t>
            </a:r>
            <a:r>
              <a:rPr lang="en-US" sz="3400" b="1" dirty="0" err="1">
                <a:solidFill>
                  <a:prstClr val="black"/>
                </a:solidFill>
                <a:latin typeface="Times New Roman"/>
                <a:ea typeface="Times New Roman"/>
              </a:rPr>
              <a:t>ittfoqi</a:t>
            </a:r>
            <a:r>
              <a:rPr lang="en-US" sz="3400" b="1" dirty="0">
                <a:solidFill>
                  <a:prstClr val="black"/>
                </a:solidFill>
                <a:latin typeface="Times New Roman"/>
                <a:ea typeface="Times New Roman"/>
              </a:rPr>
              <a:t> </a:t>
            </a:r>
            <a:r>
              <a:rPr lang="en-US" sz="3400" b="1" dirty="0" err="1">
                <a:solidFill>
                  <a:prstClr val="black"/>
                </a:solidFill>
                <a:latin typeface="Times New Roman"/>
                <a:ea typeface="Times New Roman"/>
              </a:rPr>
              <a:t>birligini</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hammadan</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ko’proq</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tushunar</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edi</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Lekin</a:t>
            </a:r>
            <a:r>
              <a:rPr lang="en-US" sz="3400" dirty="0">
                <a:solidFill>
                  <a:prstClr val="black"/>
                </a:solidFill>
                <a:latin typeface="Times New Roman"/>
                <a:ea typeface="Times New Roman"/>
              </a:rPr>
              <a:t> u </a:t>
            </a:r>
            <a:r>
              <a:rPr lang="en-US" sz="3400" b="1" i="1" dirty="0" err="1">
                <a:solidFill>
                  <a:prstClr val="black"/>
                </a:solidFill>
                <a:latin typeface="Times New Roman"/>
                <a:ea typeface="Times New Roman"/>
              </a:rPr>
              <a:t>arab</a:t>
            </a:r>
            <a:r>
              <a:rPr lang="en-US" sz="3400" b="1" i="1" dirty="0">
                <a:solidFill>
                  <a:prstClr val="black"/>
                </a:solidFill>
                <a:latin typeface="Times New Roman"/>
                <a:ea typeface="Times New Roman"/>
              </a:rPr>
              <a:t> </a:t>
            </a:r>
            <a:r>
              <a:rPr lang="en-US" sz="3400" b="1" i="1" dirty="0" err="1">
                <a:solidFill>
                  <a:prstClr val="black"/>
                </a:solidFill>
                <a:latin typeface="Times New Roman"/>
                <a:ea typeface="Times New Roman"/>
              </a:rPr>
              <a:t>qabilalari</a:t>
            </a:r>
            <a:r>
              <a:rPr lang="en-US" sz="3400" b="1" i="1" dirty="0">
                <a:solidFill>
                  <a:prstClr val="black"/>
                </a:solidFill>
                <a:latin typeface="Times New Roman"/>
                <a:ea typeface="Times New Roman"/>
              </a:rPr>
              <a:t> </a:t>
            </a:r>
            <a:r>
              <a:rPr lang="en-US" sz="3400" b="1" i="1" dirty="0" err="1">
                <a:solidFill>
                  <a:prstClr val="black"/>
                </a:solidFill>
                <a:latin typeface="Times New Roman"/>
                <a:ea typeface="Times New Roman"/>
              </a:rPr>
              <a:t>bilan</a:t>
            </a:r>
            <a:r>
              <a:rPr lang="en-US" sz="3400" b="1" i="1" dirty="0">
                <a:solidFill>
                  <a:prstClr val="black"/>
                </a:solidFill>
                <a:latin typeface="Times New Roman"/>
                <a:ea typeface="Times New Roman"/>
              </a:rPr>
              <a:t> </a:t>
            </a:r>
            <a:r>
              <a:rPr lang="en-US" sz="3400" b="1" i="1" dirty="0" err="1">
                <a:solidFill>
                  <a:prstClr val="black"/>
                </a:solidFill>
                <a:latin typeface="Times New Roman"/>
                <a:ea typeface="Times New Roman"/>
              </a:rPr>
              <a:t>o’zi</a:t>
            </a:r>
            <a:r>
              <a:rPr lang="en-US" sz="3400" b="1" i="1" dirty="0">
                <a:solidFill>
                  <a:prstClr val="black"/>
                </a:solidFill>
                <a:latin typeface="Times New Roman"/>
                <a:ea typeface="Times New Roman"/>
              </a:rPr>
              <a:t> </a:t>
            </a:r>
            <a:r>
              <a:rPr lang="en-US" sz="3400" b="1" i="1" dirty="0" err="1">
                <a:solidFill>
                  <a:prstClr val="black"/>
                </a:solidFill>
                <a:latin typeface="Times New Roman"/>
                <a:ea typeface="Times New Roman"/>
              </a:rPr>
              <a:t>o’rtasidagi</a:t>
            </a:r>
            <a:r>
              <a:rPr lang="en-US" sz="3400" b="1" i="1" dirty="0">
                <a:solidFill>
                  <a:prstClr val="black"/>
                </a:solidFill>
                <a:latin typeface="Times New Roman"/>
                <a:ea typeface="Times New Roman"/>
              </a:rPr>
              <a:t> </a:t>
            </a:r>
            <a:r>
              <a:rPr lang="en-US" sz="3400" b="1" i="1" dirty="0" err="1">
                <a:solidFill>
                  <a:prstClr val="black"/>
                </a:solidFill>
                <a:latin typeface="Times New Roman"/>
                <a:ea typeface="Times New Roman"/>
              </a:rPr>
              <a:t>nizolarni</a:t>
            </a:r>
            <a:r>
              <a:rPr lang="en-US" sz="3400" b="1" i="1" dirty="0">
                <a:solidFill>
                  <a:prstClr val="black"/>
                </a:solidFill>
                <a:latin typeface="Times New Roman"/>
                <a:ea typeface="Times New Roman"/>
              </a:rPr>
              <a:t> </a:t>
            </a:r>
            <a:r>
              <a:rPr lang="en-US" sz="3400" b="1" i="1" dirty="0" err="1">
                <a:solidFill>
                  <a:prstClr val="black"/>
                </a:solidFill>
                <a:latin typeface="Times New Roman"/>
                <a:ea typeface="Times New Roman"/>
              </a:rPr>
              <a:t>bartaraf</a:t>
            </a:r>
            <a:r>
              <a:rPr lang="en-US" sz="3400" b="1" i="1" dirty="0">
                <a:solidFill>
                  <a:prstClr val="black"/>
                </a:solidFill>
                <a:latin typeface="Times New Roman"/>
                <a:ea typeface="Times New Roman"/>
              </a:rPr>
              <a:t> </a:t>
            </a:r>
            <a:r>
              <a:rPr lang="en-US" sz="3400" b="1" i="1" dirty="0" err="1">
                <a:solidFill>
                  <a:prstClr val="black"/>
                </a:solidFill>
                <a:latin typeface="Times New Roman"/>
                <a:ea typeface="Times New Roman"/>
              </a:rPr>
              <a:t>etishga</a:t>
            </a:r>
            <a:r>
              <a:rPr lang="en-US" sz="3400" b="1" i="1" dirty="0">
                <a:solidFill>
                  <a:prstClr val="black"/>
                </a:solidFill>
                <a:latin typeface="Times New Roman"/>
                <a:ea typeface="Times New Roman"/>
              </a:rPr>
              <a:t> </a:t>
            </a:r>
            <a:r>
              <a:rPr lang="en-US" sz="3400" dirty="0" err="1">
                <a:solidFill>
                  <a:prstClr val="black"/>
                </a:solidFill>
                <a:latin typeface="Times New Roman"/>
                <a:ea typeface="Times New Roman"/>
              </a:rPr>
              <a:t>ojizlik</a:t>
            </a:r>
            <a:r>
              <a:rPr lang="en-US" sz="3400" dirty="0">
                <a:solidFill>
                  <a:prstClr val="black"/>
                </a:solidFill>
                <a:latin typeface="Times New Roman"/>
                <a:ea typeface="Times New Roman"/>
              </a:rPr>
              <a:t> </a:t>
            </a:r>
            <a:r>
              <a:rPr lang="en-US" sz="3400" dirty="0" err="1">
                <a:solidFill>
                  <a:prstClr val="black"/>
                </a:solidFill>
                <a:latin typeface="Times New Roman"/>
                <a:ea typeface="Times New Roman"/>
              </a:rPr>
              <a:t>qildi</a:t>
            </a:r>
            <a:r>
              <a:rPr lang="en-US" sz="3400" dirty="0">
                <a:solidFill>
                  <a:prstClr val="black"/>
                </a:solidFill>
                <a:latin typeface="Times New Roman"/>
                <a:ea typeface="Times New Roman"/>
              </a:rPr>
              <a:t>.</a:t>
            </a:r>
          </a:p>
        </p:txBody>
      </p:sp>
    </p:spTree>
    <p:extLst>
      <p:ext uri="{BB962C8B-B14F-4D97-AF65-F5344CB8AC3E}">
        <p14:creationId xmlns:p14="http://schemas.microsoft.com/office/powerpoint/2010/main" val="2508836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294031"/>
          </a:xfrm>
          <a:prstGeom prst="rect">
            <a:avLst/>
          </a:prstGeom>
        </p:spPr>
        <p:txBody>
          <a:bodyPr wrap="square">
            <a:spAutoFit/>
          </a:bodyPr>
          <a:lstStyle/>
          <a:p>
            <a:pPr lvl="0" algn="just">
              <a:spcAft>
                <a:spcPts val="0"/>
              </a:spcAft>
            </a:pPr>
            <a:r>
              <a:rPr lang="en-US" sz="3100" dirty="0" smtClean="0">
                <a:latin typeface="Times New Roman"/>
                <a:ea typeface="Times New Roman"/>
              </a:rPr>
              <a:t>	</a:t>
            </a:r>
            <a:r>
              <a:rPr lang="uz-Cyrl-UZ" sz="3100" dirty="0" smtClean="0">
                <a:latin typeface="Times New Roman"/>
                <a:ea typeface="Times New Roman"/>
              </a:rPr>
              <a:t>Bunday </a:t>
            </a:r>
            <a:r>
              <a:rPr lang="uz-Cyrl-UZ" sz="3100" dirty="0">
                <a:latin typeface="Times New Roman"/>
                <a:ea typeface="Times New Roman"/>
              </a:rPr>
              <a:t>nizo </a:t>
            </a:r>
            <a:r>
              <a:rPr lang="uz-Cyrl-UZ" sz="3100" b="1" i="1" dirty="0">
                <a:solidFill>
                  <a:srgbClr val="C00000"/>
                </a:solidFill>
                <a:latin typeface="Times New Roman"/>
                <a:ea typeface="Times New Roman"/>
              </a:rPr>
              <a:t>Nasr ibn Sayyor</a:t>
            </a:r>
            <a:r>
              <a:rPr lang="uz-Cyrl-UZ" sz="3100" dirty="0">
                <a:latin typeface="Times New Roman"/>
                <a:ea typeface="Times New Roman"/>
              </a:rPr>
              <a:t> bilan </a:t>
            </a:r>
            <a:r>
              <a:rPr lang="uz-Cyrl-UZ" sz="3100" b="1" dirty="0">
                <a:latin typeface="Times New Roman"/>
                <a:ea typeface="Times New Roman"/>
              </a:rPr>
              <a:t>Marvning</a:t>
            </a:r>
            <a:r>
              <a:rPr lang="uz-Cyrl-UZ" sz="3100" dirty="0">
                <a:latin typeface="Times New Roman"/>
                <a:ea typeface="Times New Roman"/>
              </a:rPr>
              <a:t> xo’jayini </a:t>
            </a:r>
            <a:r>
              <a:rPr lang="uz-Cyrl-UZ" sz="3100" b="1" i="1" dirty="0" smtClean="0">
                <a:solidFill>
                  <a:srgbClr val="C00000"/>
                </a:solidFill>
                <a:latin typeface="Times New Roman"/>
                <a:ea typeface="Times New Roman"/>
              </a:rPr>
              <a:t>Al-Kirmo</a:t>
            </a:r>
            <a:r>
              <a:rPr lang="en-US" sz="3100" b="1" i="1" dirty="0" smtClean="0">
                <a:solidFill>
                  <a:srgbClr val="C00000"/>
                </a:solidFill>
                <a:latin typeface="Times New Roman"/>
                <a:ea typeface="Times New Roman"/>
              </a:rPr>
              <a:t>n</a:t>
            </a:r>
            <a:r>
              <a:rPr lang="uz-Cyrl-UZ" sz="3100" b="1" i="1" dirty="0" smtClean="0">
                <a:solidFill>
                  <a:srgbClr val="C00000"/>
                </a:solidFill>
                <a:latin typeface="Times New Roman"/>
                <a:ea typeface="Times New Roman"/>
              </a:rPr>
              <a:t>iy</a:t>
            </a:r>
            <a:r>
              <a:rPr lang="uz-Cyrl-UZ" sz="3100" i="1" dirty="0" smtClean="0">
                <a:solidFill>
                  <a:srgbClr val="C00000"/>
                </a:solidFill>
                <a:latin typeface="Times New Roman"/>
                <a:ea typeface="Times New Roman"/>
              </a:rPr>
              <a:t> </a:t>
            </a:r>
            <a:r>
              <a:rPr lang="uz-Cyrl-UZ" sz="3100" dirty="0">
                <a:latin typeface="Times New Roman"/>
                <a:ea typeface="Times New Roman"/>
              </a:rPr>
              <a:t>o’rtasida g’oyatda kuchli edi. Oxir oqibatda </a:t>
            </a:r>
            <a:r>
              <a:rPr lang="uz-Cyrl-UZ" sz="3100" b="1" dirty="0">
                <a:latin typeface="Times New Roman"/>
                <a:ea typeface="Times New Roman"/>
              </a:rPr>
              <a:t>ikki o’rtada urush </a:t>
            </a:r>
            <a:r>
              <a:rPr lang="uz-Cyrl-UZ" sz="3100" dirty="0">
                <a:latin typeface="Times New Roman"/>
                <a:ea typeface="Times New Roman"/>
              </a:rPr>
              <a:t>kelib chiqdi. </a:t>
            </a:r>
            <a:r>
              <a:rPr lang="uz-Cyrl-UZ" sz="3100" b="1" dirty="0">
                <a:solidFill>
                  <a:srgbClr val="C00000"/>
                </a:solidFill>
                <a:latin typeface="Times New Roman"/>
                <a:ea typeface="Times New Roman"/>
              </a:rPr>
              <a:t>Abu Muslim</a:t>
            </a:r>
            <a:r>
              <a:rPr lang="uz-Cyrl-UZ" sz="3100" dirty="0">
                <a:latin typeface="Times New Roman"/>
                <a:ea typeface="Times New Roman"/>
              </a:rPr>
              <a:t> bu ikki o’rtadagi nizodan foydalandi va </a:t>
            </a:r>
            <a:r>
              <a:rPr lang="uz-Cyrl-UZ" sz="3100" b="1" dirty="0">
                <a:solidFill>
                  <a:srgbClr val="C00000"/>
                </a:solidFill>
                <a:latin typeface="Times New Roman"/>
                <a:ea typeface="Times New Roman"/>
              </a:rPr>
              <a:t>Kirmoniyga</a:t>
            </a:r>
            <a:r>
              <a:rPr lang="uz-Cyrl-UZ" sz="3100" dirty="0">
                <a:latin typeface="Times New Roman"/>
                <a:ea typeface="Times New Roman"/>
              </a:rPr>
              <a:t> yordam berishga va’da qildi. Abu Muslim ko’rsatgan yordamga qaramasdan </a:t>
            </a:r>
            <a:r>
              <a:rPr lang="uz-Cyrl-UZ" sz="3100" b="1" dirty="0">
                <a:solidFill>
                  <a:srgbClr val="C00000"/>
                </a:solidFill>
                <a:latin typeface="Times New Roman"/>
                <a:ea typeface="Times New Roman"/>
              </a:rPr>
              <a:t>Nasr</a:t>
            </a:r>
            <a:r>
              <a:rPr lang="uz-Cyrl-UZ" sz="3100" dirty="0">
                <a:latin typeface="Times New Roman"/>
                <a:ea typeface="Times New Roman"/>
              </a:rPr>
              <a:t> urushda g’alaba qozondi va </a:t>
            </a:r>
            <a:r>
              <a:rPr lang="uz-Cyrl-UZ" sz="3100" b="1" dirty="0">
                <a:solidFill>
                  <a:srgbClr val="C00000"/>
                </a:solidFill>
                <a:latin typeface="Times New Roman"/>
                <a:ea typeface="Times New Roman"/>
              </a:rPr>
              <a:t>Kirmoniyni</a:t>
            </a:r>
            <a:r>
              <a:rPr lang="uz-Cyrl-UZ" sz="3100" dirty="0">
                <a:latin typeface="Times New Roman"/>
                <a:ea typeface="Times New Roman"/>
              </a:rPr>
              <a:t> asir olib, oyoq-qo’lini mixlab o’ldirdi. Bu bilan </a:t>
            </a:r>
            <a:r>
              <a:rPr lang="uz-Cyrl-UZ" sz="3100" dirty="0" smtClean="0">
                <a:latin typeface="Times New Roman"/>
                <a:ea typeface="Times New Roman"/>
              </a:rPr>
              <a:t>Xuroso</a:t>
            </a:r>
            <a:r>
              <a:rPr lang="en-US" sz="3100" dirty="0" smtClean="0">
                <a:latin typeface="Times New Roman"/>
                <a:ea typeface="Times New Roman"/>
              </a:rPr>
              <a:t>n</a:t>
            </a:r>
            <a:r>
              <a:rPr lang="uz-Cyrl-UZ" sz="3100" dirty="0" smtClean="0">
                <a:latin typeface="Times New Roman"/>
                <a:ea typeface="Times New Roman"/>
              </a:rPr>
              <a:t> </a:t>
            </a:r>
            <a:r>
              <a:rPr lang="en-US" sz="3100" dirty="0" err="1" smtClean="0">
                <a:latin typeface="Times New Roman"/>
                <a:ea typeface="Times New Roman"/>
              </a:rPr>
              <a:t>noibi</a:t>
            </a:r>
            <a:r>
              <a:rPr lang="uz-Cyrl-UZ" sz="3100" dirty="0" smtClean="0">
                <a:latin typeface="Times New Roman"/>
                <a:ea typeface="Times New Roman"/>
              </a:rPr>
              <a:t> </a:t>
            </a:r>
            <a:r>
              <a:rPr lang="uz-Cyrl-UZ" sz="3100" b="1" i="1" dirty="0">
                <a:solidFill>
                  <a:srgbClr val="C00000"/>
                </a:solidFill>
                <a:latin typeface="Times New Roman"/>
                <a:ea typeface="Times New Roman"/>
              </a:rPr>
              <a:t>Nasr ibn Sayyor</a:t>
            </a:r>
            <a:r>
              <a:rPr lang="uz-Cyrl-UZ" sz="3100" dirty="0">
                <a:latin typeface="Times New Roman"/>
                <a:ea typeface="Times New Roman"/>
              </a:rPr>
              <a:t> juda katta xatoga yo’l qo’ygan edi. Chunki arablarning </a:t>
            </a:r>
            <a:r>
              <a:rPr lang="uz-Cyrl-UZ" sz="3100" b="1" i="1" dirty="0" smtClean="0">
                <a:solidFill>
                  <a:srgbClr val="0000FF"/>
                </a:solidFill>
                <a:latin typeface="Times New Roman"/>
                <a:ea typeface="Times New Roman"/>
              </a:rPr>
              <a:t>As</a:t>
            </a:r>
            <a:r>
              <a:rPr lang="en-US" sz="3100" b="1" i="1" dirty="0" smtClean="0">
                <a:solidFill>
                  <a:srgbClr val="0000FF"/>
                </a:solidFill>
                <a:latin typeface="Times New Roman"/>
                <a:ea typeface="Times New Roman"/>
              </a:rPr>
              <a:t>a</a:t>
            </a:r>
            <a:r>
              <a:rPr lang="uz-Cyrl-UZ" sz="3100" b="1" i="1" dirty="0" smtClean="0">
                <a:solidFill>
                  <a:srgbClr val="0000FF"/>
                </a:solidFill>
                <a:latin typeface="Times New Roman"/>
                <a:ea typeface="Times New Roman"/>
              </a:rPr>
              <a:t>d </a:t>
            </a:r>
            <a:r>
              <a:rPr lang="uz-Cyrl-UZ" sz="3100" b="1" i="1" dirty="0">
                <a:solidFill>
                  <a:srgbClr val="0000FF"/>
                </a:solidFill>
                <a:latin typeface="Times New Roman"/>
                <a:ea typeface="Times New Roman"/>
              </a:rPr>
              <a:t>qabilasi</a:t>
            </a:r>
            <a:r>
              <a:rPr lang="uz-Cyrl-UZ" sz="3100" dirty="0">
                <a:latin typeface="Times New Roman"/>
                <a:ea typeface="Times New Roman"/>
              </a:rPr>
              <a:t>ning boshlig’i </a:t>
            </a:r>
            <a:r>
              <a:rPr lang="uz-Cyrl-UZ" sz="3100" b="1" dirty="0">
                <a:latin typeface="Times New Roman"/>
                <a:ea typeface="Times New Roman"/>
              </a:rPr>
              <a:t>Kirmoniyni</a:t>
            </a:r>
            <a:r>
              <a:rPr lang="uz-Cyrl-UZ" sz="3100" dirty="0">
                <a:latin typeface="Times New Roman"/>
                <a:ea typeface="Times New Roman"/>
              </a:rPr>
              <a:t> o’ldirilishi bu qabila a’zolari o’rtasida </a:t>
            </a:r>
            <a:r>
              <a:rPr lang="uz-Cyrl-UZ" sz="3100" b="1" dirty="0">
                <a:latin typeface="Times New Roman"/>
                <a:ea typeface="Times New Roman"/>
              </a:rPr>
              <a:t>Nasrga </a:t>
            </a:r>
            <a:r>
              <a:rPr lang="uz-Cyrl-UZ" sz="3100" dirty="0">
                <a:latin typeface="Times New Roman"/>
                <a:ea typeface="Times New Roman"/>
              </a:rPr>
              <a:t>nisbatan dushmanlik va o’ch olish tuyg’usini alangalatab yubordi.</a:t>
            </a:r>
            <a:endParaRPr lang="en-US" sz="3100" dirty="0">
              <a:solidFill>
                <a:prstClr val="black"/>
              </a:solidFill>
              <a:latin typeface="Times New Roman"/>
              <a:ea typeface="Times New Roman"/>
            </a:endParaRPr>
          </a:p>
        </p:txBody>
      </p:sp>
    </p:spTree>
    <p:extLst>
      <p:ext uri="{BB962C8B-B14F-4D97-AF65-F5344CB8AC3E}">
        <p14:creationId xmlns:p14="http://schemas.microsoft.com/office/powerpoint/2010/main" val="2796218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294031"/>
          </a:xfrm>
          <a:prstGeom prst="rect">
            <a:avLst/>
          </a:prstGeom>
        </p:spPr>
        <p:txBody>
          <a:bodyPr wrap="square">
            <a:spAutoFit/>
          </a:bodyPr>
          <a:lstStyle/>
          <a:p>
            <a:pPr lvl="0" algn="just">
              <a:spcAft>
                <a:spcPts val="0"/>
              </a:spcAft>
            </a:pPr>
            <a:r>
              <a:rPr lang="en-US" sz="3100" dirty="0" smtClean="0">
                <a:latin typeface="Times New Roman"/>
                <a:ea typeface="Times New Roman"/>
              </a:rPr>
              <a:t>	</a:t>
            </a:r>
            <a:r>
              <a:rPr lang="en-US" sz="3100" b="1" dirty="0" err="1" smtClean="0">
                <a:latin typeface="Times New Roman"/>
                <a:ea typeface="Times New Roman"/>
              </a:rPr>
              <a:t>Kirmoniy</a:t>
            </a:r>
            <a:r>
              <a:rPr lang="en-US" sz="3100" dirty="0" smtClean="0">
                <a:latin typeface="Times New Roman"/>
                <a:ea typeface="Times New Roman"/>
              </a:rPr>
              <a:t> </a:t>
            </a:r>
            <a:r>
              <a:rPr lang="en-US" sz="3100" dirty="0" err="1">
                <a:latin typeface="Times New Roman"/>
                <a:ea typeface="Times New Roman"/>
              </a:rPr>
              <a:t>qatl</a:t>
            </a:r>
            <a:r>
              <a:rPr lang="en-US" sz="3100" dirty="0">
                <a:latin typeface="Times New Roman"/>
                <a:ea typeface="Times New Roman"/>
              </a:rPr>
              <a:t> </a:t>
            </a:r>
            <a:r>
              <a:rPr lang="en-US" sz="3100" dirty="0" err="1">
                <a:latin typeface="Times New Roman"/>
                <a:ea typeface="Times New Roman"/>
              </a:rPr>
              <a:t>etilgach</a:t>
            </a:r>
            <a:r>
              <a:rPr lang="en-US" sz="3100" dirty="0">
                <a:latin typeface="Times New Roman"/>
                <a:ea typeface="Times New Roman"/>
              </a:rPr>
              <a:t>, </a:t>
            </a:r>
            <a:r>
              <a:rPr lang="en-US" sz="3100" dirty="0" err="1">
                <a:latin typeface="Times New Roman"/>
                <a:ea typeface="Times New Roman"/>
              </a:rPr>
              <a:t>uning</a:t>
            </a:r>
            <a:r>
              <a:rPr lang="en-US" sz="3100" dirty="0">
                <a:latin typeface="Times New Roman"/>
                <a:ea typeface="Times New Roman"/>
              </a:rPr>
              <a:t> </a:t>
            </a:r>
            <a:r>
              <a:rPr lang="en-US" sz="3100" dirty="0" err="1">
                <a:latin typeface="Times New Roman"/>
                <a:ea typeface="Times New Roman"/>
              </a:rPr>
              <a:t>o’g’li</a:t>
            </a:r>
            <a:r>
              <a:rPr lang="en-US" sz="3100" dirty="0">
                <a:latin typeface="Times New Roman"/>
                <a:ea typeface="Times New Roman"/>
              </a:rPr>
              <a:t> </a:t>
            </a:r>
            <a:r>
              <a:rPr lang="en-US" sz="3100" b="1" dirty="0">
                <a:solidFill>
                  <a:srgbClr val="0000FF"/>
                </a:solidFill>
                <a:latin typeface="Times New Roman"/>
                <a:ea typeface="Times New Roman"/>
              </a:rPr>
              <a:t>Ali </a:t>
            </a:r>
            <a:r>
              <a:rPr lang="en-US" sz="3100" b="1" dirty="0" err="1">
                <a:solidFill>
                  <a:srgbClr val="0000FF"/>
                </a:solidFill>
                <a:latin typeface="Times New Roman"/>
                <a:ea typeface="Times New Roman"/>
              </a:rPr>
              <a:t>ibn</a:t>
            </a:r>
            <a:r>
              <a:rPr lang="en-US" sz="3100" b="1" dirty="0">
                <a:solidFill>
                  <a:srgbClr val="0000FF"/>
                </a:solidFill>
                <a:latin typeface="Times New Roman"/>
                <a:ea typeface="Times New Roman"/>
              </a:rPr>
              <a:t> </a:t>
            </a:r>
            <a:r>
              <a:rPr lang="en-US" sz="3100" b="1" dirty="0" err="1">
                <a:solidFill>
                  <a:srgbClr val="0000FF"/>
                </a:solidFill>
                <a:latin typeface="Times New Roman"/>
                <a:ea typeface="Times New Roman"/>
              </a:rPr>
              <a:t>Juday</a:t>
            </a:r>
            <a:r>
              <a:rPr lang="en-US" sz="3100" b="1" dirty="0">
                <a:solidFill>
                  <a:srgbClr val="0000FF"/>
                </a:solidFill>
                <a:latin typeface="Times New Roman"/>
                <a:ea typeface="Times New Roman"/>
              </a:rPr>
              <a:t> </a:t>
            </a:r>
            <a:r>
              <a:rPr lang="en-US" sz="3100" b="1" dirty="0" err="1">
                <a:solidFill>
                  <a:srgbClr val="0000FF"/>
                </a:solidFill>
                <a:latin typeface="Times New Roman"/>
                <a:ea typeface="Times New Roman"/>
              </a:rPr>
              <a:t>Kirmoniy</a:t>
            </a:r>
            <a:r>
              <a:rPr lang="en-US" sz="3100" dirty="0">
                <a:latin typeface="Times New Roman"/>
                <a:ea typeface="Times New Roman"/>
              </a:rPr>
              <a:t> </a:t>
            </a:r>
            <a:r>
              <a:rPr lang="en-US" sz="3100" b="1" dirty="0">
                <a:latin typeface="Times New Roman"/>
                <a:ea typeface="Times New Roman"/>
              </a:rPr>
              <a:t>Abu Muslim</a:t>
            </a:r>
            <a:r>
              <a:rPr lang="en-US" sz="3100" dirty="0">
                <a:latin typeface="Times New Roman"/>
                <a:ea typeface="Times New Roman"/>
              </a:rPr>
              <a:t> </a:t>
            </a:r>
            <a:r>
              <a:rPr lang="en-US" sz="3100" dirty="0" err="1">
                <a:latin typeface="Times New Roman"/>
                <a:ea typeface="Times New Roman"/>
              </a:rPr>
              <a:t>oldiga</a:t>
            </a:r>
            <a:r>
              <a:rPr lang="en-US" sz="3100" dirty="0">
                <a:latin typeface="Times New Roman"/>
                <a:ea typeface="Times New Roman"/>
              </a:rPr>
              <a:t> </a:t>
            </a:r>
            <a:r>
              <a:rPr lang="en-US" sz="3100" dirty="0" err="1">
                <a:latin typeface="Times New Roman"/>
                <a:ea typeface="Times New Roman"/>
              </a:rPr>
              <a:t>kelib</a:t>
            </a:r>
            <a:r>
              <a:rPr lang="en-US" sz="3100" dirty="0">
                <a:latin typeface="Times New Roman"/>
                <a:ea typeface="Times New Roman"/>
              </a:rPr>
              <a:t> </a:t>
            </a:r>
            <a:r>
              <a:rPr lang="en-US" sz="3100" dirty="0" err="1">
                <a:latin typeface="Times New Roman"/>
                <a:ea typeface="Times New Roman"/>
              </a:rPr>
              <a:t>Nasrga</a:t>
            </a:r>
            <a:r>
              <a:rPr lang="en-US" sz="3100" dirty="0">
                <a:latin typeface="Times New Roman"/>
                <a:ea typeface="Times New Roman"/>
              </a:rPr>
              <a:t> </a:t>
            </a:r>
            <a:r>
              <a:rPr lang="en-US" sz="3100" dirty="0" err="1">
                <a:latin typeface="Times New Roman"/>
                <a:ea typeface="Times New Roman"/>
              </a:rPr>
              <a:t>qarshi</a:t>
            </a:r>
            <a:r>
              <a:rPr lang="en-US" sz="3100" dirty="0">
                <a:latin typeface="Times New Roman"/>
                <a:ea typeface="Times New Roman"/>
              </a:rPr>
              <a:t> </a:t>
            </a:r>
            <a:r>
              <a:rPr lang="en-US" sz="3100" dirty="0" err="1">
                <a:latin typeface="Times New Roman"/>
                <a:ea typeface="Times New Roman"/>
              </a:rPr>
              <a:t>kurashda</a:t>
            </a:r>
            <a:r>
              <a:rPr lang="en-US" sz="3100" dirty="0">
                <a:latin typeface="Times New Roman"/>
                <a:ea typeface="Times New Roman"/>
              </a:rPr>
              <a:t> </a:t>
            </a:r>
            <a:r>
              <a:rPr lang="en-US" sz="3100" dirty="0" err="1">
                <a:latin typeface="Times New Roman"/>
                <a:ea typeface="Times New Roman"/>
              </a:rPr>
              <a:t>unga</a:t>
            </a:r>
            <a:r>
              <a:rPr lang="en-US" sz="3100" dirty="0">
                <a:latin typeface="Times New Roman"/>
                <a:ea typeface="Times New Roman"/>
              </a:rPr>
              <a:t> </a:t>
            </a:r>
            <a:r>
              <a:rPr lang="en-US" sz="3100" dirty="0" err="1">
                <a:latin typeface="Times New Roman"/>
                <a:ea typeface="Times New Roman"/>
              </a:rPr>
              <a:t>yordam</a:t>
            </a:r>
            <a:r>
              <a:rPr lang="en-US" sz="3100" dirty="0">
                <a:latin typeface="Times New Roman"/>
                <a:ea typeface="Times New Roman"/>
              </a:rPr>
              <a:t> </a:t>
            </a:r>
            <a:r>
              <a:rPr lang="en-US" sz="3100" dirty="0" err="1">
                <a:latin typeface="Times New Roman"/>
                <a:ea typeface="Times New Roman"/>
              </a:rPr>
              <a:t>berajagini</a:t>
            </a:r>
            <a:r>
              <a:rPr lang="en-US" sz="3100" dirty="0">
                <a:latin typeface="Times New Roman"/>
                <a:ea typeface="Times New Roman"/>
              </a:rPr>
              <a:t> </a:t>
            </a:r>
            <a:r>
              <a:rPr lang="en-US" sz="3100" dirty="0" err="1" smtClean="0">
                <a:latin typeface="Times New Roman"/>
                <a:ea typeface="Times New Roman"/>
              </a:rPr>
              <a:t>izhor</a:t>
            </a:r>
            <a:r>
              <a:rPr lang="en-US" sz="3100" dirty="0" smtClean="0">
                <a:latin typeface="Times New Roman"/>
                <a:ea typeface="Times New Roman"/>
              </a:rPr>
              <a:t> </a:t>
            </a:r>
            <a:r>
              <a:rPr lang="en-US" sz="3100" dirty="0" err="1">
                <a:latin typeface="Times New Roman"/>
                <a:ea typeface="Times New Roman"/>
              </a:rPr>
              <a:t>etdi</a:t>
            </a:r>
            <a:r>
              <a:rPr lang="en-US" sz="3100" dirty="0">
                <a:latin typeface="Times New Roman"/>
                <a:ea typeface="Times New Roman"/>
              </a:rPr>
              <a:t>. </a:t>
            </a:r>
            <a:r>
              <a:rPr lang="en-US" sz="3100" dirty="0" err="1">
                <a:latin typeface="Times New Roman"/>
                <a:ea typeface="Times New Roman"/>
              </a:rPr>
              <a:t>Tahlikaga</a:t>
            </a:r>
            <a:r>
              <a:rPr lang="en-US" sz="3100" dirty="0">
                <a:latin typeface="Times New Roman"/>
                <a:ea typeface="Times New Roman"/>
              </a:rPr>
              <a:t> </a:t>
            </a:r>
            <a:r>
              <a:rPr lang="en-US" sz="3100" dirty="0" err="1">
                <a:latin typeface="Times New Roman"/>
                <a:ea typeface="Times New Roman"/>
              </a:rPr>
              <a:t>tushgan</a:t>
            </a:r>
            <a:r>
              <a:rPr lang="en-US" sz="3100" dirty="0">
                <a:latin typeface="Times New Roman"/>
                <a:ea typeface="Times New Roman"/>
              </a:rPr>
              <a:t> </a:t>
            </a:r>
            <a:r>
              <a:rPr lang="en-US" sz="3100" b="1" dirty="0">
                <a:solidFill>
                  <a:srgbClr val="0000FF"/>
                </a:solidFill>
                <a:latin typeface="Times New Roman"/>
                <a:ea typeface="Times New Roman"/>
              </a:rPr>
              <a:t>Nasr </a:t>
            </a:r>
            <a:r>
              <a:rPr lang="en-US" sz="3100" b="1" dirty="0" err="1">
                <a:solidFill>
                  <a:srgbClr val="0000FF"/>
                </a:solidFill>
                <a:latin typeface="Times New Roman"/>
                <a:ea typeface="Times New Roman"/>
              </a:rPr>
              <a:t>ibi</a:t>
            </a:r>
            <a:r>
              <a:rPr lang="en-US" sz="3100" b="1" dirty="0">
                <a:solidFill>
                  <a:srgbClr val="0000FF"/>
                </a:solidFill>
                <a:latin typeface="Times New Roman"/>
                <a:ea typeface="Times New Roman"/>
              </a:rPr>
              <a:t> </a:t>
            </a:r>
            <a:r>
              <a:rPr lang="en-US" sz="3100" b="1" dirty="0" err="1">
                <a:solidFill>
                  <a:srgbClr val="0000FF"/>
                </a:solidFill>
                <a:latin typeface="Times New Roman"/>
                <a:ea typeface="Times New Roman"/>
              </a:rPr>
              <a:t>Sayyor</a:t>
            </a:r>
            <a:r>
              <a:rPr lang="en-US" sz="3100" dirty="0">
                <a:latin typeface="Times New Roman"/>
                <a:ea typeface="Times New Roman"/>
              </a:rPr>
              <a:t> </a:t>
            </a:r>
            <a:r>
              <a:rPr lang="en-US" sz="3100" b="1" dirty="0">
                <a:latin typeface="Times New Roman"/>
                <a:ea typeface="Times New Roman"/>
              </a:rPr>
              <a:t>748-yilda</a:t>
            </a:r>
            <a:r>
              <a:rPr lang="en-US" sz="3100" dirty="0">
                <a:latin typeface="Times New Roman"/>
                <a:ea typeface="Times New Roman"/>
              </a:rPr>
              <a:t> </a:t>
            </a:r>
            <a:r>
              <a:rPr lang="en-US" sz="3100" b="1" dirty="0" err="1" smtClean="0">
                <a:latin typeface="Times New Roman"/>
                <a:ea typeface="Times New Roman"/>
              </a:rPr>
              <a:t>Marvni</a:t>
            </a:r>
            <a:r>
              <a:rPr lang="en-US" sz="3100" dirty="0" smtClean="0">
                <a:latin typeface="Times New Roman"/>
                <a:ea typeface="Times New Roman"/>
              </a:rPr>
              <a:t> </a:t>
            </a:r>
            <a:r>
              <a:rPr lang="en-US" sz="3100" dirty="0" err="1">
                <a:latin typeface="Times New Roman"/>
                <a:ea typeface="Times New Roman"/>
              </a:rPr>
              <a:t>jangsiz</a:t>
            </a:r>
            <a:r>
              <a:rPr lang="en-US" sz="3100" dirty="0">
                <a:latin typeface="Times New Roman"/>
                <a:ea typeface="Times New Roman"/>
              </a:rPr>
              <a:t> </a:t>
            </a:r>
            <a:r>
              <a:rPr lang="en-US" sz="3100" dirty="0" err="1">
                <a:latin typeface="Times New Roman"/>
                <a:ea typeface="Times New Roman"/>
              </a:rPr>
              <a:t>tashlab</a:t>
            </a:r>
            <a:r>
              <a:rPr lang="en-US" sz="3100" dirty="0">
                <a:latin typeface="Times New Roman"/>
                <a:ea typeface="Times New Roman"/>
              </a:rPr>
              <a:t> </a:t>
            </a:r>
            <a:r>
              <a:rPr lang="en-US" sz="3100" dirty="0" err="1">
                <a:latin typeface="Times New Roman"/>
                <a:ea typeface="Times New Roman"/>
              </a:rPr>
              <a:t>chiqdi</a:t>
            </a:r>
            <a:r>
              <a:rPr lang="en-US" sz="3100" dirty="0">
                <a:latin typeface="Times New Roman"/>
                <a:ea typeface="Times New Roman"/>
              </a:rPr>
              <a:t> </a:t>
            </a:r>
            <a:r>
              <a:rPr lang="en-US" sz="3100" dirty="0" err="1">
                <a:latin typeface="Times New Roman"/>
                <a:ea typeface="Times New Roman"/>
              </a:rPr>
              <a:t>va</a:t>
            </a:r>
            <a:r>
              <a:rPr lang="en-US" sz="3100" dirty="0">
                <a:latin typeface="Times New Roman"/>
                <a:ea typeface="Times New Roman"/>
              </a:rPr>
              <a:t> </a:t>
            </a:r>
            <a:r>
              <a:rPr lang="en-US" sz="3100" b="1" dirty="0" err="1">
                <a:latin typeface="Times New Roman"/>
                <a:ea typeface="Times New Roman"/>
              </a:rPr>
              <a:t>Nishopurga</a:t>
            </a:r>
            <a:r>
              <a:rPr lang="en-US" sz="3100" dirty="0">
                <a:latin typeface="Times New Roman"/>
                <a:ea typeface="Times New Roman"/>
              </a:rPr>
              <a:t> </a:t>
            </a:r>
            <a:r>
              <a:rPr lang="en-US" sz="3100" dirty="0" err="1">
                <a:latin typeface="Times New Roman"/>
                <a:ea typeface="Times New Roman"/>
              </a:rPr>
              <a:t>chekindi</a:t>
            </a:r>
            <a:r>
              <a:rPr lang="en-US" sz="3100" dirty="0">
                <a:latin typeface="Times New Roman"/>
                <a:ea typeface="Times New Roman"/>
              </a:rPr>
              <a:t>. Ammo </a:t>
            </a:r>
            <a:r>
              <a:rPr lang="en-US" sz="3100" b="1" dirty="0">
                <a:latin typeface="Times New Roman"/>
                <a:ea typeface="Times New Roman"/>
              </a:rPr>
              <a:t>Abu </a:t>
            </a:r>
            <a:r>
              <a:rPr lang="en-US" sz="3100" b="1" dirty="0" err="1">
                <a:latin typeface="Times New Roman"/>
                <a:ea typeface="Times New Roman"/>
              </a:rPr>
              <a:t>Muslum</a:t>
            </a:r>
            <a:r>
              <a:rPr lang="en-US" sz="3100" dirty="0">
                <a:latin typeface="Times New Roman"/>
                <a:ea typeface="Times New Roman"/>
              </a:rPr>
              <a:t> </a:t>
            </a:r>
            <a:r>
              <a:rPr lang="en-US" sz="3100" dirty="0" err="1">
                <a:latin typeface="Times New Roman"/>
                <a:ea typeface="Times New Roman"/>
              </a:rPr>
              <a:t>boshchiligidagi</a:t>
            </a:r>
            <a:r>
              <a:rPr lang="en-US" sz="3100" dirty="0">
                <a:latin typeface="Times New Roman"/>
                <a:ea typeface="Times New Roman"/>
              </a:rPr>
              <a:t> </a:t>
            </a:r>
            <a:r>
              <a:rPr lang="en-US" sz="3100" dirty="0" err="1">
                <a:latin typeface="Times New Roman"/>
                <a:ea typeface="Times New Roman"/>
              </a:rPr>
              <a:t>qo’zg’olonchi</a:t>
            </a:r>
            <a:r>
              <a:rPr lang="en-US" sz="3100" dirty="0">
                <a:latin typeface="Times New Roman"/>
                <a:ea typeface="Times New Roman"/>
              </a:rPr>
              <a:t> </a:t>
            </a:r>
            <a:r>
              <a:rPr lang="en-US" sz="3100" dirty="0" err="1">
                <a:latin typeface="Times New Roman"/>
                <a:ea typeface="Times New Roman"/>
              </a:rPr>
              <a:t>kuchlar</a:t>
            </a:r>
            <a:r>
              <a:rPr lang="en-US" sz="3100" dirty="0">
                <a:latin typeface="Times New Roman"/>
                <a:ea typeface="Times New Roman"/>
              </a:rPr>
              <a:t> </a:t>
            </a:r>
            <a:r>
              <a:rPr lang="en-US" sz="3100" dirty="0" err="1">
                <a:latin typeface="Times New Roman"/>
                <a:ea typeface="Times New Roman"/>
              </a:rPr>
              <a:t>Nasrga</a:t>
            </a:r>
            <a:r>
              <a:rPr lang="en-US" sz="3100" dirty="0">
                <a:latin typeface="Times New Roman"/>
                <a:ea typeface="Times New Roman"/>
              </a:rPr>
              <a:t> </a:t>
            </a:r>
            <a:r>
              <a:rPr lang="en-US" sz="3100" dirty="0" err="1">
                <a:latin typeface="Times New Roman"/>
                <a:ea typeface="Times New Roman"/>
              </a:rPr>
              <a:t>hal</a:t>
            </a:r>
            <a:r>
              <a:rPr lang="en-US" sz="3100" dirty="0">
                <a:latin typeface="Times New Roman"/>
                <a:ea typeface="Times New Roman"/>
              </a:rPr>
              <a:t> </a:t>
            </a:r>
            <a:r>
              <a:rPr lang="en-US" sz="3100" dirty="0" err="1">
                <a:latin typeface="Times New Roman"/>
                <a:ea typeface="Times New Roman"/>
              </a:rPr>
              <a:t>qiluvchn</a:t>
            </a:r>
            <a:r>
              <a:rPr lang="en-US" sz="3100" dirty="0">
                <a:latin typeface="Times New Roman"/>
                <a:ea typeface="Times New Roman"/>
              </a:rPr>
              <a:t> </a:t>
            </a:r>
            <a:r>
              <a:rPr lang="en-US" sz="3100" dirty="0" err="1" smtClean="0">
                <a:latin typeface="Times New Roman"/>
                <a:ea typeface="Times New Roman"/>
              </a:rPr>
              <a:t>zarbani</a:t>
            </a:r>
            <a:r>
              <a:rPr lang="en-US" sz="3100" dirty="0" smtClean="0">
                <a:latin typeface="Times New Roman"/>
                <a:ea typeface="Times New Roman"/>
              </a:rPr>
              <a:t> </a:t>
            </a:r>
            <a:r>
              <a:rPr lang="en-US" sz="3100" dirty="0" err="1" smtClean="0">
                <a:latin typeface="Times New Roman"/>
                <a:ea typeface="Times New Roman"/>
              </a:rPr>
              <a:t>berdilar</a:t>
            </a:r>
            <a:r>
              <a:rPr lang="en-US" sz="3100" dirty="0">
                <a:latin typeface="Times New Roman"/>
                <a:ea typeface="Times New Roman"/>
              </a:rPr>
              <a:t>. Bu </a:t>
            </a:r>
            <a:r>
              <a:rPr lang="en-US" sz="3100" dirty="0" err="1">
                <a:latin typeface="Times New Roman"/>
                <a:ea typeface="Times New Roman"/>
              </a:rPr>
              <a:t>mag’lubiyat</a:t>
            </a:r>
            <a:r>
              <a:rPr lang="en-US" sz="3100" dirty="0">
                <a:latin typeface="Times New Roman"/>
                <a:ea typeface="Times New Roman"/>
              </a:rPr>
              <a:t> </a:t>
            </a:r>
            <a:r>
              <a:rPr lang="en-US" sz="3100" dirty="0" err="1">
                <a:latin typeface="Times New Roman"/>
                <a:ea typeface="Times New Roman"/>
              </a:rPr>
              <a:t>ummaviylar</a:t>
            </a:r>
            <a:r>
              <a:rPr lang="en-US" sz="3100" dirty="0">
                <a:latin typeface="Times New Roman"/>
                <a:ea typeface="Times New Roman"/>
              </a:rPr>
              <a:t> </a:t>
            </a:r>
            <a:r>
              <a:rPr lang="en-US" sz="3100" dirty="0" err="1">
                <a:latin typeface="Times New Roman"/>
                <a:ea typeface="Times New Roman"/>
              </a:rPr>
              <a:t>hukmronligi</a:t>
            </a:r>
            <a:r>
              <a:rPr lang="en-US" sz="3100" dirty="0">
                <a:latin typeface="Times New Roman"/>
                <a:ea typeface="Times New Roman"/>
              </a:rPr>
              <a:t> </a:t>
            </a:r>
            <a:r>
              <a:rPr lang="en-US" sz="3100" dirty="0" err="1">
                <a:latin typeface="Times New Roman"/>
                <a:ea typeface="Times New Roman"/>
              </a:rPr>
              <a:t>taqdirini</a:t>
            </a:r>
            <a:r>
              <a:rPr lang="en-US" sz="3100" dirty="0">
                <a:latin typeface="Times New Roman"/>
                <a:ea typeface="Times New Roman"/>
              </a:rPr>
              <a:t> </a:t>
            </a:r>
            <a:r>
              <a:rPr lang="en-US" sz="3100" dirty="0" err="1" smtClean="0">
                <a:latin typeface="Times New Roman"/>
                <a:ea typeface="Times New Roman"/>
              </a:rPr>
              <a:t>uzil-kesil</a:t>
            </a:r>
            <a:r>
              <a:rPr lang="en-US" sz="3100" dirty="0" smtClean="0">
                <a:latin typeface="Times New Roman"/>
                <a:ea typeface="Times New Roman"/>
              </a:rPr>
              <a:t> </a:t>
            </a:r>
            <a:r>
              <a:rPr lang="en-US" sz="3100" dirty="0" err="1">
                <a:latin typeface="Times New Roman"/>
                <a:ea typeface="Times New Roman"/>
              </a:rPr>
              <a:t>hal</a:t>
            </a:r>
            <a:r>
              <a:rPr lang="en-US" sz="3100" dirty="0">
                <a:latin typeface="Times New Roman"/>
                <a:ea typeface="Times New Roman"/>
              </a:rPr>
              <a:t> </a:t>
            </a:r>
            <a:r>
              <a:rPr lang="en-US" sz="3100" dirty="0" err="1" smtClean="0">
                <a:latin typeface="Times New Roman"/>
                <a:ea typeface="Times New Roman"/>
              </a:rPr>
              <a:t>qildi</a:t>
            </a:r>
            <a:r>
              <a:rPr lang="en-US" sz="3100" dirty="0" smtClean="0">
                <a:latin typeface="Times New Roman"/>
                <a:ea typeface="Times New Roman"/>
              </a:rPr>
              <a:t>. </a:t>
            </a:r>
            <a:r>
              <a:rPr lang="en-US" sz="3100" dirty="0" err="1">
                <a:latin typeface="Times New Roman"/>
                <a:ea typeface="Times New Roman"/>
              </a:rPr>
              <a:t>Xalifa</a:t>
            </a:r>
            <a:r>
              <a:rPr lang="en-US" sz="3100" dirty="0">
                <a:latin typeface="Times New Roman"/>
                <a:ea typeface="Times New Roman"/>
              </a:rPr>
              <a:t> </a:t>
            </a:r>
            <a:r>
              <a:rPr lang="en-US" sz="3100" b="1" dirty="0" err="1">
                <a:solidFill>
                  <a:srgbClr val="0000FF"/>
                </a:solidFill>
                <a:latin typeface="Times New Roman"/>
                <a:ea typeface="Times New Roman"/>
              </a:rPr>
              <a:t>Marvon</a:t>
            </a:r>
            <a:r>
              <a:rPr lang="en-US" sz="3100" b="1" dirty="0">
                <a:solidFill>
                  <a:srgbClr val="0000FF"/>
                </a:solidFill>
                <a:latin typeface="Times New Roman"/>
                <a:ea typeface="Times New Roman"/>
              </a:rPr>
              <a:t> II </a:t>
            </a:r>
            <a:r>
              <a:rPr lang="en-US" sz="3100" dirty="0" err="1">
                <a:latin typeface="Times New Roman"/>
                <a:ea typeface="Times New Roman"/>
              </a:rPr>
              <a:t>o’z</a:t>
            </a:r>
            <a:r>
              <a:rPr lang="en-US" sz="3100" dirty="0">
                <a:latin typeface="Times New Roman"/>
                <a:ea typeface="Times New Roman"/>
              </a:rPr>
              <a:t> </a:t>
            </a:r>
            <a:r>
              <a:rPr lang="en-US" sz="3100" dirty="0" err="1">
                <a:latin typeface="Times New Roman"/>
                <a:ea typeface="Times New Roman"/>
              </a:rPr>
              <a:t>ixtiyoridagi</a:t>
            </a:r>
            <a:r>
              <a:rPr lang="en-US" sz="3100" dirty="0">
                <a:latin typeface="Times New Roman"/>
                <a:ea typeface="Times New Roman"/>
              </a:rPr>
              <a:t> </a:t>
            </a:r>
            <a:r>
              <a:rPr lang="en-US" sz="3100" dirty="0" err="1">
                <a:latin typeface="Times New Roman"/>
                <a:ea typeface="Times New Roman"/>
              </a:rPr>
              <a:t>barcha</a:t>
            </a:r>
            <a:r>
              <a:rPr lang="en-US" sz="3100" dirty="0">
                <a:latin typeface="Times New Roman"/>
                <a:ea typeface="Times New Roman"/>
              </a:rPr>
              <a:t> </a:t>
            </a:r>
            <a:r>
              <a:rPr lang="en-US" sz="3100" dirty="0" err="1">
                <a:latin typeface="Times New Roman"/>
                <a:ea typeface="Times New Roman"/>
              </a:rPr>
              <a:t>kuchlarni</a:t>
            </a:r>
            <a:r>
              <a:rPr lang="en-US" sz="3100" dirty="0">
                <a:latin typeface="Times New Roman"/>
                <a:ea typeface="Times New Roman"/>
              </a:rPr>
              <a:t> </a:t>
            </a:r>
            <a:r>
              <a:rPr lang="en-US" sz="3100" dirty="0" err="1">
                <a:latin typeface="Times New Roman"/>
                <a:ea typeface="Times New Roman"/>
              </a:rPr>
              <a:t>ishga</a:t>
            </a:r>
            <a:r>
              <a:rPr lang="en-US" sz="3100" dirty="0">
                <a:latin typeface="Times New Roman"/>
                <a:ea typeface="Times New Roman"/>
              </a:rPr>
              <a:t> </a:t>
            </a:r>
            <a:r>
              <a:rPr lang="en-US" sz="3100" dirty="0" err="1">
                <a:latin typeface="Times New Roman"/>
                <a:ea typeface="Times New Roman"/>
              </a:rPr>
              <a:t>solib</a:t>
            </a:r>
            <a:r>
              <a:rPr lang="en-US" sz="3100" dirty="0">
                <a:latin typeface="Times New Roman"/>
                <a:ea typeface="Times New Roman"/>
              </a:rPr>
              <a:t> </a:t>
            </a:r>
            <a:r>
              <a:rPr lang="en-US" sz="3100" dirty="0" err="1">
                <a:latin typeface="Times New Roman"/>
                <a:ea typeface="Times New Roman"/>
              </a:rPr>
              <a:t>abbosiylar</a:t>
            </a:r>
            <a:r>
              <a:rPr lang="en-US" sz="3100" dirty="0">
                <a:latin typeface="Times New Roman"/>
                <a:ea typeface="Times New Roman"/>
              </a:rPr>
              <a:t> </a:t>
            </a:r>
            <a:r>
              <a:rPr lang="en-US" sz="3100" dirty="0" err="1">
                <a:latin typeface="Times New Roman"/>
                <a:ea typeface="Times New Roman"/>
              </a:rPr>
              <a:t>harakatining</a:t>
            </a:r>
            <a:r>
              <a:rPr lang="en-US" sz="3100" dirty="0">
                <a:latin typeface="Times New Roman"/>
                <a:ea typeface="Times New Roman"/>
              </a:rPr>
              <a:t> </a:t>
            </a:r>
            <a:r>
              <a:rPr lang="en-US" sz="3100" dirty="0" err="1">
                <a:latin typeface="Times New Roman"/>
                <a:ea typeface="Times New Roman"/>
              </a:rPr>
              <a:t>g’oyaviy</a:t>
            </a:r>
            <a:r>
              <a:rPr lang="en-US" sz="3100" dirty="0">
                <a:latin typeface="Times New Roman"/>
                <a:ea typeface="Times New Roman"/>
              </a:rPr>
              <a:t> </a:t>
            </a:r>
            <a:r>
              <a:rPr lang="en-US" sz="3100" dirty="0" err="1" smtClean="0">
                <a:latin typeface="Times New Roman"/>
                <a:ea typeface="Times New Roman"/>
              </a:rPr>
              <a:t>rahbari</a:t>
            </a:r>
            <a:r>
              <a:rPr lang="en-US" sz="3100" dirty="0" smtClean="0">
                <a:latin typeface="Times New Roman"/>
                <a:ea typeface="Times New Roman"/>
              </a:rPr>
              <a:t> </a:t>
            </a:r>
            <a:r>
              <a:rPr lang="en-US" sz="3100" dirty="0" err="1">
                <a:latin typeface="Times New Roman"/>
                <a:ea typeface="Times New Roman"/>
              </a:rPr>
              <a:t>va</a:t>
            </a:r>
            <a:r>
              <a:rPr lang="en-US" sz="3100" dirty="0">
                <a:latin typeface="Times New Roman"/>
                <a:ea typeface="Times New Roman"/>
              </a:rPr>
              <a:t> </a:t>
            </a:r>
            <a:r>
              <a:rPr lang="en-US" sz="3100" dirty="0" err="1" smtClean="0">
                <a:latin typeface="Times New Roman"/>
                <a:ea typeface="Times New Roman"/>
              </a:rPr>
              <a:t>rahnamosi</a:t>
            </a:r>
            <a:r>
              <a:rPr lang="en-US" sz="3100" dirty="0" smtClean="0">
                <a:latin typeface="Times New Roman"/>
                <a:ea typeface="Times New Roman"/>
              </a:rPr>
              <a:t> </a:t>
            </a:r>
            <a:r>
              <a:rPr lang="en-US" sz="3100" b="1" dirty="0" err="1">
                <a:solidFill>
                  <a:srgbClr val="0000FF"/>
                </a:solidFill>
                <a:latin typeface="Times New Roman"/>
                <a:ea typeface="Times New Roman"/>
              </a:rPr>
              <a:t>Imom</a:t>
            </a:r>
            <a:r>
              <a:rPr lang="en-US" sz="3100" b="1" dirty="0">
                <a:solidFill>
                  <a:srgbClr val="0000FF"/>
                </a:solidFill>
                <a:latin typeface="Times New Roman"/>
                <a:ea typeface="Times New Roman"/>
              </a:rPr>
              <a:t> </a:t>
            </a:r>
            <a:r>
              <a:rPr lang="en-US" sz="3100" b="1" dirty="0" err="1">
                <a:solidFill>
                  <a:srgbClr val="0000FF"/>
                </a:solidFill>
                <a:latin typeface="Times New Roman"/>
                <a:ea typeface="Times New Roman"/>
              </a:rPr>
              <a:t>Ibrohim</a:t>
            </a:r>
            <a:r>
              <a:rPr lang="en-US" sz="3100" b="1" dirty="0">
                <a:solidFill>
                  <a:srgbClr val="0000FF"/>
                </a:solidFill>
                <a:latin typeface="Times New Roman"/>
                <a:ea typeface="Times New Roman"/>
              </a:rPr>
              <a:t> </a:t>
            </a:r>
            <a:r>
              <a:rPr lang="en-US" sz="3100" b="1" dirty="0" err="1">
                <a:solidFill>
                  <a:srgbClr val="0000FF"/>
                </a:solidFill>
                <a:latin typeface="Times New Roman"/>
                <a:ea typeface="Times New Roman"/>
              </a:rPr>
              <a:t>ibn</a:t>
            </a:r>
            <a:r>
              <a:rPr lang="en-US" sz="3100" b="1" dirty="0">
                <a:solidFill>
                  <a:srgbClr val="0000FF"/>
                </a:solidFill>
                <a:latin typeface="Times New Roman"/>
                <a:ea typeface="Times New Roman"/>
              </a:rPr>
              <a:t> </a:t>
            </a:r>
            <a:r>
              <a:rPr lang="en-US" sz="3100" b="1" dirty="0" err="1" smtClean="0">
                <a:solidFill>
                  <a:srgbClr val="0000FF"/>
                </a:solidFill>
                <a:latin typeface="Times New Roman"/>
                <a:ea typeface="Times New Roman"/>
              </a:rPr>
              <a:t>Muhammadni</a:t>
            </a:r>
            <a:r>
              <a:rPr lang="en-US" sz="3100" dirty="0" smtClean="0">
                <a:latin typeface="Times New Roman"/>
                <a:ea typeface="Times New Roman"/>
              </a:rPr>
              <a:t> </a:t>
            </a:r>
            <a:r>
              <a:rPr lang="en-US" sz="3100" dirty="0" err="1">
                <a:latin typeface="Times New Roman"/>
                <a:ea typeface="Times New Roman"/>
              </a:rPr>
              <a:t>qatl</a:t>
            </a:r>
            <a:r>
              <a:rPr lang="en-US" sz="3100" dirty="0">
                <a:latin typeface="Times New Roman"/>
                <a:ea typeface="Times New Roman"/>
              </a:rPr>
              <a:t> </a:t>
            </a:r>
            <a:r>
              <a:rPr lang="en-US" sz="3100" dirty="0" err="1">
                <a:latin typeface="Times New Roman"/>
                <a:ea typeface="Times New Roman"/>
              </a:rPr>
              <a:t>ettirgan</a:t>
            </a:r>
            <a:r>
              <a:rPr lang="en-US" sz="3100" dirty="0">
                <a:latin typeface="Times New Roman"/>
                <a:ea typeface="Times New Roman"/>
              </a:rPr>
              <a:t> </a:t>
            </a:r>
            <a:r>
              <a:rPr lang="en-US" sz="3100" dirty="0" err="1">
                <a:latin typeface="Times New Roman"/>
                <a:ea typeface="Times New Roman"/>
              </a:rPr>
              <a:t>bo’lsa</a:t>
            </a:r>
            <a:r>
              <a:rPr lang="en-US" sz="3100" dirty="0">
                <a:latin typeface="Times New Roman"/>
                <a:ea typeface="Times New Roman"/>
              </a:rPr>
              <a:t>-da, </a:t>
            </a:r>
            <a:r>
              <a:rPr lang="en-US" sz="3100" dirty="0" err="1">
                <a:latin typeface="Times New Roman"/>
                <a:ea typeface="Times New Roman"/>
              </a:rPr>
              <a:t>Ummaviylar</a:t>
            </a:r>
            <a:r>
              <a:rPr lang="en-US" sz="3100" dirty="0">
                <a:latin typeface="Times New Roman"/>
                <a:ea typeface="Times New Roman"/>
              </a:rPr>
              <a:t> </a:t>
            </a:r>
            <a:r>
              <a:rPr lang="en-US" sz="3100" dirty="0" err="1">
                <a:latin typeface="Times New Roman"/>
                <a:ea typeface="Times New Roman"/>
              </a:rPr>
              <a:t>sulolasini</a:t>
            </a:r>
            <a:r>
              <a:rPr lang="en-US" sz="3100" dirty="0">
                <a:latin typeface="Times New Roman"/>
                <a:ea typeface="Times New Roman"/>
              </a:rPr>
              <a:t> </a:t>
            </a:r>
            <a:r>
              <a:rPr lang="en-US" sz="3100" dirty="0" err="1">
                <a:latin typeface="Times New Roman"/>
                <a:ea typeface="Times New Roman"/>
              </a:rPr>
              <a:t>halokatdan</a:t>
            </a:r>
            <a:r>
              <a:rPr lang="en-US" sz="3100" dirty="0">
                <a:latin typeface="Times New Roman"/>
                <a:ea typeface="Times New Roman"/>
              </a:rPr>
              <a:t> </a:t>
            </a:r>
            <a:r>
              <a:rPr lang="en-US" sz="3100" dirty="0" err="1">
                <a:latin typeface="Times New Roman"/>
                <a:ea typeface="Times New Roman"/>
              </a:rPr>
              <a:t>saqlab</a:t>
            </a:r>
            <a:r>
              <a:rPr lang="en-US" sz="3100" dirty="0">
                <a:latin typeface="Times New Roman"/>
                <a:ea typeface="Times New Roman"/>
              </a:rPr>
              <a:t> </a:t>
            </a:r>
            <a:r>
              <a:rPr lang="en-US" sz="3100" dirty="0" err="1">
                <a:latin typeface="Times New Roman"/>
                <a:ea typeface="Times New Roman"/>
              </a:rPr>
              <a:t>qola</a:t>
            </a:r>
            <a:r>
              <a:rPr lang="en-US" sz="3100" dirty="0">
                <a:latin typeface="Times New Roman"/>
                <a:ea typeface="Times New Roman"/>
              </a:rPr>
              <a:t> </a:t>
            </a:r>
            <a:r>
              <a:rPr lang="en-US" sz="3100" dirty="0" err="1" smtClean="0">
                <a:latin typeface="Times New Roman"/>
                <a:ea typeface="Times New Roman"/>
              </a:rPr>
              <a:t>olmadi</a:t>
            </a:r>
            <a:r>
              <a:rPr lang="en-US" sz="3100" dirty="0" smtClean="0">
                <a:latin typeface="Times New Roman"/>
                <a:ea typeface="Times New Roman"/>
              </a:rPr>
              <a:t>.</a:t>
            </a:r>
            <a:endParaRPr lang="en-US" sz="3100" dirty="0">
              <a:solidFill>
                <a:prstClr val="black"/>
              </a:solidFill>
              <a:latin typeface="Times New Roman"/>
              <a:ea typeface="Times New Roman"/>
            </a:endParaRPr>
          </a:p>
        </p:txBody>
      </p:sp>
    </p:spTree>
    <p:extLst>
      <p:ext uri="{BB962C8B-B14F-4D97-AF65-F5344CB8AC3E}">
        <p14:creationId xmlns:p14="http://schemas.microsoft.com/office/powerpoint/2010/main" val="1525454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uz-Cyrl-UZ" sz="2800" dirty="0" smtClean="0">
                <a:latin typeface="Times New Roman"/>
                <a:ea typeface="Times New Roman"/>
              </a:rPr>
              <a:t>Abu </a:t>
            </a:r>
            <a:r>
              <a:rPr lang="uz-Cyrl-UZ" sz="2800" dirty="0">
                <a:latin typeface="Times New Roman"/>
                <a:ea typeface="Times New Roman"/>
              </a:rPr>
              <a:t>Muslim erishgan muvaffaqiyat uning obru etiborining arab xalifaligidagi keng yoyilishiga sabab bo’li. Unin qo’shini tobora yangi kuchlar hisobidan ko’payib bordi. Tez orada qo’zg’olonchilar </a:t>
            </a:r>
            <a:r>
              <a:rPr lang="uz-Cyrl-UZ" sz="2800" b="1" dirty="0">
                <a:latin typeface="Times New Roman"/>
                <a:ea typeface="Times New Roman"/>
              </a:rPr>
              <a:t>Xurosonni</a:t>
            </a:r>
            <a:r>
              <a:rPr lang="uz-Cyrl-UZ" sz="2800" dirty="0">
                <a:latin typeface="Times New Roman"/>
                <a:ea typeface="Times New Roman"/>
              </a:rPr>
              <a:t> egallab oldi va </a:t>
            </a:r>
            <a:r>
              <a:rPr lang="uz-Cyrl-UZ" sz="2800" b="1" dirty="0">
                <a:latin typeface="Times New Roman"/>
                <a:ea typeface="Times New Roman"/>
              </a:rPr>
              <a:t>749 yilda</a:t>
            </a:r>
            <a:r>
              <a:rPr lang="uz-Cyrl-UZ" sz="2800" dirty="0">
                <a:latin typeface="Times New Roman"/>
                <a:ea typeface="Times New Roman"/>
              </a:rPr>
              <a:t> </a:t>
            </a:r>
            <a:r>
              <a:rPr lang="uz-Cyrl-UZ" sz="2800" b="1" i="1" dirty="0">
                <a:solidFill>
                  <a:srgbClr val="0000FF"/>
                </a:solidFill>
                <a:latin typeface="Times New Roman"/>
                <a:ea typeface="Times New Roman"/>
              </a:rPr>
              <a:t>Iroq va Jazoirda</a:t>
            </a:r>
            <a:r>
              <a:rPr lang="uz-Cyrl-UZ" sz="2800" dirty="0">
                <a:latin typeface="Times New Roman"/>
                <a:ea typeface="Times New Roman"/>
              </a:rPr>
              <a:t> ummaviylar qo’shinlariga bir necha bor </a:t>
            </a:r>
            <a:r>
              <a:rPr lang="uz-Cyrl-UZ" sz="2800" dirty="0" smtClean="0">
                <a:latin typeface="Times New Roman"/>
                <a:ea typeface="Times New Roman"/>
              </a:rPr>
              <a:t>qaqshat</a:t>
            </a:r>
            <a:r>
              <a:rPr lang="en-US" sz="2800" dirty="0" smtClean="0">
                <a:latin typeface="Times New Roman"/>
                <a:ea typeface="Times New Roman"/>
              </a:rPr>
              <a:t>q</a:t>
            </a:r>
            <a:r>
              <a:rPr lang="uz-Cyrl-UZ" sz="2800" dirty="0" smtClean="0">
                <a:latin typeface="Times New Roman"/>
                <a:ea typeface="Times New Roman"/>
              </a:rPr>
              <a:t>ich </a:t>
            </a:r>
            <a:r>
              <a:rPr lang="uz-Cyrl-UZ" sz="2800" dirty="0">
                <a:latin typeface="Times New Roman"/>
                <a:ea typeface="Times New Roman"/>
              </a:rPr>
              <a:t>zarbalar </a:t>
            </a:r>
            <a:r>
              <a:rPr lang="uz-Cyrl-UZ" sz="2800" dirty="0" smtClean="0">
                <a:latin typeface="Times New Roman"/>
                <a:ea typeface="Times New Roman"/>
              </a:rPr>
              <a:t>berd</a:t>
            </a:r>
            <a:r>
              <a:rPr lang="en-US" sz="2800" dirty="0" err="1" smtClean="0">
                <a:latin typeface="Times New Roman"/>
                <a:ea typeface="Times New Roman"/>
              </a:rPr>
              <a:t>i</a:t>
            </a:r>
            <a:r>
              <a:rPr lang="uz-Cyrl-UZ" sz="2800" dirty="0" smtClean="0">
                <a:latin typeface="Times New Roman"/>
                <a:ea typeface="Times New Roman"/>
              </a:rPr>
              <a:t>lar</a:t>
            </a:r>
            <a:r>
              <a:rPr lang="uz-Cyrl-UZ" sz="2800" dirty="0">
                <a:latin typeface="Times New Roman"/>
                <a:ea typeface="Times New Roman"/>
              </a:rPr>
              <a:t>. Shundan </a:t>
            </a:r>
            <a:r>
              <a:rPr lang="uz-Cyrl-UZ" sz="2800" dirty="0" smtClean="0">
                <a:latin typeface="Times New Roman"/>
                <a:ea typeface="Times New Roman"/>
              </a:rPr>
              <a:t>so’ng</a:t>
            </a:r>
            <a:r>
              <a:rPr lang="en-US" sz="2800" dirty="0" smtClean="0">
                <a:latin typeface="Times New Roman"/>
                <a:ea typeface="Times New Roman"/>
              </a:rPr>
              <a:t>,</a:t>
            </a:r>
            <a:r>
              <a:rPr lang="uz-Cyrl-UZ" sz="2800" dirty="0" smtClean="0">
                <a:latin typeface="Times New Roman"/>
                <a:ea typeface="Times New Roman"/>
              </a:rPr>
              <a:t> </a:t>
            </a:r>
            <a:r>
              <a:rPr lang="uz-Cyrl-UZ" sz="2800" b="1" dirty="0">
                <a:solidFill>
                  <a:srgbClr val="0000FF"/>
                </a:solidFill>
                <a:latin typeface="Times New Roman"/>
                <a:ea typeface="Times New Roman"/>
              </a:rPr>
              <a:t>Abu Muslim </a:t>
            </a:r>
            <a:r>
              <a:rPr lang="uz-Cyrl-UZ" sz="2800" dirty="0">
                <a:latin typeface="Times New Roman"/>
                <a:ea typeface="Times New Roman"/>
              </a:rPr>
              <a:t>lashkarlari poytaxt </a:t>
            </a:r>
            <a:r>
              <a:rPr lang="uz-Cyrl-UZ" sz="2800" b="1" dirty="0">
                <a:latin typeface="Times New Roman"/>
                <a:ea typeface="Times New Roman"/>
              </a:rPr>
              <a:t>Damashqqa</a:t>
            </a:r>
            <a:r>
              <a:rPr lang="uz-Cyrl-UZ" sz="2800" dirty="0">
                <a:latin typeface="Times New Roman"/>
                <a:ea typeface="Times New Roman"/>
              </a:rPr>
              <a:t> tomon yurish qildi va xalifa </a:t>
            </a:r>
            <a:r>
              <a:rPr lang="uz-Cyrl-UZ" sz="2800" b="1" dirty="0">
                <a:solidFill>
                  <a:srgbClr val="0000FF"/>
                </a:solidFill>
                <a:latin typeface="Times New Roman"/>
                <a:ea typeface="Times New Roman"/>
              </a:rPr>
              <a:t>Marvon II</a:t>
            </a:r>
            <a:r>
              <a:rPr lang="uz-Cyrl-UZ" sz="2800" dirty="0">
                <a:latin typeface="Times New Roman"/>
                <a:ea typeface="Times New Roman"/>
              </a:rPr>
              <a:t> ni taxtdan ag’dardi. Bu janglarda lashkarboshi sifatida </a:t>
            </a:r>
            <a:r>
              <a:rPr lang="uz-Cyrl-UZ" sz="2800" b="1" dirty="0">
                <a:solidFill>
                  <a:srgbClr val="0000FF"/>
                </a:solidFill>
                <a:latin typeface="Times New Roman"/>
                <a:ea typeface="Times New Roman"/>
              </a:rPr>
              <a:t>arab Kaxtaba</a:t>
            </a:r>
            <a:r>
              <a:rPr lang="uz-Cyrl-UZ" sz="2800" dirty="0">
                <a:latin typeface="Times New Roman"/>
                <a:ea typeface="Times New Roman"/>
              </a:rPr>
              <a:t> va </a:t>
            </a:r>
            <a:r>
              <a:rPr lang="uz-Cyrl-UZ" sz="2800" b="1" dirty="0">
                <a:solidFill>
                  <a:srgbClr val="0000FF"/>
                </a:solidFill>
                <a:latin typeface="Times New Roman"/>
                <a:ea typeface="Times New Roman"/>
              </a:rPr>
              <a:t>xurosonlik Xolid ibn </a:t>
            </a:r>
            <a:r>
              <a:rPr lang="uz-Cyrl-UZ" sz="2800" b="1" dirty="0" smtClean="0">
                <a:solidFill>
                  <a:srgbClr val="0000FF"/>
                </a:solidFill>
                <a:latin typeface="Times New Roman"/>
                <a:ea typeface="Times New Roman"/>
              </a:rPr>
              <a:t>Barmo</a:t>
            </a:r>
            <a:r>
              <a:rPr lang="en-US" sz="2800" b="1" dirty="0" smtClean="0">
                <a:solidFill>
                  <a:srgbClr val="0000FF"/>
                </a:solidFill>
                <a:latin typeface="Times New Roman"/>
                <a:ea typeface="Times New Roman"/>
              </a:rPr>
              <a:t>q</a:t>
            </a:r>
            <a:r>
              <a:rPr lang="uz-Cyrl-UZ" sz="2800" dirty="0" smtClean="0">
                <a:latin typeface="Times New Roman"/>
                <a:ea typeface="Times New Roman"/>
              </a:rPr>
              <a:t> </a:t>
            </a:r>
            <a:r>
              <a:rPr lang="uz-Cyrl-UZ" sz="2800" dirty="0">
                <a:latin typeface="Times New Roman"/>
                <a:ea typeface="Times New Roman"/>
              </a:rPr>
              <a:t>o’zlarini ko’rsatdilar. Xalifalik taxti abbosiylar qo’liga o’tdi. Ular </a:t>
            </a:r>
            <a:r>
              <a:rPr lang="uz-Cyrl-UZ" sz="2800" b="1" dirty="0">
                <a:latin typeface="Times New Roman"/>
                <a:ea typeface="Times New Roman"/>
              </a:rPr>
              <a:t>750— 1258 y.</a:t>
            </a:r>
            <a:r>
              <a:rPr lang="uz-Cyrl-UZ" sz="2800" dirty="0">
                <a:latin typeface="Times New Roman"/>
                <a:ea typeface="Times New Roman"/>
              </a:rPr>
              <a:t> davomida xalifalikni o’z qo’llarida saqladilar. Taxtga birinchi bo’lib Muhammadniig amakisi avlodlaridan bulgan </a:t>
            </a:r>
            <a:r>
              <a:rPr lang="uz-Cyrl-UZ" sz="2800" b="1" dirty="0">
                <a:solidFill>
                  <a:srgbClr val="C00000"/>
                </a:solidFill>
                <a:latin typeface="Times New Roman"/>
                <a:ea typeface="Times New Roman"/>
              </a:rPr>
              <a:t>Abul-Abbos as-Saffoh (749—754) </a:t>
            </a:r>
            <a:r>
              <a:rPr lang="uz-Cyrl-UZ" sz="2800" dirty="0">
                <a:latin typeface="Times New Roman"/>
                <a:ea typeface="Times New Roman"/>
              </a:rPr>
              <a:t>o’tirdi.</a:t>
            </a:r>
            <a:endParaRPr lang="en-US" sz="2800" dirty="0">
              <a:solidFill>
                <a:prstClr val="black"/>
              </a:solidFill>
              <a:latin typeface="Times New Roman"/>
              <a:ea typeface="Times New Roman"/>
            </a:endParaRPr>
          </a:p>
        </p:txBody>
      </p:sp>
    </p:spTree>
    <p:extLst>
      <p:ext uri="{BB962C8B-B14F-4D97-AF65-F5344CB8AC3E}">
        <p14:creationId xmlns:p14="http://schemas.microsoft.com/office/powerpoint/2010/main" val="1316665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555641"/>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en-US" sz="2800" dirty="0" err="1" smtClean="0">
                <a:latin typeface="Times New Roman"/>
                <a:ea typeface="Times New Roman"/>
              </a:rPr>
              <a:t>Abbosiylar</a:t>
            </a:r>
            <a:r>
              <a:rPr lang="en-US" sz="2800" dirty="0" smtClean="0">
                <a:latin typeface="Times New Roman"/>
                <a:ea typeface="Times New Roman"/>
              </a:rPr>
              <a:t> </a:t>
            </a:r>
            <a:r>
              <a:rPr lang="en-US" sz="2800" dirty="0" err="1">
                <a:latin typeface="Times New Roman"/>
                <a:ea typeface="Times New Roman"/>
              </a:rPr>
              <a:t>faolayatining</a:t>
            </a:r>
            <a:r>
              <a:rPr lang="en-US" sz="2800" dirty="0">
                <a:latin typeface="Times New Roman"/>
                <a:ea typeface="Times New Roman"/>
              </a:rPr>
              <a:t> </a:t>
            </a:r>
            <a:r>
              <a:rPr lang="en-US" sz="2800" dirty="0" err="1">
                <a:latin typeface="Times New Roman"/>
                <a:ea typeface="Times New Roman"/>
              </a:rPr>
              <a:t>boshlang’ich</a:t>
            </a:r>
            <a:r>
              <a:rPr lang="en-US" sz="2800" dirty="0">
                <a:latin typeface="Times New Roman"/>
                <a:ea typeface="Times New Roman"/>
              </a:rPr>
              <a:t> </a:t>
            </a:r>
            <a:r>
              <a:rPr lang="en-US" sz="2800" dirty="0" err="1">
                <a:latin typeface="Times New Roman"/>
                <a:ea typeface="Times New Roman"/>
              </a:rPr>
              <a:t>davrida</a:t>
            </a:r>
            <a:r>
              <a:rPr lang="en-US" sz="2800" dirty="0">
                <a:latin typeface="Times New Roman"/>
                <a:ea typeface="Times New Roman"/>
              </a:rPr>
              <a:t> </a:t>
            </a:r>
            <a:r>
              <a:rPr lang="en-US" sz="2800" dirty="0" err="1">
                <a:latin typeface="Times New Roman"/>
                <a:ea typeface="Times New Roman"/>
              </a:rPr>
              <a:t>xalq</a:t>
            </a:r>
            <a:r>
              <a:rPr lang="en-US" sz="2800" dirty="0">
                <a:latin typeface="Times New Roman"/>
                <a:ea typeface="Times New Roman"/>
              </a:rPr>
              <a:t> </a:t>
            </a:r>
            <a:r>
              <a:rPr lang="en-US" sz="2800" dirty="0" err="1">
                <a:latin typeface="Times New Roman"/>
                <a:ea typeface="Times New Roman"/>
              </a:rPr>
              <a:t>ommasi</a:t>
            </a:r>
            <a:r>
              <a:rPr lang="en-US" sz="2800" dirty="0">
                <a:latin typeface="Times New Roman"/>
                <a:ea typeface="Times New Roman"/>
              </a:rPr>
              <a:t> </a:t>
            </a:r>
            <a:r>
              <a:rPr lang="en-US" sz="2800" dirty="0" err="1">
                <a:latin typeface="Times New Roman"/>
                <a:ea typeface="Times New Roman"/>
              </a:rPr>
              <a:t>berilgan</a:t>
            </a:r>
            <a:r>
              <a:rPr lang="en-US" sz="2800" dirty="0">
                <a:latin typeface="Times New Roman"/>
                <a:ea typeface="Times New Roman"/>
              </a:rPr>
              <a:t> </a:t>
            </a:r>
            <a:r>
              <a:rPr lang="en-US" sz="2800" dirty="0" err="1" smtClean="0">
                <a:latin typeface="Times New Roman"/>
                <a:ea typeface="Times New Roman"/>
              </a:rPr>
              <a:t>katta-katta</a:t>
            </a:r>
            <a:r>
              <a:rPr lang="en-US" sz="2800" dirty="0" smtClean="0">
                <a:latin typeface="Times New Roman"/>
                <a:ea typeface="Times New Roman"/>
              </a:rPr>
              <a:t> </a:t>
            </a:r>
            <a:r>
              <a:rPr lang="en-US" sz="2800" dirty="0" err="1">
                <a:latin typeface="Times New Roman"/>
                <a:ea typeface="Times New Roman"/>
              </a:rPr>
              <a:t>va’dalarning</a:t>
            </a:r>
            <a:r>
              <a:rPr lang="en-US" sz="2800" dirty="0">
                <a:latin typeface="Times New Roman"/>
                <a:ea typeface="Times New Roman"/>
              </a:rPr>
              <a:t> </a:t>
            </a:r>
            <a:r>
              <a:rPr lang="en-US" sz="2800" dirty="0" err="1">
                <a:latin typeface="Times New Roman"/>
                <a:ea typeface="Times New Roman"/>
              </a:rPr>
              <a:t>birontasi</a:t>
            </a:r>
            <a:r>
              <a:rPr lang="en-US" sz="2800" dirty="0">
                <a:latin typeface="Times New Roman"/>
                <a:ea typeface="Times New Roman"/>
              </a:rPr>
              <a:t> ham </a:t>
            </a:r>
            <a:r>
              <a:rPr lang="en-US" sz="2800" dirty="0" err="1">
                <a:latin typeface="Times New Roman"/>
                <a:ea typeface="Times New Roman"/>
              </a:rPr>
              <a:t>bajarilmadi</a:t>
            </a:r>
            <a:r>
              <a:rPr lang="en-US" sz="2800" dirty="0">
                <a:latin typeface="Times New Roman"/>
                <a:ea typeface="Times New Roman"/>
              </a:rPr>
              <a:t>. </a:t>
            </a:r>
            <a:r>
              <a:rPr lang="en-US" sz="2800" dirty="0" err="1">
                <a:latin typeface="Times New Roman"/>
                <a:ea typeface="Times New Roman"/>
              </a:rPr>
              <a:t>Ular</a:t>
            </a:r>
            <a:r>
              <a:rPr lang="en-US" sz="2800" dirty="0">
                <a:latin typeface="Times New Roman"/>
                <a:ea typeface="Times New Roman"/>
              </a:rPr>
              <a:t> </a:t>
            </a:r>
            <a:r>
              <a:rPr lang="en-US" sz="2800" dirty="0" err="1">
                <a:latin typeface="Times New Roman"/>
                <a:ea typeface="Times New Roman"/>
              </a:rPr>
              <a:t>hokimiyatni</a:t>
            </a:r>
            <a:r>
              <a:rPr lang="en-US" sz="2800" dirty="0">
                <a:latin typeface="Times New Roman"/>
                <a:ea typeface="Times New Roman"/>
              </a:rPr>
              <a:t> </a:t>
            </a:r>
            <a:r>
              <a:rPr lang="en-US" sz="2800" dirty="0" err="1">
                <a:latin typeface="Times New Roman"/>
                <a:ea typeface="Times New Roman"/>
              </a:rPr>
              <a:t>egallab</a:t>
            </a:r>
            <a:r>
              <a:rPr lang="en-US" sz="2800" dirty="0">
                <a:latin typeface="Times New Roman"/>
                <a:ea typeface="Times New Roman"/>
              </a:rPr>
              <a:t> </a:t>
            </a:r>
            <a:r>
              <a:rPr lang="en-US" sz="2800" dirty="0" err="1">
                <a:latin typeface="Times New Roman"/>
                <a:ea typeface="Times New Roman"/>
              </a:rPr>
              <a:t>olgach</a:t>
            </a:r>
            <a:r>
              <a:rPr lang="en-US" sz="2800" dirty="0">
                <a:latin typeface="Times New Roman"/>
                <a:ea typeface="Times New Roman"/>
              </a:rPr>
              <a:t>, </a:t>
            </a:r>
            <a:r>
              <a:rPr lang="en-US" sz="2800" b="1" dirty="0" err="1">
                <a:latin typeface="Times New Roman"/>
                <a:ea typeface="Times New Roman"/>
              </a:rPr>
              <a:t>mahalliy</a:t>
            </a:r>
            <a:r>
              <a:rPr lang="en-US" sz="2800" b="1" dirty="0">
                <a:latin typeface="Times New Roman"/>
                <a:ea typeface="Times New Roman"/>
              </a:rPr>
              <a:t> </a:t>
            </a:r>
            <a:r>
              <a:rPr lang="en-US" sz="2800" b="1" dirty="0" err="1">
                <a:latin typeface="Times New Roman"/>
                <a:ea typeface="Times New Roman"/>
              </a:rPr>
              <a:t>oqsuyak</a:t>
            </a:r>
            <a:r>
              <a:rPr lang="en-US" sz="2800" b="1" dirty="0">
                <a:latin typeface="Times New Roman"/>
                <a:ea typeface="Times New Roman"/>
              </a:rPr>
              <a:t> boy </a:t>
            </a:r>
            <a:r>
              <a:rPr lang="en-US" sz="2800" b="1" dirty="0" err="1">
                <a:latin typeface="Times New Roman"/>
                <a:ea typeface="Times New Roman"/>
              </a:rPr>
              <a:t>va</a:t>
            </a:r>
            <a:r>
              <a:rPr lang="en-US" sz="2800" b="1" dirty="0">
                <a:latin typeface="Times New Roman"/>
                <a:ea typeface="Times New Roman"/>
              </a:rPr>
              <a:t> </a:t>
            </a:r>
            <a:r>
              <a:rPr lang="en-US" sz="2800" b="1" dirty="0" err="1">
                <a:latin typeface="Times New Roman"/>
                <a:ea typeface="Times New Roman"/>
              </a:rPr>
              <a:t>zodagonlar</a:t>
            </a:r>
            <a:r>
              <a:rPr lang="en-US" sz="2800" dirty="0">
                <a:latin typeface="Times New Roman"/>
                <a:ea typeface="Times New Roman"/>
              </a:rPr>
              <a:t> </a:t>
            </a:r>
            <a:r>
              <a:rPr lang="en-US" sz="2800" dirty="0" err="1" smtClean="0">
                <a:latin typeface="Times New Roman"/>
                <a:ea typeface="Times New Roman"/>
              </a:rPr>
              <a:t>bilan</a:t>
            </a:r>
            <a:r>
              <a:rPr lang="en-US" sz="2800" dirty="0" smtClean="0">
                <a:latin typeface="Times New Roman"/>
                <a:ea typeface="Times New Roman"/>
              </a:rPr>
              <a:t> </a:t>
            </a:r>
            <a:r>
              <a:rPr lang="en-US" sz="2800" dirty="0" err="1">
                <a:latin typeface="Times New Roman"/>
                <a:ea typeface="Times New Roman"/>
              </a:rPr>
              <a:t>ummaviy</a:t>
            </a:r>
            <a:r>
              <a:rPr lang="en-US" sz="2800" dirty="0">
                <a:latin typeface="Times New Roman"/>
                <a:ea typeface="Times New Roman"/>
              </a:rPr>
              <a:t> </a:t>
            </a:r>
            <a:r>
              <a:rPr lang="en-US" sz="2800" dirty="0" err="1">
                <a:latin typeface="Times New Roman"/>
                <a:ea typeface="Times New Roman"/>
              </a:rPr>
              <a:t>hukmdorlar</a:t>
            </a:r>
            <a:r>
              <a:rPr lang="en-US" sz="2800" dirty="0">
                <a:latin typeface="Times New Roman"/>
                <a:ea typeface="Times New Roman"/>
              </a:rPr>
              <a:t> </a:t>
            </a:r>
            <a:r>
              <a:rPr lang="en-US" sz="2800" dirty="0" err="1">
                <a:latin typeface="Times New Roman"/>
                <a:ea typeface="Times New Roman"/>
              </a:rPr>
              <a:t>singari</a:t>
            </a:r>
            <a:r>
              <a:rPr lang="en-US" sz="2800" dirty="0">
                <a:latin typeface="Times New Roman"/>
                <a:ea typeface="Times New Roman"/>
              </a:rPr>
              <a:t> </a:t>
            </a:r>
            <a:r>
              <a:rPr lang="en-US" sz="2800" dirty="0" err="1">
                <a:latin typeface="Times New Roman"/>
                <a:ea typeface="Times New Roman"/>
              </a:rPr>
              <a:t>hamtovoq</a:t>
            </a:r>
            <a:r>
              <a:rPr lang="en-US" sz="2800" dirty="0">
                <a:latin typeface="Times New Roman"/>
                <a:ea typeface="Times New Roman"/>
              </a:rPr>
              <a:t> </a:t>
            </a:r>
            <a:r>
              <a:rPr lang="en-US" sz="2800" dirty="0" err="1">
                <a:latin typeface="Times New Roman"/>
                <a:ea typeface="Times New Roman"/>
              </a:rPr>
              <a:t>bo’lib</a:t>
            </a:r>
            <a:r>
              <a:rPr lang="en-US" sz="2800" dirty="0">
                <a:latin typeface="Times New Roman"/>
                <a:ea typeface="Times New Roman"/>
              </a:rPr>
              <a:t> </a:t>
            </a:r>
            <a:r>
              <a:rPr lang="en-US" sz="2800" dirty="0" err="1">
                <a:latin typeface="Times New Roman"/>
                <a:ea typeface="Times New Roman"/>
              </a:rPr>
              <a:t>oldilar</a:t>
            </a:r>
            <a:r>
              <a:rPr lang="en-US" sz="2800" dirty="0">
                <a:latin typeface="Times New Roman"/>
                <a:ea typeface="Times New Roman"/>
              </a:rPr>
              <a:t>. </a:t>
            </a:r>
            <a:r>
              <a:rPr lang="en-US" sz="2800" dirty="0" err="1">
                <a:latin typeface="Times New Roman"/>
                <a:ea typeface="Times New Roman"/>
              </a:rPr>
              <a:t>Ular</a:t>
            </a:r>
            <a:r>
              <a:rPr lang="en-US" sz="2800" dirty="0">
                <a:latin typeface="Times New Roman"/>
                <a:ea typeface="Times New Roman"/>
              </a:rPr>
              <a:t> </a:t>
            </a:r>
            <a:r>
              <a:rPr lang="en-US" sz="2800" dirty="0" err="1">
                <a:latin typeface="Times New Roman"/>
                <a:ea typeface="Times New Roman"/>
              </a:rPr>
              <a:t>bu</a:t>
            </a:r>
            <a:r>
              <a:rPr lang="en-US" sz="2800" dirty="0">
                <a:latin typeface="Times New Roman"/>
                <a:ea typeface="Times New Roman"/>
              </a:rPr>
              <a:t> </a:t>
            </a:r>
            <a:r>
              <a:rPr lang="en-US" sz="2800" dirty="0" err="1">
                <a:latin typeface="Times New Roman"/>
                <a:ea typeface="Times New Roman"/>
              </a:rPr>
              <a:t>yo’lni</a:t>
            </a:r>
            <a:r>
              <a:rPr lang="en-US" sz="2800" dirty="0">
                <a:latin typeface="Times New Roman"/>
                <a:ea typeface="Times New Roman"/>
              </a:rPr>
              <a:t> </a:t>
            </a:r>
            <a:r>
              <a:rPr lang="en-US" sz="2800" dirty="0" err="1">
                <a:latin typeface="Times New Roman"/>
                <a:ea typeface="Times New Roman"/>
              </a:rPr>
              <a:t>tutishga</a:t>
            </a:r>
            <a:r>
              <a:rPr lang="en-US" sz="2800" dirty="0">
                <a:latin typeface="Times New Roman"/>
                <a:ea typeface="Times New Roman"/>
              </a:rPr>
              <a:t> </a:t>
            </a:r>
            <a:r>
              <a:rPr lang="en-US" sz="2800" dirty="0" err="1">
                <a:latin typeface="Times New Roman"/>
                <a:ea typeface="Times New Roman"/>
              </a:rPr>
              <a:t>majbur</a:t>
            </a:r>
            <a:r>
              <a:rPr lang="en-US" sz="2800" dirty="0">
                <a:latin typeface="Times New Roman"/>
                <a:ea typeface="Times New Roman"/>
              </a:rPr>
              <a:t> </a:t>
            </a:r>
            <a:r>
              <a:rPr lang="en-US" sz="2800" dirty="0" err="1">
                <a:latin typeface="Times New Roman"/>
                <a:ea typeface="Times New Roman"/>
              </a:rPr>
              <a:t>edilar</a:t>
            </a:r>
            <a:r>
              <a:rPr lang="en-US" sz="2800" dirty="0">
                <a:latin typeface="Times New Roman"/>
                <a:ea typeface="Times New Roman"/>
              </a:rPr>
              <a:t>. </a:t>
            </a:r>
            <a:r>
              <a:rPr lang="en-US" sz="2800" dirty="0" err="1">
                <a:latin typeface="Times New Roman"/>
                <a:ea typeface="Times New Roman"/>
              </a:rPr>
              <a:t>Chunki</a:t>
            </a:r>
            <a:r>
              <a:rPr lang="en-US" sz="2800" dirty="0">
                <a:latin typeface="Times New Roman"/>
                <a:ea typeface="Times New Roman"/>
              </a:rPr>
              <a:t> </a:t>
            </a:r>
            <a:r>
              <a:rPr lang="en-US" sz="2800" b="1" dirty="0" err="1">
                <a:latin typeface="Times New Roman"/>
                <a:ea typeface="Times New Roman"/>
              </a:rPr>
              <a:t>birinchidan</a:t>
            </a:r>
            <a:r>
              <a:rPr lang="en-US" sz="2800" dirty="0">
                <a:latin typeface="Times New Roman"/>
                <a:ea typeface="Times New Roman"/>
              </a:rPr>
              <a:t>, </a:t>
            </a:r>
            <a:r>
              <a:rPr lang="en-US" sz="2800" dirty="0" err="1">
                <a:latin typeface="Times New Roman"/>
                <a:ea typeface="Times New Roman"/>
              </a:rPr>
              <a:t>bosib</a:t>
            </a:r>
            <a:r>
              <a:rPr lang="en-US" sz="2800" dirty="0">
                <a:latin typeface="Times New Roman"/>
                <a:ea typeface="Times New Roman"/>
              </a:rPr>
              <a:t> </a:t>
            </a:r>
            <a:r>
              <a:rPr lang="en-US" sz="2800" dirty="0" err="1">
                <a:latin typeface="Times New Roman"/>
                <a:ea typeface="Times New Roman"/>
              </a:rPr>
              <a:t>olingan</a:t>
            </a:r>
            <a:r>
              <a:rPr lang="en-US" sz="2800" dirty="0">
                <a:latin typeface="Times New Roman"/>
                <a:ea typeface="Times New Roman"/>
              </a:rPr>
              <a:t> </a:t>
            </a:r>
            <a:r>
              <a:rPr lang="en-US" sz="2800" dirty="0" err="1" smtClean="0">
                <a:latin typeface="Times New Roman"/>
                <a:ea typeface="Times New Roman"/>
              </a:rPr>
              <a:t>o’lkalardaga</a:t>
            </a:r>
            <a:r>
              <a:rPr lang="en-US" sz="2800" dirty="0" smtClean="0">
                <a:latin typeface="Times New Roman"/>
                <a:ea typeface="Times New Roman"/>
              </a:rPr>
              <a:t> </a:t>
            </a:r>
            <a:r>
              <a:rPr lang="en-US" sz="2800" dirty="0" err="1">
                <a:latin typeface="Times New Roman"/>
                <a:ea typeface="Times New Roman"/>
              </a:rPr>
              <a:t>xalqlarni</a:t>
            </a:r>
            <a:r>
              <a:rPr lang="en-US" sz="2800" dirty="0">
                <a:latin typeface="Times New Roman"/>
                <a:ea typeface="Times New Roman"/>
              </a:rPr>
              <a:t> </a:t>
            </a:r>
            <a:r>
              <a:rPr lang="en-US" sz="2800" dirty="0" err="1">
                <a:latin typeface="Times New Roman"/>
                <a:ea typeface="Times New Roman"/>
              </a:rPr>
              <a:t>tutib</a:t>
            </a:r>
            <a:r>
              <a:rPr lang="en-US" sz="2800" dirty="0">
                <a:latin typeface="Times New Roman"/>
                <a:ea typeface="Times New Roman"/>
              </a:rPr>
              <a:t> </a:t>
            </a:r>
            <a:r>
              <a:rPr lang="en-US" sz="2800" dirty="0" err="1">
                <a:latin typeface="Times New Roman"/>
                <a:ea typeface="Times New Roman"/>
              </a:rPr>
              <a:t>turmoq</a:t>
            </a:r>
            <a:r>
              <a:rPr lang="en-US" sz="2800" dirty="0">
                <a:latin typeface="Times New Roman"/>
                <a:ea typeface="Times New Roman"/>
              </a:rPr>
              <a:t> </a:t>
            </a:r>
            <a:r>
              <a:rPr lang="en-US" sz="2800" dirty="0" err="1">
                <a:latin typeface="Times New Roman"/>
                <a:ea typeface="Times New Roman"/>
              </a:rPr>
              <a:t>uchun</a:t>
            </a:r>
            <a:r>
              <a:rPr lang="en-US" sz="2800" dirty="0">
                <a:latin typeface="Times New Roman"/>
                <a:ea typeface="Times New Roman"/>
              </a:rPr>
              <a:t> </a:t>
            </a:r>
            <a:r>
              <a:rPr lang="en-US" sz="2800" dirty="0" err="1" smtClean="0">
                <a:latin typeface="Times New Roman"/>
                <a:ea typeface="Times New Roman"/>
              </a:rPr>
              <a:t>ularning</a:t>
            </a:r>
            <a:r>
              <a:rPr lang="en-US" sz="2800" dirty="0" smtClean="0">
                <a:latin typeface="Times New Roman"/>
                <a:ea typeface="Times New Roman"/>
              </a:rPr>
              <a:t> </a:t>
            </a:r>
            <a:r>
              <a:rPr lang="en-US" sz="2800" dirty="0" err="1">
                <a:latin typeface="Times New Roman"/>
                <a:ea typeface="Times New Roman"/>
              </a:rPr>
              <a:t>yordami</a:t>
            </a:r>
            <a:r>
              <a:rPr lang="en-US" sz="2800" dirty="0">
                <a:latin typeface="Times New Roman"/>
                <a:ea typeface="Times New Roman"/>
              </a:rPr>
              <a:t> </a:t>
            </a:r>
            <a:r>
              <a:rPr lang="en-US" sz="2800" dirty="0" err="1">
                <a:latin typeface="Times New Roman"/>
                <a:ea typeface="Times New Roman"/>
              </a:rPr>
              <a:t>kerak</a:t>
            </a:r>
            <a:r>
              <a:rPr lang="en-US" sz="2800" dirty="0">
                <a:latin typeface="Times New Roman"/>
                <a:ea typeface="Times New Roman"/>
              </a:rPr>
              <a:t> </a:t>
            </a:r>
            <a:r>
              <a:rPr lang="en-US" sz="2800" dirty="0" err="1">
                <a:latin typeface="Times New Roman"/>
                <a:ea typeface="Times New Roman"/>
              </a:rPr>
              <a:t>adi</a:t>
            </a:r>
            <a:r>
              <a:rPr lang="en-US" sz="2800" dirty="0">
                <a:latin typeface="Times New Roman"/>
                <a:ea typeface="Times New Roman"/>
              </a:rPr>
              <a:t>. </a:t>
            </a:r>
            <a:r>
              <a:rPr lang="en-US" sz="2800" b="1" dirty="0" err="1" smtClean="0">
                <a:latin typeface="Times New Roman"/>
                <a:ea typeface="Times New Roman"/>
              </a:rPr>
              <a:t>Ikkinchidan</a:t>
            </a:r>
            <a:r>
              <a:rPr lang="en-US" sz="2800" dirty="0" smtClean="0">
                <a:latin typeface="Times New Roman"/>
                <a:ea typeface="Times New Roman"/>
              </a:rPr>
              <a:t> </a:t>
            </a:r>
            <a:r>
              <a:rPr lang="en-US" sz="2800" dirty="0" err="1">
                <a:latin typeface="Times New Roman"/>
                <a:ea typeface="Times New Roman"/>
              </a:rPr>
              <a:t>esa</a:t>
            </a:r>
            <a:r>
              <a:rPr lang="en-US" sz="2800" dirty="0">
                <a:latin typeface="Times New Roman"/>
                <a:ea typeface="Times New Roman"/>
              </a:rPr>
              <a:t>, </a:t>
            </a:r>
            <a:r>
              <a:rPr lang="en-US" sz="2800" dirty="0" err="1">
                <a:latin typeface="Times New Roman"/>
                <a:ea typeface="Times New Roman"/>
              </a:rPr>
              <a:t>mahalliy</a:t>
            </a:r>
            <a:r>
              <a:rPr lang="en-US" sz="2800" dirty="0">
                <a:latin typeface="Times New Roman"/>
                <a:ea typeface="Times New Roman"/>
              </a:rPr>
              <a:t> </a:t>
            </a:r>
            <a:r>
              <a:rPr lang="en-US" sz="2800" dirty="0" err="1">
                <a:latin typeface="Times New Roman"/>
                <a:ea typeface="Times New Roman"/>
              </a:rPr>
              <a:t>hukmdorlar</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oqsuyak</a:t>
            </a:r>
            <a:r>
              <a:rPr lang="en-US" sz="2800" dirty="0">
                <a:latin typeface="Times New Roman"/>
                <a:ea typeface="Times New Roman"/>
              </a:rPr>
              <a:t> </a:t>
            </a:r>
            <a:r>
              <a:rPr lang="en-US" sz="2800" dirty="0" err="1">
                <a:latin typeface="Times New Roman"/>
                <a:ea typeface="Times New Roman"/>
              </a:rPr>
              <a:t>zodagonlar</a:t>
            </a:r>
            <a:r>
              <a:rPr lang="en-US" sz="2800" dirty="0">
                <a:latin typeface="Times New Roman"/>
                <a:ea typeface="Times New Roman"/>
              </a:rPr>
              <a:t> </a:t>
            </a:r>
            <a:r>
              <a:rPr lang="en-US" sz="2800" dirty="0" err="1">
                <a:latin typeface="Times New Roman"/>
                <a:ea typeface="Times New Roman"/>
              </a:rPr>
              <a:t>sahroyi</a:t>
            </a:r>
            <a:r>
              <a:rPr lang="en-US" sz="2800" dirty="0">
                <a:latin typeface="Times New Roman"/>
                <a:ea typeface="Times New Roman"/>
              </a:rPr>
              <a:t> </a:t>
            </a:r>
            <a:r>
              <a:rPr lang="en-US" sz="2800" dirty="0" err="1">
                <a:latin typeface="Times New Roman"/>
                <a:ea typeface="Times New Roman"/>
              </a:rPr>
              <a:t>arablarga</a:t>
            </a:r>
            <a:r>
              <a:rPr lang="en-US" sz="2800" dirty="0">
                <a:latin typeface="Times New Roman"/>
                <a:ea typeface="Times New Roman"/>
              </a:rPr>
              <a:t> </a:t>
            </a:r>
            <a:r>
              <a:rPr lang="en-US" sz="2800" dirty="0" err="1">
                <a:latin typeface="Times New Roman"/>
                <a:ea typeface="Times New Roman"/>
              </a:rPr>
              <a:t>qaraganda</a:t>
            </a:r>
            <a:r>
              <a:rPr lang="en-US" sz="2800" dirty="0">
                <a:latin typeface="Times New Roman"/>
                <a:ea typeface="Times New Roman"/>
              </a:rPr>
              <a:t> </a:t>
            </a:r>
            <a:r>
              <a:rPr lang="en-US" sz="2800" dirty="0" err="1">
                <a:latin typeface="Times New Roman"/>
                <a:ea typeface="Times New Roman"/>
              </a:rPr>
              <a:t>ko’p</a:t>
            </a:r>
            <a:r>
              <a:rPr lang="en-US" sz="2800" dirty="0">
                <a:latin typeface="Times New Roman"/>
                <a:ea typeface="Times New Roman"/>
              </a:rPr>
              <a:t> </a:t>
            </a:r>
            <a:r>
              <a:rPr lang="en-US" sz="2800" dirty="0" err="1">
                <a:latin typeface="Times New Roman"/>
                <a:ea typeface="Times New Roman"/>
              </a:rPr>
              <a:t>asrlar</a:t>
            </a:r>
            <a:r>
              <a:rPr lang="en-US" sz="2800" dirty="0">
                <a:latin typeface="Times New Roman"/>
                <a:ea typeface="Times New Roman"/>
              </a:rPr>
              <a:t> </a:t>
            </a:r>
            <a:r>
              <a:rPr lang="en-US" sz="2800" dirty="0" err="1">
                <a:latin typeface="Times New Roman"/>
                <a:ea typeface="Times New Roman"/>
              </a:rPr>
              <a:t>davom</a:t>
            </a:r>
            <a:r>
              <a:rPr lang="en-US" sz="2800" dirty="0">
                <a:latin typeface="Times New Roman"/>
                <a:ea typeface="Times New Roman"/>
              </a:rPr>
              <a:t> </a:t>
            </a:r>
            <a:r>
              <a:rPr lang="en-US" sz="2800" dirty="0" err="1">
                <a:latin typeface="Times New Roman"/>
                <a:ea typeface="Times New Roman"/>
              </a:rPr>
              <a:t>etgan</a:t>
            </a:r>
            <a:r>
              <a:rPr lang="en-US" sz="2800" dirty="0">
                <a:latin typeface="Times New Roman"/>
                <a:ea typeface="Times New Roman"/>
              </a:rPr>
              <a:t> </a:t>
            </a:r>
            <a:r>
              <a:rPr lang="en-US" sz="2800" dirty="0" err="1">
                <a:latin typeface="Times New Roman"/>
                <a:ea typeface="Times New Roman"/>
              </a:rPr>
              <a:t>madaniy</a:t>
            </a:r>
            <a:r>
              <a:rPr lang="en-US" sz="2800" dirty="0">
                <a:latin typeface="Times New Roman"/>
                <a:ea typeface="Times New Roman"/>
              </a:rPr>
              <a:t> </a:t>
            </a:r>
            <a:r>
              <a:rPr lang="en-US" sz="2800" dirty="0" err="1">
                <a:latin typeface="Times New Roman"/>
                <a:ea typeface="Times New Roman"/>
              </a:rPr>
              <a:t>an’analar</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tajribalarga</a:t>
            </a:r>
            <a:r>
              <a:rPr lang="en-US" sz="2800" dirty="0">
                <a:latin typeface="Times New Roman"/>
                <a:ea typeface="Times New Roman"/>
              </a:rPr>
              <a:t> </a:t>
            </a:r>
            <a:r>
              <a:rPr lang="en-US" sz="2800" dirty="0" err="1" smtClean="0">
                <a:latin typeface="Times New Roman"/>
                <a:ea typeface="Times New Roman"/>
              </a:rPr>
              <a:t>ega</a:t>
            </a:r>
            <a:r>
              <a:rPr lang="en-US" sz="2800" dirty="0" smtClean="0">
                <a:latin typeface="Times New Roman"/>
                <a:ea typeface="Times New Roman"/>
              </a:rPr>
              <a:t> </a:t>
            </a:r>
            <a:r>
              <a:rPr lang="en-US" sz="2800" dirty="0" err="1">
                <a:latin typeface="Times New Roman"/>
                <a:ea typeface="Times New Roman"/>
              </a:rPr>
              <a:t>edilar</a:t>
            </a:r>
            <a:r>
              <a:rPr lang="en-US" sz="2800" dirty="0">
                <a:latin typeface="Times New Roman"/>
                <a:ea typeface="Times New Roman"/>
              </a:rPr>
              <a:t>. </a:t>
            </a:r>
            <a:r>
              <a:rPr lang="en-US" sz="2800" dirty="0" err="1">
                <a:latin typeface="Times New Roman"/>
                <a:ea typeface="Times New Roman"/>
              </a:rPr>
              <a:t>Abbosiy</a:t>
            </a:r>
            <a:r>
              <a:rPr lang="en-US" sz="2800" dirty="0">
                <a:latin typeface="Times New Roman"/>
                <a:ea typeface="Times New Roman"/>
              </a:rPr>
              <a:t> </a:t>
            </a:r>
            <a:r>
              <a:rPr lang="en-US" sz="2800" dirty="0" err="1">
                <a:latin typeface="Times New Roman"/>
                <a:ea typeface="Times New Roman"/>
              </a:rPr>
              <a:t>hukmdorlarga</a:t>
            </a:r>
            <a:r>
              <a:rPr lang="en-US" sz="2800" dirty="0">
                <a:latin typeface="Times New Roman"/>
                <a:ea typeface="Times New Roman"/>
              </a:rPr>
              <a:t> </a:t>
            </a:r>
            <a:r>
              <a:rPr lang="en-US" sz="2800" dirty="0" err="1">
                <a:latin typeface="Times New Roman"/>
                <a:ea typeface="Times New Roman"/>
              </a:rPr>
              <a:t>ana</a:t>
            </a:r>
            <a:r>
              <a:rPr lang="en-US" sz="2800" dirty="0">
                <a:latin typeface="Times New Roman"/>
                <a:ea typeface="Times New Roman"/>
              </a:rPr>
              <a:t> </a:t>
            </a:r>
            <a:r>
              <a:rPr lang="en-US" sz="2800" dirty="0" err="1">
                <a:latin typeface="Times New Roman"/>
                <a:ea typeface="Times New Roman"/>
              </a:rPr>
              <a:t>shu</a:t>
            </a:r>
            <a:r>
              <a:rPr lang="en-US" sz="2800" dirty="0">
                <a:latin typeface="Times New Roman"/>
                <a:ea typeface="Times New Roman"/>
              </a:rPr>
              <a:t> </a:t>
            </a:r>
            <a:r>
              <a:rPr lang="en-US" sz="2800" dirty="0" err="1">
                <a:latin typeface="Times New Roman"/>
                <a:ea typeface="Times New Roman"/>
              </a:rPr>
              <a:t>an’ana</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tajribalar</a:t>
            </a:r>
            <a:r>
              <a:rPr lang="en-US" sz="2800" dirty="0">
                <a:latin typeface="Times New Roman"/>
                <a:ea typeface="Times New Roman"/>
              </a:rPr>
              <a:t> </a:t>
            </a:r>
            <a:r>
              <a:rPr lang="en-US" sz="2800" dirty="0" err="1">
                <a:latin typeface="Times New Roman"/>
                <a:ea typeface="Times New Roman"/>
              </a:rPr>
              <a:t>asqotar</a:t>
            </a:r>
            <a:r>
              <a:rPr lang="en-US" sz="2800" dirty="0">
                <a:latin typeface="Times New Roman"/>
                <a:ea typeface="Times New Roman"/>
              </a:rPr>
              <a:t> </a:t>
            </a:r>
            <a:r>
              <a:rPr lang="en-US" sz="2800" dirty="0" err="1">
                <a:latin typeface="Times New Roman"/>
                <a:ea typeface="Times New Roman"/>
              </a:rPr>
              <a:t>edi</a:t>
            </a:r>
            <a:r>
              <a:rPr lang="en-US" sz="2800" dirty="0">
                <a:latin typeface="Times New Roman"/>
                <a:ea typeface="Times New Roman"/>
              </a:rPr>
              <a:t>. </a:t>
            </a:r>
            <a:r>
              <a:rPr lang="en-US" sz="2800" dirty="0" err="1">
                <a:latin typeface="Times New Roman"/>
                <a:ea typeface="Times New Roman"/>
              </a:rPr>
              <a:t>Shu</a:t>
            </a:r>
            <a:r>
              <a:rPr lang="en-US" sz="2800" dirty="0">
                <a:latin typeface="Times New Roman"/>
                <a:ea typeface="Times New Roman"/>
              </a:rPr>
              <a:t> bois </a:t>
            </a:r>
            <a:r>
              <a:rPr lang="en-US" sz="2800" dirty="0" err="1">
                <a:latin typeface="Times New Roman"/>
                <a:ea typeface="Times New Roman"/>
              </a:rPr>
              <a:t>ular</a:t>
            </a:r>
            <a:r>
              <a:rPr lang="en-US" sz="2800" dirty="0">
                <a:latin typeface="Times New Roman"/>
                <a:ea typeface="Times New Roman"/>
              </a:rPr>
              <a:t> </a:t>
            </a:r>
            <a:r>
              <a:rPr lang="en-US" sz="2800" dirty="0" err="1">
                <a:latin typeface="Times New Roman"/>
                <a:ea typeface="Times New Roman"/>
              </a:rPr>
              <a:t>mahalliy</a:t>
            </a:r>
            <a:r>
              <a:rPr lang="en-US" sz="2800" dirty="0">
                <a:latin typeface="Times New Roman"/>
                <a:ea typeface="Times New Roman"/>
              </a:rPr>
              <a:t> </a:t>
            </a:r>
            <a:r>
              <a:rPr lang="en-US" sz="2800" dirty="0" err="1">
                <a:latin typeface="Times New Roman"/>
                <a:ea typeface="Times New Roman"/>
              </a:rPr>
              <a:t>oqsuyak</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zodagonlar</a:t>
            </a:r>
            <a:r>
              <a:rPr lang="en-US" sz="2800" dirty="0">
                <a:latin typeface="Times New Roman"/>
                <a:ea typeface="Times New Roman"/>
              </a:rPr>
              <a:t> </a:t>
            </a:r>
            <a:r>
              <a:rPr lang="en-US" sz="2800" dirty="0" err="1">
                <a:latin typeface="Times New Roman"/>
                <a:ea typeface="Times New Roman"/>
              </a:rPr>
              <a:t>vakillarini</a:t>
            </a:r>
            <a:r>
              <a:rPr lang="en-US" sz="2800" dirty="0">
                <a:latin typeface="Times New Roman"/>
                <a:ea typeface="Times New Roman"/>
              </a:rPr>
              <a:t> </a:t>
            </a:r>
            <a:r>
              <a:rPr lang="en-US" sz="2800" dirty="0" err="1">
                <a:latin typeface="Times New Roman"/>
                <a:ea typeface="Times New Roman"/>
              </a:rPr>
              <a:t>yuqori</a:t>
            </a:r>
            <a:r>
              <a:rPr lang="en-US" sz="2800" dirty="0">
                <a:latin typeface="Times New Roman"/>
                <a:ea typeface="Times New Roman"/>
              </a:rPr>
              <a:t> </a:t>
            </a:r>
            <a:r>
              <a:rPr lang="en-US" sz="2800" dirty="0" err="1">
                <a:latin typeface="Times New Roman"/>
                <a:ea typeface="Times New Roman"/>
              </a:rPr>
              <a:t>lavozimlar</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mansablarga</a:t>
            </a:r>
            <a:r>
              <a:rPr lang="en-US" sz="2800" dirty="0">
                <a:latin typeface="Times New Roman"/>
                <a:ea typeface="Times New Roman"/>
              </a:rPr>
              <a:t> </a:t>
            </a:r>
            <a:r>
              <a:rPr lang="en-US" sz="2800" dirty="0" err="1">
                <a:latin typeface="Times New Roman"/>
                <a:ea typeface="Times New Roman"/>
              </a:rPr>
              <a:t>ko’tardilar</a:t>
            </a:r>
            <a:r>
              <a:rPr lang="en-US" sz="2800" dirty="0">
                <a:latin typeface="Times New Roman"/>
                <a:ea typeface="Times New Roman"/>
              </a:rPr>
              <a:t>. Ana </a:t>
            </a:r>
            <a:r>
              <a:rPr lang="en-US" sz="2800" dirty="0" err="1">
                <a:latin typeface="Times New Roman"/>
                <a:ea typeface="Times New Roman"/>
              </a:rPr>
              <a:t>shunday</a:t>
            </a:r>
            <a:r>
              <a:rPr lang="en-US" sz="2800" dirty="0">
                <a:latin typeface="Times New Roman"/>
                <a:ea typeface="Times New Roman"/>
              </a:rPr>
              <a:t> </a:t>
            </a:r>
            <a:r>
              <a:rPr lang="en-US" sz="2800" dirty="0" err="1">
                <a:latin typeface="Times New Roman"/>
                <a:ea typeface="Times New Roman"/>
              </a:rPr>
              <a:t>shaxslardan</a:t>
            </a:r>
            <a:r>
              <a:rPr lang="en-US" sz="2800" dirty="0">
                <a:latin typeface="Times New Roman"/>
                <a:ea typeface="Times New Roman"/>
              </a:rPr>
              <a:t> </a:t>
            </a:r>
            <a:r>
              <a:rPr lang="en-US" sz="2800" dirty="0" err="1">
                <a:latin typeface="Times New Roman"/>
                <a:ea typeface="Times New Roman"/>
              </a:rPr>
              <a:t>biri</a:t>
            </a:r>
            <a:r>
              <a:rPr lang="en-US" sz="2800" dirty="0">
                <a:latin typeface="Times New Roman"/>
                <a:ea typeface="Times New Roman"/>
              </a:rPr>
              <a:t> </a:t>
            </a:r>
            <a:r>
              <a:rPr lang="en-US" sz="2800" b="1" dirty="0" err="1">
                <a:solidFill>
                  <a:srgbClr val="C00000"/>
                </a:solidFill>
                <a:latin typeface="Times New Roman"/>
                <a:ea typeface="Times New Roman"/>
              </a:rPr>
              <a:t>balxlik</a:t>
            </a:r>
            <a:r>
              <a:rPr lang="en-US" sz="2800" b="1" dirty="0">
                <a:solidFill>
                  <a:srgbClr val="C00000"/>
                </a:solidFill>
                <a:latin typeface="Times New Roman"/>
                <a:ea typeface="Times New Roman"/>
              </a:rPr>
              <a:t> </a:t>
            </a:r>
            <a:r>
              <a:rPr lang="en-US" sz="2800" dirty="0" err="1">
                <a:latin typeface="Times New Roman"/>
                <a:ea typeface="Times New Roman"/>
              </a:rPr>
              <a:t>katta</a:t>
            </a:r>
            <a:r>
              <a:rPr lang="en-US" sz="2800" dirty="0">
                <a:latin typeface="Times New Roman"/>
                <a:ea typeface="Times New Roman"/>
              </a:rPr>
              <a:t> </a:t>
            </a:r>
            <a:r>
              <a:rPr lang="en-US" sz="2800" dirty="0" err="1">
                <a:latin typeface="Times New Roman"/>
                <a:ea typeface="Times New Roman"/>
              </a:rPr>
              <a:t>yer</a:t>
            </a:r>
            <a:r>
              <a:rPr lang="en-US" sz="2800" dirty="0">
                <a:latin typeface="Times New Roman"/>
                <a:ea typeface="Times New Roman"/>
              </a:rPr>
              <a:t> </a:t>
            </a:r>
            <a:r>
              <a:rPr lang="en-US" sz="2800" dirty="0" err="1">
                <a:latin typeface="Times New Roman"/>
                <a:ea typeface="Times New Roman"/>
              </a:rPr>
              <a:t>egasi</a:t>
            </a:r>
            <a:r>
              <a:rPr lang="en-US" sz="2800" dirty="0">
                <a:latin typeface="Times New Roman"/>
                <a:ea typeface="Times New Roman"/>
              </a:rPr>
              <a:t> </a:t>
            </a:r>
            <a:r>
              <a:rPr lang="en-US" sz="2800" b="1" i="1" dirty="0" err="1">
                <a:solidFill>
                  <a:srgbClr val="C00000"/>
                </a:solidFill>
                <a:latin typeface="Times New Roman"/>
                <a:ea typeface="Times New Roman"/>
              </a:rPr>
              <a:t>Xolid</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abn</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Barmoq</a:t>
            </a:r>
            <a:r>
              <a:rPr lang="en-US" sz="2800" b="1" i="1" dirty="0">
                <a:solidFill>
                  <a:srgbClr val="C00000"/>
                </a:solidFill>
                <a:latin typeface="Times New Roman"/>
                <a:ea typeface="Times New Roman"/>
              </a:rPr>
              <a:t> </a:t>
            </a:r>
            <a:r>
              <a:rPr lang="en-US" sz="2800" dirty="0" err="1">
                <a:latin typeface="Times New Roman"/>
                <a:ea typeface="Times New Roman"/>
              </a:rPr>
              <a:t>edi</a:t>
            </a:r>
            <a:r>
              <a:rPr lang="en-US" sz="2800" dirty="0">
                <a:latin typeface="Times New Roman"/>
                <a:ea typeface="Times New Roman"/>
              </a:rPr>
              <a:t>.</a:t>
            </a:r>
            <a:endParaRPr lang="en-US" sz="2800" dirty="0">
              <a:solidFill>
                <a:prstClr val="black"/>
              </a:solidFill>
              <a:latin typeface="Times New Roman"/>
              <a:ea typeface="Times New Roman"/>
            </a:endParaRPr>
          </a:p>
        </p:txBody>
      </p:sp>
    </p:spTree>
    <p:extLst>
      <p:ext uri="{BB962C8B-B14F-4D97-AF65-F5344CB8AC3E}">
        <p14:creationId xmlns:p14="http://schemas.microsoft.com/office/powerpoint/2010/main" val="8554283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555641"/>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en-US" sz="2800" dirty="0" err="1" smtClean="0">
                <a:latin typeface="Times New Roman"/>
                <a:ea typeface="Times New Roman"/>
              </a:rPr>
              <a:t>Abbosiylar</a:t>
            </a:r>
            <a:r>
              <a:rPr lang="en-US" sz="2800" dirty="0" smtClean="0">
                <a:latin typeface="Times New Roman"/>
                <a:ea typeface="Times New Roman"/>
              </a:rPr>
              <a:t> </a:t>
            </a:r>
            <a:r>
              <a:rPr lang="en-US" sz="2800" dirty="0" err="1">
                <a:latin typeface="Times New Roman"/>
                <a:ea typeface="Times New Roman"/>
              </a:rPr>
              <a:t>faolayatining</a:t>
            </a:r>
            <a:r>
              <a:rPr lang="en-US" sz="2800" dirty="0">
                <a:latin typeface="Times New Roman"/>
                <a:ea typeface="Times New Roman"/>
              </a:rPr>
              <a:t> </a:t>
            </a:r>
            <a:r>
              <a:rPr lang="en-US" sz="2800" dirty="0" err="1">
                <a:latin typeface="Times New Roman"/>
                <a:ea typeface="Times New Roman"/>
              </a:rPr>
              <a:t>boshlang’ich</a:t>
            </a:r>
            <a:r>
              <a:rPr lang="en-US" sz="2800" dirty="0">
                <a:latin typeface="Times New Roman"/>
                <a:ea typeface="Times New Roman"/>
              </a:rPr>
              <a:t> </a:t>
            </a:r>
            <a:r>
              <a:rPr lang="en-US" sz="2800" dirty="0" err="1">
                <a:latin typeface="Times New Roman"/>
                <a:ea typeface="Times New Roman"/>
              </a:rPr>
              <a:t>davrida</a:t>
            </a:r>
            <a:r>
              <a:rPr lang="en-US" sz="2800" dirty="0">
                <a:latin typeface="Times New Roman"/>
                <a:ea typeface="Times New Roman"/>
              </a:rPr>
              <a:t> </a:t>
            </a:r>
            <a:r>
              <a:rPr lang="en-US" sz="2800" dirty="0" err="1">
                <a:latin typeface="Times New Roman"/>
                <a:ea typeface="Times New Roman"/>
              </a:rPr>
              <a:t>xalq</a:t>
            </a:r>
            <a:r>
              <a:rPr lang="en-US" sz="2800" dirty="0">
                <a:latin typeface="Times New Roman"/>
                <a:ea typeface="Times New Roman"/>
              </a:rPr>
              <a:t> </a:t>
            </a:r>
            <a:r>
              <a:rPr lang="en-US" sz="2800" dirty="0" err="1">
                <a:latin typeface="Times New Roman"/>
                <a:ea typeface="Times New Roman"/>
              </a:rPr>
              <a:t>ommasi</a:t>
            </a:r>
            <a:r>
              <a:rPr lang="en-US" sz="2800" dirty="0">
                <a:latin typeface="Times New Roman"/>
                <a:ea typeface="Times New Roman"/>
              </a:rPr>
              <a:t> </a:t>
            </a:r>
            <a:r>
              <a:rPr lang="en-US" sz="2800" dirty="0" err="1">
                <a:latin typeface="Times New Roman"/>
                <a:ea typeface="Times New Roman"/>
              </a:rPr>
              <a:t>berilgan</a:t>
            </a:r>
            <a:r>
              <a:rPr lang="en-US" sz="2800" dirty="0">
                <a:latin typeface="Times New Roman"/>
                <a:ea typeface="Times New Roman"/>
              </a:rPr>
              <a:t> </a:t>
            </a:r>
            <a:r>
              <a:rPr lang="en-US" sz="2800" dirty="0" err="1" smtClean="0">
                <a:latin typeface="Times New Roman"/>
                <a:ea typeface="Times New Roman"/>
              </a:rPr>
              <a:t>katta-katta</a:t>
            </a:r>
            <a:r>
              <a:rPr lang="en-US" sz="2800" dirty="0" smtClean="0">
                <a:latin typeface="Times New Roman"/>
                <a:ea typeface="Times New Roman"/>
              </a:rPr>
              <a:t> </a:t>
            </a:r>
            <a:r>
              <a:rPr lang="en-US" sz="2800" dirty="0" err="1">
                <a:latin typeface="Times New Roman"/>
                <a:ea typeface="Times New Roman"/>
              </a:rPr>
              <a:t>va’dalarning</a:t>
            </a:r>
            <a:r>
              <a:rPr lang="en-US" sz="2800" dirty="0">
                <a:latin typeface="Times New Roman"/>
                <a:ea typeface="Times New Roman"/>
              </a:rPr>
              <a:t> </a:t>
            </a:r>
            <a:r>
              <a:rPr lang="en-US" sz="2800" dirty="0" err="1">
                <a:latin typeface="Times New Roman"/>
                <a:ea typeface="Times New Roman"/>
              </a:rPr>
              <a:t>birontasi</a:t>
            </a:r>
            <a:r>
              <a:rPr lang="en-US" sz="2800" dirty="0">
                <a:latin typeface="Times New Roman"/>
                <a:ea typeface="Times New Roman"/>
              </a:rPr>
              <a:t> ham </a:t>
            </a:r>
            <a:r>
              <a:rPr lang="en-US" sz="2800" dirty="0" err="1">
                <a:latin typeface="Times New Roman"/>
                <a:ea typeface="Times New Roman"/>
              </a:rPr>
              <a:t>bajarilmadi</a:t>
            </a:r>
            <a:r>
              <a:rPr lang="en-US" sz="2800" dirty="0">
                <a:latin typeface="Times New Roman"/>
                <a:ea typeface="Times New Roman"/>
              </a:rPr>
              <a:t>. </a:t>
            </a:r>
            <a:r>
              <a:rPr lang="en-US" sz="2800" dirty="0" err="1">
                <a:latin typeface="Times New Roman"/>
                <a:ea typeface="Times New Roman"/>
              </a:rPr>
              <a:t>Ular</a:t>
            </a:r>
            <a:r>
              <a:rPr lang="en-US" sz="2800" dirty="0">
                <a:latin typeface="Times New Roman"/>
                <a:ea typeface="Times New Roman"/>
              </a:rPr>
              <a:t> </a:t>
            </a:r>
            <a:r>
              <a:rPr lang="en-US" sz="2800" dirty="0" err="1">
                <a:latin typeface="Times New Roman"/>
                <a:ea typeface="Times New Roman"/>
              </a:rPr>
              <a:t>hokimiyatni</a:t>
            </a:r>
            <a:r>
              <a:rPr lang="en-US" sz="2800" dirty="0">
                <a:latin typeface="Times New Roman"/>
                <a:ea typeface="Times New Roman"/>
              </a:rPr>
              <a:t> </a:t>
            </a:r>
            <a:r>
              <a:rPr lang="en-US" sz="2800" dirty="0" err="1">
                <a:latin typeface="Times New Roman"/>
                <a:ea typeface="Times New Roman"/>
              </a:rPr>
              <a:t>egallab</a:t>
            </a:r>
            <a:r>
              <a:rPr lang="en-US" sz="2800" dirty="0">
                <a:latin typeface="Times New Roman"/>
                <a:ea typeface="Times New Roman"/>
              </a:rPr>
              <a:t> </a:t>
            </a:r>
            <a:r>
              <a:rPr lang="en-US" sz="2800" dirty="0" err="1">
                <a:latin typeface="Times New Roman"/>
                <a:ea typeface="Times New Roman"/>
              </a:rPr>
              <a:t>olgach</a:t>
            </a:r>
            <a:r>
              <a:rPr lang="en-US" sz="2800" dirty="0">
                <a:latin typeface="Times New Roman"/>
                <a:ea typeface="Times New Roman"/>
              </a:rPr>
              <a:t>, </a:t>
            </a:r>
            <a:r>
              <a:rPr lang="en-US" sz="2800" b="1" dirty="0" err="1">
                <a:latin typeface="Times New Roman"/>
                <a:ea typeface="Times New Roman"/>
              </a:rPr>
              <a:t>mahalliy</a:t>
            </a:r>
            <a:r>
              <a:rPr lang="en-US" sz="2800" b="1" dirty="0">
                <a:latin typeface="Times New Roman"/>
                <a:ea typeface="Times New Roman"/>
              </a:rPr>
              <a:t> </a:t>
            </a:r>
            <a:r>
              <a:rPr lang="en-US" sz="2800" b="1" dirty="0" err="1">
                <a:latin typeface="Times New Roman"/>
                <a:ea typeface="Times New Roman"/>
              </a:rPr>
              <a:t>oqsuyak</a:t>
            </a:r>
            <a:r>
              <a:rPr lang="en-US" sz="2800" b="1" dirty="0">
                <a:latin typeface="Times New Roman"/>
                <a:ea typeface="Times New Roman"/>
              </a:rPr>
              <a:t> boy </a:t>
            </a:r>
            <a:r>
              <a:rPr lang="en-US" sz="2800" b="1" dirty="0" err="1">
                <a:latin typeface="Times New Roman"/>
                <a:ea typeface="Times New Roman"/>
              </a:rPr>
              <a:t>va</a:t>
            </a:r>
            <a:r>
              <a:rPr lang="en-US" sz="2800" b="1" dirty="0">
                <a:latin typeface="Times New Roman"/>
                <a:ea typeface="Times New Roman"/>
              </a:rPr>
              <a:t> </a:t>
            </a:r>
            <a:r>
              <a:rPr lang="en-US" sz="2800" b="1" dirty="0" err="1">
                <a:latin typeface="Times New Roman"/>
                <a:ea typeface="Times New Roman"/>
              </a:rPr>
              <a:t>zodagonlar</a:t>
            </a:r>
            <a:r>
              <a:rPr lang="en-US" sz="2800" dirty="0">
                <a:latin typeface="Times New Roman"/>
                <a:ea typeface="Times New Roman"/>
              </a:rPr>
              <a:t> </a:t>
            </a:r>
            <a:r>
              <a:rPr lang="en-US" sz="2800" dirty="0" err="1" smtClean="0">
                <a:latin typeface="Times New Roman"/>
                <a:ea typeface="Times New Roman"/>
              </a:rPr>
              <a:t>bilan</a:t>
            </a:r>
            <a:r>
              <a:rPr lang="en-US" sz="2800" dirty="0" smtClean="0">
                <a:latin typeface="Times New Roman"/>
                <a:ea typeface="Times New Roman"/>
              </a:rPr>
              <a:t> </a:t>
            </a:r>
            <a:r>
              <a:rPr lang="en-US" sz="2800" dirty="0" err="1">
                <a:latin typeface="Times New Roman"/>
                <a:ea typeface="Times New Roman"/>
              </a:rPr>
              <a:t>ummaviy</a:t>
            </a:r>
            <a:r>
              <a:rPr lang="en-US" sz="2800" dirty="0">
                <a:latin typeface="Times New Roman"/>
                <a:ea typeface="Times New Roman"/>
              </a:rPr>
              <a:t> </a:t>
            </a:r>
            <a:r>
              <a:rPr lang="en-US" sz="2800" dirty="0" err="1">
                <a:latin typeface="Times New Roman"/>
                <a:ea typeface="Times New Roman"/>
              </a:rPr>
              <a:t>hukmdorlar</a:t>
            </a:r>
            <a:r>
              <a:rPr lang="en-US" sz="2800" dirty="0">
                <a:latin typeface="Times New Roman"/>
                <a:ea typeface="Times New Roman"/>
              </a:rPr>
              <a:t> </a:t>
            </a:r>
            <a:r>
              <a:rPr lang="en-US" sz="2800" dirty="0" err="1">
                <a:latin typeface="Times New Roman"/>
                <a:ea typeface="Times New Roman"/>
              </a:rPr>
              <a:t>singari</a:t>
            </a:r>
            <a:r>
              <a:rPr lang="en-US" sz="2800" dirty="0">
                <a:latin typeface="Times New Roman"/>
                <a:ea typeface="Times New Roman"/>
              </a:rPr>
              <a:t> </a:t>
            </a:r>
            <a:r>
              <a:rPr lang="en-US" sz="2800" dirty="0" err="1">
                <a:latin typeface="Times New Roman"/>
                <a:ea typeface="Times New Roman"/>
              </a:rPr>
              <a:t>hamtovoq</a:t>
            </a:r>
            <a:r>
              <a:rPr lang="en-US" sz="2800" dirty="0">
                <a:latin typeface="Times New Roman"/>
                <a:ea typeface="Times New Roman"/>
              </a:rPr>
              <a:t> </a:t>
            </a:r>
            <a:r>
              <a:rPr lang="en-US" sz="2800" dirty="0" err="1">
                <a:latin typeface="Times New Roman"/>
                <a:ea typeface="Times New Roman"/>
              </a:rPr>
              <a:t>bo’lib</a:t>
            </a:r>
            <a:r>
              <a:rPr lang="en-US" sz="2800" dirty="0">
                <a:latin typeface="Times New Roman"/>
                <a:ea typeface="Times New Roman"/>
              </a:rPr>
              <a:t> </a:t>
            </a:r>
            <a:r>
              <a:rPr lang="en-US" sz="2800" dirty="0" err="1">
                <a:latin typeface="Times New Roman"/>
                <a:ea typeface="Times New Roman"/>
              </a:rPr>
              <a:t>oldilar</a:t>
            </a:r>
            <a:r>
              <a:rPr lang="en-US" sz="2800" dirty="0">
                <a:latin typeface="Times New Roman"/>
                <a:ea typeface="Times New Roman"/>
              </a:rPr>
              <a:t>. </a:t>
            </a:r>
            <a:r>
              <a:rPr lang="en-US" sz="2800" dirty="0" err="1">
                <a:latin typeface="Times New Roman"/>
                <a:ea typeface="Times New Roman"/>
              </a:rPr>
              <a:t>Ular</a:t>
            </a:r>
            <a:r>
              <a:rPr lang="en-US" sz="2800" dirty="0">
                <a:latin typeface="Times New Roman"/>
                <a:ea typeface="Times New Roman"/>
              </a:rPr>
              <a:t> </a:t>
            </a:r>
            <a:r>
              <a:rPr lang="en-US" sz="2800" dirty="0" err="1">
                <a:latin typeface="Times New Roman"/>
                <a:ea typeface="Times New Roman"/>
              </a:rPr>
              <a:t>bu</a:t>
            </a:r>
            <a:r>
              <a:rPr lang="en-US" sz="2800" dirty="0">
                <a:latin typeface="Times New Roman"/>
                <a:ea typeface="Times New Roman"/>
              </a:rPr>
              <a:t> </a:t>
            </a:r>
            <a:r>
              <a:rPr lang="en-US" sz="2800" dirty="0" err="1">
                <a:latin typeface="Times New Roman"/>
                <a:ea typeface="Times New Roman"/>
              </a:rPr>
              <a:t>yo’lni</a:t>
            </a:r>
            <a:r>
              <a:rPr lang="en-US" sz="2800" dirty="0">
                <a:latin typeface="Times New Roman"/>
                <a:ea typeface="Times New Roman"/>
              </a:rPr>
              <a:t> </a:t>
            </a:r>
            <a:r>
              <a:rPr lang="en-US" sz="2800" dirty="0" err="1">
                <a:latin typeface="Times New Roman"/>
                <a:ea typeface="Times New Roman"/>
              </a:rPr>
              <a:t>tutishga</a:t>
            </a:r>
            <a:r>
              <a:rPr lang="en-US" sz="2800" dirty="0">
                <a:latin typeface="Times New Roman"/>
                <a:ea typeface="Times New Roman"/>
              </a:rPr>
              <a:t> </a:t>
            </a:r>
            <a:r>
              <a:rPr lang="en-US" sz="2800" dirty="0" err="1">
                <a:latin typeface="Times New Roman"/>
                <a:ea typeface="Times New Roman"/>
              </a:rPr>
              <a:t>majbur</a:t>
            </a:r>
            <a:r>
              <a:rPr lang="en-US" sz="2800" dirty="0">
                <a:latin typeface="Times New Roman"/>
                <a:ea typeface="Times New Roman"/>
              </a:rPr>
              <a:t> </a:t>
            </a:r>
            <a:r>
              <a:rPr lang="en-US" sz="2800" dirty="0" err="1">
                <a:latin typeface="Times New Roman"/>
                <a:ea typeface="Times New Roman"/>
              </a:rPr>
              <a:t>edilar</a:t>
            </a:r>
            <a:r>
              <a:rPr lang="en-US" sz="2800" dirty="0">
                <a:latin typeface="Times New Roman"/>
                <a:ea typeface="Times New Roman"/>
              </a:rPr>
              <a:t>. </a:t>
            </a:r>
            <a:r>
              <a:rPr lang="en-US" sz="2800" dirty="0" err="1">
                <a:latin typeface="Times New Roman"/>
                <a:ea typeface="Times New Roman"/>
              </a:rPr>
              <a:t>Chunki</a:t>
            </a:r>
            <a:r>
              <a:rPr lang="en-US" sz="2800" dirty="0">
                <a:latin typeface="Times New Roman"/>
                <a:ea typeface="Times New Roman"/>
              </a:rPr>
              <a:t> </a:t>
            </a:r>
            <a:r>
              <a:rPr lang="en-US" sz="2800" b="1" dirty="0" err="1">
                <a:latin typeface="Times New Roman"/>
                <a:ea typeface="Times New Roman"/>
              </a:rPr>
              <a:t>birinchidan</a:t>
            </a:r>
            <a:r>
              <a:rPr lang="en-US" sz="2800" dirty="0">
                <a:latin typeface="Times New Roman"/>
                <a:ea typeface="Times New Roman"/>
              </a:rPr>
              <a:t>, </a:t>
            </a:r>
            <a:r>
              <a:rPr lang="en-US" sz="2800" dirty="0" err="1">
                <a:latin typeface="Times New Roman"/>
                <a:ea typeface="Times New Roman"/>
              </a:rPr>
              <a:t>bosib</a:t>
            </a:r>
            <a:r>
              <a:rPr lang="en-US" sz="2800" dirty="0">
                <a:latin typeface="Times New Roman"/>
                <a:ea typeface="Times New Roman"/>
              </a:rPr>
              <a:t> </a:t>
            </a:r>
            <a:r>
              <a:rPr lang="en-US" sz="2800" dirty="0" err="1">
                <a:latin typeface="Times New Roman"/>
                <a:ea typeface="Times New Roman"/>
              </a:rPr>
              <a:t>olingan</a:t>
            </a:r>
            <a:r>
              <a:rPr lang="en-US" sz="2800" dirty="0">
                <a:latin typeface="Times New Roman"/>
                <a:ea typeface="Times New Roman"/>
              </a:rPr>
              <a:t> </a:t>
            </a:r>
            <a:r>
              <a:rPr lang="en-US" sz="2800" dirty="0" err="1" smtClean="0">
                <a:latin typeface="Times New Roman"/>
                <a:ea typeface="Times New Roman"/>
              </a:rPr>
              <a:t>o’lkalardaga</a:t>
            </a:r>
            <a:r>
              <a:rPr lang="en-US" sz="2800" dirty="0" smtClean="0">
                <a:latin typeface="Times New Roman"/>
                <a:ea typeface="Times New Roman"/>
              </a:rPr>
              <a:t> </a:t>
            </a:r>
            <a:r>
              <a:rPr lang="en-US" sz="2800" dirty="0" err="1">
                <a:latin typeface="Times New Roman"/>
                <a:ea typeface="Times New Roman"/>
              </a:rPr>
              <a:t>xalqlarni</a:t>
            </a:r>
            <a:r>
              <a:rPr lang="en-US" sz="2800" dirty="0">
                <a:latin typeface="Times New Roman"/>
                <a:ea typeface="Times New Roman"/>
              </a:rPr>
              <a:t> </a:t>
            </a:r>
            <a:r>
              <a:rPr lang="en-US" sz="2800" dirty="0" err="1">
                <a:latin typeface="Times New Roman"/>
                <a:ea typeface="Times New Roman"/>
              </a:rPr>
              <a:t>tutib</a:t>
            </a:r>
            <a:r>
              <a:rPr lang="en-US" sz="2800" dirty="0">
                <a:latin typeface="Times New Roman"/>
                <a:ea typeface="Times New Roman"/>
              </a:rPr>
              <a:t> </a:t>
            </a:r>
            <a:r>
              <a:rPr lang="en-US" sz="2800" dirty="0" err="1">
                <a:latin typeface="Times New Roman"/>
                <a:ea typeface="Times New Roman"/>
              </a:rPr>
              <a:t>turmoq</a:t>
            </a:r>
            <a:r>
              <a:rPr lang="en-US" sz="2800" dirty="0">
                <a:latin typeface="Times New Roman"/>
                <a:ea typeface="Times New Roman"/>
              </a:rPr>
              <a:t> </a:t>
            </a:r>
            <a:r>
              <a:rPr lang="en-US" sz="2800" dirty="0" err="1">
                <a:latin typeface="Times New Roman"/>
                <a:ea typeface="Times New Roman"/>
              </a:rPr>
              <a:t>uchun</a:t>
            </a:r>
            <a:r>
              <a:rPr lang="en-US" sz="2800" dirty="0">
                <a:latin typeface="Times New Roman"/>
                <a:ea typeface="Times New Roman"/>
              </a:rPr>
              <a:t> </a:t>
            </a:r>
            <a:r>
              <a:rPr lang="en-US" sz="2800" dirty="0" err="1" smtClean="0">
                <a:latin typeface="Times New Roman"/>
                <a:ea typeface="Times New Roman"/>
              </a:rPr>
              <a:t>ularning</a:t>
            </a:r>
            <a:r>
              <a:rPr lang="en-US" sz="2800" dirty="0" smtClean="0">
                <a:latin typeface="Times New Roman"/>
                <a:ea typeface="Times New Roman"/>
              </a:rPr>
              <a:t> </a:t>
            </a:r>
            <a:r>
              <a:rPr lang="en-US" sz="2800" dirty="0" err="1">
                <a:latin typeface="Times New Roman"/>
                <a:ea typeface="Times New Roman"/>
              </a:rPr>
              <a:t>yordami</a:t>
            </a:r>
            <a:r>
              <a:rPr lang="en-US" sz="2800" dirty="0">
                <a:latin typeface="Times New Roman"/>
                <a:ea typeface="Times New Roman"/>
              </a:rPr>
              <a:t> </a:t>
            </a:r>
            <a:r>
              <a:rPr lang="en-US" sz="2800" dirty="0" err="1">
                <a:latin typeface="Times New Roman"/>
                <a:ea typeface="Times New Roman"/>
              </a:rPr>
              <a:t>kerak</a:t>
            </a:r>
            <a:r>
              <a:rPr lang="en-US" sz="2800" dirty="0">
                <a:latin typeface="Times New Roman"/>
                <a:ea typeface="Times New Roman"/>
              </a:rPr>
              <a:t> </a:t>
            </a:r>
            <a:r>
              <a:rPr lang="en-US" sz="2800" dirty="0" err="1">
                <a:latin typeface="Times New Roman"/>
                <a:ea typeface="Times New Roman"/>
              </a:rPr>
              <a:t>adi</a:t>
            </a:r>
            <a:r>
              <a:rPr lang="en-US" sz="2800" dirty="0">
                <a:latin typeface="Times New Roman"/>
                <a:ea typeface="Times New Roman"/>
              </a:rPr>
              <a:t>. </a:t>
            </a:r>
            <a:r>
              <a:rPr lang="en-US" sz="2800" b="1" dirty="0" err="1" smtClean="0">
                <a:latin typeface="Times New Roman"/>
                <a:ea typeface="Times New Roman"/>
              </a:rPr>
              <a:t>Ikkinchidan</a:t>
            </a:r>
            <a:r>
              <a:rPr lang="en-US" sz="2800" dirty="0" smtClean="0">
                <a:latin typeface="Times New Roman"/>
                <a:ea typeface="Times New Roman"/>
              </a:rPr>
              <a:t> </a:t>
            </a:r>
            <a:r>
              <a:rPr lang="en-US" sz="2800" dirty="0" err="1">
                <a:latin typeface="Times New Roman"/>
                <a:ea typeface="Times New Roman"/>
              </a:rPr>
              <a:t>esa</a:t>
            </a:r>
            <a:r>
              <a:rPr lang="en-US" sz="2800" dirty="0">
                <a:latin typeface="Times New Roman"/>
                <a:ea typeface="Times New Roman"/>
              </a:rPr>
              <a:t>, </a:t>
            </a:r>
            <a:r>
              <a:rPr lang="en-US" sz="2800" dirty="0" err="1">
                <a:latin typeface="Times New Roman"/>
                <a:ea typeface="Times New Roman"/>
              </a:rPr>
              <a:t>mahalliy</a:t>
            </a:r>
            <a:r>
              <a:rPr lang="en-US" sz="2800" dirty="0">
                <a:latin typeface="Times New Roman"/>
                <a:ea typeface="Times New Roman"/>
              </a:rPr>
              <a:t> </a:t>
            </a:r>
            <a:r>
              <a:rPr lang="en-US" sz="2800" dirty="0" err="1">
                <a:latin typeface="Times New Roman"/>
                <a:ea typeface="Times New Roman"/>
              </a:rPr>
              <a:t>hukmdorlar</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oqsuyak</a:t>
            </a:r>
            <a:r>
              <a:rPr lang="en-US" sz="2800" dirty="0">
                <a:latin typeface="Times New Roman"/>
                <a:ea typeface="Times New Roman"/>
              </a:rPr>
              <a:t> </a:t>
            </a:r>
            <a:r>
              <a:rPr lang="en-US" sz="2800" dirty="0" err="1">
                <a:latin typeface="Times New Roman"/>
                <a:ea typeface="Times New Roman"/>
              </a:rPr>
              <a:t>zodagonlar</a:t>
            </a:r>
            <a:r>
              <a:rPr lang="en-US" sz="2800" dirty="0">
                <a:latin typeface="Times New Roman"/>
                <a:ea typeface="Times New Roman"/>
              </a:rPr>
              <a:t> </a:t>
            </a:r>
            <a:r>
              <a:rPr lang="en-US" sz="2800" dirty="0" err="1">
                <a:latin typeface="Times New Roman"/>
                <a:ea typeface="Times New Roman"/>
              </a:rPr>
              <a:t>sahroyi</a:t>
            </a:r>
            <a:r>
              <a:rPr lang="en-US" sz="2800" dirty="0">
                <a:latin typeface="Times New Roman"/>
                <a:ea typeface="Times New Roman"/>
              </a:rPr>
              <a:t> </a:t>
            </a:r>
            <a:r>
              <a:rPr lang="en-US" sz="2800" dirty="0" err="1">
                <a:latin typeface="Times New Roman"/>
                <a:ea typeface="Times New Roman"/>
              </a:rPr>
              <a:t>arablarga</a:t>
            </a:r>
            <a:r>
              <a:rPr lang="en-US" sz="2800" dirty="0">
                <a:latin typeface="Times New Roman"/>
                <a:ea typeface="Times New Roman"/>
              </a:rPr>
              <a:t> </a:t>
            </a:r>
            <a:r>
              <a:rPr lang="en-US" sz="2800" dirty="0" err="1">
                <a:latin typeface="Times New Roman"/>
                <a:ea typeface="Times New Roman"/>
              </a:rPr>
              <a:t>qaraganda</a:t>
            </a:r>
            <a:r>
              <a:rPr lang="en-US" sz="2800" dirty="0">
                <a:latin typeface="Times New Roman"/>
                <a:ea typeface="Times New Roman"/>
              </a:rPr>
              <a:t> </a:t>
            </a:r>
            <a:r>
              <a:rPr lang="en-US" sz="2800" dirty="0" err="1">
                <a:latin typeface="Times New Roman"/>
                <a:ea typeface="Times New Roman"/>
              </a:rPr>
              <a:t>ko’p</a:t>
            </a:r>
            <a:r>
              <a:rPr lang="en-US" sz="2800" dirty="0">
                <a:latin typeface="Times New Roman"/>
                <a:ea typeface="Times New Roman"/>
              </a:rPr>
              <a:t> </a:t>
            </a:r>
            <a:r>
              <a:rPr lang="en-US" sz="2800" dirty="0" err="1">
                <a:latin typeface="Times New Roman"/>
                <a:ea typeface="Times New Roman"/>
              </a:rPr>
              <a:t>asrlar</a:t>
            </a:r>
            <a:r>
              <a:rPr lang="en-US" sz="2800" dirty="0">
                <a:latin typeface="Times New Roman"/>
                <a:ea typeface="Times New Roman"/>
              </a:rPr>
              <a:t> </a:t>
            </a:r>
            <a:r>
              <a:rPr lang="en-US" sz="2800" dirty="0" err="1">
                <a:latin typeface="Times New Roman"/>
                <a:ea typeface="Times New Roman"/>
              </a:rPr>
              <a:t>davom</a:t>
            </a:r>
            <a:r>
              <a:rPr lang="en-US" sz="2800" dirty="0">
                <a:latin typeface="Times New Roman"/>
                <a:ea typeface="Times New Roman"/>
              </a:rPr>
              <a:t> </a:t>
            </a:r>
            <a:r>
              <a:rPr lang="en-US" sz="2800" dirty="0" err="1">
                <a:latin typeface="Times New Roman"/>
                <a:ea typeface="Times New Roman"/>
              </a:rPr>
              <a:t>etgan</a:t>
            </a:r>
            <a:r>
              <a:rPr lang="en-US" sz="2800" dirty="0">
                <a:latin typeface="Times New Roman"/>
                <a:ea typeface="Times New Roman"/>
              </a:rPr>
              <a:t> </a:t>
            </a:r>
            <a:r>
              <a:rPr lang="en-US" sz="2800" dirty="0" err="1">
                <a:latin typeface="Times New Roman"/>
                <a:ea typeface="Times New Roman"/>
              </a:rPr>
              <a:t>madaniy</a:t>
            </a:r>
            <a:r>
              <a:rPr lang="en-US" sz="2800" dirty="0">
                <a:latin typeface="Times New Roman"/>
                <a:ea typeface="Times New Roman"/>
              </a:rPr>
              <a:t> </a:t>
            </a:r>
            <a:r>
              <a:rPr lang="en-US" sz="2800" dirty="0" err="1">
                <a:latin typeface="Times New Roman"/>
                <a:ea typeface="Times New Roman"/>
              </a:rPr>
              <a:t>an’analar</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tajribalarga</a:t>
            </a:r>
            <a:r>
              <a:rPr lang="en-US" sz="2800" dirty="0">
                <a:latin typeface="Times New Roman"/>
                <a:ea typeface="Times New Roman"/>
              </a:rPr>
              <a:t> </a:t>
            </a:r>
            <a:r>
              <a:rPr lang="en-US" sz="2800" dirty="0" err="1" smtClean="0">
                <a:latin typeface="Times New Roman"/>
                <a:ea typeface="Times New Roman"/>
              </a:rPr>
              <a:t>ega</a:t>
            </a:r>
            <a:r>
              <a:rPr lang="en-US" sz="2800" dirty="0" smtClean="0">
                <a:latin typeface="Times New Roman"/>
                <a:ea typeface="Times New Roman"/>
              </a:rPr>
              <a:t> </a:t>
            </a:r>
            <a:r>
              <a:rPr lang="en-US" sz="2800" dirty="0" err="1">
                <a:latin typeface="Times New Roman"/>
                <a:ea typeface="Times New Roman"/>
              </a:rPr>
              <a:t>edilar</a:t>
            </a:r>
            <a:r>
              <a:rPr lang="en-US" sz="2800" dirty="0">
                <a:latin typeface="Times New Roman"/>
                <a:ea typeface="Times New Roman"/>
              </a:rPr>
              <a:t>. </a:t>
            </a:r>
            <a:r>
              <a:rPr lang="en-US" sz="2800" dirty="0" err="1">
                <a:latin typeface="Times New Roman"/>
                <a:ea typeface="Times New Roman"/>
              </a:rPr>
              <a:t>Abbosiy</a:t>
            </a:r>
            <a:r>
              <a:rPr lang="en-US" sz="2800" dirty="0">
                <a:latin typeface="Times New Roman"/>
                <a:ea typeface="Times New Roman"/>
              </a:rPr>
              <a:t> </a:t>
            </a:r>
            <a:r>
              <a:rPr lang="en-US" sz="2800" dirty="0" err="1">
                <a:latin typeface="Times New Roman"/>
                <a:ea typeface="Times New Roman"/>
              </a:rPr>
              <a:t>hukmdorlarga</a:t>
            </a:r>
            <a:r>
              <a:rPr lang="en-US" sz="2800" dirty="0">
                <a:latin typeface="Times New Roman"/>
                <a:ea typeface="Times New Roman"/>
              </a:rPr>
              <a:t> </a:t>
            </a:r>
            <a:r>
              <a:rPr lang="en-US" sz="2800" dirty="0" err="1">
                <a:latin typeface="Times New Roman"/>
                <a:ea typeface="Times New Roman"/>
              </a:rPr>
              <a:t>ana</a:t>
            </a:r>
            <a:r>
              <a:rPr lang="en-US" sz="2800" dirty="0">
                <a:latin typeface="Times New Roman"/>
                <a:ea typeface="Times New Roman"/>
              </a:rPr>
              <a:t> </a:t>
            </a:r>
            <a:r>
              <a:rPr lang="en-US" sz="2800" dirty="0" err="1">
                <a:latin typeface="Times New Roman"/>
                <a:ea typeface="Times New Roman"/>
              </a:rPr>
              <a:t>shu</a:t>
            </a:r>
            <a:r>
              <a:rPr lang="en-US" sz="2800" dirty="0">
                <a:latin typeface="Times New Roman"/>
                <a:ea typeface="Times New Roman"/>
              </a:rPr>
              <a:t> </a:t>
            </a:r>
            <a:r>
              <a:rPr lang="en-US" sz="2800" dirty="0" err="1">
                <a:latin typeface="Times New Roman"/>
                <a:ea typeface="Times New Roman"/>
              </a:rPr>
              <a:t>an’ana</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tajribalar</a:t>
            </a:r>
            <a:r>
              <a:rPr lang="en-US" sz="2800" dirty="0">
                <a:latin typeface="Times New Roman"/>
                <a:ea typeface="Times New Roman"/>
              </a:rPr>
              <a:t> </a:t>
            </a:r>
            <a:r>
              <a:rPr lang="en-US" sz="2800" dirty="0" err="1">
                <a:latin typeface="Times New Roman"/>
                <a:ea typeface="Times New Roman"/>
              </a:rPr>
              <a:t>asqotar</a:t>
            </a:r>
            <a:r>
              <a:rPr lang="en-US" sz="2800" dirty="0">
                <a:latin typeface="Times New Roman"/>
                <a:ea typeface="Times New Roman"/>
              </a:rPr>
              <a:t> </a:t>
            </a:r>
            <a:r>
              <a:rPr lang="en-US" sz="2800" dirty="0" err="1">
                <a:latin typeface="Times New Roman"/>
                <a:ea typeface="Times New Roman"/>
              </a:rPr>
              <a:t>edi</a:t>
            </a:r>
            <a:r>
              <a:rPr lang="en-US" sz="2800" dirty="0">
                <a:latin typeface="Times New Roman"/>
                <a:ea typeface="Times New Roman"/>
              </a:rPr>
              <a:t>. </a:t>
            </a:r>
            <a:r>
              <a:rPr lang="en-US" sz="2800" dirty="0" err="1">
                <a:latin typeface="Times New Roman"/>
                <a:ea typeface="Times New Roman"/>
              </a:rPr>
              <a:t>Shu</a:t>
            </a:r>
            <a:r>
              <a:rPr lang="en-US" sz="2800" dirty="0">
                <a:latin typeface="Times New Roman"/>
                <a:ea typeface="Times New Roman"/>
              </a:rPr>
              <a:t> bois </a:t>
            </a:r>
            <a:r>
              <a:rPr lang="en-US" sz="2800" dirty="0" err="1">
                <a:latin typeface="Times New Roman"/>
                <a:ea typeface="Times New Roman"/>
              </a:rPr>
              <a:t>ular</a:t>
            </a:r>
            <a:r>
              <a:rPr lang="en-US" sz="2800" dirty="0">
                <a:latin typeface="Times New Roman"/>
                <a:ea typeface="Times New Roman"/>
              </a:rPr>
              <a:t> </a:t>
            </a:r>
            <a:r>
              <a:rPr lang="en-US" sz="2800" dirty="0" err="1">
                <a:latin typeface="Times New Roman"/>
                <a:ea typeface="Times New Roman"/>
              </a:rPr>
              <a:t>mahalliy</a:t>
            </a:r>
            <a:r>
              <a:rPr lang="en-US" sz="2800" dirty="0">
                <a:latin typeface="Times New Roman"/>
                <a:ea typeface="Times New Roman"/>
              </a:rPr>
              <a:t> </a:t>
            </a:r>
            <a:r>
              <a:rPr lang="en-US" sz="2800" dirty="0" err="1">
                <a:latin typeface="Times New Roman"/>
                <a:ea typeface="Times New Roman"/>
              </a:rPr>
              <a:t>oqsuyak</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zodagonlar</a:t>
            </a:r>
            <a:r>
              <a:rPr lang="en-US" sz="2800" dirty="0">
                <a:latin typeface="Times New Roman"/>
                <a:ea typeface="Times New Roman"/>
              </a:rPr>
              <a:t> </a:t>
            </a:r>
            <a:r>
              <a:rPr lang="en-US" sz="2800" dirty="0" err="1">
                <a:latin typeface="Times New Roman"/>
                <a:ea typeface="Times New Roman"/>
              </a:rPr>
              <a:t>vakillarini</a:t>
            </a:r>
            <a:r>
              <a:rPr lang="en-US" sz="2800" dirty="0">
                <a:latin typeface="Times New Roman"/>
                <a:ea typeface="Times New Roman"/>
              </a:rPr>
              <a:t> </a:t>
            </a:r>
            <a:r>
              <a:rPr lang="en-US" sz="2800" dirty="0" err="1">
                <a:latin typeface="Times New Roman"/>
                <a:ea typeface="Times New Roman"/>
              </a:rPr>
              <a:t>yuqori</a:t>
            </a:r>
            <a:r>
              <a:rPr lang="en-US" sz="2800" dirty="0">
                <a:latin typeface="Times New Roman"/>
                <a:ea typeface="Times New Roman"/>
              </a:rPr>
              <a:t> </a:t>
            </a:r>
            <a:r>
              <a:rPr lang="en-US" sz="2800" dirty="0" err="1">
                <a:latin typeface="Times New Roman"/>
                <a:ea typeface="Times New Roman"/>
              </a:rPr>
              <a:t>lavozimlar</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mansablarga</a:t>
            </a:r>
            <a:r>
              <a:rPr lang="en-US" sz="2800" dirty="0">
                <a:latin typeface="Times New Roman"/>
                <a:ea typeface="Times New Roman"/>
              </a:rPr>
              <a:t> </a:t>
            </a:r>
            <a:r>
              <a:rPr lang="en-US" sz="2800" dirty="0" err="1">
                <a:latin typeface="Times New Roman"/>
                <a:ea typeface="Times New Roman"/>
              </a:rPr>
              <a:t>ko’tardilar</a:t>
            </a:r>
            <a:r>
              <a:rPr lang="en-US" sz="2800" dirty="0">
                <a:latin typeface="Times New Roman"/>
                <a:ea typeface="Times New Roman"/>
              </a:rPr>
              <a:t>. Ana </a:t>
            </a:r>
            <a:r>
              <a:rPr lang="en-US" sz="2800" dirty="0" err="1">
                <a:latin typeface="Times New Roman"/>
                <a:ea typeface="Times New Roman"/>
              </a:rPr>
              <a:t>shunday</a:t>
            </a:r>
            <a:r>
              <a:rPr lang="en-US" sz="2800" dirty="0">
                <a:latin typeface="Times New Roman"/>
                <a:ea typeface="Times New Roman"/>
              </a:rPr>
              <a:t> </a:t>
            </a:r>
            <a:r>
              <a:rPr lang="en-US" sz="2800" dirty="0" err="1">
                <a:latin typeface="Times New Roman"/>
                <a:ea typeface="Times New Roman"/>
              </a:rPr>
              <a:t>shaxslardan</a:t>
            </a:r>
            <a:r>
              <a:rPr lang="en-US" sz="2800" dirty="0">
                <a:latin typeface="Times New Roman"/>
                <a:ea typeface="Times New Roman"/>
              </a:rPr>
              <a:t> </a:t>
            </a:r>
            <a:r>
              <a:rPr lang="en-US" sz="2800" dirty="0" err="1">
                <a:latin typeface="Times New Roman"/>
                <a:ea typeface="Times New Roman"/>
              </a:rPr>
              <a:t>biri</a:t>
            </a:r>
            <a:r>
              <a:rPr lang="en-US" sz="2800" dirty="0">
                <a:latin typeface="Times New Roman"/>
                <a:ea typeface="Times New Roman"/>
              </a:rPr>
              <a:t> </a:t>
            </a:r>
            <a:r>
              <a:rPr lang="en-US" sz="2800" b="1" dirty="0" err="1">
                <a:solidFill>
                  <a:srgbClr val="C00000"/>
                </a:solidFill>
                <a:latin typeface="Times New Roman"/>
                <a:ea typeface="Times New Roman"/>
              </a:rPr>
              <a:t>balxlik</a:t>
            </a:r>
            <a:r>
              <a:rPr lang="en-US" sz="2800" b="1" dirty="0">
                <a:solidFill>
                  <a:srgbClr val="C00000"/>
                </a:solidFill>
                <a:latin typeface="Times New Roman"/>
                <a:ea typeface="Times New Roman"/>
              </a:rPr>
              <a:t> </a:t>
            </a:r>
            <a:r>
              <a:rPr lang="en-US" sz="2800" dirty="0" err="1">
                <a:latin typeface="Times New Roman"/>
                <a:ea typeface="Times New Roman"/>
              </a:rPr>
              <a:t>katta</a:t>
            </a:r>
            <a:r>
              <a:rPr lang="en-US" sz="2800" dirty="0">
                <a:latin typeface="Times New Roman"/>
                <a:ea typeface="Times New Roman"/>
              </a:rPr>
              <a:t> </a:t>
            </a:r>
            <a:r>
              <a:rPr lang="en-US" sz="2800" dirty="0" err="1">
                <a:latin typeface="Times New Roman"/>
                <a:ea typeface="Times New Roman"/>
              </a:rPr>
              <a:t>yer</a:t>
            </a:r>
            <a:r>
              <a:rPr lang="en-US" sz="2800" dirty="0">
                <a:latin typeface="Times New Roman"/>
                <a:ea typeface="Times New Roman"/>
              </a:rPr>
              <a:t> </a:t>
            </a:r>
            <a:r>
              <a:rPr lang="en-US" sz="2800" dirty="0" err="1">
                <a:latin typeface="Times New Roman"/>
                <a:ea typeface="Times New Roman"/>
              </a:rPr>
              <a:t>egasi</a:t>
            </a:r>
            <a:r>
              <a:rPr lang="en-US" sz="2800" dirty="0">
                <a:latin typeface="Times New Roman"/>
                <a:ea typeface="Times New Roman"/>
              </a:rPr>
              <a:t> </a:t>
            </a:r>
            <a:r>
              <a:rPr lang="en-US" sz="2800" b="1" i="1" dirty="0" err="1">
                <a:solidFill>
                  <a:srgbClr val="C00000"/>
                </a:solidFill>
                <a:latin typeface="Times New Roman"/>
                <a:ea typeface="Times New Roman"/>
              </a:rPr>
              <a:t>Xolid</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abn</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Barmoq</a:t>
            </a:r>
            <a:r>
              <a:rPr lang="en-US" sz="2800" b="1" i="1" dirty="0">
                <a:solidFill>
                  <a:srgbClr val="C00000"/>
                </a:solidFill>
                <a:latin typeface="Times New Roman"/>
                <a:ea typeface="Times New Roman"/>
              </a:rPr>
              <a:t> </a:t>
            </a:r>
            <a:r>
              <a:rPr lang="en-US" sz="2800" dirty="0" err="1">
                <a:latin typeface="Times New Roman"/>
                <a:ea typeface="Times New Roman"/>
              </a:rPr>
              <a:t>edi</a:t>
            </a:r>
            <a:r>
              <a:rPr lang="en-US" sz="2800" dirty="0">
                <a:latin typeface="Times New Roman"/>
                <a:ea typeface="Times New Roman"/>
              </a:rPr>
              <a:t>.</a:t>
            </a:r>
            <a:endParaRPr lang="en-US" sz="2800" dirty="0">
              <a:solidFill>
                <a:prstClr val="black"/>
              </a:solidFill>
              <a:latin typeface="Times New Roman"/>
              <a:ea typeface="Times New Roman"/>
            </a:endParaRPr>
          </a:p>
        </p:txBody>
      </p:sp>
    </p:spTree>
    <p:extLst>
      <p:ext uri="{BB962C8B-B14F-4D97-AF65-F5344CB8AC3E}">
        <p14:creationId xmlns:p14="http://schemas.microsoft.com/office/powerpoint/2010/main" val="3074196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4379" y="128781"/>
            <a:ext cx="8856984" cy="6001643"/>
          </a:xfrm>
          <a:prstGeom prst="rect">
            <a:avLst/>
          </a:prstGeom>
        </p:spPr>
        <p:txBody>
          <a:bodyPr wrap="square">
            <a:spAutoFit/>
          </a:bodyPr>
          <a:lstStyle/>
          <a:p>
            <a:pPr algn="just"/>
            <a:r>
              <a:rPr lang="en-US" sz="3200" dirty="0" smtClean="0">
                <a:latin typeface="Times New Roman" panose="02020603050405020304" pitchFamily="18" charset="0"/>
                <a:cs typeface="Times New Roman" panose="02020603050405020304" pitchFamily="18" charset="0"/>
              </a:rPr>
              <a:t>	</a:t>
            </a:r>
            <a:r>
              <a:rPr lang="uz-Latn-UZ" sz="3200" b="1" dirty="0">
                <a:latin typeface="Times New Roman" panose="02020603050405020304" pitchFamily="18" charset="0"/>
                <a:cs typeface="Times New Roman" panose="02020603050405020304" pitchFamily="18" charset="0"/>
              </a:rPr>
              <a:t>720—722 yillarda </a:t>
            </a:r>
            <a:r>
              <a:rPr lang="uz-Latn-UZ" sz="3200" dirty="0">
                <a:latin typeface="Times New Roman" panose="02020603050405020304" pitchFamily="18" charset="0"/>
                <a:cs typeface="Times New Roman" panose="02020603050405020304" pitchFamily="18" charset="0"/>
              </a:rPr>
              <a:t>birinchilar qatorida arablarga qarshi </a:t>
            </a:r>
            <a:r>
              <a:rPr lang="uz-Latn-UZ" sz="3200" b="1" dirty="0">
                <a:solidFill>
                  <a:srgbClr val="0000FF"/>
                </a:solidFill>
                <a:latin typeface="Times New Roman" panose="02020603050405020304" pitchFamily="18" charset="0"/>
                <a:cs typeface="Times New Roman" panose="02020603050405020304" pitchFamily="18" charset="0"/>
              </a:rPr>
              <a:t>So’g’diyonada</a:t>
            </a:r>
            <a:r>
              <a:rPr lang="uz-Latn-UZ" sz="3200" dirty="0">
                <a:latin typeface="Times New Roman" panose="02020603050405020304" pitchFamily="18" charset="0"/>
                <a:cs typeface="Times New Roman" panose="02020603050405020304" pitchFamily="18" charset="0"/>
              </a:rPr>
              <a:t> qo’zg’olon ko’tarilgan. Bu qo’zg’olonga </a:t>
            </a:r>
            <a:r>
              <a:rPr lang="uz-Latn-UZ" sz="3200" b="1" i="1" dirty="0">
                <a:latin typeface="Times New Roman" panose="02020603050405020304" pitchFamily="18" charset="0"/>
                <a:cs typeface="Times New Roman" panose="02020603050405020304" pitchFamily="18" charset="0"/>
              </a:rPr>
              <a:t>Samarqand hokimi</a:t>
            </a:r>
            <a:r>
              <a:rPr lang="uz-Latn-UZ" sz="3200" dirty="0">
                <a:latin typeface="Times New Roman" panose="02020603050405020304" pitchFamily="18" charset="0"/>
                <a:cs typeface="Times New Roman" panose="02020603050405020304" pitchFamily="18" charset="0"/>
              </a:rPr>
              <a:t> </a:t>
            </a:r>
            <a:r>
              <a:rPr lang="uz-Latn-UZ" sz="3200" b="1" dirty="0">
                <a:solidFill>
                  <a:srgbClr val="0000FF"/>
                </a:solidFill>
                <a:latin typeface="Times New Roman" panose="02020603050405020304" pitchFamily="18" charset="0"/>
                <a:cs typeface="Times New Roman" panose="02020603050405020304" pitchFamily="18" charset="0"/>
              </a:rPr>
              <a:t>G’o’rak</a:t>
            </a:r>
            <a:r>
              <a:rPr lang="uz-Latn-UZ" sz="3200" dirty="0">
                <a:latin typeface="Times New Roman" panose="02020603050405020304" pitchFamily="18" charset="0"/>
                <a:cs typeface="Times New Roman" panose="02020603050405020304" pitchFamily="18" charset="0"/>
              </a:rPr>
              <a:t> va </a:t>
            </a:r>
            <a:r>
              <a:rPr lang="uz-Latn-UZ" sz="3200" b="1" i="1" dirty="0">
                <a:latin typeface="Times New Roman" panose="02020603050405020304" pitchFamily="18" charset="0"/>
                <a:cs typeface="Times New Roman" panose="02020603050405020304" pitchFamily="18" charset="0"/>
              </a:rPr>
              <a:t>Panjikent hukmdori</a:t>
            </a:r>
            <a:r>
              <a:rPr lang="uz-Latn-UZ" sz="3200" dirty="0">
                <a:latin typeface="Times New Roman" panose="02020603050405020304" pitchFamily="18" charset="0"/>
                <a:cs typeface="Times New Roman" panose="02020603050405020304" pitchFamily="18" charset="0"/>
              </a:rPr>
              <a:t> </a:t>
            </a:r>
            <a:r>
              <a:rPr lang="uz-Latn-UZ" sz="3200" b="1" dirty="0">
                <a:solidFill>
                  <a:srgbClr val="0000FF"/>
                </a:solidFill>
                <a:latin typeface="Times New Roman" panose="02020603050405020304" pitchFamily="18" charset="0"/>
                <a:cs typeface="Times New Roman" panose="02020603050405020304" pitchFamily="18" charset="0"/>
              </a:rPr>
              <a:t>Divashtich</a:t>
            </a:r>
            <a:r>
              <a:rPr lang="uz-Latn-UZ" sz="3200" dirty="0">
                <a:latin typeface="Times New Roman" panose="02020603050405020304" pitchFamily="18" charset="0"/>
                <a:cs typeface="Times New Roman" panose="02020603050405020304" pitchFamily="18" charset="0"/>
              </a:rPr>
              <a:t> boshchilik qilganlar. Har safar bo’lganidek so’g’dliklarning ozodlik va erk uchun kurashlarini turklar qo’llab quvvatlaganlar. </a:t>
            </a:r>
            <a:r>
              <a:rPr lang="uz-Latn-UZ" sz="3200" b="1" dirty="0">
                <a:latin typeface="Times New Roman" panose="02020603050405020304" pitchFamily="18" charset="0"/>
                <a:cs typeface="Times New Roman" panose="02020603050405020304" pitchFamily="18" charset="0"/>
              </a:rPr>
              <a:t>Yettisuvdan</a:t>
            </a:r>
            <a:r>
              <a:rPr lang="uz-Latn-UZ" sz="3200" dirty="0">
                <a:latin typeface="Times New Roman" panose="02020603050405020304" pitchFamily="18" charset="0"/>
                <a:cs typeface="Times New Roman" panose="02020603050405020304" pitchFamily="18" charset="0"/>
              </a:rPr>
              <a:t>, </a:t>
            </a:r>
            <a:r>
              <a:rPr lang="uz-Latn-UZ" sz="3200" b="1" dirty="0">
                <a:solidFill>
                  <a:srgbClr val="0000FF"/>
                </a:solidFill>
                <a:latin typeface="Times New Roman" panose="02020603050405020304" pitchFamily="18" charset="0"/>
                <a:cs typeface="Times New Roman" panose="02020603050405020304" pitchFamily="18" charset="0"/>
              </a:rPr>
              <a:t>Turkash hoqon</a:t>
            </a:r>
            <a:r>
              <a:rPr lang="uz-Latn-UZ" sz="3200" dirty="0">
                <a:latin typeface="Times New Roman" panose="02020603050405020304" pitchFamily="18" charset="0"/>
                <a:cs typeface="Times New Roman" panose="02020603050405020304" pitchFamily="18" charset="0"/>
              </a:rPr>
              <a:t> </a:t>
            </a:r>
            <a:r>
              <a:rPr lang="uz-Latn-UZ" sz="3200" b="1" dirty="0">
                <a:solidFill>
                  <a:srgbClr val="C00000"/>
                </a:solidFill>
                <a:latin typeface="Times New Roman" panose="02020603050405020304" pitchFamily="18" charset="0"/>
                <a:cs typeface="Times New Roman" panose="02020603050405020304" pitchFamily="18" charset="0"/>
              </a:rPr>
              <a:t>shaxzoda Kursul</a:t>
            </a:r>
            <a:r>
              <a:rPr lang="uz-Latn-UZ" sz="3200" dirty="0">
                <a:latin typeface="Times New Roman" panose="02020603050405020304" pitchFamily="18" charset="0"/>
                <a:cs typeface="Times New Roman" panose="02020603050405020304" pitchFamily="18" charset="0"/>
              </a:rPr>
              <a:t> boshchiligida katta qo’shinni yordam berish uchun Samarqandga yuborgan. So’g’dliklarning birlashgan kuchlari arablarga qarshi </a:t>
            </a:r>
            <a:r>
              <a:rPr lang="uz-Latn-UZ" sz="3200" b="1" dirty="0">
                <a:latin typeface="Times New Roman" panose="02020603050405020304" pitchFamily="18" charset="0"/>
                <a:cs typeface="Times New Roman" panose="02020603050405020304" pitchFamily="18" charset="0"/>
              </a:rPr>
              <a:t>muvaffaqiyatli</a:t>
            </a:r>
            <a:r>
              <a:rPr lang="uz-Latn-UZ" sz="3200" dirty="0">
                <a:latin typeface="Times New Roman" panose="02020603050405020304" pitchFamily="18" charset="0"/>
                <a:cs typeface="Times New Roman" panose="02020603050405020304" pitchFamily="18" charset="0"/>
              </a:rPr>
              <a:t> janglar qilib bir necha sezilarli zarbalar berganlar.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25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494085"/>
          </a:xfrm>
          <a:prstGeom prst="rect">
            <a:avLst/>
          </a:prstGeom>
        </p:spPr>
        <p:txBody>
          <a:bodyPr wrap="square">
            <a:spAutoFit/>
          </a:bodyPr>
          <a:lstStyle/>
          <a:p>
            <a:pPr lvl="0" algn="just">
              <a:spcAft>
                <a:spcPts val="0"/>
              </a:spcAft>
            </a:pPr>
            <a:r>
              <a:rPr lang="en-US" sz="2600" dirty="0" smtClean="0">
                <a:latin typeface="Times New Roman"/>
                <a:ea typeface="Times New Roman"/>
              </a:rPr>
              <a:t>	</a:t>
            </a:r>
            <a:r>
              <a:rPr lang="en-US" sz="2600" dirty="0" err="1" smtClean="0">
                <a:latin typeface="Times New Roman"/>
                <a:ea typeface="Times New Roman"/>
              </a:rPr>
              <a:t>Abbosiylarning</a:t>
            </a:r>
            <a:r>
              <a:rPr lang="en-US" sz="2600" dirty="0" smtClean="0">
                <a:latin typeface="Times New Roman"/>
                <a:ea typeface="Times New Roman"/>
              </a:rPr>
              <a:t> </a:t>
            </a:r>
            <a:r>
              <a:rPr lang="en-US" sz="2600" dirty="0" err="1">
                <a:latin typeface="Times New Roman"/>
                <a:ea typeface="Times New Roman"/>
              </a:rPr>
              <a:t>hokimiyat</a:t>
            </a:r>
            <a:r>
              <a:rPr lang="en-US" sz="2600" dirty="0">
                <a:latin typeface="Times New Roman"/>
                <a:ea typeface="Times New Roman"/>
              </a:rPr>
              <a:t> </a:t>
            </a:r>
            <a:r>
              <a:rPr lang="en-US" sz="2600" dirty="0" err="1">
                <a:latin typeface="Times New Roman"/>
                <a:ea typeface="Times New Roman"/>
              </a:rPr>
              <a:t>tepasiga</a:t>
            </a:r>
            <a:r>
              <a:rPr lang="en-US" sz="2600" dirty="0">
                <a:latin typeface="Times New Roman"/>
                <a:ea typeface="Times New Roman"/>
              </a:rPr>
              <a:t> </a:t>
            </a:r>
            <a:r>
              <a:rPr lang="en-US" sz="2600" dirty="0" err="1">
                <a:latin typeface="Times New Roman"/>
                <a:ea typeface="Times New Roman"/>
              </a:rPr>
              <a:t>kelishida</a:t>
            </a:r>
            <a:r>
              <a:rPr lang="en-US" sz="2600" dirty="0">
                <a:latin typeface="Times New Roman"/>
                <a:ea typeface="Times New Roman"/>
              </a:rPr>
              <a:t> </a:t>
            </a:r>
            <a:r>
              <a:rPr lang="en-US" sz="2600" b="1" dirty="0">
                <a:solidFill>
                  <a:srgbClr val="C00000"/>
                </a:solidFill>
                <a:latin typeface="Times New Roman"/>
                <a:ea typeface="Times New Roman"/>
              </a:rPr>
              <a:t>Abu Muslim</a:t>
            </a:r>
            <a:r>
              <a:rPr lang="en-US" sz="2600" dirty="0">
                <a:latin typeface="Times New Roman"/>
                <a:ea typeface="Times New Roman"/>
              </a:rPr>
              <a:t> </a:t>
            </a:r>
            <a:r>
              <a:rPr lang="en-US" sz="2600" dirty="0" err="1">
                <a:latin typeface="Times New Roman"/>
                <a:ea typeface="Times New Roman"/>
              </a:rPr>
              <a:t>so’zsiz</a:t>
            </a:r>
            <a:r>
              <a:rPr lang="en-US" sz="2600" dirty="0">
                <a:latin typeface="Times New Roman"/>
                <a:ea typeface="Times New Roman"/>
              </a:rPr>
              <a:t> </a:t>
            </a:r>
            <a:r>
              <a:rPr lang="en-US" sz="2600" dirty="0" err="1">
                <a:latin typeface="Times New Roman"/>
                <a:ea typeface="Times New Roman"/>
              </a:rPr>
              <a:t>suratda</a:t>
            </a:r>
            <a:r>
              <a:rPr lang="en-US" sz="2600" dirty="0">
                <a:latin typeface="Times New Roman"/>
                <a:ea typeface="Times New Roman"/>
              </a:rPr>
              <a:t> </a:t>
            </a:r>
            <a:r>
              <a:rPr lang="en-US" sz="2600" dirty="0" err="1">
                <a:latin typeface="Times New Roman"/>
                <a:ea typeface="Times New Roman"/>
              </a:rPr>
              <a:t>juda</a:t>
            </a:r>
            <a:r>
              <a:rPr lang="en-US" sz="2600" dirty="0">
                <a:latin typeface="Times New Roman"/>
                <a:ea typeface="Times New Roman"/>
              </a:rPr>
              <a:t> </a:t>
            </a:r>
            <a:r>
              <a:rPr lang="en-US" sz="2600" dirty="0" err="1">
                <a:latin typeface="Times New Roman"/>
                <a:ea typeface="Times New Roman"/>
              </a:rPr>
              <a:t>katta</a:t>
            </a:r>
            <a:r>
              <a:rPr lang="en-US" sz="2600" dirty="0">
                <a:latin typeface="Times New Roman"/>
                <a:ea typeface="Times New Roman"/>
              </a:rPr>
              <a:t> </a:t>
            </a:r>
            <a:r>
              <a:rPr lang="en-US" sz="2600" dirty="0" err="1">
                <a:latin typeface="Times New Roman"/>
                <a:ea typeface="Times New Roman"/>
              </a:rPr>
              <a:t>xizmatlar</a:t>
            </a:r>
            <a:r>
              <a:rPr lang="en-US" sz="2600" dirty="0">
                <a:latin typeface="Times New Roman"/>
                <a:ea typeface="Times New Roman"/>
              </a:rPr>
              <a:t> </a:t>
            </a:r>
            <a:r>
              <a:rPr lang="en-US" sz="2600" dirty="0" err="1">
                <a:latin typeface="Times New Roman"/>
                <a:ea typeface="Times New Roman"/>
              </a:rPr>
              <a:t>qildi</a:t>
            </a:r>
            <a:r>
              <a:rPr lang="en-US" sz="2600" dirty="0">
                <a:latin typeface="Times New Roman"/>
                <a:ea typeface="Times New Roman"/>
              </a:rPr>
              <a:t>. U </a:t>
            </a:r>
            <a:r>
              <a:rPr lang="en-US" sz="2600" dirty="0" err="1">
                <a:latin typeface="Times New Roman"/>
                <a:ea typeface="Times New Roman"/>
              </a:rPr>
              <a:t>o’z</a:t>
            </a:r>
            <a:r>
              <a:rPr lang="en-US" sz="2600" dirty="0">
                <a:latin typeface="Times New Roman"/>
                <a:ea typeface="Times New Roman"/>
              </a:rPr>
              <a:t> </a:t>
            </a:r>
            <a:r>
              <a:rPr lang="en-US" sz="2600" dirty="0" err="1">
                <a:latin typeface="Times New Roman"/>
                <a:ea typeface="Times New Roman"/>
              </a:rPr>
              <a:t>davrini</a:t>
            </a:r>
            <a:r>
              <a:rPr lang="en-US" sz="2600" dirty="0">
                <a:latin typeface="Times New Roman"/>
                <a:ea typeface="Times New Roman"/>
              </a:rPr>
              <a:t> </a:t>
            </a:r>
            <a:r>
              <a:rPr lang="en-US" sz="2600" b="1" dirty="0" err="1">
                <a:latin typeface="Times New Roman"/>
                <a:ea typeface="Times New Roman"/>
              </a:rPr>
              <a:t>yirik</a:t>
            </a:r>
            <a:r>
              <a:rPr lang="en-US" sz="2600" b="1" dirty="0">
                <a:latin typeface="Times New Roman"/>
                <a:ea typeface="Times New Roman"/>
              </a:rPr>
              <a:t> </a:t>
            </a:r>
            <a:r>
              <a:rPr lang="en-US" sz="2600" b="1" dirty="0" err="1">
                <a:latin typeface="Times New Roman"/>
                <a:ea typeface="Times New Roman"/>
              </a:rPr>
              <a:t>davlat</a:t>
            </a:r>
            <a:r>
              <a:rPr lang="en-US" sz="2600" b="1" dirty="0">
                <a:latin typeface="Times New Roman"/>
                <a:ea typeface="Times New Roman"/>
              </a:rPr>
              <a:t> </a:t>
            </a:r>
            <a:r>
              <a:rPr lang="en-US" sz="2600" b="1" dirty="0" err="1">
                <a:latin typeface="Times New Roman"/>
                <a:ea typeface="Times New Roman"/>
              </a:rPr>
              <a:t>arbobi</a:t>
            </a:r>
            <a:r>
              <a:rPr lang="en-US" sz="2600" b="1" dirty="0">
                <a:latin typeface="Times New Roman"/>
                <a:ea typeface="Times New Roman"/>
              </a:rPr>
              <a:t> </a:t>
            </a:r>
            <a:r>
              <a:rPr lang="en-US" sz="2600" b="1" dirty="0" err="1">
                <a:latin typeface="Times New Roman"/>
                <a:ea typeface="Times New Roman"/>
              </a:rPr>
              <a:t>va</a:t>
            </a:r>
            <a:r>
              <a:rPr lang="en-US" sz="2600" b="1" dirty="0">
                <a:latin typeface="Times New Roman"/>
                <a:ea typeface="Times New Roman"/>
              </a:rPr>
              <a:t> </a:t>
            </a:r>
            <a:r>
              <a:rPr lang="en-US" sz="2600" b="1" dirty="0" err="1">
                <a:latin typeface="Times New Roman"/>
                <a:ea typeface="Times New Roman"/>
              </a:rPr>
              <a:t>mashhur</a:t>
            </a:r>
            <a:r>
              <a:rPr lang="en-US" sz="2600" b="1" dirty="0">
                <a:latin typeface="Times New Roman"/>
                <a:ea typeface="Times New Roman"/>
              </a:rPr>
              <a:t> </a:t>
            </a:r>
            <a:r>
              <a:rPr lang="en-US" sz="2600" b="1" dirty="0" err="1">
                <a:latin typeface="Times New Roman"/>
                <a:ea typeface="Times New Roman"/>
              </a:rPr>
              <a:t>sarkarda</a:t>
            </a:r>
            <a:r>
              <a:rPr lang="en-US" sz="2600" dirty="0">
                <a:latin typeface="Times New Roman"/>
                <a:ea typeface="Times New Roman"/>
              </a:rPr>
              <a:t> </a:t>
            </a:r>
            <a:r>
              <a:rPr lang="en-US" sz="2600" dirty="0" err="1">
                <a:latin typeface="Times New Roman"/>
                <a:ea typeface="Times New Roman"/>
              </a:rPr>
              <a:t>edi</a:t>
            </a:r>
            <a:r>
              <a:rPr lang="en-US" sz="2600" dirty="0">
                <a:latin typeface="Times New Roman"/>
                <a:ea typeface="Times New Roman"/>
              </a:rPr>
              <a:t>. Abu Muslim </a:t>
            </a:r>
            <a:r>
              <a:rPr lang="en-US" sz="2600" dirty="0" err="1">
                <a:latin typeface="Times New Roman"/>
                <a:ea typeface="Times New Roman"/>
              </a:rPr>
              <a:t>Xuroson</a:t>
            </a:r>
            <a:r>
              <a:rPr lang="en-US" sz="2600" dirty="0">
                <a:latin typeface="Times New Roman"/>
                <a:ea typeface="Times New Roman"/>
              </a:rPr>
              <a:t> </a:t>
            </a:r>
            <a:r>
              <a:rPr lang="en-US" sz="2600" dirty="0" err="1">
                <a:latin typeface="Times New Roman"/>
                <a:ea typeface="Times New Roman"/>
              </a:rPr>
              <a:t>va</a:t>
            </a:r>
            <a:r>
              <a:rPr lang="en-US" sz="2600" dirty="0">
                <a:latin typeface="Times New Roman"/>
                <a:ea typeface="Times New Roman"/>
              </a:rPr>
              <a:t> </a:t>
            </a:r>
            <a:r>
              <a:rPr lang="en-US" sz="2600" dirty="0" err="1">
                <a:latin typeface="Times New Roman"/>
                <a:ea typeface="Times New Roman"/>
              </a:rPr>
              <a:t>Movarounnahr</a:t>
            </a:r>
            <a:r>
              <a:rPr lang="en-US" sz="2600" dirty="0">
                <a:latin typeface="Times New Roman"/>
                <a:ea typeface="Times New Roman"/>
              </a:rPr>
              <a:t> </a:t>
            </a:r>
            <a:r>
              <a:rPr lang="en-US" sz="2600" dirty="0" err="1" smtClean="0">
                <a:latin typeface="Times New Roman"/>
                <a:ea typeface="Times New Roman"/>
              </a:rPr>
              <a:t>xalqining</a:t>
            </a:r>
            <a:r>
              <a:rPr lang="en-US" sz="2600" dirty="0" smtClean="0">
                <a:latin typeface="Times New Roman"/>
                <a:ea typeface="Times New Roman"/>
              </a:rPr>
              <a:t> </a:t>
            </a:r>
            <a:r>
              <a:rPr lang="en-US" sz="2600" dirty="0" err="1">
                <a:latin typeface="Times New Roman"/>
                <a:ea typeface="Times New Roman"/>
              </a:rPr>
              <a:t>ummaviylar</a:t>
            </a:r>
            <a:r>
              <a:rPr lang="en-US" sz="2600" dirty="0">
                <a:latin typeface="Times New Roman"/>
                <a:ea typeface="Times New Roman"/>
              </a:rPr>
              <a:t> </a:t>
            </a:r>
            <a:r>
              <a:rPr lang="en-US" sz="2600" dirty="0" err="1">
                <a:latin typeface="Times New Roman"/>
                <a:ea typeface="Times New Roman"/>
              </a:rPr>
              <a:t>zulmidan</a:t>
            </a:r>
            <a:r>
              <a:rPr lang="en-US" sz="2600" dirty="0">
                <a:latin typeface="Times New Roman"/>
                <a:ea typeface="Times New Roman"/>
              </a:rPr>
              <a:t> </a:t>
            </a:r>
            <a:r>
              <a:rPr lang="en-US" sz="2600" dirty="0" err="1">
                <a:latin typeface="Times New Roman"/>
                <a:ea typeface="Times New Roman"/>
              </a:rPr>
              <a:t>noroziligidan</a:t>
            </a:r>
            <a:r>
              <a:rPr lang="en-US" sz="2600" dirty="0">
                <a:latin typeface="Times New Roman"/>
                <a:ea typeface="Times New Roman"/>
              </a:rPr>
              <a:t> </a:t>
            </a:r>
            <a:r>
              <a:rPr lang="en-US" sz="2600" dirty="0" err="1">
                <a:latin typeface="Times New Roman"/>
                <a:ea typeface="Times New Roman"/>
              </a:rPr>
              <a:t>foydalanib</a:t>
            </a:r>
            <a:r>
              <a:rPr lang="en-US" sz="2600" dirty="0">
                <a:latin typeface="Times New Roman"/>
                <a:ea typeface="Times New Roman"/>
              </a:rPr>
              <a:t> </a:t>
            </a:r>
            <a:r>
              <a:rPr lang="en-US" sz="2600" dirty="0" err="1">
                <a:latin typeface="Times New Roman"/>
                <a:ea typeface="Times New Roman"/>
              </a:rPr>
              <a:t>o’z</a:t>
            </a:r>
            <a:r>
              <a:rPr lang="en-US" sz="2600" dirty="0">
                <a:latin typeface="Times New Roman"/>
                <a:ea typeface="Times New Roman"/>
              </a:rPr>
              <a:t> </a:t>
            </a:r>
            <a:r>
              <a:rPr lang="en-US" sz="2600" dirty="0" err="1">
                <a:latin typeface="Times New Roman"/>
                <a:ea typeface="Times New Roman"/>
              </a:rPr>
              <a:t>orqasidan</a:t>
            </a:r>
            <a:r>
              <a:rPr lang="en-US" sz="2600" dirty="0">
                <a:latin typeface="Times New Roman"/>
                <a:ea typeface="Times New Roman"/>
              </a:rPr>
              <a:t> </a:t>
            </a:r>
            <a:r>
              <a:rPr lang="en-US" sz="2600" dirty="0" err="1">
                <a:latin typeface="Times New Roman"/>
                <a:ea typeface="Times New Roman"/>
              </a:rPr>
              <a:t>ergashtira</a:t>
            </a:r>
            <a:r>
              <a:rPr lang="en-US" sz="2600" dirty="0">
                <a:latin typeface="Times New Roman"/>
                <a:ea typeface="Times New Roman"/>
              </a:rPr>
              <a:t> </a:t>
            </a:r>
            <a:r>
              <a:rPr lang="en-US" sz="2600" dirty="0" err="1">
                <a:latin typeface="Times New Roman"/>
                <a:ea typeface="Times New Roman"/>
              </a:rPr>
              <a:t>oldi</a:t>
            </a:r>
            <a:r>
              <a:rPr lang="en-US" sz="2600" dirty="0">
                <a:latin typeface="Times New Roman"/>
                <a:ea typeface="Times New Roman"/>
              </a:rPr>
              <a:t> </a:t>
            </a:r>
            <a:r>
              <a:rPr lang="en-US" sz="2600" dirty="0" err="1">
                <a:latin typeface="Times New Roman"/>
                <a:ea typeface="Times New Roman"/>
              </a:rPr>
              <a:t>va</a:t>
            </a:r>
            <a:r>
              <a:rPr lang="en-US" sz="2600" dirty="0">
                <a:latin typeface="Times New Roman"/>
                <a:ea typeface="Times New Roman"/>
              </a:rPr>
              <a:t> </a:t>
            </a:r>
            <a:r>
              <a:rPr lang="en-US" sz="2600" dirty="0" err="1">
                <a:latin typeface="Times New Roman"/>
                <a:ea typeface="Times New Roman"/>
              </a:rPr>
              <a:t>ularni</a:t>
            </a:r>
            <a:r>
              <a:rPr lang="en-US" sz="2600" dirty="0">
                <a:latin typeface="Times New Roman"/>
                <a:ea typeface="Times New Roman"/>
              </a:rPr>
              <a:t> </a:t>
            </a:r>
            <a:r>
              <a:rPr lang="en-US" sz="2600" dirty="0" err="1">
                <a:latin typeface="Times New Roman"/>
                <a:ea typeface="Times New Roman"/>
              </a:rPr>
              <a:t>bir</a:t>
            </a:r>
            <a:r>
              <a:rPr lang="en-US" sz="2600" dirty="0">
                <a:latin typeface="Times New Roman"/>
                <a:ea typeface="Times New Roman"/>
              </a:rPr>
              <a:t> </a:t>
            </a:r>
            <a:r>
              <a:rPr lang="en-US" sz="2600" dirty="0" err="1">
                <a:latin typeface="Times New Roman"/>
                <a:ea typeface="Times New Roman"/>
              </a:rPr>
              <a:t>maqsad</a:t>
            </a:r>
            <a:r>
              <a:rPr lang="en-US" sz="2600" dirty="0">
                <a:latin typeface="Times New Roman"/>
                <a:ea typeface="Times New Roman"/>
              </a:rPr>
              <a:t> </a:t>
            </a:r>
            <a:r>
              <a:rPr lang="en-US" sz="2600" dirty="0" err="1">
                <a:latin typeface="Times New Roman"/>
                <a:ea typeface="Times New Roman"/>
              </a:rPr>
              <a:t>yo’lida</a:t>
            </a:r>
            <a:r>
              <a:rPr lang="en-US" sz="2600" dirty="0">
                <a:latin typeface="Times New Roman"/>
                <a:ea typeface="Times New Roman"/>
              </a:rPr>
              <a:t> </a:t>
            </a:r>
            <a:r>
              <a:rPr lang="en-US" sz="2600" dirty="0" err="1">
                <a:latin typeface="Times New Roman"/>
                <a:ea typeface="Times New Roman"/>
              </a:rPr>
              <a:t>birlashtirdi</a:t>
            </a:r>
            <a:r>
              <a:rPr lang="en-US" sz="2600" dirty="0">
                <a:latin typeface="Times New Roman"/>
                <a:ea typeface="Times New Roman"/>
              </a:rPr>
              <a:t>. </a:t>
            </a:r>
            <a:endParaRPr lang="en-US" sz="2600" dirty="0" smtClean="0">
              <a:latin typeface="Times New Roman"/>
              <a:ea typeface="Times New Roman"/>
            </a:endParaRPr>
          </a:p>
          <a:p>
            <a:pPr lvl="0" algn="just">
              <a:spcAft>
                <a:spcPts val="0"/>
              </a:spcAft>
            </a:pPr>
            <a:r>
              <a:rPr lang="en-US" sz="2600" dirty="0">
                <a:latin typeface="Times New Roman"/>
                <a:ea typeface="Times New Roman"/>
              </a:rPr>
              <a:t>	</a:t>
            </a:r>
            <a:r>
              <a:rPr lang="en-US" sz="2600" dirty="0" smtClean="0">
                <a:latin typeface="Times New Roman"/>
                <a:ea typeface="Times New Roman"/>
              </a:rPr>
              <a:t>Biz </a:t>
            </a:r>
            <a:r>
              <a:rPr lang="en-US" sz="2600" dirty="0">
                <a:latin typeface="Times New Roman"/>
                <a:ea typeface="Times New Roman"/>
              </a:rPr>
              <a:t>Abu Muslim </a:t>
            </a:r>
            <a:r>
              <a:rPr lang="en-US" sz="2600" dirty="0" err="1">
                <a:latin typeface="Times New Roman"/>
                <a:ea typeface="Times New Roman"/>
              </a:rPr>
              <a:t>siymosida</a:t>
            </a:r>
            <a:r>
              <a:rPr lang="en-US" sz="2600" dirty="0">
                <a:latin typeface="Times New Roman"/>
                <a:ea typeface="Times New Roman"/>
              </a:rPr>
              <a:t> </a:t>
            </a:r>
            <a:r>
              <a:rPr lang="en-US" sz="2600" b="1" i="1" dirty="0" err="1">
                <a:solidFill>
                  <a:srgbClr val="C00000"/>
                </a:solidFill>
                <a:latin typeface="Times New Roman"/>
                <a:ea typeface="Times New Roman"/>
              </a:rPr>
              <a:t>ikki</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yoqlama</a:t>
            </a:r>
            <a:r>
              <a:rPr lang="en-US" sz="2600" dirty="0">
                <a:latin typeface="Times New Roman"/>
                <a:ea typeface="Times New Roman"/>
              </a:rPr>
              <a:t> </a:t>
            </a:r>
            <a:r>
              <a:rPr lang="en-US" sz="2600" dirty="0" err="1" smtClean="0">
                <a:latin typeface="Times New Roman"/>
                <a:ea typeface="Times New Roman"/>
              </a:rPr>
              <a:t>ish</a:t>
            </a:r>
            <a:r>
              <a:rPr lang="en-US" sz="2600" dirty="0" smtClean="0">
                <a:latin typeface="Times New Roman"/>
                <a:ea typeface="Times New Roman"/>
              </a:rPr>
              <a:t> </a:t>
            </a:r>
            <a:r>
              <a:rPr lang="en-US" sz="2600" dirty="0" err="1">
                <a:latin typeface="Times New Roman"/>
                <a:ea typeface="Times New Roman"/>
              </a:rPr>
              <a:t>tutgan</a:t>
            </a:r>
            <a:r>
              <a:rPr lang="en-US" sz="2600" dirty="0">
                <a:latin typeface="Times New Roman"/>
                <a:ea typeface="Times New Roman"/>
              </a:rPr>
              <a:t> </a:t>
            </a:r>
            <a:r>
              <a:rPr lang="en-US" sz="2600" dirty="0" err="1">
                <a:latin typeface="Times New Roman"/>
                <a:ea typeface="Times New Roman"/>
              </a:rPr>
              <a:t>shaxs</a:t>
            </a:r>
            <a:r>
              <a:rPr lang="en-US" sz="2600" dirty="0">
                <a:latin typeface="Times New Roman"/>
                <a:ea typeface="Times New Roman"/>
              </a:rPr>
              <a:t> </a:t>
            </a:r>
            <a:r>
              <a:rPr lang="en-US" sz="2600" dirty="0" err="1">
                <a:latin typeface="Times New Roman"/>
                <a:ea typeface="Times New Roman"/>
              </a:rPr>
              <a:t>timsolini</a:t>
            </a:r>
            <a:r>
              <a:rPr lang="en-US" sz="2600" dirty="0">
                <a:latin typeface="Times New Roman"/>
                <a:ea typeface="Times New Roman"/>
              </a:rPr>
              <a:t> </a:t>
            </a:r>
            <a:r>
              <a:rPr lang="en-US" sz="2600" dirty="0" err="1" smtClean="0">
                <a:latin typeface="Times New Roman"/>
                <a:ea typeface="Times New Roman"/>
              </a:rPr>
              <a:t>ko’ramiz</a:t>
            </a:r>
            <a:r>
              <a:rPr lang="en-US" sz="2600" dirty="0" smtClean="0">
                <a:latin typeface="Times New Roman"/>
                <a:ea typeface="Times New Roman"/>
              </a:rPr>
              <a:t>:</a:t>
            </a:r>
          </a:p>
          <a:p>
            <a:pPr marL="457200" lvl="0" indent="-457200" algn="just">
              <a:spcAft>
                <a:spcPts val="0"/>
              </a:spcAft>
              <a:buFont typeface="Wingdings" panose="05000000000000000000" pitchFamily="2" charset="2"/>
              <a:buChar char="v"/>
            </a:pPr>
            <a:r>
              <a:rPr lang="en-US" sz="2600" b="1" i="1" dirty="0" smtClean="0">
                <a:solidFill>
                  <a:srgbClr val="0000FF"/>
                </a:solidFill>
                <a:latin typeface="Times New Roman"/>
                <a:ea typeface="Times New Roman"/>
              </a:rPr>
              <a:t>Abu </a:t>
            </a:r>
            <a:r>
              <a:rPr lang="en-US" sz="2600" b="1" i="1" dirty="0" err="1">
                <a:solidFill>
                  <a:srgbClr val="0000FF"/>
                </a:solidFill>
                <a:latin typeface="Times New Roman"/>
                <a:ea typeface="Times New Roman"/>
              </a:rPr>
              <a:t>Muslimni</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xalq</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manfaatlari</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uchun</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kurash</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olib</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borgan</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qahramon</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shaxs</a:t>
            </a:r>
            <a:r>
              <a:rPr lang="en-US" sz="2600" b="1" i="1" dirty="0">
                <a:solidFill>
                  <a:srgbClr val="0000FF"/>
                </a:solidFill>
                <a:latin typeface="Times New Roman"/>
                <a:ea typeface="Times New Roman"/>
              </a:rPr>
              <a:t> deb </a:t>
            </a:r>
            <a:r>
              <a:rPr lang="en-US" sz="2600" b="1" i="1" dirty="0" err="1">
                <a:solidFill>
                  <a:srgbClr val="0000FF"/>
                </a:solidFill>
                <a:latin typeface="Times New Roman"/>
                <a:ea typeface="Times New Roman"/>
              </a:rPr>
              <a:t>bo’lmaydi</a:t>
            </a:r>
            <a:r>
              <a:rPr lang="en-US" sz="2600" b="1" i="1" dirty="0">
                <a:solidFill>
                  <a:srgbClr val="0000FF"/>
                </a:solidFill>
                <a:latin typeface="Times New Roman"/>
                <a:ea typeface="Times New Roman"/>
              </a:rPr>
              <a:t>.</a:t>
            </a:r>
            <a:r>
              <a:rPr lang="en-US" sz="2600" dirty="0">
                <a:latin typeface="Times New Roman"/>
                <a:ea typeface="Times New Roman"/>
              </a:rPr>
              <a:t> </a:t>
            </a:r>
            <a:r>
              <a:rPr lang="en-US" sz="2600" dirty="0" err="1">
                <a:latin typeface="Times New Roman"/>
                <a:ea typeface="Times New Roman"/>
              </a:rPr>
              <a:t>Sababi</a:t>
            </a:r>
            <a:r>
              <a:rPr lang="en-US" sz="2600" dirty="0">
                <a:latin typeface="Times New Roman"/>
                <a:ea typeface="Times New Roman"/>
              </a:rPr>
              <a:t>, u </a:t>
            </a:r>
            <a:r>
              <a:rPr lang="en-US" sz="2600" dirty="0" err="1">
                <a:latin typeface="Times New Roman"/>
                <a:ea typeface="Times New Roman"/>
              </a:rPr>
              <a:t>o’zinnng</a:t>
            </a:r>
            <a:r>
              <a:rPr lang="en-US" sz="2600" dirty="0">
                <a:latin typeface="Times New Roman"/>
                <a:ea typeface="Times New Roman"/>
              </a:rPr>
              <a:t> </a:t>
            </a:r>
            <a:r>
              <a:rPr lang="en-US" sz="2600" dirty="0" err="1">
                <a:latin typeface="Times New Roman"/>
                <a:ea typeface="Times New Roman"/>
              </a:rPr>
              <a:t>erishgan</a:t>
            </a:r>
            <a:r>
              <a:rPr lang="en-US" sz="2600" dirty="0">
                <a:latin typeface="Times New Roman"/>
                <a:ea typeface="Times New Roman"/>
              </a:rPr>
              <a:t>  </a:t>
            </a:r>
            <a:r>
              <a:rPr lang="en-US" sz="2600" dirty="0" err="1">
                <a:latin typeface="Times New Roman"/>
                <a:ea typeface="Times New Roman"/>
              </a:rPr>
              <a:t>g’alabasidan</a:t>
            </a:r>
            <a:r>
              <a:rPr lang="en-US" sz="2600" dirty="0">
                <a:latin typeface="Times New Roman"/>
                <a:ea typeface="Times New Roman"/>
              </a:rPr>
              <a:t> </a:t>
            </a:r>
            <a:r>
              <a:rPr lang="en-US" sz="2600" dirty="0" err="1">
                <a:latin typeface="Times New Roman"/>
                <a:ea typeface="Times New Roman"/>
              </a:rPr>
              <a:t>keyin</a:t>
            </a:r>
            <a:r>
              <a:rPr lang="en-US" sz="2600" dirty="0">
                <a:latin typeface="Times New Roman"/>
                <a:ea typeface="Times New Roman"/>
              </a:rPr>
              <a:t> </a:t>
            </a:r>
            <a:r>
              <a:rPr lang="en-US" sz="2600" dirty="0" err="1">
                <a:latin typeface="Times New Roman"/>
                <a:ea typeface="Times New Roman"/>
              </a:rPr>
              <a:t>ko’tarilgan</a:t>
            </a:r>
            <a:r>
              <a:rPr lang="en-US" sz="2600" dirty="0">
                <a:latin typeface="Times New Roman"/>
                <a:ea typeface="Times New Roman"/>
              </a:rPr>
              <a:t> </a:t>
            </a:r>
            <a:r>
              <a:rPr lang="en-US" sz="2600" dirty="0" err="1">
                <a:latin typeface="Times New Roman"/>
                <a:ea typeface="Times New Roman"/>
              </a:rPr>
              <a:t>xalq</a:t>
            </a:r>
            <a:r>
              <a:rPr lang="en-US" sz="2600" dirty="0">
                <a:latin typeface="Times New Roman"/>
                <a:ea typeface="Times New Roman"/>
              </a:rPr>
              <a:t> </a:t>
            </a:r>
            <a:r>
              <a:rPr lang="en-US" sz="2600" dirty="0" err="1">
                <a:latin typeface="Times New Roman"/>
                <a:ea typeface="Times New Roman"/>
              </a:rPr>
              <a:t>ommasining</a:t>
            </a:r>
            <a:r>
              <a:rPr lang="en-US" sz="2600" dirty="0">
                <a:latin typeface="Times New Roman"/>
                <a:ea typeface="Times New Roman"/>
              </a:rPr>
              <a:t> </a:t>
            </a:r>
            <a:r>
              <a:rPr lang="en-US" sz="2600" dirty="0" err="1">
                <a:latin typeface="Times New Roman"/>
                <a:ea typeface="Times New Roman"/>
              </a:rPr>
              <a:t>adolatli</a:t>
            </a:r>
            <a:r>
              <a:rPr lang="en-US" sz="2600" dirty="0">
                <a:latin typeface="Times New Roman"/>
                <a:ea typeface="Times New Roman"/>
              </a:rPr>
              <a:t> </a:t>
            </a:r>
            <a:r>
              <a:rPr lang="en-US" sz="2600" dirty="0" err="1">
                <a:latin typeface="Times New Roman"/>
                <a:ea typeface="Times New Roman"/>
              </a:rPr>
              <a:t>chiqishlari</a:t>
            </a:r>
            <a:r>
              <a:rPr lang="en-US" sz="2600" dirty="0">
                <a:latin typeface="Times New Roman"/>
                <a:ea typeface="Times New Roman"/>
              </a:rPr>
              <a:t> </a:t>
            </a:r>
            <a:r>
              <a:rPr lang="en-US" sz="2600" dirty="0" err="1">
                <a:latin typeface="Times New Roman"/>
                <a:ea typeface="Times New Roman"/>
              </a:rPr>
              <a:t>va</a:t>
            </a:r>
            <a:r>
              <a:rPr lang="en-US" sz="2600" dirty="0">
                <a:latin typeface="Times New Roman"/>
                <a:ea typeface="Times New Roman"/>
              </a:rPr>
              <a:t> </a:t>
            </a:r>
            <a:r>
              <a:rPr lang="en-US" sz="2600" dirty="0" err="1">
                <a:latin typeface="Times New Roman"/>
                <a:ea typeface="Times New Roman"/>
              </a:rPr>
              <a:t>qo’zg’olonlarini</a:t>
            </a:r>
            <a:r>
              <a:rPr lang="en-US" sz="2600" dirty="0">
                <a:latin typeface="Times New Roman"/>
                <a:ea typeface="Times New Roman"/>
              </a:rPr>
              <a:t> </a:t>
            </a:r>
            <a:r>
              <a:rPr lang="en-US" sz="2600" dirty="0" err="1">
                <a:latin typeface="Times New Roman"/>
                <a:ea typeface="Times New Roman"/>
              </a:rPr>
              <a:t>shafqatsizlik</a:t>
            </a:r>
            <a:r>
              <a:rPr lang="en-US" sz="2600" dirty="0">
                <a:latin typeface="Times New Roman"/>
                <a:ea typeface="Times New Roman"/>
              </a:rPr>
              <a:t> </a:t>
            </a:r>
            <a:r>
              <a:rPr lang="en-US" sz="2600" dirty="0" err="1">
                <a:latin typeface="Times New Roman"/>
                <a:ea typeface="Times New Roman"/>
              </a:rPr>
              <a:t>bilan</a:t>
            </a:r>
            <a:r>
              <a:rPr lang="en-US" sz="2600" dirty="0">
                <a:latin typeface="Times New Roman"/>
                <a:ea typeface="Times New Roman"/>
              </a:rPr>
              <a:t> </a:t>
            </a:r>
            <a:r>
              <a:rPr lang="en-US" sz="2600" dirty="0" err="1">
                <a:latin typeface="Times New Roman"/>
                <a:ea typeface="Times New Roman"/>
              </a:rPr>
              <a:t>bostirdi</a:t>
            </a:r>
            <a:r>
              <a:rPr lang="en-US" sz="2600" dirty="0">
                <a:latin typeface="Times New Roman"/>
                <a:ea typeface="Times New Roman"/>
              </a:rPr>
              <a:t>. </a:t>
            </a:r>
            <a:endParaRPr lang="en-US" sz="2600" dirty="0" smtClean="0">
              <a:latin typeface="Times New Roman"/>
              <a:ea typeface="Times New Roman"/>
            </a:endParaRPr>
          </a:p>
          <a:p>
            <a:pPr marL="457200" lvl="0" indent="-457200" algn="just">
              <a:spcAft>
                <a:spcPts val="0"/>
              </a:spcAft>
              <a:buFont typeface="Wingdings" panose="05000000000000000000" pitchFamily="2" charset="2"/>
              <a:buChar char="v"/>
            </a:pPr>
            <a:r>
              <a:rPr lang="en-US" sz="2600" dirty="0" err="1" smtClean="0">
                <a:latin typeface="Times New Roman"/>
                <a:ea typeface="Times New Roman"/>
              </a:rPr>
              <a:t>Ayni</a:t>
            </a:r>
            <a:r>
              <a:rPr lang="en-US" sz="2600" dirty="0" smtClean="0">
                <a:latin typeface="Times New Roman"/>
                <a:ea typeface="Times New Roman"/>
              </a:rPr>
              <a:t> </a:t>
            </a:r>
            <a:r>
              <a:rPr lang="en-US" sz="2600" dirty="0" err="1">
                <a:latin typeface="Times New Roman"/>
                <a:ea typeface="Times New Roman"/>
              </a:rPr>
              <a:t>zamonda</a:t>
            </a:r>
            <a:r>
              <a:rPr lang="en-US" sz="2600" dirty="0">
                <a:latin typeface="Times New Roman"/>
                <a:ea typeface="Times New Roman"/>
              </a:rPr>
              <a:t> </a:t>
            </a:r>
            <a:r>
              <a:rPr lang="en-US" sz="2600" dirty="0" err="1">
                <a:latin typeface="Times New Roman"/>
                <a:ea typeface="Times New Roman"/>
              </a:rPr>
              <a:t>abbosiylarning</a:t>
            </a:r>
            <a:r>
              <a:rPr lang="en-US" sz="2600" dirty="0">
                <a:latin typeface="Times New Roman"/>
                <a:ea typeface="Times New Roman"/>
              </a:rPr>
              <a:t> </a:t>
            </a:r>
            <a:r>
              <a:rPr lang="en-US" sz="2600" dirty="0" err="1">
                <a:latin typeface="Times New Roman"/>
                <a:ea typeface="Times New Roman"/>
              </a:rPr>
              <a:t>xalifalikda</a:t>
            </a:r>
            <a:r>
              <a:rPr lang="en-US" sz="2600" dirty="0">
                <a:latin typeface="Times New Roman"/>
                <a:ea typeface="Times New Roman"/>
              </a:rPr>
              <a:t> </a:t>
            </a:r>
            <a:r>
              <a:rPr lang="en-US" sz="2600" dirty="0" err="1">
                <a:latin typeface="Times New Roman"/>
                <a:ea typeface="Times New Roman"/>
              </a:rPr>
              <a:t>yurg’izgan</a:t>
            </a:r>
            <a:r>
              <a:rPr lang="en-US" sz="2600" dirty="0">
                <a:latin typeface="Times New Roman"/>
                <a:ea typeface="Times New Roman"/>
              </a:rPr>
              <a:t> </a:t>
            </a:r>
            <a:r>
              <a:rPr lang="en-US" sz="2600" dirty="0" err="1">
                <a:latin typeface="Times New Roman"/>
                <a:ea typeface="Times New Roman"/>
              </a:rPr>
              <a:t>siyosatlari</a:t>
            </a:r>
            <a:r>
              <a:rPr lang="en-US" sz="2600" dirty="0">
                <a:latin typeface="Times New Roman"/>
                <a:ea typeface="Times New Roman"/>
              </a:rPr>
              <a:t> </a:t>
            </a:r>
            <a:r>
              <a:rPr lang="en-US" sz="2600" dirty="0" err="1">
                <a:latin typeface="Times New Roman"/>
                <a:ea typeface="Times New Roman"/>
              </a:rPr>
              <a:t>uchun</a:t>
            </a:r>
            <a:r>
              <a:rPr lang="en-US" sz="2600" dirty="0">
                <a:latin typeface="Times New Roman"/>
                <a:ea typeface="Times New Roman"/>
              </a:rPr>
              <a:t> Abu </a:t>
            </a:r>
            <a:r>
              <a:rPr lang="en-US" sz="2600" dirty="0" err="1">
                <a:latin typeface="Times New Roman"/>
                <a:ea typeface="Times New Roman"/>
              </a:rPr>
              <a:t>Muslimni</a:t>
            </a:r>
            <a:r>
              <a:rPr lang="en-US" sz="2600" dirty="0">
                <a:latin typeface="Times New Roman"/>
                <a:ea typeface="Times New Roman"/>
              </a:rPr>
              <a:t> </a:t>
            </a:r>
            <a:r>
              <a:rPr lang="en-US" sz="2600" dirty="0" err="1">
                <a:latin typeface="Times New Roman"/>
                <a:ea typeface="Times New Roman"/>
              </a:rPr>
              <a:t>javobgar</a:t>
            </a:r>
            <a:r>
              <a:rPr lang="en-US" sz="2600" dirty="0">
                <a:latin typeface="Times New Roman"/>
                <a:ea typeface="Times New Roman"/>
              </a:rPr>
              <a:t> </a:t>
            </a:r>
            <a:r>
              <a:rPr lang="en-US" sz="2600" dirty="0" err="1">
                <a:latin typeface="Times New Roman"/>
                <a:ea typeface="Times New Roman"/>
              </a:rPr>
              <a:t>shaxs</a:t>
            </a:r>
            <a:r>
              <a:rPr lang="en-US" sz="2600" dirty="0">
                <a:latin typeface="Times New Roman"/>
                <a:ea typeface="Times New Roman"/>
              </a:rPr>
              <a:t> deb </a:t>
            </a:r>
            <a:r>
              <a:rPr lang="en-US" sz="2600" dirty="0" err="1">
                <a:latin typeface="Times New Roman"/>
                <a:ea typeface="Times New Roman"/>
              </a:rPr>
              <a:t>ko’rsatish</a:t>
            </a:r>
            <a:r>
              <a:rPr lang="en-US" sz="2600" dirty="0">
                <a:latin typeface="Times New Roman"/>
                <a:ea typeface="Times New Roman"/>
              </a:rPr>
              <a:t> ham </a:t>
            </a:r>
            <a:r>
              <a:rPr lang="en-US" sz="2600" dirty="0" err="1">
                <a:latin typeface="Times New Roman"/>
                <a:ea typeface="Times New Roman"/>
              </a:rPr>
              <a:t>mumkin</a:t>
            </a:r>
            <a:r>
              <a:rPr lang="en-US" sz="2600" dirty="0">
                <a:latin typeface="Times New Roman"/>
                <a:ea typeface="Times New Roman"/>
              </a:rPr>
              <a:t> </a:t>
            </a:r>
            <a:r>
              <a:rPr lang="en-US" sz="2600" dirty="0" err="1" smtClean="0">
                <a:latin typeface="Times New Roman"/>
                <a:ea typeface="Times New Roman"/>
              </a:rPr>
              <a:t>emas</a:t>
            </a:r>
            <a:r>
              <a:rPr lang="en-US" sz="2600" dirty="0">
                <a:latin typeface="Times New Roman"/>
                <a:ea typeface="Times New Roman"/>
              </a:rPr>
              <a:t>.</a:t>
            </a:r>
            <a:r>
              <a:rPr lang="en-US" sz="2600" dirty="0" smtClean="0">
                <a:latin typeface="Times New Roman"/>
                <a:ea typeface="Times New Roman"/>
              </a:rPr>
              <a:t> </a:t>
            </a:r>
            <a:r>
              <a:rPr lang="en-US" sz="2600" dirty="0" err="1">
                <a:latin typeface="Times New Roman"/>
                <a:ea typeface="Times New Roman"/>
              </a:rPr>
              <a:t>Chunki</a:t>
            </a:r>
            <a:r>
              <a:rPr lang="en-US" sz="2600" dirty="0">
                <a:latin typeface="Times New Roman"/>
                <a:ea typeface="Times New Roman"/>
              </a:rPr>
              <a:t> u </a:t>
            </a:r>
            <a:r>
              <a:rPr lang="en-US" sz="2600" b="1" i="1" dirty="0" err="1">
                <a:solidFill>
                  <a:srgbClr val="0000FF"/>
                </a:solidFill>
                <a:latin typeface="Times New Roman"/>
                <a:ea typeface="Times New Roman"/>
              </a:rPr>
              <a:t>xalifa</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yurg’izgan</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siyosatga</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mutlaqo</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qarshi</a:t>
            </a:r>
            <a:r>
              <a:rPr lang="en-US" sz="2600" b="1" i="1" dirty="0">
                <a:solidFill>
                  <a:srgbClr val="0000FF"/>
                </a:solidFill>
                <a:latin typeface="Times New Roman"/>
                <a:ea typeface="Times New Roman"/>
              </a:rPr>
              <a:t> </a:t>
            </a:r>
            <a:r>
              <a:rPr lang="en-US" sz="2600" b="1" i="1" dirty="0" err="1">
                <a:solidFill>
                  <a:srgbClr val="0000FF"/>
                </a:solidFill>
                <a:latin typeface="Times New Roman"/>
                <a:ea typeface="Times New Roman"/>
              </a:rPr>
              <a:t>bo’lgan</a:t>
            </a:r>
            <a:r>
              <a:rPr lang="en-US" sz="2600" b="1" i="1" dirty="0">
                <a:solidFill>
                  <a:srgbClr val="0000FF"/>
                </a:solidFill>
                <a:latin typeface="Times New Roman"/>
                <a:ea typeface="Times New Roman"/>
              </a:rPr>
              <a:t>.</a:t>
            </a:r>
          </a:p>
        </p:txBody>
      </p:sp>
    </p:spTree>
    <p:extLst>
      <p:ext uri="{BB962C8B-B14F-4D97-AF65-F5344CB8AC3E}">
        <p14:creationId xmlns:p14="http://schemas.microsoft.com/office/powerpoint/2010/main" val="2287564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463308"/>
          </a:xfrm>
          <a:prstGeom prst="rect">
            <a:avLst/>
          </a:prstGeom>
        </p:spPr>
        <p:txBody>
          <a:bodyPr wrap="square">
            <a:spAutoFit/>
          </a:bodyPr>
          <a:lstStyle/>
          <a:p>
            <a:pPr lvl="0" algn="just">
              <a:spcAft>
                <a:spcPts val="0"/>
              </a:spcAft>
            </a:pPr>
            <a:r>
              <a:rPr lang="en-US" sz="2300" dirty="0" smtClean="0">
                <a:latin typeface="Times New Roman"/>
                <a:ea typeface="Times New Roman"/>
              </a:rPr>
              <a:t>	</a:t>
            </a:r>
            <a:r>
              <a:rPr lang="en-US" sz="2300" dirty="0" err="1" smtClean="0">
                <a:latin typeface="Times New Roman"/>
                <a:ea typeface="Times New Roman"/>
              </a:rPr>
              <a:t>Buning</a:t>
            </a:r>
            <a:r>
              <a:rPr lang="en-US" sz="2300" dirty="0" smtClean="0">
                <a:latin typeface="Times New Roman"/>
                <a:ea typeface="Times New Roman"/>
              </a:rPr>
              <a:t> </a:t>
            </a:r>
            <a:r>
              <a:rPr lang="en-US" sz="2300" dirty="0" err="1">
                <a:latin typeface="Times New Roman"/>
                <a:ea typeface="Times New Roman"/>
              </a:rPr>
              <a:t>ustiga</a:t>
            </a:r>
            <a:r>
              <a:rPr lang="en-US" sz="2300" dirty="0">
                <a:latin typeface="Times New Roman"/>
                <a:ea typeface="Times New Roman"/>
              </a:rPr>
              <a:t> </a:t>
            </a:r>
            <a:r>
              <a:rPr lang="en-US" sz="2300" b="1" dirty="0">
                <a:latin typeface="Times New Roman"/>
                <a:ea typeface="Times New Roman"/>
              </a:rPr>
              <a:t>Abu </a:t>
            </a:r>
            <a:r>
              <a:rPr lang="en-US" sz="2300" b="1" dirty="0" err="1">
                <a:latin typeface="Times New Roman"/>
                <a:ea typeface="Times New Roman"/>
              </a:rPr>
              <a:t>Muslimning</a:t>
            </a:r>
            <a:r>
              <a:rPr lang="en-US" sz="2300" b="1" dirty="0">
                <a:latin typeface="Times New Roman"/>
                <a:ea typeface="Times New Roman"/>
              </a:rPr>
              <a:t> </a:t>
            </a:r>
            <a:r>
              <a:rPr lang="en-US" sz="2300" b="1" dirty="0" err="1" smtClean="0">
                <a:solidFill>
                  <a:srgbClr val="0000FF"/>
                </a:solidFill>
                <a:latin typeface="Times New Roman"/>
                <a:ea typeface="Times New Roman"/>
              </a:rPr>
              <a:t>xalifa</a:t>
            </a:r>
            <a:r>
              <a:rPr lang="en-US" sz="2300" dirty="0" smtClean="0">
                <a:latin typeface="Times New Roman"/>
                <a:ea typeface="Times New Roman"/>
              </a:rPr>
              <a:t> </a:t>
            </a:r>
            <a:r>
              <a:rPr lang="en-US" sz="2300" dirty="0" err="1">
                <a:latin typeface="Times New Roman"/>
                <a:ea typeface="Times New Roman"/>
              </a:rPr>
              <a:t>bilan</a:t>
            </a:r>
            <a:r>
              <a:rPr lang="en-US" sz="2300" dirty="0">
                <a:latin typeface="Times New Roman"/>
                <a:ea typeface="Times New Roman"/>
              </a:rPr>
              <a:t> </a:t>
            </a:r>
            <a:r>
              <a:rPr lang="en-US" sz="2300" dirty="0" err="1">
                <a:latin typeface="Times New Roman"/>
                <a:ea typeface="Times New Roman"/>
              </a:rPr>
              <a:t>shaxsiy</a:t>
            </a:r>
            <a:r>
              <a:rPr lang="en-US" sz="2300" dirty="0">
                <a:latin typeface="Times New Roman"/>
                <a:ea typeface="Times New Roman"/>
              </a:rPr>
              <a:t> </a:t>
            </a:r>
            <a:r>
              <a:rPr lang="en-US" sz="2300" dirty="0" err="1">
                <a:latin typeface="Times New Roman"/>
                <a:ea typeface="Times New Roman"/>
              </a:rPr>
              <a:t>munosabatlari</a:t>
            </a:r>
            <a:r>
              <a:rPr lang="en-US" sz="2300" dirty="0">
                <a:latin typeface="Times New Roman"/>
                <a:ea typeface="Times New Roman"/>
              </a:rPr>
              <a:t> ham </a:t>
            </a:r>
            <a:r>
              <a:rPr lang="en-US" sz="2300" dirty="0" err="1">
                <a:latin typeface="Times New Roman"/>
                <a:ea typeface="Times New Roman"/>
              </a:rPr>
              <a:t>juda</a:t>
            </a:r>
            <a:r>
              <a:rPr lang="en-US" sz="2300" dirty="0">
                <a:latin typeface="Times New Roman"/>
                <a:ea typeface="Times New Roman"/>
              </a:rPr>
              <a:t> </a:t>
            </a:r>
            <a:r>
              <a:rPr lang="en-US" sz="2300" dirty="0" err="1">
                <a:latin typeface="Times New Roman"/>
                <a:ea typeface="Times New Roman"/>
              </a:rPr>
              <a:t>yomon</a:t>
            </a:r>
            <a:r>
              <a:rPr lang="en-US" sz="2300" dirty="0">
                <a:latin typeface="Times New Roman"/>
                <a:ea typeface="Times New Roman"/>
              </a:rPr>
              <a:t> </a:t>
            </a:r>
            <a:r>
              <a:rPr lang="en-US" sz="2300" dirty="0" err="1">
                <a:latin typeface="Times New Roman"/>
                <a:ea typeface="Times New Roman"/>
              </a:rPr>
              <a:t>edi</a:t>
            </a:r>
            <a:r>
              <a:rPr lang="en-US" sz="2300" dirty="0">
                <a:latin typeface="Times New Roman"/>
                <a:ea typeface="Times New Roman"/>
              </a:rPr>
              <a:t>. </a:t>
            </a:r>
            <a:r>
              <a:rPr lang="en-US" sz="2300" dirty="0" err="1">
                <a:latin typeface="Times New Roman"/>
                <a:ea typeface="Times New Roman"/>
              </a:rPr>
              <a:t>Xalifa</a:t>
            </a:r>
            <a:r>
              <a:rPr lang="en-US" sz="2300" dirty="0">
                <a:latin typeface="Times New Roman"/>
                <a:ea typeface="Times New Roman"/>
              </a:rPr>
              <a:t> Abu </a:t>
            </a:r>
            <a:r>
              <a:rPr lang="en-US" sz="2300" dirty="0" err="1">
                <a:latin typeface="Times New Roman"/>
                <a:ea typeface="Times New Roman"/>
              </a:rPr>
              <a:t>Muslimning</a:t>
            </a:r>
            <a:r>
              <a:rPr lang="en-US" sz="2300" dirty="0">
                <a:latin typeface="Times New Roman"/>
                <a:ea typeface="Times New Roman"/>
              </a:rPr>
              <a:t> </a:t>
            </a:r>
            <a:r>
              <a:rPr lang="en-US" sz="2300" b="1" i="1" dirty="0" err="1">
                <a:solidFill>
                  <a:srgbClr val="0000FF"/>
                </a:solidFill>
                <a:latin typeface="Times New Roman"/>
                <a:ea typeface="Times New Roman"/>
              </a:rPr>
              <a:t>shaxsiy</a:t>
            </a:r>
            <a:r>
              <a:rPr lang="en-US" sz="2300" b="1" i="1" dirty="0">
                <a:solidFill>
                  <a:srgbClr val="0000FF"/>
                </a:solidFill>
                <a:latin typeface="Times New Roman"/>
                <a:ea typeface="Times New Roman"/>
              </a:rPr>
              <a:t> </a:t>
            </a:r>
            <a:r>
              <a:rPr lang="en-US" sz="2300" b="1" i="1" dirty="0" err="1">
                <a:solidFill>
                  <a:srgbClr val="0000FF"/>
                </a:solidFill>
                <a:latin typeface="Times New Roman"/>
                <a:ea typeface="Times New Roman"/>
              </a:rPr>
              <a:t>jasorati</a:t>
            </a:r>
            <a:r>
              <a:rPr lang="en-US" sz="2300" b="1" i="1" dirty="0">
                <a:solidFill>
                  <a:srgbClr val="0000FF"/>
                </a:solidFill>
                <a:latin typeface="Times New Roman"/>
                <a:ea typeface="Times New Roman"/>
              </a:rPr>
              <a:t>, </a:t>
            </a:r>
            <a:r>
              <a:rPr lang="en-US" sz="2300" b="1" i="1" dirty="0" err="1">
                <a:solidFill>
                  <a:srgbClr val="0000FF"/>
                </a:solidFill>
                <a:latin typeface="Times New Roman"/>
                <a:ea typeface="Times New Roman"/>
              </a:rPr>
              <a:t>sarkardalik</a:t>
            </a:r>
            <a:r>
              <a:rPr lang="en-US" sz="2300" b="1" i="1" dirty="0">
                <a:solidFill>
                  <a:srgbClr val="0000FF"/>
                </a:solidFill>
                <a:latin typeface="Times New Roman"/>
                <a:ea typeface="Times New Roman"/>
              </a:rPr>
              <a:t> </a:t>
            </a:r>
            <a:r>
              <a:rPr lang="en-US" sz="2300" b="1" i="1" dirty="0" err="1">
                <a:solidFill>
                  <a:srgbClr val="0000FF"/>
                </a:solidFill>
                <a:latin typeface="Times New Roman"/>
                <a:ea typeface="Times New Roman"/>
              </a:rPr>
              <a:t>qobiliyati</a:t>
            </a:r>
            <a:r>
              <a:rPr lang="en-US" sz="2300" b="1" i="1" dirty="0">
                <a:solidFill>
                  <a:srgbClr val="0000FF"/>
                </a:solidFill>
                <a:latin typeface="Times New Roman"/>
                <a:ea typeface="Times New Roman"/>
              </a:rPr>
              <a:t>, </a:t>
            </a:r>
            <a:r>
              <a:rPr lang="en-US" sz="2300" b="1" i="1" dirty="0" err="1" smtClean="0">
                <a:solidFill>
                  <a:srgbClr val="0000FF"/>
                </a:solidFill>
                <a:latin typeface="Times New Roman"/>
                <a:ea typeface="Times New Roman"/>
              </a:rPr>
              <a:t>uning</a:t>
            </a:r>
            <a:r>
              <a:rPr lang="en-US" sz="2300" b="1" i="1" dirty="0" smtClean="0">
                <a:solidFill>
                  <a:srgbClr val="0000FF"/>
                </a:solidFill>
                <a:latin typeface="Times New Roman"/>
                <a:ea typeface="Times New Roman"/>
              </a:rPr>
              <a:t> </a:t>
            </a:r>
            <a:r>
              <a:rPr lang="en-US" sz="2300" b="1" i="1" dirty="0" err="1">
                <a:solidFill>
                  <a:srgbClr val="0000FF"/>
                </a:solidFill>
                <a:latin typeface="Times New Roman"/>
                <a:ea typeface="Times New Roman"/>
              </a:rPr>
              <a:t>Xuroson</a:t>
            </a:r>
            <a:r>
              <a:rPr lang="en-US" sz="2300" b="1" i="1" dirty="0">
                <a:solidFill>
                  <a:srgbClr val="0000FF"/>
                </a:solidFill>
                <a:latin typeface="Times New Roman"/>
                <a:ea typeface="Times New Roman"/>
              </a:rPr>
              <a:t> </a:t>
            </a:r>
            <a:r>
              <a:rPr lang="en-US" sz="2300" b="1" i="1" dirty="0" err="1">
                <a:solidFill>
                  <a:srgbClr val="0000FF"/>
                </a:solidFill>
                <a:latin typeface="Times New Roman"/>
                <a:ea typeface="Times New Roman"/>
              </a:rPr>
              <a:t>va</a:t>
            </a:r>
            <a:r>
              <a:rPr lang="en-US" sz="2300" b="1" i="1" dirty="0">
                <a:solidFill>
                  <a:srgbClr val="0000FF"/>
                </a:solidFill>
                <a:latin typeface="Times New Roman"/>
                <a:ea typeface="Times New Roman"/>
              </a:rPr>
              <a:t> </a:t>
            </a:r>
            <a:r>
              <a:rPr lang="en-US" sz="2300" b="1" i="1" dirty="0" err="1">
                <a:solidFill>
                  <a:srgbClr val="0000FF"/>
                </a:solidFill>
                <a:latin typeface="Times New Roman"/>
                <a:ea typeface="Times New Roman"/>
              </a:rPr>
              <a:t>Movarounnahrdagi</a:t>
            </a:r>
            <a:r>
              <a:rPr lang="en-US" sz="2300" b="1" i="1" dirty="0">
                <a:solidFill>
                  <a:srgbClr val="0000FF"/>
                </a:solidFill>
                <a:latin typeface="Times New Roman"/>
                <a:ea typeface="Times New Roman"/>
              </a:rPr>
              <a:t> </a:t>
            </a:r>
            <a:r>
              <a:rPr lang="en-US" sz="2300" b="1" i="1" dirty="0" err="1">
                <a:solidFill>
                  <a:srgbClr val="0000FF"/>
                </a:solidFill>
                <a:latin typeface="Times New Roman"/>
                <a:ea typeface="Times New Roman"/>
              </a:rPr>
              <a:t>katta</a:t>
            </a:r>
            <a:r>
              <a:rPr lang="en-US" sz="2300" b="1" i="1" dirty="0">
                <a:solidFill>
                  <a:srgbClr val="0000FF"/>
                </a:solidFill>
                <a:latin typeface="Times New Roman"/>
                <a:ea typeface="Times New Roman"/>
              </a:rPr>
              <a:t> </a:t>
            </a:r>
            <a:r>
              <a:rPr lang="en-US" sz="2300" b="1" i="1" dirty="0" err="1">
                <a:solidFill>
                  <a:srgbClr val="0000FF"/>
                </a:solidFill>
                <a:latin typeface="Times New Roman"/>
                <a:ea typeface="Times New Roman"/>
              </a:rPr>
              <a:t>obru-e’tiboridan</a:t>
            </a:r>
            <a:r>
              <a:rPr lang="en-US" sz="2300" b="1" i="1" dirty="0">
                <a:solidFill>
                  <a:srgbClr val="0000FF"/>
                </a:solidFill>
                <a:latin typeface="Times New Roman"/>
                <a:ea typeface="Times New Roman"/>
              </a:rPr>
              <a:t> </a:t>
            </a:r>
            <a:r>
              <a:rPr lang="en-US" sz="2300" dirty="0" err="1" smtClean="0">
                <a:latin typeface="Times New Roman"/>
                <a:ea typeface="Times New Roman"/>
              </a:rPr>
              <a:t>qo’rqar</a:t>
            </a:r>
            <a:r>
              <a:rPr lang="en-US" sz="2300" dirty="0" smtClean="0">
                <a:latin typeface="Times New Roman"/>
                <a:ea typeface="Times New Roman"/>
              </a:rPr>
              <a:t> </a:t>
            </a:r>
            <a:r>
              <a:rPr lang="en-US" sz="2300" dirty="0" err="1">
                <a:latin typeface="Times New Roman"/>
                <a:ea typeface="Times New Roman"/>
              </a:rPr>
              <a:t>edi</a:t>
            </a:r>
            <a:r>
              <a:rPr lang="en-US" sz="2300" dirty="0">
                <a:latin typeface="Times New Roman"/>
                <a:ea typeface="Times New Roman"/>
              </a:rPr>
              <a:t>. Abu Muslim </a:t>
            </a:r>
            <a:r>
              <a:rPr lang="en-US" sz="2300" dirty="0" err="1">
                <a:latin typeface="Times New Roman"/>
                <a:ea typeface="Times New Roman"/>
              </a:rPr>
              <a:t>shuhratparast</a:t>
            </a:r>
            <a:r>
              <a:rPr lang="en-US" sz="2300" dirty="0">
                <a:latin typeface="Times New Roman"/>
                <a:ea typeface="Times New Roman"/>
              </a:rPr>
              <a:t> </a:t>
            </a:r>
            <a:r>
              <a:rPr lang="en-US" sz="2300" dirty="0" err="1">
                <a:latin typeface="Times New Roman"/>
                <a:ea typeface="Times New Roman"/>
              </a:rPr>
              <a:t>odam</a:t>
            </a:r>
            <a:r>
              <a:rPr lang="en-US" sz="2300" dirty="0">
                <a:latin typeface="Times New Roman"/>
                <a:ea typeface="Times New Roman"/>
              </a:rPr>
              <a:t>, u </a:t>
            </a:r>
            <a:r>
              <a:rPr lang="en-US" sz="2300" dirty="0" err="1">
                <a:latin typeface="Times New Roman"/>
                <a:ea typeface="Times New Roman"/>
              </a:rPr>
              <a:t>davlat</a:t>
            </a:r>
            <a:r>
              <a:rPr lang="en-US" sz="2300" dirty="0">
                <a:latin typeface="Times New Roman"/>
                <a:ea typeface="Times New Roman"/>
              </a:rPr>
              <a:t> </a:t>
            </a:r>
            <a:r>
              <a:rPr lang="en-US" sz="2300" dirty="0" err="1">
                <a:latin typeface="Times New Roman"/>
                <a:ea typeface="Times New Roman"/>
              </a:rPr>
              <a:t>to’ntarishi</a:t>
            </a:r>
            <a:r>
              <a:rPr lang="en-US" sz="2300" dirty="0">
                <a:latin typeface="Times New Roman"/>
                <a:ea typeface="Times New Roman"/>
              </a:rPr>
              <a:t> </a:t>
            </a:r>
            <a:r>
              <a:rPr lang="en-US" sz="2300" dirty="0" err="1" smtClean="0">
                <a:latin typeface="Times New Roman"/>
                <a:ea typeface="Times New Roman"/>
              </a:rPr>
              <a:t>yasamoqchi</a:t>
            </a:r>
            <a:r>
              <a:rPr lang="en-US" sz="2300" dirty="0" smtClean="0">
                <a:latin typeface="Times New Roman"/>
                <a:ea typeface="Times New Roman"/>
              </a:rPr>
              <a:t> </a:t>
            </a:r>
            <a:r>
              <a:rPr lang="en-US" sz="2300" dirty="0" err="1">
                <a:latin typeface="Times New Roman"/>
                <a:ea typeface="Times New Roman"/>
              </a:rPr>
              <a:t>degan</a:t>
            </a:r>
            <a:r>
              <a:rPr lang="en-US" sz="2300" dirty="0">
                <a:latin typeface="Times New Roman"/>
                <a:ea typeface="Times New Roman"/>
              </a:rPr>
              <a:t> </a:t>
            </a:r>
            <a:r>
              <a:rPr lang="en-US" sz="2300" dirty="0" err="1">
                <a:latin typeface="Times New Roman"/>
                <a:ea typeface="Times New Roman"/>
              </a:rPr>
              <a:t>bahona</a:t>
            </a:r>
            <a:r>
              <a:rPr lang="en-US" sz="2300" dirty="0">
                <a:latin typeface="Times New Roman"/>
                <a:ea typeface="Times New Roman"/>
              </a:rPr>
              <a:t> </a:t>
            </a:r>
            <a:r>
              <a:rPr lang="en-US" sz="2300" dirty="0" err="1">
                <a:latin typeface="Times New Roman"/>
                <a:ea typeface="Times New Roman"/>
              </a:rPr>
              <a:t>bilan</a:t>
            </a:r>
            <a:r>
              <a:rPr lang="en-US" sz="2300" dirty="0">
                <a:latin typeface="Times New Roman"/>
                <a:ea typeface="Times New Roman"/>
              </a:rPr>
              <a:t> </a:t>
            </a:r>
            <a:r>
              <a:rPr lang="en-US" sz="2300" dirty="0" err="1">
                <a:latin typeface="Times New Roman"/>
                <a:ea typeface="Times New Roman"/>
              </a:rPr>
              <a:t>dastlab</a:t>
            </a:r>
            <a:r>
              <a:rPr lang="en-US" sz="2300" dirty="0">
                <a:latin typeface="Times New Roman"/>
                <a:ea typeface="Times New Roman"/>
              </a:rPr>
              <a:t> </a:t>
            </a:r>
            <a:r>
              <a:rPr lang="en-US" sz="2300" b="1" dirty="0" err="1">
                <a:latin typeface="Times New Roman"/>
                <a:ea typeface="Times New Roman"/>
              </a:rPr>
              <a:t>Iroqdan</a:t>
            </a:r>
            <a:r>
              <a:rPr lang="en-US" sz="2300" dirty="0">
                <a:latin typeface="Times New Roman"/>
                <a:ea typeface="Times New Roman"/>
              </a:rPr>
              <a:t> </a:t>
            </a:r>
            <a:r>
              <a:rPr lang="en-US" sz="2300" dirty="0" err="1">
                <a:latin typeface="Times New Roman"/>
                <a:ea typeface="Times New Roman"/>
              </a:rPr>
              <a:t>chiqarib</a:t>
            </a:r>
            <a:r>
              <a:rPr lang="en-US" sz="2300" dirty="0">
                <a:latin typeface="Times New Roman"/>
                <a:ea typeface="Times New Roman"/>
              </a:rPr>
              <a:t> </a:t>
            </a:r>
            <a:r>
              <a:rPr lang="en-US" sz="2300" dirty="0" err="1">
                <a:latin typeface="Times New Roman"/>
                <a:ea typeface="Times New Roman"/>
              </a:rPr>
              <a:t>yuborildi</a:t>
            </a:r>
            <a:r>
              <a:rPr lang="en-US" sz="2300" dirty="0">
                <a:latin typeface="Times New Roman"/>
                <a:ea typeface="Times New Roman"/>
              </a:rPr>
              <a:t>, </a:t>
            </a:r>
            <a:r>
              <a:rPr lang="en-US" sz="2300" dirty="0" err="1">
                <a:latin typeface="Times New Roman"/>
                <a:ea typeface="Times New Roman"/>
              </a:rPr>
              <a:t>so’ngra</a:t>
            </a:r>
            <a:r>
              <a:rPr lang="en-US" sz="2300" dirty="0">
                <a:latin typeface="Times New Roman"/>
                <a:ea typeface="Times New Roman"/>
              </a:rPr>
              <a:t> </a:t>
            </a:r>
            <a:r>
              <a:rPr lang="en-US" sz="2300" b="1" dirty="0" err="1">
                <a:latin typeface="Times New Roman"/>
                <a:ea typeface="Times New Roman"/>
              </a:rPr>
              <a:t>Xuroson</a:t>
            </a:r>
            <a:r>
              <a:rPr lang="en-US" sz="2300" b="1" dirty="0">
                <a:latin typeface="Times New Roman"/>
                <a:ea typeface="Times New Roman"/>
              </a:rPr>
              <a:t> </a:t>
            </a:r>
            <a:r>
              <a:rPr lang="en-US" sz="2300" b="1" dirty="0" err="1">
                <a:latin typeface="Times New Roman"/>
                <a:ea typeface="Times New Roman"/>
              </a:rPr>
              <a:t>va</a:t>
            </a:r>
            <a:r>
              <a:rPr lang="en-US" sz="2300" b="1" dirty="0">
                <a:latin typeface="Times New Roman"/>
                <a:ea typeface="Times New Roman"/>
              </a:rPr>
              <a:t> </a:t>
            </a:r>
            <a:r>
              <a:rPr lang="en-US" sz="2300" b="1" dirty="0" err="1">
                <a:latin typeface="Times New Roman"/>
                <a:ea typeface="Times New Roman"/>
              </a:rPr>
              <a:t>Movarounnahrga</a:t>
            </a:r>
            <a:r>
              <a:rPr lang="en-US" sz="2300" dirty="0">
                <a:latin typeface="Times New Roman"/>
                <a:ea typeface="Times New Roman"/>
              </a:rPr>
              <a:t> </a:t>
            </a:r>
            <a:r>
              <a:rPr lang="en-US" sz="2300" dirty="0" err="1">
                <a:latin typeface="Times New Roman"/>
                <a:ea typeface="Times New Roman"/>
              </a:rPr>
              <a:t>noib</a:t>
            </a:r>
            <a:r>
              <a:rPr lang="en-US" sz="2300" dirty="0">
                <a:latin typeface="Times New Roman"/>
                <a:ea typeface="Times New Roman"/>
              </a:rPr>
              <a:t> </a:t>
            </a:r>
            <a:r>
              <a:rPr lang="en-US" sz="2300" dirty="0" err="1">
                <a:latin typeface="Times New Roman"/>
                <a:ea typeface="Times New Roman"/>
              </a:rPr>
              <a:t>qilib</a:t>
            </a:r>
            <a:r>
              <a:rPr lang="en-US" sz="2300" dirty="0">
                <a:latin typeface="Times New Roman"/>
                <a:ea typeface="Times New Roman"/>
              </a:rPr>
              <a:t> </a:t>
            </a:r>
            <a:r>
              <a:rPr lang="en-US" sz="2300" dirty="0" err="1">
                <a:latin typeface="Times New Roman"/>
                <a:ea typeface="Times New Roman"/>
              </a:rPr>
              <a:t>jo’natildi</a:t>
            </a:r>
            <a:r>
              <a:rPr lang="en-US" sz="2300" dirty="0">
                <a:latin typeface="Times New Roman"/>
                <a:ea typeface="Times New Roman"/>
              </a:rPr>
              <a:t>. </a:t>
            </a:r>
            <a:r>
              <a:rPr lang="en-US" sz="2300" dirty="0" err="1" smtClean="0">
                <a:latin typeface="Times New Roman"/>
                <a:ea typeface="Times New Roman"/>
              </a:rPr>
              <a:t>Shu</a:t>
            </a:r>
            <a:r>
              <a:rPr lang="en-US" sz="2300" dirty="0" smtClean="0">
                <a:latin typeface="Times New Roman"/>
                <a:ea typeface="Times New Roman"/>
              </a:rPr>
              <a:t> </a:t>
            </a:r>
            <a:r>
              <a:rPr lang="en-US" sz="2300" dirty="0" err="1">
                <a:latin typeface="Times New Roman"/>
                <a:ea typeface="Times New Roman"/>
              </a:rPr>
              <a:t>davrda</a:t>
            </a:r>
            <a:r>
              <a:rPr lang="en-US" sz="2300" dirty="0">
                <a:latin typeface="Times New Roman"/>
                <a:ea typeface="Times New Roman"/>
              </a:rPr>
              <a:t> u </a:t>
            </a:r>
            <a:r>
              <a:rPr lang="en-US" sz="2300" dirty="0" err="1">
                <a:latin typeface="Times New Roman"/>
                <a:ea typeface="Times New Roman"/>
              </a:rPr>
              <a:t>o’z</a:t>
            </a:r>
            <a:r>
              <a:rPr lang="en-US" sz="2300" dirty="0">
                <a:latin typeface="Times New Roman"/>
                <a:ea typeface="Times New Roman"/>
              </a:rPr>
              <a:t> </a:t>
            </a:r>
            <a:r>
              <a:rPr lang="en-US" sz="2300" dirty="0" err="1">
                <a:latin typeface="Times New Roman"/>
                <a:ea typeface="Times New Roman"/>
              </a:rPr>
              <a:t>Vatanida</a:t>
            </a:r>
            <a:r>
              <a:rPr lang="en-US" sz="2300" dirty="0">
                <a:latin typeface="Times New Roman"/>
                <a:ea typeface="Times New Roman"/>
              </a:rPr>
              <a:t> </a:t>
            </a:r>
            <a:r>
              <a:rPr lang="en-US" sz="2300" dirty="0" err="1">
                <a:latin typeface="Times New Roman"/>
                <a:ea typeface="Times New Roman"/>
              </a:rPr>
              <a:t>katta</a:t>
            </a:r>
            <a:r>
              <a:rPr lang="en-US" sz="2300" dirty="0">
                <a:latin typeface="Times New Roman"/>
                <a:ea typeface="Times New Roman"/>
              </a:rPr>
              <a:t> </a:t>
            </a:r>
            <a:r>
              <a:rPr lang="en-US" sz="2300" dirty="0" err="1">
                <a:latin typeface="Times New Roman"/>
                <a:ea typeface="Times New Roman"/>
              </a:rPr>
              <a:t>ijobiy</a:t>
            </a:r>
            <a:r>
              <a:rPr lang="en-US" sz="2300" dirty="0">
                <a:latin typeface="Times New Roman"/>
                <a:ea typeface="Times New Roman"/>
              </a:rPr>
              <a:t> </a:t>
            </a:r>
            <a:r>
              <a:rPr lang="en-US" sz="2300" dirty="0" err="1">
                <a:latin typeface="Times New Roman"/>
                <a:ea typeface="Times New Roman"/>
              </a:rPr>
              <a:t>davlat</a:t>
            </a:r>
            <a:r>
              <a:rPr lang="en-US" sz="2300" dirty="0">
                <a:latin typeface="Times New Roman"/>
                <a:ea typeface="Times New Roman"/>
              </a:rPr>
              <a:t> </a:t>
            </a:r>
            <a:r>
              <a:rPr lang="en-US" sz="2300" dirty="0" err="1">
                <a:latin typeface="Times New Roman"/>
                <a:ea typeface="Times New Roman"/>
              </a:rPr>
              <a:t>ahamiyatiga</a:t>
            </a:r>
            <a:r>
              <a:rPr lang="en-US" sz="2300" dirty="0">
                <a:latin typeface="Times New Roman"/>
                <a:ea typeface="Times New Roman"/>
              </a:rPr>
              <a:t> </a:t>
            </a:r>
            <a:r>
              <a:rPr lang="en-US" sz="2300" dirty="0" err="1">
                <a:latin typeface="Times New Roman"/>
                <a:ea typeface="Times New Roman"/>
              </a:rPr>
              <a:t>ega</a:t>
            </a:r>
            <a:r>
              <a:rPr lang="en-US" sz="2300" dirty="0">
                <a:latin typeface="Times New Roman"/>
                <a:ea typeface="Times New Roman"/>
              </a:rPr>
              <a:t> </a:t>
            </a:r>
            <a:r>
              <a:rPr lang="en-US" sz="2300" dirty="0" err="1">
                <a:latin typeface="Times New Roman"/>
                <a:ea typeface="Times New Roman"/>
              </a:rPr>
              <a:t>bo’lgan</a:t>
            </a:r>
            <a:r>
              <a:rPr lang="en-US" sz="2300" dirty="0">
                <a:latin typeface="Times New Roman"/>
                <a:ea typeface="Times New Roman"/>
              </a:rPr>
              <a:t> </a:t>
            </a:r>
            <a:r>
              <a:rPr lang="en-US" sz="2300" dirty="0" err="1">
                <a:latin typeface="Times New Roman"/>
                <a:ea typeface="Times New Roman"/>
              </a:rPr>
              <a:t>ishlar</a:t>
            </a:r>
            <a:r>
              <a:rPr lang="en-US" sz="2300" dirty="0">
                <a:latin typeface="Times New Roman"/>
                <a:ea typeface="Times New Roman"/>
              </a:rPr>
              <a:t> </a:t>
            </a:r>
            <a:r>
              <a:rPr lang="en-US" sz="2300" dirty="0" err="1">
                <a:latin typeface="Times New Roman"/>
                <a:ea typeface="Times New Roman"/>
              </a:rPr>
              <a:t>bilan</a:t>
            </a:r>
            <a:r>
              <a:rPr lang="en-US" sz="2300" dirty="0">
                <a:latin typeface="Times New Roman"/>
                <a:ea typeface="Times New Roman"/>
              </a:rPr>
              <a:t> </a:t>
            </a:r>
            <a:r>
              <a:rPr lang="en-US" sz="2300" dirty="0" err="1">
                <a:latin typeface="Times New Roman"/>
                <a:ea typeface="Times New Roman"/>
              </a:rPr>
              <a:t>shug’ullandi</a:t>
            </a:r>
            <a:r>
              <a:rPr lang="en-US" sz="2300" dirty="0">
                <a:latin typeface="Times New Roman"/>
                <a:ea typeface="Times New Roman"/>
              </a:rPr>
              <a:t>, </a:t>
            </a:r>
            <a:r>
              <a:rPr lang="en-US" sz="2300" dirty="0" err="1">
                <a:latin typeface="Times New Roman"/>
                <a:ea typeface="Times New Roman"/>
              </a:rPr>
              <a:t>katta-katta</a:t>
            </a:r>
            <a:r>
              <a:rPr lang="en-US" sz="2300" dirty="0">
                <a:latin typeface="Times New Roman"/>
                <a:ea typeface="Times New Roman"/>
              </a:rPr>
              <a:t> </a:t>
            </a:r>
            <a:r>
              <a:rPr lang="en-US" sz="2300" dirty="0" err="1">
                <a:latin typeface="Times New Roman"/>
                <a:ea typeface="Times New Roman"/>
              </a:rPr>
              <a:t>qurilishlarni</a:t>
            </a:r>
            <a:r>
              <a:rPr lang="en-US" sz="2300" dirty="0">
                <a:latin typeface="Times New Roman"/>
                <a:ea typeface="Times New Roman"/>
              </a:rPr>
              <a:t> </a:t>
            </a:r>
            <a:r>
              <a:rPr lang="en-US" sz="2300" dirty="0" err="1">
                <a:latin typeface="Times New Roman"/>
                <a:ea typeface="Times New Roman"/>
              </a:rPr>
              <a:t>amalga</a:t>
            </a:r>
            <a:r>
              <a:rPr lang="en-US" sz="2300" dirty="0">
                <a:latin typeface="Times New Roman"/>
                <a:ea typeface="Times New Roman"/>
              </a:rPr>
              <a:t> </a:t>
            </a:r>
            <a:r>
              <a:rPr lang="en-US" sz="2300" dirty="0" err="1">
                <a:latin typeface="Times New Roman"/>
                <a:ea typeface="Times New Roman"/>
              </a:rPr>
              <a:t>oshirdi</a:t>
            </a:r>
            <a:r>
              <a:rPr lang="en-US" sz="2300" dirty="0">
                <a:latin typeface="Times New Roman"/>
                <a:ea typeface="Times New Roman"/>
              </a:rPr>
              <a:t>, </a:t>
            </a:r>
            <a:r>
              <a:rPr lang="en-US" sz="2300" dirty="0" err="1">
                <a:latin typeface="Times New Roman"/>
                <a:ea typeface="Times New Roman"/>
              </a:rPr>
              <a:t>suv</a:t>
            </a:r>
            <a:r>
              <a:rPr lang="en-US" sz="2300" dirty="0">
                <a:latin typeface="Times New Roman"/>
                <a:ea typeface="Times New Roman"/>
              </a:rPr>
              <a:t> </a:t>
            </a:r>
            <a:r>
              <a:rPr lang="en-US" sz="2300" dirty="0" err="1">
                <a:latin typeface="Times New Roman"/>
                <a:ea typeface="Times New Roman"/>
              </a:rPr>
              <a:t>inshootlari</a:t>
            </a:r>
            <a:r>
              <a:rPr lang="en-US" sz="2300" dirty="0">
                <a:latin typeface="Times New Roman"/>
                <a:ea typeface="Times New Roman"/>
              </a:rPr>
              <a:t> </a:t>
            </a:r>
            <a:r>
              <a:rPr lang="en-US" sz="2300" dirty="0" err="1">
                <a:latin typeface="Times New Roman"/>
                <a:ea typeface="Times New Roman"/>
              </a:rPr>
              <a:t>barpo</a:t>
            </a:r>
            <a:r>
              <a:rPr lang="en-US" sz="2300" dirty="0">
                <a:latin typeface="Times New Roman"/>
                <a:ea typeface="Times New Roman"/>
              </a:rPr>
              <a:t> </a:t>
            </a:r>
            <a:r>
              <a:rPr lang="en-US" sz="2300" dirty="0" err="1">
                <a:latin typeface="Times New Roman"/>
                <a:ea typeface="Times New Roman"/>
              </a:rPr>
              <a:t>qiladi</a:t>
            </a:r>
            <a:r>
              <a:rPr lang="en-US" sz="2300" dirty="0">
                <a:latin typeface="Times New Roman"/>
                <a:ea typeface="Times New Roman"/>
              </a:rPr>
              <a:t> </a:t>
            </a:r>
            <a:r>
              <a:rPr lang="en-US" sz="2300" dirty="0" err="1">
                <a:latin typeface="Times New Roman"/>
                <a:ea typeface="Times New Roman"/>
              </a:rPr>
              <a:t>va</a:t>
            </a:r>
            <a:r>
              <a:rPr lang="en-US" sz="2300" dirty="0">
                <a:latin typeface="Times New Roman"/>
                <a:ea typeface="Times New Roman"/>
              </a:rPr>
              <a:t> </a:t>
            </a:r>
            <a:r>
              <a:rPr lang="en-US" sz="2300" dirty="0" err="1">
                <a:latin typeface="Times New Roman"/>
                <a:ea typeface="Times New Roman"/>
              </a:rPr>
              <a:t>karvon</a:t>
            </a:r>
            <a:r>
              <a:rPr lang="en-US" sz="2300" dirty="0">
                <a:latin typeface="Times New Roman"/>
                <a:ea typeface="Times New Roman"/>
              </a:rPr>
              <a:t> </a:t>
            </a:r>
            <a:r>
              <a:rPr lang="en-US" sz="2300" dirty="0" err="1" smtClean="0">
                <a:latin typeface="Times New Roman"/>
                <a:ea typeface="Times New Roman"/>
              </a:rPr>
              <a:t>yo’llari</a:t>
            </a:r>
            <a:r>
              <a:rPr lang="en-US" sz="2300" dirty="0" smtClean="0">
                <a:latin typeface="Times New Roman"/>
                <a:ea typeface="Times New Roman"/>
              </a:rPr>
              <a:t> </a:t>
            </a:r>
            <a:r>
              <a:rPr lang="en-US" sz="2300" dirty="0" err="1">
                <a:latin typeface="Times New Roman"/>
                <a:ea typeface="Times New Roman"/>
              </a:rPr>
              <a:t>soldiradi</a:t>
            </a:r>
            <a:r>
              <a:rPr lang="en-US" sz="2300" dirty="0">
                <a:latin typeface="Times New Roman"/>
                <a:ea typeface="Times New Roman"/>
              </a:rPr>
              <a:t>. </a:t>
            </a:r>
            <a:r>
              <a:rPr lang="en-US" sz="2300" dirty="0" err="1">
                <a:latin typeface="Times New Roman"/>
                <a:ea typeface="Times New Roman"/>
              </a:rPr>
              <a:t>Biroq</a:t>
            </a:r>
            <a:r>
              <a:rPr lang="en-US" sz="2300" dirty="0">
                <a:latin typeface="Times New Roman"/>
                <a:ea typeface="Times New Roman"/>
              </a:rPr>
              <a:t>, </a:t>
            </a:r>
            <a:r>
              <a:rPr lang="en-US" sz="2300" dirty="0" err="1">
                <a:latin typeface="Times New Roman"/>
                <a:ea typeface="Times New Roman"/>
              </a:rPr>
              <a:t>shu</a:t>
            </a:r>
            <a:r>
              <a:rPr lang="en-US" sz="2300" dirty="0">
                <a:latin typeface="Times New Roman"/>
                <a:ea typeface="Times New Roman"/>
              </a:rPr>
              <a:t> </a:t>
            </a:r>
            <a:r>
              <a:rPr lang="en-US" sz="2300" dirty="0" err="1">
                <a:latin typeface="Times New Roman"/>
                <a:ea typeface="Times New Roman"/>
              </a:rPr>
              <a:t>narsani</a:t>
            </a:r>
            <a:r>
              <a:rPr lang="en-US" sz="2300" dirty="0">
                <a:latin typeface="Times New Roman"/>
                <a:ea typeface="Times New Roman"/>
              </a:rPr>
              <a:t> </a:t>
            </a:r>
            <a:r>
              <a:rPr lang="en-US" sz="2300" dirty="0" err="1">
                <a:latin typeface="Times New Roman"/>
                <a:ea typeface="Times New Roman"/>
              </a:rPr>
              <a:t>alohida</a:t>
            </a:r>
            <a:r>
              <a:rPr lang="en-US" sz="2300" dirty="0">
                <a:latin typeface="Times New Roman"/>
                <a:ea typeface="Times New Roman"/>
              </a:rPr>
              <a:t> </a:t>
            </a:r>
            <a:r>
              <a:rPr lang="en-US" sz="2300" dirty="0" err="1">
                <a:latin typeface="Times New Roman"/>
                <a:ea typeface="Times New Roman"/>
              </a:rPr>
              <a:t>qayd</a:t>
            </a:r>
            <a:r>
              <a:rPr lang="en-US" sz="2300" dirty="0">
                <a:latin typeface="Times New Roman"/>
                <a:ea typeface="Times New Roman"/>
              </a:rPr>
              <a:t> </a:t>
            </a:r>
            <a:r>
              <a:rPr lang="en-US" sz="2300" dirty="0" err="1">
                <a:latin typeface="Times New Roman"/>
                <a:ea typeface="Times New Roman"/>
              </a:rPr>
              <a:t>etish</a:t>
            </a:r>
            <a:r>
              <a:rPr lang="en-US" sz="2300" dirty="0">
                <a:latin typeface="Times New Roman"/>
                <a:ea typeface="Times New Roman"/>
              </a:rPr>
              <a:t> </a:t>
            </a:r>
            <a:r>
              <a:rPr lang="en-US" sz="2300" dirty="0" err="1">
                <a:latin typeface="Times New Roman"/>
                <a:ea typeface="Times New Roman"/>
              </a:rPr>
              <a:t>lozimki</a:t>
            </a:r>
            <a:r>
              <a:rPr lang="en-US" sz="2300" dirty="0">
                <a:latin typeface="Times New Roman"/>
                <a:ea typeface="Times New Roman"/>
              </a:rPr>
              <a:t>, Abu Muslim </a:t>
            </a:r>
            <a:r>
              <a:rPr lang="en-US" sz="2300" dirty="0" err="1">
                <a:latin typeface="Times New Roman"/>
                <a:ea typeface="Times New Roman"/>
              </a:rPr>
              <a:t>Xuroson</a:t>
            </a:r>
            <a:r>
              <a:rPr lang="en-US" sz="2300" dirty="0">
                <a:latin typeface="Times New Roman"/>
                <a:ea typeface="Times New Roman"/>
              </a:rPr>
              <a:t> </a:t>
            </a:r>
            <a:r>
              <a:rPr lang="en-US" sz="2300" dirty="0" err="1">
                <a:latin typeface="Times New Roman"/>
                <a:ea typeface="Times New Roman"/>
              </a:rPr>
              <a:t>va</a:t>
            </a:r>
            <a:r>
              <a:rPr lang="en-US" sz="2300" dirty="0">
                <a:latin typeface="Times New Roman"/>
                <a:ea typeface="Times New Roman"/>
              </a:rPr>
              <a:t> </a:t>
            </a:r>
            <a:r>
              <a:rPr lang="en-US" sz="2300" dirty="0" err="1">
                <a:latin typeface="Times New Roman"/>
                <a:ea typeface="Times New Roman"/>
              </a:rPr>
              <a:t>Movarounnahrda</a:t>
            </a:r>
            <a:r>
              <a:rPr lang="en-US" sz="2300" dirty="0">
                <a:latin typeface="Times New Roman"/>
                <a:ea typeface="Times New Roman"/>
              </a:rPr>
              <a:t> </a:t>
            </a:r>
            <a:r>
              <a:rPr lang="en-US" sz="2300" dirty="0" err="1">
                <a:latin typeface="Times New Roman"/>
                <a:ea typeface="Times New Roman"/>
              </a:rPr>
              <a:t>noib</a:t>
            </a:r>
            <a:r>
              <a:rPr lang="en-US" sz="2300" dirty="0">
                <a:latin typeface="Times New Roman"/>
                <a:ea typeface="Times New Roman"/>
              </a:rPr>
              <a:t> </a:t>
            </a:r>
            <a:r>
              <a:rPr lang="en-US" sz="2300" dirty="0" err="1">
                <a:latin typeface="Times New Roman"/>
                <a:ea typeface="Times New Roman"/>
              </a:rPr>
              <a:t>bo’lib</a:t>
            </a:r>
            <a:r>
              <a:rPr lang="en-US" sz="2300" dirty="0">
                <a:latin typeface="Times New Roman"/>
                <a:ea typeface="Times New Roman"/>
              </a:rPr>
              <a:t> </a:t>
            </a:r>
            <a:r>
              <a:rPr lang="en-US" sz="2300" dirty="0" err="1">
                <a:latin typeface="Times New Roman"/>
                <a:ea typeface="Times New Roman"/>
              </a:rPr>
              <a:t>turgan</a:t>
            </a:r>
            <a:r>
              <a:rPr lang="en-US" sz="2300" dirty="0">
                <a:latin typeface="Times New Roman"/>
                <a:ea typeface="Times New Roman"/>
              </a:rPr>
              <a:t> </a:t>
            </a:r>
            <a:r>
              <a:rPr lang="en-US" sz="2300" dirty="0" err="1">
                <a:latin typeface="Times New Roman"/>
                <a:ea typeface="Times New Roman"/>
              </a:rPr>
              <a:t>davrda</a:t>
            </a:r>
            <a:r>
              <a:rPr lang="en-US" sz="2300" dirty="0">
                <a:latin typeface="Times New Roman"/>
                <a:ea typeface="Times New Roman"/>
              </a:rPr>
              <a:t> </a:t>
            </a:r>
            <a:r>
              <a:rPr lang="en-US" sz="2300" dirty="0" err="1">
                <a:latin typeface="Times New Roman"/>
                <a:ea typeface="Times New Roman"/>
              </a:rPr>
              <a:t>mehnatkash</a:t>
            </a:r>
            <a:r>
              <a:rPr lang="en-US" sz="2300" dirty="0">
                <a:latin typeface="Times New Roman"/>
                <a:ea typeface="Times New Roman"/>
              </a:rPr>
              <a:t> </a:t>
            </a:r>
            <a:r>
              <a:rPr lang="en-US" sz="2300" dirty="0" err="1">
                <a:latin typeface="Times New Roman"/>
                <a:ea typeface="Times New Roman"/>
              </a:rPr>
              <a:t>xalq</a:t>
            </a:r>
            <a:r>
              <a:rPr lang="en-US" sz="2300" dirty="0">
                <a:latin typeface="Times New Roman"/>
                <a:ea typeface="Times New Roman"/>
              </a:rPr>
              <a:t> </a:t>
            </a:r>
            <a:r>
              <a:rPr lang="en-US" sz="2300" dirty="0" err="1">
                <a:latin typeface="Times New Roman"/>
                <a:ea typeface="Times New Roman"/>
              </a:rPr>
              <a:t>ommasining</a:t>
            </a:r>
            <a:r>
              <a:rPr lang="en-US" sz="2300" dirty="0">
                <a:latin typeface="Times New Roman"/>
                <a:ea typeface="Times New Roman"/>
              </a:rPr>
              <a:t> </a:t>
            </a:r>
            <a:r>
              <a:rPr lang="en-US" sz="2300" dirty="0" err="1">
                <a:latin typeface="Times New Roman"/>
                <a:ea typeface="Times New Roman"/>
              </a:rPr>
              <a:t>ahvolida</a:t>
            </a:r>
            <a:r>
              <a:rPr lang="en-US" sz="2300" dirty="0">
                <a:latin typeface="Times New Roman"/>
                <a:ea typeface="Times New Roman"/>
              </a:rPr>
              <a:t> </a:t>
            </a:r>
            <a:r>
              <a:rPr lang="en-US" sz="2300" dirty="0" err="1">
                <a:latin typeface="Times New Roman"/>
                <a:ea typeface="Times New Roman"/>
              </a:rPr>
              <a:t>biror-bir</a:t>
            </a:r>
            <a:r>
              <a:rPr lang="en-US" sz="2300" dirty="0">
                <a:latin typeface="Times New Roman"/>
                <a:ea typeface="Times New Roman"/>
              </a:rPr>
              <a:t> </a:t>
            </a:r>
            <a:r>
              <a:rPr lang="en-US" sz="2300" dirty="0" err="1">
                <a:latin typeface="Times New Roman"/>
                <a:ea typeface="Times New Roman"/>
              </a:rPr>
              <a:t>ijobiy</a:t>
            </a:r>
            <a:r>
              <a:rPr lang="en-US" sz="2300" dirty="0">
                <a:latin typeface="Times New Roman"/>
                <a:ea typeface="Times New Roman"/>
              </a:rPr>
              <a:t> </a:t>
            </a:r>
            <a:r>
              <a:rPr lang="en-US" sz="2300" dirty="0" err="1">
                <a:latin typeface="Times New Roman"/>
                <a:ea typeface="Times New Roman"/>
              </a:rPr>
              <a:t>o’zgarish</a:t>
            </a:r>
            <a:r>
              <a:rPr lang="en-US" sz="2300" dirty="0">
                <a:latin typeface="Times New Roman"/>
                <a:ea typeface="Times New Roman"/>
              </a:rPr>
              <a:t> </a:t>
            </a:r>
            <a:r>
              <a:rPr lang="en-US" sz="2300" dirty="0" err="1">
                <a:latin typeface="Times New Roman"/>
                <a:ea typeface="Times New Roman"/>
              </a:rPr>
              <a:t>bo’lgani</a:t>
            </a:r>
            <a:r>
              <a:rPr lang="en-US" sz="2300" dirty="0">
                <a:latin typeface="Times New Roman"/>
                <a:ea typeface="Times New Roman"/>
              </a:rPr>
              <a:t> </a:t>
            </a:r>
            <a:r>
              <a:rPr lang="en-US" sz="2300" dirty="0" err="1">
                <a:latin typeface="Times New Roman"/>
                <a:ea typeface="Times New Roman"/>
              </a:rPr>
              <a:t>yo’q</a:t>
            </a:r>
            <a:r>
              <a:rPr lang="en-US" sz="2300" dirty="0">
                <a:latin typeface="Times New Roman"/>
                <a:ea typeface="Times New Roman"/>
              </a:rPr>
              <a:t>. </a:t>
            </a:r>
            <a:r>
              <a:rPr lang="en-US" sz="2300" dirty="0" err="1">
                <a:latin typeface="Times New Roman"/>
                <a:ea typeface="Times New Roman"/>
              </a:rPr>
              <a:t>Aksincha</a:t>
            </a:r>
            <a:r>
              <a:rPr lang="en-US" sz="2300" dirty="0">
                <a:latin typeface="Times New Roman"/>
                <a:ea typeface="Times New Roman"/>
              </a:rPr>
              <a:t> </a:t>
            </a:r>
            <a:r>
              <a:rPr lang="en-US" sz="2300" dirty="0" err="1">
                <a:latin typeface="Times New Roman"/>
                <a:ea typeface="Times New Roman"/>
              </a:rPr>
              <a:t>xalq</a:t>
            </a:r>
            <a:r>
              <a:rPr lang="en-US" sz="2300" dirty="0">
                <a:latin typeface="Times New Roman"/>
                <a:ea typeface="Times New Roman"/>
              </a:rPr>
              <a:t> </a:t>
            </a:r>
            <a:r>
              <a:rPr lang="en-US" sz="2300" dirty="0" err="1">
                <a:latin typeface="Times New Roman"/>
                <a:ea typeface="Times New Roman"/>
              </a:rPr>
              <a:t>ommasini</a:t>
            </a:r>
            <a:r>
              <a:rPr lang="en-US" sz="2300" dirty="0">
                <a:latin typeface="Times New Roman"/>
                <a:ea typeface="Times New Roman"/>
              </a:rPr>
              <a:t> </a:t>
            </a:r>
            <a:r>
              <a:rPr lang="en-US" sz="2300" dirty="0" err="1">
                <a:latin typeface="Times New Roman"/>
                <a:ea typeface="Times New Roman"/>
              </a:rPr>
              <a:t>ikki</a:t>
            </a:r>
            <a:r>
              <a:rPr lang="en-US" sz="2300" dirty="0">
                <a:latin typeface="Times New Roman"/>
                <a:ea typeface="Times New Roman"/>
              </a:rPr>
              <a:t> </a:t>
            </a:r>
            <a:r>
              <a:rPr lang="en-US" sz="2300" dirty="0" err="1">
                <a:latin typeface="Times New Roman"/>
                <a:ea typeface="Times New Roman"/>
              </a:rPr>
              <a:t>tomonlama</a:t>
            </a:r>
            <a:r>
              <a:rPr lang="en-US" sz="2300" dirty="0">
                <a:latin typeface="Times New Roman"/>
                <a:ea typeface="Times New Roman"/>
              </a:rPr>
              <a:t> </a:t>
            </a:r>
            <a:r>
              <a:rPr lang="en-US" sz="2300" dirty="0" err="1">
                <a:latin typeface="Times New Roman"/>
                <a:ea typeface="Times New Roman"/>
              </a:rPr>
              <a:t>feodal</a:t>
            </a:r>
            <a:r>
              <a:rPr lang="en-US" sz="2300" dirty="0">
                <a:latin typeface="Times New Roman"/>
                <a:ea typeface="Times New Roman"/>
              </a:rPr>
              <a:t> </a:t>
            </a:r>
            <a:r>
              <a:rPr lang="en-US" sz="2300" dirty="0" err="1">
                <a:latin typeface="Times New Roman"/>
                <a:ea typeface="Times New Roman"/>
              </a:rPr>
              <a:t>zulmn</a:t>
            </a:r>
            <a:r>
              <a:rPr lang="en-US" sz="2300" dirty="0">
                <a:latin typeface="Times New Roman"/>
                <a:ea typeface="Times New Roman"/>
              </a:rPr>
              <a:t> </a:t>
            </a:r>
            <a:r>
              <a:rPr lang="en-US" sz="2300" dirty="0" err="1">
                <a:latin typeface="Times New Roman"/>
                <a:ea typeface="Times New Roman"/>
              </a:rPr>
              <a:t>ostida</a:t>
            </a:r>
            <a:r>
              <a:rPr lang="en-US" sz="2300" dirty="0">
                <a:latin typeface="Times New Roman"/>
                <a:ea typeface="Times New Roman"/>
              </a:rPr>
              <a:t> </a:t>
            </a:r>
            <a:r>
              <a:rPr lang="en-US" sz="2300" dirty="0" err="1">
                <a:latin typeface="Times New Roman"/>
                <a:ea typeface="Times New Roman"/>
              </a:rPr>
              <a:t>azob</a:t>
            </a:r>
            <a:r>
              <a:rPr lang="en-US" sz="2300" dirty="0">
                <a:latin typeface="Times New Roman"/>
                <a:ea typeface="Times New Roman"/>
              </a:rPr>
              <a:t> </a:t>
            </a:r>
            <a:r>
              <a:rPr lang="en-US" sz="2300" dirty="0" err="1">
                <a:latin typeface="Times New Roman"/>
                <a:ea typeface="Times New Roman"/>
              </a:rPr>
              <a:t>chekdi</a:t>
            </a:r>
            <a:r>
              <a:rPr lang="en-US" sz="2300" dirty="0">
                <a:latin typeface="Times New Roman"/>
                <a:ea typeface="Times New Roman"/>
              </a:rPr>
              <a:t>, </a:t>
            </a:r>
            <a:r>
              <a:rPr lang="en-US" sz="2300" b="1" i="1" dirty="0" err="1" smtClean="0">
                <a:latin typeface="Times New Roman"/>
                <a:ea typeface="Times New Roman"/>
              </a:rPr>
              <a:t>soliqlar</a:t>
            </a:r>
            <a:r>
              <a:rPr lang="en-US" sz="2300" b="1" i="1" dirty="0" smtClean="0">
                <a:latin typeface="Times New Roman"/>
                <a:ea typeface="Times New Roman"/>
              </a:rPr>
              <a:t> </a:t>
            </a:r>
            <a:r>
              <a:rPr lang="en-US" sz="2300" b="1" i="1" dirty="0" err="1">
                <a:latin typeface="Times New Roman"/>
                <a:ea typeface="Times New Roman"/>
              </a:rPr>
              <a:t>siyosati</a:t>
            </a:r>
            <a:r>
              <a:rPr lang="en-US" sz="2300" b="1" i="1" dirty="0">
                <a:latin typeface="Times New Roman"/>
                <a:ea typeface="Times New Roman"/>
              </a:rPr>
              <a:t> </a:t>
            </a:r>
            <a:r>
              <a:rPr lang="en-US" sz="2300" b="1" i="1" dirty="0" err="1">
                <a:latin typeface="Times New Roman"/>
                <a:ea typeface="Times New Roman"/>
              </a:rPr>
              <a:t>yana</a:t>
            </a:r>
            <a:r>
              <a:rPr lang="en-US" sz="2300" b="1" i="1" dirty="0">
                <a:latin typeface="Times New Roman"/>
                <a:ea typeface="Times New Roman"/>
              </a:rPr>
              <a:t> ham </a:t>
            </a:r>
            <a:r>
              <a:rPr lang="en-US" sz="2300" b="1" i="1" dirty="0" err="1">
                <a:latin typeface="Times New Roman"/>
                <a:ea typeface="Times New Roman"/>
              </a:rPr>
              <a:t>kuchaytirildi</a:t>
            </a:r>
            <a:r>
              <a:rPr lang="en-US" sz="2300" b="1" i="1" dirty="0">
                <a:latin typeface="Times New Roman"/>
                <a:ea typeface="Times New Roman"/>
              </a:rPr>
              <a:t>, </a:t>
            </a:r>
            <a:r>
              <a:rPr lang="en-US" sz="2300" b="1" i="1" dirty="0" err="1">
                <a:latin typeface="Times New Roman"/>
                <a:ea typeface="Times New Roman"/>
              </a:rPr>
              <a:t>mehnatkash</a:t>
            </a:r>
            <a:r>
              <a:rPr lang="en-US" sz="2300" b="1" i="1" dirty="0">
                <a:latin typeface="Times New Roman"/>
                <a:ea typeface="Times New Roman"/>
              </a:rPr>
              <a:t> </a:t>
            </a:r>
            <a:r>
              <a:rPr lang="en-US" sz="2300" b="1" i="1" dirty="0" err="1">
                <a:latin typeface="Times New Roman"/>
                <a:ea typeface="Times New Roman"/>
              </a:rPr>
              <a:t>ommaning</a:t>
            </a:r>
            <a:r>
              <a:rPr lang="en-US" sz="2300" b="1" i="1" dirty="0">
                <a:latin typeface="Times New Roman"/>
                <a:ea typeface="Times New Roman"/>
              </a:rPr>
              <a:t> </a:t>
            </a:r>
            <a:r>
              <a:rPr lang="en-US" sz="2300" b="1" i="1" dirty="0" err="1">
                <a:latin typeface="Times New Roman"/>
                <a:ea typeface="Times New Roman"/>
              </a:rPr>
              <a:t>joniga</a:t>
            </a:r>
            <a:r>
              <a:rPr lang="en-US" sz="2300" b="1" i="1" dirty="0">
                <a:latin typeface="Times New Roman"/>
                <a:ea typeface="Times New Roman"/>
              </a:rPr>
              <a:t> </a:t>
            </a:r>
            <a:r>
              <a:rPr lang="en-US" sz="2300" b="1" i="1" dirty="0" err="1">
                <a:latin typeface="Times New Roman"/>
                <a:ea typeface="Times New Roman"/>
              </a:rPr>
              <a:t>tekkan</a:t>
            </a:r>
            <a:r>
              <a:rPr lang="en-US" sz="2300" b="1" i="1" dirty="0">
                <a:latin typeface="Times New Roman"/>
                <a:ea typeface="Times New Roman"/>
              </a:rPr>
              <a:t> </a:t>
            </a:r>
            <a:r>
              <a:rPr lang="en-US" sz="2300" b="1" i="1" dirty="0" err="1">
                <a:latin typeface="Times New Roman"/>
                <a:ea typeface="Times New Roman"/>
              </a:rPr>
              <a:t>hashar</a:t>
            </a:r>
            <a:r>
              <a:rPr lang="en-US" sz="2300" b="1" i="1" dirty="0">
                <a:latin typeface="Times New Roman"/>
                <a:ea typeface="Times New Roman"/>
              </a:rPr>
              <a:t> </a:t>
            </a:r>
            <a:r>
              <a:rPr lang="en-US" sz="2300" b="1" i="1" dirty="0" err="1">
                <a:latin typeface="Times New Roman"/>
                <a:ea typeface="Times New Roman"/>
              </a:rPr>
              <a:t>ishlari</a:t>
            </a:r>
            <a:r>
              <a:rPr lang="en-US" sz="2300" b="1" i="1" dirty="0">
                <a:latin typeface="Times New Roman"/>
                <a:ea typeface="Times New Roman"/>
              </a:rPr>
              <a:t> </a:t>
            </a:r>
            <a:r>
              <a:rPr lang="en-US" sz="2300" b="1" i="1" dirty="0" err="1">
                <a:latin typeface="Times New Roman"/>
                <a:ea typeface="Times New Roman"/>
              </a:rPr>
              <a:t>tag’in</a:t>
            </a:r>
            <a:r>
              <a:rPr lang="en-US" sz="2300" b="1" i="1" dirty="0">
                <a:latin typeface="Times New Roman"/>
                <a:ea typeface="Times New Roman"/>
              </a:rPr>
              <a:t> ham </a:t>
            </a:r>
            <a:r>
              <a:rPr lang="en-US" sz="2300" b="1" i="1" dirty="0" err="1">
                <a:latin typeface="Times New Roman"/>
                <a:ea typeface="Times New Roman"/>
              </a:rPr>
              <a:t>avjga</a:t>
            </a:r>
            <a:r>
              <a:rPr lang="en-US" sz="2300" b="1" i="1" dirty="0">
                <a:latin typeface="Times New Roman"/>
                <a:ea typeface="Times New Roman"/>
              </a:rPr>
              <a:t> </a:t>
            </a:r>
            <a:r>
              <a:rPr lang="en-US" sz="2300" b="1" i="1" dirty="0" err="1">
                <a:latin typeface="Times New Roman"/>
                <a:ea typeface="Times New Roman"/>
              </a:rPr>
              <a:t>mindirildi</a:t>
            </a:r>
            <a:r>
              <a:rPr lang="en-US" sz="2300" b="1" i="1" dirty="0">
                <a:latin typeface="Times New Roman"/>
                <a:ea typeface="Times New Roman"/>
              </a:rPr>
              <a:t>.</a:t>
            </a:r>
            <a:r>
              <a:rPr lang="en-US" sz="2300" dirty="0">
                <a:latin typeface="Times New Roman"/>
                <a:ea typeface="Times New Roman"/>
              </a:rPr>
              <a:t> </a:t>
            </a:r>
            <a:r>
              <a:rPr lang="en-US" sz="2300" dirty="0" err="1">
                <a:latin typeface="Times New Roman"/>
                <a:ea typeface="Times New Roman"/>
              </a:rPr>
              <a:t>Xullas</a:t>
            </a:r>
            <a:r>
              <a:rPr lang="en-US" sz="2300" dirty="0">
                <a:latin typeface="Times New Roman"/>
                <a:ea typeface="Times New Roman"/>
              </a:rPr>
              <a:t>, </a:t>
            </a:r>
            <a:r>
              <a:rPr lang="en-US" sz="2300" dirty="0" err="1">
                <a:latin typeface="Times New Roman"/>
                <a:ea typeface="Times New Roman"/>
              </a:rPr>
              <a:t>demoqchimizki</a:t>
            </a:r>
            <a:r>
              <a:rPr lang="en-US" sz="2300" dirty="0">
                <a:latin typeface="Times New Roman"/>
                <a:ea typeface="Times New Roman"/>
              </a:rPr>
              <a:t> </a:t>
            </a:r>
            <a:r>
              <a:rPr lang="en-US" sz="2300" b="1" dirty="0">
                <a:solidFill>
                  <a:srgbClr val="0000FF"/>
                </a:solidFill>
                <a:latin typeface="Times New Roman"/>
                <a:ea typeface="Times New Roman"/>
              </a:rPr>
              <a:t>Abu Muslim</a:t>
            </a:r>
            <a:r>
              <a:rPr lang="en-US" sz="2300" dirty="0">
                <a:latin typeface="Times New Roman"/>
                <a:ea typeface="Times New Roman"/>
              </a:rPr>
              <a:t> </a:t>
            </a:r>
            <a:r>
              <a:rPr lang="en-US" sz="2300" dirty="0" err="1">
                <a:latin typeface="Times New Roman"/>
                <a:ea typeface="Times New Roman"/>
              </a:rPr>
              <a:t>ikki</a:t>
            </a:r>
            <a:r>
              <a:rPr lang="en-US" sz="2300" dirty="0">
                <a:latin typeface="Times New Roman"/>
                <a:ea typeface="Times New Roman"/>
              </a:rPr>
              <a:t> </a:t>
            </a:r>
            <a:r>
              <a:rPr lang="en-US" sz="2300" dirty="0" err="1">
                <a:latin typeface="Times New Roman"/>
                <a:ea typeface="Times New Roman"/>
              </a:rPr>
              <a:t>o’rtada</a:t>
            </a:r>
            <a:r>
              <a:rPr lang="en-US" sz="2300" dirty="0">
                <a:latin typeface="Times New Roman"/>
                <a:ea typeface="Times New Roman"/>
              </a:rPr>
              <a:t> </a:t>
            </a:r>
            <a:r>
              <a:rPr lang="en-US" sz="2300" dirty="0" err="1">
                <a:latin typeface="Times New Roman"/>
                <a:ea typeface="Times New Roman"/>
              </a:rPr>
              <a:t>arosatda</a:t>
            </a:r>
            <a:r>
              <a:rPr lang="en-US" sz="2300" dirty="0">
                <a:latin typeface="Times New Roman"/>
                <a:ea typeface="Times New Roman"/>
              </a:rPr>
              <a:t> </a:t>
            </a:r>
            <a:r>
              <a:rPr lang="en-US" sz="2300" dirty="0" err="1">
                <a:latin typeface="Times New Roman"/>
                <a:ea typeface="Times New Roman"/>
              </a:rPr>
              <a:t>qolgan</a:t>
            </a:r>
            <a:r>
              <a:rPr lang="en-US" sz="2300" dirty="0">
                <a:latin typeface="Times New Roman"/>
                <a:ea typeface="Times New Roman"/>
              </a:rPr>
              <a:t> </a:t>
            </a:r>
            <a:r>
              <a:rPr lang="en-US" sz="2300" dirty="0" err="1">
                <a:latin typeface="Times New Roman"/>
                <a:ea typeface="Times New Roman"/>
              </a:rPr>
              <a:t>yo’lni</a:t>
            </a:r>
            <a:r>
              <a:rPr lang="en-US" sz="2300" dirty="0">
                <a:latin typeface="Times New Roman"/>
                <a:ea typeface="Times New Roman"/>
              </a:rPr>
              <a:t> </a:t>
            </a:r>
            <a:r>
              <a:rPr lang="en-US" sz="2300" dirty="0" err="1">
                <a:latin typeface="Times New Roman"/>
                <a:ea typeface="Times New Roman"/>
              </a:rPr>
              <a:t>tutdi</a:t>
            </a:r>
            <a:r>
              <a:rPr lang="en-US" sz="2300" dirty="0">
                <a:latin typeface="Times New Roman"/>
                <a:ea typeface="Times New Roman"/>
              </a:rPr>
              <a:t>. </a:t>
            </a:r>
            <a:r>
              <a:rPr lang="en-US" sz="2300" dirty="0" err="1">
                <a:latin typeface="Times New Roman"/>
                <a:ea typeface="Times New Roman"/>
              </a:rPr>
              <a:t>Aslida</a:t>
            </a:r>
            <a:r>
              <a:rPr lang="en-US" sz="2300" dirty="0">
                <a:latin typeface="Times New Roman"/>
                <a:ea typeface="Times New Roman"/>
              </a:rPr>
              <a:t> u </a:t>
            </a:r>
            <a:r>
              <a:rPr lang="en-US" sz="2300" dirty="0" err="1">
                <a:latin typeface="Times New Roman"/>
                <a:ea typeface="Times New Roman"/>
              </a:rPr>
              <a:t>o’z</a:t>
            </a:r>
            <a:r>
              <a:rPr lang="en-US" sz="2300" dirty="0">
                <a:latin typeface="Times New Roman"/>
                <a:ea typeface="Times New Roman"/>
              </a:rPr>
              <a:t> </a:t>
            </a:r>
            <a:r>
              <a:rPr lang="en-US" sz="2300" dirty="0" err="1" smtClean="0">
                <a:latin typeface="Times New Roman"/>
                <a:ea typeface="Times New Roman"/>
              </a:rPr>
              <a:t>Vatanining</a:t>
            </a:r>
            <a:r>
              <a:rPr lang="en-US" sz="2300" dirty="0" smtClean="0">
                <a:latin typeface="Times New Roman"/>
                <a:ea typeface="Times New Roman"/>
              </a:rPr>
              <a:t> </a:t>
            </a:r>
            <a:r>
              <a:rPr lang="en-US" sz="2300" dirty="0" err="1">
                <a:latin typeface="Times New Roman"/>
                <a:ea typeface="Times New Roman"/>
              </a:rPr>
              <a:t>arablardan</a:t>
            </a:r>
            <a:r>
              <a:rPr lang="en-US" sz="2300" dirty="0">
                <a:latin typeface="Times New Roman"/>
                <a:ea typeface="Times New Roman"/>
              </a:rPr>
              <a:t> </a:t>
            </a:r>
            <a:r>
              <a:rPr lang="en-US" sz="2300" dirty="0" err="1">
                <a:latin typeface="Times New Roman"/>
                <a:ea typeface="Times New Roman"/>
              </a:rPr>
              <a:t>mustaqilligini</a:t>
            </a:r>
            <a:r>
              <a:rPr lang="en-US" sz="2300" dirty="0">
                <a:latin typeface="Times New Roman"/>
                <a:ea typeface="Times New Roman"/>
              </a:rPr>
              <a:t> </a:t>
            </a:r>
            <a:r>
              <a:rPr lang="en-US" sz="2300" dirty="0" err="1">
                <a:latin typeface="Times New Roman"/>
                <a:ea typeface="Times New Roman"/>
              </a:rPr>
              <a:t>yuragi</a:t>
            </a:r>
            <a:r>
              <a:rPr lang="en-US" sz="2300" dirty="0">
                <a:latin typeface="Times New Roman"/>
                <a:ea typeface="Times New Roman"/>
              </a:rPr>
              <a:t> </a:t>
            </a:r>
            <a:r>
              <a:rPr lang="en-US" sz="2300" dirty="0" err="1">
                <a:latin typeface="Times New Roman"/>
                <a:ea typeface="Times New Roman"/>
              </a:rPr>
              <a:t>va</a:t>
            </a:r>
            <a:r>
              <a:rPr lang="en-US" sz="2300" dirty="0">
                <a:latin typeface="Times New Roman"/>
                <a:ea typeface="Times New Roman"/>
              </a:rPr>
              <a:t> </a:t>
            </a:r>
            <a:r>
              <a:rPr lang="en-US" sz="2300" dirty="0" err="1">
                <a:latin typeface="Times New Roman"/>
                <a:ea typeface="Times New Roman"/>
              </a:rPr>
              <a:t>qalbida</a:t>
            </a:r>
            <a:r>
              <a:rPr lang="en-US" sz="2300" dirty="0">
                <a:latin typeface="Times New Roman"/>
                <a:ea typeface="Times New Roman"/>
              </a:rPr>
              <a:t> </a:t>
            </a:r>
            <a:r>
              <a:rPr lang="en-US" sz="2300" dirty="0" err="1">
                <a:latin typeface="Times New Roman"/>
                <a:ea typeface="Times New Roman"/>
              </a:rPr>
              <a:t>pinhona</a:t>
            </a:r>
            <a:r>
              <a:rPr lang="en-US" sz="2300" dirty="0">
                <a:latin typeface="Times New Roman"/>
                <a:ea typeface="Times New Roman"/>
              </a:rPr>
              <a:t> </a:t>
            </a:r>
            <a:r>
              <a:rPr lang="en-US" sz="2300" dirty="0" err="1">
                <a:latin typeface="Times New Roman"/>
                <a:ea typeface="Times New Roman"/>
              </a:rPr>
              <a:t>saqlaganicha</a:t>
            </a:r>
            <a:r>
              <a:rPr lang="en-US" sz="2300" dirty="0">
                <a:latin typeface="Times New Roman"/>
                <a:ea typeface="Times New Roman"/>
              </a:rPr>
              <a:t> </a:t>
            </a:r>
            <a:r>
              <a:rPr lang="en-US" sz="2300" dirty="0" err="1">
                <a:latin typeface="Times New Roman"/>
                <a:ea typeface="Times New Roman"/>
              </a:rPr>
              <a:t>uni</a:t>
            </a:r>
            <a:r>
              <a:rPr lang="en-US" sz="2300" dirty="0">
                <a:latin typeface="Times New Roman"/>
                <a:ea typeface="Times New Roman"/>
              </a:rPr>
              <a:t> </a:t>
            </a:r>
            <a:r>
              <a:rPr lang="en-US" sz="2300" dirty="0" err="1">
                <a:latin typeface="Times New Roman"/>
                <a:ea typeface="Times New Roman"/>
              </a:rPr>
              <a:t>oshkor</a:t>
            </a:r>
            <a:r>
              <a:rPr lang="en-US" sz="2300" dirty="0">
                <a:latin typeface="Times New Roman"/>
                <a:ea typeface="Times New Roman"/>
              </a:rPr>
              <a:t> </a:t>
            </a:r>
            <a:r>
              <a:rPr lang="en-US" sz="2300" dirty="0" err="1">
                <a:latin typeface="Times New Roman"/>
                <a:ea typeface="Times New Roman"/>
              </a:rPr>
              <a:t>qila</a:t>
            </a:r>
            <a:r>
              <a:rPr lang="en-US" sz="2300" dirty="0">
                <a:latin typeface="Times New Roman"/>
                <a:ea typeface="Times New Roman"/>
              </a:rPr>
              <a:t> </a:t>
            </a:r>
            <a:r>
              <a:rPr lang="en-US" sz="2300" dirty="0" err="1">
                <a:latin typeface="Times New Roman"/>
                <a:ea typeface="Times New Roman"/>
              </a:rPr>
              <a:t>olmasdan</a:t>
            </a:r>
            <a:r>
              <a:rPr lang="en-US" sz="2300" dirty="0">
                <a:latin typeface="Times New Roman"/>
                <a:ea typeface="Times New Roman"/>
              </a:rPr>
              <a:t> </a:t>
            </a:r>
            <a:r>
              <a:rPr lang="en-US" sz="2300" dirty="0" err="1">
                <a:latin typeface="Times New Roman"/>
                <a:ea typeface="Times New Roman"/>
              </a:rPr>
              <a:t>bu</a:t>
            </a:r>
            <a:r>
              <a:rPr lang="en-US" sz="2300" dirty="0">
                <a:latin typeface="Times New Roman"/>
                <a:ea typeface="Times New Roman"/>
              </a:rPr>
              <a:t> </a:t>
            </a:r>
            <a:r>
              <a:rPr lang="en-US" sz="2300" dirty="0" err="1">
                <a:latin typeface="Times New Roman"/>
                <a:ea typeface="Times New Roman"/>
              </a:rPr>
              <a:t>dunyoni</a:t>
            </a:r>
            <a:r>
              <a:rPr lang="en-US" sz="2300" dirty="0">
                <a:latin typeface="Times New Roman"/>
                <a:ea typeface="Times New Roman"/>
              </a:rPr>
              <a:t> </a:t>
            </a:r>
            <a:r>
              <a:rPr lang="en-US" sz="2300" dirty="0" err="1">
                <a:latin typeface="Times New Roman"/>
                <a:ea typeface="Times New Roman"/>
              </a:rPr>
              <a:t>tark</a:t>
            </a:r>
            <a:r>
              <a:rPr lang="en-US" sz="2300" dirty="0">
                <a:latin typeface="Times New Roman"/>
                <a:ea typeface="Times New Roman"/>
              </a:rPr>
              <a:t> </a:t>
            </a:r>
            <a:r>
              <a:rPr lang="en-US" sz="2300" dirty="0" err="1">
                <a:latin typeface="Times New Roman"/>
                <a:ea typeface="Times New Roman"/>
              </a:rPr>
              <a:t>etdi</a:t>
            </a:r>
            <a:r>
              <a:rPr lang="en-US" sz="2300" dirty="0">
                <a:latin typeface="Times New Roman"/>
                <a:ea typeface="Times New Roman"/>
              </a:rPr>
              <a:t>.</a:t>
            </a:r>
            <a:endParaRPr lang="en-US" sz="2300" b="1" i="1" dirty="0">
              <a:solidFill>
                <a:srgbClr val="0000FF"/>
              </a:solidFill>
              <a:latin typeface="Times New Roman"/>
              <a:ea typeface="Times New Roman"/>
            </a:endParaRPr>
          </a:p>
        </p:txBody>
      </p:sp>
    </p:spTree>
    <p:extLst>
      <p:ext uri="{BB962C8B-B14F-4D97-AF65-F5344CB8AC3E}">
        <p14:creationId xmlns:p14="http://schemas.microsoft.com/office/powerpoint/2010/main" val="594646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en-US" sz="2800" b="1" dirty="0" err="1" smtClean="0">
                <a:solidFill>
                  <a:srgbClr val="0000FF"/>
                </a:solidFill>
                <a:latin typeface="Times New Roman"/>
                <a:ea typeface="Times New Roman"/>
              </a:rPr>
              <a:t>Abbosiylar</a:t>
            </a:r>
            <a:r>
              <a:rPr lang="en-US" sz="2800" b="1" dirty="0" smtClean="0">
                <a:solidFill>
                  <a:srgbClr val="0000FF"/>
                </a:solidFill>
                <a:latin typeface="Times New Roman"/>
                <a:ea typeface="Times New Roman"/>
              </a:rPr>
              <a:t> </a:t>
            </a:r>
            <a:r>
              <a:rPr lang="en-US" sz="2800" b="1" dirty="0" err="1">
                <a:solidFill>
                  <a:srgbClr val="0000FF"/>
                </a:solidFill>
                <a:latin typeface="Times New Roman"/>
                <a:ea typeface="Times New Roman"/>
              </a:rPr>
              <a:t>harakati</a:t>
            </a:r>
            <a:r>
              <a:rPr lang="en-US" sz="2800" b="1" dirty="0">
                <a:solidFill>
                  <a:srgbClr val="0000FF"/>
                </a:solidFill>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b="1" dirty="0">
                <a:solidFill>
                  <a:srgbClr val="0000FF"/>
                </a:solidFill>
                <a:latin typeface="Times New Roman"/>
                <a:ea typeface="Times New Roman"/>
              </a:rPr>
              <a:t>Abu Muslim </a:t>
            </a:r>
            <a:r>
              <a:rPr lang="en-US" sz="2800" b="1" dirty="0" err="1">
                <a:solidFill>
                  <a:srgbClr val="0000FF"/>
                </a:solidFill>
                <a:latin typeface="Times New Roman"/>
                <a:ea typeface="Times New Roman"/>
              </a:rPr>
              <a:t>qo’zg’olonidan</a:t>
            </a:r>
            <a:r>
              <a:rPr lang="en-US" sz="2800" b="1" dirty="0">
                <a:solidFill>
                  <a:srgbClr val="0000FF"/>
                </a:solidFill>
                <a:latin typeface="Times New Roman"/>
                <a:ea typeface="Times New Roman"/>
              </a:rPr>
              <a:t> </a:t>
            </a:r>
            <a:r>
              <a:rPr lang="en-US" sz="2800" dirty="0" err="1">
                <a:latin typeface="Times New Roman"/>
                <a:ea typeface="Times New Roman"/>
              </a:rPr>
              <a:t>xafsalasi</a:t>
            </a:r>
            <a:r>
              <a:rPr lang="en-US" sz="2800" dirty="0">
                <a:latin typeface="Times New Roman"/>
                <a:ea typeface="Times New Roman"/>
              </a:rPr>
              <a:t> </a:t>
            </a:r>
            <a:r>
              <a:rPr lang="en-US" sz="2800" dirty="0" err="1">
                <a:latin typeface="Times New Roman"/>
                <a:ea typeface="Times New Roman"/>
              </a:rPr>
              <a:t>pir</a:t>
            </a:r>
            <a:r>
              <a:rPr lang="en-US" sz="2800" dirty="0">
                <a:latin typeface="Times New Roman"/>
                <a:ea typeface="Times New Roman"/>
              </a:rPr>
              <a:t> </a:t>
            </a:r>
            <a:r>
              <a:rPr lang="en-US" sz="2800" dirty="0" err="1">
                <a:latin typeface="Times New Roman"/>
                <a:ea typeface="Times New Roman"/>
              </a:rPr>
              <a:t>bo’lgan</a:t>
            </a:r>
            <a:r>
              <a:rPr lang="en-US" sz="2800" dirty="0">
                <a:latin typeface="Times New Roman"/>
                <a:ea typeface="Times New Roman"/>
              </a:rPr>
              <a:t> </a:t>
            </a:r>
            <a:r>
              <a:rPr lang="en-US" sz="2800" dirty="0" err="1">
                <a:latin typeface="Times New Roman"/>
                <a:ea typeface="Times New Roman"/>
              </a:rPr>
              <a:t>Movarounnaxr</a:t>
            </a:r>
            <a:r>
              <a:rPr lang="en-US" sz="2800" dirty="0">
                <a:latin typeface="Times New Roman"/>
                <a:ea typeface="Times New Roman"/>
              </a:rPr>
              <a:t> </a:t>
            </a:r>
            <a:r>
              <a:rPr lang="en-US" sz="2800" dirty="0" err="1">
                <a:latin typeface="Times New Roman"/>
                <a:ea typeface="Times New Roman"/>
              </a:rPr>
              <a:t>aholisi</a:t>
            </a:r>
            <a:r>
              <a:rPr lang="en-US" sz="2800" dirty="0">
                <a:latin typeface="Times New Roman"/>
                <a:ea typeface="Times New Roman"/>
              </a:rPr>
              <a:t> </a:t>
            </a:r>
            <a:r>
              <a:rPr lang="en-US" sz="2800" dirty="0" err="1">
                <a:latin typeface="Times New Roman"/>
                <a:ea typeface="Times New Roman"/>
              </a:rPr>
              <a:t>abbosiylar</a:t>
            </a:r>
            <a:r>
              <a:rPr lang="en-US" sz="2800" dirty="0">
                <a:latin typeface="Times New Roman"/>
                <a:ea typeface="Times New Roman"/>
              </a:rPr>
              <a:t> </a:t>
            </a:r>
            <a:r>
              <a:rPr lang="en-US" sz="2800" dirty="0" err="1">
                <a:latin typeface="Times New Roman"/>
                <a:ea typeface="Times New Roman"/>
              </a:rPr>
              <a:t>o’tkazgan</a:t>
            </a:r>
            <a:r>
              <a:rPr lang="en-US" sz="2800" dirty="0">
                <a:latin typeface="Times New Roman"/>
                <a:ea typeface="Times New Roman"/>
              </a:rPr>
              <a:t> </a:t>
            </a:r>
            <a:r>
              <a:rPr lang="en-US" sz="2800" dirty="0" err="1">
                <a:latin typeface="Times New Roman"/>
                <a:ea typeface="Times New Roman"/>
              </a:rPr>
              <a:t>zulm</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ekspluatatsiyaga</a:t>
            </a:r>
            <a:r>
              <a:rPr lang="en-US" sz="2800" dirty="0">
                <a:latin typeface="Times New Roman"/>
                <a:ea typeface="Times New Roman"/>
              </a:rPr>
              <a:t> </a:t>
            </a:r>
            <a:r>
              <a:rPr lang="en-US" sz="2800" dirty="0" err="1">
                <a:latin typeface="Times New Roman"/>
                <a:ea typeface="Times New Roman"/>
              </a:rPr>
              <a:t>qarshi</a:t>
            </a:r>
            <a:r>
              <a:rPr lang="en-US" sz="2800" dirty="0">
                <a:latin typeface="Times New Roman"/>
                <a:ea typeface="Times New Roman"/>
              </a:rPr>
              <a:t> </a:t>
            </a:r>
            <a:r>
              <a:rPr lang="en-US" sz="2800" dirty="0" err="1">
                <a:latin typeface="Times New Roman"/>
                <a:ea typeface="Times New Roman"/>
              </a:rPr>
              <a:t>kurashni</a:t>
            </a:r>
            <a:r>
              <a:rPr lang="en-US" sz="2800" dirty="0">
                <a:latin typeface="Times New Roman"/>
                <a:ea typeface="Times New Roman"/>
              </a:rPr>
              <a:t> </a:t>
            </a:r>
            <a:r>
              <a:rPr lang="en-US" sz="2800" dirty="0" err="1">
                <a:latin typeface="Times New Roman"/>
                <a:ea typeface="Times New Roman"/>
              </a:rPr>
              <a:t>ummaviylar</a:t>
            </a:r>
            <a:r>
              <a:rPr lang="en-US" sz="2800" dirty="0">
                <a:latin typeface="Times New Roman"/>
                <a:ea typeface="Times New Roman"/>
              </a:rPr>
              <a:t> </a:t>
            </a:r>
            <a:r>
              <a:rPr lang="en-US" sz="2800" dirty="0" err="1">
                <a:latin typeface="Times New Roman"/>
                <a:ea typeface="Times New Roman"/>
              </a:rPr>
              <a:t>bilan</a:t>
            </a:r>
            <a:r>
              <a:rPr lang="en-US" sz="2800" dirty="0">
                <a:latin typeface="Times New Roman"/>
                <a:ea typeface="Times New Roman"/>
              </a:rPr>
              <a:t> </a:t>
            </a:r>
            <a:r>
              <a:rPr lang="en-US" sz="2800" dirty="0" err="1">
                <a:latin typeface="Times New Roman"/>
                <a:ea typeface="Times New Roman"/>
              </a:rPr>
              <a:t>kurash</a:t>
            </a:r>
            <a:r>
              <a:rPr lang="en-US" sz="2800" dirty="0">
                <a:latin typeface="Times New Roman"/>
                <a:ea typeface="Times New Roman"/>
              </a:rPr>
              <a:t> </a:t>
            </a:r>
            <a:r>
              <a:rPr lang="en-US" sz="2800" dirty="0" err="1">
                <a:latin typeface="Times New Roman"/>
                <a:ea typeface="Times New Roman"/>
              </a:rPr>
              <a:t>tugamasdanoq</a:t>
            </a:r>
            <a:r>
              <a:rPr lang="en-US" sz="2800" dirty="0">
                <a:latin typeface="Times New Roman"/>
                <a:ea typeface="Times New Roman"/>
              </a:rPr>
              <a:t> </a:t>
            </a:r>
            <a:r>
              <a:rPr lang="en-US" sz="2800" dirty="0" err="1">
                <a:latin typeface="Times New Roman"/>
                <a:ea typeface="Times New Roman"/>
              </a:rPr>
              <a:t>boshlab</a:t>
            </a:r>
            <a:r>
              <a:rPr lang="en-US" sz="2800" dirty="0">
                <a:latin typeface="Times New Roman"/>
                <a:ea typeface="Times New Roman"/>
              </a:rPr>
              <a:t> </a:t>
            </a:r>
            <a:r>
              <a:rPr lang="en-US" sz="2800" dirty="0" err="1">
                <a:latin typeface="Times New Roman"/>
                <a:ea typeface="Times New Roman"/>
              </a:rPr>
              <a:t>yuborgan</a:t>
            </a:r>
            <a:r>
              <a:rPr lang="en-US" sz="2800" dirty="0">
                <a:latin typeface="Times New Roman"/>
                <a:ea typeface="Times New Roman"/>
              </a:rPr>
              <a:t> </a:t>
            </a:r>
            <a:r>
              <a:rPr lang="en-US" sz="2800" dirty="0" err="1">
                <a:latin typeface="Times New Roman"/>
                <a:ea typeface="Times New Roman"/>
              </a:rPr>
              <a:t>edi</a:t>
            </a:r>
            <a:r>
              <a:rPr lang="en-US" sz="2800" dirty="0">
                <a:latin typeface="Times New Roman"/>
                <a:ea typeface="Times New Roman"/>
              </a:rPr>
              <a:t>. </a:t>
            </a:r>
            <a:r>
              <a:rPr lang="en-US" sz="2800" dirty="0" err="1">
                <a:latin typeface="Times New Roman"/>
                <a:ea typeface="Times New Roman"/>
              </a:rPr>
              <a:t>Buni</a:t>
            </a:r>
            <a:r>
              <a:rPr lang="en-US" sz="2800" dirty="0">
                <a:latin typeface="Times New Roman"/>
                <a:ea typeface="Times New Roman"/>
              </a:rPr>
              <a:t> biz </a:t>
            </a:r>
            <a:r>
              <a:rPr lang="en-US" sz="2800" b="1" dirty="0" err="1">
                <a:latin typeface="Times New Roman"/>
                <a:ea typeface="Times New Roman"/>
              </a:rPr>
              <a:t>Buxoro</a:t>
            </a:r>
            <a:r>
              <a:rPr lang="en-US" sz="2800" dirty="0">
                <a:latin typeface="Times New Roman"/>
                <a:ea typeface="Times New Roman"/>
              </a:rPr>
              <a:t> </a:t>
            </a:r>
            <a:r>
              <a:rPr lang="en-US" sz="2800" dirty="0" err="1">
                <a:latin typeface="Times New Roman"/>
                <a:ea typeface="Times New Roman"/>
              </a:rPr>
              <a:t>shahrida</a:t>
            </a:r>
            <a:r>
              <a:rPr lang="en-US" sz="2800" dirty="0">
                <a:latin typeface="Times New Roman"/>
                <a:ea typeface="Times New Roman"/>
              </a:rPr>
              <a:t> </a:t>
            </a:r>
            <a:r>
              <a:rPr lang="en-US" sz="2800" b="1" dirty="0">
                <a:latin typeface="Times New Roman"/>
                <a:ea typeface="Times New Roman"/>
              </a:rPr>
              <a:t>750 </a:t>
            </a:r>
            <a:r>
              <a:rPr lang="en-US" sz="2800" b="1" dirty="0" err="1">
                <a:latin typeface="Times New Roman"/>
                <a:ea typeface="Times New Roman"/>
              </a:rPr>
              <a:t>yilda</a:t>
            </a:r>
            <a:r>
              <a:rPr lang="en-US" sz="2800" b="1" dirty="0">
                <a:latin typeface="Times New Roman"/>
                <a:ea typeface="Times New Roman"/>
              </a:rPr>
              <a:t> </a:t>
            </a:r>
            <a:r>
              <a:rPr lang="en-US" sz="2800" b="1" dirty="0" err="1">
                <a:solidFill>
                  <a:srgbClr val="0000FF"/>
                </a:solidFill>
                <a:latin typeface="Times New Roman"/>
                <a:ea typeface="Times New Roman"/>
              </a:rPr>
              <a:t>Sharik</a:t>
            </a:r>
            <a:r>
              <a:rPr lang="en-US" sz="2800" b="1" dirty="0">
                <a:solidFill>
                  <a:srgbClr val="0000FF"/>
                </a:solidFill>
                <a:latin typeface="Times New Roman"/>
                <a:ea typeface="Times New Roman"/>
              </a:rPr>
              <a:t> </a:t>
            </a:r>
            <a:r>
              <a:rPr lang="en-US" sz="2800" b="1" dirty="0" err="1">
                <a:solidFill>
                  <a:srgbClr val="0000FF"/>
                </a:solidFill>
                <a:latin typeface="Times New Roman"/>
                <a:ea typeface="Times New Roman"/>
              </a:rPr>
              <a:t>ibn</a:t>
            </a:r>
            <a:r>
              <a:rPr lang="en-US" sz="2800" b="1" dirty="0">
                <a:solidFill>
                  <a:srgbClr val="0000FF"/>
                </a:solidFill>
                <a:latin typeface="Times New Roman"/>
                <a:ea typeface="Times New Roman"/>
              </a:rPr>
              <a:t> </a:t>
            </a:r>
            <a:r>
              <a:rPr lang="en-US" sz="2800" b="1" dirty="0" err="1">
                <a:solidFill>
                  <a:srgbClr val="0000FF"/>
                </a:solidFill>
                <a:latin typeface="Times New Roman"/>
                <a:ea typeface="Times New Roman"/>
              </a:rPr>
              <a:t>Shayx</a:t>
            </a:r>
            <a:r>
              <a:rPr lang="en-US" sz="2800" b="1" dirty="0">
                <a:solidFill>
                  <a:srgbClr val="0000FF"/>
                </a:solidFill>
                <a:latin typeface="Times New Roman"/>
                <a:ea typeface="Times New Roman"/>
              </a:rPr>
              <a:t> </a:t>
            </a:r>
            <a:r>
              <a:rPr lang="en-US" sz="2800" b="1" dirty="0" err="1">
                <a:solidFill>
                  <a:srgbClr val="0000FF"/>
                </a:solidFill>
                <a:latin typeface="Times New Roman"/>
                <a:ea typeface="Times New Roman"/>
              </a:rPr>
              <a:t>Almaxriy</a:t>
            </a:r>
            <a:r>
              <a:rPr lang="en-US" sz="2800" dirty="0">
                <a:solidFill>
                  <a:srgbClr val="0000FF"/>
                </a:solidFill>
                <a:latin typeface="Times New Roman"/>
                <a:ea typeface="Times New Roman"/>
              </a:rPr>
              <a:t> </a:t>
            </a:r>
            <a:r>
              <a:rPr lang="en-US" sz="2800" dirty="0" err="1">
                <a:latin typeface="Times New Roman"/>
                <a:ea typeface="Times New Roman"/>
              </a:rPr>
              <a:t>boshchiligida</a:t>
            </a:r>
            <a:r>
              <a:rPr lang="en-US" sz="2800" dirty="0">
                <a:latin typeface="Times New Roman"/>
                <a:ea typeface="Times New Roman"/>
              </a:rPr>
              <a:t> </a:t>
            </a:r>
            <a:r>
              <a:rPr lang="en-US" sz="2800" dirty="0" err="1">
                <a:latin typeface="Times New Roman"/>
                <a:ea typeface="Times New Roman"/>
              </a:rPr>
              <a:t>ko’tarilgan</a:t>
            </a:r>
            <a:r>
              <a:rPr lang="en-US" sz="2800" dirty="0">
                <a:latin typeface="Times New Roman"/>
                <a:ea typeface="Times New Roman"/>
              </a:rPr>
              <a:t> </a:t>
            </a:r>
            <a:r>
              <a:rPr lang="en-US" sz="2800" dirty="0" err="1">
                <a:latin typeface="Times New Roman"/>
                <a:ea typeface="Times New Roman"/>
              </a:rPr>
              <a:t>qo’zg’alon</a:t>
            </a:r>
            <a:r>
              <a:rPr lang="en-US" sz="2800" dirty="0">
                <a:latin typeface="Times New Roman"/>
                <a:ea typeface="Times New Roman"/>
              </a:rPr>
              <a:t> </a:t>
            </a:r>
            <a:r>
              <a:rPr lang="en-US" sz="2800" dirty="0" err="1">
                <a:latin typeface="Times New Roman"/>
                <a:ea typeface="Times New Roman"/>
              </a:rPr>
              <a:t>timsolida</a:t>
            </a:r>
            <a:r>
              <a:rPr lang="en-US" sz="2800" dirty="0">
                <a:latin typeface="Times New Roman"/>
                <a:ea typeface="Times New Roman"/>
              </a:rPr>
              <a:t> </a:t>
            </a:r>
            <a:r>
              <a:rPr lang="en-US" sz="2800" dirty="0" err="1">
                <a:latin typeface="Times New Roman"/>
                <a:ea typeface="Times New Roman"/>
              </a:rPr>
              <a:t>ko’ramiz</a:t>
            </a:r>
            <a:r>
              <a:rPr lang="en-US" sz="2800" dirty="0">
                <a:latin typeface="Times New Roman"/>
                <a:ea typeface="Times New Roman"/>
              </a:rPr>
              <a:t>. </a:t>
            </a:r>
            <a:r>
              <a:rPr lang="en-US" sz="2800" dirty="0" err="1">
                <a:latin typeface="Times New Roman"/>
                <a:ea typeface="Times New Roman"/>
              </a:rPr>
              <a:t>Asli</a:t>
            </a:r>
            <a:r>
              <a:rPr lang="en-US" sz="2800" dirty="0">
                <a:latin typeface="Times New Roman"/>
                <a:ea typeface="Times New Roman"/>
              </a:rPr>
              <a:t> </a:t>
            </a:r>
            <a:r>
              <a:rPr lang="en-US" sz="2800" dirty="0" err="1">
                <a:latin typeface="Times New Roman"/>
                <a:ea typeface="Times New Roman"/>
              </a:rPr>
              <a:t>arablardan</a:t>
            </a:r>
            <a:r>
              <a:rPr lang="en-US" sz="2800" dirty="0">
                <a:latin typeface="Times New Roman"/>
                <a:ea typeface="Times New Roman"/>
              </a:rPr>
              <a:t> </a:t>
            </a:r>
            <a:r>
              <a:rPr lang="en-US" sz="2800" dirty="0" err="1">
                <a:latin typeface="Times New Roman"/>
                <a:ea typeface="Times New Roman"/>
              </a:rPr>
              <a:t>bo’lgan</a:t>
            </a:r>
            <a:r>
              <a:rPr lang="en-US" sz="2800" dirty="0">
                <a:latin typeface="Times New Roman"/>
                <a:ea typeface="Times New Roman"/>
              </a:rPr>
              <a:t> </a:t>
            </a:r>
            <a:r>
              <a:rPr lang="en-US" sz="2800" b="1" dirty="0" err="1">
                <a:solidFill>
                  <a:srgbClr val="0000FF"/>
                </a:solidFill>
                <a:latin typeface="Times New Roman"/>
                <a:ea typeface="Times New Roman"/>
              </a:rPr>
              <a:t>Sharik</a:t>
            </a:r>
            <a:r>
              <a:rPr lang="en-US" sz="2800" dirty="0">
                <a:latin typeface="Times New Roman"/>
                <a:ea typeface="Times New Roman"/>
              </a:rPr>
              <a:t> </a:t>
            </a:r>
            <a:r>
              <a:rPr lang="en-US" sz="2800" b="1" dirty="0" err="1">
                <a:solidFill>
                  <a:srgbClr val="C00000"/>
                </a:solidFill>
                <a:latin typeface="Times New Roman"/>
                <a:ea typeface="Times New Roman"/>
              </a:rPr>
              <a:t>Narshaxiyning</a:t>
            </a:r>
            <a:r>
              <a:rPr lang="en-US" sz="2800" b="1" dirty="0">
                <a:latin typeface="Times New Roman"/>
                <a:ea typeface="Times New Roman"/>
              </a:rPr>
              <a:t> “</a:t>
            </a:r>
            <a:r>
              <a:rPr lang="en-US" sz="2800" b="1" dirty="0" err="1">
                <a:latin typeface="Times New Roman"/>
                <a:ea typeface="Times New Roman"/>
              </a:rPr>
              <a:t>Buxoro</a:t>
            </a:r>
            <a:r>
              <a:rPr lang="en-US" sz="2800" b="1" dirty="0">
                <a:latin typeface="Times New Roman"/>
                <a:ea typeface="Times New Roman"/>
              </a:rPr>
              <a:t> </a:t>
            </a:r>
            <a:r>
              <a:rPr lang="en-US" sz="2800" b="1" dirty="0" err="1">
                <a:latin typeface="Times New Roman"/>
                <a:ea typeface="Times New Roman"/>
              </a:rPr>
              <a:t>tarixi</a:t>
            </a:r>
            <a:r>
              <a:rPr lang="en-US" sz="2800" b="1" dirty="0">
                <a:latin typeface="Times New Roman"/>
                <a:ea typeface="Times New Roman"/>
              </a:rPr>
              <a:t>”</a:t>
            </a:r>
            <a:r>
              <a:rPr lang="en-US" sz="2800" dirty="0">
                <a:latin typeface="Times New Roman"/>
                <a:ea typeface="Times New Roman"/>
              </a:rPr>
              <a:t> </a:t>
            </a:r>
            <a:r>
              <a:rPr lang="en-US" sz="2800" dirty="0" err="1">
                <a:latin typeface="Times New Roman"/>
                <a:ea typeface="Times New Roman"/>
              </a:rPr>
              <a:t>kitobida</a:t>
            </a:r>
            <a:r>
              <a:rPr lang="en-US" sz="2800" dirty="0">
                <a:latin typeface="Times New Roman"/>
                <a:ea typeface="Times New Roman"/>
              </a:rPr>
              <a:t> </a:t>
            </a:r>
            <a:r>
              <a:rPr lang="en-US" sz="2800" dirty="0" err="1">
                <a:latin typeface="Times New Roman"/>
                <a:ea typeface="Times New Roman"/>
              </a:rPr>
              <a:t>yozishicha</a:t>
            </a:r>
            <a:r>
              <a:rPr lang="en-US" sz="2800" dirty="0">
                <a:latin typeface="Times New Roman"/>
                <a:ea typeface="Times New Roman"/>
              </a:rPr>
              <a:t> </a:t>
            </a:r>
            <a:r>
              <a:rPr lang="en-US" sz="2800" b="1" dirty="0" err="1">
                <a:solidFill>
                  <a:srgbClr val="C00000"/>
                </a:solidFill>
                <a:latin typeface="Times New Roman"/>
                <a:ea typeface="Times New Roman"/>
              </a:rPr>
              <a:t>shia</a:t>
            </a:r>
            <a:r>
              <a:rPr lang="en-US" sz="2800" b="1" dirty="0">
                <a:solidFill>
                  <a:srgbClr val="C00000"/>
                </a:solidFill>
                <a:latin typeface="Times New Roman"/>
                <a:ea typeface="Times New Roman"/>
              </a:rPr>
              <a:t> </a:t>
            </a:r>
            <a:r>
              <a:rPr lang="en-US" sz="2800" b="1" dirty="0" err="1">
                <a:solidFill>
                  <a:srgbClr val="C00000"/>
                </a:solidFill>
                <a:latin typeface="Times New Roman"/>
                <a:ea typeface="Times New Roman"/>
              </a:rPr>
              <a:t>mazhabida</a:t>
            </a:r>
            <a:r>
              <a:rPr lang="en-US" sz="2800" dirty="0">
                <a:latin typeface="Times New Roman"/>
                <a:ea typeface="Times New Roman"/>
              </a:rPr>
              <a:t> </a:t>
            </a:r>
            <a:r>
              <a:rPr lang="en-US" sz="2800" dirty="0" err="1">
                <a:latin typeface="Times New Roman"/>
                <a:ea typeface="Times New Roman"/>
              </a:rPr>
              <a:t>bo’lib</a:t>
            </a:r>
            <a:r>
              <a:rPr lang="en-US" sz="2800" dirty="0">
                <a:latin typeface="Times New Roman"/>
                <a:ea typeface="Times New Roman"/>
              </a:rPr>
              <a:t>, </a:t>
            </a:r>
            <a:r>
              <a:rPr lang="en-US" sz="2800" dirty="0" err="1">
                <a:latin typeface="Times New Roman"/>
                <a:ea typeface="Times New Roman"/>
              </a:rPr>
              <a:t>abbosiylik</a:t>
            </a:r>
            <a:r>
              <a:rPr lang="en-US" sz="2800" dirty="0">
                <a:latin typeface="Times New Roman"/>
                <a:ea typeface="Times New Roman"/>
              </a:rPr>
              <a:t> </a:t>
            </a:r>
            <a:r>
              <a:rPr lang="en-US" sz="2800" dirty="0" err="1">
                <a:latin typeface="Times New Roman"/>
                <a:ea typeface="Times New Roman"/>
              </a:rPr>
              <a:t>harakatiga</a:t>
            </a:r>
            <a:r>
              <a:rPr lang="en-US" sz="2800" dirty="0">
                <a:latin typeface="Times New Roman"/>
                <a:ea typeface="Times New Roman"/>
              </a:rPr>
              <a:t> </a:t>
            </a:r>
            <a:r>
              <a:rPr lang="en-US" sz="2800" dirty="0" err="1">
                <a:latin typeface="Times New Roman"/>
                <a:ea typeface="Times New Roman"/>
              </a:rPr>
              <a:t>qarshi</a:t>
            </a:r>
            <a:r>
              <a:rPr lang="en-US" sz="2800" dirty="0">
                <a:latin typeface="Times New Roman"/>
                <a:ea typeface="Times New Roman"/>
              </a:rPr>
              <a:t> </a:t>
            </a:r>
            <a:r>
              <a:rPr lang="en-US" sz="2800" dirty="0" err="1">
                <a:latin typeface="Times New Roman"/>
                <a:ea typeface="Times New Roman"/>
              </a:rPr>
              <a:t>bo’lgan</a:t>
            </a:r>
            <a:r>
              <a:rPr lang="en-US" sz="2800" dirty="0">
                <a:latin typeface="Times New Roman"/>
                <a:ea typeface="Times New Roman"/>
              </a:rPr>
              <a:t>. U </a:t>
            </a:r>
            <a:r>
              <a:rPr lang="en-US" sz="2800" b="1" i="1" dirty="0">
                <a:solidFill>
                  <a:srgbClr val="C00000"/>
                </a:solidFill>
                <a:latin typeface="Times New Roman"/>
                <a:ea typeface="Times New Roman"/>
              </a:rPr>
              <a:t>“</a:t>
            </a:r>
            <a:r>
              <a:rPr lang="en-US" sz="2800" b="1" i="1" dirty="0" err="1">
                <a:solidFill>
                  <a:srgbClr val="C00000"/>
                </a:solidFill>
                <a:latin typeface="Times New Roman"/>
                <a:ea typeface="Times New Roman"/>
              </a:rPr>
              <a:t>payg’ambarning</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kuyovi</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to’rtinchi</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xalifa</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Alining</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avlodlarigina</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xalifa</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bo’lishga</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haqlidir</a:t>
            </a:r>
            <a:r>
              <a:rPr lang="en-US" sz="2800" b="1" i="1" dirty="0">
                <a:solidFill>
                  <a:srgbClr val="C00000"/>
                </a:solidFill>
                <a:latin typeface="Times New Roman"/>
                <a:ea typeface="Times New Roman"/>
              </a:rPr>
              <a:t>,</a:t>
            </a:r>
            <a:r>
              <a:rPr lang="en-US" sz="2800" dirty="0">
                <a:latin typeface="Times New Roman"/>
                <a:ea typeface="Times New Roman"/>
              </a:rPr>
              <a:t> </a:t>
            </a:r>
            <a:r>
              <a:rPr lang="en-US" sz="2800" dirty="0" err="1">
                <a:latin typeface="Times New Roman"/>
                <a:ea typeface="Times New Roman"/>
              </a:rPr>
              <a:t>degan</a:t>
            </a:r>
            <a:r>
              <a:rPr lang="en-US" sz="2800" dirty="0">
                <a:latin typeface="Times New Roman"/>
                <a:ea typeface="Times New Roman"/>
              </a:rPr>
              <a:t> </a:t>
            </a:r>
            <a:r>
              <a:rPr lang="en-US" sz="2800" dirty="0" err="1">
                <a:latin typeface="Times New Roman"/>
                <a:ea typeface="Times New Roman"/>
              </a:rPr>
              <a:t>g’oyani</a:t>
            </a:r>
            <a:r>
              <a:rPr lang="en-US" sz="2800" dirty="0">
                <a:latin typeface="Times New Roman"/>
                <a:ea typeface="Times New Roman"/>
              </a:rPr>
              <a:t> </a:t>
            </a:r>
            <a:r>
              <a:rPr lang="en-US" sz="2800" dirty="0" err="1">
                <a:latin typeface="Times New Roman"/>
                <a:ea typeface="Times New Roman"/>
              </a:rPr>
              <a:t>ilgari</a:t>
            </a:r>
            <a:r>
              <a:rPr lang="en-US" sz="2800" dirty="0">
                <a:latin typeface="Times New Roman"/>
                <a:ea typeface="Times New Roman"/>
              </a:rPr>
              <a:t> </a:t>
            </a:r>
            <a:r>
              <a:rPr lang="en-US" sz="2800" dirty="0" err="1">
                <a:latin typeface="Times New Roman"/>
                <a:ea typeface="Times New Roman"/>
              </a:rPr>
              <a:t>surgan</a:t>
            </a:r>
            <a:r>
              <a:rPr lang="en-US" sz="2800" dirty="0">
                <a:latin typeface="Times New Roman"/>
                <a:ea typeface="Times New Roman"/>
              </a:rPr>
              <a:t>. </a:t>
            </a:r>
            <a:r>
              <a:rPr lang="en-US" sz="2800" dirty="0" err="1">
                <a:latin typeface="Times New Roman"/>
                <a:ea typeface="Times New Roman"/>
              </a:rPr>
              <a:t>Qo’zg’olonchilar</a:t>
            </a:r>
            <a:r>
              <a:rPr lang="en-US" sz="2800" dirty="0">
                <a:latin typeface="Times New Roman"/>
                <a:ea typeface="Times New Roman"/>
              </a:rPr>
              <a:t> biz </a:t>
            </a:r>
            <a:r>
              <a:rPr lang="en-US" sz="2800" b="1" i="1" dirty="0">
                <a:solidFill>
                  <a:srgbClr val="C00000"/>
                </a:solidFill>
                <a:latin typeface="Times New Roman"/>
                <a:ea typeface="Times New Roman"/>
              </a:rPr>
              <a:t>“</a:t>
            </a:r>
            <a:r>
              <a:rPr lang="en-US" sz="2800" b="1" i="1" dirty="0" err="1">
                <a:solidFill>
                  <a:srgbClr val="C00000"/>
                </a:solidFill>
                <a:latin typeface="Times New Roman"/>
                <a:ea typeface="Times New Roman"/>
              </a:rPr>
              <a:t>abbosiylarga</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bo’ysunush</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uchun</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ummaviylarga</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qarshi</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kurashmadik</a:t>
            </a:r>
            <a:r>
              <a:rPr lang="en-US" sz="2800" b="1" i="1" dirty="0">
                <a:solidFill>
                  <a:srgbClr val="C00000"/>
                </a:solidFill>
                <a:latin typeface="Times New Roman"/>
                <a:ea typeface="Times New Roman"/>
              </a:rPr>
              <a:t>”</a:t>
            </a:r>
            <a:r>
              <a:rPr lang="en-US" sz="2800" dirty="0">
                <a:latin typeface="Times New Roman"/>
                <a:ea typeface="Times New Roman"/>
              </a:rPr>
              <a:t> </a:t>
            </a:r>
            <a:r>
              <a:rPr lang="en-US" sz="2800" dirty="0" err="1">
                <a:latin typeface="Times New Roman"/>
                <a:ea typeface="Times New Roman"/>
              </a:rPr>
              <a:t>degan</a:t>
            </a:r>
            <a:r>
              <a:rPr lang="en-US" sz="2800" dirty="0">
                <a:latin typeface="Times New Roman"/>
                <a:ea typeface="Times New Roman"/>
              </a:rPr>
              <a:t> </a:t>
            </a:r>
            <a:r>
              <a:rPr lang="en-US" sz="2800" dirty="0" err="1">
                <a:latin typeface="Times New Roman"/>
                <a:ea typeface="Times New Roman"/>
              </a:rPr>
              <a:t>shiorni</a:t>
            </a:r>
            <a:r>
              <a:rPr lang="en-US" sz="2800" dirty="0">
                <a:latin typeface="Times New Roman"/>
                <a:ea typeface="Times New Roman"/>
              </a:rPr>
              <a:t> </a:t>
            </a:r>
            <a:r>
              <a:rPr lang="en-US" sz="2800" dirty="0" err="1">
                <a:latin typeface="Times New Roman"/>
                <a:ea typeface="Times New Roman"/>
              </a:rPr>
              <a:t>ilgari</a:t>
            </a:r>
            <a:r>
              <a:rPr lang="en-US" sz="2800" dirty="0">
                <a:latin typeface="Times New Roman"/>
                <a:ea typeface="Times New Roman"/>
              </a:rPr>
              <a:t> </a:t>
            </a:r>
            <a:r>
              <a:rPr lang="en-US" sz="2800" dirty="0" err="1">
                <a:latin typeface="Times New Roman"/>
                <a:ea typeface="Times New Roman"/>
              </a:rPr>
              <a:t>surdilar</a:t>
            </a:r>
            <a:r>
              <a:rPr lang="en-US" sz="2800" dirty="0">
                <a:latin typeface="Times New Roman"/>
                <a:ea typeface="Times New Roman"/>
              </a:rPr>
              <a:t>.</a:t>
            </a:r>
            <a:endParaRPr lang="en-US" sz="2800" b="1" i="1" dirty="0">
              <a:solidFill>
                <a:srgbClr val="0000FF"/>
              </a:solidFill>
              <a:latin typeface="Times New Roman"/>
              <a:ea typeface="Times New Roman"/>
            </a:endParaRPr>
          </a:p>
        </p:txBody>
      </p:sp>
    </p:spTree>
    <p:extLst>
      <p:ext uri="{BB962C8B-B14F-4D97-AF65-F5344CB8AC3E}">
        <p14:creationId xmlns:p14="http://schemas.microsoft.com/office/powerpoint/2010/main" val="1987689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247864"/>
          </a:xfrm>
          <a:prstGeom prst="rect">
            <a:avLst/>
          </a:prstGeom>
        </p:spPr>
        <p:txBody>
          <a:bodyPr wrap="square">
            <a:spAutoFit/>
          </a:bodyPr>
          <a:lstStyle/>
          <a:p>
            <a:pPr lvl="0" algn="just">
              <a:spcAft>
                <a:spcPts val="0"/>
              </a:spcAft>
            </a:pPr>
            <a:r>
              <a:rPr lang="en-US" sz="2500" dirty="0" smtClean="0">
                <a:latin typeface="Times New Roman"/>
                <a:ea typeface="Times New Roman"/>
              </a:rPr>
              <a:t>	</a:t>
            </a:r>
            <a:r>
              <a:rPr lang="uz-Cyrl-UZ" sz="2500" b="1" dirty="0" smtClean="0">
                <a:latin typeface="Times New Roman"/>
                <a:ea typeface="Times New Roman"/>
              </a:rPr>
              <a:t>Qo’zg’olon</a:t>
            </a:r>
            <a:r>
              <a:rPr lang="uz-Cyrl-UZ" sz="2500" dirty="0" smtClean="0">
                <a:latin typeface="Times New Roman"/>
                <a:ea typeface="Times New Roman"/>
              </a:rPr>
              <a:t> </a:t>
            </a:r>
            <a:r>
              <a:rPr lang="uz-Cyrl-UZ" sz="2500" dirty="0">
                <a:latin typeface="Times New Roman"/>
                <a:ea typeface="Times New Roman"/>
              </a:rPr>
              <a:t>Markaziy Osiyo hududlarining kattagina qismiga yoyilgan va unda </a:t>
            </a:r>
            <a:r>
              <a:rPr lang="uz-Cyrl-UZ" sz="2500" b="1" dirty="0">
                <a:latin typeface="Times New Roman"/>
                <a:ea typeface="Times New Roman"/>
              </a:rPr>
              <a:t>30 ming kishi</a:t>
            </a:r>
            <a:r>
              <a:rPr lang="uz-Cyrl-UZ" sz="2500" dirty="0">
                <a:latin typeface="Times New Roman"/>
                <a:ea typeface="Times New Roman"/>
              </a:rPr>
              <a:t> qatnashgan. Hatto </a:t>
            </a:r>
            <a:r>
              <a:rPr lang="uz-Cyrl-UZ" sz="2500" b="1" dirty="0">
                <a:latin typeface="Times New Roman"/>
                <a:ea typeface="Times New Roman"/>
              </a:rPr>
              <a:t>Buxoro amiri</a:t>
            </a:r>
            <a:r>
              <a:rPr lang="uz-Cyrl-UZ" sz="2500" dirty="0">
                <a:latin typeface="Times New Roman"/>
                <a:ea typeface="Times New Roman"/>
              </a:rPr>
              <a:t> </a:t>
            </a:r>
            <a:r>
              <a:rPr lang="uz-Cyrl-UZ" sz="2500" b="1" i="1" dirty="0">
                <a:solidFill>
                  <a:srgbClr val="C00000"/>
                </a:solidFill>
                <a:latin typeface="Times New Roman"/>
                <a:ea typeface="Times New Roman"/>
              </a:rPr>
              <a:t>Abdujabbor ibn Shuayb</a:t>
            </a:r>
            <a:r>
              <a:rPr lang="uz-Cyrl-UZ" sz="2500" dirty="0">
                <a:latin typeface="Times New Roman"/>
                <a:ea typeface="Times New Roman"/>
              </a:rPr>
              <a:t> va </a:t>
            </a:r>
            <a:r>
              <a:rPr lang="uz-Cyrl-UZ" sz="2500" b="1" dirty="0">
                <a:latin typeface="Times New Roman"/>
                <a:ea typeface="Times New Roman"/>
              </a:rPr>
              <a:t>Xorazm </a:t>
            </a:r>
            <a:r>
              <a:rPr lang="en-US" sz="2500" b="1" dirty="0" err="1" smtClean="0">
                <a:latin typeface="Times New Roman"/>
                <a:ea typeface="Times New Roman"/>
              </a:rPr>
              <a:t>hokimi</a:t>
            </a:r>
            <a:r>
              <a:rPr lang="uz-Cyrl-UZ" sz="2500" b="1" dirty="0" smtClean="0">
                <a:latin typeface="Times New Roman"/>
                <a:ea typeface="Times New Roman"/>
              </a:rPr>
              <a:t> </a:t>
            </a:r>
            <a:r>
              <a:rPr lang="uz-Cyrl-UZ" sz="2500" b="1" i="1" dirty="0">
                <a:solidFill>
                  <a:srgbClr val="C00000"/>
                </a:solidFill>
                <a:latin typeface="Times New Roman"/>
                <a:ea typeface="Times New Roman"/>
              </a:rPr>
              <a:t>Abdumalik ibn Xuzayl</a:t>
            </a:r>
            <a:r>
              <a:rPr lang="uz-Cyrl-UZ" sz="2500" b="1" dirty="0">
                <a:latin typeface="Times New Roman"/>
                <a:ea typeface="Times New Roman"/>
              </a:rPr>
              <a:t> </a:t>
            </a:r>
            <a:r>
              <a:rPr lang="uz-Cyrl-UZ" sz="2500" dirty="0">
                <a:latin typeface="Times New Roman"/>
                <a:ea typeface="Times New Roman"/>
              </a:rPr>
              <a:t>kabi nufuzli kishilar ham bu qo’zg’olonga tarafdorlik qilganlar. </a:t>
            </a:r>
            <a:r>
              <a:rPr lang="uz-Cyrl-UZ" sz="2500" b="1" i="1" dirty="0">
                <a:latin typeface="Times New Roman"/>
                <a:ea typeface="Times New Roman"/>
              </a:rPr>
              <a:t>Qo’zg’olonning asosiy kuchi</a:t>
            </a:r>
            <a:r>
              <a:rPr lang="uz-Cyrl-UZ" sz="2500" dirty="0">
                <a:latin typeface="Times New Roman"/>
                <a:ea typeface="Times New Roman"/>
              </a:rPr>
              <a:t> </a:t>
            </a:r>
            <a:r>
              <a:rPr lang="uz-Cyrl-UZ" sz="2500" b="1" i="1" dirty="0">
                <a:solidFill>
                  <a:srgbClr val="0000FF"/>
                </a:solidFill>
                <a:latin typeface="Times New Roman"/>
                <a:ea typeface="Times New Roman"/>
              </a:rPr>
              <a:t>so’g’d va arab mehnatkashlar ommasi</a:t>
            </a:r>
            <a:r>
              <a:rPr lang="uz-Cyrl-UZ" sz="2500" dirty="0">
                <a:latin typeface="Times New Roman"/>
                <a:ea typeface="Times New Roman"/>
              </a:rPr>
              <a:t> bo’ldi. </a:t>
            </a:r>
            <a:r>
              <a:rPr lang="uz-Cyrl-UZ" sz="2500" b="1" dirty="0">
                <a:solidFill>
                  <a:srgbClr val="0000FF"/>
                </a:solidFill>
                <a:latin typeface="Times New Roman"/>
                <a:ea typeface="Times New Roman"/>
              </a:rPr>
              <a:t>Buxorxudot ibn Tog’shoda</a:t>
            </a:r>
            <a:r>
              <a:rPr lang="uz-Cyrl-UZ" sz="2500" dirty="0">
                <a:latin typeface="Times New Roman"/>
                <a:ea typeface="Times New Roman"/>
              </a:rPr>
              <a:t> esa boshdan boshlab bu qo’zg’olonga ashaddiy dushmanlik qilgan va o’zining </a:t>
            </a:r>
            <a:r>
              <a:rPr lang="uz-Cyrl-UZ" sz="2500" b="1" dirty="0">
                <a:latin typeface="Times New Roman"/>
                <a:ea typeface="Times New Roman"/>
              </a:rPr>
              <a:t>10 ming kishilik</a:t>
            </a:r>
            <a:r>
              <a:rPr lang="uz-Cyrl-UZ" sz="2500" dirty="0">
                <a:latin typeface="Times New Roman"/>
                <a:ea typeface="Times New Roman"/>
              </a:rPr>
              <a:t> qo’shini bilan uni bostirishda qatnashib abbosiylarga homiylik ko’rsatgan. Chunki dastlab </a:t>
            </a:r>
            <a:r>
              <a:rPr lang="uz-Cyrl-UZ" sz="2500" b="1" dirty="0">
                <a:latin typeface="Times New Roman"/>
                <a:ea typeface="Times New Roman"/>
              </a:rPr>
              <a:t>Abu Muslim</a:t>
            </a:r>
            <a:r>
              <a:rPr lang="uz-Cyrl-UZ" sz="2500" dirty="0">
                <a:latin typeface="Times New Roman"/>
                <a:ea typeface="Times New Roman"/>
              </a:rPr>
              <a:t> bu qo’zg’olonni bostirish uchun </a:t>
            </a:r>
            <a:r>
              <a:rPr lang="uz-Cyrl-UZ" sz="2500" b="1" dirty="0">
                <a:solidFill>
                  <a:srgbClr val="0000FF"/>
                </a:solidFill>
                <a:latin typeface="Times New Roman"/>
                <a:ea typeface="Times New Roman"/>
              </a:rPr>
              <a:t>Ziyod ibn Solih</a:t>
            </a:r>
            <a:r>
              <a:rPr lang="uz-Cyrl-UZ" sz="2500" dirty="0">
                <a:latin typeface="Times New Roman"/>
                <a:ea typeface="Times New Roman"/>
              </a:rPr>
              <a:t> boshchiligida </a:t>
            </a:r>
            <a:r>
              <a:rPr lang="uz-Cyrl-UZ" sz="2500" b="1" dirty="0">
                <a:latin typeface="Times New Roman"/>
                <a:ea typeface="Times New Roman"/>
              </a:rPr>
              <a:t>10 ming</a:t>
            </a:r>
            <a:r>
              <a:rPr lang="uz-Cyrl-UZ" sz="2500" dirty="0">
                <a:latin typeface="Times New Roman"/>
                <a:ea typeface="Times New Roman"/>
              </a:rPr>
              <a:t> </a:t>
            </a:r>
            <a:r>
              <a:rPr lang="en-US" sz="2500" dirty="0" smtClean="0">
                <a:latin typeface="Times New Roman"/>
                <a:ea typeface="Times New Roman"/>
              </a:rPr>
              <a:t>q</a:t>
            </a:r>
            <a:r>
              <a:rPr lang="uz-Cyrl-UZ" sz="2500" dirty="0" smtClean="0">
                <a:latin typeface="Times New Roman"/>
                <a:ea typeface="Times New Roman"/>
              </a:rPr>
              <a:t>o’shin </a:t>
            </a:r>
            <a:r>
              <a:rPr lang="uz-Cyrl-UZ" sz="2500" dirty="0">
                <a:latin typeface="Times New Roman"/>
                <a:ea typeface="Times New Roman"/>
              </a:rPr>
              <a:t>yuborib uni bostira olmagan edi. Faqat </a:t>
            </a:r>
            <a:r>
              <a:rPr lang="uz-Cyrl-UZ" sz="2500" b="1" dirty="0">
                <a:latin typeface="Times New Roman"/>
                <a:ea typeface="Times New Roman"/>
              </a:rPr>
              <a:t>Tog’shoda</a:t>
            </a:r>
            <a:r>
              <a:rPr lang="uz-Cyrl-UZ" sz="2500" dirty="0">
                <a:latin typeface="Times New Roman"/>
                <a:ea typeface="Times New Roman"/>
              </a:rPr>
              <a:t> bu ishga bosh qo’shgach, qo’zg’olon bostiriladi. Shahar </a:t>
            </a:r>
            <a:r>
              <a:rPr lang="uz-Cyrl-UZ" sz="2500" b="1" dirty="0">
                <a:latin typeface="Times New Roman"/>
                <a:ea typeface="Times New Roman"/>
              </a:rPr>
              <a:t>uch kun </a:t>
            </a:r>
            <a:r>
              <a:rPr lang="uz-Cyrl-UZ" sz="2500" dirty="0">
                <a:latin typeface="Times New Roman"/>
                <a:ea typeface="Times New Roman"/>
              </a:rPr>
              <a:t>mobaynida yondiriladi. Ziyod ibn Solih qo’zg’olonchilardan qattiq o’ch oladi va ularni shafqatsizlarcha qirg’in qiladi. </a:t>
            </a:r>
            <a:r>
              <a:rPr lang="uz-Cyrl-UZ" sz="2500" b="1" dirty="0">
                <a:latin typeface="Times New Roman"/>
                <a:ea typeface="Times New Roman"/>
              </a:rPr>
              <a:t>Buxorodagi</a:t>
            </a:r>
            <a:r>
              <a:rPr lang="uz-Cyrl-UZ" sz="2500" dirty="0">
                <a:latin typeface="Times New Roman"/>
                <a:ea typeface="Times New Roman"/>
              </a:rPr>
              <a:t> Sharik qo’zg’oloni bostirilgach arab lashkarlari </a:t>
            </a:r>
            <a:r>
              <a:rPr lang="uz-Cyrl-UZ" sz="2500" b="1" dirty="0">
                <a:latin typeface="Times New Roman"/>
                <a:ea typeface="Times New Roman"/>
              </a:rPr>
              <a:t>Samarqand</a:t>
            </a:r>
            <a:r>
              <a:rPr lang="uz-Cyrl-UZ" sz="2500" dirty="0">
                <a:latin typeface="Times New Roman"/>
                <a:ea typeface="Times New Roman"/>
              </a:rPr>
              <a:t> shahriga o’tadilar va buxoroliklar qo’shilgan xalqdan o’ch oladilar.</a:t>
            </a:r>
            <a:endParaRPr lang="en-US" sz="2500" b="1" i="1" dirty="0">
              <a:solidFill>
                <a:srgbClr val="0000FF"/>
              </a:solidFill>
              <a:latin typeface="Times New Roman"/>
              <a:ea typeface="Times New Roman"/>
            </a:endParaRPr>
          </a:p>
        </p:txBody>
      </p:sp>
    </p:spTree>
    <p:extLst>
      <p:ext uri="{BB962C8B-B14F-4D97-AF65-F5344CB8AC3E}">
        <p14:creationId xmlns:p14="http://schemas.microsoft.com/office/powerpoint/2010/main" val="853077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632311"/>
          </a:xfrm>
          <a:prstGeom prst="rect">
            <a:avLst/>
          </a:prstGeom>
        </p:spPr>
        <p:txBody>
          <a:bodyPr wrap="square">
            <a:spAutoFit/>
          </a:bodyPr>
          <a:lstStyle/>
          <a:p>
            <a:pPr lvl="0" algn="just">
              <a:spcAft>
                <a:spcPts val="0"/>
              </a:spcAft>
            </a:pPr>
            <a:r>
              <a:rPr lang="uz-Cyrl-UZ" sz="3600" dirty="0">
                <a:latin typeface="Times New Roman"/>
                <a:ea typeface="Times New Roman"/>
              </a:rPr>
              <a:t>Movarounnahrda arablarga qarshi ko’tarilgan qo’zg’olon tufayli mamlakatda vujudga kelgan ichki ziddiyat va to’polonlardan foydalangan Xitoy davlatining qo’shinlari sarkarda </a:t>
            </a:r>
            <a:r>
              <a:rPr lang="uz-Cyrl-UZ" sz="3600" b="1" i="1" dirty="0">
                <a:solidFill>
                  <a:srgbClr val="0000FF"/>
                </a:solidFill>
                <a:latin typeface="Times New Roman"/>
                <a:ea typeface="Times New Roman"/>
              </a:rPr>
              <a:t>Gao-Syan-Chji</a:t>
            </a:r>
            <a:r>
              <a:rPr lang="uz-Cyrl-UZ" sz="3600" dirty="0">
                <a:latin typeface="Times New Roman"/>
                <a:ea typeface="Times New Roman"/>
              </a:rPr>
              <a:t> boshchiligida Markaziy Osiyo hududiga bostirib kiradilar. </a:t>
            </a:r>
            <a:r>
              <a:rPr lang="uz-Cyrl-UZ" sz="3600" b="1" dirty="0">
                <a:latin typeface="Times New Roman"/>
                <a:ea typeface="Times New Roman"/>
              </a:rPr>
              <a:t>751 yilda Talos vodiysida </a:t>
            </a:r>
            <a:r>
              <a:rPr lang="uz-Cyrl-UZ" sz="3600" dirty="0">
                <a:latin typeface="Times New Roman"/>
                <a:ea typeface="Times New Roman"/>
              </a:rPr>
              <a:t>Xitoy qo’shinlari bilan </a:t>
            </a:r>
            <a:r>
              <a:rPr lang="uz-Cyrl-UZ" sz="3600" b="1" i="1" dirty="0">
                <a:latin typeface="Times New Roman"/>
                <a:ea typeface="Times New Roman"/>
              </a:rPr>
              <a:t>Abu Muslim </a:t>
            </a:r>
            <a:r>
              <a:rPr lang="uz-Cyrl-UZ" sz="3600" dirty="0">
                <a:latin typeface="Times New Roman"/>
                <a:ea typeface="Times New Roman"/>
              </a:rPr>
              <a:t>tomonidan yuborilgan lashkarlar o’rtasida dahshatli jang bo’ladi. Bu jang arablarning g’alabasi bilan yakunlanadi.</a:t>
            </a:r>
            <a:endParaRPr lang="en-US" sz="3200" b="1" i="1" dirty="0">
              <a:solidFill>
                <a:srgbClr val="0000FF"/>
              </a:solidFill>
              <a:latin typeface="Times New Roman"/>
              <a:ea typeface="Times New Roman"/>
            </a:endParaRPr>
          </a:p>
        </p:txBody>
      </p:sp>
    </p:spTree>
    <p:extLst>
      <p:ext uri="{BB962C8B-B14F-4D97-AF65-F5344CB8AC3E}">
        <p14:creationId xmlns:p14="http://schemas.microsoft.com/office/powerpoint/2010/main" val="39822628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509200"/>
          </a:xfrm>
          <a:prstGeom prst="rect">
            <a:avLst/>
          </a:prstGeom>
        </p:spPr>
        <p:txBody>
          <a:bodyPr wrap="square">
            <a:spAutoFit/>
          </a:bodyPr>
          <a:lstStyle/>
          <a:p>
            <a:pPr lvl="0" algn="just">
              <a:spcAft>
                <a:spcPts val="0"/>
              </a:spcAft>
            </a:pPr>
            <a:r>
              <a:rPr lang="en-US" sz="3200" dirty="0" smtClean="0">
                <a:latin typeface="Times New Roman"/>
                <a:ea typeface="Times New Roman"/>
              </a:rPr>
              <a:t>	</a:t>
            </a:r>
            <a:r>
              <a:rPr lang="en-US" sz="3200" dirty="0" err="1" smtClean="0">
                <a:latin typeface="Times New Roman"/>
                <a:ea typeface="Times New Roman"/>
              </a:rPr>
              <a:t>Xuroson</a:t>
            </a:r>
            <a:r>
              <a:rPr lang="en-US" sz="3200" dirty="0" smtClean="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Movarounnahrda</a:t>
            </a:r>
            <a:r>
              <a:rPr lang="en-US" sz="3200" dirty="0">
                <a:latin typeface="Times New Roman"/>
                <a:ea typeface="Times New Roman"/>
              </a:rPr>
              <a:t> </a:t>
            </a:r>
            <a:r>
              <a:rPr lang="en-US" sz="3200" dirty="0" err="1">
                <a:latin typeface="Times New Roman"/>
                <a:ea typeface="Times New Roman"/>
              </a:rPr>
              <a:t>abbosiylar</a:t>
            </a:r>
            <a:r>
              <a:rPr lang="en-US" sz="3200" dirty="0">
                <a:latin typeface="Times New Roman"/>
                <a:ea typeface="Times New Roman"/>
              </a:rPr>
              <a:t> </a:t>
            </a:r>
            <a:r>
              <a:rPr lang="en-US" sz="3200" dirty="0" err="1">
                <a:latin typeface="Times New Roman"/>
                <a:ea typeface="Times New Roman"/>
              </a:rPr>
              <a:t>hokimiyatini</a:t>
            </a:r>
            <a:r>
              <a:rPr lang="en-US" sz="3200" dirty="0">
                <a:latin typeface="Times New Roman"/>
                <a:ea typeface="Times New Roman"/>
              </a:rPr>
              <a:t> </a:t>
            </a:r>
            <a:r>
              <a:rPr lang="en-US" sz="3200" dirty="0" err="1">
                <a:latin typeface="Times New Roman"/>
                <a:ea typeface="Times New Roman"/>
              </a:rPr>
              <a:t>mustahkamlash</a:t>
            </a:r>
            <a:r>
              <a:rPr lang="en-US" sz="3200" dirty="0">
                <a:latin typeface="Times New Roman"/>
                <a:ea typeface="Times New Roman"/>
              </a:rPr>
              <a:t> </a:t>
            </a:r>
            <a:r>
              <a:rPr lang="en-US" sz="3200" dirty="0" err="1">
                <a:latin typeface="Times New Roman"/>
                <a:ea typeface="Times New Roman"/>
              </a:rPr>
              <a:t>uchun</a:t>
            </a:r>
            <a:r>
              <a:rPr lang="en-US" sz="3200" dirty="0">
                <a:latin typeface="Times New Roman"/>
                <a:ea typeface="Times New Roman"/>
              </a:rPr>
              <a:t>, </a:t>
            </a:r>
            <a:r>
              <a:rPr lang="en-US" sz="3200" dirty="0" err="1">
                <a:latin typeface="Times New Roman"/>
                <a:ea typeface="Times New Roman"/>
              </a:rPr>
              <a:t>butun</a:t>
            </a:r>
            <a:r>
              <a:rPr lang="en-US" sz="3200" dirty="0">
                <a:latin typeface="Times New Roman"/>
                <a:ea typeface="Times New Roman"/>
              </a:rPr>
              <a:t> </a:t>
            </a:r>
            <a:r>
              <a:rPr lang="en-US" sz="3200" dirty="0" err="1">
                <a:latin typeface="Times New Roman"/>
                <a:ea typeface="Times New Roman"/>
              </a:rPr>
              <a:t>qalbi-vujudi</a:t>
            </a:r>
            <a:r>
              <a:rPr lang="en-US" sz="3200" dirty="0">
                <a:latin typeface="Times New Roman"/>
                <a:ea typeface="Times New Roman"/>
              </a:rPr>
              <a:t> </a:t>
            </a:r>
            <a:r>
              <a:rPr lang="en-US" sz="3200" dirty="0" err="1">
                <a:latin typeface="Times New Roman"/>
                <a:ea typeface="Times New Roman"/>
              </a:rPr>
              <a:t>bilan</a:t>
            </a:r>
            <a:r>
              <a:rPr lang="en-US" sz="3200" dirty="0">
                <a:latin typeface="Times New Roman"/>
                <a:ea typeface="Times New Roman"/>
              </a:rPr>
              <a:t> </a:t>
            </a:r>
            <a:r>
              <a:rPr lang="en-US" sz="3200" dirty="0" err="1">
                <a:latin typeface="Times New Roman"/>
                <a:ea typeface="Times New Roman"/>
              </a:rPr>
              <a:t>kurash</a:t>
            </a:r>
            <a:r>
              <a:rPr lang="en-US" sz="3200" dirty="0">
                <a:latin typeface="Times New Roman"/>
                <a:ea typeface="Times New Roman"/>
              </a:rPr>
              <a:t> </a:t>
            </a:r>
            <a:r>
              <a:rPr lang="en-US" sz="3200" dirty="0" err="1">
                <a:latin typeface="Times New Roman"/>
                <a:ea typeface="Times New Roman"/>
              </a:rPr>
              <a:t>olib</a:t>
            </a:r>
            <a:r>
              <a:rPr lang="en-US" sz="3200" dirty="0">
                <a:latin typeface="Times New Roman"/>
                <a:ea typeface="Times New Roman"/>
              </a:rPr>
              <a:t> </a:t>
            </a:r>
            <a:r>
              <a:rPr lang="en-US" sz="3200" dirty="0" err="1">
                <a:latin typeface="Times New Roman"/>
                <a:ea typeface="Times New Roman"/>
              </a:rPr>
              <a:t>borayotgan</a:t>
            </a:r>
            <a:r>
              <a:rPr lang="en-US" sz="3200" dirty="0">
                <a:latin typeface="Times New Roman"/>
                <a:ea typeface="Times New Roman"/>
              </a:rPr>
              <a:t> </a:t>
            </a:r>
            <a:r>
              <a:rPr lang="en-US" sz="3200" dirty="0" err="1">
                <a:latin typeface="Times New Roman"/>
                <a:ea typeface="Times New Roman"/>
              </a:rPr>
              <a:t>bir</a:t>
            </a:r>
            <a:r>
              <a:rPr lang="en-US" sz="3200" dirty="0">
                <a:latin typeface="Times New Roman"/>
                <a:ea typeface="Times New Roman"/>
              </a:rPr>
              <a:t> </a:t>
            </a:r>
            <a:r>
              <a:rPr lang="en-US" sz="3200" dirty="0" err="1">
                <a:latin typeface="Times New Roman"/>
                <a:ea typeface="Times New Roman"/>
              </a:rPr>
              <a:t>paytda</a:t>
            </a:r>
            <a:r>
              <a:rPr lang="en-US" sz="3200" dirty="0">
                <a:latin typeface="Times New Roman"/>
                <a:ea typeface="Times New Roman"/>
              </a:rPr>
              <a:t> </a:t>
            </a:r>
            <a:r>
              <a:rPr lang="en-US" sz="3200" dirty="0" err="1">
                <a:latin typeface="Times New Roman"/>
                <a:ea typeface="Times New Roman"/>
              </a:rPr>
              <a:t>abbosiy</a:t>
            </a:r>
            <a:r>
              <a:rPr lang="en-US" sz="3200" dirty="0">
                <a:latin typeface="Times New Roman"/>
                <a:ea typeface="Times New Roman"/>
              </a:rPr>
              <a:t> </a:t>
            </a:r>
            <a:r>
              <a:rPr lang="en-US" sz="3200" dirty="0" err="1">
                <a:latin typeface="Times New Roman"/>
                <a:ea typeface="Times New Roman"/>
              </a:rPr>
              <a:t>xalifalar</a:t>
            </a:r>
            <a:r>
              <a:rPr lang="en-US" sz="3200" dirty="0">
                <a:latin typeface="Times New Roman"/>
                <a:ea typeface="Times New Roman"/>
              </a:rPr>
              <a:t> </a:t>
            </a:r>
            <a:r>
              <a:rPr lang="en-US" sz="3200" b="1" dirty="0">
                <a:latin typeface="Times New Roman"/>
                <a:ea typeface="Times New Roman"/>
              </a:rPr>
              <a:t>Abu </a:t>
            </a:r>
            <a:r>
              <a:rPr lang="en-US" sz="3200" b="1" dirty="0" err="1">
                <a:latin typeface="Times New Roman"/>
                <a:ea typeface="Times New Roman"/>
              </a:rPr>
              <a:t>Muslimni</a:t>
            </a:r>
            <a:r>
              <a:rPr lang="en-US" sz="3200" b="1" dirty="0">
                <a:latin typeface="Times New Roman"/>
                <a:ea typeface="Times New Roman"/>
              </a:rPr>
              <a:t> </a:t>
            </a:r>
            <a:r>
              <a:rPr lang="en-US" sz="3200" dirty="0" err="1">
                <a:latin typeface="Times New Roman"/>
                <a:ea typeface="Times New Roman"/>
              </a:rPr>
              <a:t>taxtga</a:t>
            </a:r>
            <a:r>
              <a:rPr lang="en-US" sz="3200" dirty="0">
                <a:latin typeface="Times New Roman"/>
                <a:ea typeface="Times New Roman"/>
              </a:rPr>
              <a:t> </a:t>
            </a:r>
            <a:r>
              <a:rPr lang="en-US" sz="3200" dirty="0" err="1">
                <a:latin typeface="Times New Roman"/>
                <a:ea typeface="Times New Roman"/>
              </a:rPr>
              <a:t>birinchi</a:t>
            </a:r>
            <a:r>
              <a:rPr lang="en-US" sz="3200" dirty="0">
                <a:latin typeface="Times New Roman"/>
                <a:ea typeface="Times New Roman"/>
              </a:rPr>
              <a:t> </a:t>
            </a:r>
            <a:r>
              <a:rPr lang="en-US" sz="3200" dirty="0" err="1">
                <a:latin typeface="Times New Roman"/>
                <a:ea typeface="Times New Roman"/>
              </a:rPr>
              <a:t>da’vogar</a:t>
            </a:r>
            <a:r>
              <a:rPr lang="en-US" sz="3200" dirty="0">
                <a:latin typeface="Times New Roman"/>
                <a:ea typeface="Times New Roman"/>
              </a:rPr>
              <a:t> </a:t>
            </a:r>
            <a:r>
              <a:rPr lang="en-US" sz="3200" dirty="0" err="1">
                <a:latin typeface="Times New Roman"/>
                <a:ea typeface="Times New Roman"/>
              </a:rPr>
              <a:t>hisoblab</a:t>
            </a:r>
            <a:r>
              <a:rPr lang="en-US" sz="3200" dirty="0">
                <a:latin typeface="Times New Roman"/>
                <a:ea typeface="Times New Roman"/>
              </a:rPr>
              <a:t> </a:t>
            </a:r>
            <a:r>
              <a:rPr lang="en-US" sz="3200" dirty="0" err="1">
                <a:latin typeface="Times New Roman"/>
                <a:ea typeface="Times New Roman"/>
              </a:rPr>
              <a:t>uni</a:t>
            </a:r>
            <a:r>
              <a:rPr lang="en-US" sz="3200" dirty="0">
                <a:latin typeface="Times New Roman"/>
                <a:ea typeface="Times New Roman"/>
              </a:rPr>
              <a:t> </a:t>
            </a:r>
            <a:r>
              <a:rPr lang="en-US" sz="3200" dirty="0" err="1">
                <a:latin typeface="Times New Roman"/>
                <a:ea typeface="Times New Roman"/>
              </a:rPr>
              <a:t>yo’qotsh</a:t>
            </a:r>
            <a:r>
              <a:rPr lang="en-US" sz="3200" dirty="0">
                <a:latin typeface="Times New Roman"/>
                <a:ea typeface="Times New Roman"/>
              </a:rPr>
              <a:t> </a:t>
            </a:r>
            <a:r>
              <a:rPr lang="en-US" sz="3200" dirty="0" err="1">
                <a:latin typeface="Times New Roman"/>
                <a:ea typeface="Times New Roman"/>
              </a:rPr>
              <a:t>uchun</a:t>
            </a:r>
            <a:r>
              <a:rPr lang="en-US" sz="3200" dirty="0">
                <a:latin typeface="Times New Roman"/>
                <a:ea typeface="Times New Roman"/>
              </a:rPr>
              <a:t> </a:t>
            </a:r>
            <a:r>
              <a:rPr lang="en-US" sz="3200" b="1" dirty="0" err="1">
                <a:latin typeface="Times New Roman"/>
                <a:ea typeface="Times New Roman"/>
              </a:rPr>
              <a:t>tuzoq</a:t>
            </a:r>
            <a:r>
              <a:rPr lang="en-US" sz="3200" b="1" dirty="0">
                <a:latin typeface="Times New Roman"/>
                <a:ea typeface="Times New Roman"/>
              </a:rPr>
              <a:t> </a:t>
            </a:r>
            <a:r>
              <a:rPr lang="en-US" sz="3200" b="1" dirty="0" err="1" smtClean="0">
                <a:latin typeface="Times New Roman"/>
                <a:ea typeface="Times New Roman"/>
              </a:rPr>
              <a:t>tayyorlamoqda</a:t>
            </a:r>
            <a:r>
              <a:rPr lang="en-US" sz="3200" b="1" dirty="0" smtClean="0">
                <a:latin typeface="Times New Roman"/>
                <a:ea typeface="Times New Roman"/>
              </a:rPr>
              <a:t> </a:t>
            </a:r>
            <a:r>
              <a:rPr lang="en-US" sz="3200" dirty="0" err="1">
                <a:latin typeface="Times New Roman"/>
                <a:ea typeface="Times New Roman"/>
              </a:rPr>
              <a:t>edilar</a:t>
            </a:r>
            <a:r>
              <a:rPr lang="en-US" sz="3200" dirty="0">
                <a:latin typeface="Times New Roman"/>
                <a:ea typeface="Times New Roman"/>
              </a:rPr>
              <a:t>. </a:t>
            </a:r>
            <a:r>
              <a:rPr lang="en-US" sz="3200" dirty="0" err="1">
                <a:latin typeface="Times New Roman"/>
                <a:ea typeface="Times New Roman"/>
              </a:rPr>
              <a:t>Nihoyat</a:t>
            </a:r>
            <a:r>
              <a:rPr lang="en-US" sz="3200" dirty="0">
                <a:latin typeface="Times New Roman"/>
                <a:ea typeface="Times New Roman"/>
              </a:rPr>
              <a:t> </a:t>
            </a:r>
            <a:r>
              <a:rPr lang="en-US" sz="3200" b="1" dirty="0">
                <a:latin typeface="Times New Roman"/>
                <a:ea typeface="Times New Roman"/>
              </a:rPr>
              <a:t>755 </a:t>
            </a:r>
            <a:r>
              <a:rPr lang="en-US" sz="3200" b="1" dirty="0" err="1">
                <a:latin typeface="Times New Roman"/>
                <a:ea typeface="Times New Roman"/>
              </a:rPr>
              <a:t>yilda</a:t>
            </a:r>
            <a:r>
              <a:rPr lang="en-US" sz="3200" b="1" dirty="0">
                <a:latin typeface="Times New Roman"/>
                <a:ea typeface="Times New Roman"/>
              </a:rPr>
              <a:t> </a:t>
            </a:r>
            <a:r>
              <a:rPr lang="en-US" sz="3200" dirty="0" err="1">
                <a:latin typeface="Times New Roman"/>
                <a:ea typeface="Times New Roman"/>
              </a:rPr>
              <a:t>Xalifa</a:t>
            </a:r>
            <a:r>
              <a:rPr lang="en-US" sz="3200" dirty="0">
                <a:latin typeface="Times New Roman"/>
                <a:ea typeface="Times New Roman"/>
              </a:rPr>
              <a:t> </a:t>
            </a:r>
            <a:r>
              <a:rPr lang="en-US" sz="3200" b="1" i="1" dirty="0">
                <a:solidFill>
                  <a:srgbClr val="0000FF"/>
                </a:solidFill>
                <a:latin typeface="Times New Roman"/>
                <a:ea typeface="Times New Roman"/>
              </a:rPr>
              <a:t>Abu </a:t>
            </a:r>
            <a:r>
              <a:rPr lang="en-US" sz="3200" b="1" i="1" dirty="0" err="1">
                <a:solidFill>
                  <a:srgbClr val="0000FF"/>
                </a:solidFill>
                <a:latin typeface="Times New Roman"/>
                <a:ea typeface="Times New Roman"/>
              </a:rPr>
              <a:t>Ja’far</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Davonaqiy</a:t>
            </a:r>
            <a:r>
              <a:rPr lang="en-US" sz="3200" b="1" i="1" dirty="0">
                <a:solidFill>
                  <a:srgbClr val="0000FF"/>
                </a:solidFill>
                <a:latin typeface="Times New Roman"/>
                <a:ea typeface="Times New Roman"/>
              </a:rPr>
              <a:t> </a:t>
            </a:r>
            <a:r>
              <a:rPr lang="en-US" sz="3200" dirty="0">
                <a:latin typeface="Times New Roman"/>
                <a:ea typeface="Times New Roman"/>
              </a:rPr>
              <a:t>— </a:t>
            </a:r>
            <a:r>
              <a:rPr lang="en-US" sz="3200" b="1" dirty="0">
                <a:solidFill>
                  <a:srgbClr val="0000FF"/>
                </a:solidFill>
                <a:latin typeface="Times New Roman"/>
                <a:ea typeface="Times New Roman"/>
              </a:rPr>
              <a:t>Mansur (754—775) </a:t>
            </a:r>
            <a:r>
              <a:rPr lang="en-US" sz="3200" dirty="0" err="1">
                <a:latin typeface="Times New Roman"/>
                <a:ea typeface="Times New Roman"/>
              </a:rPr>
              <a:t>Makkaga</a:t>
            </a:r>
            <a:r>
              <a:rPr lang="en-US" sz="3200" dirty="0">
                <a:latin typeface="Times New Roman"/>
                <a:ea typeface="Times New Roman"/>
              </a:rPr>
              <a:t> </a:t>
            </a:r>
            <a:r>
              <a:rPr lang="en-US" sz="3200" dirty="0" err="1">
                <a:latin typeface="Times New Roman"/>
                <a:ea typeface="Times New Roman"/>
              </a:rPr>
              <a:t>yo’lga</a:t>
            </a:r>
            <a:r>
              <a:rPr lang="en-US" sz="3200" dirty="0">
                <a:latin typeface="Times New Roman"/>
                <a:ea typeface="Times New Roman"/>
              </a:rPr>
              <a:t> </a:t>
            </a:r>
            <a:r>
              <a:rPr lang="en-US" sz="3200" dirty="0" err="1">
                <a:latin typeface="Times New Roman"/>
                <a:ea typeface="Times New Roman"/>
              </a:rPr>
              <a:t>otlangan</a:t>
            </a:r>
            <a:r>
              <a:rPr lang="en-US" sz="3200" dirty="0">
                <a:latin typeface="Times New Roman"/>
                <a:ea typeface="Times New Roman"/>
              </a:rPr>
              <a:t> </a:t>
            </a:r>
            <a:r>
              <a:rPr lang="en-US" sz="3200" b="1" dirty="0">
                <a:solidFill>
                  <a:srgbClr val="0000FF"/>
                </a:solidFill>
                <a:latin typeface="Times New Roman"/>
                <a:ea typeface="Times New Roman"/>
              </a:rPr>
              <a:t>Abu </a:t>
            </a:r>
            <a:r>
              <a:rPr lang="en-US" sz="3200" b="1" dirty="0" err="1">
                <a:solidFill>
                  <a:srgbClr val="0000FF"/>
                </a:solidFill>
                <a:latin typeface="Times New Roman"/>
                <a:ea typeface="Times New Roman"/>
              </a:rPr>
              <a:t>Muslimni</a:t>
            </a:r>
            <a:r>
              <a:rPr lang="en-US" sz="3200" dirty="0">
                <a:latin typeface="Times New Roman"/>
                <a:ea typeface="Times New Roman"/>
              </a:rPr>
              <a:t> </a:t>
            </a:r>
            <a:r>
              <a:rPr lang="en-US" sz="3200" dirty="0" err="1">
                <a:latin typeface="Times New Roman"/>
                <a:ea typeface="Times New Roman"/>
              </a:rPr>
              <a:t>o’z</a:t>
            </a:r>
            <a:r>
              <a:rPr lang="en-US" sz="3200" dirty="0">
                <a:latin typeface="Times New Roman"/>
                <a:ea typeface="Times New Roman"/>
              </a:rPr>
              <a:t> </a:t>
            </a:r>
            <a:r>
              <a:rPr lang="en-US" sz="3200" dirty="0" err="1">
                <a:latin typeface="Times New Roman"/>
                <a:ea typeface="Times New Roman"/>
              </a:rPr>
              <a:t>saroyiga</a:t>
            </a:r>
            <a:r>
              <a:rPr lang="en-US" sz="3200" dirty="0">
                <a:latin typeface="Times New Roman"/>
                <a:ea typeface="Times New Roman"/>
              </a:rPr>
              <a:t> </a:t>
            </a:r>
            <a:r>
              <a:rPr lang="en-US" sz="3200" dirty="0" err="1">
                <a:latin typeface="Times New Roman"/>
                <a:ea typeface="Times New Roman"/>
              </a:rPr>
              <a:t>kirib</a:t>
            </a:r>
            <a:r>
              <a:rPr lang="en-US" sz="3200" dirty="0">
                <a:latin typeface="Times New Roman"/>
                <a:ea typeface="Times New Roman"/>
              </a:rPr>
              <a:t> </a:t>
            </a:r>
            <a:r>
              <a:rPr lang="en-US" sz="3200" dirty="0" err="1">
                <a:latin typeface="Times New Roman"/>
                <a:ea typeface="Times New Roman"/>
              </a:rPr>
              <a:t>o’tishini</a:t>
            </a:r>
            <a:r>
              <a:rPr lang="en-US" sz="3200" dirty="0">
                <a:latin typeface="Times New Roman"/>
                <a:ea typeface="Times New Roman"/>
              </a:rPr>
              <a:t> </a:t>
            </a:r>
            <a:r>
              <a:rPr lang="en-US" sz="3200" dirty="0" err="1">
                <a:latin typeface="Times New Roman"/>
                <a:ea typeface="Times New Roman"/>
              </a:rPr>
              <a:t>so’raydi</a:t>
            </a:r>
            <a:r>
              <a:rPr lang="en-US" sz="3200" dirty="0">
                <a:latin typeface="Times New Roman"/>
                <a:ea typeface="Times New Roman"/>
              </a:rPr>
              <a:t>. </a:t>
            </a:r>
            <a:r>
              <a:rPr lang="en-US" sz="3200" b="1" dirty="0" err="1">
                <a:latin typeface="Times New Roman"/>
                <a:ea typeface="Times New Roman"/>
              </a:rPr>
              <a:t>Qurolsiz</a:t>
            </a:r>
            <a:r>
              <a:rPr lang="en-US" sz="3200" b="1" dirty="0">
                <a:latin typeface="Times New Roman"/>
                <a:ea typeface="Times New Roman"/>
              </a:rPr>
              <a:t> </a:t>
            </a:r>
            <a:r>
              <a:rPr lang="en-US" sz="3200" b="1" dirty="0" err="1">
                <a:latin typeface="Times New Roman"/>
                <a:ea typeface="Times New Roman"/>
              </a:rPr>
              <a:t>va</a:t>
            </a:r>
            <a:r>
              <a:rPr lang="en-US" sz="3200" b="1" dirty="0">
                <a:latin typeface="Times New Roman"/>
                <a:ea typeface="Times New Roman"/>
              </a:rPr>
              <a:t> </a:t>
            </a:r>
            <a:r>
              <a:rPr lang="en-US" sz="3200" b="1" dirty="0" err="1">
                <a:latin typeface="Times New Roman"/>
                <a:ea typeface="Times New Roman"/>
              </a:rPr>
              <a:t>yolg’iz</a:t>
            </a:r>
            <a:r>
              <a:rPr lang="en-US" sz="3200" b="1" dirty="0">
                <a:latin typeface="Times New Roman"/>
                <a:ea typeface="Times New Roman"/>
              </a:rPr>
              <a:t> </a:t>
            </a:r>
            <a:r>
              <a:rPr lang="en-US" sz="3200" dirty="0" err="1">
                <a:latin typeface="Times New Roman"/>
                <a:ea typeface="Times New Roman"/>
              </a:rPr>
              <a:t>saroyga</a:t>
            </a:r>
            <a:r>
              <a:rPr lang="en-US" sz="3200" dirty="0">
                <a:latin typeface="Times New Roman"/>
                <a:ea typeface="Times New Roman"/>
              </a:rPr>
              <a:t> </a:t>
            </a:r>
            <a:r>
              <a:rPr lang="en-US" sz="3200" dirty="0" err="1">
                <a:latin typeface="Times New Roman"/>
                <a:ea typeface="Times New Roman"/>
              </a:rPr>
              <a:t>kirgan</a:t>
            </a:r>
            <a:r>
              <a:rPr lang="en-US" sz="3200" dirty="0">
                <a:latin typeface="Times New Roman"/>
                <a:ea typeface="Times New Roman"/>
              </a:rPr>
              <a:t> Abu </a:t>
            </a:r>
            <a:r>
              <a:rPr lang="en-US" sz="3200" dirty="0" err="1">
                <a:latin typeface="Times New Roman"/>
                <a:ea typeface="Times New Roman"/>
              </a:rPr>
              <a:t>Muslimni</a:t>
            </a:r>
            <a:r>
              <a:rPr lang="en-US" sz="3200" dirty="0">
                <a:latin typeface="Times New Roman"/>
                <a:ea typeface="Times New Roman"/>
              </a:rPr>
              <a:t> </a:t>
            </a:r>
            <a:r>
              <a:rPr lang="en-US" sz="3200" b="1" dirty="0">
                <a:solidFill>
                  <a:srgbClr val="0000FF"/>
                </a:solidFill>
                <a:latin typeface="Times New Roman"/>
                <a:ea typeface="Times New Roman"/>
              </a:rPr>
              <a:t>Mansur</a:t>
            </a:r>
            <a:r>
              <a:rPr lang="en-US" sz="3200" dirty="0">
                <a:latin typeface="Times New Roman"/>
                <a:ea typeface="Times New Roman"/>
              </a:rPr>
              <a:t> </a:t>
            </a:r>
            <a:r>
              <a:rPr lang="en-US" sz="3200" dirty="0" err="1">
                <a:latin typeface="Times New Roman"/>
                <a:ea typeface="Times New Roman"/>
              </a:rPr>
              <a:t>poyloqchilari</a:t>
            </a:r>
            <a:r>
              <a:rPr lang="en-US" sz="3200" dirty="0">
                <a:latin typeface="Times New Roman"/>
                <a:ea typeface="Times New Roman"/>
              </a:rPr>
              <a:t> </a:t>
            </a:r>
            <a:r>
              <a:rPr lang="en-US" sz="3200" dirty="0" err="1">
                <a:latin typeface="Times New Roman"/>
                <a:ea typeface="Times New Roman"/>
              </a:rPr>
              <a:t>qo’lga</a:t>
            </a:r>
            <a:r>
              <a:rPr lang="en-US" sz="3200" dirty="0">
                <a:latin typeface="Times New Roman"/>
                <a:ea typeface="Times New Roman"/>
              </a:rPr>
              <a:t> </a:t>
            </a:r>
            <a:r>
              <a:rPr lang="en-US" sz="3200" dirty="0" err="1">
                <a:latin typeface="Times New Roman"/>
                <a:ea typeface="Times New Roman"/>
              </a:rPr>
              <a:t>oladilar</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uni</a:t>
            </a:r>
            <a:r>
              <a:rPr lang="en-US" sz="3200" dirty="0">
                <a:latin typeface="Times New Roman"/>
                <a:ea typeface="Times New Roman"/>
              </a:rPr>
              <a:t> </a:t>
            </a:r>
            <a:r>
              <a:rPr lang="en-US" sz="3200" dirty="0" err="1">
                <a:latin typeface="Times New Roman"/>
                <a:ea typeface="Times New Roman"/>
              </a:rPr>
              <a:t>o’ldiradilar</a:t>
            </a:r>
            <a:r>
              <a:rPr lang="en-US" sz="3200" dirty="0">
                <a:latin typeface="Times New Roman"/>
                <a:ea typeface="Times New Roman"/>
              </a:rPr>
              <a:t>.</a:t>
            </a:r>
            <a:endParaRPr lang="en-US" sz="2800" b="1" i="1" dirty="0">
              <a:solidFill>
                <a:srgbClr val="0000FF"/>
              </a:solidFill>
              <a:latin typeface="Times New Roman"/>
              <a:ea typeface="Times New Roman"/>
            </a:endParaRPr>
          </a:p>
        </p:txBody>
      </p:sp>
    </p:spTree>
    <p:extLst>
      <p:ext uri="{BB962C8B-B14F-4D97-AF65-F5344CB8AC3E}">
        <p14:creationId xmlns:p14="http://schemas.microsoft.com/office/powerpoint/2010/main" val="1123686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01643"/>
          </a:xfrm>
          <a:prstGeom prst="rect">
            <a:avLst/>
          </a:prstGeom>
        </p:spPr>
        <p:txBody>
          <a:bodyPr wrap="square">
            <a:spAutoFit/>
          </a:bodyPr>
          <a:lstStyle/>
          <a:p>
            <a:pPr lvl="0" algn="just">
              <a:spcAft>
                <a:spcPts val="0"/>
              </a:spcAft>
            </a:pPr>
            <a:r>
              <a:rPr lang="en-US" sz="3200" dirty="0" smtClean="0">
                <a:latin typeface="Times New Roman"/>
                <a:ea typeface="Times New Roman"/>
              </a:rPr>
              <a:t>	Bu </a:t>
            </a:r>
            <a:r>
              <a:rPr lang="en-US" sz="3200" dirty="0" err="1">
                <a:latin typeface="Times New Roman"/>
                <a:ea typeface="Times New Roman"/>
              </a:rPr>
              <a:t>dahshatli</a:t>
            </a:r>
            <a:r>
              <a:rPr lang="en-US" sz="3200" dirty="0">
                <a:latin typeface="Times New Roman"/>
                <a:ea typeface="Times New Roman"/>
              </a:rPr>
              <a:t> </a:t>
            </a:r>
            <a:r>
              <a:rPr lang="en-US" sz="3200" dirty="0" err="1">
                <a:latin typeface="Times New Roman"/>
                <a:ea typeface="Times New Roman"/>
              </a:rPr>
              <a:t>fojea</a:t>
            </a:r>
            <a:r>
              <a:rPr lang="en-US" sz="3200" dirty="0">
                <a:latin typeface="Times New Roman"/>
                <a:ea typeface="Times New Roman"/>
              </a:rPr>
              <a:t> </a:t>
            </a:r>
            <a:r>
              <a:rPr lang="en-US" sz="3200" b="1" dirty="0" err="1">
                <a:latin typeface="Times New Roman"/>
                <a:ea typeface="Times New Roman"/>
              </a:rPr>
              <a:t>Xuroson</a:t>
            </a:r>
            <a:r>
              <a:rPr lang="en-US" sz="3200" b="1" dirty="0">
                <a:latin typeface="Times New Roman"/>
                <a:ea typeface="Times New Roman"/>
              </a:rPr>
              <a:t> </a:t>
            </a:r>
            <a:r>
              <a:rPr lang="en-US" sz="3200" b="1" dirty="0" err="1">
                <a:latin typeface="Times New Roman"/>
                <a:ea typeface="Times New Roman"/>
              </a:rPr>
              <a:t>va</a:t>
            </a:r>
            <a:r>
              <a:rPr lang="en-US" sz="3200" b="1" dirty="0">
                <a:latin typeface="Times New Roman"/>
                <a:ea typeface="Times New Roman"/>
              </a:rPr>
              <a:t> </a:t>
            </a:r>
            <a:r>
              <a:rPr lang="en-US" sz="3200" b="1" dirty="0" err="1">
                <a:latin typeface="Times New Roman"/>
                <a:ea typeface="Times New Roman"/>
              </a:rPr>
              <a:t>Movarounnahrda</a:t>
            </a:r>
            <a:r>
              <a:rPr lang="en-US" sz="3200" dirty="0">
                <a:latin typeface="Times New Roman"/>
                <a:ea typeface="Times New Roman"/>
              </a:rPr>
              <a:t> </a:t>
            </a:r>
            <a:r>
              <a:rPr lang="en-US" sz="3200" dirty="0" err="1">
                <a:latin typeface="Times New Roman"/>
                <a:ea typeface="Times New Roman"/>
              </a:rPr>
              <a:t>abbosiylarga</a:t>
            </a:r>
            <a:r>
              <a:rPr lang="en-US" sz="3200" dirty="0">
                <a:latin typeface="Times New Roman"/>
                <a:ea typeface="Times New Roman"/>
              </a:rPr>
              <a:t> </a:t>
            </a:r>
            <a:r>
              <a:rPr lang="en-US" sz="3200" dirty="0" err="1">
                <a:latin typeface="Times New Roman"/>
                <a:ea typeface="Times New Roman"/>
              </a:rPr>
              <a:t>qarshi</a:t>
            </a:r>
            <a:r>
              <a:rPr lang="en-US" sz="3200" dirty="0">
                <a:latin typeface="Times New Roman"/>
                <a:ea typeface="Times New Roman"/>
              </a:rPr>
              <a:t> </a:t>
            </a:r>
            <a:r>
              <a:rPr lang="en-US" sz="3200" dirty="0" err="1">
                <a:latin typeface="Times New Roman"/>
                <a:ea typeface="Times New Roman"/>
              </a:rPr>
              <a:t>xalq</a:t>
            </a:r>
            <a:r>
              <a:rPr lang="en-US" sz="3200" dirty="0">
                <a:latin typeface="Times New Roman"/>
                <a:ea typeface="Times New Roman"/>
              </a:rPr>
              <a:t> </a:t>
            </a:r>
            <a:r>
              <a:rPr lang="en-US" sz="3200" dirty="0" err="1">
                <a:latin typeface="Times New Roman"/>
                <a:ea typeface="Times New Roman"/>
              </a:rPr>
              <a:t>harakatlarining</a:t>
            </a:r>
            <a:r>
              <a:rPr lang="en-US" sz="3200" dirty="0">
                <a:latin typeface="Times New Roman"/>
                <a:ea typeface="Times New Roman"/>
              </a:rPr>
              <a:t> </a:t>
            </a:r>
            <a:r>
              <a:rPr lang="en-US" sz="3200" dirty="0" err="1">
                <a:latin typeface="Times New Roman"/>
                <a:ea typeface="Times New Roman"/>
              </a:rPr>
              <a:t>yanada</a:t>
            </a:r>
            <a:r>
              <a:rPr lang="en-US" sz="3200" dirty="0">
                <a:latin typeface="Times New Roman"/>
                <a:ea typeface="Times New Roman"/>
              </a:rPr>
              <a:t> </a:t>
            </a:r>
            <a:r>
              <a:rPr lang="en-US" sz="3200" dirty="0" err="1">
                <a:latin typeface="Times New Roman"/>
                <a:ea typeface="Times New Roman"/>
              </a:rPr>
              <a:t>kuchli</a:t>
            </a:r>
            <a:r>
              <a:rPr lang="en-US" sz="3200" dirty="0">
                <a:latin typeface="Times New Roman"/>
                <a:ea typeface="Times New Roman"/>
              </a:rPr>
              <a:t> </a:t>
            </a:r>
            <a:r>
              <a:rPr lang="en-US" sz="3200" dirty="0" err="1">
                <a:latin typeface="Times New Roman"/>
                <a:ea typeface="Times New Roman"/>
              </a:rPr>
              <a:t>tus</a:t>
            </a:r>
            <a:r>
              <a:rPr lang="en-US" sz="3200" dirty="0">
                <a:latin typeface="Times New Roman"/>
                <a:ea typeface="Times New Roman"/>
              </a:rPr>
              <a:t> </a:t>
            </a:r>
            <a:r>
              <a:rPr lang="en-US" sz="3200" dirty="0" err="1">
                <a:latin typeface="Times New Roman"/>
                <a:ea typeface="Times New Roman"/>
              </a:rPr>
              <a:t>olishiga</a:t>
            </a:r>
            <a:r>
              <a:rPr lang="en-US" sz="3200" dirty="0">
                <a:latin typeface="Times New Roman"/>
                <a:ea typeface="Times New Roman"/>
              </a:rPr>
              <a:t> </a:t>
            </a:r>
            <a:r>
              <a:rPr lang="en-US" sz="3200" dirty="0" err="1">
                <a:latin typeface="Times New Roman"/>
                <a:ea typeface="Times New Roman"/>
              </a:rPr>
              <a:t>turtki</a:t>
            </a:r>
            <a:r>
              <a:rPr lang="en-US" sz="3200" dirty="0">
                <a:latin typeface="Times New Roman"/>
                <a:ea typeface="Times New Roman"/>
              </a:rPr>
              <a:t> </a:t>
            </a:r>
            <a:r>
              <a:rPr lang="en-US" sz="3200" dirty="0" err="1">
                <a:latin typeface="Times New Roman"/>
                <a:ea typeface="Times New Roman"/>
              </a:rPr>
              <a:t>bo’ladi</a:t>
            </a:r>
            <a:r>
              <a:rPr lang="en-US" sz="3200" dirty="0">
                <a:latin typeface="Times New Roman"/>
                <a:ea typeface="Times New Roman"/>
              </a:rPr>
              <a:t>. Ana </a:t>
            </a:r>
            <a:r>
              <a:rPr lang="en-US" sz="3200" dirty="0" err="1">
                <a:latin typeface="Times New Roman"/>
                <a:ea typeface="Times New Roman"/>
              </a:rPr>
              <a:t>shunday</a:t>
            </a:r>
            <a:r>
              <a:rPr lang="en-US" sz="3200" dirty="0">
                <a:latin typeface="Times New Roman"/>
                <a:ea typeface="Times New Roman"/>
              </a:rPr>
              <a:t> </a:t>
            </a:r>
            <a:r>
              <a:rPr lang="en-US" sz="3200" dirty="0" err="1">
                <a:latin typeface="Times New Roman"/>
                <a:ea typeface="Times New Roman"/>
              </a:rPr>
              <a:t>harakatlardan</a:t>
            </a:r>
            <a:r>
              <a:rPr lang="en-US" sz="3200" dirty="0">
                <a:latin typeface="Times New Roman"/>
                <a:ea typeface="Times New Roman"/>
              </a:rPr>
              <a:t> </a:t>
            </a:r>
            <a:r>
              <a:rPr lang="en-US" sz="3200" dirty="0" err="1">
                <a:latin typeface="Times New Roman"/>
                <a:ea typeface="Times New Roman"/>
              </a:rPr>
              <a:t>biri</a:t>
            </a:r>
            <a:r>
              <a:rPr lang="en-US" sz="3200" dirty="0">
                <a:latin typeface="Times New Roman"/>
                <a:ea typeface="Times New Roman"/>
              </a:rPr>
              <a:t> </a:t>
            </a:r>
            <a:r>
              <a:rPr lang="en-US" sz="3200" b="1" i="1" dirty="0">
                <a:solidFill>
                  <a:srgbClr val="7030A0"/>
                </a:solidFill>
                <a:latin typeface="Times New Roman"/>
                <a:ea typeface="Times New Roman"/>
              </a:rPr>
              <a:t>Abu </a:t>
            </a:r>
            <a:r>
              <a:rPr lang="en-US" sz="3200" b="1" i="1" dirty="0" err="1">
                <a:solidFill>
                  <a:srgbClr val="7030A0"/>
                </a:solidFill>
                <a:latin typeface="Times New Roman"/>
                <a:ea typeface="Times New Roman"/>
              </a:rPr>
              <a:t>Muslimning</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o’chini</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olish</a:t>
            </a:r>
            <a:r>
              <a:rPr lang="en-US" sz="3200" b="1" i="1" dirty="0">
                <a:solidFill>
                  <a:srgbClr val="7030A0"/>
                </a:solidFill>
                <a:latin typeface="Times New Roman"/>
                <a:ea typeface="Times New Roman"/>
              </a:rPr>
              <a:t> </a:t>
            </a:r>
            <a:r>
              <a:rPr lang="en-US" sz="3200" b="1" i="1" dirty="0" err="1">
                <a:solidFill>
                  <a:srgbClr val="7030A0"/>
                </a:solidFill>
                <a:latin typeface="Times New Roman"/>
                <a:ea typeface="Times New Roman"/>
              </a:rPr>
              <a:t>maqsadida</a:t>
            </a:r>
            <a:r>
              <a:rPr lang="en-US" sz="3200" dirty="0">
                <a:latin typeface="Times New Roman"/>
                <a:ea typeface="Times New Roman"/>
              </a:rPr>
              <a:t> </a:t>
            </a:r>
            <a:r>
              <a:rPr lang="en-US" sz="3200" b="1" dirty="0">
                <a:latin typeface="Times New Roman"/>
                <a:ea typeface="Times New Roman"/>
              </a:rPr>
              <a:t>755 </a:t>
            </a:r>
            <a:r>
              <a:rPr lang="en-US" sz="3200" b="1" dirty="0" err="1">
                <a:latin typeface="Times New Roman"/>
                <a:ea typeface="Times New Roman"/>
              </a:rPr>
              <a:t>yilda</a:t>
            </a:r>
            <a:r>
              <a:rPr lang="en-US" sz="3200" dirty="0">
                <a:latin typeface="Times New Roman"/>
                <a:ea typeface="Times New Roman"/>
              </a:rPr>
              <a:t> </a:t>
            </a:r>
            <a:r>
              <a:rPr lang="en-US" sz="3200" b="1" dirty="0" err="1" smtClean="0">
                <a:latin typeface="Times New Roman"/>
                <a:ea typeface="Times New Roman"/>
              </a:rPr>
              <a:t>Rayda</a:t>
            </a:r>
            <a:r>
              <a:rPr lang="en-US" sz="3200" dirty="0" smtClean="0">
                <a:latin typeface="Times New Roman"/>
                <a:ea typeface="Times New Roman"/>
              </a:rPr>
              <a:t> </a:t>
            </a:r>
            <a:r>
              <a:rPr lang="en-US" sz="3200" b="1" dirty="0" err="1">
                <a:solidFill>
                  <a:srgbClr val="0000FF"/>
                </a:solidFill>
                <a:latin typeface="Times New Roman"/>
                <a:ea typeface="Times New Roman"/>
              </a:rPr>
              <a:t>Sunbod</a:t>
            </a:r>
            <a:r>
              <a:rPr lang="en-US" sz="3200" dirty="0">
                <a:latin typeface="Times New Roman"/>
                <a:ea typeface="Times New Roman"/>
              </a:rPr>
              <a:t> </a:t>
            </a:r>
            <a:r>
              <a:rPr lang="en-US" sz="3200" dirty="0" err="1">
                <a:latin typeface="Times New Roman"/>
                <a:ea typeface="Times New Roman"/>
              </a:rPr>
              <a:t>boshchiligida</a:t>
            </a:r>
            <a:r>
              <a:rPr lang="en-US" sz="3200" dirty="0">
                <a:latin typeface="Times New Roman"/>
                <a:ea typeface="Times New Roman"/>
              </a:rPr>
              <a:t> </a:t>
            </a:r>
            <a:r>
              <a:rPr lang="en-US" sz="3200" dirty="0" err="1">
                <a:latin typeface="Times New Roman"/>
                <a:ea typeface="Times New Roman"/>
              </a:rPr>
              <a:t>bo’lib</a:t>
            </a:r>
            <a:r>
              <a:rPr lang="en-US" sz="3200" dirty="0">
                <a:latin typeface="Times New Roman"/>
                <a:ea typeface="Times New Roman"/>
              </a:rPr>
              <a:t> </a:t>
            </a:r>
            <a:r>
              <a:rPr lang="en-US" sz="3200" dirty="0" err="1">
                <a:latin typeface="Times New Roman"/>
                <a:ea typeface="Times New Roman"/>
              </a:rPr>
              <a:t>o’tdi</a:t>
            </a:r>
            <a:r>
              <a:rPr lang="en-US" sz="3200" dirty="0">
                <a:latin typeface="Times New Roman"/>
                <a:ea typeface="Times New Roman"/>
              </a:rPr>
              <a:t>. Bu </a:t>
            </a:r>
            <a:r>
              <a:rPr lang="en-US" sz="3200" dirty="0" err="1">
                <a:latin typeface="Times New Roman"/>
                <a:ea typeface="Times New Roman"/>
              </a:rPr>
              <a:t>qo’zg’olon</a:t>
            </a:r>
            <a:r>
              <a:rPr lang="en-US" sz="3200" dirty="0">
                <a:latin typeface="Times New Roman"/>
                <a:ea typeface="Times New Roman"/>
              </a:rPr>
              <a:t> </a:t>
            </a:r>
            <a:r>
              <a:rPr lang="en-US" sz="3200" b="1" dirty="0" err="1" smtClean="0">
                <a:solidFill>
                  <a:srgbClr val="0000FF"/>
                </a:solidFill>
                <a:latin typeface="Times New Roman"/>
                <a:ea typeface="Times New Roman"/>
              </a:rPr>
              <a:t>Tabariy</a:t>
            </a:r>
            <a:r>
              <a:rPr lang="en-US" sz="3200" dirty="0" smtClean="0">
                <a:latin typeface="Times New Roman"/>
                <a:ea typeface="Times New Roman"/>
              </a:rPr>
              <a:t> </a:t>
            </a:r>
            <a:r>
              <a:rPr lang="en-US" sz="3200" dirty="0" err="1">
                <a:latin typeface="Times New Roman"/>
                <a:ea typeface="Times New Roman"/>
              </a:rPr>
              <a:t>ma’lumotlariga</a:t>
            </a:r>
            <a:r>
              <a:rPr lang="en-US" sz="3200" dirty="0">
                <a:latin typeface="Times New Roman"/>
                <a:ea typeface="Times New Roman"/>
              </a:rPr>
              <a:t> </a:t>
            </a:r>
            <a:r>
              <a:rPr lang="en-US" sz="3200" dirty="0" err="1">
                <a:latin typeface="Times New Roman"/>
                <a:ea typeface="Times New Roman"/>
              </a:rPr>
              <a:t>ko’ra</a:t>
            </a:r>
            <a:r>
              <a:rPr lang="en-US" sz="3200" dirty="0">
                <a:latin typeface="Times New Roman"/>
                <a:ea typeface="Times New Roman"/>
              </a:rPr>
              <a:t> </a:t>
            </a:r>
            <a:r>
              <a:rPr lang="en-US" sz="3200" b="1" dirty="0">
                <a:latin typeface="Times New Roman"/>
                <a:ea typeface="Times New Roman"/>
              </a:rPr>
              <a:t>70 kun</a:t>
            </a:r>
            <a:r>
              <a:rPr lang="en-US" sz="3200" dirty="0">
                <a:latin typeface="Times New Roman"/>
                <a:ea typeface="Times New Roman"/>
              </a:rPr>
              <a:t> </a:t>
            </a:r>
            <a:r>
              <a:rPr lang="en-US" sz="3200" dirty="0" err="1">
                <a:latin typeface="Times New Roman"/>
                <a:ea typeface="Times New Roman"/>
              </a:rPr>
              <a:t>davom</a:t>
            </a:r>
            <a:r>
              <a:rPr lang="en-US" sz="3200" dirty="0">
                <a:latin typeface="Times New Roman"/>
                <a:ea typeface="Times New Roman"/>
              </a:rPr>
              <a:t> </a:t>
            </a:r>
            <a:r>
              <a:rPr lang="en-US" sz="3200" dirty="0" err="1">
                <a:latin typeface="Times New Roman"/>
                <a:ea typeface="Times New Roman"/>
              </a:rPr>
              <a:t>etgan</a:t>
            </a:r>
            <a:r>
              <a:rPr lang="en-US" sz="3200" dirty="0">
                <a:latin typeface="Times New Roman"/>
                <a:ea typeface="Times New Roman"/>
              </a:rPr>
              <a:t>. </a:t>
            </a:r>
            <a:r>
              <a:rPr lang="en-US" sz="3200" dirty="0" err="1">
                <a:latin typeface="Times New Roman"/>
                <a:ea typeface="Times New Roman"/>
              </a:rPr>
              <a:t>Qo’zg’olonchilar</a:t>
            </a:r>
            <a:r>
              <a:rPr lang="en-US" sz="3200" dirty="0">
                <a:latin typeface="Times New Roman"/>
                <a:ea typeface="Times New Roman"/>
              </a:rPr>
              <a:t> </a:t>
            </a:r>
            <a:r>
              <a:rPr lang="en-US" sz="3200" b="1" i="1" dirty="0" smtClean="0">
                <a:solidFill>
                  <a:srgbClr val="0000FF"/>
                </a:solidFill>
                <a:latin typeface="Times New Roman"/>
                <a:ea typeface="Times New Roman"/>
              </a:rPr>
              <a:t>Ray</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Nishopur</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va</a:t>
            </a:r>
            <a:r>
              <a:rPr lang="en-US" sz="3200" b="1" i="1" dirty="0">
                <a:solidFill>
                  <a:srgbClr val="0000FF"/>
                </a:solidFill>
                <a:latin typeface="Times New Roman"/>
                <a:ea typeface="Times New Roman"/>
              </a:rPr>
              <a:t> Kumis</a:t>
            </a:r>
            <a:r>
              <a:rPr lang="en-US" sz="3200" dirty="0">
                <a:latin typeface="Times New Roman"/>
                <a:ea typeface="Times New Roman"/>
              </a:rPr>
              <a:t> </a:t>
            </a:r>
            <a:r>
              <a:rPr lang="en-US" sz="3200" dirty="0" err="1">
                <a:latin typeface="Times New Roman"/>
                <a:ea typeface="Times New Roman"/>
              </a:rPr>
              <a:t>shaharlarini</a:t>
            </a:r>
            <a:r>
              <a:rPr lang="en-US" sz="3200" dirty="0">
                <a:latin typeface="Times New Roman"/>
                <a:ea typeface="Times New Roman"/>
              </a:rPr>
              <a:t> </a:t>
            </a:r>
            <a:r>
              <a:rPr lang="en-US" sz="3200" dirty="0" err="1">
                <a:latin typeface="Times New Roman"/>
                <a:ea typeface="Times New Roman"/>
              </a:rPr>
              <a:t>egallaganlar</a:t>
            </a:r>
            <a:r>
              <a:rPr lang="en-US" sz="3200" dirty="0">
                <a:latin typeface="Times New Roman"/>
                <a:ea typeface="Times New Roman"/>
              </a:rPr>
              <a:t>. </a:t>
            </a:r>
            <a:r>
              <a:rPr lang="en-US" sz="3200" dirty="0" err="1">
                <a:latin typeface="Times New Roman"/>
                <a:ea typeface="Times New Roman"/>
              </a:rPr>
              <a:t>Qo’zg’olon</a:t>
            </a:r>
            <a:r>
              <a:rPr lang="en-US" sz="3200" dirty="0">
                <a:latin typeface="Times New Roman"/>
                <a:ea typeface="Times New Roman"/>
              </a:rPr>
              <a:t> </a:t>
            </a:r>
            <a:r>
              <a:rPr lang="en-US" sz="3200" dirty="0" err="1">
                <a:latin typeface="Times New Roman"/>
                <a:ea typeface="Times New Roman"/>
              </a:rPr>
              <a:t>qattiqqo’llik</a:t>
            </a:r>
            <a:r>
              <a:rPr lang="en-US" sz="3200" dirty="0">
                <a:latin typeface="Times New Roman"/>
                <a:ea typeface="Times New Roman"/>
              </a:rPr>
              <a:t> </a:t>
            </a:r>
            <a:r>
              <a:rPr lang="en-US" sz="3200" dirty="0" err="1">
                <a:latin typeface="Times New Roman"/>
                <a:ea typeface="Times New Roman"/>
              </a:rPr>
              <a:t>bilan</a:t>
            </a:r>
            <a:r>
              <a:rPr lang="en-US" sz="3200" dirty="0">
                <a:latin typeface="Times New Roman"/>
                <a:ea typeface="Times New Roman"/>
              </a:rPr>
              <a:t> </a:t>
            </a:r>
            <a:r>
              <a:rPr lang="en-US" sz="3200" dirty="0" err="1">
                <a:latin typeface="Times New Roman"/>
                <a:ea typeface="Times New Roman"/>
              </a:rPr>
              <a:t>bostirilgan</a:t>
            </a:r>
            <a:r>
              <a:rPr lang="en-US" sz="3200" dirty="0">
                <a:latin typeface="Times New Roman"/>
                <a:ea typeface="Times New Roman"/>
              </a:rPr>
              <a:t>, </a:t>
            </a:r>
            <a:r>
              <a:rPr lang="en-US" sz="3200" dirty="0" err="1">
                <a:latin typeface="Times New Roman"/>
                <a:ea typeface="Times New Roman"/>
              </a:rPr>
              <a:t>qo’zg’olonchilardan</a:t>
            </a:r>
            <a:r>
              <a:rPr lang="en-US" sz="3200" dirty="0">
                <a:latin typeface="Times New Roman"/>
                <a:ea typeface="Times New Roman"/>
              </a:rPr>
              <a:t> </a:t>
            </a:r>
            <a:r>
              <a:rPr lang="en-US" sz="3200" b="1" dirty="0" smtClean="0">
                <a:solidFill>
                  <a:srgbClr val="0000FF"/>
                </a:solidFill>
                <a:latin typeface="Times New Roman"/>
                <a:ea typeface="Times New Roman"/>
              </a:rPr>
              <a:t> 6 </a:t>
            </a:r>
            <a:r>
              <a:rPr lang="en-US" sz="3200" b="1" dirty="0" err="1" smtClean="0">
                <a:solidFill>
                  <a:srgbClr val="0000FF"/>
                </a:solidFill>
                <a:latin typeface="Times New Roman"/>
                <a:ea typeface="Times New Roman"/>
              </a:rPr>
              <a:t>mingga</a:t>
            </a:r>
            <a:r>
              <a:rPr lang="en-US" sz="3200" dirty="0" smtClean="0">
                <a:latin typeface="Times New Roman"/>
                <a:ea typeface="Times New Roman"/>
              </a:rPr>
              <a:t> </a:t>
            </a:r>
            <a:r>
              <a:rPr lang="en-US" sz="3200" dirty="0" err="1">
                <a:latin typeface="Times New Roman"/>
                <a:ea typeface="Times New Roman"/>
              </a:rPr>
              <a:t>yaqin</a:t>
            </a:r>
            <a:r>
              <a:rPr lang="en-US" sz="3200" dirty="0">
                <a:latin typeface="Times New Roman"/>
                <a:ea typeface="Times New Roman"/>
              </a:rPr>
              <a:t> </a:t>
            </a:r>
            <a:r>
              <a:rPr lang="en-US" sz="3200" dirty="0" err="1">
                <a:latin typeface="Times New Roman"/>
                <a:ea typeface="Times New Roman"/>
              </a:rPr>
              <a:t>kishi</a:t>
            </a:r>
            <a:r>
              <a:rPr lang="en-US" sz="3200" dirty="0">
                <a:latin typeface="Times New Roman"/>
                <a:ea typeface="Times New Roman"/>
              </a:rPr>
              <a:t> </a:t>
            </a:r>
            <a:r>
              <a:rPr lang="en-US" sz="3200" dirty="0" err="1">
                <a:latin typeface="Times New Roman"/>
                <a:ea typeface="Times New Roman"/>
              </a:rPr>
              <a:t>o’ldirilgan</a:t>
            </a:r>
            <a:r>
              <a:rPr lang="en-US" sz="3200" dirty="0">
                <a:latin typeface="Times New Roman"/>
                <a:ea typeface="Times New Roman"/>
              </a:rPr>
              <a:t>. </a:t>
            </a:r>
            <a:r>
              <a:rPr lang="en-US" sz="3200" dirty="0" err="1">
                <a:latin typeface="Times New Roman"/>
                <a:ea typeface="Times New Roman"/>
              </a:rPr>
              <a:t>Qo’zg’olon</a:t>
            </a:r>
            <a:r>
              <a:rPr lang="en-US" sz="3200" dirty="0">
                <a:latin typeface="Times New Roman"/>
                <a:ea typeface="Times New Roman"/>
              </a:rPr>
              <a:t> </a:t>
            </a:r>
            <a:r>
              <a:rPr lang="en-US" sz="3200" dirty="0" err="1">
                <a:latin typeface="Times New Roman"/>
                <a:ea typeface="Times New Roman"/>
              </a:rPr>
              <a:t>rahbari</a:t>
            </a:r>
            <a:r>
              <a:rPr lang="en-US" sz="3200" dirty="0">
                <a:latin typeface="Times New Roman"/>
                <a:ea typeface="Times New Roman"/>
              </a:rPr>
              <a:t> </a:t>
            </a:r>
            <a:r>
              <a:rPr lang="en-US" sz="3200" b="1" dirty="0" err="1">
                <a:solidFill>
                  <a:srgbClr val="0000FF"/>
                </a:solidFill>
                <a:latin typeface="Times New Roman"/>
                <a:ea typeface="Times New Roman"/>
              </a:rPr>
              <a:t>Sunbod</a:t>
            </a:r>
            <a:r>
              <a:rPr lang="en-US" sz="3200" dirty="0">
                <a:latin typeface="Times New Roman"/>
                <a:ea typeface="Times New Roman"/>
              </a:rPr>
              <a:t> </a:t>
            </a:r>
            <a:r>
              <a:rPr lang="en-US" sz="3200" dirty="0" err="1">
                <a:latin typeface="Times New Roman"/>
                <a:ea typeface="Times New Roman"/>
              </a:rPr>
              <a:t>qo’lga</a:t>
            </a:r>
            <a:r>
              <a:rPr lang="en-US" sz="3200" dirty="0">
                <a:latin typeface="Times New Roman"/>
                <a:ea typeface="Times New Roman"/>
              </a:rPr>
              <a:t> </a:t>
            </a:r>
            <a:r>
              <a:rPr lang="en-US" sz="3200" dirty="0" err="1">
                <a:latin typeface="Times New Roman"/>
                <a:ea typeface="Times New Roman"/>
              </a:rPr>
              <a:t>olinib</a:t>
            </a:r>
            <a:r>
              <a:rPr lang="en-US" sz="3200" dirty="0">
                <a:latin typeface="Times New Roman"/>
                <a:ea typeface="Times New Roman"/>
              </a:rPr>
              <a:t>, </a:t>
            </a:r>
            <a:r>
              <a:rPr lang="en-US" sz="3200" dirty="0" err="1">
                <a:latin typeface="Times New Roman"/>
                <a:ea typeface="Times New Roman"/>
              </a:rPr>
              <a:t>qatl</a:t>
            </a:r>
            <a:r>
              <a:rPr lang="en-US" sz="3200" dirty="0">
                <a:latin typeface="Times New Roman"/>
                <a:ea typeface="Times New Roman"/>
              </a:rPr>
              <a:t> </a:t>
            </a:r>
            <a:r>
              <a:rPr lang="en-US" sz="3200" dirty="0" err="1">
                <a:latin typeface="Times New Roman"/>
                <a:ea typeface="Times New Roman"/>
              </a:rPr>
              <a:t>etilgan</a:t>
            </a:r>
            <a:r>
              <a:rPr lang="en-US" sz="3200" dirty="0">
                <a:latin typeface="Times New Roman"/>
                <a:ea typeface="Times New Roman"/>
              </a:rPr>
              <a:t>.</a:t>
            </a:r>
            <a:endParaRPr lang="en-US" sz="2800" b="1" i="1" dirty="0">
              <a:solidFill>
                <a:srgbClr val="0000FF"/>
              </a:solidFill>
              <a:latin typeface="Times New Roman"/>
              <a:ea typeface="Times New Roman"/>
            </a:endParaRPr>
          </a:p>
        </p:txBody>
      </p:sp>
    </p:spTree>
    <p:extLst>
      <p:ext uri="{BB962C8B-B14F-4D97-AF65-F5344CB8AC3E}">
        <p14:creationId xmlns:p14="http://schemas.microsoft.com/office/powerpoint/2010/main" val="3988052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01643"/>
          </a:xfrm>
          <a:prstGeom prst="rect">
            <a:avLst/>
          </a:prstGeom>
        </p:spPr>
        <p:txBody>
          <a:bodyPr wrap="square">
            <a:spAutoFit/>
          </a:bodyPr>
          <a:lstStyle/>
          <a:p>
            <a:pPr lvl="0" algn="just">
              <a:spcAft>
                <a:spcPts val="0"/>
              </a:spcAft>
            </a:pPr>
            <a:r>
              <a:rPr lang="en-US" sz="3200" dirty="0" smtClean="0">
                <a:latin typeface="Times New Roman"/>
                <a:ea typeface="Times New Roman"/>
              </a:rPr>
              <a:t>	</a:t>
            </a:r>
            <a:r>
              <a:rPr lang="en-US" sz="3200" dirty="0" err="1" smtClean="0">
                <a:latin typeface="Times New Roman"/>
                <a:ea typeface="Times New Roman"/>
              </a:rPr>
              <a:t>Sunbod</a:t>
            </a:r>
            <a:r>
              <a:rPr lang="en-US" sz="3200" dirty="0" smtClean="0">
                <a:latin typeface="Times New Roman"/>
                <a:ea typeface="Times New Roman"/>
              </a:rPr>
              <a:t> </a:t>
            </a:r>
            <a:r>
              <a:rPr lang="en-US" sz="3200" dirty="0" err="1">
                <a:latin typeface="Times New Roman"/>
                <a:ea typeface="Times New Roman"/>
              </a:rPr>
              <a:t>qo’zg’oloni</a:t>
            </a:r>
            <a:r>
              <a:rPr lang="en-US" sz="3200" dirty="0">
                <a:latin typeface="Times New Roman"/>
                <a:ea typeface="Times New Roman"/>
              </a:rPr>
              <a:t> </a:t>
            </a:r>
            <a:r>
              <a:rPr lang="en-US" sz="3200" dirty="0" err="1">
                <a:latin typeface="Times New Roman"/>
                <a:ea typeface="Times New Roman"/>
              </a:rPr>
              <a:t>bilan</a:t>
            </a:r>
            <a:r>
              <a:rPr lang="en-US" sz="3200" dirty="0">
                <a:latin typeface="Times New Roman"/>
                <a:ea typeface="Times New Roman"/>
              </a:rPr>
              <a:t> </a:t>
            </a:r>
            <a:r>
              <a:rPr lang="en-US" sz="3200" dirty="0" err="1">
                <a:latin typeface="Times New Roman"/>
                <a:ea typeface="Times New Roman"/>
              </a:rPr>
              <a:t>bir</a:t>
            </a:r>
            <a:r>
              <a:rPr lang="en-US" sz="3200" dirty="0">
                <a:latin typeface="Times New Roman"/>
                <a:ea typeface="Times New Roman"/>
              </a:rPr>
              <a:t> </a:t>
            </a:r>
            <a:r>
              <a:rPr lang="en-US" sz="3200" dirty="0" err="1">
                <a:latin typeface="Times New Roman"/>
                <a:ea typeface="Times New Roman"/>
              </a:rPr>
              <a:t>vaqtning</a:t>
            </a:r>
            <a:r>
              <a:rPr lang="en-US" sz="3200" dirty="0">
                <a:latin typeface="Times New Roman"/>
                <a:ea typeface="Times New Roman"/>
              </a:rPr>
              <a:t> </a:t>
            </a:r>
            <a:r>
              <a:rPr lang="en-US" sz="3200" dirty="0" err="1">
                <a:latin typeface="Times New Roman"/>
                <a:ea typeface="Times New Roman"/>
              </a:rPr>
              <a:t>o’zida</a:t>
            </a:r>
            <a:r>
              <a:rPr lang="en-US" sz="3200" dirty="0">
                <a:latin typeface="Times New Roman"/>
                <a:ea typeface="Times New Roman"/>
              </a:rPr>
              <a:t> </a:t>
            </a:r>
            <a:r>
              <a:rPr lang="en-US" sz="3200" b="1" dirty="0" err="1">
                <a:latin typeface="Times New Roman"/>
                <a:ea typeface="Times New Roman"/>
              </a:rPr>
              <a:t>Movarounnahrda</a:t>
            </a:r>
            <a:r>
              <a:rPr lang="en-US" sz="3200" dirty="0">
                <a:latin typeface="Times New Roman"/>
                <a:ea typeface="Times New Roman"/>
              </a:rPr>
              <a:t> ham </a:t>
            </a:r>
            <a:r>
              <a:rPr lang="en-US" sz="3200" dirty="0" err="1">
                <a:latin typeface="Times New Roman"/>
                <a:ea typeface="Times New Roman"/>
              </a:rPr>
              <a:t>abbosiylarga</a:t>
            </a:r>
            <a:r>
              <a:rPr lang="en-US" sz="3200" dirty="0">
                <a:latin typeface="Times New Roman"/>
                <a:ea typeface="Times New Roman"/>
              </a:rPr>
              <a:t> </a:t>
            </a:r>
            <a:r>
              <a:rPr lang="en-US" sz="3200" dirty="0" err="1">
                <a:latin typeface="Times New Roman"/>
                <a:ea typeface="Times New Roman"/>
              </a:rPr>
              <a:t>qarshi</a:t>
            </a:r>
            <a:r>
              <a:rPr lang="en-US" sz="3200" dirty="0">
                <a:latin typeface="Times New Roman"/>
                <a:ea typeface="Times New Roman"/>
              </a:rPr>
              <a:t> </a:t>
            </a:r>
            <a:r>
              <a:rPr lang="en-US" sz="3200" dirty="0" err="1">
                <a:latin typeface="Times New Roman"/>
                <a:ea typeface="Times New Roman"/>
              </a:rPr>
              <a:t>harakat</a:t>
            </a:r>
            <a:r>
              <a:rPr lang="en-US" sz="3200" dirty="0">
                <a:latin typeface="Times New Roman"/>
                <a:ea typeface="Times New Roman"/>
              </a:rPr>
              <a:t> </a:t>
            </a:r>
            <a:r>
              <a:rPr lang="en-US" sz="3200" dirty="0" err="1">
                <a:latin typeface="Times New Roman"/>
                <a:ea typeface="Times New Roman"/>
              </a:rPr>
              <a:t>bo’lgan</a:t>
            </a:r>
            <a:r>
              <a:rPr lang="en-US" sz="3200" dirty="0">
                <a:latin typeface="Times New Roman"/>
                <a:ea typeface="Times New Roman"/>
              </a:rPr>
              <a:t>. Bu </a:t>
            </a:r>
            <a:r>
              <a:rPr lang="en-US" sz="3200" dirty="0" err="1">
                <a:latin typeface="Times New Roman"/>
                <a:ea typeface="Times New Roman"/>
              </a:rPr>
              <a:t>qo’zg’olonning</a:t>
            </a:r>
            <a:r>
              <a:rPr lang="en-US" sz="3200" dirty="0">
                <a:latin typeface="Times New Roman"/>
                <a:ea typeface="Times New Roman"/>
              </a:rPr>
              <a:t> </a:t>
            </a:r>
            <a:r>
              <a:rPr lang="en-US" sz="3200" dirty="0" err="1">
                <a:latin typeface="Times New Roman"/>
                <a:ea typeface="Times New Roman"/>
              </a:rPr>
              <a:t>rahbari</a:t>
            </a:r>
            <a:r>
              <a:rPr lang="en-US" sz="3200" dirty="0">
                <a:latin typeface="Times New Roman"/>
                <a:ea typeface="Times New Roman"/>
              </a:rPr>
              <a:t> </a:t>
            </a:r>
            <a:r>
              <a:rPr lang="en-US" sz="3200" b="1" dirty="0" err="1">
                <a:solidFill>
                  <a:srgbClr val="0000FF"/>
                </a:solidFill>
                <a:latin typeface="Times New Roman"/>
                <a:ea typeface="Times New Roman"/>
              </a:rPr>
              <a:t>Is’hoq</a:t>
            </a:r>
            <a:r>
              <a:rPr lang="en-US" sz="3200" dirty="0">
                <a:latin typeface="Times New Roman"/>
                <a:ea typeface="Times New Roman"/>
              </a:rPr>
              <a:t> </a:t>
            </a:r>
            <a:r>
              <a:rPr lang="en-US" sz="3200" dirty="0" err="1">
                <a:latin typeface="Times New Roman"/>
                <a:ea typeface="Times New Roman"/>
              </a:rPr>
              <a:t>degan</a:t>
            </a:r>
            <a:r>
              <a:rPr lang="en-US" sz="3200" dirty="0">
                <a:latin typeface="Times New Roman"/>
                <a:ea typeface="Times New Roman"/>
              </a:rPr>
              <a:t> </a:t>
            </a:r>
            <a:r>
              <a:rPr lang="en-US" sz="3200" dirty="0" err="1">
                <a:latin typeface="Times New Roman"/>
                <a:ea typeface="Times New Roman"/>
              </a:rPr>
              <a:t>kishi</a:t>
            </a:r>
            <a:r>
              <a:rPr lang="en-US" sz="3200" dirty="0">
                <a:latin typeface="Times New Roman"/>
                <a:ea typeface="Times New Roman"/>
              </a:rPr>
              <a:t> </a:t>
            </a:r>
            <a:r>
              <a:rPr lang="en-US" sz="3200" dirty="0" err="1">
                <a:latin typeface="Times New Roman"/>
                <a:ea typeface="Times New Roman"/>
              </a:rPr>
              <a:t>edi</a:t>
            </a:r>
            <a:r>
              <a:rPr lang="en-US" sz="3200" dirty="0">
                <a:latin typeface="Times New Roman"/>
                <a:ea typeface="Times New Roman"/>
              </a:rPr>
              <a:t>. U Abu Muslim </a:t>
            </a:r>
            <a:r>
              <a:rPr lang="en-US" sz="3200" dirty="0" err="1" smtClean="0">
                <a:latin typeface="Times New Roman"/>
                <a:ea typeface="Times New Roman"/>
              </a:rPr>
              <a:t>harakatining</a:t>
            </a:r>
            <a:r>
              <a:rPr lang="en-US" sz="3200" dirty="0" smtClean="0">
                <a:latin typeface="Times New Roman"/>
                <a:ea typeface="Times New Roman"/>
              </a:rPr>
              <a:t> </a:t>
            </a:r>
            <a:r>
              <a:rPr lang="en-US" sz="3200" dirty="0" err="1">
                <a:latin typeface="Times New Roman"/>
                <a:ea typeface="Times New Roman"/>
              </a:rPr>
              <a:t>otashin</a:t>
            </a:r>
            <a:r>
              <a:rPr lang="en-US" sz="3200" dirty="0">
                <a:latin typeface="Times New Roman"/>
                <a:ea typeface="Times New Roman"/>
              </a:rPr>
              <a:t> </a:t>
            </a:r>
            <a:r>
              <a:rPr lang="en-US" sz="3200" dirty="0" err="1">
                <a:latin typeface="Times New Roman"/>
                <a:ea typeface="Times New Roman"/>
              </a:rPr>
              <a:t>tarafdori</a:t>
            </a:r>
            <a:r>
              <a:rPr lang="en-US" sz="3200" dirty="0">
                <a:latin typeface="Times New Roman"/>
                <a:ea typeface="Times New Roman"/>
              </a:rPr>
              <a:t> </a:t>
            </a:r>
            <a:r>
              <a:rPr lang="en-US" sz="3200" dirty="0" err="1" smtClean="0">
                <a:latin typeface="Times New Roman"/>
                <a:ea typeface="Times New Roman"/>
              </a:rPr>
              <a:t>bo’lgan</a:t>
            </a:r>
            <a:r>
              <a:rPr lang="en-US" sz="3200" dirty="0">
                <a:latin typeface="Times New Roman"/>
                <a:ea typeface="Times New Roman"/>
              </a:rPr>
              <a:t>.</a:t>
            </a:r>
            <a:r>
              <a:rPr lang="en-US" sz="3200" dirty="0" smtClean="0">
                <a:latin typeface="Times New Roman"/>
                <a:ea typeface="Times New Roman"/>
              </a:rPr>
              <a:t> </a:t>
            </a:r>
          </a:p>
          <a:p>
            <a:pPr lvl="0" algn="just">
              <a:spcAft>
                <a:spcPts val="0"/>
              </a:spcAft>
            </a:pPr>
            <a:r>
              <a:rPr lang="en-US" sz="3200" b="1" dirty="0">
                <a:latin typeface="Times New Roman"/>
                <a:ea typeface="Times New Roman"/>
              </a:rPr>
              <a:t>	</a:t>
            </a:r>
            <a:r>
              <a:rPr lang="en-US" sz="3200" b="1" dirty="0" smtClean="0">
                <a:latin typeface="Times New Roman"/>
                <a:ea typeface="Times New Roman"/>
              </a:rPr>
              <a:t>772 </a:t>
            </a:r>
            <a:r>
              <a:rPr lang="en-US" sz="3200" b="1" dirty="0" err="1">
                <a:latin typeface="Times New Roman"/>
                <a:ea typeface="Times New Roman"/>
              </a:rPr>
              <a:t>yilda</a:t>
            </a:r>
            <a:r>
              <a:rPr lang="en-US" sz="3200" dirty="0">
                <a:latin typeface="Times New Roman"/>
                <a:ea typeface="Times New Roman"/>
              </a:rPr>
              <a:t> </a:t>
            </a:r>
            <a:r>
              <a:rPr lang="en-US" sz="3200" b="1" dirty="0" err="1">
                <a:solidFill>
                  <a:srgbClr val="0000FF"/>
                </a:solidFill>
                <a:latin typeface="Times New Roman"/>
                <a:ea typeface="Times New Roman"/>
              </a:rPr>
              <a:t>Ustoz</a:t>
            </a:r>
            <a:r>
              <a:rPr lang="en-US" sz="3200" b="1" dirty="0">
                <a:solidFill>
                  <a:srgbClr val="0000FF"/>
                </a:solidFill>
                <a:latin typeface="Times New Roman"/>
                <a:ea typeface="Times New Roman"/>
              </a:rPr>
              <a:t> Sis</a:t>
            </a:r>
            <a:r>
              <a:rPr lang="en-US" sz="3200" dirty="0">
                <a:latin typeface="Times New Roman"/>
                <a:ea typeface="Times New Roman"/>
              </a:rPr>
              <a:t> </a:t>
            </a:r>
            <a:r>
              <a:rPr lang="en-US" sz="3200" dirty="0" err="1">
                <a:latin typeface="Times New Roman"/>
                <a:ea typeface="Times New Roman"/>
              </a:rPr>
              <a:t>boshchiligida</a:t>
            </a:r>
            <a:r>
              <a:rPr lang="en-US" sz="3200" dirty="0">
                <a:latin typeface="Times New Roman"/>
                <a:ea typeface="Times New Roman"/>
              </a:rPr>
              <a:t> </a:t>
            </a:r>
            <a:r>
              <a:rPr lang="en-US" sz="3200" b="1" dirty="0" err="1">
                <a:latin typeface="Times New Roman"/>
                <a:ea typeface="Times New Roman"/>
              </a:rPr>
              <a:t>Xurosonda</a:t>
            </a:r>
            <a:r>
              <a:rPr lang="en-US" sz="3200" dirty="0">
                <a:latin typeface="Times New Roman"/>
                <a:ea typeface="Times New Roman"/>
              </a:rPr>
              <a:t> </a:t>
            </a:r>
            <a:r>
              <a:rPr lang="en-US" sz="3200" b="1" dirty="0">
                <a:latin typeface="Times New Roman"/>
                <a:ea typeface="Times New Roman"/>
              </a:rPr>
              <a:t>300 </a:t>
            </a:r>
            <a:r>
              <a:rPr lang="en-US" sz="3200" b="1" dirty="0" err="1">
                <a:latin typeface="Times New Roman"/>
                <a:ea typeface="Times New Roman"/>
              </a:rPr>
              <a:t>ming</a:t>
            </a:r>
            <a:r>
              <a:rPr lang="en-US" sz="3200" b="1" dirty="0">
                <a:latin typeface="Times New Roman"/>
                <a:ea typeface="Times New Roman"/>
              </a:rPr>
              <a:t> </a:t>
            </a:r>
            <a:r>
              <a:rPr lang="en-US" sz="3200" b="1" dirty="0" err="1">
                <a:latin typeface="Times New Roman"/>
                <a:ea typeface="Times New Roman"/>
              </a:rPr>
              <a:t>kishini</a:t>
            </a:r>
            <a:r>
              <a:rPr lang="en-US" sz="3200" dirty="0">
                <a:latin typeface="Times New Roman"/>
                <a:ea typeface="Times New Roman"/>
              </a:rPr>
              <a:t> </a:t>
            </a:r>
            <a:r>
              <a:rPr lang="en-US" sz="3200" dirty="0" err="1">
                <a:latin typeface="Times New Roman"/>
                <a:ea typeface="Times New Roman"/>
              </a:rPr>
              <a:t>o’z</a:t>
            </a:r>
            <a:r>
              <a:rPr lang="en-US" sz="3200" dirty="0">
                <a:latin typeface="Times New Roman"/>
                <a:ea typeface="Times New Roman"/>
              </a:rPr>
              <a:t> </a:t>
            </a:r>
            <a:r>
              <a:rPr lang="en-US" sz="3200" dirty="0" err="1">
                <a:latin typeface="Times New Roman"/>
                <a:ea typeface="Times New Roman"/>
              </a:rPr>
              <a:t>harakatiga</a:t>
            </a:r>
            <a:r>
              <a:rPr lang="en-US" sz="3200" dirty="0">
                <a:latin typeface="Times New Roman"/>
                <a:ea typeface="Times New Roman"/>
              </a:rPr>
              <a:t> </a:t>
            </a:r>
            <a:r>
              <a:rPr lang="en-US" sz="3200" dirty="0" err="1">
                <a:latin typeface="Times New Roman"/>
                <a:ea typeface="Times New Roman"/>
              </a:rPr>
              <a:t>ergashtirgan</a:t>
            </a:r>
            <a:r>
              <a:rPr lang="en-US" sz="3200" dirty="0">
                <a:latin typeface="Times New Roman"/>
                <a:ea typeface="Times New Roman"/>
              </a:rPr>
              <a:t> </a:t>
            </a:r>
            <a:r>
              <a:rPr lang="en-US" sz="3200" dirty="0" err="1">
                <a:latin typeface="Times New Roman"/>
                <a:ea typeface="Times New Roman"/>
              </a:rPr>
              <a:t>qo’zg’olon</a:t>
            </a:r>
            <a:r>
              <a:rPr lang="en-US" sz="3200" dirty="0">
                <a:latin typeface="Times New Roman"/>
                <a:ea typeface="Times New Roman"/>
              </a:rPr>
              <a:t> </a:t>
            </a:r>
            <a:r>
              <a:rPr lang="en-US" sz="3200" dirty="0" err="1" smtClean="0">
                <a:latin typeface="Times New Roman"/>
                <a:ea typeface="Times New Roman"/>
              </a:rPr>
              <a:t>bo’lgan</a:t>
            </a:r>
            <a:r>
              <a:rPr lang="en-US" sz="3200" dirty="0" smtClean="0">
                <a:latin typeface="Times New Roman"/>
                <a:ea typeface="Times New Roman"/>
              </a:rPr>
              <a:t>. </a:t>
            </a:r>
          </a:p>
          <a:p>
            <a:pPr lvl="0" algn="just">
              <a:spcAft>
                <a:spcPts val="0"/>
              </a:spcAft>
            </a:pPr>
            <a:r>
              <a:rPr lang="en-US" sz="3200" dirty="0">
                <a:latin typeface="Times New Roman"/>
                <a:ea typeface="Times New Roman"/>
              </a:rPr>
              <a:t>	</a:t>
            </a:r>
            <a:r>
              <a:rPr lang="en-US" sz="3200" b="1" dirty="0" smtClean="0">
                <a:latin typeface="Times New Roman"/>
                <a:ea typeface="Times New Roman"/>
              </a:rPr>
              <a:t>782 </a:t>
            </a:r>
            <a:r>
              <a:rPr lang="en-US" sz="3200" b="1" dirty="0" err="1">
                <a:latin typeface="Times New Roman"/>
                <a:ea typeface="Times New Roman"/>
              </a:rPr>
              <a:t>yilda</a:t>
            </a:r>
            <a:r>
              <a:rPr lang="en-US" sz="3200" dirty="0">
                <a:latin typeface="Times New Roman"/>
                <a:ea typeface="Times New Roman"/>
              </a:rPr>
              <a:t> </a:t>
            </a:r>
            <a:r>
              <a:rPr lang="en-US" sz="3200" b="1" dirty="0" err="1">
                <a:solidFill>
                  <a:srgbClr val="0000FF"/>
                </a:solidFill>
                <a:latin typeface="Times New Roman"/>
                <a:ea typeface="Times New Roman"/>
              </a:rPr>
              <a:t>Jurjonda</a:t>
            </a:r>
            <a:r>
              <a:rPr lang="en-US" sz="3200" dirty="0">
                <a:latin typeface="Times New Roman"/>
                <a:ea typeface="Times New Roman"/>
              </a:rPr>
              <a:t> </a:t>
            </a:r>
            <a:r>
              <a:rPr lang="en-US" sz="3200" dirty="0" err="1">
                <a:latin typeface="Times New Roman"/>
                <a:ea typeface="Times New Roman"/>
              </a:rPr>
              <a:t>isyon</a:t>
            </a:r>
            <a:r>
              <a:rPr lang="en-US" sz="3200" dirty="0">
                <a:latin typeface="Times New Roman"/>
                <a:ea typeface="Times New Roman"/>
              </a:rPr>
              <a:t> </a:t>
            </a:r>
            <a:r>
              <a:rPr lang="en-US" sz="3200" dirty="0" err="1">
                <a:latin typeface="Times New Roman"/>
                <a:ea typeface="Times New Roman"/>
              </a:rPr>
              <a:t>ko’tariladi</a:t>
            </a:r>
            <a:r>
              <a:rPr lang="en-US" sz="3200" dirty="0">
                <a:latin typeface="Times New Roman"/>
                <a:ea typeface="Times New Roman"/>
              </a:rPr>
              <a:t>. </a:t>
            </a:r>
            <a:r>
              <a:rPr lang="en-US" sz="3200" dirty="0" err="1">
                <a:latin typeface="Times New Roman"/>
                <a:ea typeface="Times New Roman"/>
              </a:rPr>
              <a:t>Lekin</a:t>
            </a:r>
            <a:r>
              <a:rPr lang="en-US" sz="3200" dirty="0">
                <a:latin typeface="Times New Roman"/>
                <a:ea typeface="Times New Roman"/>
              </a:rPr>
              <a:t> </a:t>
            </a:r>
            <a:r>
              <a:rPr lang="en-US" sz="3200" dirty="0" err="1">
                <a:latin typeface="Times New Roman"/>
                <a:ea typeface="Times New Roman"/>
              </a:rPr>
              <a:t>arablarga</a:t>
            </a:r>
            <a:r>
              <a:rPr lang="en-US" sz="3200" dirty="0">
                <a:latin typeface="Times New Roman"/>
                <a:ea typeface="Times New Roman"/>
              </a:rPr>
              <a:t> </a:t>
            </a:r>
            <a:r>
              <a:rPr lang="en-US" sz="3200" dirty="0" err="1">
                <a:latin typeface="Times New Roman"/>
                <a:ea typeface="Times New Roman"/>
              </a:rPr>
              <a:t>dahshat</a:t>
            </a:r>
            <a:r>
              <a:rPr lang="en-US" sz="3200" dirty="0">
                <a:latin typeface="Times New Roman"/>
                <a:ea typeface="Times New Roman"/>
              </a:rPr>
              <a:t> </a:t>
            </a:r>
            <a:r>
              <a:rPr lang="en-US" sz="3200" dirty="0" err="1">
                <a:latin typeface="Times New Roman"/>
                <a:ea typeface="Times New Roman"/>
              </a:rPr>
              <a:t>solgan</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deyarli</a:t>
            </a:r>
            <a:r>
              <a:rPr lang="en-US" sz="3200" dirty="0">
                <a:latin typeface="Times New Roman"/>
                <a:ea typeface="Times New Roman"/>
              </a:rPr>
              <a:t> </a:t>
            </a:r>
            <a:r>
              <a:rPr lang="en-US" sz="3200" dirty="0" err="1">
                <a:latin typeface="Times New Roman"/>
                <a:ea typeface="Times New Roman"/>
              </a:rPr>
              <a:t>butun</a:t>
            </a:r>
            <a:r>
              <a:rPr lang="en-US" sz="3200" dirty="0">
                <a:latin typeface="Times New Roman"/>
                <a:ea typeface="Times New Roman"/>
              </a:rPr>
              <a:t> </a:t>
            </a:r>
            <a:r>
              <a:rPr lang="en-US" sz="3200" b="1" dirty="0" err="1">
                <a:latin typeface="Times New Roman"/>
                <a:ea typeface="Times New Roman"/>
              </a:rPr>
              <a:t>Movarounnahrni</a:t>
            </a:r>
            <a:r>
              <a:rPr lang="en-US" sz="3200" dirty="0">
                <a:latin typeface="Times New Roman"/>
                <a:ea typeface="Times New Roman"/>
              </a:rPr>
              <a:t> </a:t>
            </a:r>
            <a:r>
              <a:rPr lang="en-US" sz="3200" dirty="0" err="1">
                <a:latin typeface="Times New Roman"/>
                <a:ea typeface="Times New Roman"/>
              </a:rPr>
              <a:t>qamrab</a:t>
            </a:r>
            <a:r>
              <a:rPr lang="en-US" sz="3200" dirty="0">
                <a:latin typeface="Times New Roman"/>
                <a:ea typeface="Times New Roman"/>
              </a:rPr>
              <a:t> </a:t>
            </a:r>
            <a:r>
              <a:rPr lang="en-US" sz="3200" dirty="0" err="1">
                <a:latin typeface="Times New Roman"/>
                <a:ea typeface="Times New Roman"/>
              </a:rPr>
              <a:t>olgan</a:t>
            </a:r>
            <a:r>
              <a:rPr lang="en-US" sz="3200" dirty="0">
                <a:latin typeface="Times New Roman"/>
                <a:ea typeface="Times New Roman"/>
              </a:rPr>
              <a:t> </a:t>
            </a:r>
            <a:r>
              <a:rPr lang="en-US" sz="3200" dirty="0" err="1">
                <a:latin typeface="Times New Roman"/>
                <a:ea typeface="Times New Roman"/>
              </a:rPr>
              <a:t>harakat</a:t>
            </a:r>
            <a:r>
              <a:rPr lang="en-US" sz="3200" dirty="0">
                <a:latin typeface="Times New Roman"/>
                <a:ea typeface="Times New Roman"/>
              </a:rPr>
              <a:t> — </a:t>
            </a:r>
            <a:r>
              <a:rPr lang="en-US" sz="3200" dirty="0" err="1">
                <a:latin typeface="Times New Roman"/>
                <a:ea typeface="Times New Roman"/>
              </a:rPr>
              <a:t>bu</a:t>
            </a:r>
            <a:r>
              <a:rPr lang="en-US" sz="3200" dirty="0">
                <a:latin typeface="Times New Roman"/>
                <a:ea typeface="Times New Roman"/>
              </a:rPr>
              <a:t> </a:t>
            </a:r>
            <a:r>
              <a:rPr lang="en-US" sz="3200" b="1" dirty="0" err="1">
                <a:solidFill>
                  <a:srgbClr val="C00000"/>
                </a:solidFill>
                <a:latin typeface="Times New Roman"/>
                <a:ea typeface="Times New Roman"/>
              </a:rPr>
              <a:t>Muqanna</a:t>
            </a:r>
            <a:r>
              <a:rPr lang="en-US" sz="3200" b="1" dirty="0">
                <a:solidFill>
                  <a:srgbClr val="C00000"/>
                </a:solidFill>
                <a:latin typeface="Times New Roman"/>
                <a:ea typeface="Times New Roman"/>
              </a:rPr>
              <a:t> </a:t>
            </a:r>
            <a:r>
              <a:rPr lang="en-US" sz="3200" b="1" dirty="0" err="1">
                <a:solidFill>
                  <a:srgbClr val="C00000"/>
                </a:solidFill>
                <a:latin typeface="Times New Roman"/>
                <a:ea typeface="Times New Roman"/>
              </a:rPr>
              <a:t>qo’zg’olonidir</a:t>
            </a:r>
            <a:r>
              <a:rPr lang="en-US" sz="3200" b="1" dirty="0">
                <a:solidFill>
                  <a:srgbClr val="C00000"/>
                </a:solidFill>
                <a:latin typeface="Times New Roman"/>
                <a:ea typeface="Times New Roman"/>
              </a:rPr>
              <a:t>.</a:t>
            </a:r>
            <a:endParaRPr lang="en-US" sz="2800" b="1" i="1" dirty="0">
              <a:solidFill>
                <a:srgbClr val="C00000"/>
              </a:solidFill>
              <a:latin typeface="Times New Roman"/>
              <a:ea typeface="Times New Roman"/>
            </a:endParaRPr>
          </a:p>
        </p:txBody>
      </p:sp>
    </p:spTree>
    <p:extLst>
      <p:ext uri="{BB962C8B-B14F-4D97-AF65-F5344CB8AC3E}">
        <p14:creationId xmlns:p14="http://schemas.microsoft.com/office/powerpoint/2010/main" val="11742519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ctr">
              <a:spcAft>
                <a:spcPts val="0"/>
              </a:spcAft>
            </a:pPr>
            <a:r>
              <a:rPr lang="en-US" sz="2800" b="1" dirty="0" err="1">
                <a:solidFill>
                  <a:srgbClr val="C00000"/>
                </a:solidFill>
                <a:latin typeface="Times New Roman"/>
                <a:ea typeface="Times New Roman"/>
              </a:rPr>
              <a:t>Muqanna</a:t>
            </a:r>
            <a:r>
              <a:rPr lang="en-US" sz="2800" b="1" dirty="0">
                <a:solidFill>
                  <a:srgbClr val="C00000"/>
                </a:solidFill>
                <a:latin typeface="Times New Roman"/>
                <a:ea typeface="Times New Roman"/>
              </a:rPr>
              <a:t> </a:t>
            </a:r>
            <a:r>
              <a:rPr lang="en-US" sz="2800" b="1" dirty="0" err="1">
                <a:solidFill>
                  <a:srgbClr val="C00000"/>
                </a:solidFill>
                <a:latin typeface="Times New Roman"/>
                <a:ea typeface="Times New Roman"/>
              </a:rPr>
              <a:t>qo’zg’oloni</a:t>
            </a:r>
            <a:r>
              <a:rPr lang="en-US" sz="2800" b="1" dirty="0">
                <a:solidFill>
                  <a:srgbClr val="C00000"/>
                </a:solidFill>
                <a:latin typeface="Times New Roman"/>
                <a:ea typeface="Times New Roman"/>
              </a:rPr>
              <a:t>. </a:t>
            </a:r>
            <a:endParaRPr lang="en-US" sz="2800" b="1" dirty="0" smtClean="0">
              <a:solidFill>
                <a:srgbClr val="C00000"/>
              </a:solidFill>
              <a:latin typeface="Times New Roman"/>
              <a:ea typeface="Times New Roman"/>
            </a:endParaRPr>
          </a:p>
          <a:p>
            <a:pPr lvl="0" algn="just">
              <a:spcAft>
                <a:spcPts val="0"/>
              </a:spcAft>
            </a:pPr>
            <a:r>
              <a:rPr lang="en-US" sz="2800" dirty="0">
                <a:latin typeface="Times New Roman"/>
                <a:ea typeface="Times New Roman"/>
              </a:rPr>
              <a:t>	</a:t>
            </a:r>
            <a:r>
              <a:rPr lang="en-US" sz="2800" dirty="0" smtClean="0">
                <a:latin typeface="Times New Roman"/>
                <a:ea typeface="Times New Roman"/>
              </a:rPr>
              <a:t>Arab </a:t>
            </a:r>
            <a:r>
              <a:rPr lang="en-US" sz="2800" dirty="0" err="1">
                <a:latin typeface="Times New Roman"/>
                <a:ea typeface="Times New Roman"/>
              </a:rPr>
              <a:t>istilochilari</a:t>
            </a:r>
            <a:r>
              <a:rPr lang="en-US" sz="2800" dirty="0">
                <a:latin typeface="Times New Roman"/>
                <a:ea typeface="Times New Roman"/>
              </a:rPr>
              <a:t> </a:t>
            </a:r>
            <a:r>
              <a:rPr lang="en-US" sz="2800" dirty="0" err="1">
                <a:latin typeface="Times New Roman"/>
                <a:ea typeface="Times New Roman"/>
              </a:rPr>
              <a:t>istibdodiga</a:t>
            </a:r>
            <a:r>
              <a:rPr lang="en-US" sz="2800" dirty="0">
                <a:latin typeface="Times New Roman"/>
                <a:ea typeface="Times New Roman"/>
              </a:rPr>
              <a:t> </a:t>
            </a:r>
            <a:r>
              <a:rPr lang="en-US" sz="2800" dirty="0" err="1">
                <a:latin typeface="Times New Roman"/>
                <a:ea typeface="Times New Roman"/>
              </a:rPr>
              <a:t>qarshi</a:t>
            </a:r>
            <a:r>
              <a:rPr lang="en-US" sz="2800" dirty="0">
                <a:latin typeface="Times New Roman"/>
                <a:ea typeface="Times New Roman"/>
              </a:rPr>
              <a:t> </a:t>
            </a:r>
            <a:r>
              <a:rPr lang="en-US" sz="2800" dirty="0" err="1">
                <a:latin typeface="Times New Roman"/>
                <a:ea typeface="Times New Roman"/>
              </a:rPr>
              <a:t>Movarounnahrdagi</a:t>
            </a:r>
            <a:r>
              <a:rPr lang="en-US" sz="2800" dirty="0">
                <a:latin typeface="Times New Roman"/>
                <a:ea typeface="Times New Roman"/>
              </a:rPr>
              <a:t> </a:t>
            </a:r>
            <a:r>
              <a:rPr lang="en-US" sz="2800" dirty="0" err="1">
                <a:latin typeface="Times New Roman"/>
                <a:ea typeface="Times New Roman"/>
              </a:rPr>
              <a:t>eng</a:t>
            </a:r>
            <a:r>
              <a:rPr lang="en-US" sz="2800" dirty="0">
                <a:latin typeface="Times New Roman"/>
                <a:ea typeface="Times New Roman"/>
              </a:rPr>
              <a:t> </a:t>
            </a:r>
            <a:r>
              <a:rPr lang="en-US" sz="2800" dirty="0" err="1">
                <a:latin typeface="Times New Roman"/>
                <a:ea typeface="Times New Roman"/>
              </a:rPr>
              <a:t>katta</a:t>
            </a:r>
            <a:r>
              <a:rPr lang="en-US" sz="2800" dirty="0">
                <a:latin typeface="Times New Roman"/>
                <a:ea typeface="Times New Roman"/>
              </a:rPr>
              <a:t> </a:t>
            </a:r>
            <a:r>
              <a:rPr lang="en-US" sz="2800" dirty="0" err="1">
                <a:latin typeface="Times New Roman"/>
                <a:ea typeface="Times New Roman"/>
              </a:rPr>
              <a:t>qo’zg’olon</a:t>
            </a:r>
            <a:r>
              <a:rPr lang="en-US" sz="2800" dirty="0">
                <a:latin typeface="Times New Roman"/>
                <a:ea typeface="Times New Roman"/>
              </a:rPr>
              <a:t> </a:t>
            </a:r>
            <a:r>
              <a:rPr lang="en-US" sz="2800" b="1" dirty="0">
                <a:latin typeface="Times New Roman"/>
                <a:ea typeface="Times New Roman"/>
              </a:rPr>
              <a:t>769 </a:t>
            </a:r>
            <a:r>
              <a:rPr lang="en-US" sz="2800" b="1" dirty="0" err="1">
                <a:latin typeface="Times New Roman"/>
                <a:ea typeface="Times New Roman"/>
              </a:rPr>
              <a:t>yilda</a:t>
            </a:r>
            <a:r>
              <a:rPr lang="en-US" sz="2800" dirty="0">
                <a:latin typeface="Times New Roman"/>
                <a:ea typeface="Times New Roman"/>
              </a:rPr>
              <a:t> </a:t>
            </a:r>
            <a:r>
              <a:rPr lang="en-US" sz="2800" dirty="0" err="1">
                <a:latin typeface="Times New Roman"/>
                <a:ea typeface="Times New Roman"/>
              </a:rPr>
              <a:t>boshlandi</a:t>
            </a:r>
            <a:r>
              <a:rPr lang="en-US" sz="2800" dirty="0">
                <a:latin typeface="Times New Roman"/>
                <a:ea typeface="Times New Roman"/>
              </a:rPr>
              <a:t>. Bu </a:t>
            </a:r>
            <a:r>
              <a:rPr lang="en-US" sz="2800" dirty="0" err="1">
                <a:latin typeface="Times New Roman"/>
                <a:ea typeface="Times New Roman"/>
              </a:rPr>
              <a:t>tarixda</a:t>
            </a:r>
            <a:r>
              <a:rPr lang="en-US" sz="2800" dirty="0">
                <a:latin typeface="Times New Roman"/>
                <a:ea typeface="Times New Roman"/>
              </a:rPr>
              <a:t> </a:t>
            </a:r>
            <a:r>
              <a:rPr lang="en-US" sz="2800" b="1" i="1" dirty="0">
                <a:solidFill>
                  <a:srgbClr val="0000FF"/>
                </a:solidFill>
                <a:latin typeface="Times New Roman"/>
                <a:ea typeface="Times New Roman"/>
              </a:rPr>
              <a:t>“</a:t>
            </a:r>
            <a:r>
              <a:rPr lang="en-US" sz="2800" b="1" i="1" dirty="0" err="1">
                <a:solidFill>
                  <a:srgbClr val="0000FF"/>
                </a:solidFill>
                <a:latin typeface="Times New Roman"/>
                <a:ea typeface="Times New Roman"/>
              </a:rPr>
              <a:t>Oq</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kiyimlilar</a:t>
            </a:r>
            <a:r>
              <a:rPr lang="en-US" sz="2800" b="1" i="1" dirty="0">
                <a:solidFill>
                  <a:srgbClr val="0000FF"/>
                </a:solidFill>
                <a:latin typeface="Times New Roman"/>
                <a:ea typeface="Times New Roman"/>
              </a:rPr>
              <a:t>”</a:t>
            </a:r>
            <a:r>
              <a:rPr lang="en-US" sz="2800" dirty="0">
                <a:latin typeface="Times New Roman"/>
                <a:ea typeface="Times New Roman"/>
              </a:rPr>
              <a:t> (</a:t>
            </a:r>
            <a:r>
              <a:rPr lang="en-US" sz="2800" dirty="0" err="1">
                <a:latin typeface="Times New Roman"/>
                <a:ea typeface="Times New Roman"/>
              </a:rPr>
              <a:t>chunki</a:t>
            </a:r>
            <a:r>
              <a:rPr lang="en-US" sz="2800" dirty="0">
                <a:latin typeface="Times New Roman"/>
                <a:ea typeface="Times New Roman"/>
              </a:rPr>
              <a:t> </a:t>
            </a:r>
            <a:r>
              <a:rPr lang="en-US" sz="2800" dirty="0" err="1">
                <a:latin typeface="Times New Roman"/>
                <a:ea typeface="Times New Roman"/>
              </a:rPr>
              <a:t>qo’zg’olonchilarning</a:t>
            </a:r>
            <a:r>
              <a:rPr lang="en-US" sz="2800" dirty="0">
                <a:latin typeface="Times New Roman"/>
                <a:ea typeface="Times New Roman"/>
              </a:rPr>
              <a:t> </a:t>
            </a:r>
            <a:r>
              <a:rPr lang="en-US" sz="2800" dirty="0" err="1">
                <a:latin typeface="Times New Roman"/>
                <a:ea typeface="Times New Roman"/>
              </a:rPr>
              <a:t>asosiy</a:t>
            </a:r>
            <a:r>
              <a:rPr lang="en-US" sz="2800" dirty="0">
                <a:latin typeface="Times New Roman"/>
                <a:ea typeface="Times New Roman"/>
              </a:rPr>
              <a:t> </a:t>
            </a:r>
            <a:r>
              <a:rPr lang="en-US" sz="2800" dirty="0" err="1">
                <a:latin typeface="Times New Roman"/>
                <a:ea typeface="Times New Roman"/>
              </a:rPr>
              <a:t>jangovar</a:t>
            </a:r>
            <a:r>
              <a:rPr lang="en-US" sz="2800" dirty="0">
                <a:latin typeface="Times New Roman"/>
                <a:ea typeface="Times New Roman"/>
              </a:rPr>
              <a:t> </a:t>
            </a:r>
            <a:r>
              <a:rPr lang="en-US" sz="2800" dirty="0" err="1">
                <a:latin typeface="Times New Roman"/>
                <a:ea typeface="Times New Roman"/>
              </a:rPr>
              <a:t>guruhi</a:t>
            </a:r>
            <a:r>
              <a:rPr lang="en-US" sz="2800" dirty="0">
                <a:latin typeface="Times New Roman"/>
                <a:ea typeface="Times New Roman"/>
              </a:rPr>
              <a:t> </a:t>
            </a:r>
            <a:r>
              <a:rPr lang="en-US" sz="2800" dirty="0" err="1">
                <a:latin typeface="Times New Roman"/>
                <a:ea typeface="Times New Roman"/>
              </a:rPr>
              <a:t>oq</a:t>
            </a:r>
            <a:r>
              <a:rPr lang="en-US" sz="2800" dirty="0">
                <a:latin typeface="Times New Roman"/>
                <a:ea typeface="Times New Roman"/>
              </a:rPr>
              <a:t> </a:t>
            </a:r>
            <a:r>
              <a:rPr lang="en-US" sz="2800" dirty="0" err="1">
                <a:latin typeface="Times New Roman"/>
                <a:ea typeface="Times New Roman"/>
              </a:rPr>
              <a:t>rangdagi</a:t>
            </a:r>
            <a:r>
              <a:rPr lang="en-US" sz="2800" dirty="0">
                <a:latin typeface="Times New Roman"/>
                <a:ea typeface="Times New Roman"/>
              </a:rPr>
              <a:t> </a:t>
            </a:r>
            <a:r>
              <a:rPr lang="en-US" sz="2800" dirty="0" err="1">
                <a:latin typeface="Times New Roman"/>
                <a:ea typeface="Times New Roman"/>
              </a:rPr>
              <a:t>kiyim</a:t>
            </a:r>
            <a:r>
              <a:rPr lang="en-US" sz="2800" dirty="0">
                <a:latin typeface="Times New Roman"/>
                <a:ea typeface="Times New Roman"/>
              </a:rPr>
              <a:t> </a:t>
            </a:r>
            <a:r>
              <a:rPr lang="en-US" sz="2800" dirty="0" err="1">
                <a:latin typeface="Times New Roman"/>
                <a:ea typeface="Times New Roman"/>
              </a:rPr>
              <a:t>kiygan</a:t>
            </a:r>
            <a:r>
              <a:rPr lang="en-US" sz="2800" dirty="0">
                <a:latin typeface="Times New Roman"/>
                <a:ea typeface="Times New Roman"/>
              </a:rPr>
              <a:t> </a:t>
            </a:r>
            <a:r>
              <a:rPr lang="en-US" sz="2800" dirty="0" err="1">
                <a:latin typeface="Times New Roman"/>
                <a:ea typeface="Times New Roman"/>
              </a:rPr>
              <a:t>edilar</a:t>
            </a:r>
            <a:r>
              <a:rPr lang="en-US" sz="2800" dirty="0">
                <a:latin typeface="Times New Roman"/>
                <a:ea typeface="Times New Roman"/>
              </a:rPr>
              <a:t>) </a:t>
            </a:r>
            <a:r>
              <a:rPr lang="en-US" sz="2800" dirty="0" err="1">
                <a:latin typeface="Times New Roman"/>
                <a:ea typeface="Times New Roman"/>
              </a:rPr>
              <a:t>yoki</a:t>
            </a:r>
            <a:r>
              <a:rPr lang="en-US" sz="2800" dirty="0">
                <a:latin typeface="Times New Roman"/>
                <a:ea typeface="Times New Roman"/>
              </a:rPr>
              <a:t> </a:t>
            </a:r>
            <a:r>
              <a:rPr lang="en-US" sz="2800" dirty="0" err="1">
                <a:latin typeface="Times New Roman"/>
                <a:ea typeface="Times New Roman"/>
              </a:rPr>
              <a:t>qo’zg’olon</a:t>
            </a:r>
            <a:r>
              <a:rPr lang="en-US" sz="2800" dirty="0">
                <a:latin typeface="Times New Roman"/>
                <a:ea typeface="Times New Roman"/>
              </a:rPr>
              <a:t> </a:t>
            </a:r>
            <a:r>
              <a:rPr lang="en-US" sz="2800" dirty="0" err="1">
                <a:latin typeface="Times New Roman"/>
                <a:ea typeface="Times New Roman"/>
              </a:rPr>
              <a:t>rahbarining</a:t>
            </a:r>
            <a:r>
              <a:rPr lang="en-US" sz="2800" dirty="0">
                <a:latin typeface="Times New Roman"/>
                <a:ea typeface="Times New Roman"/>
              </a:rPr>
              <a:t> </a:t>
            </a:r>
            <a:r>
              <a:rPr lang="en-US" sz="2800" dirty="0" err="1" smtClean="0">
                <a:latin typeface="Times New Roman"/>
                <a:ea typeface="Times New Roman"/>
              </a:rPr>
              <a:t>nomi</a:t>
            </a:r>
            <a:r>
              <a:rPr lang="en-US" sz="2800" dirty="0" smtClean="0">
                <a:latin typeface="Times New Roman"/>
                <a:ea typeface="Times New Roman"/>
              </a:rPr>
              <a:t> </a:t>
            </a:r>
            <a:r>
              <a:rPr lang="en-US" sz="2800" dirty="0" err="1">
                <a:latin typeface="Times New Roman"/>
                <a:ea typeface="Times New Roman"/>
              </a:rPr>
              <a:t>bilan</a:t>
            </a:r>
            <a:r>
              <a:rPr lang="en-US" sz="2800" dirty="0">
                <a:latin typeface="Times New Roman"/>
                <a:ea typeface="Times New Roman"/>
              </a:rPr>
              <a:t> </a:t>
            </a:r>
            <a:r>
              <a:rPr lang="en-US" sz="2800" b="1" i="1" dirty="0" err="1">
                <a:solidFill>
                  <a:srgbClr val="0000FF"/>
                </a:solidFill>
                <a:latin typeface="Times New Roman"/>
                <a:ea typeface="Times New Roman"/>
              </a:rPr>
              <a:t>Muqanna</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qo’zg’oloni</a:t>
            </a:r>
            <a:r>
              <a:rPr lang="en-US" sz="2800" b="1" i="1" dirty="0">
                <a:solidFill>
                  <a:srgbClr val="0000FF"/>
                </a:solidFill>
                <a:latin typeface="Times New Roman"/>
                <a:ea typeface="Times New Roman"/>
              </a:rPr>
              <a:t> </a:t>
            </a:r>
            <a:r>
              <a:rPr lang="en-US" sz="2800" dirty="0">
                <a:latin typeface="Times New Roman"/>
                <a:ea typeface="Times New Roman"/>
              </a:rPr>
              <a:t>deb </a:t>
            </a:r>
            <a:r>
              <a:rPr lang="en-US" sz="2800" dirty="0" err="1">
                <a:latin typeface="Times New Roman"/>
                <a:ea typeface="Times New Roman"/>
              </a:rPr>
              <a:t>yuritiladi</a:t>
            </a:r>
            <a:r>
              <a:rPr lang="en-US" sz="2800" dirty="0">
                <a:latin typeface="Times New Roman"/>
                <a:ea typeface="Times New Roman"/>
              </a:rPr>
              <a:t>. Bu </a:t>
            </a:r>
            <a:r>
              <a:rPr lang="en-US" sz="2800" dirty="0" err="1">
                <a:latin typeface="Times New Roman"/>
                <a:ea typeface="Times New Roman"/>
              </a:rPr>
              <a:t>qo’zg’olon</a:t>
            </a:r>
            <a:r>
              <a:rPr lang="en-US" sz="2800" dirty="0">
                <a:latin typeface="Times New Roman"/>
                <a:ea typeface="Times New Roman"/>
              </a:rPr>
              <a:t> </a:t>
            </a:r>
            <a:r>
              <a:rPr lang="en-US" sz="2800" dirty="0" err="1">
                <a:latin typeface="Times New Roman"/>
                <a:ea typeface="Times New Roman"/>
              </a:rPr>
              <a:t>deyarli</a:t>
            </a:r>
            <a:r>
              <a:rPr lang="en-US" sz="2800" dirty="0">
                <a:latin typeface="Times New Roman"/>
                <a:ea typeface="Times New Roman"/>
              </a:rPr>
              <a:t> </a:t>
            </a:r>
            <a:r>
              <a:rPr lang="en-US" sz="2800" dirty="0" err="1">
                <a:latin typeface="Times New Roman"/>
                <a:ea typeface="Times New Roman"/>
              </a:rPr>
              <a:t>butun</a:t>
            </a:r>
            <a:r>
              <a:rPr lang="en-US" sz="2800" dirty="0">
                <a:latin typeface="Times New Roman"/>
                <a:ea typeface="Times New Roman"/>
              </a:rPr>
              <a:t> </a:t>
            </a:r>
            <a:r>
              <a:rPr lang="en-US" sz="2800" dirty="0" err="1">
                <a:latin typeface="Times New Roman"/>
                <a:ea typeface="Times New Roman"/>
              </a:rPr>
              <a:t>Markaziy</a:t>
            </a:r>
            <a:r>
              <a:rPr lang="en-US" sz="2800" dirty="0">
                <a:latin typeface="Times New Roman"/>
                <a:ea typeface="Times New Roman"/>
              </a:rPr>
              <a:t> </a:t>
            </a:r>
            <a:r>
              <a:rPr lang="en-US" sz="2800" dirty="0" err="1">
                <a:latin typeface="Times New Roman"/>
                <a:ea typeface="Times New Roman"/>
              </a:rPr>
              <a:t>Osiyo</a:t>
            </a:r>
            <a:r>
              <a:rPr lang="en-US" sz="2800" dirty="0">
                <a:latin typeface="Times New Roman"/>
                <a:ea typeface="Times New Roman"/>
              </a:rPr>
              <a:t> </a:t>
            </a:r>
            <a:r>
              <a:rPr lang="en-US" sz="2800" dirty="0" err="1">
                <a:latin typeface="Times New Roman"/>
                <a:ea typeface="Times New Roman"/>
              </a:rPr>
              <a:t>hududlariga</a:t>
            </a:r>
            <a:r>
              <a:rPr lang="en-US" sz="2800" dirty="0">
                <a:latin typeface="Times New Roman"/>
                <a:ea typeface="Times New Roman"/>
              </a:rPr>
              <a:t> </a:t>
            </a:r>
            <a:r>
              <a:rPr lang="en-US" sz="2800" dirty="0" err="1">
                <a:latin typeface="Times New Roman"/>
                <a:ea typeface="Times New Roman"/>
              </a:rPr>
              <a:t>tarqaldi</a:t>
            </a:r>
            <a:r>
              <a:rPr lang="en-US" sz="2800" dirty="0">
                <a:latin typeface="Times New Roman"/>
                <a:ea typeface="Times New Roman"/>
              </a:rPr>
              <a:t>. </a:t>
            </a:r>
            <a:r>
              <a:rPr lang="en-US" sz="2800" b="1" dirty="0" err="1">
                <a:solidFill>
                  <a:srgbClr val="0000FF"/>
                </a:solidFill>
                <a:latin typeface="Times New Roman"/>
                <a:ea typeface="Times New Roman"/>
              </a:rPr>
              <a:t>Muqanna</a:t>
            </a:r>
            <a:r>
              <a:rPr lang="en-US" sz="2800" dirty="0">
                <a:latin typeface="Times New Roman"/>
                <a:ea typeface="Times New Roman"/>
              </a:rPr>
              <a:t> ism </a:t>
            </a:r>
            <a:r>
              <a:rPr lang="en-US" sz="2800" dirty="0" err="1">
                <a:latin typeface="Times New Roman"/>
                <a:ea typeface="Times New Roman"/>
              </a:rPr>
              <a:t>emas</a:t>
            </a:r>
            <a:r>
              <a:rPr lang="en-US" sz="2800" dirty="0">
                <a:latin typeface="Times New Roman"/>
                <a:ea typeface="Times New Roman"/>
              </a:rPr>
              <a:t>, </a:t>
            </a:r>
            <a:r>
              <a:rPr lang="en-US" sz="2800" dirty="0" err="1">
                <a:latin typeface="Times New Roman"/>
                <a:ea typeface="Times New Roman"/>
              </a:rPr>
              <a:t>balki</a:t>
            </a:r>
            <a:r>
              <a:rPr lang="en-US" sz="2800" dirty="0">
                <a:latin typeface="Times New Roman"/>
                <a:ea typeface="Times New Roman"/>
              </a:rPr>
              <a:t> </a:t>
            </a:r>
            <a:r>
              <a:rPr lang="en-US" sz="2800" b="1" dirty="0" err="1">
                <a:latin typeface="Times New Roman"/>
                <a:ea typeface="Times New Roman"/>
              </a:rPr>
              <a:t>laqabdir</a:t>
            </a:r>
            <a:r>
              <a:rPr lang="en-US" sz="2800" dirty="0">
                <a:latin typeface="Times New Roman"/>
                <a:ea typeface="Times New Roman"/>
              </a:rPr>
              <a:t>. Bu </a:t>
            </a:r>
            <a:r>
              <a:rPr lang="en-US" sz="2800" dirty="0" err="1">
                <a:latin typeface="Times New Roman"/>
                <a:ea typeface="Times New Roman"/>
              </a:rPr>
              <a:t>so’z</a:t>
            </a:r>
            <a:r>
              <a:rPr lang="en-US" sz="2800" dirty="0">
                <a:latin typeface="Times New Roman"/>
                <a:ea typeface="Times New Roman"/>
              </a:rPr>
              <a:t> </a:t>
            </a:r>
            <a:r>
              <a:rPr lang="en-US" sz="2800" b="1" dirty="0">
                <a:solidFill>
                  <a:srgbClr val="0000FF"/>
                </a:solidFill>
                <a:latin typeface="Times New Roman"/>
                <a:ea typeface="Times New Roman"/>
              </a:rPr>
              <a:t>“</a:t>
            </a:r>
            <a:r>
              <a:rPr lang="en-US" sz="2800" b="1" dirty="0" err="1">
                <a:solidFill>
                  <a:srgbClr val="0000FF"/>
                </a:solidFill>
                <a:latin typeface="Times New Roman"/>
                <a:ea typeface="Times New Roman"/>
              </a:rPr>
              <a:t>niqobdor</a:t>
            </a:r>
            <a:r>
              <a:rPr lang="en-US" sz="2800" b="1" dirty="0">
                <a:solidFill>
                  <a:srgbClr val="0000FF"/>
                </a:solidFill>
                <a:latin typeface="Times New Roman"/>
                <a:ea typeface="Times New Roman"/>
              </a:rPr>
              <a:t>”, “</a:t>
            </a:r>
            <a:r>
              <a:rPr lang="en-US" sz="2800" b="1" dirty="0" err="1">
                <a:solidFill>
                  <a:srgbClr val="0000FF"/>
                </a:solidFill>
                <a:latin typeface="Times New Roman"/>
                <a:ea typeface="Times New Roman"/>
              </a:rPr>
              <a:t>pardali</a:t>
            </a:r>
            <a:r>
              <a:rPr lang="en-US" sz="2800" b="1" dirty="0">
                <a:solidFill>
                  <a:srgbClr val="0000FF"/>
                </a:solidFill>
                <a:latin typeface="Times New Roman"/>
                <a:ea typeface="Times New Roman"/>
              </a:rPr>
              <a:t>”</a:t>
            </a:r>
            <a:r>
              <a:rPr lang="en-US" sz="2800" dirty="0">
                <a:latin typeface="Times New Roman"/>
                <a:ea typeface="Times New Roman"/>
              </a:rPr>
              <a:t> </a:t>
            </a:r>
            <a:r>
              <a:rPr lang="en-US" sz="2800" dirty="0" err="1">
                <a:latin typeface="Times New Roman"/>
                <a:ea typeface="Times New Roman"/>
              </a:rPr>
              <a:t>ma’nolarini</a:t>
            </a:r>
            <a:r>
              <a:rPr lang="en-US" sz="2800" dirty="0">
                <a:latin typeface="Times New Roman"/>
                <a:ea typeface="Times New Roman"/>
              </a:rPr>
              <a:t> </a:t>
            </a:r>
            <a:r>
              <a:rPr lang="en-US" sz="2800" dirty="0" err="1">
                <a:latin typeface="Times New Roman"/>
                <a:ea typeface="Times New Roman"/>
              </a:rPr>
              <a:t>anglatadi</a:t>
            </a:r>
            <a:r>
              <a:rPr lang="en-US" sz="2800" dirty="0">
                <a:latin typeface="Times New Roman"/>
                <a:ea typeface="Times New Roman"/>
              </a:rPr>
              <a:t>. </a:t>
            </a:r>
            <a:r>
              <a:rPr lang="en-US" sz="2800" dirty="0" err="1">
                <a:latin typeface="Times New Roman"/>
                <a:ea typeface="Times New Roman"/>
              </a:rPr>
              <a:t>Muqannaning</a:t>
            </a:r>
            <a:r>
              <a:rPr lang="en-US" sz="2800" dirty="0">
                <a:latin typeface="Times New Roman"/>
                <a:ea typeface="Times New Roman"/>
              </a:rPr>
              <a:t> </a:t>
            </a:r>
            <a:r>
              <a:rPr lang="en-US" sz="2800" dirty="0" err="1">
                <a:latin typeface="Times New Roman"/>
                <a:ea typeface="Times New Roman"/>
              </a:rPr>
              <a:t>asli</a:t>
            </a:r>
            <a:r>
              <a:rPr lang="en-US" sz="2800" dirty="0">
                <a:latin typeface="Times New Roman"/>
                <a:ea typeface="Times New Roman"/>
              </a:rPr>
              <a:t> </a:t>
            </a:r>
            <a:r>
              <a:rPr lang="en-US" sz="2800" dirty="0" err="1">
                <a:latin typeface="Times New Roman"/>
                <a:ea typeface="Times New Roman"/>
              </a:rPr>
              <a:t>ismi</a:t>
            </a:r>
            <a:r>
              <a:rPr lang="en-US" sz="2800" dirty="0">
                <a:latin typeface="Times New Roman"/>
                <a:ea typeface="Times New Roman"/>
              </a:rPr>
              <a:t> </a:t>
            </a:r>
            <a:r>
              <a:rPr lang="en-US" sz="2800" b="1" dirty="0" err="1">
                <a:latin typeface="Times New Roman"/>
                <a:ea typeface="Times New Roman"/>
              </a:rPr>
              <a:t>Hoshim</a:t>
            </a:r>
            <a:r>
              <a:rPr lang="en-US" sz="2800" b="1" dirty="0">
                <a:latin typeface="Times New Roman"/>
                <a:ea typeface="Times New Roman"/>
              </a:rPr>
              <a:t> </a:t>
            </a:r>
            <a:r>
              <a:rPr lang="en-US" sz="2800" b="1" dirty="0" err="1">
                <a:latin typeface="Times New Roman"/>
                <a:ea typeface="Times New Roman"/>
              </a:rPr>
              <a:t>ibn</a:t>
            </a:r>
            <a:r>
              <a:rPr lang="en-US" sz="2800" b="1" dirty="0">
                <a:latin typeface="Times New Roman"/>
                <a:ea typeface="Times New Roman"/>
              </a:rPr>
              <a:t> </a:t>
            </a:r>
            <a:r>
              <a:rPr lang="en-US" sz="2800" b="1" dirty="0" err="1">
                <a:latin typeface="Times New Roman"/>
                <a:ea typeface="Times New Roman"/>
              </a:rPr>
              <a:t>Xakim</a:t>
            </a:r>
            <a:r>
              <a:rPr lang="en-US" sz="2800" b="1" dirty="0">
                <a:latin typeface="Times New Roman"/>
                <a:ea typeface="Times New Roman"/>
              </a:rPr>
              <a:t> </a:t>
            </a:r>
            <a:r>
              <a:rPr lang="en-US" sz="2800" dirty="0" err="1">
                <a:latin typeface="Times New Roman"/>
                <a:ea typeface="Times New Roman"/>
              </a:rPr>
              <a:t>bo’lib</a:t>
            </a:r>
            <a:r>
              <a:rPr lang="en-US" sz="2800" dirty="0">
                <a:latin typeface="Times New Roman"/>
                <a:ea typeface="Times New Roman"/>
              </a:rPr>
              <a:t>, </a:t>
            </a:r>
            <a:r>
              <a:rPr lang="en-US" sz="2800" dirty="0" err="1" smtClean="0">
                <a:latin typeface="Times New Roman"/>
                <a:ea typeface="Times New Roman"/>
              </a:rPr>
              <a:t>uning</a:t>
            </a:r>
            <a:r>
              <a:rPr lang="en-US" sz="2800" dirty="0" smtClean="0">
                <a:latin typeface="Times New Roman"/>
                <a:ea typeface="Times New Roman"/>
              </a:rPr>
              <a:t> </a:t>
            </a:r>
            <a:r>
              <a:rPr lang="en-US" sz="2800" dirty="0" err="1">
                <a:latin typeface="Times New Roman"/>
                <a:ea typeface="Times New Roman"/>
              </a:rPr>
              <a:t>ismi</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shaxsi</a:t>
            </a:r>
            <a:r>
              <a:rPr lang="en-US" sz="2800" dirty="0">
                <a:latin typeface="Times New Roman"/>
                <a:ea typeface="Times New Roman"/>
              </a:rPr>
              <a:t> </a:t>
            </a:r>
            <a:r>
              <a:rPr lang="en-US" sz="2800" dirty="0" err="1">
                <a:latin typeface="Times New Roman"/>
                <a:ea typeface="Times New Roman"/>
              </a:rPr>
              <a:t>to’g’risida</a:t>
            </a:r>
            <a:r>
              <a:rPr lang="en-US" sz="2800" dirty="0">
                <a:latin typeface="Times New Roman"/>
                <a:ea typeface="Times New Roman"/>
              </a:rPr>
              <a:t> </a:t>
            </a:r>
            <a:r>
              <a:rPr lang="en-US" sz="2800" dirty="0" err="1">
                <a:latin typeface="Times New Roman"/>
                <a:ea typeface="Times New Roman"/>
              </a:rPr>
              <a:t>yozma</a:t>
            </a:r>
            <a:r>
              <a:rPr lang="en-US" sz="2800" dirty="0">
                <a:latin typeface="Times New Roman"/>
                <a:ea typeface="Times New Roman"/>
              </a:rPr>
              <a:t> </a:t>
            </a:r>
            <a:r>
              <a:rPr lang="en-US" sz="2800" dirty="0" err="1">
                <a:latin typeface="Times New Roman"/>
                <a:ea typeface="Times New Roman"/>
              </a:rPr>
              <a:t>manbalarda</a:t>
            </a:r>
            <a:r>
              <a:rPr lang="en-US" sz="2800" dirty="0">
                <a:latin typeface="Times New Roman"/>
                <a:ea typeface="Times New Roman"/>
              </a:rPr>
              <a:t> </a:t>
            </a:r>
            <a:r>
              <a:rPr lang="en-US" sz="2800" dirty="0" err="1">
                <a:latin typeface="Times New Roman"/>
                <a:ea typeface="Times New Roman"/>
              </a:rPr>
              <a:t>turlicha</a:t>
            </a:r>
            <a:r>
              <a:rPr lang="en-US" sz="2800" dirty="0">
                <a:latin typeface="Times New Roman"/>
                <a:ea typeface="Times New Roman"/>
              </a:rPr>
              <a:t> </a:t>
            </a:r>
            <a:r>
              <a:rPr lang="en-US" sz="2800" dirty="0" err="1">
                <a:latin typeface="Times New Roman"/>
                <a:ea typeface="Times New Roman"/>
              </a:rPr>
              <a:t>ma’lumotlar</a:t>
            </a:r>
            <a:r>
              <a:rPr lang="en-US" sz="2800" dirty="0">
                <a:latin typeface="Times New Roman"/>
                <a:ea typeface="Times New Roman"/>
              </a:rPr>
              <a:t> </a:t>
            </a:r>
            <a:r>
              <a:rPr lang="en-US" sz="2800" dirty="0" err="1">
                <a:latin typeface="Times New Roman"/>
                <a:ea typeface="Times New Roman"/>
              </a:rPr>
              <a:t>mavjud</a:t>
            </a:r>
            <a:r>
              <a:rPr lang="en-US" sz="2800" dirty="0">
                <a:latin typeface="Times New Roman"/>
                <a:ea typeface="Times New Roman"/>
              </a:rPr>
              <a:t>. </a:t>
            </a:r>
            <a:r>
              <a:rPr lang="en-US" sz="2800" dirty="0" err="1">
                <a:latin typeface="Times New Roman"/>
                <a:ea typeface="Times New Roman"/>
              </a:rPr>
              <a:t>Jumladan</a:t>
            </a:r>
            <a:r>
              <a:rPr lang="en-US" sz="2800" dirty="0">
                <a:latin typeface="Times New Roman"/>
                <a:ea typeface="Times New Roman"/>
              </a:rPr>
              <a:t>, </a:t>
            </a:r>
            <a:r>
              <a:rPr lang="en-US" sz="2800" b="1" i="1" dirty="0" err="1">
                <a:solidFill>
                  <a:srgbClr val="0000FF"/>
                </a:solidFill>
                <a:latin typeface="Times New Roman"/>
                <a:ea typeface="Times New Roman"/>
              </a:rPr>
              <a:t>Ya’qubiy</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uni</a:t>
            </a:r>
            <a:r>
              <a:rPr lang="en-US" sz="2800" b="1" i="1" dirty="0">
                <a:solidFill>
                  <a:srgbClr val="0000FF"/>
                </a:solidFill>
                <a:latin typeface="Times New Roman"/>
                <a:ea typeface="Times New Roman"/>
              </a:rPr>
              <a:t> Hakim al-</a:t>
            </a:r>
            <a:r>
              <a:rPr lang="en-US" sz="2800" b="1" i="1" dirty="0" err="1">
                <a:solidFill>
                  <a:srgbClr val="0000FF"/>
                </a:solidFill>
                <a:latin typeface="Times New Roman"/>
                <a:ea typeface="Times New Roman"/>
              </a:rPr>
              <a:t>A’var</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bir</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ko’zli</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Xoshim</a:t>
            </a:r>
            <a:r>
              <a:rPr lang="en-US" sz="2800" dirty="0">
                <a:latin typeface="Times New Roman"/>
                <a:ea typeface="Times New Roman"/>
              </a:rPr>
              <a:t> deb </a:t>
            </a:r>
            <a:r>
              <a:rPr lang="en-US" sz="2800" dirty="0" err="1">
                <a:latin typeface="Times New Roman"/>
                <a:ea typeface="Times New Roman"/>
              </a:rPr>
              <a:t>atagan</a:t>
            </a:r>
            <a:r>
              <a:rPr lang="en-US" sz="2800" dirty="0">
                <a:latin typeface="Times New Roman"/>
                <a:ea typeface="Times New Roman"/>
              </a:rPr>
              <a:t>. </a:t>
            </a:r>
            <a:endParaRPr lang="en-US" sz="2400" b="1" i="1" dirty="0">
              <a:solidFill>
                <a:srgbClr val="C00000"/>
              </a:solidFill>
              <a:latin typeface="Times New Roman"/>
              <a:ea typeface="Times New Roman"/>
            </a:endParaRPr>
          </a:p>
        </p:txBody>
      </p:sp>
    </p:spTree>
    <p:extLst>
      <p:ext uri="{BB962C8B-B14F-4D97-AF65-F5344CB8AC3E}">
        <p14:creationId xmlns:p14="http://schemas.microsoft.com/office/powerpoint/2010/main" val="9094220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en-US" sz="2800" dirty="0" smtClean="0">
                <a:latin typeface="Times New Roman"/>
                <a:ea typeface="Times New Roman"/>
              </a:rPr>
              <a:t>	T</a:t>
            </a:r>
            <a:r>
              <a:rPr lang="uz-Cyrl-UZ" sz="2800" dirty="0" smtClean="0">
                <a:latin typeface="Times New Roman"/>
                <a:ea typeface="Times New Roman"/>
              </a:rPr>
              <a:t>arixchisi </a:t>
            </a:r>
            <a:r>
              <a:rPr lang="uz-Cyrl-UZ" sz="2800" b="1" dirty="0">
                <a:solidFill>
                  <a:srgbClr val="0000FF"/>
                </a:solidFill>
                <a:latin typeface="Times New Roman"/>
                <a:ea typeface="Times New Roman"/>
              </a:rPr>
              <a:t>Narshaxiy</a:t>
            </a:r>
            <a:r>
              <a:rPr lang="uz-Cyrl-UZ" sz="2800" dirty="0">
                <a:latin typeface="Times New Roman"/>
                <a:ea typeface="Times New Roman"/>
              </a:rPr>
              <a:t> </a:t>
            </a:r>
            <a:r>
              <a:rPr lang="uz-Cyrl-UZ" sz="2800" dirty="0" smtClean="0">
                <a:latin typeface="Times New Roman"/>
                <a:ea typeface="Times New Roman"/>
              </a:rPr>
              <a:t>yoz</a:t>
            </a:r>
            <a:r>
              <a:rPr lang="en-US" sz="2800" dirty="0" err="1" smtClean="0">
                <a:latin typeface="Times New Roman"/>
                <a:ea typeface="Times New Roman"/>
              </a:rPr>
              <a:t>ishicha</a:t>
            </a:r>
            <a:r>
              <a:rPr lang="uz-Cyrl-UZ" sz="2800" dirty="0" smtClean="0">
                <a:latin typeface="Times New Roman"/>
                <a:ea typeface="Times New Roman"/>
              </a:rPr>
              <a:t>: </a:t>
            </a:r>
            <a:r>
              <a:rPr lang="uz-Cyrl-UZ" sz="2800" b="1" i="1" dirty="0">
                <a:solidFill>
                  <a:srgbClr val="7030A0"/>
                </a:solidFill>
                <a:latin typeface="Times New Roman"/>
                <a:ea typeface="Times New Roman"/>
              </a:rPr>
              <a:t>“Hoshim ibn Hakimni Muqanna deyishlariga sabab shu ediki, u juda xunuk, boshi kal va bir ko’zi ko’r bo’lganidan hamisha boshi va yuziga ko’k parda tutib yurardi»</a:t>
            </a:r>
            <a:r>
              <a:rPr lang="uz-Cyrl-UZ" sz="2800" dirty="0">
                <a:latin typeface="Times New Roman"/>
                <a:ea typeface="Times New Roman"/>
              </a:rPr>
              <a:t> </a:t>
            </a:r>
            <a:endParaRPr lang="en-US" sz="2800" dirty="0" smtClean="0">
              <a:latin typeface="Times New Roman"/>
              <a:ea typeface="Times New Roman"/>
            </a:endParaRPr>
          </a:p>
          <a:p>
            <a:pPr lvl="0" algn="just">
              <a:spcAft>
                <a:spcPts val="0"/>
              </a:spcAft>
            </a:pPr>
            <a:r>
              <a:rPr lang="en-US" sz="2800" dirty="0">
                <a:latin typeface="Times New Roman"/>
                <a:ea typeface="Times New Roman"/>
              </a:rPr>
              <a:t>	</a:t>
            </a:r>
            <a:r>
              <a:rPr lang="uz-Cyrl-UZ" sz="2800" dirty="0" smtClean="0">
                <a:latin typeface="Times New Roman"/>
                <a:ea typeface="Times New Roman"/>
              </a:rPr>
              <a:t>Muqannani </a:t>
            </a:r>
            <a:r>
              <a:rPr lang="uz-Cyrl-UZ" sz="2800" dirty="0">
                <a:latin typeface="Times New Roman"/>
                <a:ea typeface="Times New Roman"/>
              </a:rPr>
              <a:t>faoliyati to’g’risida ham har xil rivoyatlar bor. Ba’zi birovlar uni </a:t>
            </a:r>
            <a:r>
              <a:rPr lang="uz-Cyrl-UZ" sz="2800" b="1" dirty="0">
                <a:latin typeface="Times New Roman"/>
                <a:ea typeface="Times New Roman"/>
              </a:rPr>
              <a:t>qul</a:t>
            </a:r>
            <a:r>
              <a:rPr lang="uz-Cyrl-UZ" sz="2800" dirty="0">
                <a:latin typeface="Times New Roman"/>
                <a:ea typeface="Times New Roman"/>
              </a:rPr>
              <a:t> bo’lganlar desalar, </a:t>
            </a:r>
            <a:r>
              <a:rPr lang="uz-Cyrl-UZ" sz="2800" dirty="0" smtClean="0">
                <a:latin typeface="Times New Roman"/>
                <a:ea typeface="Times New Roman"/>
              </a:rPr>
              <a:t>bosh</a:t>
            </a:r>
            <a:r>
              <a:rPr lang="en-US" sz="2800" dirty="0" smtClean="0">
                <a:latin typeface="Times New Roman"/>
                <a:ea typeface="Times New Roman"/>
              </a:rPr>
              <a:t>q</a:t>
            </a:r>
            <a:r>
              <a:rPr lang="uz-Cyrl-UZ" sz="2800" dirty="0" smtClean="0">
                <a:latin typeface="Times New Roman"/>
                <a:ea typeface="Times New Roman"/>
              </a:rPr>
              <a:t>a </a:t>
            </a:r>
            <a:r>
              <a:rPr lang="uz-Cyrl-UZ" sz="2800" dirty="0">
                <a:latin typeface="Times New Roman"/>
                <a:ea typeface="Times New Roman"/>
              </a:rPr>
              <a:t>birovlar u </a:t>
            </a:r>
            <a:r>
              <a:rPr lang="uz-Cyrl-UZ" sz="2800" b="1" dirty="0">
                <a:latin typeface="Times New Roman"/>
                <a:ea typeface="Times New Roman"/>
              </a:rPr>
              <a:t>kir yuvish</a:t>
            </a:r>
            <a:r>
              <a:rPr lang="uz-Cyrl-UZ" sz="2800" dirty="0">
                <a:latin typeface="Times New Roman"/>
                <a:ea typeface="Times New Roman"/>
              </a:rPr>
              <a:t> bilan shug’ullangan, yani ba’zi qismlar esa </a:t>
            </a:r>
            <a:r>
              <a:rPr lang="uz-Cyrl-UZ" sz="2800" b="1" dirty="0">
                <a:latin typeface="Times New Roman"/>
                <a:ea typeface="Times New Roman"/>
              </a:rPr>
              <a:t>kigizchilik</a:t>
            </a:r>
            <a:r>
              <a:rPr lang="uz-Cyrl-UZ" sz="2800" dirty="0">
                <a:latin typeface="Times New Roman"/>
                <a:ea typeface="Times New Roman"/>
              </a:rPr>
              <a:t> bilan mashg’ul bo’lgan deb rivoyat qiladilar. Manbalarda Muqannaning yoshlik chog’larida </a:t>
            </a:r>
            <a:r>
              <a:rPr lang="uz-Cyrl-UZ" sz="2800" b="1" dirty="0">
                <a:solidFill>
                  <a:srgbClr val="0000FF"/>
                </a:solidFill>
                <a:latin typeface="Times New Roman"/>
                <a:ea typeface="Times New Roman"/>
              </a:rPr>
              <a:t>kundugarlik</a:t>
            </a:r>
            <a:r>
              <a:rPr lang="uz-Cyrl-UZ" sz="2800" dirty="0">
                <a:latin typeface="Times New Roman"/>
                <a:ea typeface="Times New Roman"/>
              </a:rPr>
              <a:t> (ya’ni </a:t>
            </a:r>
            <a:r>
              <a:rPr lang="uz-Cyrl-UZ" sz="2800" b="1" i="1" dirty="0">
                <a:latin typeface="Times New Roman"/>
                <a:ea typeface="Times New Roman"/>
              </a:rPr>
              <a:t>matolarga ohor beruvchi</a:t>
            </a:r>
            <a:r>
              <a:rPr lang="uz-Cyrl-UZ" sz="2800" dirty="0">
                <a:latin typeface="Times New Roman"/>
                <a:ea typeface="Times New Roman"/>
              </a:rPr>
              <a:t>) bilan shug’ullanganligi ham qayd qilinadi. </a:t>
            </a:r>
            <a:r>
              <a:rPr lang="uz-Cyrl-UZ" sz="2800" b="1" dirty="0">
                <a:latin typeface="Times New Roman"/>
                <a:ea typeface="Times New Roman"/>
              </a:rPr>
              <a:t>Narshahiy</a:t>
            </a:r>
            <a:r>
              <a:rPr lang="uz-Cyrl-UZ" sz="2800" dirty="0">
                <a:latin typeface="Times New Roman"/>
                <a:ea typeface="Times New Roman"/>
              </a:rPr>
              <a:t> Muqannani yomon ko’rganligini sir saqlamagani holda uni </a:t>
            </a:r>
            <a:r>
              <a:rPr lang="uz-Cyrl-UZ" sz="2800" b="1" i="1" dirty="0">
                <a:latin typeface="Times New Roman"/>
                <a:ea typeface="Times New Roman"/>
              </a:rPr>
              <a:t>aqlli va o’qimishli</a:t>
            </a:r>
            <a:r>
              <a:rPr lang="uz-Cyrl-UZ" sz="2800" dirty="0">
                <a:latin typeface="Times New Roman"/>
                <a:ea typeface="Times New Roman"/>
              </a:rPr>
              <a:t> bo’lganini tan oladi. Darhaqiqat, u </a:t>
            </a:r>
            <a:r>
              <a:rPr lang="uz-Cyrl-UZ" sz="2800" b="1" dirty="0">
                <a:latin typeface="Times New Roman"/>
                <a:ea typeface="Times New Roman"/>
              </a:rPr>
              <a:t>savodli va nihoyatda bilimdon</a:t>
            </a:r>
            <a:r>
              <a:rPr lang="uz-Cyrl-UZ" sz="2800" dirty="0">
                <a:latin typeface="Times New Roman"/>
                <a:ea typeface="Times New Roman"/>
              </a:rPr>
              <a:t> bo’lgan.</a:t>
            </a:r>
            <a:endParaRPr lang="en-US" sz="2400" b="1" i="1" dirty="0">
              <a:solidFill>
                <a:srgbClr val="C00000"/>
              </a:solidFill>
              <a:latin typeface="Times New Roman"/>
              <a:ea typeface="Times New Roman"/>
            </a:endParaRPr>
          </a:p>
        </p:txBody>
      </p:sp>
    </p:spTree>
    <p:extLst>
      <p:ext uri="{BB962C8B-B14F-4D97-AF65-F5344CB8AC3E}">
        <p14:creationId xmlns:p14="http://schemas.microsoft.com/office/powerpoint/2010/main" val="199234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4379" y="128781"/>
            <a:ext cx="8856984" cy="5509200"/>
          </a:xfrm>
          <a:prstGeom prst="rect">
            <a:avLst/>
          </a:prstGeom>
        </p:spPr>
        <p:txBody>
          <a:bodyPr wrap="square">
            <a:spAutoFit/>
          </a:bodyPr>
          <a:lstStyle/>
          <a:p>
            <a:pPr algn="just"/>
            <a:r>
              <a:rPr lang="en-US" sz="3200" dirty="0" smtClean="0">
                <a:latin typeface="Times New Roman" panose="02020603050405020304" pitchFamily="18" charset="0"/>
                <a:cs typeface="Times New Roman" panose="02020603050405020304" pitchFamily="18" charset="0"/>
              </a:rPr>
              <a:t>	</a:t>
            </a:r>
            <a:r>
              <a:rPr lang="uz-Latn-UZ" sz="3200" dirty="0" smtClean="0">
                <a:latin typeface="Times New Roman" panose="02020603050405020304" pitchFamily="18" charset="0"/>
                <a:cs typeface="Times New Roman" panose="02020603050405020304" pitchFamily="18" charset="0"/>
              </a:rPr>
              <a:t>Bu </a:t>
            </a:r>
            <a:r>
              <a:rPr lang="uz-Latn-UZ" sz="3200" dirty="0">
                <a:latin typeface="Times New Roman" panose="02020603050405020304" pitchFamily="18" charset="0"/>
                <a:cs typeface="Times New Roman" panose="02020603050405020304" pitchFamily="18" charset="0"/>
              </a:rPr>
              <a:t>paytda Xurosonda </a:t>
            </a:r>
            <a:r>
              <a:rPr lang="uz-Latn-UZ" sz="3200" b="1" dirty="0">
                <a:solidFill>
                  <a:srgbClr val="0000FF"/>
                </a:solidFill>
                <a:latin typeface="Times New Roman" panose="02020603050405020304" pitchFamily="18" charset="0"/>
                <a:cs typeface="Times New Roman" panose="02020603050405020304" pitchFamily="18" charset="0"/>
              </a:rPr>
              <a:t>Said ibi Abdulaziz </a:t>
            </a:r>
            <a:r>
              <a:rPr lang="uz-Latn-UZ" sz="3200" dirty="0">
                <a:latin typeface="Times New Roman" panose="02020603050405020304" pitchFamily="18" charset="0"/>
                <a:cs typeface="Times New Roman" panose="02020603050405020304" pitchFamily="18" charset="0"/>
              </a:rPr>
              <a:t>noib edi. U </a:t>
            </a:r>
            <a:r>
              <a:rPr lang="uz-Latn-UZ" sz="3200" b="1" i="1" dirty="0">
                <a:latin typeface="Times New Roman" panose="02020603050405020304" pitchFamily="18" charset="0"/>
                <a:cs typeface="Times New Roman" panose="02020603050405020304" pitchFamily="18" charset="0"/>
              </a:rPr>
              <a:t>yumshoq tabiatli va ayni zamonda kiyim-kechakka o’ch bo’lganligidan</a:t>
            </a:r>
            <a:r>
              <a:rPr lang="uz-Latn-UZ" sz="3200" dirty="0">
                <a:latin typeface="Times New Roman" panose="02020603050405020304" pitchFamily="18" charset="0"/>
                <a:cs typeface="Times New Roman" panose="02020603050405020304" pitchFamily="18" charset="0"/>
              </a:rPr>
              <a:t> </a:t>
            </a:r>
            <a:r>
              <a:rPr lang="uz-Latn-UZ" sz="3200" b="1" i="1" dirty="0">
                <a:solidFill>
                  <a:srgbClr val="C00000"/>
                </a:solidFill>
                <a:latin typeface="Times New Roman" panose="02020603050405020304" pitchFamily="18" charset="0"/>
                <a:cs typeface="Times New Roman" panose="02020603050405020304" pitchFamily="18" charset="0"/>
              </a:rPr>
              <a:t>“Xuzayna” (uy bekasi)</a:t>
            </a:r>
            <a:r>
              <a:rPr lang="uz-Latn-UZ" sz="3200" dirty="0">
                <a:latin typeface="Times New Roman" panose="02020603050405020304" pitchFamily="18" charset="0"/>
                <a:cs typeface="Times New Roman" panose="02020603050405020304" pitchFamily="18" charset="0"/>
              </a:rPr>
              <a:t> laqabini olgan edi. Xurosonga yangi </a:t>
            </a:r>
            <a:r>
              <a:rPr lang="uz-Latn-UZ" sz="3200" dirty="0" smtClean="0">
                <a:latin typeface="Times New Roman" panose="02020603050405020304" pitchFamily="18" charset="0"/>
                <a:cs typeface="Times New Roman" panose="02020603050405020304" pitchFamily="18" charset="0"/>
              </a:rPr>
              <a:t>tayi</a:t>
            </a:r>
            <a:r>
              <a:rPr lang="en-US" sz="3200" dirty="0" smtClean="0">
                <a:latin typeface="Times New Roman" panose="02020603050405020304" pitchFamily="18" charset="0"/>
                <a:cs typeface="Times New Roman" panose="02020603050405020304" pitchFamily="18" charset="0"/>
              </a:rPr>
              <a:t>n</a:t>
            </a:r>
            <a:r>
              <a:rPr lang="uz-Latn-UZ" sz="3200" dirty="0" smtClean="0">
                <a:latin typeface="Times New Roman" panose="02020603050405020304" pitchFamily="18" charset="0"/>
                <a:cs typeface="Times New Roman" panose="02020603050405020304" pitchFamily="18" charset="0"/>
              </a:rPr>
              <a:t>langan </a:t>
            </a:r>
            <a:r>
              <a:rPr lang="uz-Latn-UZ" sz="3200" b="1" i="1" dirty="0">
                <a:solidFill>
                  <a:srgbClr val="0000FF"/>
                </a:solidFill>
                <a:latin typeface="Times New Roman" panose="02020603050405020304" pitchFamily="18" charset="0"/>
                <a:cs typeface="Times New Roman" panose="02020603050405020304" pitchFamily="18" charset="0"/>
              </a:rPr>
              <a:t>Said ibn Amr Al-Xaroshiy</a:t>
            </a:r>
            <a:r>
              <a:rPr lang="uz-Latn-UZ" sz="3200" dirty="0">
                <a:latin typeface="Times New Roman" panose="02020603050405020304" pitchFamily="18" charset="0"/>
                <a:cs typeface="Times New Roman" panose="02020603050405020304" pitchFamily="18" charset="0"/>
              </a:rPr>
              <a:t> </a:t>
            </a:r>
            <a:r>
              <a:rPr lang="uz-Latn-UZ" sz="3200" b="1" dirty="0">
                <a:latin typeface="Times New Roman" panose="02020603050405020304" pitchFamily="18" charset="0"/>
                <a:cs typeface="Times New Roman" panose="02020603050405020304" pitchFamily="18" charset="0"/>
              </a:rPr>
              <a:t>(721)</a:t>
            </a:r>
            <a:r>
              <a:rPr lang="uz-Latn-UZ" sz="3200" dirty="0">
                <a:latin typeface="Times New Roman" panose="02020603050405020304" pitchFamily="18" charset="0"/>
                <a:cs typeface="Times New Roman" panose="02020603050405020304" pitchFamily="18" charset="0"/>
              </a:rPr>
              <a:t> </a:t>
            </a:r>
            <a:r>
              <a:rPr lang="uz-Latn-UZ" sz="3200" b="1" dirty="0">
                <a:latin typeface="Times New Roman" panose="02020603050405020304" pitchFamily="18" charset="0"/>
                <a:cs typeface="Times New Roman" panose="02020603050405020304" pitchFamily="18" charset="0"/>
              </a:rPr>
              <a:t>so’g’dliklarga</a:t>
            </a:r>
            <a:r>
              <a:rPr lang="uz-Latn-UZ" sz="3200" dirty="0">
                <a:latin typeface="Times New Roman" panose="02020603050405020304" pitchFamily="18" charset="0"/>
                <a:cs typeface="Times New Roman" panose="02020603050405020304" pitchFamily="18" charset="0"/>
              </a:rPr>
              <a:t> qarshi keskin choralar ko’rgan. U </a:t>
            </a:r>
            <a:r>
              <a:rPr lang="uz-Latn-UZ" sz="3200" b="1" dirty="0">
                <a:solidFill>
                  <a:srgbClr val="0000FF"/>
                </a:solidFill>
                <a:latin typeface="Times New Roman" panose="02020603050405020304" pitchFamily="18" charset="0"/>
                <a:cs typeface="Times New Roman" panose="02020603050405020304" pitchFamily="18" charset="0"/>
              </a:rPr>
              <a:t>Iroqda</a:t>
            </a:r>
            <a:r>
              <a:rPr lang="uz-Latn-UZ" sz="3200" dirty="0">
                <a:latin typeface="Times New Roman" panose="02020603050405020304" pitchFamily="18" charset="0"/>
                <a:cs typeface="Times New Roman" panose="02020603050405020304" pitchFamily="18" charset="0"/>
              </a:rPr>
              <a:t> ko’tarilgan halq ko’zg’olonini bostirishda o’zining shafqatsizligi bilan nom qozongan edi. </a:t>
            </a:r>
            <a:r>
              <a:rPr lang="uz-Latn-UZ" sz="3200" b="1" dirty="0">
                <a:latin typeface="Times New Roman" panose="02020603050405020304" pitchFamily="18" charset="0"/>
                <a:cs typeface="Times New Roman" panose="02020603050405020304" pitchFamily="18" charset="0"/>
              </a:rPr>
              <a:t>Xaroshiy</a:t>
            </a:r>
            <a:r>
              <a:rPr lang="uz-Latn-UZ" sz="3200" dirty="0">
                <a:latin typeface="Times New Roman" panose="02020603050405020304" pitchFamily="18" charset="0"/>
                <a:cs typeface="Times New Roman" panose="02020603050405020304" pitchFamily="18" charset="0"/>
              </a:rPr>
              <a:t> ko’rgan keskin choralardan jabr ko’rib norozi bo’lgan </a:t>
            </a:r>
            <a:r>
              <a:rPr lang="uz-Latn-UZ" sz="3200" b="1" dirty="0">
                <a:latin typeface="Times New Roman" panose="02020603050405020304" pitchFamily="18" charset="0"/>
                <a:cs typeface="Times New Roman" panose="02020603050405020304" pitchFamily="18" charset="0"/>
              </a:rPr>
              <a:t>So’g’d aholisi</a:t>
            </a:r>
            <a:r>
              <a:rPr lang="uz-Latn-UZ" sz="3200" dirty="0">
                <a:latin typeface="Times New Roman" panose="02020603050405020304" pitchFamily="18" charset="0"/>
                <a:cs typeface="Times New Roman" panose="02020603050405020304" pitchFamily="18" charset="0"/>
              </a:rPr>
              <a:t> mamlakatni tark etib, </a:t>
            </a:r>
            <a:r>
              <a:rPr lang="uz-Latn-UZ" sz="3200" b="1" dirty="0">
                <a:solidFill>
                  <a:srgbClr val="0000FF"/>
                </a:solidFill>
                <a:latin typeface="Times New Roman" panose="02020603050405020304" pitchFamily="18" charset="0"/>
                <a:cs typeface="Times New Roman" panose="02020603050405020304" pitchFamily="18" charset="0"/>
              </a:rPr>
              <a:t>Farg’onaga</a:t>
            </a:r>
            <a:r>
              <a:rPr lang="uz-Latn-UZ" sz="3200" dirty="0">
                <a:latin typeface="Times New Roman" panose="02020603050405020304" pitchFamily="18" charset="0"/>
                <a:cs typeface="Times New Roman" panose="02020603050405020304" pitchFamily="18" charset="0"/>
              </a:rPr>
              <a:t> ko’chishga qaror qilgan.</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945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632311"/>
          </a:xfrm>
          <a:prstGeom prst="rect">
            <a:avLst/>
          </a:prstGeom>
        </p:spPr>
        <p:txBody>
          <a:bodyPr wrap="square">
            <a:spAutoFit/>
          </a:bodyPr>
          <a:lstStyle/>
          <a:p>
            <a:pPr lvl="0" algn="just">
              <a:spcAft>
                <a:spcPts val="0"/>
              </a:spcAft>
            </a:pPr>
            <a:r>
              <a:rPr lang="en-US" sz="3000" dirty="0" smtClean="0">
                <a:latin typeface="Times New Roman"/>
                <a:ea typeface="Times New Roman"/>
              </a:rPr>
              <a:t>	</a:t>
            </a:r>
            <a:r>
              <a:rPr lang="en-US" sz="3000" b="1" dirty="0" err="1" smtClean="0">
                <a:solidFill>
                  <a:srgbClr val="0000FF"/>
                </a:solidFill>
                <a:latin typeface="Times New Roman"/>
                <a:ea typeface="Times New Roman"/>
              </a:rPr>
              <a:t>Muqanna</a:t>
            </a:r>
            <a:r>
              <a:rPr lang="en-US" sz="3000" dirty="0" smtClean="0">
                <a:latin typeface="Times New Roman"/>
                <a:ea typeface="Times New Roman"/>
              </a:rPr>
              <a:t> </a:t>
            </a:r>
            <a:r>
              <a:rPr lang="en-US" sz="3000" b="1" dirty="0">
                <a:latin typeface="Times New Roman"/>
                <a:ea typeface="Times New Roman"/>
              </a:rPr>
              <a:t>Abu Muslim (750—755) </a:t>
            </a:r>
            <a:r>
              <a:rPr lang="en-US" sz="3000" dirty="0" err="1">
                <a:latin typeface="Times New Roman"/>
                <a:ea typeface="Times New Roman"/>
              </a:rPr>
              <a:t>qo’shinida</a:t>
            </a:r>
            <a:r>
              <a:rPr lang="en-US" sz="3000" dirty="0">
                <a:latin typeface="Times New Roman"/>
                <a:ea typeface="Times New Roman"/>
              </a:rPr>
              <a:t> </a:t>
            </a:r>
            <a:r>
              <a:rPr lang="en-US" sz="3000" b="1" i="1" dirty="0" err="1">
                <a:solidFill>
                  <a:srgbClr val="C00000"/>
                </a:solidFill>
                <a:latin typeface="Times New Roman"/>
                <a:ea typeface="Times New Roman"/>
              </a:rPr>
              <a:t>kichik</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lashkarboshi</a:t>
            </a:r>
            <a:r>
              <a:rPr lang="en-US" sz="3000" b="1" i="1" dirty="0">
                <a:solidFill>
                  <a:srgbClr val="C00000"/>
                </a:solidFill>
                <a:latin typeface="Times New Roman"/>
                <a:ea typeface="Times New Roman"/>
              </a:rPr>
              <a:t> </a:t>
            </a:r>
            <a:r>
              <a:rPr lang="en-US" sz="3000" dirty="0" err="1">
                <a:latin typeface="Times New Roman"/>
                <a:ea typeface="Times New Roman"/>
              </a:rPr>
              <a:t>edi</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b="1" dirty="0" err="1">
                <a:solidFill>
                  <a:srgbClr val="0000FF"/>
                </a:solidFill>
                <a:latin typeface="Times New Roman"/>
                <a:ea typeface="Times New Roman"/>
              </a:rPr>
              <a:t>Abduljabbor</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Azdiy</a:t>
            </a:r>
            <a:r>
              <a:rPr lang="en-US" sz="3000" b="1" dirty="0">
                <a:solidFill>
                  <a:srgbClr val="0000FF"/>
                </a:solidFill>
                <a:latin typeface="Times New Roman"/>
                <a:ea typeface="Times New Roman"/>
              </a:rPr>
              <a:t> </a:t>
            </a:r>
            <a:r>
              <a:rPr lang="en-US" sz="3000" dirty="0" err="1">
                <a:latin typeface="Times New Roman"/>
                <a:ea typeface="Times New Roman"/>
              </a:rPr>
              <a:t>davrida</a:t>
            </a:r>
            <a:r>
              <a:rPr lang="en-US" sz="3000" dirty="0">
                <a:latin typeface="Times New Roman"/>
                <a:ea typeface="Times New Roman"/>
              </a:rPr>
              <a:t> </a:t>
            </a:r>
            <a:r>
              <a:rPr lang="en-US" sz="3000" b="1" i="1" dirty="0">
                <a:latin typeface="Times New Roman"/>
                <a:ea typeface="Times New Roman"/>
              </a:rPr>
              <a:t>(757—759) </a:t>
            </a:r>
            <a:r>
              <a:rPr lang="en-US" sz="3000" dirty="0" err="1">
                <a:latin typeface="Times New Roman"/>
                <a:ea typeface="Times New Roman"/>
              </a:rPr>
              <a:t>esa</a:t>
            </a:r>
            <a:r>
              <a:rPr lang="en-US" sz="3000" dirty="0">
                <a:latin typeface="Times New Roman"/>
                <a:ea typeface="Times New Roman"/>
              </a:rPr>
              <a:t> </a:t>
            </a:r>
            <a:r>
              <a:rPr lang="en-US" sz="3000" b="1" i="1" dirty="0" err="1">
                <a:solidFill>
                  <a:srgbClr val="C00000"/>
                </a:solidFill>
                <a:latin typeface="Times New Roman"/>
                <a:ea typeface="Times New Roman"/>
              </a:rPr>
              <a:t>vazirlik</a:t>
            </a:r>
            <a:r>
              <a:rPr lang="en-US" sz="3000" dirty="0">
                <a:latin typeface="Times New Roman"/>
                <a:ea typeface="Times New Roman"/>
              </a:rPr>
              <a:t> </a:t>
            </a:r>
            <a:r>
              <a:rPr lang="en-US" sz="3000" dirty="0" err="1">
                <a:latin typeface="Times New Roman"/>
                <a:ea typeface="Times New Roman"/>
              </a:rPr>
              <a:t>darajasigacha</a:t>
            </a:r>
            <a:r>
              <a:rPr lang="en-US" sz="3000" dirty="0">
                <a:latin typeface="Times New Roman"/>
                <a:ea typeface="Times New Roman"/>
              </a:rPr>
              <a:t> </a:t>
            </a:r>
            <a:r>
              <a:rPr lang="en-US" sz="3000" dirty="0" err="1">
                <a:latin typeface="Times New Roman"/>
                <a:ea typeface="Times New Roman"/>
              </a:rPr>
              <a:t>ko’tarilgan</a:t>
            </a:r>
            <a:r>
              <a:rPr lang="en-US" sz="3000" dirty="0">
                <a:latin typeface="Times New Roman"/>
                <a:ea typeface="Times New Roman"/>
              </a:rPr>
              <a:t>. U </a:t>
            </a:r>
            <a:r>
              <a:rPr lang="en-US" sz="3000" b="1" dirty="0" err="1">
                <a:latin typeface="Times New Roman"/>
                <a:ea typeface="Times New Roman"/>
              </a:rPr>
              <a:t>Mazdak</a:t>
            </a:r>
            <a:r>
              <a:rPr lang="en-US" sz="3000" dirty="0">
                <a:latin typeface="Times New Roman"/>
                <a:ea typeface="Times New Roman"/>
              </a:rPr>
              <a:t> </a:t>
            </a:r>
            <a:r>
              <a:rPr lang="en-US" sz="3000" dirty="0" err="1" smtClean="0">
                <a:latin typeface="Times New Roman"/>
                <a:ea typeface="Times New Roman"/>
              </a:rPr>
              <a:t>g’oyalarining</a:t>
            </a:r>
            <a:r>
              <a:rPr lang="en-US" sz="3000" dirty="0" smtClean="0">
                <a:latin typeface="Times New Roman"/>
                <a:ea typeface="Times New Roman"/>
              </a:rPr>
              <a:t> </a:t>
            </a:r>
            <a:r>
              <a:rPr lang="en-US" sz="3000" dirty="0" err="1">
                <a:latin typeface="Times New Roman"/>
                <a:ea typeface="Times New Roman"/>
              </a:rPr>
              <a:t>ilhomchisi</a:t>
            </a:r>
            <a:r>
              <a:rPr lang="en-US" sz="3000" dirty="0">
                <a:latin typeface="Times New Roman"/>
                <a:ea typeface="Times New Roman"/>
              </a:rPr>
              <a:t> </a:t>
            </a:r>
            <a:r>
              <a:rPr lang="en-US" sz="3000" dirty="0" err="1">
                <a:latin typeface="Times New Roman"/>
                <a:ea typeface="Times New Roman"/>
              </a:rPr>
              <a:t>sifatida</a:t>
            </a:r>
            <a:r>
              <a:rPr lang="en-US" sz="3000" dirty="0">
                <a:latin typeface="Times New Roman"/>
                <a:ea typeface="Times New Roman"/>
              </a:rPr>
              <a:t> </a:t>
            </a:r>
            <a:r>
              <a:rPr lang="en-US" sz="3000" dirty="0" err="1">
                <a:latin typeface="Times New Roman"/>
                <a:ea typeface="Times New Roman"/>
              </a:rPr>
              <a:t>faoliyat</a:t>
            </a:r>
            <a:r>
              <a:rPr lang="en-US" sz="3000" dirty="0">
                <a:latin typeface="Times New Roman"/>
                <a:ea typeface="Times New Roman"/>
              </a:rPr>
              <a:t> </a:t>
            </a:r>
            <a:r>
              <a:rPr lang="en-US" sz="3000" dirty="0" err="1">
                <a:latin typeface="Times New Roman"/>
                <a:ea typeface="Times New Roman"/>
              </a:rPr>
              <a:t>ko’rsatgan</a:t>
            </a:r>
            <a:r>
              <a:rPr lang="en-US" sz="3000" dirty="0">
                <a:latin typeface="Times New Roman"/>
                <a:ea typeface="Times New Roman"/>
              </a:rPr>
              <a:t> </a:t>
            </a:r>
            <a:r>
              <a:rPr lang="en-US" sz="3000" b="1" i="1" dirty="0" err="1">
                <a:solidFill>
                  <a:srgbClr val="C00000"/>
                </a:solidFill>
                <a:latin typeface="Times New Roman"/>
                <a:ea typeface="Times New Roman"/>
              </a:rPr>
              <a:t>ijtimoiy</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tenglik</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va</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erkin</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hayot</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davatini</a:t>
            </a:r>
            <a:r>
              <a:rPr lang="en-US" sz="3000" dirty="0">
                <a:latin typeface="Times New Roman"/>
                <a:ea typeface="Times New Roman"/>
              </a:rPr>
              <a:t> </a:t>
            </a:r>
            <a:r>
              <a:rPr lang="en-US" sz="3000" dirty="0" err="1">
                <a:latin typeface="Times New Roman"/>
                <a:ea typeface="Times New Roman"/>
              </a:rPr>
              <a:t>targ’ib</a:t>
            </a:r>
            <a:r>
              <a:rPr lang="en-US" sz="3000" dirty="0">
                <a:latin typeface="Times New Roman"/>
                <a:ea typeface="Times New Roman"/>
              </a:rPr>
              <a:t> </a:t>
            </a:r>
            <a:r>
              <a:rPr lang="en-US" sz="3000" dirty="0" err="1">
                <a:latin typeface="Times New Roman"/>
                <a:ea typeface="Times New Roman"/>
              </a:rPr>
              <a:t>etgan</a:t>
            </a:r>
            <a:r>
              <a:rPr lang="en-US" sz="3000" dirty="0">
                <a:latin typeface="Times New Roman"/>
                <a:ea typeface="Times New Roman"/>
              </a:rPr>
              <a:t>. </a:t>
            </a:r>
            <a:r>
              <a:rPr lang="en-US" sz="3000" b="1" dirty="0" err="1">
                <a:solidFill>
                  <a:srgbClr val="0000FF"/>
                </a:solidFill>
                <a:latin typeface="Times New Roman"/>
                <a:ea typeface="Times New Roman"/>
              </a:rPr>
              <a:t>Muqanna</a:t>
            </a:r>
            <a:r>
              <a:rPr lang="en-US" sz="3000" dirty="0">
                <a:latin typeface="Times New Roman"/>
                <a:ea typeface="Times New Roman"/>
              </a:rPr>
              <a:t> </a:t>
            </a:r>
            <a:r>
              <a:rPr lang="en-US" sz="3000" dirty="0" err="1">
                <a:latin typeface="Times New Roman"/>
                <a:ea typeface="Times New Roman"/>
              </a:rPr>
              <a:t>o’zini</a:t>
            </a:r>
            <a:r>
              <a:rPr lang="en-US" sz="3000" dirty="0">
                <a:latin typeface="Times New Roman"/>
                <a:ea typeface="Times New Roman"/>
              </a:rPr>
              <a:t> </a:t>
            </a:r>
            <a:r>
              <a:rPr lang="en-US" sz="3000" b="1" dirty="0" err="1">
                <a:solidFill>
                  <a:srgbClr val="C00000"/>
                </a:solidFill>
                <a:latin typeface="Times New Roman"/>
                <a:ea typeface="Times New Roman"/>
              </a:rPr>
              <a:t>payg’ambar</a:t>
            </a:r>
            <a:r>
              <a:rPr lang="en-US" sz="3000" dirty="0">
                <a:latin typeface="Times New Roman"/>
                <a:ea typeface="Times New Roman"/>
              </a:rPr>
              <a:t> deb </a:t>
            </a:r>
            <a:r>
              <a:rPr lang="en-US" sz="3000" dirty="0" err="1">
                <a:latin typeface="Times New Roman"/>
                <a:ea typeface="Times New Roman"/>
              </a:rPr>
              <a:t>e’lon</a:t>
            </a:r>
            <a:r>
              <a:rPr lang="en-US" sz="3000" dirty="0">
                <a:latin typeface="Times New Roman"/>
                <a:ea typeface="Times New Roman"/>
              </a:rPr>
              <a:t> </a:t>
            </a:r>
            <a:r>
              <a:rPr lang="en-US" sz="3000" dirty="0" err="1">
                <a:latin typeface="Times New Roman"/>
                <a:ea typeface="Times New Roman"/>
              </a:rPr>
              <a:t>qilgan</a:t>
            </a:r>
            <a:r>
              <a:rPr lang="en-US" sz="3000" dirty="0">
                <a:latin typeface="Times New Roman"/>
                <a:ea typeface="Times New Roman"/>
              </a:rPr>
              <a:t>. U </a:t>
            </a:r>
            <a:r>
              <a:rPr lang="en-US" sz="3000" dirty="0" err="1">
                <a:latin typeface="Times New Roman"/>
                <a:ea typeface="Times New Roman"/>
              </a:rPr>
              <a:t>ilgari</a:t>
            </a:r>
            <a:r>
              <a:rPr lang="en-US" sz="3000" dirty="0">
                <a:latin typeface="Times New Roman"/>
                <a:ea typeface="Times New Roman"/>
              </a:rPr>
              <a:t> </a:t>
            </a:r>
            <a:r>
              <a:rPr lang="en-US" sz="3000" dirty="0" err="1">
                <a:latin typeface="Times New Roman"/>
                <a:ea typeface="Times New Roman"/>
              </a:rPr>
              <a:t>xudo</a:t>
            </a:r>
            <a:r>
              <a:rPr lang="en-US" sz="3000" dirty="0">
                <a:latin typeface="Times New Roman"/>
                <a:ea typeface="Times New Roman"/>
              </a:rPr>
              <a:t> </a:t>
            </a:r>
            <a:r>
              <a:rPr lang="en-US" sz="3000" b="1" i="1" dirty="0" err="1">
                <a:solidFill>
                  <a:srgbClr val="0000FF"/>
                </a:solidFill>
                <a:latin typeface="Times New Roman"/>
                <a:ea typeface="Times New Roman"/>
              </a:rPr>
              <a:t>Odam</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Nuh</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Ibrohim</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Muso</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Iso</a:t>
            </a:r>
            <a:r>
              <a:rPr lang="en-US" sz="3000" b="1" i="1" dirty="0">
                <a:solidFill>
                  <a:srgbClr val="0000FF"/>
                </a:solidFill>
                <a:latin typeface="Times New Roman"/>
                <a:ea typeface="Times New Roman"/>
              </a:rPr>
              <a:t>, Muhammad </a:t>
            </a:r>
            <a:r>
              <a:rPr lang="en-US" sz="3000" b="1" i="1" dirty="0" err="1">
                <a:solidFill>
                  <a:srgbClr val="0000FF"/>
                </a:solidFill>
                <a:latin typeface="Times New Roman"/>
                <a:ea typeface="Times New Roman"/>
              </a:rPr>
              <a:t>va</a:t>
            </a:r>
            <a:r>
              <a:rPr lang="en-US" sz="3000" b="1" i="1" dirty="0">
                <a:solidFill>
                  <a:srgbClr val="0000FF"/>
                </a:solidFill>
                <a:latin typeface="Times New Roman"/>
                <a:ea typeface="Times New Roman"/>
              </a:rPr>
              <a:t> Abu </a:t>
            </a:r>
            <a:r>
              <a:rPr lang="en-US" sz="3000" b="1" i="1" dirty="0" err="1">
                <a:solidFill>
                  <a:srgbClr val="0000FF"/>
                </a:solidFill>
                <a:latin typeface="Times New Roman"/>
                <a:ea typeface="Times New Roman"/>
              </a:rPr>
              <a:t>Muslimlarda</a:t>
            </a:r>
            <a:r>
              <a:rPr lang="en-US" sz="3000" i="1" dirty="0">
                <a:solidFill>
                  <a:srgbClr val="0000FF"/>
                </a:solidFill>
                <a:latin typeface="Times New Roman"/>
                <a:ea typeface="Times New Roman"/>
              </a:rPr>
              <a:t> </a:t>
            </a:r>
            <a:r>
              <a:rPr lang="en-US" sz="3000" dirty="0" err="1">
                <a:latin typeface="Times New Roman"/>
                <a:ea typeface="Times New Roman"/>
              </a:rPr>
              <a:t>qanday</a:t>
            </a:r>
            <a:r>
              <a:rPr lang="en-US" sz="3000" dirty="0">
                <a:latin typeface="Times New Roman"/>
                <a:ea typeface="Times New Roman"/>
              </a:rPr>
              <a:t> </a:t>
            </a:r>
            <a:r>
              <a:rPr lang="en-US" sz="3000" dirty="0" err="1">
                <a:latin typeface="Times New Roman"/>
                <a:ea typeface="Times New Roman"/>
              </a:rPr>
              <a:t>gavdalangan</a:t>
            </a:r>
            <a:r>
              <a:rPr lang="en-US" sz="3000" dirty="0">
                <a:latin typeface="Times New Roman"/>
                <a:ea typeface="Times New Roman"/>
              </a:rPr>
              <a:t> </a:t>
            </a:r>
            <a:r>
              <a:rPr lang="en-US" sz="3000" dirty="0" err="1">
                <a:latin typeface="Times New Roman"/>
                <a:ea typeface="Times New Roman"/>
              </a:rPr>
              <a:t>bo’lsa</a:t>
            </a:r>
            <a:r>
              <a:rPr lang="en-US" sz="3000" dirty="0">
                <a:latin typeface="Times New Roman"/>
                <a:ea typeface="Times New Roman"/>
              </a:rPr>
              <a:t> </a:t>
            </a:r>
            <a:r>
              <a:rPr lang="en-US" sz="3000" dirty="0" err="1">
                <a:latin typeface="Times New Roman"/>
                <a:ea typeface="Times New Roman"/>
              </a:rPr>
              <a:t>menda</a:t>
            </a:r>
            <a:r>
              <a:rPr lang="en-US" sz="3000" dirty="0">
                <a:latin typeface="Times New Roman"/>
                <a:ea typeface="Times New Roman"/>
              </a:rPr>
              <a:t> ham </a:t>
            </a:r>
            <a:r>
              <a:rPr lang="en-US" sz="3000" dirty="0" err="1">
                <a:latin typeface="Times New Roman"/>
                <a:ea typeface="Times New Roman"/>
              </a:rPr>
              <a:t>xuddi</a:t>
            </a:r>
            <a:r>
              <a:rPr lang="en-US" sz="3000" dirty="0">
                <a:latin typeface="Times New Roman"/>
                <a:ea typeface="Times New Roman"/>
              </a:rPr>
              <a:t> </a:t>
            </a:r>
            <a:r>
              <a:rPr lang="en-US" sz="3000" dirty="0" err="1">
                <a:latin typeface="Times New Roman"/>
                <a:ea typeface="Times New Roman"/>
              </a:rPr>
              <a:t>shunday</a:t>
            </a:r>
            <a:r>
              <a:rPr lang="en-US" sz="3000" dirty="0">
                <a:latin typeface="Times New Roman"/>
                <a:ea typeface="Times New Roman"/>
              </a:rPr>
              <a:t> </a:t>
            </a:r>
            <a:r>
              <a:rPr lang="en-US" sz="3000" dirty="0" err="1">
                <a:latin typeface="Times New Roman"/>
                <a:ea typeface="Times New Roman"/>
              </a:rPr>
              <a:t>gavdalanadi</a:t>
            </a:r>
            <a:r>
              <a:rPr lang="en-US" sz="3000" dirty="0">
                <a:latin typeface="Times New Roman"/>
                <a:ea typeface="Times New Roman"/>
              </a:rPr>
              <a:t>, deb </a:t>
            </a:r>
            <a:r>
              <a:rPr lang="en-US" sz="3000" dirty="0" err="1">
                <a:latin typeface="Times New Roman"/>
                <a:ea typeface="Times New Roman"/>
              </a:rPr>
              <a:t>odamlarni</a:t>
            </a:r>
            <a:r>
              <a:rPr lang="en-US" sz="3000" dirty="0">
                <a:latin typeface="Times New Roman"/>
                <a:ea typeface="Times New Roman"/>
              </a:rPr>
              <a:t> </a:t>
            </a:r>
            <a:r>
              <a:rPr lang="en-US" sz="3000" dirty="0" err="1">
                <a:latin typeface="Times New Roman"/>
                <a:ea typeface="Times New Roman"/>
              </a:rPr>
              <a:t>o’z</a:t>
            </a:r>
            <a:r>
              <a:rPr lang="en-US" sz="3000" dirty="0">
                <a:latin typeface="Times New Roman"/>
                <a:ea typeface="Times New Roman"/>
              </a:rPr>
              <a:t> </a:t>
            </a:r>
            <a:r>
              <a:rPr lang="en-US" sz="3000" dirty="0" err="1">
                <a:latin typeface="Times New Roman"/>
                <a:ea typeface="Times New Roman"/>
              </a:rPr>
              <a:t>orqasidan</a:t>
            </a:r>
            <a:r>
              <a:rPr lang="en-US" sz="3000" dirty="0">
                <a:latin typeface="Times New Roman"/>
                <a:ea typeface="Times New Roman"/>
              </a:rPr>
              <a:t> </a:t>
            </a:r>
            <a:r>
              <a:rPr lang="en-US" sz="3000" dirty="0" err="1">
                <a:latin typeface="Times New Roman"/>
                <a:ea typeface="Times New Roman"/>
              </a:rPr>
              <a:t>ergashishga</a:t>
            </a:r>
            <a:r>
              <a:rPr lang="en-US" sz="3000" dirty="0">
                <a:latin typeface="Times New Roman"/>
                <a:ea typeface="Times New Roman"/>
              </a:rPr>
              <a:t> </a:t>
            </a:r>
            <a:r>
              <a:rPr lang="en-US" sz="3000" dirty="0" err="1">
                <a:latin typeface="Times New Roman"/>
                <a:ea typeface="Times New Roman"/>
              </a:rPr>
              <a:t>da’vat</a:t>
            </a:r>
            <a:r>
              <a:rPr lang="en-US" sz="3000" dirty="0">
                <a:latin typeface="Times New Roman"/>
                <a:ea typeface="Times New Roman"/>
              </a:rPr>
              <a:t> </a:t>
            </a:r>
            <a:r>
              <a:rPr lang="en-US" sz="3000" dirty="0" err="1">
                <a:latin typeface="Times New Roman"/>
                <a:ea typeface="Times New Roman"/>
              </a:rPr>
              <a:t>etadi</a:t>
            </a:r>
            <a:r>
              <a:rPr lang="en-US" sz="3000" dirty="0">
                <a:latin typeface="Times New Roman"/>
                <a:ea typeface="Times New Roman"/>
              </a:rPr>
              <a:t>. </a:t>
            </a:r>
            <a:r>
              <a:rPr lang="en-US" sz="3000" dirty="0" err="1">
                <a:latin typeface="Times New Roman"/>
                <a:ea typeface="Times New Roman"/>
              </a:rPr>
              <a:t>Shu</a:t>
            </a:r>
            <a:r>
              <a:rPr lang="en-US" sz="3000" dirty="0">
                <a:latin typeface="Times New Roman"/>
                <a:ea typeface="Times New Roman"/>
              </a:rPr>
              <a:t> bois </a:t>
            </a:r>
            <a:r>
              <a:rPr lang="en-US" sz="3000" dirty="0" err="1">
                <a:latin typeface="Times New Roman"/>
                <a:ea typeface="Times New Roman"/>
              </a:rPr>
              <a:t>uni</a:t>
            </a:r>
            <a:r>
              <a:rPr lang="en-US" sz="3000" dirty="0">
                <a:latin typeface="Times New Roman"/>
                <a:ea typeface="Times New Roman"/>
              </a:rPr>
              <a:t> </a:t>
            </a:r>
            <a:r>
              <a:rPr lang="en-US" sz="3000" b="1" dirty="0" err="1">
                <a:solidFill>
                  <a:srgbClr val="0000FF"/>
                </a:solidFill>
                <a:latin typeface="Times New Roman"/>
                <a:ea typeface="Times New Roman"/>
              </a:rPr>
              <a:t>xalifa</a:t>
            </a:r>
            <a:r>
              <a:rPr lang="en-US" sz="3000" b="1" dirty="0">
                <a:solidFill>
                  <a:srgbClr val="0000FF"/>
                </a:solidFill>
                <a:latin typeface="Times New Roman"/>
                <a:ea typeface="Times New Roman"/>
              </a:rPr>
              <a:t> Mansur</a:t>
            </a:r>
            <a:r>
              <a:rPr lang="en-US" sz="3000" dirty="0">
                <a:latin typeface="Times New Roman"/>
                <a:ea typeface="Times New Roman"/>
              </a:rPr>
              <a:t> </a:t>
            </a:r>
            <a:r>
              <a:rPr lang="en-US" sz="3000" b="1" dirty="0" err="1">
                <a:latin typeface="Times New Roman"/>
                <a:ea typeface="Times New Roman"/>
              </a:rPr>
              <a:t>qamoqqa</a:t>
            </a:r>
            <a:r>
              <a:rPr lang="en-US" sz="3000" dirty="0">
                <a:latin typeface="Times New Roman"/>
                <a:ea typeface="Times New Roman"/>
              </a:rPr>
              <a:t> </a:t>
            </a:r>
            <a:r>
              <a:rPr lang="en-US" sz="3000" dirty="0" err="1">
                <a:latin typeface="Times New Roman"/>
                <a:ea typeface="Times New Roman"/>
              </a:rPr>
              <a:t>olib</a:t>
            </a:r>
            <a:r>
              <a:rPr lang="en-US" sz="3000" dirty="0">
                <a:latin typeface="Times New Roman"/>
                <a:ea typeface="Times New Roman"/>
              </a:rPr>
              <a:t> </a:t>
            </a:r>
            <a:r>
              <a:rPr lang="en-US" sz="3000" dirty="0" err="1">
                <a:latin typeface="Times New Roman"/>
                <a:ea typeface="Times New Roman"/>
              </a:rPr>
              <a:t>yangi</a:t>
            </a:r>
            <a:r>
              <a:rPr lang="en-US" sz="3000" dirty="0">
                <a:latin typeface="Times New Roman"/>
                <a:ea typeface="Times New Roman"/>
              </a:rPr>
              <a:t> </a:t>
            </a:r>
            <a:r>
              <a:rPr lang="en-US" sz="3000" dirty="0" err="1">
                <a:latin typeface="Times New Roman"/>
                <a:ea typeface="Times New Roman"/>
              </a:rPr>
              <a:t>qurilgan</a:t>
            </a:r>
            <a:r>
              <a:rPr lang="en-US" sz="3000" dirty="0">
                <a:latin typeface="Times New Roman"/>
                <a:ea typeface="Times New Roman"/>
              </a:rPr>
              <a:t> </a:t>
            </a:r>
            <a:r>
              <a:rPr lang="en-US" sz="3000" b="1" dirty="0" err="1">
                <a:latin typeface="Times New Roman"/>
                <a:ea typeface="Times New Roman"/>
              </a:rPr>
              <a:t>Bag’dod</a:t>
            </a:r>
            <a:r>
              <a:rPr lang="en-US" sz="3000" dirty="0">
                <a:latin typeface="Times New Roman"/>
                <a:ea typeface="Times New Roman"/>
              </a:rPr>
              <a:t> </a:t>
            </a:r>
            <a:r>
              <a:rPr lang="en-US" sz="3000" dirty="0" err="1">
                <a:latin typeface="Times New Roman"/>
                <a:ea typeface="Times New Roman"/>
              </a:rPr>
              <a:t>zindoniga</a:t>
            </a:r>
            <a:r>
              <a:rPr lang="en-US" sz="3000" dirty="0">
                <a:latin typeface="Times New Roman"/>
                <a:ea typeface="Times New Roman"/>
              </a:rPr>
              <a:t> </a:t>
            </a:r>
            <a:r>
              <a:rPr lang="en-US" sz="3000" dirty="0" err="1">
                <a:latin typeface="Times New Roman"/>
                <a:ea typeface="Times New Roman"/>
              </a:rPr>
              <a:t>tashlaydi</a:t>
            </a:r>
            <a:r>
              <a:rPr lang="en-US" sz="3000" dirty="0">
                <a:latin typeface="Times New Roman"/>
                <a:ea typeface="Times New Roman"/>
              </a:rPr>
              <a:t>.</a:t>
            </a:r>
            <a:endParaRPr lang="en-US" sz="3000" b="1" i="1" dirty="0">
              <a:solidFill>
                <a:srgbClr val="C00000"/>
              </a:solidFill>
              <a:latin typeface="Times New Roman"/>
              <a:ea typeface="Times New Roman"/>
            </a:endParaRPr>
          </a:p>
        </p:txBody>
      </p:sp>
    </p:spTree>
    <p:extLst>
      <p:ext uri="{BB962C8B-B14F-4D97-AF65-F5344CB8AC3E}">
        <p14:creationId xmlns:p14="http://schemas.microsoft.com/office/powerpoint/2010/main" val="1661812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93976"/>
          </a:xfrm>
          <a:prstGeom prst="rect">
            <a:avLst/>
          </a:prstGeom>
        </p:spPr>
        <p:txBody>
          <a:bodyPr wrap="square">
            <a:spAutoFit/>
          </a:bodyPr>
          <a:lstStyle/>
          <a:p>
            <a:pPr lvl="0" algn="just">
              <a:spcAft>
                <a:spcPts val="0"/>
              </a:spcAft>
            </a:pPr>
            <a:r>
              <a:rPr lang="en-US" sz="3000" dirty="0" smtClean="0">
                <a:latin typeface="Times New Roman"/>
                <a:ea typeface="Times New Roman"/>
              </a:rPr>
              <a:t>	</a:t>
            </a:r>
            <a:r>
              <a:rPr lang="uz-Cyrl-UZ" sz="3000" b="1" dirty="0" smtClean="0">
                <a:latin typeface="Times New Roman"/>
                <a:ea typeface="Times New Roman"/>
              </a:rPr>
              <a:t>Narshahiyning</a:t>
            </a:r>
            <a:r>
              <a:rPr lang="uz-Cyrl-UZ" sz="3000" dirty="0" smtClean="0">
                <a:latin typeface="Times New Roman"/>
                <a:ea typeface="Times New Roman"/>
              </a:rPr>
              <a:t> </a:t>
            </a:r>
            <a:r>
              <a:rPr lang="uz-Cyrl-UZ" sz="3000" dirty="0">
                <a:latin typeface="Times New Roman"/>
                <a:ea typeface="Times New Roman"/>
              </a:rPr>
              <a:t>ma’lumotiga qaraganda Muqanna ancha vaqt zindonda yotib so’ng qochib </a:t>
            </a:r>
            <a:r>
              <a:rPr lang="uz-Cyrl-UZ" sz="3000" b="1" dirty="0">
                <a:latin typeface="Times New Roman"/>
                <a:ea typeface="Times New Roman"/>
              </a:rPr>
              <a:t>Marvga</a:t>
            </a:r>
            <a:r>
              <a:rPr lang="uz-Cyrl-UZ" sz="3000" dirty="0">
                <a:latin typeface="Times New Roman"/>
                <a:ea typeface="Times New Roman"/>
              </a:rPr>
              <a:t> keladi va </a:t>
            </a:r>
            <a:r>
              <a:rPr lang="uz-Cyrl-UZ" sz="3000" b="1" dirty="0">
                <a:latin typeface="Times New Roman"/>
                <a:ea typeface="Times New Roman"/>
              </a:rPr>
              <a:t>776 yilda </a:t>
            </a:r>
            <a:r>
              <a:rPr lang="uz-Cyrl-UZ" sz="3000" dirty="0">
                <a:latin typeface="Times New Roman"/>
                <a:ea typeface="Times New Roman"/>
              </a:rPr>
              <a:t>Xalifaga qarshi ko’tarilgan qo’zg’olonga rahbarlik qiladi. Bu haqda </a:t>
            </a:r>
            <a:r>
              <a:rPr lang="uz-Cyrl-UZ" sz="3000" b="1" dirty="0">
                <a:latin typeface="Times New Roman"/>
                <a:ea typeface="Times New Roman"/>
              </a:rPr>
              <a:t>Beruniy</a:t>
            </a:r>
            <a:r>
              <a:rPr lang="uz-Cyrl-UZ" sz="3000" dirty="0">
                <a:latin typeface="Times New Roman"/>
                <a:ea typeface="Times New Roman"/>
              </a:rPr>
              <a:t> aniq malumot beradi. </a:t>
            </a:r>
            <a:r>
              <a:rPr lang="uz-Cyrl-UZ" sz="3000" i="1" dirty="0">
                <a:solidFill>
                  <a:srgbClr val="7030A0"/>
                </a:solidFill>
                <a:latin typeface="Times New Roman"/>
                <a:ea typeface="Times New Roman"/>
              </a:rPr>
              <a:t>“Undan keyin </a:t>
            </a:r>
            <a:r>
              <a:rPr lang="uz-Cyrl-UZ" sz="3000" b="1" i="1" dirty="0">
                <a:solidFill>
                  <a:srgbClr val="7030A0"/>
                </a:solidFill>
                <a:latin typeface="Times New Roman"/>
                <a:ea typeface="Times New Roman"/>
              </a:rPr>
              <a:t>Marvda</a:t>
            </a:r>
            <a:r>
              <a:rPr lang="uz-Cyrl-UZ" sz="3000" i="1" dirty="0">
                <a:solidFill>
                  <a:srgbClr val="7030A0"/>
                </a:solidFill>
                <a:latin typeface="Times New Roman"/>
                <a:ea typeface="Times New Roman"/>
              </a:rPr>
              <a:t>, </a:t>
            </a:r>
            <a:r>
              <a:rPr lang="uz-Cyrl-UZ" sz="3000" b="1" i="1" dirty="0">
                <a:solidFill>
                  <a:srgbClr val="7030A0"/>
                </a:solidFill>
                <a:latin typeface="Times New Roman"/>
                <a:ea typeface="Times New Roman"/>
              </a:rPr>
              <a:t>Kava qimardon</a:t>
            </a:r>
            <a:r>
              <a:rPr lang="uz-Cyrl-UZ" sz="3000" i="1" dirty="0">
                <a:solidFill>
                  <a:srgbClr val="7030A0"/>
                </a:solidFill>
                <a:latin typeface="Times New Roman"/>
                <a:ea typeface="Times New Roman"/>
              </a:rPr>
              <a:t> degan qishloqda </a:t>
            </a:r>
            <a:r>
              <a:rPr lang="uz-Cyrl-UZ" sz="3000" b="1" i="1" dirty="0">
                <a:solidFill>
                  <a:srgbClr val="7030A0"/>
                </a:solidFill>
                <a:latin typeface="Times New Roman"/>
                <a:ea typeface="Times New Roman"/>
              </a:rPr>
              <a:t>Al Muqanna </a:t>
            </a:r>
            <a:r>
              <a:rPr lang="uz-Cyrl-UZ" sz="3000" i="1" dirty="0">
                <a:solidFill>
                  <a:srgbClr val="7030A0"/>
                </a:solidFill>
                <a:latin typeface="Times New Roman"/>
                <a:ea typeface="Times New Roman"/>
              </a:rPr>
              <a:t>laqabi bilan tanilgan </a:t>
            </a:r>
            <a:r>
              <a:rPr lang="uz-Cyrl-UZ" sz="3000" b="1" i="1" dirty="0">
                <a:solidFill>
                  <a:srgbClr val="7030A0"/>
                </a:solidFill>
                <a:latin typeface="Times New Roman"/>
                <a:ea typeface="Times New Roman"/>
              </a:rPr>
              <a:t>Hoshim ibn Hakim </a:t>
            </a:r>
            <a:r>
              <a:rPr lang="uz-Cyrl-UZ" sz="3000" i="1" dirty="0">
                <a:solidFill>
                  <a:srgbClr val="7030A0"/>
                </a:solidFill>
                <a:latin typeface="Times New Roman"/>
                <a:ea typeface="Times New Roman"/>
              </a:rPr>
              <a:t>paydo bo’ldi. Uning bir ko’zi ko’r bo’lganligidan yuzini </a:t>
            </a:r>
            <a:r>
              <a:rPr lang="uz-Cyrl-UZ" sz="3000" b="1" i="1" dirty="0">
                <a:solidFill>
                  <a:srgbClr val="7030A0"/>
                </a:solidFill>
                <a:latin typeface="Times New Roman"/>
                <a:ea typeface="Times New Roman"/>
              </a:rPr>
              <a:t>yashil ipak mato</a:t>
            </a:r>
            <a:r>
              <a:rPr lang="uz-Cyrl-UZ" sz="3000" i="1" dirty="0">
                <a:solidFill>
                  <a:srgbClr val="7030A0"/>
                </a:solidFill>
                <a:latin typeface="Times New Roman"/>
                <a:ea typeface="Times New Roman"/>
              </a:rPr>
              <a:t> bilan bog’lab olardi. U </a:t>
            </a:r>
            <a:r>
              <a:rPr lang="uz-Cyrl-UZ" sz="3000" b="1" i="1" dirty="0">
                <a:solidFill>
                  <a:srgbClr val="7030A0"/>
                </a:solidFill>
                <a:latin typeface="Times New Roman"/>
                <a:ea typeface="Times New Roman"/>
              </a:rPr>
              <a:t>Jayhun (Amudaryo) </a:t>
            </a:r>
            <a:r>
              <a:rPr lang="uz-Cyrl-UZ" sz="3000" i="1" dirty="0">
                <a:solidFill>
                  <a:srgbClr val="7030A0"/>
                </a:solidFill>
                <a:latin typeface="Times New Roman"/>
                <a:ea typeface="Times New Roman"/>
              </a:rPr>
              <a:t>daryosidan o’tadi. </a:t>
            </a:r>
            <a:r>
              <a:rPr lang="uz-Cyrl-UZ" sz="3000" b="1" i="1" dirty="0">
                <a:solidFill>
                  <a:srgbClr val="7030A0"/>
                </a:solidFill>
                <a:latin typeface="Times New Roman"/>
                <a:ea typeface="Times New Roman"/>
              </a:rPr>
              <a:t>Kesh va Nasafgacha</a:t>
            </a:r>
            <a:r>
              <a:rPr lang="uz-Cyrl-UZ" sz="3000" i="1" dirty="0">
                <a:solidFill>
                  <a:srgbClr val="7030A0"/>
                </a:solidFill>
                <a:latin typeface="Times New Roman"/>
                <a:ea typeface="Times New Roman"/>
              </a:rPr>
              <a:t> yetib boradi, unga </a:t>
            </a:r>
            <a:r>
              <a:rPr lang="uz-Cyrl-UZ" sz="3000" b="1" i="1" dirty="0">
                <a:solidFill>
                  <a:srgbClr val="7030A0"/>
                </a:solidFill>
                <a:latin typeface="Times New Roman"/>
                <a:ea typeface="Times New Roman"/>
              </a:rPr>
              <a:t>“oq kiyimlilar” va turklar</a:t>
            </a:r>
            <a:r>
              <a:rPr lang="uz-Cyrl-UZ" sz="3000" i="1" dirty="0">
                <a:solidFill>
                  <a:srgbClr val="7030A0"/>
                </a:solidFill>
                <a:latin typeface="Times New Roman"/>
                <a:ea typeface="Times New Roman"/>
              </a:rPr>
              <a:t> qo’shiladi. Muqanna ularga (begona) </a:t>
            </a:r>
            <a:r>
              <a:rPr lang="uz-Cyrl-UZ" sz="3000" b="1" i="1" dirty="0">
                <a:solidFill>
                  <a:srgbClr val="7030A0"/>
                </a:solidFill>
                <a:latin typeface="Times New Roman"/>
                <a:ea typeface="Times New Roman"/>
              </a:rPr>
              <a:t>mol-mulk va ayollarni </a:t>
            </a:r>
            <a:r>
              <a:rPr lang="uz-Cyrl-UZ" sz="3000" i="1" dirty="0">
                <a:solidFill>
                  <a:srgbClr val="7030A0"/>
                </a:solidFill>
                <a:latin typeface="Times New Roman"/>
                <a:ea typeface="Times New Roman"/>
              </a:rPr>
              <a:t>olishga hamda o’zlariga qarshi turgan kishilarni o’ldirishga yo’l qo’yib beradi.</a:t>
            </a:r>
            <a:endParaRPr lang="en-US" sz="3000" b="1" i="1" dirty="0">
              <a:solidFill>
                <a:srgbClr val="7030A0"/>
              </a:solidFill>
              <a:latin typeface="Times New Roman"/>
              <a:ea typeface="Times New Roman"/>
            </a:endParaRPr>
          </a:p>
        </p:txBody>
      </p:sp>
    </p:spTree>
    <p:extLst>
      <p:ext uri="{BB962C8B-B14F-4D97-AF65-F5344CB8AC3E}">
        <p14:creationId xmlns:p14="http://schemas.microsoft.com/office/powerpoint/2010/main" val="6210292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93976"/>
          </a:xfrm>
          <a:prstGeom prst="rect">
            <a:avLst/>
          </a:prstGeom>
        </p:spPr>
        <p:txBody>
          <a:bodyPr wrap="square">
            <a:spAutoFit/>
          </a:bodyPr>
          <a:lstStyle/>
          <a:p>
            <a:pPr lvl="0" algn="just">
              <a:spcAft>
                <a:spcPts val="0"/>
              </a:spcAft>
            </a:pPr>
            <a:r>
              <a:rPr lang="en-US" sz="3000" dirty="0" smtClean="0">
                <a:latin typeface="Times New Roman"/>
                <a:ea typeface="Times New Roman"/>
              </a:rPr>
              <a:t>	</a:t>
            </a:r>
            <a:r>
              <a:rPr lang="uz-Cyrl-UZ" sz="3000" b="1" dirty="0" smtClean="0">
                <a:latin typeface="Times New Roman"/>
                <a:ea typeface="Times New Roman"/>
              </a:rPr>
              <a:t>Narshahiyning</a:t>
            </a:r>
            <a:r>
              <a:rPr lang="uz-Cyrl-UZ" sz="3000" dirty="0" smtClean="0">
                <a:latin typeface="Times New Roman"/>
                <a:ea typeface="Times New Roman"/>
              </a:rPr>
              <a:t> </a:t>
            </a:r>
            <a:r>
              <a:rPr lang="uz-Cyrl-UZ" sz="3000" dirty="0">
                <a:latin typeface="Times New Roman"/>
                <a:ea typeface="Times New Roman"/>
              </a:rPr>
              <a:t>ma’lumotiga qaraganda Muqanna ancha vaqt zindonda yotib so’ng qochib </a:t>
            </a:r>
            <a:r>
              <a:rPr lang="uz-Cyrl-UZ" sz="3000" b="1" dirty="0">
                <a:latin typeface="Times New Roman"/>
                <a:ea typeface="Times New Roman"/>
              </a:rPr>
              <a:t>Marvga</a:t>
            </a:r>
            <a:r>
              <a:rPr lang="uz-Cyrl-UZ" sz="3000" dirty="0">
                <a:latin typeface="Times New Roman"/>
                <a:ea typeface="Times New Roman"/>
              </a:rPr>
              <a:t> keladi va </a:t>
            </a:r>
            <a:r>
              <a:rPr lang="uz-Cyrl-UZ" sz="3000" b="1" dirty="0">
                <a:latin typeface="Times New Roman"/>
                <a:ea typeface="Times New Roman"/>
              </a:rPr>
              <a:t>776 yilda </a:t>
            </a:r>
            <a:r>
              <a:rPr lang="uz-Cyrl-UZ" sz="3000" dirty="0">
                <a:latin typeface="Times New Roman"/>
                <a:ea typeface="Times New Roman"/>
              </a:rPr>
              <a:t>Xalifaga qarshi ko’tarilgan qo’zg’olonga rahbarlik qiladi. Bu haqda </a:t>
            </a:r>
            <a:r>
              <a:rPr lang="uz-Cyrl-UZ" sz="3000" b="1" dirty="0">
                <a:latin typeface="Times New Roman"/>
                <a:ea typeface="Times New Roman"/>
              </a:rPr>
              <a:t>Beruniy</a:t>
            </a:r>
            <a:r>
              <a:rPr lang="uz-Cyrl-UZ" sz="3000" dirty="0">
                <a:latin typeface="Times New Roman"/>
                <a:ea typeface="Times New Roman"/>
              </a:rPr>
              <a:t> aniq malumot beradi. </a:t>
            </a:r>
            <a:r>
              <a:rPr lang="uz-Cyrl-UZ" sz="3000" i="1" dirty="0">
                <a:solidFill>
                  <a:srgbClr val="7030A0"/>
                </a:solidFill>
                <a:latin typeface="Times New Roman"/>
                <a:ea typeface="Times New Roman"/>
              </a:rPr>
              <a:t>“Undan keyin </a:t>
            </a:r>
            <a:r>
              <a:rPr lang="uz-Cyrl-UZ" sz="3000" b="1" i="1" dirty="0">
                <a:solidFill>
                  <a:srgbClr val="7030A0"/>
                </a:solidFill>
                <a:latin typeface="Times New Roman"/>
                <a:ea typeface="Times New Roman"/>
              </a:rPr>
              <a:t>Marvda</a:t>
            </a:r>
            <a:r>
              <a:rPr lang="uz-Cyrl-UZ" sz="3000" i="1" dirty="0">
                <a:solidFill>
                  <a:srgbClr val="7030A0"/>
                </a:solidFill>
                <a:latin typeface="Times New Roman"/>
                <a:ea typeface="Times New Roman"/>
              </a:rPr>
              <a:t>, </a:t>
            </a:r>
            <a:r>
              <a:rPr lang="uz-Cyrl-UZ" sz="3000" b="1" i="1" dirty="0">
                <a:solidFill>
                  <a:srgbClr val="7030A0"/>
                </a:solidFill>
                <a:latin typeface="Times New Roman"/>
                <a:ea typeface="Times New Roman"/>
              </a:rPr>
              <a:t>Kava qimardon</a:t>
            </a:r>
            <a:r>
              <a:rPr lang="uz-Cyrl-UZ" sz="3000" i="1" dirty="0">
                <a:solidFill>
                  <a:srgbClr val="7030A0"/>
                </a:solidFill>
                <a:latin typeface="Times New Roman"/>
                <a:ea typeface="Times New Roman"/>
              </a:rPr>
              <a:t> degan qishloqda </a:t>
            </a:r>
            <a:r>
              <a:rPr lang="uz-Cyrl-UZ" sz="3000" b="1" i="1" dirty="0">
                <a:solidFill>
                  <a:srgbClr val="7030A0"/>
                </a:solidFill>
                <a:latin typeface="Times New Roman"/>
                <a:ea typeface="Times New Roman"/>
              </a:rPr>
              <a:t>Al Muqanna </a:t>
            </a:r>
            <a:r>
              <a:rPr lang="uz-Cyrl-UZ" sz="3000" i="1" dirty="0">
                <a:solidFill>
                  <a:srgbClr val="7030A0"/>
                </a:solidFill>
                <a:latin typeface="Times New Roman"/>
                <a:ea typeface="Times New Roman"/>
              </a:rPr>
              <a:t>laqabi bilan tanilgan </a:t>
            </a:r>
            <a:r>
              <a:rPr lang="uz-Cyrl-UZ" sz="3000" b="1" i="1" dirty="0">
                <a:solidFill>
                  <a:srgbClr val="7030A0"/>
                </a:solidFill>
                <a:latin typeface="Times New Roman"/>
                <a:ea typeface="Times New Roman"/>
              </a:rPr>
              <a:t>Hoshim ibn Hakim </a:t>
            </a:r>
            <a:r>
              <a:rPr lang="uz-Cyrl-UZ" sz="3000" i="1" dirty="0">
                <a:solidFill>
                  <a:srgbClr val="7030A0"/>
                </a:solidFill>
                <a:latin typeface="Times New Roman"/>
                <a:ea typeface="Times New Roman"/>
              </a:rPr>
              <a:t>paydo bo’ldi. Uning bir ko’zi ko’r bo’lganligidan yuzini </a:t>
            </a:r>
            <a:r>
              <a:rPr lang="uz-Cyrl-UZ" sz="3000" b="1" i="1" dirty="0">
                <a:solidFill>
                  <a:srgbClr val="7030A0"/>
                </a:solidFill>
                <a:latin typeface="Times New Roman"/>
                <a:ea typeface="Times New Roman"/>
              </a:rPr>
              <a:t>yashil ipak mato</a:t>
            </a:r>
            <a:r>
              <a:rPr lang="uz-Cyrl-UZ" sz="3000" i="1" dirty="0">
                <a:solidFill>
                  <a:srgbClr val="7030A0"/>
                </a:solidFill>
                <a:latin typeface="Times New Roman"/>
                <a:ea typeface="Times New Roman"/>
              </a:rPr>
              <a:t> bilan bog’lab olardi. U </a:t>
            </a:r>
            <a:r>
              <a:rPr lang="uz-Cyrl-UZ" sz="3000" b="1" i="1" dirty="0">
                <a:solidFill>
                  <a:srgbClr val="7030A0"/>
                </a:solidFill>
                <a:latin typeface="Times New Roman"/>
                <a:ea typeface="Times New Roman"/>
              </a:rPr>
              <a:t>Jayhun (Amudaryo) </a:t>
            </a:r>
            <a:r>
              <a:rPr lang="uz-Cyrl-UZ" sz="3000" i="1" dirty="0">
                <a:solidFill>
                  <a:srgbClr val="7030A0"/>
                </a:solidFill>
                <a:latin typeface="Times New Roman"/>
                <a:ea typeface="Times New Roman"/>
              </a:rPr>
              <a:t>daryosidan o’tadi. </a:t>
            </a:r>
            <a:r>
              <a:rPr lang="uz-Cyrl-UZ" sz="3000" b="1" i="1" dirty="0">
                <a:solidFill>
                  <a:srgbClr val="7030A0"/>
                </a:solidFill>
                <a:latin typeface="Times New Roman"/>
                <a:ea typeface="Times New Roman"/>
              </a:rPr>
              <a:t>Kesh va Nasafgacha</a:t>
            </a:r>
            <a:r>
              <a:rPr lang="uz-Cyrl-UZ" sz="3000" i="1" dirty="0">
                <a:solidFill>
                  <a:srgbClr val="7030A0"/>
                </a:solidFill>
                <a:latin typeface="Times New Roman"/>
                <a:ea typeface="Times New Roman"/>
              </a:rPr>
              <a:t> yetib boradi, unga </a:t>
            </a:r>
            <a:r>
              <a:rPr lang="uz-Cyrl-UZ" sz="3000" b="1" i="1" dirty="0">
                <a:solidFill>
                  <a:srgbClr val="7030A0"/>
                </a:solidFill>
                <a:latin typeface="Times New Roman"/>
                <a:ea typeface="Times New Roman"/>
              </a:rPr>
              <a:t>“oq kiyimlilar” va turklar</a:t>
            </a:r>
            <a:r>
              <a:rPr lang="uz-Cyrl-UZ" sz="3000" i="1" dirty="0">
                <a:solidFill>
                  <a:srgbClr val="7030A0"/>
                </a:solidFill>
                <a:latin typeface="Times New Roman"/>
                <a:ea typeface="Times New Roman"/>
              </a:rPr>
              <a:t> qo’shiladi. Muqanna ularga (begona) </a:t>
            </a:r>
            <a:r>
              <a:rPr lang="uz-Cyrl-UZ" sz="3000" b="1" i="1" dirty="0">
                <a:solidFill>
                  <a:srgbClr val="7030A0"/>
                </a:solidFill>
                <a:latin typeface="Times New Roman"/>
                <a:ea typeface="Times New Roman"/>
              </a:rPr>
              <a:t>mol-mulk va ayollarni </a:t>
            </a:r>
            <a:r>
              <a:rPr lang="uz-Cyrl-UZ" sz="3000" i="1" dirty="0">
                <a:solidFill>
                  <a:srgbClr val="7030A0"/>
                </a:solidFill>
                <a:latin typeface="Times New Roman"/>
                <a:ea typeface="Times New Roman"/>
              </a:rPr>
              <a:t>olishga hamda o’zlariga qarshi turgan kishilarni o’ldirishga yo’l qo’yib beradi.</a:t>
            </a:r>
            <a:endParaRPr lang="en-US" sz="3000" b="1" i="1" dirty="0">
              <a:solidFill>
                <a:srgbClr val="7030A0"/>
              </a:solidFill>
              <a:latin typeface="Times New Roman"/>
              <a:ea typeface="Times New Roman"/>
            </a:endParaRPr>
          </a:p>
        </p:txBody>
      </p:sp>
    </p:spTree>
    <p:extLst>
      <p:ext uri="{BB962C8B-B14F-4D97-AF65-F5344CB8AC3E}">
        <p14:creationId xmlns:p14="http://schemas.microsoft.com/office/powerpoint/2010/main" val="16412633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93976"/>
          </a:xfrm>
          <a:prstGeom prst="rect">
            <a:avLst/>
          </a:prstGeom>
        </p:spPr>
        <p:txBody>
          <a:bodyPr wrap="square">
            <a:spAutoFit/>
          </a:bodyPr>
          <a:lstStyle/>
          <a:p>
            <a:pPr lvl="0" algn="just">
              <a:spcAft>
                <a:spcPts val="0"/>
              </a:spcAft>
            </a:pPr>
            <a:r>
              <a:rPr lang="en-US" sz="3000" dirty="0" smtClean="0">
                <a:latin typeface="Times New Roman"/>
                <a:ea typeface="Times New Roman"/>
              </a:rPr>
              <a:t>	</a:t>
            </a:r>
            <a:r>
              <a:rPr lang="uz-Cyrl-UZ" sz="3000" b="1" dirty="0" smtClean="0">
                <a:solidFill>
                  <a:srgbClr val="C00000"/>
                </a:solidFill>
                <a:latin typeface="Times New Roman"/>
                <a:ea typeface="Times New Roman"/>
              </a:rPr>
              <a:t>Muqanna</a:t>
            </a:r>
            <a:r>
              <a:rPr lang="uz-Cyrl-UZ" sz="3000" dirty="0" smtClean="0">
                <a:latin typeface="Times New Roman"/>
                <a:ea typeface="Times New Roman"/>
              </a:rPr>
              <a:t> </a:t>
            </a:r>
            <a:r>
              <a:rPr lang="uz-Cyrl-UZ" sz="3000" b="1" dirty="0">
                <a:latin typeface="Times New Roman"/>
                <a:ea typeface="Times New Roman"/>
              </a:rPr>
              <a:t>Marvdan</a:t>
            </a:r>
            <a:r>
              <a:rPr lang="uz-Cyrl-UZ" sz="3000" dirty="0">
                <a:latin typeface="Times New Roman"/>
                <a:ea typeface="Times New Roman"/>
              </a:rPr>
              <a:t> turib Markaziy Osiyoning turli viloyat va shaharlariga o’zining </a:t>
            </a:r>
            <a:r>
              <a:rPr lang="uz-Cyrl-UZ" sz="3000" dirty="0" smtClean="0">
                <a:latin typeface="Times New Roman"/>
                <a:ea typeface="Times New Roman"/>
              </a:rPr>
              <a:t>ishonch</a:t>
            </a:r>
            <a:r>
              <a:rPr lang="en-US" sz="3000" dirty="0" smtClean="0">
                <a:latin typeface="Times New Roman"/>
                <a:ea typeface="Times New Roman"/>
              </a:rPr>
              <a:t>li</a:t>
            </a:r>
            <a:r>
              <a:rPr lang="uz-Cyrl-UZ" sz="3000" dirty="0" smtClean="0">
                <a:latin typeface="Times New Roman"/>
                <a:ea typeface="Times New Roman"/>
              </a:rPr>
              <a:t> </a:t>
            </a:r>
            <a:r>
              <a:rPr lang="uz-Cyrl-UZ" sz="3000" dirty="0">
                <a:latin typeface="Times New Roman"/>
                <a:ea typeface="Times New Roman"/>
              </a:rPr>
              <a:t>odamlarini jo’natadi. Ular joylarda </a:t>
            </a:r>
            <a:r>
              <a:rPr lang="uz-Cyrl-UZ" sz="3000" b="1" dirty="0">
                <a:latin typeface="Times New Roman"/>
                <a:ea typeface="Times New Roman"/>
              </a:rPr>
              <a:t>Muqanna g’oyalarini</a:t>
            </a:r>
            <a:r>
              <a:rPr lang="uz-Cyrl-UZ" sz="3000" dirty="0">
                <a:latin typeface="Times New Roman"/>
                <a:ea typeface="Times New Roman"/>
              </a:rPr>
              <a:t> targ’ib qiladilar. Muqannaga ixlosmand va tarafdor kuchlar ayniqsa </a:t>
            </a:r>
            <a:r>
              <a:rPr lang="uz-Cyrl-UZ" sz="3000" b="1" i="1" dirty="0">
                <a:latin typeface="Times New Roman"/>
                <a:ea typeface="Times New Roman"/>
              </a:rPr>
              <a:t>Zarafshon va Qashqadaryo vohalarida</a:t>
            </a:r>
            <a:r>
              <a:rPr lang="uz-Cyrl-UZ" sz="3000" dirty="0">
                <a:latin typeface="Times New Roman"/>
                <a:ea typeface="Times New Roman"/>
              </a:rPr>
              <a:t> ko’pchilikni tashkil etardi. </a:t>
            </a:r>
            <a:r>
              <a:rPr lang="uz-Cyrl-UZ" sz="3000" b="1" dirty="0">
                <a:solidFill>
                  <a:srgbClr val="C00000"/>
                </a:solidFill>
                <a:latin typeface="Times New Roman"/>
                <a:ea typeface="Times New Roman"/>
              </a:rPr>
              <a:t>Narshaxiyning</a:t>
            </a:r>
            <a:r>
              <a:rPr lang="uz-Cyrl-UZ" sz="3000" dirty="0">
                <a:latin typeface="Times New Roman"/>
                <a:ea typeface="Times New Roman"/>
              </a:rPr>
              <a:t> bergan ma’lumotlariga qaraganda </a:t>
            </a:r>
            <a:r>
              <a:rPr lang="uz-Cyrl-UZ" sz="3000" b="1" dirty="0">
                <a:latin typeface="Times New Roman"/>
                <a:ea typeface="Times New Roman"/>
              </a:rPr>
              <a:t>Naxshab va Kesh</a:t>
            </a:r>
            <a:r>
              <a:rPr lang="uz-Cyrl-UZ" sz="3000" dirty="0">
                <a:latin typeface="Times New Roman"/>
                <a:ea typeface="Times New Roman"/>
              </a:rPr>
              <a:t> atrofidagi aholini Muqanna g’oyalari orqasidan ergashtirishda asli arab </a:t>
            </a:r>
            <a:r>
              <a:rPr lang="uz-Cyrl-UZ" sz="3000" b="1" dirty="0">
                <a:solidFill>
                  <a:srgbClr val="C00000"/>
                </a:solidFill>
                <a:latin typeface="Times New Roman"/>
                <a:ea typeface="Times New Roman"/>
              </a:rPr>
              <a:t>Abdulla ibn Amir</a:t>
            </a:r>
            <a:r>
              <a:rPr lang="uz-Cyrl-UZ" sz="3000" dirty="0">
                <a:latin typeface="Times New Roman"/>
                <a:ea typeface="Times New Roman"/>
              </a:rPr>
              <a:t>ning xizmatlari katta bo’lgan. </a:t>
            </a:r>
            <a:r>
              <a:rPr lang="uz-Cyrl-UZ" sz="3000" b="1" dirty="0">
                <a:solidFill>
                  <a:srgbClr val="C00000"/>
                </a:solidFill>
                <a:latin typeface="Times New Roman"/>
                <a:ea typeface="Times New Roman"/>
              </a:rPr>
              <a:t>Muqanna</a:t>
            </a:r>
            <a:r>
              <a:rPr lang="uz-Cyrl-UZ" sz="3000" dirty="0">
                <a:latin typeface="Times New Roman"/>
                <a:ea typeface="Times New Roman"/>
              </a:rPr>
              <a:t> </a:t>
            </a:r>
            <a:r>
              <a:rPr lang="uz-Cyrl-UZ" sz="3000" b="1" dirty="0">
                <a:latin typeface="Times New Roman"/>
                <a:ea typeface="Times New Roman"/>
              </a:rPr>
              <a:t>Abdullaning</a:t>
            </a:r>
            <a:r>
              <a:rPr lang="uz-Cyrl-UZ" sz="3000" dirty="0">
                <a:latin typeface="Times New Roman"/>
                <a:ea typeface="Times New Roman"/>
              </a:rPr>
              <a:t> </a:t>
            </a:r>
            <a:r>
              <a:rPr lang="uz-Cyrl-UZ" sz="3000" b="1" dirty="0">
                <a:solidFill>
                  <a:srgbClr val="C00000"/>
                </a:solidFill>
                <a:latin typeface="Times New Roman"/>
                <a:ea typeface="Times New Roman"/>
              </a:rPr>
              <a:t>qiziga</a:t>
            </a:r>
            <a:r>
              <a:rPr lang="uz-Cyrl-UZ" sz="3000" dirty="0">
                <a:latin typeface="Times New Roman"/>
                <a:ea typeface="Times New Roman"/>
              </a:rPr>
              <a:t> uylangan edi. Shu bois u o’z qaynotasiga ishonganligidan </a:t>
            </a:r>
            <a:r>
              <a:rPr lang="uz-Cyrl-UZ" sz="3000" b="1" dirty="0">
                <a:latin typeface="Times New Roman"/>
                <a:ea typeface="Times New Roman"/>
              </a:rPr>
              <a:t>Abdullani</a:t>
            </a:r>
            <a:r>
              <a:rPr lang="uz-Cyrl-UZ" sz="3000" dirty="0">
                <a:latin typeface="Times New Roman"/>
                <a:ea typeface="Times New Roman"/>
              </a:rPr>
              <a:t> </a:t>
            </a:r>
            <a:r>
              <a:rPr lang="uz-Cyrl-UZ" sz="3000" b="1" i="1" dirty="0">
                <a:solidFill>
                  <a:srgbClr val="0000FF"/>
                </a:solidFill>
                <a:latin typeface="Times New Roman"/>
                <a:ea typeface="Times New Roman"/>
              </a:rPr>
              <a:t>Qashqadaryo vohasiga </a:t>
            </a:r>
            <a:r>
              <a:rPr lang="uz-Cyrl-UZ" sz="3000" dirty="0">
                <a:latin typeface="Times New Roman"/>
                <a:ea typeface="Times New Roman"/>
              </a:rPr>
              <a:t>ishonchli vakil sifatida jo’natgandi.</a:t>
            </a:r>
            <a:endParaRPr lang="en-US" sz="3000" b="1" i="1" dirty="0">
              <a:solidFill>
                <a:srgbClr val="7030A0"/>
              </a:solidFill>
              <a:latin typeface="Times New Roman"/>
              <a:ea typeface="Times New Roman"/>
            </a:endParaRPr>
          </a:p>
        </p:txBody>
      </p:sp>
    </p:spTree>
    <p:extLst>
      <p:ext uri="{BB962C8B-B14F-4D97-AF65-F5344CB8AC3E}">
        <p14:creationId xmlns:p14="http://schemas.microsoft.com/office/powerpoint/2010/main" val="2712081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en-US" sz="2800" b="1" dirty="0" err="1" smtClean="0">
                <a:latin typeface="Times New Roman"/>
                <a:ea typeface="Times New Roman"/>
              </a:rPr>
              <a:t>Muqanna</a:t>
            </a:r>
            <a:r>
              <a:rPr lang="en-US" sz="2800" dirty="0" smtClean="0">
                <a:latin typeface="Times New Roman"/>
                <a:ea typeface="Times New Roman"/>
              </a:rPr>
              <a:t> </a:t>
            </a:r>
            <a:r>
              <a:rPr lang="en-US" sz="2800" b="1" dirty="0" err="1" smtClean="0">
                <a:solidFill>
                  <a:srgbClr val="0000FF"/>
                </a:solidFill>
                <a:latin typeface="Times New Roman"/>
                <a:ea typeface="Times New Roman"/>
              </a:rPr>
              <a:t>So’g’dda</a:t>
            </a:r>
            <a:r>
              <a:rPr lang="en-US" sz="2800" dirty="0" smtClean="0">
                <a:latin typeface="Times New Roman"/>
                <a:ea typeface="Times New Roman"/>
              </a:rPr>
              <a:t> </a:t>
            </a:r>
            <a:r>
              <a:rPr lang="en-US" sz="2800" b="1" i="1" dirty="0">
                <a:latin typeface="Times New Roman"/>
                <a:ea typeface="Times New Roman"/>
              </a:rPr>
              <a:t>“</a:t>
            </a:r>
            <a:r>
              <a:rPr lang="en-US" sz="2800" b="1" i="1" dirty="0" err="1" smtClean="0">
                <a:latin typeface="Times New Roman"/>
                <a:ea typeface="Times New Roman"/>
              </a:rPr>
              <a:t>oq</a:t>
            </a:r>
            <a:r>
              <a:rPr lang="en-US" sz="2800" b="1" i="1" dirty="0" smtClean="0">
                <a:latin typeface="Times New Roman"/>
                <a:ea typeface="Times New Roman"/>
              </a:rPr>
              <a:t> </a:t>
            </a:r>
            <a:r>
              <a:rPr lang="en-US" sz="2800" b="1" i="1" dirty="0" err="1">
                <a:latin typeface="Times New Roman"/>
                <a:ea typeface="Times New Roman"/>
              </a:rPr>
              <a:t>kiyimlilar</a:t>
            </a:r>
            <a:r>
              <a:rPr lang="en-US" sz="2800" b="1" i="1" dirty="0">
                <a:latin typeface="Times New Roman"/>
                <a:ea typeface="Times New Roman"/>
              </a:rPr>
              <a:t>” </a:t>
            </a:r>
            <a:r>
              <a:rPr lang="en-US" sz="2800" dirty="0" err="1">
                <a:latin typeface="Times New Roman"/>
                <a:ea typeface="Times New Roman"/>
              </a:rPr>
              <a:t>harakatining</a:t>
            </a:r>
            <a:r>
              <a:rPr lang="en-US" sz="2800" dirty="0">
                <a:latin typeface="Times New Roman"/>
                <a:ea typeface="Times New Roman"/>
              </a:rPr>
              <a:t> </a:t>
            </a:r>
            <a:r>
              <a:rPr lang="en-US" sz="2800" dirty="0" err="1">
                <a:latin typeface="Times New Roman"/>
                <a:ea typeface="Times New Roman"/>
              </a:rPr>
              <a:t>keng</a:t>
            </a:r>
            <a:r>
              <a:rPr lang="en-US" sz="2800" dirty="0">
                <a:latin typeface="Times New Roman"/>
                <a:ea typeface="Times New Roman"/>
              </a:rPr>
              <a:t> </a:t>
            </a:r>
            <a:r>
              <a:rPr lang="en-US" sz="2800" dirty="0" err="1">
                <a:latin typeface="Times New Roman"/>
                <a:ea typeface="Times New Roman"/>
              </a:rPr>
              <a:t>quloch</a:t>
            </a:r>
            <a:r>
              <a:rPr lang="en-US" sz="2800" dirty="0">
                <a:latin typeface="Times New Roman"/>
                <a:ea typeface="Times New Roman"/>
              </a:rPr>
              <a:t> </a:t>
            </a:r>
            <a:r>
              <a:rPr lang="en-US" sz="2800" dirty="0" err="1">
                <a:latin typeface="Times New Roman"/>
                <a:ea typeface="Times New Roman"/>
              </a:rPr>
              <a:t>yoyib</a:t>
            </a:r>
            <a:r>
              <a:rPr lang="en-US" sz="2800" dirty="0">
                <a:latin typeface="Times New Roman"/>
                <a:ea typeface="Times New Roman"/>
              </a:rPr>
              <a:t> </a:t>
            </a:r>
            <a:r>
              <a:rPr lang="en-US" sz="2800" dirty="0" err="1">
                <a:latin typeface="Times New Roman"/>
                <a:ea typeface="Times New Roman"/>
              </a:rPr>
              <a:t>rivojlanganligiga</a:t>
            </a:r>
            <a:r>
              <a:rPr lang="en-US" sz="2800" dirty="0">
                <a:latin typeface="Times New Roman"/>
                <a:ea typeface="Times New Roman"/>
              </a:rPr>
              <a:t> </a:t>
            </a:r>
            <a:r>
              <a:rPr lang="en-US" sz="2800" dirty="0" err="1">
                <a:latin typeface="Times New Roman"/>
                <a:ea typeface="Times New Roman"/>
              </a:rPr>
              <a:t>ishongach</a:t>
            </a:r>
            <a:r>
              <a:rPr lang="en-US" sz="2800" dirty="0">
                <a:latin typeface="Times New Roman"/>
                <a:ea typeface="Times New Roman"/>
              </a:rPr>
              <a:t> </a:t>
            </a:r>
            <a:r>
              <a:rPr lang="en-US" sz="2800" dirty="0" err="1">
                <a:latin typeface="Times New Roman"/>
                <a:ea typeface="Times New Roman"/>
              </a:rPr>
              <a:t>qo’zg’olonga</a:t>
            </a:r>
            <a:r>
              <a:rPr lang="en-US" sz="2800" dirty="0">
                <a:latin typeface="Times New Roman"/>
                <a:ea typeface="Times New Roman"/>
              </a:rPr>
              <a:t> </a:t>
            </a:r>
            <a:r>
              <a:rPr lang="en-US" sz="2800" dirty="0" err="1">
                <a:latin typeface="Times New Roman"/>
                <a:ea typeface="Times New Roman"/>
              </a:rPr>
              <a:t>bevosita</a:t>
            </a:r>
            <a:r>
              <a:rPr lang="en-US" sz="2800" dirty="0">
                <a:latin typeface="Times New Roman"/>
                <a:ea typeface="Times New Roman"/>
              </a:rPr>
              <a:t> </a:t>
            </a:r>
            <a:r>
              <a:rPr lang="en-US" sz="2800" dirty="0" err="1">
                <a:latin typeface="Times New Roman"/>
                <a:ea typeface="Times New Roman"/>
              </a:rPr>
              <a:t>rahbarlik</a:t>
            </a:r>
            <a:r>
              <a:rPr lang="en-US" sz="2800" dirty="0">
                <a:latin typeface="Times New Roman"/>
                <a:ea typeface="Times New Roman"/>
              </a:rPr>
              <a:t> </a:t>
            </a:r>
            <a:r>
              <a:rPr lang="en-US" sz="2800" dirty="0" err="1">
                <a:latin typeface="Times New Roman"/>
                <a:ea typeface="Times New Roman"/>
              </a:rPr>
              <a:t>qilish</a:t>
            </a:r>
            <a:r>
              <a:rPr lang="en-US" sz="2800" dirty="0">
                <a:latin typeface="Times New Roman"/>
                <a:ea typeface="Times New Roman"/>
              </a:rPr>
              <a:t> </a:t>
            </a:r>
            <a:r>
              <a:rPr lang="en-US" sz="2800" dirty="0" err="1">
                <a:latin typeface="Times New Roman"/>
                <a:ea typeface="Times New Roman"/>
              </a:rPr>
              <a:t>maqsadini</a:t>
            </a:r>
            <a:r>
              <a:rPr lang="en-US" sz="2800" dirty="0">
                <a:latin typeface="Times New Roman"/>
                <a:ea typeface="Times New Roman"/>
              </a:rPr>
              <a:t> </a:t>
            </a:r>
            <a:r>
              <a:rPr lang="en-US" sz="2800" dirty="0" err="1">
                <a:latin typeface="Times New Roman"/>
                <a:ea typeface="Times New Roman"/>
              </a:rPr>
              <a:t>ko’zlab</a:t>
            </a:r>
            <a:r>
              <a:rPr lang="en-US" sz="2800" dirty="0">
                <a:latin typeface="Times New Roman"/>
                <a:ea typeface="Times New Roman"/>
              </a:rPr>
              <a:t> </a:t>
            </a:r>
            <a:r>
              <a:rPr lang="en-US" sz="2800" dirty="0" err="1">
                <a:latin typeface="Times New Roman"/>
                <a:ea typeface="Times New Roman"/>
              </a:rPr>
              <a:t>o’zining</a:t>
            </a:r>
            <a:r>
              <a:rPr lang="en-US" sz="2800" dirty="0">
                <a:latin typeface="Times New Roman"/>
                <a:ea typeface="Times New Roman"/>
              </a:rPr>
              <a:t> </a:t>
            </a:r>
            <a:r>
              <a:rPr lang="en-US" sz="2800" b="1" i="1" dirty="0">
                <a:solidFill>
                  <a:srgbClr val="0000FF"/>
                </a:solidFill>
                <a:latin typeface="Times New Roman"/>
                <a:ea typeface="Times New Roman"/>
              </a:rPr>
              <a:t>36 </a:t>
            </a:r>
            <a:r>
              <a:rPr lang="en-US" sz="2800" b="1" i="1" dirty="0" err="1">
                <a:solidFill>
                  <a:srgbClr val="0000FF"/>
                </a:solidFill>
                <a:latin typeface="Times New Roman"/>
                <a:ea typeface="Times New Roman"/>
              </a:rPr>
              <a:t>ming</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muxlisi</a:t>
            </a:r>
            <a:r>
              <a:rPr lang="en-US" sz="2800" dirty="0">
                <a:latin typeface="Times New Roman"/>
                <a:ea typeface="Times New Roman"/>
              </a:rPr>
              <a:t> </a:t>
            </a:r>
            <a:r>
              <a:rPr lang="en-US" sz="2800" dirty="0" err="1">
                <a:latin typeface="Times New Roman"/>
                <a:ea typeface="Times New Roman"/>
              </a:rPr>
              <a:t>bilan</a:t>
            </a:r>
            <a:r>
              <a:rPr lang="en-US" sz="2800" dirty="0">
                <a:latin typeface="Times New Roman"/>
                <a:ea typeface="Times New Roman"/>
              </a:rPr>
              <a:t> </a:t>
            </a:r>
            <a:r>
              <a:rPr lang="en-US" sz="2800" dirty="0" err="1">
                <a:latin typeface="Times New Roman"/>
                <a:ea typeface="Times New Roman"/>
              </a:rPr>
              <a:t>Jayhun</a:t>
            </a:r>
            <a:r>
              <a:rPr lang="en-US" sz="2800" dirty="0">
                <a:latin typeface="Times New Roman"/>
                <a:ea typeface="Times New Roman"/>
              </a:rPr>
              <a:t> </a:t>
            </a:r>
            <a:r>
              <a:rPr lang="en-US" sz="2800" dirty="0" err="1">
                <a:latin typeface="Times New Roman"/>
                <a:ea typeface="Times New Roman"/>
              </a:rPr>
              <a:t>daryosining</a:t>
            </a:r>
            <a:r>
              <a:rPr lang="en-US" sz="2800" dirty="0">
                <a:latin typeface="Times New Roman"/>
                <a:ea typeface="Times New Roman"/>
              </a:rPr>
              <a:t> </a:t>
            </a:r>
            <a:r>
              <a:rPr lang="en-US" sz="2800" dirty="0" err="1">
                <a:latin typeface="Times New Roman"/>
                <a:ea typeface="Times New Roman"/>
              </a:rPr>
              <a:t>o’ng</a:t>
            </a:r>
            <a:r>
              <a:rPr lang="en-US" sz="2800" dirty="0">
                <a:latin typeface="Times New Roman"/>
                <a:ea typeface="Times New Roman"/>
              </a:rPr>
              <a:t> </a:t>
            </a:r>
            <a:r>
              <a:rPr lang="en-US" sz="2800" dirty="0" err="1">
                <a:latin typeface="Times New Roman"/>
                <a:ea typeface="Times New Roman"/>
              </a:rPr>
              <a:t>qirg’og’iga</a:t>
            </a:r>
            <a:r>
              <a:rPr lang="en-US" sz="2800" dirty="0">
                <a:latin typeface="Times New Roman"/>
                <a:ea typeface="Times New Roman"/>
              </a:rPr>
              <a:t> </a:t>
            </a:r>
            <a:r>
              <a:rPr lang="en-US" sz="2800" dirty="0" err="1">
                <a:latin typeface="Times New Roman"/>
                <a:ea typeface="Times New Roman"/>
              </a:rPr>
              <a:t>o’tib</a:t>
            </a:r>
            <a:r>
              <a:rPr lang="en-US" sz="2800" dirty="0">
                <a:latin typeface="Times New Roman"/>
                <a:ea typeface="Times New Roman"/>
              </a:rPr>
              <a:t>, </a:t>
            </a:r>
            <a:r>
              <a:rPr lang="en-US" sz="2800" b="1" dirty="0" err="1">
                <a:latin typeface="Times New Roman"/>
                <a:ea typeface="Times New Roman"/>
              </a:rPr>
              <a:t>Naxshab</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u </a:t>
            </a:r>
            <a:r>
              <a:rPr lang="en-US" sz="2800" dirty="0" err="1">
                <a:latin typeface="Times New Roman"/>
                <a:ea typeface="Times New Roman"/>
              </a:rPr>
              <a:t>yerdan</a:t>
            </a:r>
            <a:r>
              <a:rPr lang="en-US" sz="2800" dirty="0">
                <a:latin typeface="Times New Roman"/>
                <a:ea typeface="Times New Roman"/>
              </a:rPr>
              <a:t> </a:t>
            </a:r>
            <a:r>
              <a:rPr lang="en-US" sz="2800" b="1" dirty="0" err="1">
                <a:latin typeface="Times New Roman"/>
                <a:ea typeface="Times New Roman"/>
              </a:rPr>
              <a:t>Kesh</a:t>
            </a:r>
            <a:r>
              <a:rPr lang="en-US" sz="2800" dirty="0">
                <a:latin typeface="Times New Roman"/>
                <a:ea typeface="Times New Roman"/>
              </a:rPr>
              <a:t> </a:t>
            </a:r>
            <a:r>
              <a:rPr lang="en-US" sz="2800" dirty="0" err="1">
                <a:latin typeface="Times New Roman"/>
                <a:ea typeface="Times New Roman"/>
              </a:rPr>
              <a:t>shahriga</a:t>
            </a:r>
            <a:r>
              <a:rPr lang="en-US" sz="2800" dirty="0">
                <a:latin typeface="Times New Roman"/>
                <a:ea typeface="Times New Roman"/>
              </a:rPr>
              <a:t> </a:t>
            </a:r>
            <a:r>
              <a:rPr lang="en-US" sz="2800" dirty="0" err="1">
                <a:latin typeface="Times New Roman"/>
                <a:ea typeface="Times New Roman"/>
              </a:rPr>
              <a:t>yetib</a:t>
            </a:r>
            <a:r>
              <a:rPr lang="en-US" sz="2800" dirty="0">
                <a:latin typeface="Times New Roman"/>
                <a:ea typeface="Times New Roman"/>
              </a:rPr>
              <a:t> </a:t>
            </a:r>
            <a:r>
              <a:rPr lang="en-US" sz="2800" dirty="0" err="1">
                <a:latin typeface="Times New Roman"/>
                <a:ea typeface="Times New Roman"/>
              </a:rPr>
              <a:t>boradi</a:t>
            </a:r>
            <a:r>
              <a:rPr lang="en-US" sz="2800" dirty="0">
                <a:latin typeface="Times New Roman"/>
                <a:ea typeface="Times New Roman"/>
              </a:rPr>
              <a:t>. </a:t>
            </a:r>
            <a:r>
              <a:rPr lang="en-US" sz="2800" dirty="0" err="1">
                <a:latin typeface="Times New Roman"/>
                <a:ea typeface="Times New Roman"/>
              </a:rPr>
              <a:t>Kesh</a:t>
            </a:r>
            <a:r>
              <a:rPr lang="en-US" sz="2800" dirty="0">
                <a:latin typeface="Times New Roman"/>
                <a:ea typeface="Times New Roman"/>
              </a:rPr>
              <a:t> </a:t>
            </a:r>
            <a:r>
              <a:rPr lang="en-US" sz="2800" dirty="0" err="1">
                <a:latin typeface="Times New Roman"/>
                <a:ea typeface="Times New Roman"/>
              </a:rPr>
              <a:t>shahri</a:t>
            </a:r>
            <a:r>
              <a:rPr lang="en-US" sz="2800" dirty="0">
                <a:latin typeface="Times New Roman"/>
                <a:ea typeface="Times New Roman"/>
              </a:rPr>
              <a:t> </a:t>
            </a:r>
            <a:r>
              <a:rPr lang="en-US" sz="2800" dirty="0" err="1">
                <a:latin typeface="Times New Roman"/>
                <a:ea typeface="Times New Roman"/>
              </a:rPr>
              <a:t>yaqinidagi</a:t>
            </a:r>
            <a:r>
              <a:rPr lang="en-US" sz="2800" dirty="0">
                <a:latin typeface="Times New Roman"/>
                <a:ea typeface="Times New Roman"/>
              </a:rPr>
              <a:t> tog’ </a:t>
            </a:r>
            <a:r>
              <a:rPr lang="en-US" sz="2800" dirty="0" err="1">
                <a:latin typeface="Times New Roman"/>
                <a:ea typeface="Times New Roman"/>
              </a:rPr>
              <a:t>tepasida</a:t>
            </a:r>
            <a:r>
              <a:rPr lang="en-US" sz="2800" dirty="0">
                <a:latin typeface="Times New Roman"/>
                <a:ea typeface="Times New Roman"/>
              </a:rPr>
              <a:t> </a:t>
            </a:r>
            <a:r>
              <a:rPr lang="en-US" sz="2800" dirty="0" err="1">
                <a:latin typeface="Times New Roman"/>
                <a:ea typeface="Times New Roman"/>
              </a:rPr>
              <a:t>bino</a:t>
            </a:r>
            <a:r>
              <a:rPr lang="en-US" sz="2800" dirty="0">
                <a:latin typeface="Times New Roman"/>
                <a:ea typeface="Times New Roman"/>
              </a:rPr>
              <a:t> </a:t>
            </a:r>
            <a:r>
              <a:rPr lang="en-US" sz="2800" dirty="0" err="1">
                <a:latin typeface="Times New Roman"/>
                <a:ea typeface="Times New Roman"/>
              </a:rPr>
              <a:t>qilingan</a:t>
            </a:r>
            <a:r>
              <a:rPr lang="en-US" sz="2800" dirty="0">
                <a:latin typeface="Times New Roman"/>
                <a:ea typeface="Times New Roman"/>
              </a:rPr>
              <a:t> </a:t>
            </a:r>
            <a:r>
              <a:rPr lang="en-US" sz="2800" b="1" dirty="0" err="1">
                <a:solidFill>
                  <a:srgbClr val="0000FF"/>
                </a:solidFill>
                <a:latin typeface="Times New Roman"/>
                <a:ea typeface="Times New Roman"/>
              </a:rPr>
              <a:t>Som</a:t>
            </a:r>
            <a:r>
              <a:rPr lang="en-US" sz="2800" b="1" dirty="0">
                <a:solidFill>
                  <a:srgbClr val="0000FF"/>
                </a:solidFill>
                <a:latin typeface="Times New Roman"/>
                <a:ea typeface="Times New Roman"/>
              </a:rPr>
              <a:t> </a:t>
            </a:r>
            <a:r>
              <a:rPr lang="en-US" sz="2800" b="1" dirty="0" err="1">
                <a:solidFill>
                  <a:srgbClr val="0000FF"/>
                </a:solidFill>
                <a:latin typeface="Times New Roman"/>
                <a:ea typeface="Times New Roman"/>
              </a:rPr>
              <a:t>qalasini</a:t>
            </a:r>
            <a:r>
              <a:rPr lang="en-US" sz="2800" dirty="0">
                <a:latin typeface="Times New Roman"/>
                <a:ea typeface="Times New Roman"/>
              </a:rPr>
              <a:t> </a:t>
            </a:r>
            <a:r>
              <a:rPr lang="en-US" sz="2800" dirty="0" err="1">
                <a:latin typeface="Times New Roman"/>
                <a:ea typeface="Times New Roman"/>
              </a:rPr>
              <a:t>o’zining</a:t>
            </a:r>
            <a:r>
              <a:rPr lang="en-US" sz="2800" dirty="0">
                <a:latin typeface="Times New Roman"/>
                <a:ea typeface="Times New Roman"/>
              </a:rPr>
              <a:t> </a:t>
            </a:r>
            <a:r>
              <a:rPr lang="en-US" sz="2800" dirty="0" err="1">
                <a:latin typeface="Times New Roman"/>
                <a:ea typeface="Times New Roman"/>
              </a:rPr>
              <a:t>mustahkam</a:t>
            </a:r>
            <a:r>
              <a:rPr lang="en-US" sz="2800" dirty="0">
                <a:latin typeface="Times New Roman"/>
                <a:ea typeface="Times New Roman"/>
              </a:rPr>
              <a:t> </a:t>
            </a:r>
            <a:r>
              <a:rPr lang="en-US" sz="2800" dirty="0" err="1">
                <a:latin typeface="Times New Roman"/>
                <a:ea typeface="Times New Roman"/>
              </a:rPr>
              <a:t>qarorgohiga</a:t>
            </a:r>
            <a:r>
              <a:rPr lang="en-US" sz="2800" dirty="0">
                <a:latin typeface="Times New Roman"/>
                <a:ea typeface="Times New Roman"/>
              </a:rPr>
              <a:t> </a:t>
            </a:r>
            <a:r>
              <a:rPr lang="en-US" sz="2800" dirty="0" err="1">
                <a:latin typeface="Times New Roman"/>
                <a:ea typeface="Times New Roman"/>
              </a:rPr>
              <a:t>aylantiradi</a:t>
            </a:r>
            <a:r>
              <a:rPr lang="en-US" sz="2800" dirty="0">
                <a:latin typeface="Times New Roman"/>
                <a:ea typeface="Times New Roman"/>
              </a:rPr>
              <a:t>. </a:t>
            </a:r>
            <a:r>
              <a:rPr lang="en-US" sz="2800" dirty="0" err="1">
                <a:latin typeface="Times New Roman"/>
                <a:ea typeface="Times New Roman"/>
              </a:rPr>
              <a:t>Tez</a:t>
            </a:r>
            <a:r>
              <a:rPr lang="en-US" sz="2800" dirty="0">
                <a:latin typeface="Times New Roman"/>
                <a:ea typeface="Times New Roman"/>
              </a:rPr>
              <a:t> </a:t>
            </a:r>
            <a:r>
              <a:rPr lang="en-US" sz="2800" dirty="0" err="1">
                <a:latin typeface="Times New Roman"/>
                <a:ea typeface="Times New Roman"/>
              </a:rPr>
              <a:t>orada</a:t>
            </a:r>
            <a:r>
              <a:rPr lang="en-US" sz="2800" dirty="0">
                <a:latin typeface="Times New Roman"/>
                <a:ea typeface="Times New Roman"/>
              </a:rPr>
              <a:t> </a:t>
            </a:r>
            <a:r>
              <a:rPr lang="en-US" sz="2800" dirty="0" err="1">
                <a:latin typeface="Times New Roman"/>
                <a:ea typeface="Times New Roman"/>
              </a:rPr>
              <a:t>butun</a:t>
            </a:r>
            <a:r>
              <a:rPr lang="en-US" sz="2800" dirty="0">
                <a:latin typeface="Times New Roman"/>
                <a:ea typeface="Times New Roman"/>
              </a:rPr>
              <a:t> </a:t>
            </a:r>
            <a:r>
              <a:rPr lang="en-US" sz="2800" b="1" dirty="0" err="1">
                <a:solidFill>
                  <a:srgbClr val="0000FF"/>
                </a:solidFill>
                <a:latin typeface="Times New Roman"/>
                <a:ea typeface="Times New Roman"/>
              </a:rPr>
              <a:t>Qashqadaryo</a:t>
            </a:r>
            <a:r>
              <a:rPr lang="en-US" sz="2800" b="1" dirty="0">
                <a:solidFill>
                  <a:srgbClr val="0000FF"/>
                </a:solidFill>
                <a:latin typeface="Times New Roman"/>
                <a:ea typeface="Times New Roman"/>
              </a:rPr>
              <a:t> </a:t>
            </a:r>
            <a:r>
              <a:rPr lang="en-US" sz="2800" b="1" dirty="0" err="1">
                <a:solidFill>
                  <a:srgbClr val="0000FF"/>
                </a:solidFill>
                <a:latin typeface="Times New Roman"/>
                <a:ea typeface="Times New Roman"/>
              </a:rPr>
              <a:t>vohasi</a:t>
            </a:r>
            <a:r>
              <a:rPr lang="en-US" sz="2800" dirty="0">
                <a:latin typeface="Times New Roman"/>
                <a:ea typeface="Times New Roman"/>
              </a:rPr>
              <a:t> </a:t>
            </a:r>
            <a:r>
              <a:rPr lang="en-US" sz="2800" dirty="0" err="1">
                <a:latin typeface="Times New Roman"/>
                <a:ea typeface="Times New Roman"/>
              </a:rPr>
              <a:t>qo’zg’olonchilar</a:t>
            </a:r>
            <a:r>
              <a:rPr lang="en-US" sz="2800" dirty="0">
                <a:latin typeface="Times New Roman"/>
                <a:ea typeface="Times New Roman"/>
              </a:rPr>
              <a:t> </a:t>
            </a:r>
            <a:r>
              <a:rPr lang="en-US" sz="2800" dirty="0" err="1">
                <a:latin typeface="Times New Roman"/>
                <a:ea typeface="Times New Roman"/>
              </a:rPr>
              <a:t>tomoniga</a:t>
            </a:r>
            <a:r>
              <a:rPr lang="en-US" sz="2800" dirty="0">
                <a:latin typeface="Times New Roman"/>
                <a:ea typeface="Times New Roman"/>
              </a:rPr>
              <a:t> </a:t>
            </a:r>
            <a:r>
              <a:rPr lang="en-US" sz="2800" dirty="0" err="1">
                <a:latin typeface="Times New Roman"/>
                <a:ea typeface="Times New Roman"/>
              </a:rPr>
              <a:t>o’tadi</a:t>
            </a:r>
            <a:r>
              <a:rPr lang="en-US" sz="2800" dirty="0">
                <a:latin typeface="Times New Roman"/>
                <a:ea typeface="Times New Roman"/>
              </a:rPr>
              <a:t>. </a:t>
            </a:r>
            <a:r>
              <a:rPr lang="en-US" sz="2800" b="1" dirty="0">
                <a:latin typeface="Times New Roman"/>
                <a:ea typeface="Times New Roman"/>
              </a:rPr>
              <a:t>“</a:t>
            </a:r>
            <a:r>
              <a:rPr lang="en-US" sz="2800" b="1" dirty="0" err="1">
                <a:latin typeface="Times New Roman"/>
                <a:ea typeface="Times New Roman"/>
              </a:rPr>
              <a:t>Oq</a:t>
            </a:r>
            <a:r>
              <a:rPr lang="en-US" sz="2800" b="1" dirty="0">
                <a:latin typeface="Times New Roman"/>
                <a:ea typeface="Times New Roman"/>
              </a:rPr>
              <a:t> </a:t>
            </a:r>
            <a:r>
              <a:rPr lang="en-US" sz="2800" b="1" dirty="0" err="1">
                <a:latin typeface="Times New Roman"/>
                <a:ea typeface="Times New Roman"/>
              </a:rPr>
              <a:t>kiyimlilar</a:t>
            </a:r>
            <a:r>
              <a:rPr lang="en-US" sz="2800" b="1" dirty="0">
                <a:latin typeface="Times New Roman"/>
                <a:ea typeface="Times New Roman"/>
              </a:rPr>
              <a:t>” </a:t>
            </a:r>
            <a:r>
              <a:rPr lang="en-US" sz="2800" dirty="0" err="1">
                <a:latin typeface="Times New Roman"/>
                <a:ea typeface="Times New Roman"/>
              </a:rPr>
              <a:t>harakati</a:t>
            </a:r>
            <a:r>
              <a:rPr lang="en-US" sz="2800" dirty="0">
                <a:latin typeface="Times New Roman"/>
                <a:ea typeface="Times New Roman"/>
              </a:rPr>
              <a:t> </a:t>
            </a:r>
            <a:r>
              <a:rPr lang="en-US" sz="2800" b="1" dirty="0" err="1">
                <a:latin typeface="Times New Roman"/>
                <a:ea typeface="Times New Roman"/>
              </a:rPr>
              <a:t>Zarafshon</a:t>
            </a:r>
            <a:r>
              <a:rPr lang="en-US" sz="2800" b="1" dirty="0">
                <a:latin typeface="Times New Roman"/>
                <a:ea typeface="Times New Roman"/>
              </a:rPr>
              <a:t> </a:t>
            </a:r>
            <a:r>
              <a:rPr lang="en-US" sz="2800" b="1" dirty="0" err="1">
                <a:latin typeface="Times New Roman"/>
                <a:ea typeface="Times New Roman"/>
              </a:rPr>
              <a:t>vohasiga</a:t>
            </a:r>
            <a:r>
              <a:rPr lang="en-US" sz="2800" dirty="0">
                <a:latin typeface="Times New Roman"/>
                <a:ea typeface="Times New Roman"/>
              </a:rPr>
              <a:t> ham </a:t>
            </a:r>
            <a:r>
              <a:rPr lang="en-US" sz="2800" dirty="0" err="1">
                <a:latin typeface="Times New Roman"/>
                <a:ea typeface="Times New Roman"/>
              </a:rPr>
              <a:t>yoyiladi</a:t>
            </a:r>
            <a:r>
              <a:rPr lang="en-US" sz="2800" dirty="0">
                <a:latin typeface="Times New Roman"/>
                <a:ea typeface="Times New Roman"/>
              </a:rPr>
              <a:t>. </a:t>
            </a:r>
            <a:r>
              <a:rPr lang="en-US" sz="2800" b="1" dirty="0">
                <a:latin typeface="Times New Roman"/>
                <a:ea typeface="Times New Roman"/>
              </a:rPr>
              <a:t>Samarqand</a:t>
            </a:r>
            <a:r>
              <a:rPr lang="en-US" sz="2800" dirty="0">
                <a:latin typeface="Times New Roman"/>
                <a:ea typeface="Times New Roman"/>
              </a:rPr>
              <a:t> </a:t>
            </a:r>
            <a:r>
              <a:rPr lang="en-US" sz="2800" dirty="0" err="1">
                <a:latin typeface="Times New Roman"/>
                <a:ea typeface="Times New Roman"/>
              </a:rPr>
              <a:t>bilan</a:t>
            </a:r>
            <a:r>
              <a:rPr lang="en-US" sz="2800" dirty="0">
                <a:latin typeface="Times New Roman"/>
                <a:ea typeface="Times New Roman"/>
              </a:rPr>
              <a:t> </a:t>
            </a:r>
            <a:r>
              <a:rPr lang="en-US" sz="2800" b="1" dirty="0" err="1">
                <a:latin typeface="Times New Roman"/>
                <a:ea typeface="Times New Roman"/>
              </a:rPr>
              <a:t>Buxoro</a:t>
            </a:r>
            <a:r>
              <a:rPr lang="en-US" sz="2800" dirty="0">
                <a:latin typeface="Times New Roman"/>
                <a:ea typeface="Times New Roman"/>
              </a:rPr>
              <a:t> ham </a:t>
            </a:r>
            <a:r>
              <a:rPr lang="en-US" sz="2800" dirty="0" err="1">
                <a:latin typeface="Times New Roman"/>
                <a:ea typeface="Times New Roman"/>
              </a:rPr>
              <a:t>aslida</a:t>
            </a:r>
            <a:r>
              <a:rPr lang="en-US" sz="2800" dirty="0">
                <a:latin typeface="Times New Roman"/>
                <a:ea typeface="Times New Roman"/>
              </a:rPr>
              <a:t> </a:t>
            </a:r>
            <a:r>
              <a:rPr lang="en-US" sz="2800" b="1" dirty="0" err="1" smtClean="0">
                <a:solidFill>
                  <a:srgbClr val="0000FF"/>
                </a:solidFill>
                <a:latin typeface="Times New Roman"/>
                <a:ea typeface="Times New Roman"/>
              </a:rPr>
              <a:t>qo’g’olonning</a:t>
            </a:r>
            <a:r>
              <a:rPr lang="en-US" sz="2800" b="1" dirty="0" smtClean="0">
                <a:solidFill>
                  <a:srgbClr val="0000FF"/>
                </a:solidFill>
                <a:latin typeface="Times New Roman"/>
                <a:ea typeface="Times New Roman"/>
              </a:rPr>
              <a:t> </a:t>
            </a:r>
            <a:r>
              <a:rPr lang="en-US" sz="2800" b="1" dirty="0" err="1">
                <a:solidFill>
                  <a:srgbClr val="0000FF"/>
                </a:solidFill>
                <a:latin typeface="Times New Roman"/>
                <a:ea typeface="Times New Roman"/>
              </a:rPr>
              <a:t>markazlaridan</a:t>
            </a:r>
            <a:r>
              <a:rPr lang="en-US" sz="2800" dirty="0">
                <a:latin typeface="Times New Roman"/>
                <a:ea typeface="Times New Roman"/>
              </a:rPr>
              <a:t> </a:t>
            </a:r>
            <a:r>
              <a:rPr lang="en-US" sz="2800" dirty="0" err="1">
                <a:latin typeface="Times New Roman"/>
                <a:ea typeface="Times New Roman"/>
              </a:rPr>
              <a:t>biriga</a:t>
            </a:r>
            <a:r>
              <a:rPr lang="en-US" sz="2800" dirty="0">
                <a:latin typeface="Times New Roman"/>
                <a:ea typeface="Times New Roman"/>
              </a:rPr>
              <a:t> </a:t>
            </a:r>
            <a:r>
              <a:rPr lang="en-US" sz="2800" dirty="0" err="1">
                <a:latin typeface="Times New Roman"/>
                <a:ea typeface="Times New Roman"/>
              </a:rPr>
              <a:t>aylanadi</a:t>
            </a:r>
            <a:r>
              <a:rPr lang="en-US" sz="2800" dirty="0">
                <a:latin typeface="Times New Roman"/>
                <a:ea typeface="Times New Roman"/>
              </a:rPr>
              <a:t>. </a:t>
            </a:r>
            <a:r>
              <a:rPr lang="en-US" sz="2800" dirty="0" err="1">
                <a:latin typeface="Times New Roman"/>
                <a:ea typeface="Times New Roman"/>
              </a:rPr>
              <a:t>Xatto</a:t>
            </a:r>
            <a:r>
              <a:rPr lang="en-US" sz="2800" dirty="0">
                <a:latin typeface="Times New Roman"/>
                <a:ea typeface="Times New Roman"/>
              </a:rPr>
              <a:t> </a:t>
            </a:r>
            <a:r>
              <a:rPr lang="en-US" sz="2800" dirty="0" err="1">
                <a:latin typeface="Times New Roman"/>
                <a:ea typeface="Times New Roman"/>
              </a:rPr>
              <a:t>buxorxudot</a:t>
            </a:r>
            <a:r>
              <a:rPr lang="en-US" sz="2800" dirty="0">
                <a:latin typeface="Times New Roman"/>
                <a:ea typeface="Times New Roman"/>
              </a:rPr>
              <a:t> </a:t>
            </a:r>
            <a:r>
              <a:rPr lang="en-US" sz="2800" b="1" dirty="0" err="1" smtClean="0">
                <a:solidFill>
                  <a:srgbClr val="0000FF"/>
                </a:solidFill>
                <a:latin typeface="Times New Roman"/>
                <a:ea typeface="Times New Roman"/>
              </a:rPr>
              <a:t>Bunyod</a:t>
            </a:r>
            <a:r>
              <a:rPr lang="en-US" sz="2800" b="1" dirty="0" smtClean="0">
                <a:solidFill>
                  <a:srgbClr val="0000FF"/>
                </a:solidFill>
                <a:latin typeface="Times New Roman"/>
                <a:ea typeface="Times New Roman"/>
              </a:rPr>
              <a:t> </a:t>
            </a:r>
            <a:r>
              <a:rPr lang="en-US" sz="2800" b="1" dirty="0" err="1">
                <a:solidFill>
                  <a:srgbClr val="0000FF"/>
                </a:solidFill>
                <a:latin typeface="Times New Roman"/>
                <a:ea typeface="Times New Roman"/>
              </a:rPr>
              <a:t>ibn</a:t>
            </a:r>
            <a:r>
              <a:rPr lang="en-US" sz="2800" b="1" dirty="0">
                <a:solidFill>
                  <a:srgbClr val="0000FF"/>
                </a:solidFill>
                <a:latin typeface="Times New Roman"/>
                <a:ea typeface="Times New Roman"/>
              </a:rPr>
              <a:t> </a:t>
            </a:r>
            <a:r>
              <a:rPr lang="en-US" sz="2800" b="1" dirty="0" err="1">
                <a:solidFill>
                  <a:srgbClr val="0000FF"/>
                </a:solidFill>
                <a:latin typeface="Times New Roman"/>
                <a:ea typeface="Times New Roman"/>
              </a:rPr>
              <a:t>Tog’shoda</a:t>
            </a:r>
            <a:r>
              <a:rPr lang="en-US" sz="2800" b="1" dirty="0">
                <a:solidFill>
                  <a:srgbClr val="0000FF"/>
                </a:solidFill>
                <a:latin typeface="Times New Roman"/>
                <a:ea typeface="Times New Roman"/>
              </a:rPr>
              <a:t> </a:t>
            </a:r>
            <a:r>
              <a:rPr lang="en-US" sz="2800" dirty="0" err="1">
                <a:latin typeface="Times New Roman"/>
                <a:ea typeface="Times New Roman"/>
              </a:rPr>
              <a:t>islom</a:t>
            </a:r>
            <a:r>
              <a:rPr lang="en-US" sz="2800" dirty="0">
                <a:latin typeface="Times New Roman"/>
                <a:ea typeface="Times New Roman"/>
              </a:rPr>
              <a:t> </a:t>
            </a:r>
            <a:r>
              <a:rPr lang="en-US" sz="2800" dirty="0" err="1">
                <a:latin typeface="Times New Roman"/>
                <a:ea typeface="Times New Roman"/>
              </a:rPr>
              <a:t>dinidan</a:t>
            </a:r>
            <a:r>
              <a:rPr lang="en-US" sz="2800" dirty="0">
                <a:latin typeface="Times New Roman"/>
                <a:ea typeface="Times New Roman"/>
              </a:rPr>
              <a:t> </a:t>
            </a:r>
            <a:r>
              <a:rPr lang="en-US" sz="2800" dirty="0" err="1">
                <a:latin typeface="Times New Roman"/>
                <a:ea typeface="Times New Roman"/>
              </a:rPr>
              <a:t>qaytib</a:t>
            </a:r>
            <a:r>
              <a:rPr lang="en-US" sz="2800" dirty="0">
                <a:latin typeface="Times New Roman"/>
                <a:ea typeface="Times New Roman"/>
              </a:rPr>
              <a:t>, </a:t>
            </a:r>
            <a:r>
              <a:rPr lang="en-US" sz="2800" b="1" dirty="0" err="1">
                <a:latin typeface="Times New Roman"/>
                <a:ea typeface="Times New Roman"/>
              </a:rPr>
              <a:t>Muqanna</a:t>
            </a:r>
            <a:r>
              <a:rPr lang="en-US" sz="2800" dirty="0">
                <a:latin typeface="Times New Roman"/>
                <a:ea typeface="Times New Roman"/>
              </a:rPr>
              <a:t> </a:t>
            </a:r>
            <a:r>
              <a:rPr lang="en-US" sz="2800" dirty="0" err="1">
                <a:latin typeface="Times New Roman"/>
                <a:ea typeface="Times New Roman"/>
              </a:rPr>
              <a:t>boshchiligidagi</a:t>
            </a:r>
            <a:r>
              <a:rPr lang="en-US" sz="2800" dirty="0">
                <a:latin typeface="Times New Roman"/>
                <a:ea typeface="Times New Roman"/>
              </a:rPr>
              <a:t> </a:t>
            </a:r>
            <a:r>
              <a:rPr lang="en-US" sz="2800" dirty="0" err="1">
                <a:latin typeface="Times New Roman"/>
                <a:ea typeface="Times New Roman"/>
              </a:rPr>
              <a:t>qo’zg’olonchi</a:t>
            </a:r>
            <a:r>
              <a:rPr lang="en-US" sz="2800" dirty="0">
                <a:latin typeface="Times New Roman"/>
                <a:ea typeface="Times New Roman"/>
              </a:rPr>
              <a:t> </a:t>
            </a:r>
            <a:r>
              <a:rPr lang="en-US" sz="2800" dirty="0" err="1">
                <a:latin typeface="Times New Roman"/>
                <a:ea typeface="Times New Roman"/>
              </a:rPr>
              <a:t>vatanparvarlar</a:t>
            </a:r>
            <a:r>
              <a:rPr lang="en-US" sz="2800" dirty="0">
                <a:latin typeface="Times New Roman"/>
                <a:ea typeface="Times New Roman"/>
              </a:rPr>
              <a:t> </a:t>
            </a:r>
            <a:r>
              <a:rPr lang="en-US" sz="2800" dirty="0" err="1">
                <a:latin typeface="Times New Roman"/>
                <a:ea typeface="Times New Roman"/>
              </a:rPr>
              <a:t>tomoniga</a:t>
            </a:r>
            <a:r>
              <a:rPr lang="en-US" sz="2800" dirty="0">
                <a:latin typeface="Times New Roman"/>
                <a:ea typeface="Times New Roman"/>
              </a:rPr>
              <a:t> </a:t>
            </a:r>
            <a:r>
              <a:rPr lang="en-US" sz="2800" dirty="0" err="1">
                <a:latin typeface="Times New Roman"/>
                <a:ea typeface="Times New Roman"/>
              </a:rPr>
              <a:t>o’tadi</a:t>
            </a:r>
            <a:r>
              <a:rPr lang="en-US" sz="2800" dirty="0">
                <a:latin typeface="Times New Roman"/>
                <a:ea typeface="Times New Roman"/>
              </a:rPr>
              <a:t>.</a:t>
            </a:r>
            <a:endParaRPr lang="en-US" sz="2800" b="1" i="1" dirty="0">
              <a:solidFill>
                <a:srgbClr val="7030A0"/>
              </a:solidFill>
              <a:latin typeface="Times New Roman"/>
              <a:ea typeface="Times New Roman"/>
            </a:endParaRPr>
          </a:p>
        </p:txBody>
      </p:sp>
    </p:spTree>
    <p:extLst>
      <p:ext uri="{BB962C8B-B14F-4D97-AF65-F5344CB8AC3E}">
        <p14:creationId xmlns:p14="http://schemas.microsoft.com/office/powerpoint/2010/main" val="5805918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en-US" sz="2800" dirty="0" err="1" smtClean="0">
                <a:latin typeface="Times New Roman"/>
                <a:ea typeface="Times New Roman"/>
              </a:rPr>
              <a:t>Tez</a:t>
            </a:r>
            <a:r>
              <a:rPr lang="en-US" sz="2800" dirty="0" smtClean="0">
                <a:latin typeface="Times New Roman"/>
                <a:ea typeface="Times New Roman"/>
              </a:rPr>
              <a:t> </a:t>
            </a:r>
            <a:r>
              <a:rPr lang="en-US" sz="2800" dirty="0" err="1">
                <a:latin typeface="Times New Roman"/>
                <a:ea typeface="Times New Roman"/>
              </a:rPr>
              <a:t>orada</a:t>
            </a:r>
            <a:r>
              <a:rPr lang="en-US" sz="2800" dirty="0">
                <a:latin typeface="Times New Roman"/>
                <a:ea typeface="Times New Roman"/>
              </a:rPr>
              <a:t> </a:t>
            </a:r>
            <a:r>
              <a:rPr lang="en-US" sz="2800" b="1" i="1" dirty="0" err="1">
                <a:solidFill>
                  <a:srgbClr val="0000FF"/>
                </a:solidFill>
                <a:latin typeface="Times New Roman"/>
                <a:ea typeface="Times New Roman"/>
              </a:rPr>
              <a:t>Iloq</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Ohangaron</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vodiysi</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Shosh</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Farg’ona</a:t>
            </a:r>
            <a:r>
              <a:rPr lang="en-US" sz="2800" dirty="0">
                <a:latin typeface="Times New Roman"/>
                <a:ea typeface="Times New Roman"/>
              </a:rPr>
              <a:t> ham </a:t>
            </a:r>
            <a:r>
              <a:rPr lang="en-US" sz="2800" dirty="0" err="1">
                <a:latin typeface="Times New Roman"/>
                <a:ea typeface="Times New Roman"/>
              </a:rPr>
              <a:t>qo’zg’olonchilarni</a:t>
            </a:r>
            <a:r>
              <a:rPr lang="en-US" sz="2800" dirty="0">
                <a:latin typeface="Times New Roman"/>
                <a:ea typeface="Times New Roman"/>
              </a:rPr>
              <a:t> </a:t>
            </a:r>
            <a:r>
              <a:rPr lang="en-US" sz="2800" dirty="0" err="1">
                <a:latin typeface="Times New Roman"/>
                <a:ea typeface="Times New Roman"/>
              </a:rPr>
              <a:t>yoqlab</a:t>
            </a:r>
            <a:r>
              <a:rPr lang="en-US" sz="2800" dirty="0">
                <a:latin typeface="Times New Roman"/>
                <a:ea typeface="Times New Roman"/>
              </a:rPr>
              <a:t> </a:t>
            </a:r>
            <a:r>
              <a:rPr lang="en-US" sz="2800" dirty="0" err="1">
                <a:latin typeface="Times New Roman"/>
                <a:ea typeface="Times New Roman"/>
              </a:rPr>
              <a:t>chiqadi</a:t>
            </a:r>
            <a:r>
              <a:rPr lang="en-US" sz="2800" dirty="0">
                <a:latin typeface="Times New Roman"/>
                <a:ea typeface="Times New Roman"/>
              </a:rPr>
              <a:t>. </a:t>
            </a:r>
            <a:r>
              <a:rPr lang="en-US" sz="2800" b="1" dirty="0">
                <a:solidFill>
                  <a:srgbClr val="0000FF"/>
                </a:solidFill>
                <a:latin typeface="Times New Roman"/>
                <a:ea typeface="Times New Roman"/>
              </a:rPr>
              <a:t>Turk </a:t>
            </a:r>
            <a:r>
              <a:rPr lang="en-US" sz="2800" b="1" dirty="0" err="1">
                <a:solidFill>
                  <a:srgbClr val="0000FF"/>
                </a:solidFill>
                <a:latin typeface="Times New Roman"/>
                <a:ea typeface="Times New Roman"/>
              </a:rPr>
              <a:t>hoqoni</a:t>
            </a:r>
            <a:r>
              <a:rPr lang="en-US" sz="2800" dirty="0">
                <a:latin typeface="Times New Roman"/>
                <a:ea typeface="Times New Roman"/>
              </a:rPr>
              <a:t> ham </a:t>
            </a:r>
            <a:r>
              <a:rPr lang="en-US" sz="2800" dirty="0" err="1">
                <a:latin typeface="Times New Roman"/>
                <a:ea typeface="Times New Roman"/>
              </a:rPr>
              <a:t>o’z</a:t>
            </a:r>
            <a:r>
              <a:rPr lang="en-US" sz="2800" dirty="0">
                <a:latin typeface="Times New Roman"/>
                <a:ea typeface="Times New Roman"/>
              </a:rPr>
              <a:t> </a:t>
            </a:r>
            <a:r>
              <a:rPr lang="en-US" sz="2800" dirty="0" err="1">
                <a:latin typeface="Times New Roman"/>
                <a:ea typeface="Times New Roman"/>
              </a:rPr>
              <a:t>og’asi</a:t>
            </a:r>
            <a:r>
              <a:rPr lang="en-US" sz="2800" dirty="0">
                <a:latin typeface="Times New Roman"/>
                <a:ea typeface="Times New Roman"/>
              </a:rPr>
              <a:t> </a:t>
            </a:r>
            <a:r>
              <a:rPr lang="en-US" sz="2800" b="1" dirty="0" err="1">
                <a:solidFill>
                  <a:srgbClr val="0000FF"/>
                </a:solidFill>
                <a:latin typeface="Times New Roman"/>
                <a:ea typeface="Times New Roman"/>
              </a:rPr>
              <a:t>Kil</a:t>
            </a:r>
            <a:r>
              <a:rPr lang="en-US" sz="2800" dirty="0">
                <a:latin typeface="Times New Roman"/>
                <a:ea typeface="Times New Roman"/>
              </a:rPr>
              <a:t> </a:t>
            </a:r>
            <a:r>
              <a:rPr lang="en-US" sz="2800" dirty="0" err="1">
                <a:latin typeface="Times New Roman"/>
                <a:ea typeface="Times New Roman"/>
              </a:rPr>
              <a:t>boshchiligida</a:t>
            </a:r>
            <a:r>
              <a:rPr lang="en-US" sz="2800" dirty="0">
                <a:latin typeface="Times New Roman"/>
                <a:ea typeface="Times New Roman"/>
              </a:rPr>
              <a:t> </a:t>
            </a:r>
            <a:r>
              <a:rPr lang="en-US" sz="2800" b="1" dirty="0" err="1">
                <a:latin typeface="Times New Roman"/>
                <a:ea typeface="Times New Roman"/>
              </a:rPr>
              <a:t>Muqanna</a:t>
            </a:r>
            <a:r>
              <a:rPr lang="en-US" sz="2800" b="1" dirty="0">
                <a:latin typeface="Times New Roman"/>
                <a:ea typeface="Times New Roman"/>
              </a:rPr>
              <a:t> </a:t>
            </a:r>
            <a:r>
              <a:rPr lang="en-US" sz="2800" b="1" dirty="0" err="1">
                <a:latin typeface="Times New Roman"/>
                <a:ea typeface="Times New Roman"/>
              </a:rPr>
              <a:t>qo’zg’oloniga</a:t>
            </a:r>
            <a:r>
              <a:rPr lang="en-US" sz="2800" b="1" dirty="0">
                <a:latin typeface="Times New Roman"/>
                <a:ea typeface="Times New Roman"/>
              </a:rPr>
              <a:t> </a:t>
            </a:r>
            <a:r>
              <a:rPr lang="en-US" sz="2800" dirty="0" err="1">
                <a:latin typeface="Times New Roman"/>
                <a:ea typeface="Times New Roman"/>
              </a:rPr>
              <a:t>xayrixoh</a:t>
            </a:r>
            <a:r>
              <a:rPr lang="en-US" sz="2800" dirty="0">
                <a:latin typeface="Times New Roman"/>
                <a:ea typeface="Times New Roman"/>
              </a:rPr>
              <a:t> </a:t>
            </a:r>
            <a:r>
              <a:rPr lang="en-US" sz="2800" dirty="0" err="1">
                <a:latin typeface="Times New Roman"/>
                <a:ea typeface="Times New Roman"/>
              </a:rPr>
              <a:t>bo’lib</a:t>
            </a:r>
            <a:r>
              <a:rPr lang="en-US" sz="2800" dirty="0">
                <a:latin typeface="Times New Roman"/>
                <a:ea typeface="Times New Roman"/>
              </a:rPr>
              <a:t> </a:t>
            </a:r>
            <a:r>
              <a:rPr lang="en-US" sz="2800" dirty="0" err="1">
                <a:latin typeface="Times New Roman"/>
                <a:ea typeface="Times New Roman"/>
              </a:rPr>
              <a:t>qo’shin</a:t>
            </a:r>
            <a:r>
              <a:rPr lang="en-US" sz="2800" dirty="0">
                <a:latin typeface="Times New Roman"/>
                <a:ea typeface="Times New Roman"/>
              </a:rPr>
              <a:t> </a:t>
            </a:r>
            <a:r>
              <a:rPr lang="en-US" sz="2800" dirty="0" err="1">
                <a:latin typeface="Times New Roman"/>
                <a:ea typeface="Times New Roman"/>
              </a:rPr>
              <a:t>yuboradi</a:t>
            </a:r>
            <a:r>
              <a:rPr lang="en-US" sz="2800" dirty="0">
                <a:latin typeface="Times New Roman"/>
                <a:ea typeface="Times New Roman"/>
              </a:rPr>
              <a:t>. </a:t>
            </a:r>
            <a:r>
              <a:rPr lang="en-US" sz="2800" dirty="0" err="1">
                <a:latin typeface="Times New Roman"/>
                <a:ea typeface="Times New Roman"/>
              </a:rPr>
              <a:t>Xullas</a:t>
            </a:r>
            <a:r>
              <a:rPr lang="en-US" sz="2800" dirty="0">
                <a:latin typeface="Times New Roman"/>
                <a:ea typeface="Times New Roman"/>
              </a:rPr>
              <a:t> </a:t>
            </a:r>
            <a:r>
              <a:rPr lang="en-US" sz="2800" b="1" dirty="0">
                <a:latin typeface="Times New Roman"/>
                <a:ea typeface="Times New Roman"/>
              </a:rPr>
              <a:t>“</a:t>
            </a:r>
            <a:r>
              <a:rPr lang="en-US" sz="2800" b="1" dirty="0" err="1">
                <a:latin typeface="Times New Roman"/>
                <a:ea typeface="Times New Roman"/>
              </a:rPr>
              <a:t>oq</a:t>
            </a:r>
            <a:r>
              <a:rPr lang="en-US" sz="2800" b="1" dirty="0">
                <a:latin typeface="Times New Roman"/>
                <a:ea typeface="Times New Roman"/>
              </a:rPr>
              <a:t> </a:t>
            </a:r>
            <a:r>
              <a:rPr lang="en-US" sz="2800" b="1" dirty="0" err="1">
                <a:latin typeface="Times New Roman"/>
                <a:ea typeface="Times New Roman"/>
              </a:rPr>
              <a:t>kiyimlilar</a:t>
            </a:r>
            <a:r>
              <a:rPr lang="en-US" sz="2800" b="1" dirty="0">
                <a:latin typeface="Times New Roman"/>
                <a:ea typeface="Times New Roman"/>
              </a:rPr>
              <a:t>”</a:t>
            </a:r>
            <a:r>
              <a:rPr lang="en-US" sz="2800" dirty="0">
                <a:latin typeface="Times New Roman"/>
                <a:ea typeface="Times New Roman"/>
              </a:rPr>
              <a:t> </a:t>
            </a:r>
            <a:r>
              <a:rPr lang="en-US" sz="2800" dirty="0" err="1">
                <a:latin typeface="Times New Roman"/>
                <a:ea typeface="Times New Roman"/>
              </a:rPr>
              <a:t>qo’zg’olonining</a:t>
            </a:r>
            <a:r>
              <a:rPr lang="en-US" sz="2800" dirty="0">
                <a:latin typeface="Times New Roman"/>
                <a:ea typeface="Times New Roman"/>
              </a:rPr>
              <a:t> </a:t>
            </a:r>
            <a:r>
              <a:rPr lang="en-US" sz="2800" dirty="0" err="1">
                <a:latin typeface="Times New Roman"/>
                <a:ea typeface="Times New Roman"/>
              </a:rPr>
              <a:t>dovrug’i</a:t>
            </a:r>
            <a:r>
              <a:rPr lang="en-US" sz="2800" dirty="0">
                <a:latin typeface="Times New Roman"/>
                <a:ea typeface="Times New Roman"/>
              </a:rPr>
              <a:t> </a:t>
            </a:r>
            <a:r>
              <a:rPr lang="en-US" sz="2800" dirty="0" err="1">
                <a:latin typeface="Times New Roman"/>
                <a:ea typeface="Times New Roman"/>
              </a:rPr>
              <a:t>Xurosongacha</a:t>
            </a:r>
            <a:r>
              <a:rPr lang="en-US" sz="2800" dirty="0">
                <a:latin typeface="Times New Roman"/>
                <a:ea typeface="Times New Roman"/>
              </a:rPr>
              <a:t> </a:t>
            </a:r>
            <a:r>
              <a:rPr lang="en-US" sz="2800" dirty="0" err="1">
                <a:latin typeface="Times New Roman"/>
                <a:ea typeface="Times New Roman"/>
              </a:rPr>
              <a:t>borib</a:t>
            </a:r>
            <a:r>
              <a:rPr lang="en-US" sz="2800" dirty="0">
                <a:latin typeface="Times New Roman"/>
                <a:ea typeface="Times New Roman"/>
              </a:rPr>
              <a:t> </a:t>
            </a:r>
            <a:r>
              <a:rPr lang="en-US" sz="2800" dirty="0" err="1">
                <a:latin typeface="Times New Roman"/>
                <a:ea typeface="Times New Roman"/>
              </a:rPr>
              <a:t>yetadi</a:t>
            </a:r>
            <a:r>
              <a:rPr lang="en-US" sz="2800" dirty="0">
                <a:latin typeface="Times New Roman"/>
                <a:ea typeface="Times New Roman"/>
              </a:rPr>
              <a:t> </a:t>
            </a:r>
            <a:r>
              <a:rPr lang="en-US" sz="2800" dirty="0" err="1">
                <a:latin typeface="Times New Roman"/>
                <a:ea typeface="Times New Roman"/>
              </a:rPr>
              <a:t>va</a:t>
            </a:r>
            <a:r>
              <a:rPr lang="en-US" sz="2800" dirty="0">
                <a:latin typeface="Times New Roman"/>
                <a:ea typeface="Times New Roman"/>
              </a:rPr>
              <a:t> </a:t>
            </a:r>
            <a:r>
              <a:rPr lang="en-US" sz="2800" dirty="0" err="1">
                <a:latin typeface="Times New Roman"/>
                <a:ea typeface="Times New Roman"/>
              </a:rPr>
              <a:t>abbos</a:t>
            </a:r>
            <a:r>
              <a:rPr lang="en-US" sz="2800" dirty="0">
                <a:latin typeface="Times New Roman"/>
                <a:ea typeface="Times New Roman"/>
              </a:rPr>
              <a:t> </a:t>
            </a:r>
            <a:r>
              <a:rPr lang="en-US" sz="2800" dirty="0" err="1">
                <a:latin typeface="Times New Roman"/>
                <a:ea typeface="Times New Roman"/>
              </a:rPr>
              <a:t>hukmdorlarini</a:t>
            </a:r>
            <a:r>
              <a:rPr lang="en-US" sz="2800" dirty="0">
                <a:latin typeface="Times New Roman"/>
                <a:ea typeface="Times New Roman"/>
              </a:rPr>
              <a:t> </a:t>
            </a:r>
            <a:r>
              <a:rPr lang="en-US" sz="2800" dirty="0" err="1">
                <a:latin typeface="Times New Roman"/>
                <a:ea typeface="Times New Roman"/>
              </a:rPr>
              <a:t>vahimaga</a:t>
            </a:r>
            <a:r>
              <a:rPr lang="en-US" sz="2800" dirty="0">
                <a:latin typeface="Times New Roman"/>
                <a:ea typeface="Times New Roman"/>
              </a:rPr>
              <a:t> </a:t>
            </a:r>
            <a:r>
              <a:rPr lang="en-US" sz="2800" dirty="0" err="1">
                <a:latin typeface="Times New Roman"/>
                <a:ea typeface="Times New Roman"/>
              </a:rPr>
              <a:t>soladi</a:t>
            </a:r>
            <a:r>
              <a:rPr lang="en-US" sz="2800" dirty="0">
                <a:latin typeface="Times New Roman"/>
                <a:ea typeface="Times New Roman"/>
              </a:rPr>
              <a:t>. </a:t>
            </a:r>
            <a:r>
              <a:rPr lang="en-US" sz="2800" dirty="0" err="1">
                <a:latin typeface="Times New Roman"/>
                <a:ea typeface="Times New Roman"/>
              </a:rPr>
              <a:t>Muqanna</a:t>
            </a:r>
            <a:r>
              <a:rPr lang="en-US" sz="2800" dirty="0">
                <a:latin typeface="Times New Roman"/>
                <a:ea typeface="Times New Roman"/>
              </a:rPr>
              <a:t> </a:t>
            </a:r>
            <a:r>
              <a:rPr lang="en-US" sz="2800" b="1" i="1" dirty="0" err="1">
                <a:solidFill>
                  <a:srgbClr val="C00000"/>
                </a:solidFill>
                <a:latin typeface="Times New Roman"/>
                <a:ea typeface="Times New Roman"/>
              </a:rPr>
              <a:t>qo’zgolonining</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harakatlantiruvchi</a:t>
            </a:r>
            <a:r>
              <a:rPr lang="en-US" sz="2800" b="1" i="1" dirty="0">
                <a:solidFill>
                  <a:srgbClr val="C00000"/>
                </a:solidFill>
                <a:latin typeface="Times New Roman"/>
                <a:ea typeface="Times New Roman"/>
              </a:rPr>
              <a:t> </a:t>
            </a:r>
            <a:r>
              <a:rPr lang="en-US" sz="2800" b="1" i="1" dirty="0" err="1">
                <a:solidFill>
                  <a:srgbClr val="C00000"/>
                </a:solidFill>
                <a:latin typeface="Times New Roman"/>
                <a:ea typeface="Times New Roman"/>
              </a:rPr>
              <a:t>kuchlari</a:t>
            </a:r>
            <a:r>
              <a:rPr lang="en-US" sz="2800" b="1" i="1" dirty="0">
                <a:solidFill>
                  <a:srgbClr val="C00000"/>
                </a:solidFill>
                <a:latin typeface="Times New Roman"/>
                <a:ea typeface="Times New Roman"/>
              </a:rPr>
              <a:t> </a:t>
            </a:r>
            <a:r>
              <a:rPr lang="en-US" sz="2800" dirty="0" err="1">
                <a:latin typeface="Times New Roman"/>
                <a:ea typeface="Times New Roman"/>
              </a:rPr>
              <a:t>Movarounnahrning</a:t>
            </a:r>
            <a:r>
              <a:rPr lang="en-US" sz="2800" dirty="0">
                <a:latin typeface="Times New Roman"/>
                <a:ea typeface="Times New Roman"/>
              </a:rPr>
              <a:t> </a:t>
            </a:r>
            <a:r>
              <a:rPr lang="en-US" sz="2800" b="1" i="1" dirty="0" err="1">
                <a:latin typeface="Times New Roman"/>
                <a:ea typeface="Times New Roman"/>
              </a:rPr>
              <a:t>turli</a:t>
            </a:r>
            <a:r>
              <a:rPr lang="en-US" sz="2800" b="1" i="1" dirty="0">
                <a:latin typeface="Times New Roman"/>
                <a:ea typeface="Times New Roman"/>
              </a:rPr>
              <a:t> </a:t>
            </a:r>
            <a:r>
              <a:rPr lang="en-US" sz="2800" b="1" i="1" dirty="0" err="1" smtClean="0">
                <a:latin typeface="Times New Roman"/>
                <a:ea typeface="Times New Roman"/>
              </a:rPr>
              <a:t>tabaqalaridan</a:t>
            </a:r>
            <a:r>
              <a:rPr lang="en-US" sz="2800" dirty="0" smtClean="0">
                <a:latin typeface="Times New Roman"/>
                <a:ea typeface="Times New Roman"/>
              </a:rPr>
              <a:t> </a:t>
            </a:r>
            <a:r>
              <a:rPr lang="en-US" sz="2800" dirty="0" err="1">
                <a:latin typeface="Times New Roman"/>
                <a:ea typeface="Times New Roman"/>
              </a:rPr>
              <a:t>iborat</a:t>
            </a:r>
            <a:r>
              <a:rPr lang="en-US" sz="2800" dirty="0">
                <a:latin typeface="Times New Roman"/>
                <a:ea typeface="Times New Roman"/>
              </a:rPr>
              <a:t> </a:t>
            </a:r>
            <a:r>
              <a:rPr lang="en-US" sz="2800" dirty="0" err="1">
                <a:latin typeface="Times New Roman"/>
                <a:ea typeface="Times New Roman"/>
              </a:rPr>
              <a:t>bo’lgan</a:t>
            </a:r>
            <a:r>
              <a:rPr lang="en-US" sz="2800" dirty="0">
                <a:latin typeface="Times New Roman"/>
                <a:ea typeface="Times New Roman"/>
              </a:rPr>
              <a:t>. </a:t>
            </a:r>
            <a:r>
              <a:rPr lang="en-US" sz="2800" dirty="0" err="1">
                <a:latin typeface="Times New Roman"/>
                <a:ea typeface="Times New Roman"/>
              </a:rPr>
              <a:t>Shu</a:t>
            </a:r>
            <a:r>
              <a:rPr lang="en-US" sz="2800" dirty="0">
                <a:latin typeface="Times New Roman"/>
                <a:ea typeface="Times New Roman"/>
              </a:rPr>
              <a:t> </a:t>
            </a:r>
            <a:r>
              <a:rPr lang="en-US" sz="2800" dirty="0" err="1">
                <a:latin typeface="Times New Roman"/>
                <a:ea typeface="Times New Roman"/>
              </a:rPr>
              <a:t>boisdan</a:t>
            </a:r>
            <a:r>
              <a:rPr lang="en-US" sz="2800" dirty="0">
                <a:latin typeface="Times New Roman"/>
                <a:ea typeface="Times New Roman"/>
              </a:rPr>
              <a:t> ham </a:t>
            </a:r>
            <a:r>
              <a:rPr lang="en-US" sz="2800" dirty="0" err="1">
                <a:latin typeface="Times New Roman"/>
                <a:ea typeface="Times New Roman"/>
              </a:rPr>
              <a:t>ular</a:t>
            </a:r>
            <a:r>
              <a:rPr lang="en-US" sz="2800" dirty="0">
                <a:latin typeface="Times New Roman"/>
                <a:ea typeface="Times New Roman"/>
              </a:rPr>
              <a:t> </a:t>
            </a:r>
            <a:r>
              <a:rPr lang="en-US" sz="2800" dirty="0" err="1">
                <a:latin typeface="Times New Roman"/>
                <a:ea typeface="Times New Roman"/>
              </a:rPr>
              <a:t>bu</a:t>
            </a:r>
            <a:r>
              <a:rPr lang="en-US" sz="2800" dirty="0">
                <a:latin typeface="Times New Roman"/>
                <a:ea typeface="Times New Roman"/>
              </a:rPr>
              <a:t> </a:t>
            </a:r>
            <a:r>
              <a:rPr lang="en-US" sz="2800" dirty="0" err="1">
                <a:latin typeface="Times New Roman"/>
                <a:ea typeface="Times New Roman"/>
              </a:rPr>
              <a:t>qo’zg’olonda</a:t>
            </a:r>
            <a:r>
              <a:rPr lang="en-US" sz="2800" dirty="0">
                <a:latin typeface="Times New Roman"/>
                <a:ea typeface="Times New Roman"/>
              </a:rPr>
              <a:t> </a:t>
            </a:r>
            <a:r>
              <a:rPr lang="en-US" sz="2800" dirty="0" err="1">
                <a:latin typeface="Times New Roman"/>
                <a:ea typeface="Times New Roman"/>
              </a:rPr>
              <a:t>qatnashib</a:t>
            </a:r>
            <a:r>
              <a:rPr lang="en-US" sz="2800" dirty="0">
                <a:latin typeface="Times New Roman"/>
                <a:ea typeface="Times New Roman"/>
              </a:rPr>
              <a:t> </a:t>
            </a:r>
            <a:r>
              <a:rPr lang="en-US" sz="2800" dirty="0" err="1">
                <a:latin typeface="Times New Roman"/>
                <a:ea typeface="Times New Roman"/>
              </a:rPr>
              <a:t>o’z</a:t>
            </a:r>
            <a:r>
              <a:rPr lang="en-US" sz="2800" dirty="0">
                <a:latin typeface="Times New Roman"/>
                <a:ea typeface="Times New Roman"/>
              </a:rPr>
              <a:t> </a:t>
            </a:r>
            <a:r>
              <a:rPr lang="en-US" sz="2800" dirty="0" err="1">
                <a:latin typeface="Times New Roman"/>
                <a:ea typeface="Times New Roman"/>
              </a:rPr>
              <a:t>oldilariga</a:t>
            </a:r>
            <a:r>
              <a:rPr lang="en-US" sz="2800" dirty="0">
                <a:latin typeface="Times New Roman"/>
                <a:ea typeface="Times New Roman"/>
              </a:rPr>
              <a:t> </a:t>
            </a:r>
            <a:r>
              <a:rPr lang="en-US" sz="2800" dirty="0" err="1">
                <a:latin typeface="Times New Roman"/>
                <a:ea typeface="Times New Roman"/>
              </a:rPr>
              <a:t>turlicha</a:t>
            </a:r>
            <a:r>
              <a:rPr lang="en-US" sz="2800" dirty="0">
                <a:latin typeface="Times New Roman"/>
                <a:ea typeface="Times New Roman"/>
              </a:rPr>
              <a:t> </a:t>
            </a:r>
            <a:r>
              <a:rPr lang="en-US" sz="2800" dirty="0" err="1">
                <a:latin typeface="Times New Roman"/>
                <a:ea typeface="Times New Roman"/>
              </a:rPr>
              <a:t>maqsad-muddaoni</a:t>
            </a:r>
            <a:r>
              <a:rPr lang="en-US" sz="2800" dirty="0">
                <a:latin typeface="Times New Roman"/>
                <a:ea typeface="Times New Roman"/>
              </a:rPr>
              <a:t> </a:t>
            </a:r>
            <a:r>
              <a:rPr lang="en-US" sz="2800" dirty="0" err="1">
                <a:latin typeface="Times New Roman"/>
                <a:ea typeface="Times New Roman"/>
              </a:rPr>
              <a:t>qo’yganlar</a:t>
            </a:r>
            <a:r>
              <a:rPr lang="en-US" sz="2800" dirty="0">
                <a:latin typeface="Times New Roman"/>
                <a:ea typeface="Times New Roman"/>
              </a:rPr>
              <a:t>. Ammo </a:t>
            </a:r>
            <a:r>
              <a:rPr lang="en-US" sz="2800" dirty="0" err="1">
                <a:latin typeface="Times New Roman"/>
                <a:ea typeface="Times New Roman"/>
              </a:rPr>
              <a:t>bu</a:t>
            </a:r>
            <a:r>
              <a:rPr lang="en-US" sz="2800" dirty="0">
                <a:latin typeface="Times New Roman"/>
                <a:ea typeface="Times New Roman"/>
              </a:rPr>
              <a:t> </a:t>
            </a:r>
            <a:r>
              <a:rPr lang="en-US" sz="2800" dirty="0" err="1">
                <a:latin typeface="Times New Roman"/>
                <a:ea typeface="Times New Roman"/>
              </a:rPr>
              <a:t>kuchlarning</a:t>
            </a:r>
            <a:r>
              <a:rPr lang="en-US" sz="2800" dirty="0">
                <a:latin typeface="Times New Roman"/>
                <a:ea typeface="Times New Roman"/>
              </a:rPr>
              <a:t> </a:t>
            </a:r>
            <a:r>
              <a:rPr lang="en-US" sz="2800" dirty="0" err="1">
                <a:latin typeface="Times New Roman"/>
                <a:ea typeface="Times New Roman"/>
              </a:rPr>
              <a:t>hammasiga</a:t>
            </a:r>
            <a:r>
              <a:rPr lang="en-US" sz="2800" dirty="0">
                <a:latin typeface="Times New Roman"/>
                <a:ea typeface="Times New Roman"/>
              </a:rPr>
              <a:t> </a:t>
            </a:r>
            <a:r>
              <a:rPr lang="en-US" sz="2800" dirty="0" err="1">
                <a:latin typeface="Times New Roman"/>
                <a:ea typeface="Times New Roman"/>
              </a:rPr>
              <a:t>xos</a:t>
            </a:r>
            <a:r>
              <a:rPr lang="en-US" sz="2800" dirty="0">
                <a:latin typeface="Times New Roman"/>
                <a:ea typeface="Times New Roman"/>
              </a:rPr>
              <a:t> </a:t>
            </a:r>
            <a:r>
              <a:rPr lang="en-US" sz="2800" dirty="0" err="1">
                <a:latin typeface="Times New Roman"/>
                <a:ea typeface="Times New Roman"/>
              </a:rPr>
              <a:t>bo’lgan</a:t>
            </a:r>
            <a:r>
              <a:rPr lang="en-US" sz="2800" dirty="0">
                <a:latin typeface="Times New Roman"/>
                <a:ea typeface="Times New Roman"/>
              </a:rPr>
              <a:t> </a:t>
            </a:r>
            <a:r>
              <a:rPr lang="en-US" sz="2800" b="1" dirty="0" err="1" smtClean="0">
                <a:latin typeface="Times New Roman"/>
                <a:ea typeface="Times New Roman"/>
              </a:rPr>
              <a:t>g’oya</a:t>
            </a:r>
            <a:r>
              <a:rPr lang="en-US" sz="2800" b="1" dirty="0" smtClean="0">
                <a:latin typeface="Times New Roman"/>
                <a:ea typeface="Times New Roman"/>
              </a:rPr>
              <a:t>, </a:t>
            </a:r>
            <a:r>
              <a:rPr lang="en-US" sz="2800" b="1" dirty="0" err="1">
                <a:latin typeface="Times New Roman"/>
                <a:ea typeface="Times New Roman"/>
              </a:rPr>
              <a:t>maqsad</a:t>
            </a:r>
            <a:r>
              <a:rPr lang="en-US" sz="2800" b="1" dirty="0">
                <a:latin typeface="Times New Roman"/>
                <a:ea typeface="Times New Roman"/>
              </a:rPr>
              <a:t> </a:t>
            </a:r>
            <a:r>
              <a:rPr lang="en-US" sz="2800" b="1" dirty="0" err="1">
                <a:latin typeface="Times New Roman"/>
                <a:ea typeface="Times New Roman"/>
              </a:rPr>
              <a:t>birligi</a:t>
            </a:r>
            <a:r>
              <a:rPr lang="en-US" sz="2800" b="1" dirty="0">
                <a:latin typeface="Times New Roman"/>
                <a:ea typeface="Times New Roman"/>
              </a:rPr>
              <a:t> </a:t>
            </a:r>
            <a:r>
              <a:rPr lang="en-US" sz="2800" dirty="0" err="1">
                <a:latin typeface="Times New Roman"/>
                <a:ea typeface="Times New Roman"/>
              </a:rPr>
              <a:t>bo’lgan</a:t>
            </a:r>
            <a:r>
              <a:rPr lang="en-US" sz="2800" dirty="0">
                <a:latin typeface="Times New Roman"/>
                <a:ea typeface="Times New Roman"/>
              </a:rPr>
              <a:t>, u ham </a:t>
            </a:r>
            <a:r>
              <a:rPr lang="en-US" sz="2800" dirty="0" err="1">
                <a:latin typeface="Times New Roman"/>
                <a:ea typeface="Times New Roman"/>
              </a:rPr>
              <a:t>bo’lsa</a:t>
            </a:r>
            <a:r>
              <a:rPr lang="en-US" sz="2800" dirty="0">
                <a:latin typeface="Times New Roman"/>
                <a:ea typeface="Times New Roman"/>
              </a:rPr>
              <a:t>, </a:t>
            </a:r>
            <a:r>
              <a:rPr lang="en-US" sz="2800" b="1" i="1" dirty="0" err="1">
                <a:solidFill>
                  <a:srgbClr val="0000FF"/>
                </a:solidFill>
                <a:latin typeface="Times New Roman"/>
                <a:ea typeface="Times New Roman"/>
              </a:rPr>
              <a:t>bosqinchi</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arablarni</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ona</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Vatan</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tuprog’idan</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haydab</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chiqarish</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erk</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va</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ozodlik</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uchun</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kurash</a:t>
            </a:r>
            <a:r>
              <a:rPr lang="en-US" sz="2800" b="1" i="1" dirty="0">
                <a:solidFill>
                  <a:srgbClr val="0000FF"/>
                </a:solidFill>
                <a:latin typeface="Times New Roman"/>
                <a:ea typeface="Times New Roman"/>
              </a:rPr>
              <a:t> </a:t>
            </a:r>
            <a:r>
              <a:rPr lang="en-US" sz="2800" b="1" i="1" dirty="0" err="1">
                <a:solidFill>
                  <a:srgbClr val="0000FF"/>
                </a:solidFill>
                <a:latin typeface="Times New Roman"/>
                <a:ea typeface="Times New Roman"/>
              </a:rPr>
              <a:t>g’oyasidir</a:t>
            </a:r>
            <a:r>
              <a:rPr lang="en-US" sz="2800" b="1" i="1" dirty="0">
                <a:solidFill>
                  <a:srgbClr val="0000FF"/>
                </a:solidFill>
                <a:latin typeface="Times New Roman"/>
                <a:ea typeface="Times New Roman"/>
              </a:rPr>
              <a:t>.</a:t>
            </a:r>
          </a:p>
        </p:txBody>
      </p:sp>
    </p:spTree>
    <p:extLst>
      <p:ext uri="{BB962C8B-B14F-4D97-AF65-F5344CB8AC3E}">
        <p14:creationId xmlns:p14="http://schemas.microsoft.com/office/powerpoint/2010/main" val="30573409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93976"/>
          </a:xfrm>
          <a:prstGeom prst="rect">
            <a:avLst/>
          </a:prstGeom>
        </p:spPr>
        <p:txBody>
          <a:bodyPr wrap="square">
            <a:spAutoFit/>
          </a:bodyPr>
          <a:lstStyle/>
          <a:p>
            <a:pPr lvl="0" algn="just">
              <a:spcAft>
                <a:spcPts val="0"/>
              </a:spcAft>
            </a:pPr>
            <a:r>
              <a:rPr lang="en-US" sz="3000" dirty="0" smtClean="0">
                <a:latin typeface="Times New Roman"/>
                <a:ea typeface="Times New Roman"/>
              </a:rPr>
              <a:t>	</a:t>
            </a:r>
            <a:r>
              <a:rPr lang="en-US" sz="3000" dirty="0" err="1" smtClean="0">
                <a:latin typeface="Times New Roman"/>
                <a:ea typeface="Times New Roman"/>
              </a:rPr>
              <a:t>Biroq</a:t>
            </a:r>
            <a:r>
              <a:rPr lang="en-US" sz="3000" dirty="0" smtClean="0">
                <a:latin typeface="Times New Roman"/>
                <a:ea typeface="Times New Roman"/>
              </a:rPr>
              <a:t> </a:t>
            </a:r>
            <a:r>
              <a:rPr lang="en-US" sz="3000" dirty="0" err="1">
                <a:latin typeface="Times New Roman"/>
                <a:ea typeface="Times New Roman"/>
              </a:rPr>
              <a:t>shuni</a:t>
            </a:r>
            <a:r>
              <a:rPr lang="en-US" sz="3000" dirty="0">
                <a:latin typeface="Times New Roman"/>
                <a:ea typeface="Times New Roman"/>
              </a:rPr>
              <a:t> </a:t>
            </a:r>
            <a:r>
              <a:rPr lang="en-US" sz="3000" dirty="0" err="1">
                <a:latin typeface="Times New Roman"/>
                <a:ea typeface="Times New Roman"/>
              </a:rPr>
              <a:t>alohida</a:t>
            </a:r>
            <a:r>
              <a:rPr lang="en-US" sz="3000" dirty="0">
                <a:latin typeface="Times New Roman"/>
                <a:ea typeface="Times New Roman"/>
              </a:rPr>
              <a:t> </a:t>
            </a:r>
            <a:r>
              <a:rPr lang="en-US" sz="3000" dirty="0" err="1">
                <a:latin typeface="Times New Roman"/>
                <a:ea typeface="Times New Roman"/>
              </a:rPr>
              <a:t>ta’kidlash</a:t>
            </a:r>
            <a:r>
              <a:rPr lang="en-US" sz="3000" dirty="0">
                <a:latin typeface="Times New Roman"/>
                <a:ea typeface="Times New Roman"/>
              </a:rPr>
              <a:t> </a:t>
            </a:r>
            <a:r>
              <a:rPr lang="en-US" sz="3000" dirty="0" err="1">
                <a:latin typeface="Times New Roman"/>
                <a:ea typeface="Times New Roman"/>
              </a:rPr>
              <a:t>kerakki</a:t>
            </a:r>
            <a:r>
              <a:rPr lang="en-US" sz="3000" dirty="0">
                <a:latin typeface="Times New Roman"/>
                <a:ea typeface="Times New Roman"/>
              </a:rPr>
              <a:t>, </a:t>
            </a:r>
            <a:r>
              <a:rPr lang="en-US" sz="3000" dirty="0" err="1">
                <a:latin typeface="Times New Roman"/>
                <a:ea typeface="Times New Roman"/>
              </a:rPr>
              <a:t>ana</a:t>
            </a:r>
            <a:r>
              <a:rPr lang="en-US" sz="3000" dirty="0">
                <a:latin typeface="Times New Roman"/>
                <a:ea typeface="Times New Roman"/>
              </a:rPr>
              <a:t> </a:t>
            </a:r>
            <a:r>
              <a:rPr lang="en-US" sz="3000" dirty="0" err="1">
                <a:latin typeface="Times New Roman"/>
                <a:ea typeface="Times New Roman"/>
              </a:rPr>
              <a:t>shu</a:t>
            </a:r>
            <a:r>
              <a:rPr lang="en-US" sz="3000" dirty="0">
                <a:latin typeface="Times New Roman"/>
                <a:ea typeface="Times New Roman"/>
              </a:rPr>
              <a:t> </a:t>
            </a:r>
            <a:r>
              <a:rPr lang="en-US" sz="3000" dirty="0" err="1">
                <a:latin typeface="Times New Roman"/>
                <a:ea typeface="Times New Roman"/>
              </a:rPr>
              <a:t>ulug’vor</a:t>
            </a:r>
            <a:r>
              <a:rPr lang="en-US" sz="3000" dirty="0">
                <a:latin typeface="Times New Roman"/>
                <a:ea typeface="Times New Roman"/>
              </a:rPr>
              <a:t> </a:t>
            </a:r>
            <a:r>
              <a:rPr lang="en-US" sz="3000" dirty="0" err="1" smtClean="0">
                <a:latin typeface="Times New Roman"/>
                <a:ea typeface="Times New Roman"/>
              </a:rPr>
              <a:t>vatanparvarlik</a:t>
            </a:r>
            <a:r>
              <a:rPr lang="en-US" sz="3000" dirty="0" smtClean="0">
                <a:latin typeface="Times New Roman"/>
                <a:ea typeface="Times New Roman"/>
              </a:rPr>
              <a:t> </a:t>
            </a:r>
            <a:r>
              <a:rPr lang="en-US" sz="3000" dirty="0" err="1">
                <a:latin typeface="Times New Roman"/>
                <a:ea typeface="Times New Roman"/>
              </a:rPr>
              <a:t>g’oyasini</a:t>
            </a:r>
            <a:r>
              <a:rPr lang="en-US" sz="3000" dirty="0">
                <a:latin typeface="Times New Roman"/>
                <a:ea typeface="Times New Roman"/>
              </a:rPr>
              <a:t> </a:t>
            </a:r>
            <a:r>
              <a:rPr lang="en-US" sz="3000" dirty="0" err="1">
                <a:latin typeface="Times New Roman"/>
                <a:ea typeface="Times New Roman"/>
              </a:rPr>
              <a:t>Movarounnahrdagi</a:t>
            </a:r>
            <a:r>
              <a:rPr lang="en-US" sz="3000" dirty="0">
                <a:latin typeface="Times New Roman"/>
                <a:ea typeface="Times New Roman"/>
              </a:rPr>
              <a:t> </a:t>
            </a:r>
            <a:r>
              <a:rPr lang="en-US" sz="3000" b="1" dirty="0" err="1">
                <a:latin typeface="Times New Roman"/>
                <a:ea typeface="Times New Roman"/>
              </a:rPr>
              <a:t>barcha</a:t>
            </a:r>
            <a:r>
              <a:rPr lang="en-US" sz="3000" b="1" dirty="0">
                <a:latin typeface="Times New Roman"/>
                <a:ea typeface="Times New Roman"/>
              </a:rPr>
              <a:t> </a:t>
            </a:r>
            <a:r>
              <a:rPr lang="en-US" sz="3000" b="1" dirty="0" err="1">
                <a:latin typeface="Times New Roman"/>
                <a:ea typeface="Times New Roman"/>
              </a:rPr>
              <a:t>aholi</a:t>
            </a:r>
            <a:r>
              <a:rPr lang="en-US" sz="3000" b="1" dirty="0">
                <a:latin typeface="Times New Roman"/>
                <a:ea typeface="Times New Roman"/>
              </a:rPr>
              <a:t> </a:t>
            </a:r>
            <a:r>
              <a:rPr lang="en-US" sz="3000" b="1" dirty="0" err="1">
                <a:latin typeface="Times New Roman"/>
                <a:ea typeface="Times New Roman"/>
              </a:rPr>
              <a:t>tabaqalari</a:t>
            </a:r>
            <a:r>
              <a:rPr lang="en-US" sz="3000" dirty="0">
                <a:latin typeface="Times New Roman"/>
                <a:ea typeface="Times New Roman"/>
              </a:rPr>
              <a:t> </a:t>
            </a:r>
            <a:r>
              <a:rPr lang="en-US" sz="3000" dirty="0" err="1">
                <a:latin typeface="Times New Roman"/>
                <a:ea typeface="Times New Roman"/>
              </a:rPr>
              <a:t>o’z</a:t>
            </a:r>
            <a:r>
              <a:rPr lang="en-US" sz="3000" dirty="0">
                <a:latin typeface="Times New Roman"/>
                <a:ea typeface="Times New Roman"/>
              </a:rPr>
              <a:t> </a:t>
            </a:r>
            <a:r>
              <a:rPr lang="en-US" sz="3000" dirty="0" err="1">
                <a:latin typeface="Times New Roman"/>
                <a:ea typeface="Times New Roman"/>
              </a:rPr>
              <a:t>vaqtida</a:t>
            </a:r>
            <a:r>
              <a:rPr lang="en-US" sz="3000" dirty="0">
                <a:latin typeface="Times New Roman"/>
                <a:ea typeface="Times New Roman"/>
              </a:rPr>
              <a:t> </a:t>
            </a:r>
            <a:r>
              <a:rPr lang="en-US" sz="3000" dirty="0" err="1">
                <a:latin typeface="Times New Roman"/>
                <a:ea typeface="Times New Roman"/>
              </a:rPr>
              <a:t>tushunib</a:t>
            </a:r>
            <a:r>
              <a:rPr lang="en-US" sz="3000" dirty="0">
                <a:latin typeface="Times New Roman"/>
                <a:ea typeface="Times New Roman"/>
              </a:rPr>
              <a:t> </a:t>
            </a:r>
            <a:r>
              <a:rPr lang="en-US" sz="3000" dirty="0" err="1">
                <a:latin typeface="Times New Roman"/>
                <a:ea typeface="Times New Roman"/>
              </a:rPr>
              <a:t>yetdilar</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uni</a:t>
            </a:r>
            <a:r>
              <a:rPr lang="en-US" sz="3000" dirty="0">
                <a:latin typeface="Times New Roman"/>
                <a:ea typeface="Times New Roman"/>
              </a:rPr>
              <a:t> </a:t>
            </a:r>
            <a:r>
              <a:rPr lang="en-US" sz="3000" dirty="0" err="1">
                <a:latin typeface="Times New Roman"/>
                <a:ea typeface="Times New Roman"/>
              </a:rPr>
              <a:t>qullab-quvvatladilar</a:t>
            </a:r>
            <a:r>
              <a:rPr lang="en-US" sz="3000" dirty="0">
                <a:latin typeface="Times New Roman"/>
                <a:ea typeface="Times New Roman"/>
              </a:rPr>
              <a:t>, deb </a:t>
            </a:r>
            <a:r>
              <a:rPr lang="en-US" sz="3000" dirty="0" err="1">
                <a:latin typeface="Times New Roman"/>
                <a:ea typeface="Times New Roman"/>
              </a:rPr>
              <a:t>ayta</a:t>
            </a:r>
            <a:r>
              <a:rPr lang="en-US" sz="3000" dirty="0">
                <a:latin typeface="Times New Roman"/>
                <a:ea typeface="Times New Roman"/>
              </a:rPr>
              <a:t> </a:t>
            </a:r>
            <a:r>
              <a:rPr lang="en-US" sz="3000" dirty="0" err="1">
                <a:latin typeface="Times New Roman"/>
                <a:ea typeface="Times New Roman"/>
              </a:rPr>
              <a:t>olmaymiz</a:t>
            </a:r>
            <a:r>
              <a:rPr lang="en-US" sz="3000" dirty="0">
                <a:latin typeface="Times New Roman"/>
                <a:ea typeface="Times New Roman"/>
              </a:rPr>
              <a:t>. </a:t>
            </a:r>
            <a:r>
              <a:rPr lang="en-US" sz="3000" b="1" i="1" dirty="0" err="1">
                <a:solidFill>
                  <a:srgbClr val="0000FF"/>
                </a:solidFill>
                <a:latin typeface="Times New Roman"/>
                <a:ea typeface="Times New Roman"/>
              </a:rPr>
              <a:t>Muqanna</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harakatiga</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dushmanlik</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ko’zi</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bilan</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qaragan</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va</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bosqinchi</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arablarga</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yordam</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bergan</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kuchlar</a:t>
            </a:r>
            <a:r>
              <a:rPr lang="en-US" sz="3000" b="1" i="1" dirty="0">
                <a:solidFill>
                  <a:srgbClr val="0000FF"/>
                </a:solidFill>
                <a:latin typeface="Times New Roman"/>
                <a:ea typeface="Times New Roman"/>
              </a:rPr>
              <a:t> </a:t>
            </a:r>
            <a:r>
              <a:rPr lang="en-US" sz="3000" dirty="0">
                <a:latin typeface="Times New Roman"/>
                <a:ea typeface="Times New Roman"/>
              </a:rPr>
              <a:t>ham </a:t>
            </a:r>
            <a:r>
              <a:rPr lang="en-US" sz="3000" dirty="0" err="1">
                <a:latin typeface="Times New Roman"/>
                <a:ea typeface="Times New Roman"/>
              </a:rPr>
              <a:t>bor</a:t>
            </a:r>
            <a:r>
              <a:rPr lang="en-US" sz="3000" dirty="0">
                <a:latin typeface="Times New Roman"/>
                <a:ea typeface="Times New Roman"/>
              </a:rPr>
              <a:t> </a:t>
            </a:r>
            <a:r>
              <a:rPr lang="en-US" sz="3000" dirty="0" err="1">
                <a:latin typeface="Times New Roman"/>
                <a:ea typeface="Times New Roman"/>
              </a:rPr>
              <a:t>edi</a:t>
            </a:r>
            <a:r>
              <a:rPr lang="en-US" sz="3000" dirty="0">
                <a:latin typeface="Times New Roman"/>
                <a:ea typeface="Times New Roman"/>
              </a:rPr>
              <a:t>. </a:t>
            </a:r>
            <a:r>
              <a:rPr lang="en-US" sz="3000" dirty="0" err="1">
                <a:latin typeface="Times New Roman"/>
                <a:ea typeface="Times New Roman"/>
              </a:rPr>
              <a:t>Masalan</a:t>
            </a:r>
            <a:r>
              <a:rPr lang="en-US" sz="3000" dirty="0">
                <a:latin typeface="Times New Roman"/>
                <a:ea typeface="Times New Roman"/>
              </a:rPr>
              <a:t>, </a:t>
            </a:r>
            <a:r>
              <a:rPr lang="en-US" sz="3000" b="1" dirty="0" err="1" smtClean="0">
                <a:solidFill>
                  <a:srgbClr val="C00000"/>
                </a:solidFill>
                <a:latin typeface="Times New Roman"/>
                <a:ea typeface="Times New Roman"/>
              </a:rPr>
              <a:t>Naqshab</a:t>
            </a:r>
            <a:r>
              <a:rPr lang="en-US" sz="3000" dirty="0" smtClean="0">
                <a:latin typeface="Times New Roman"/>
                <a:ea typeface="Times New Roman"/>
              </a:rPr>
              <a:t> </a:t>
            </a:r>
            <a:r>
              <a:rPr lang="en-US" sz="3000" dirty="0" err="1">
                <a:latin typeface="Times New Roman"/>
                <a:ea typeface="Times New Roman"/>
              </a:rPr>
              <a:t>atroflarida</a:t>
            </a:r>
            <a:r>
              <a:rPr lang="en-US" sz="3000" dirty="0">
                <a:latin typeface="Times New Roman"/>
                <a:ea typeface="Times New Roman"/>
              </a:rPr>
              <a:t> </a:t>
            </a:r>
            <a:r>
              <a:rPr lang="en-US" sz="3000" dirty="0" err="1">
                <a:latin typeface="Times New Roman"/>
                <a:ea typeface="Times New Roman"/>
              </a:rPr>
              <a:t>arablar</a:t>
            </a:r>
            <a:r>
              <a:rPr lang="en-US" sz="3000" dirty="0">
                <a:latin typeface="Times New Roman"/>
                <a:ea typeface="Times New Roman"/>
              </a:rPr>
              <a:t> </a:t>
            </a:r>
            <a:r>
              <a:rPr lang="en-US" sz="3000" dirty="0" err="1">
                <a:latin typeface="Times New Roman"/>
                <a:ea typeface="Times New Roman"/>
              </a:rPr>
              <a:t>tomonidan</a:t>
            </a:r>
            <a:r>
              <a:rPr lang="en-US" sz="3000" dirty="0">
                <a:latin typeface="Times New Roman"/>
                <a:ea typeface="Times New Roman"/>
              </a:rPr>
              <a:t> </a:t>
            </a:r>
            <a:r>
              <a:rPr lang="en-US" sz="3000" dirty="0" err="1">
                <a:latin typeface="Times New Roman"/>
                <a:ea typeface="Times New Roman"/>
              </a:rPr>
              <a:t>turib</a:t>
            </a:r>
            <a:r>
              <a:rPr lang="en-US" sz="3000" dirty="0">
                <a:latin typeface="Times New Roman"/>
                <a:ea typeface="Times New Roman"/>
              </a:rPr>
              <a:t> </a:t>
            </a:r>
            <a:r>
              <a:rPr lang="en-US" sz="3000" dirty="0" err="1">
                <a:latin typeface="Times New Roman"/>
                <a:ea typeface="Times New Roman"/>
              </a:rPr>
              <a:t>qo’zg’olonchilarga</a:t>
            </a:r>
            <a:r>
              <a:rPr lang="en-US" sz="3000" dirty="0">
                <a:latin typeface="Times New Roman"/>
                <a:ea typeface="Times New Roman"/>
              </a:rPr>
              <a:t> </a:t>
            </a:r>
            <a:r>
              <a:rPr lang="en-US" sz="3000" dirty="0" err="1">
                <a:latin typeface="Times New Roman"/>
                <a:ea typeface="Times New Roman"/>
              </a:rPr>
              <a:t>qarshi</a:t>
            </a:r>
            <a:r>
              <a:rPr lang="en-US" sz="3000" dirty="0">
                <a:latin typeface="Times New Roman"/>
                <a:ea typeface="Times New Roman"/>
              </a:rPr>
              <a:t> </a:t>
            </a:r>
            <a:r>
              <a:rPr lang="en-US" sz="3000" dirty="0" err="1">
                <a:latin typeface="Times New Roman"/>
                <a:ea typeface="Times New Roman"/>
              </a:rPr>
              <a:t>jang</a:t>
            </a:r>
            <a:r>
              <a:rPr lang="en-US" sz="3000" dirty="0">
                <a:latin typeface="Times New Roman"/>
                <a:ea typeface="Times New Roman"/>
              </a:rPr>
              <a:t> </a:t>
            </a:r>
            <a:r>
              <a:rPr lang="en-US" sz="3000" dirty="0" err="1">
                <a:latin typeface="Times New Roman"/>
                <a:ea typeface="Times New Roman"/>
              </a:rPr>
              <a:t>qilgan</a:t>
            </a:r>
            <a:r>
              <a:rPr lang="en-US" sz="3000" dirty="0">
                <a:latin typeface="Times New Roman"/>
                <a:ea typeface="Times New Roman"/>
              </a:rPr>
              <a:t> </a:t>
            </a:r>
            <a:r>
              <a:rPr lang="en-US" sz="3000" b="1" dirty="0" err="1">
                <a:latin typeface="Times New Roman"/>
                <a:ea typeface="Times New Roman"/>
              </a:rPr>
              <a:t>mahalliy</a:t>
            </a:r>
            <a:r>
              <a:rPr lang="en-US" sz="3000" b="1" dirty="0">
                <a:latin typeface="Times New Roman"/>
                <a:ea typeface="Times New Roman"/>
              </a:rPr>
              <a:t> </a:t>
            </a:r>
            <a:r>
              <a:rPr lang="en-US" sz="3000" b="1" dirty="0" smtClean="0">
                <a:latin typeface="Times New Roman"/>
                <a:ea typeface="Times New Roman"/>
              </a:rPr>
              <a:t>boy</a:t>
            </a:r>
            <a:r>
              <a:rPr lang="en-US" sz="3000" dirty="0" smtClean="0">
                <a:latin typeface="Times New Roman"/>
                <a:ea typeface="Times New Roman"/>
              </a:rPr>
              <a:t> </a:t>
            </a:r>
            <a:r>
              <a:rPr lang="en-US" sz="3000" b="1" dirty="0">
                <a:solidFill>
                  <a:srgbClr val="C00000"/>
                </a:solidFill>
                <a:latin typeface="Times New Roman"/>
                <a:ea typeface="Times New Roman"/>
              </a:rPr>
              <a:t>Ahmad </a:t>
            </a:r>
            <a:r>
              <a:rPr lang="en-US" sz="3000" b="1" dirty="0" err="1">
                <a:solidFill>
                  <a:srgbClr val="C00000"/>
                </a:solidFill>
                <a:latin typeface="Times New Roman"/>
                <a:ea typeface="Times New Roman"/>
              </a:rPr>
              <a:t>Mudi</a:t>
            </a:r>
            <a:r>
              <a:rPr lang="en-US" sz="3000" dirty="0">
                <a:latin typeface="Times New Roman"/>
                <a:ea typeface="Times New Roman"/>
              </a:rPr>
              <a:t> </a:t>
            </a:r>
            <a:r>
              <a:rPr lang="en-US" sz="3000" dirty="0" err="1">
                <a:latin typeface="Times New Roman"/>
                <a:ea typeface="Times New Roman"/>
              </a:rPr>
              <a:t>ana</a:t>
            </a:r>
            <a:r>
              <a:rPr lang="en-US" sz="3000" dirty="0">
                <a:latin typeface="Times New Roman"/>
                <a:ea typeface="Times New Roman"/>
              </a:rPr>
              <a:t> </a:t>
            </a:r>
            <a:r>
              <a:rPr lang="en-US" sz="3000" dirty="0" err="1">
                <a:latin typeface="Times New Roman"/>
                <a:ea typeface="Times New Roman"/>
              </a:rPr>
              <a:t>shundaylardan</a:t>
            </a:r>
            <a:r>
              <a:rPr lang="en-US" sz="3000" dirty="0">
                <a:latin typeface="Times New Roman"/>
                <a:ea typeface="Times New Roman"/>
              </a:rPr>
              <a:t> </a:t>
            </a:r>
            <a:r>
              <a:rPr lang="en-US" sz="3000" dirty="0" err="1">
                <a:latin typeface="Times New Roman"/>
                <a:ea typeface="Times New Roman"/>
              </a:rPr>
              <a:t>biridir</a:t>
            </a:r>
            <a:r>
              <a:rPr lang="en-US" sz="3000" dirty="0">
                <a:latin typeface="Times New Roman"/>
                <a:ea typeface="Times New Roman"/>
              </a:rPr>
              <a:t>. </a:t>
            </a:r>
            <a:r>
              <a:rPr lang="en-US" sz="3000" dirty="0" err="1">
                <a:latin typeface="Times New Roman"/>
                <a:ea typeface="Times New Roman"/>
              </a:rPr>
              <a:t>Bunday</a:t>
            </a:r>
            <a:r>
              <a:rPr lang="en-US" sz="3000" dirty="0">
                <a:latin typeface="Times New Roman"/>
                <a:ea typeface="Times New Roman"/>
              </a:rPr>
              <a:t> </a:t>
            </a:r>
            <a:r>
              <a:rPr lang="en-US" sz="3000" dirty="0" err="1">
                <a:latin typeface="Times New Roman"/>
                <a:ea typeface="Times New Roman"/>
              </a:rPr>
              <a:t>kuchlar</a:t>
            </a:r>
            <a:r>
              <a:rPr lang="en-US" sz="3000" dirty="0">
                <a:latin typeface="Times New Roman"/>
                <a:ea typeface="Times New Roman"/>
              </a:rPr>
              <a:t> </a:t>
            </a:r>
            <a:r>
              <a:rPr lang="en-US" sz="3000" dirty="0" err="1">
                <a:latin typeface="Times New Roman"/>
                <a:ea typeface="Times New Roman"/>
              </a:rPr>
              <a:t>xususan</a:t>
            </a:r>
            <a:r>
              <a:rPr lang="en-US" sz="3000" dirty="0">
                <a:latin typeface="Times New Roman"/>
                <a:ea typeface="Times New Roman"/>
              </a:rPr>
              <a:t> </a:t>
            </a:r>
            <a:r>
              <a:rPr lang="en-US" sz="3000" b="1" dirty="0" err="1">
                <a:latin typeface="Times New Roman"/>
                <a:ea typeface="Times New Roman"/>
              </a:rPr>
              <a:t>mulkdor</a:t>
            </a:r>
            <a:r>
              <a:rPr lang="en-US" sz="3000" b="1" dirty="0">
                <a:latin typeface="Times New Roman"/>
                <a:ea typeface="Times New Roman"/>
              </a:rPr>
              <a:t> </a:t>
            </a:r>
            <a:r>
              <a:rPr lang="en-US" sz="3000" b="1" dirty="0" err="1">
                <a:latin typeface="Times New Roman"/>
                <a:ea typeface="Times New Roman"/>
              </a:rPr>
              <a:t>tabaqalar</a:t>
            </a:r>
            <a:r>
              <a:rPr lang="en-US" sz="3000" b="1" dirty="0">
                <a:latin typeface="Times New Roman"/>
                <a:ea typeface="Times New Roman"/>
              </a:rPr>
              <a:t> </a:t>
            </a:r>
            <a:r>
              <a:rPr lang="en-US" sz="3000" b="1" dirty="0" err="1">
                <a:latin typeface="Times New Roman"/>
                <a:ea typeface="Times New Roman"/>
              </a:rPr>
              <a:t>va</a:t>
            </a:r>
            <a:r>
              <a:rPr lang="en-US" sz="3000" b="1" dirty="0">
                <a:latin typeface="Times New Roman"/>
                <a:ea typeface="Times New Roman"/>
              </a:rPr>
              <a:t> </a:t>
            </a:r>
            <a:r>
              <a:rPr lang="en-US" sz="3000" b="1" dirty="0" err="1">
                <a:latin typeface="Times New Roman"/>
                <a:ea typeface="Times New Roman"/>
              </a:rPr>
              <a:t>oqsuyak</a:t>
            </a:r>
            <a:r>
              <a:rPr lang="en-US" sz="3000" b="1" dirty="0">
                <a:latin typeface="Times New Roman"/>
                <a:ea typeface="Times New Roman"/>
              </a:rPr>
              <a:t> </a:t>
            </a:r>
            <a:r>
              <a:rPr lang="en-US" sz="3000" b="1" dirty="0" err="1">
                <a:latin typeface="Times New Roman"/>
                <a:ea typeface="Times New Roman"/>
              </a:rPr>
              <a:t>zodagonlar</a:t>
            </a:r>
            <a:r>
              <a:rPr lang="en-US" sz="3000" dirty="0">
                <a:latin typeface="Times New Roman"/>
                <a:ea typeface="Times New Roman"/>
              </a:rPr>
              <a:t> </a:t>
            </a:r>
            <a:r>
              <a:rPr lang="en-US" sz="3000" dirty="0" err="1">
                <a:latin typeface="Times New Roman"/>
                <a:ea typeface="Times New Roman"/>
              </a:rPr>
              <a:t>safida</a:t>
            </a:r>
            <a:r>
              <a:rPr lang="en-US" sz="3000" dirty="0">
                <a:latin typeface="Times New Roman"/>
                <a:ea typeface="Times New Roman"/>
              </a:rPr>
              <a:t> </a:t>
            </a:r>
            <a:r>
              <a:rPr lang="en-US" sz="3000" dirty="0" err="1">
                <a:latin typeface="Times New Roman"/>
                <a:ea typeface="Times New Roman"/>
              </a:rPr>
              <a:t>ko’proq</a:t>
            </a:r>
            <a:r>
              <a:rPr lang="en-US" sz="3000" dirty="0">
                <a:latin typeface="Times New Roman"/>
                <a:ea typeface="Times New Roman"/>
              </a:rPr>
              <a:t> </a:t>
            </a:r>
            <a:r>
              <a:rPr lang="en-US" sz="3000" dirty="0" err="1">
                <a:latin typeface="Times New Roman"/>
                <a:ea typeface="Times New Roman"/>
              </a:rPr>
              <a:t>edilar</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ular</a:t>
            </a:r>
            <a:r>
              <a:rPr lang="en-US" sz="3000" dirty="0">
                <a:latin typeface="Times New Roman"/>
                <a:ea typeface="Times New Roman"/>
              </a:rPr>
              <a:t> </a:t>
            </a:r>
            <a:r>
              <a:rPr lang="en-US" sz="3000" dirty="0" err="1">
                <a:latin typeface="Times New Roman"/>
                <a:ea typeface="Times New Roman"/>
              </a:rPr>
              <a:t>xalq</a:t>
            </a:r>
            <a:r>
              <a:rPr lang="en-US" sz="3000" dirty="0">
                <a:latin typeface="Times New Roman"/>
                <a:ea typeface="Times New Roman"/>
              </a:rPr>
              <a:t> </a:t>
            </a:r>
            <a:r>
              <a:rPr lang="en-US" sz="3000" dirty="0" err="1">
                <a:latin typeface="Times New Roman"/>
                <a:ea typeface="Times New Roman"/>
              </a:rPr>
              <a:t>erki</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ozodligi</a:t>
            </a:r>
            <a:r>
              <a:rPr lang="en-US" sz="3000" dirty="0">
                <a:latin typeface="Times New Roman"/>
                <a:ea typeface="Times New Roman"/>
              </a:rPr>
              <a:t> </a:t>
            </a:r>
            <a:r>
              <a:rPr lang="en-US" sz="3000" dirty="0" err="1">
                <a:latin typeface="Times New Roman"/>
                <a:ea typeface="Times New Roman"/>
              </a:rPr>
              <a:t>manfaatlariga</a:t>
            </a:r>
            <a:r>
              <a:rPr lang="en-US" sz="3000" dirty="0">
                <a:latin typeface="Times New Roman"/>
                <a:ea typeface="Times New Roman"/>
              </a:rPr>
              <a:t> </a:t>
            </a:r>
            <a:r>
              <a:rPr lang="en-US" sz="3000" dirty="0" err="1">
                <a:latin typeface="Times New Roman"/>
                <a:ea typeface="Times New Roman"/>
              </a:rPr>
              <a:t>nisbatan</a:t>
            </a:r>
            <a:r>
              <a:rPr lang="en-US" sz="3000" dirty="0">
                <a:latin typeface="Times New Roman"/>
                <a:ea typeface="Times New Roman"/>
              </a:rPr>
              <a:t> </a:t>
            </a:r>
            <a:r>
              <a:rPr lang="en-US" sz="3000" dirty="0" err="1">
                <a:latin typeface="Times New Roman"/>
                <a:ea typeface="Times New Roman"/>
              </a:rPr>
              <a:t>o’z</a:t>
            </a:r>
            <a:r>
              <a:rPr lang="en-US" sz="3000" dirty="0">
                <a:latin typeface="Times New Roman"/>
                <a:ea typeface="Times New Roman"/>
              </a:rPr>
              <a:t> </a:t>
            </a:r>
            <a:r>
              <a:rPr lang="en-US" sz="3000" dirty="0" err="1">
                <a:latin typeface="Times New Roman"/>
                <a:ea typeface="Times New Roman"/>
              </a:rPr>
              <a:t>shaxsiy</a:t>
            </a:r>
            <a:r>
              <a:rPr lang="en-US" sz="3000" dirty="0">
                <a:latin typeface="Times New Roman"/>
                <a:ea typeface="Times New Roman"/>
              </a:rPr>
              <a:t> </a:t>
            </a:r>
            <a:r>
              <a:rPr lang="en-US" sz="3000" dirty="0" err="1">
                <a:latin typeface="Times New Roman"/>
                <a:ea typeface="Times New Roman"/>
              </a:rPr>
              <a:t>manfaatlarini</a:t>
            </a:r>
            <a:r>
              <a:rPr lang="en-US" sz="3000" dirty="0">
                <a:latin typeface="Times New Roman"/>
                <a:ea typeface="Times New Roman"/>
              </a:rPr>
              <a:t> </a:t>
            </a:r>
            <a:r>
              <a:rPr lang="en-US" sz="3000" dirty="0" err="1">
                <a:latin typeface="Times New Roman"/>
                <a:ea typeface="Times New Roman"/>
              </a:rPr>
              <a:t>ustun</a:t>
            </a:r>
            <a:r>
              <a:rPr lang="en-US" sz="3000" dirty="0">
                <a:latin typeface="Times New Roman"/>
                <a:ea typeface="Times New Roman"/>
              </a:rPr>
              <a:t> </a:t>
            </a:r>
            <a:r>
              <a:rPr lang="en-US" sz="3000" dirty="0" err="1">
                <a:latin typeface="Times New Roman"/>
                <a:ea typeface="Times New Roman"/>
              </a:rPr>
              <a:t>qo’yardilar</a:t>
            </a:r>
            <a:r>
              <a:rPr lang="en-US" sz="3000" dirty="0">
                <a:latin typeface="Times New Roman"/>
                <a:ea typeface="Times New Roman"/>
              </a:rPr>
              <a:t>.</a:t>
            </a:r>
            <a:endParaRPr lang="en-US" sz="3000" b="1" i="1" dirty="0">
              <a:solidFill>
                <a:srgbClr val="0000FF"/>
              </a:solidFill>
              <a:latin typeface="Times New Roman"/>
              <a:ea typeface="Times New Roman"/>
            </a:endParaRPr>
          </a:p>
        </p:txBody>
      </p:sp>
    </p:spTree>
    <p:extLst>
      <p:ext uri="{BB962C8B-B14F-4D97-AF65-F5344CB8AC3E}">
        <p14:creationId xmlns:p14="http://schemas.microsoft.com/office/powerpoint/2010/main" val="4116995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001643"/>
          </a:xfrm>
          <a:prstGeom prst="rect">
            <a:avLst/>
          </a:prstGeom>
        </p:spPr>
        <p:txBody>
          <a:bodyPr wrap="square">
            <a:spAutoFit/>
          </a:bodyPr>
          <a:lstStyle/>
          <a:p>
            <a:pPr lvl="0" algn="just">
              <a:spcAft>
                <a:spcPts val="0"/>
              </a:spcAft>
            </a:pPr>
            <a:r>
              <a:rPr lang="en-US" sz="3200" dirty="0">
                <a:latin typeface="Times New Roman"/>
                <a:ea typeface="Times New Roman"/>
              </a:rPr>
              <a:t>	</a:t>
            </a:r>
            <a:r>
              <a:rPr lang="en-US" sz="3200" b="1" dirty="0">
                <a:latin typeface="Times New Roman"/>
                <a:ea typeface="Times New Roman"/>
              </a:rPr>
              <a:t>“</a:t>
            </a:r>
            <a:r>
              <a:rPr lang="en-US" sz="3200" b="1" dirty="0" err="1">
                <a:latin typeface="Times New Roman"/>
                <a:ea typeface="Times New Roman"/>
              </a:rPr>
              <a:t>Oq</a:t>
            </a:r>
            <a:r>
              <a:rPr lang="en-US" sz="3200" b="1" dirty="0">
                <a:latin typeface="Times New Roman"/>
                <a:ea typeface="Times New Roman"/>
              </a:rPr>
              <a:t> </a:t>
            </a:r>
            <a:r>
              <a:rPr lang="en-US" sz="3200" b="1" dirty="0" err="1">
                <a:latin typeface="Times New Roman"/>
                <a:ea typeface="Times New Roman"/>
              </a:rPr>
              <a:t>kiyimlilar</a:t>
            </a:r>
            <a:r>
              <a:rPr lang="en-US" sz="3200" b="1" dirty="0">
                <a:latin typeface="Times New Roman"/>
                <a:ea typeface="Times New Roman"/>
              </a:rPr>
              <a:t>”</a:t>
            </a:r>
            <a:r>
              <a:rPr lang="en-US" sz="3200" dirty="0">
                <a:latin typeface="Times New Roman"/>
                <a:ea typeface="Times New Roman"/>
              </a:rPr>
              <a:t> </a:t>
            </a:r>
            <a:r>
              <a:rPr lang="en-US" sz="3200" dirty="0" err="1">
                <a:latin typeface="Times New Roman"/>
                <a:ea typeface="Times New Roman"/>
              </a:rPr>
              <a:t>qo’zg’olonidan</a:t>
            </a:r>
            <a:r>
              <a:rPr lang="en-US" sz="3200" dirty="0">
                <a:latin typeface="Times New Roman"/>
                <a:ea typeface="Times New Roman"/>
              </a:rPr>
              <a:t> </a:t>
            </a:r>
            <a:r>
              <a:rPr lang="en-US" sz="3200" dirty="0" err="1">
                <a:latin typeface="Times New Roman"/>
                <a:ea typeface="Times New Roman"/>
              </a:rPr>
              <a:t>dahshatga</a:t>
            </a:r>
            <a:r>
              <a:rPr lang="en-US" sz="3200" dirty="0">
                <a:latin typeface="Times New Roman"/>
                <a:ea typeface="Times New Roman"/>
              </a:rPr>
              <a:t> </a:t>
            </a:r>
            <a:r>
              <a:rPr lang="en-US" sz="3200" dirty="0" err="1">
                <a:latin typeface="Times New Roman"/>
                <a:ea typeface="Times New Roman"/>
              </a:rPr>
              <a:t>tushgan</a:t>
            </a:r>
            <a:r>
              <a:rPr lang="en-US" sz="3200" dirty="0">
                <a:latin typeface="Times New Roman"/>
                <a:ea typeface="Times New Roman"/>
              </a:rPr>
              <a:t> </a:t>
            </a:r>
            <a:r>
              <a:rPr lang="en-US" sz="3200" dirty="0" err="1">
                <a:latin typeface="Times New Roman"/>
                <a:ea typeface="Times New Roman"/>
              </a:rPr>
              <a:t>xalifa</a:t>
            </a:r>
            <a:r>
              <a:rPr lang="en-US" sz="3200" dirty="0">
                <a:latin typeface="Times New Roman"/>
                <a:ea typeface="Times New Roman"/>
              </a:rPr>
              <a:t> </a:t>
            </a:r>
            <a:r>
              <a:rPr lang="en-US" sz="3200" b="1" dirty="0">
                <a:solidFill>
                  <a:srgbClr val="C00000"/>
                </a:solidFill>
                <a:latin typeface="Times New Roman"/>
                <a:ea typeface="Times New Roman"/>
              </a:rPr>
              <a:t>Abu </a:t>
            </a:r>
            <a:r>
              <a:rPr lang="en-US" sz="3200" b="1" dirty="0" err="1">
                <a:solidFill>
                  <a:srgbClr val="C00000"/>
                </a:solidFill>
                <a:latin typeface="Times New Roman"/>
                <a:ea typeface="Times New Roman"/>
              </a:rPr>
              <a:t>Ja’far</a:t>
            </a:r>
            <a:r>
              <a:rPr lang="en-US" sz="3200" dirty="0">
                <a:latin typeface="Times New Roman"/>
                <a:ea typeface="Times New Roman"/>
              </a:rPr>
              <a:t> </a:t>
            </a:r>
            <a:r>
              <a:rPr lang="en-US" sz="3200" b="1" dirty="0">
                <a:latin typeface="Times New Roman"/>
                <a:ea typeface="Times New Roman"/>
              </a:rPr>
              <a:t>775 </a:t>
            </a:r>
            <a:r>
              <a:rPr lang="en-US" sz="3200" b="1" dirty="0" err="1">
                <a:latin typeface="Times New Roman"/>
                <a:ea typeface="Times New Roman"/>
              </a:rPr>
              <a:t>yilda</a:t>
            </a:r>
            <a:r>
              <a:rPr lang="en-US" sz="3200" dirty="0">
                <a:latin typeface="Times New Roman"/>
                <a:ea typeface="Times New Roman"/>
              </a:rPr>
              <a:t> </a:t>
            </a:r>
            <a:r>
              <a:rPr lang="en-US" sz="3200" dirty="0" err="1">
                <a:latin typeface="Times New Roman"/>
                <a:ea typeface="Times New Roman"/>
              </a:rPr>
              <a:t>Muqanna</a:t>
            </a:r>
            <a:r>
              <a:rPr lang="en-US" sz="3200" dirty="0">
                <a:latin typeface="Times New Roman"/>
                <a:ea typeface="Times New Roman"/>
              </a:rPr>
              <a:t> </a:t>
            </a:r>
            <a:r>
              <a:rPr lang="en-US" sz="3200" dirty="0" err="1">
                <a:latin typeface="Times New Roman"/>
                <a:ea typeface="Times New Roman"/>
              </a:rPr>
              <a:t>qo’zg’olonini</a:t>
            </a:r>
            <a:r>
              <a:rPr lang="en-US" sz="3200" dirty="0">
                <a:latin typeface="Times New Roman"/>
                <a:ea typeface="Times New Roman"/>
              </a:rPr>
              <a:t> </a:t>
            </a:r>
            <a:r>
              <a:rPr lang="en-US" sz="3200" dirty="0" err="1">
                <a:latin typeface="Times New Roman"/>
                <a:ea typeface="Times New Roman"/>
              </a:rPr>
              <a:t>bostirish</a:t>
            </a:r>
            <a:r>
              <a:rPr lang="en-US" sz="3200" dirty="0">
                <a:latin typeface="Times New Roman"/>
                <a:ea typeface="Times New Roman"/>
              </a:rPr>
              <a:t> </a:t>
            </a:r>
            <a:r>
              <a:rPr lang="en-US" sz="3200" dirty="0" err="1">
                <a:latin typeface="Times New Roman"/>
                <a:ea typeface="Times New Roman"/>
              </a:rPr>
              <a:t>uchun</a:t>
            </a:r>
            <a:r>
              <a:rPr lang="en-US" sz="3200" dirty="0">
                <a:latin typeface="Times New Roman"/>
                <a:ea typeface="Times New Roman"/>
              </a:rPr>
              <a:t> </a:t>
            </a:r>
            <a:r>
              <a:rPr lang="en-US" sz="3200" b="1" dirty="0" err="1">
                <a:solidFill>
                  <a:srgbClr val="C00000"/>
                </a:solidFill>
                <a:latin typeface="Times New Roman"/>
                <a:ea typeface="Times New Roman"/>
              </a:rPr>
              <a:t>Jabroil</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b="1" dirty="0" err="1">
                <a:solidFill>
                  <a:srgbClr val="C00000"/>
                </a:solidFill>
                <a:latin typeface="Times New Roman"/>
                <a:ea typeface="Times New Roman"/>
              </a:rPr>
              <a:t>Uqaba</a:t>
            </a:r>
            <a:r>
              <a:rPr lang="en-US" sz="3200" dirty="0">
                <a:latin typeface="Times New Roman"/>
                <a:ea typeface="Times New Roman"/>
              </a:rPr>
              <a:t> </a:t>
            </a:r>
            <a:r>
              <a:rPr lang="en-US" sz="3200" dirty="0" err="1">
                <a:latin typeface="Times New Roman"/>
                <a:ea typeface="Times New Roman"/>
              </a:rPr>
              <a:t>boshchiligida</a:t>
            </a:r>
            <a:r>
              <a:rPr lang="en-US" sz="3200" dirty="0">
                <a:latin typeface="Times New Roman"/>
                <a:ea typeface="Times New Roman"/>
              </a:rPr>
              <a:t> </a:t>
            </a:r>
            <a:r>
              <a:rPr lang="en-US" sz="3200" b="1" dirty="0" smtClean="0">
                <a:latin typeface="Times New Roman"/>
                <a:ea typeface="Times New Roman"/>
              </a:rPr>
              <a:t>10 </a:t>
            </a:r>
            <a:r>
              <a:rPr lang="en-US" sz="3200" b="1" dirty="0" err="1">
                <a:latin typeface="Times New Roman"/>
                <a:ea typeface="Times New Roman"/>
              </a:rPr>
              <a:t>ming</a:t>
            </a:r>
            <a:r>
              <a:rPr lang="en-US" sz="3200" b="1" dirty="0">
                <a:latin typeface="Times New Roman"/>
                <a:ea typeface="Times New Roman"/>
              </a:rPr>
              <a:t> </a:t>
            </a:r>
            <a:r>
              <a:rPr lang="en-US" sz="3200" b="1" dirty="0" err="1">
                <a:latin typeface="Times New Roman"/>
                <a:ea typeface="Times New Roman"/>
              </a:rPr>
              <a:t>qo’shin</a:t>
            </a:r>
            <a:r>
              <a:rPr lang="en-US" sz="3200" dirty="0">
                <a:latin typeface="Times New Roman"/>
                <a:ea typeface="Times New Roman"/>
              </a:rPr>
              <a:t> </a:t>
            </a:r>
            <a:r>
              <a:rPr lang="en-US" sz="3200" dirty="0" err="1">
                <a:latin typeface="Times New Roman"/>
                <a:ea typeface="Times New Roman"/>
              </a:rPr>
              <a:t>yuboradi</a:t>
            </a:r>
            <a:r>
              <a:rPr lang="en-US" sz="3200" dirty="0">
                <a:latin typeface="Times New Roman"/>
                <a:ea typeface="Times New Roman"/>
              </a:rPr>
              <a:t>. </a:t>
            </a:r>
            <a:r>
              <a:rPr lang="en-US" sz="3200" dirty="0" err="1">
                <a:latin typeface="Times New Roman"/>
                <a:ea typeface="Times New Roman"/>
              </a:rPr>
              <a:t>Lekin</a:t>
            </a:r>
            <a:r>
              <a:rPr lang="en-US" sz="3200" dirty="0">
                <a:latin typeface="Times New Roman"/>
                <a:ea typeface="Times New Roman"/>
              </a:rPr>
              <a:t> </a:t>
            </a:r>
            <a:r>
              <a:rPr lang="en-US" sz="3200" b="1" dirty="0">
                <a:latin typeface="Times New Roman"/>
                <a:ea typeface="Times New Roman"/>
              </a:rPr>
              <a:t>Samarqand</a:t>
            </a:r>
            <a:r>
              <a:rPr lang="en-US" sz="3200" dirty="0">
                <a:latin typeface="Times New Roman"/>
                <a:ea typeface="Times New Roman"/>
              </a:rPr>
              <a:t> </a:t>
            </a:r>
            <a:r>
              <a:rPr lang="en-US" sz="3200" dirty="0" err="1">
                <a:latin typeface="Times New Roman"/>
                <a:ea typeface="Times New Roman"/>
              </a:rPr>
              <a:t>ostonalarida</a:t>
            </a:r>
            <a:r>
              <a:rPr lang="en-US" sz="3200" dirty="0">
                <a:latin typeface="Times New Roman"/>
                <a:ea typeface="Times New Roman"/>
              </a:rPr>
              <a:t> </a:t>
            </a:r>
            <a:r>
              <a:rPr lang="en-US" sz="3200" dirty="0" err="1">
                <a:latin typeface="Times New Roman"/>
                <a:ea typeface="Times New Roman"/>
              </a:rPr>
              <a:t>arablar</a:t>
            </a:r>
            <a:r>
              <a:rPr lang="en-US" sz="3200" dirty="0">
                <a:latin typeface="Times New Roman"/>
                <a:ea typeface="Times New Roman"/>
              </a:rPr>
              <a:t> </a:t>
            </a:r>
            <a:r>
              <a:rPr lang="en-US" sz="3200" dirty="0" err="1">
                <a:latin typeface="Times New Roman"/>
                <a:ea typeface="Times New Roman"/>
              </a:rPr>
              <a:t>yengilib</a:t>
            </a:r>
            <a:r>
              <a:rPr lang="en-US" sz="3200" dirty="0">
                <a:latin typeface="Times New Roman"/>
                <a:ea typeface="Times New Roman"/>
              </a:rPr>
              <a:t>, </a:t>
            </a:r>
            <a:r>
              <a:rPr lang="en-US" sz="3200" dirty="0" err="1">
                <a:latin typeface="Times New Roman"/>
                <a:ea typeface="Times New Roman"/>
              </a:rPr>
              <a:t>katta</a:t>
            </a:r>
            <a:r>
              <a:rPr lang="en-US" sz="3200" dirty="0">
                <a:latin typeface="Times New Roman"/>
                <a:ea typeface="Times New Roman"/>
              </a:rPr>
              <a:t> </a:t>
            </a:r>
            <a:r>
              <a:rPr lang="en-US" sz="3200" dirty="0" err="1">
                <a:latin typeface="Times New Roman"/>
                <a:ea typeface="Times New Roman"/>
              </a:rPr>
              <a:t>talofat</a:t>
            </a:r>
            <a:r>
              <a:rPr lang="en-US" sz="3200" dirty="0">
                <a:latin typeface="Times New Roman"/>
                <a:ea typeface="Times New Roman"/>
              </a:rPr>
              <a:t> </a:t>
            </a:r>
            <a:r>
              <a:rPr lang="en-US" sz="3200" dirty="0" err="1" smtClean="0">
                <a:latin typeface="Times New Roman"/>
                <a:ea typeface="Times New Roman"/>
              </a:rPr>
              <a:t>ko’radilar</a:t>
            </a:r>
            <a:r>
              <a:rPr lang="en-US" sz="3200" dirty="0">
                <a:latin typeface="Times New Roman"/>
                <a:ea typeface="Times New Roman"/>
              </a:rPr>
              <a:t>. </a:t>
            </a:r>
            <a:r>
              <a:rPr lang="en-US" sz="3200" dirty="0" err="1">
                <a:latin typeface="Times New Roman"/>
                <a:ea typeface="Times New Roman"/>
              </a:rPr>
              <a:t>Qo’zg’olonchilar</a:t>
            </a:r>
            <a:r>
              <a:rPr lang="en-US" sz="3200" dirty="0">
                <a:latin typeface="Times New Roman"/>
                <a:ea typeface="Times New Roman"/>
              </a:rPr>
              <a:t> </a:t>
            </a:r>
            <a:r>
              <a:rPr lang="en-US" sz="3200" dirty="0" err="1">
                <a:latin typeface="Times New Roman"/>
                <a:ea typeface="Times New Roman"/>
              </a:rPr>
              <a:t>hujumini</a:t>
            </a:r>
            <a:r>
              <a:rPr lang="en-US" sz="3200" dirty="0">
                <a:latin typeface="Times New Roman"/>
                <a:ea typeface="Times New Roman"/>
              </a:rPr>
              <a:t> </a:t>
            </a:r>
            <a:r>
              <a:rPr lang="en-US" sz="3200" b="1" dirty="0" err="1">
                <a:latin typeface="Times New Roman"/>
                <a:ea typeface="Times New Roman"/>
              </a:rPr>
              <a:t>janubga</a:t>
            </a:r>
            <a:r>
              <a:rPr lang="en-US" sz="3200" dirty="0">
                <a:latin typeface="Times New Roman"/>
                <a:ea typeface="Times New Roman"/>
              </a:rPr>
              <a:t> </a:t>
            </a:r>
            <a:r>
              <a:rPr lang="en-US" sz="3200" dirty="0" err="1">
                <a:latin typeface="Times New Roman"/>
                <a:ea typeface="Times New Roman"/>
              </a:rPr>
              <a:t>tomon</a:t>
            </a:r>
            <a:r>
              <a:rPr lang="en-US" sz="3200" dirty="0">
                <a:latin typeface="Times New Roman"/>
                <a:ea typeface="Times New Roman"/>
              </a:rPr>
              <a:t> </a:t>
            </a:r>
            <a:r>
              <a:rPr lang="en-US" sz="3200" dirty="0" err="1">
                <a:latin typeface="Times New Roman"/>
                <a:ea typeface="Times New Roman"/>
              </a:rPr>
              <a:t>davom</a:t>
            </a:r>
            <a:r>
              <a:rPr lang="en-US" sz="3200" dirty="0">
                <a:latin typeface="Times New Roman"/>
                <a:ea typeface="Times New Roman"/>
              </a:rPr>
              <a:t> </a:t>
            </a:r>
            <a:r>
              <a:rPr lang="en-US" sz="3200" dirty="0" err="1">
                <a:latin typeface="Times New Roman"/>
                <a:ea typeface="Times New Roman"/>
              </a:rPr>
              <a:t>ettiradalar</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b="1" dirty="0" err="1">
                <a:latin typeface="Times New Roman"/>
                <a:ea typeface="Times New Roman"/>
              </a:rPr>
              <a:t>Termiz</a:t>
            </a:r>
            <a:r>
              <a:rPr lang="en-US" sz="3200" b="1" dirty="0">
                <a:latin typeface="Times New Roman"/>
                <a:ea typeface="Times New Roman"/>
              </a:rPr>
              <a:t> </a:t>
            </a:r>
            <a:r>
              <a:rPr lang="en-US" sz="3200" b="1" dirty="0" err="1">
                <a:latin typeface="Times New Roman"/>
                <a:ea typeface="Times New Roman"/>
              </a:rPr>
              <a:t>yaqinida</a:t>
            </a:r>
            <a:r>
              <a:rPr lang="en-US" sz="3200" dirty="0">
                <a:latin typeface="Times New Roman"/>
                <a:ea typeface="Times New Roman"/>
              </a:rPr>
              <a:t> </a:t>
            </a:r>
            <a:r>
              <a:rPr lang="en-US" sz="3200" dirty="0" err="1">
                <a:latin typeface="Times New Roman"/>
                <a:ea typeface="Times New Roman"/>
              </a:rPr>
              <a:t>qo’shimcha</a:t>
            </a:r>
            <a:r>
              <a:rPr lang="en-US" sz="3200" dirty="0">
                <a:latin typeface="Times New Roman"/>
                <a:ea typeface="Times New Roman"/>
              </a:rPr>
              <a:t> </a:t>
            </a:r>
            <a:r>
              <a:rPr lang="en-US" sz="3200" dirty="0" err="1">
                <a:latin typeface="Times New Roman"/>
                <a:ea typeface="Times New Roman"/>
              </a:rPr>
              <a:t>yordamga</a:t>
            </a:r>
            <a:r>
              <a:rPr lang="en-US" sz="3200" dirty="0">
                <a:latin typeface="Times New Roman"/>
                <a:ea typeface="Times New Roman"/>
              </a:rPr>
              <a:t> </a:t>
            </a:r>
            <a:r>
              <a:rPr lang="en-US" sz="3200" dirty="0" err="1">
                <a:latin typeface="Times New Roman"/>
                <a:ea typeface="Times New Roman"/>
              </a:rPr>
              <a:t>kelayotgan</a:t>
            </a:r>
            <a:r>
              <a:rPr lang="en-US" sz="3200" dirty="0">
                <a:latin typeface="Times New Roman"/>
                <a:ea typeface="Times New Roman"/>
              </a:rPr>
              <a:t> </a:t>
            </a:r>
            <a:r>
              <a:rPr lang="en-US" sz="3200" dirty="0" err="1">
                <a:latin typeface="Times New Roman"/>
                <a:ea typeface="Times New Roman"/>
              </a:rPr>
              <a:t>arab</a:t>
            </a:r>
            <a:r>
              <a:rPr lang="en-US" sz="3200" dirty="0">
                <a:latin typeface="Times New Roman"/>
                <a:ea typeface="Times New Roman"/>
              </a:rPr>
              <a:t> </a:t>
            </a:r>
            <a:r>
              <a:rPr lang="en-US" sz="3200" dirty="0" err="1">
                <a:latin typeface="Times New Roman"/>
                <a:ea typeface="Times New Roman"/>
              </a:rPr>
              <a:t>qo’shinlariga</a:t>
            </a:r>
            <a:r>
              <a:rPr lang="en-US" sz="3200" dirty="0">
                <a:latin typeface="Times New Roman"/>
                <a:ea typeface="Times New Roman"/>
              </a:rPr>
              <a:t> </a:t>
            </a:r>
            <a:r>
              <a:rPr lang="en-US" sz="3200" dirty="0" err="1">
                <a:latin typeface="Times New Roman"/>
                <a:ea typeface="Times New Roman"/>
              </a:rPr>
              <a:t>kutilmaganda</a:t>
            </a:r>
            <a:r>
              <a:rPr lang="en-US" sz="3200" dirty="0">
                <a:latin typeface="Times New Roman"/>
                <a:ea typeface="Times New Roman"/>
              </a:rPr>
              <a:t> </a:t>
            </a:r>
            <a:r>
              <a:rPr lang="en-US" sz="3200" dirty="0" err="1">
                <a:latin typeface="Times New Roman"/>
                <a:ea typeface="Times New Roman"/>
              </a:rPr>
              <a:t>hujum</a:t>
            </a:r>
            <a:r>
              <a:rPr lang="en-US" sz="3200" dirty="0">
                <a:latin typeface="Times New Roman"/>
                <a:ea typeface="Times New Roman"/>
              </a:rPr>
              <a:t> </a:t>
            </a:r>
            <a:r>
              <a:rPr lang="en-US" sz="3200" dirty="0" err="1">
                <a:latin typeface="Times New Roman"/>
                <a:ea typeface="Times New Roman"/>
              </a:rPr>
              <a:t>qilib</a:t>
            </a:r>
            <a:r>
              <a:rPr lang="en-US" sz="3200" dirty="0">
                <a:latin typeface="Times New Roman"/>
                <a:ea typeface="Times New Roman"/>
              </a:rPr>
              <a:t>, </a:t>
            </a:r>
            <a:r>
              <a:rPr lang="en-US" sz="3200" dirty="0" err="1">
                <a:latin typeface="Times New Roman"/>
                <a:ea typeface="Times New Roman"/>
              </a:rPr>
              <a:t>uni</a:t>
            </a:r>
            <a:r>
              <a:rPr lang="en-US" sz="3200" dirty="0">
                <a:latin typeface="Times New Roman"/>
                <a:ea typeface="Times New Roman"/>
              </a:rPr>
              <a:t> tor-</a:t>
            </a:r>
            <a:r>
              <a:rPr lang="en-US" sz="3200" dirty="0" err="1">
                <a:latin typeface="Times New Roman"/>
                <a:ea typeface="Times New Roman"/>
              </a:rPr>
              <a:t>mor</a:t>
            </a:r>
            <a:r>
              <a:rPr lang="en-US" sz="3200" dirty="0">
                <a:latin typeface="Times New Roman"/>
                <a:ea typeface="Times New Roman"/>
              </a:rPr>
              <a:t> </a:t>
            </a:r>
            <a:r>
              <a:rPr lang="en-US" sz="3200" dirty="0" err="1">
                <a:latin typeface="Times New Roman"/>
                <a:ea typeface="Times New Roman"/>
              </a:rPr>
              <a:t>keltiradilar</a:t>
            </a:r>
            <a:r>
              <a:rPr lang="en-US" sz="3200" dirty="0">
                <a:latin typeface="Times New Roman"/>
                <a:ea typeface="Times New Roman"/>
              </a:rPr>
              <a:t>. </a:t>
            </a:r>
            <a:r>
              <a:rPr lang="en-US" sz="3200" dirty="0" err="1">
                <a:latin typeface="Times New Roman"/>
                <a:ea typeface="Times New Roman"/>
              </a:rPr>
              <a:t>Natijada</a:t>
            </a:r>
            <a:r>
              <a:rPr lang="en-US" sz="3200" dirty="0">
                <a:latin typeface="Times New Roman"/>
                <a:ea typeface="Times New Roman"/>
              </a:rPr>
              <a:t> </a:t>
            </a:r>
            <a:r>
              <a:rPr lang="en-US" sz="3200" b="1" dirty="0" err="1">
                <a:solidFill>
                  <a:srgbClr val="0000FF"/>
                </a:solidFill>
                <a:latin typeface="Times New Roman"/>
                <a:ea typeface="Times New Roman"/>
              </a:rPr>
              <a:t>Naqshob</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b="1" dirty="0" err="1">
                <a:solidFill>
                  <a:srgbClr val="0000FF"/>
                </a:solidFill>
                <a:latin typeface="Times New Roman"/>
                <a:ea typeface="Times New Roman"/>
              </a:rPr>
              <a:t>Chag’oniyon</a:t>
            </a:r>
            <a:r>
              <a:rPr lang="en-US" sz="3200" dirty="0">
                <a:latin typeface="Times New Roman"/>
                <a:ea typeface="Times New Roman"/>
              </a:rPr>
              <a:t> </a:t>
            </a:r>
            <a:r>
              <a:rPr lang="en-US" sz="3200" dirty="0" err="1">
                <a:latin typeface="Times New Roman"/>
                <a:ea typeface="Times New Roman"/>
              </a:rPr>
              <a:t>vodiylari</a:t>
            </a:r>
            <a:r>
              <a:rPr lang="en-US" sz="3200" dirty="0">
                <a:latin typeface="Times New Roman"/>
                <a:ea typeface="Times New Roman"/>
              </a:rPr>
              <a:t> </a:t>
            </a:r>
            <a:r>
              <a:rPr lang="en-US" sz="3200" dirty="0" err="1">
                <a:latin typeface="Times New Roman"/>
                <a:ea typeface="Times New Roman"/>
              </a:rPr>
              <a:t>batamom</a:t>
            </a:r>
            <a:r>
              <a:rPr lang="en-US" sz="3200" dirty="0">
                <a:latin typeface="Times New Roman"/>
                <a:ea typeface="Times New Roman"/>
              </a:rPr>
              <a:t> </a:t>
            </a:r>
            <a:r>
              <a:rPr lang="en-US" sz="3200" dirty="0" err="1">
                <a:latin typeface="Times New Roman"/>
                <a:ea typeface="Times New Roman"/>
              </a:rPr>
              <a:t>qo’zg’olonichilar</a:t>
            </a:r>
            <a:r>
              <a:rPr lang="en-US" sz="3200" dirty="0">
                <a:latin typeface="Times New Roman"/>
                <a:ea typeface="Times New Roman"/>
              </a:rPr>
              <a:t> </a:t>
            </a:r>
            <a:r>
              <a:rPr lang="en-US" sz="3200" dirty="0" err="1">
                <a:latin typeface="Times New Roman"/>
                <a:ea typeface="Times New Roman"/>
              </a:rPr>
              <a:t>tomoniga</a:t>
            </a:r>
            <a:r>
              <a:rPr lang="en-US" sz="3200" dirty="0">
                <a:latin typeface="Times New Roman"/>
                <a:ea typeface="Times New Roman"/>
              </a:rPr>
              <a:t> </a:t>
            </a:r>
            <a:r>
              <a:rPr lang="en-US" sz="3200" dirty="0" err="1">
                <a:latin typeface="Times New Roman"/>
                <a:ea typeface="Times New Roman"/>
              </a:rPr>
              <a:t>o’tadi</a:t>
            </a:r>
            <a:r>
              <a:rPr lang="en-US" sz="3200" dirty="0">
                <a:latin typeface="Times New Roman"/>
                <a:ea typeface="Times New Roman"/>
              </a:rPr>
              <a:t>.</a:t>
            </a:r>
            <a:endParaRPr lang="en-US" sz="3200" b="1" i="1" dirty="0">
              <a:solidFill>
                <a:srgbClr val="0000FF"/>
              </a:solidFill>
              <a:latin typeface="Times New Roman"/>
              <a:ea typeface="Times New Roman"/>
            </a:endParaRPr>
          </a:p>
        </p:txBody>
      </p:sp>
    </p:spTree>
    <p:extLst>
      <p:ext uri="{BB962C8B-B14F-4D97-AF65-F5344CB8AC3E}">
        <p14:creationId xmlns:p14="http://schemas.microsoft.com/office/powerpoint/2010/main" val="1714784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uz-Cyrl-UZ" sz="2800" b="1" dirty="0">
                <a:latin typeface="Times New Roman"/>
                <a:ea typeface="Times New Roman"/>
              </a:rPr>
              <a:t>“Oq kiyimlilar” </a:t>
            </a:r>
            <a:r>
              <a:rPr lang="uz-Cyrl-UZ" sz="2800" dirty="0">
                <a:latin typeface="Times New Roman"/>
                <a:ea typeface="Times New Roman"/>
              </a:rPr>
              <a:t>qo’zg’olonining markazlaridan biri </a:t>
            </a:r>
            <a:r>
              <a:rPr lang="uz-Cyrl-UZ" sz="2800" b="1" dirty="0">
                <a:solidFill>
                  <a:srgbClr val="0000FF"/>
                </a:solidFill>
                <a:latin typeface="Times New Roman"/>
                <a:ea typeface="Times New Roman"/>
              </a:rPr>
              <a:t>Buxoro</a:t>
            </a:r>
            <a:r>
              <a:rPr lang="uz-Cyrl-UZ" sz="2800" dirty="0">
                <a:latin typeface="Times New Roman"/>
                <a:ea typeface="Times New Roman"/>
              </a:rPr>
              <a:t> va uning atrof hududlari bo’lganligini yuqorida ta’kidlagan edik. Muqanna tarafdorlari bu yerda ham juda </a:t>
            </a:r>
            <a:r>
              <a:rPr lang="uz-Cyrl-UZ" sz="2800" b="1" dirty="0">
                <a:latin typeface="Times New Roman"/>
                <a:ea typeface="Times New Roman"/>
              </a:rPr>
              <a:t>katta muvaffaqiyatlarga</a:t>
            </a:r>
            <a:r>
              <a:rPr lang="uz-Cyrl-UZ" sz="2800" dirty="0">
                <a:latin typeface="Times New Roman"/>
                <a:ea typeface="Times New Roman"/>
              </a:rPr>
              <a:t> erishdilar. Biroq qo’zg’olonchilar </a:t>
            </a:r>
            <a:r>
              <a:rPr lang="uz-Cyrl-UZ" sz="2800" b="1" dirty="0">
                <a:solidFill>
                  <a:srgbClr val="0000FF"/>
                </a:solidFill>
                <a:latin typeface="Times New Roman"/>
                <a:ea typeface="Times New Roman"/>
              </a:rPr>
              <a:t>Buxoroni</a:t>
            </a:r>
            <a:r>
              <a:rPr lang="uz-Cyrl-UZ" sz="2800" dirty="0">
                <a:latin typeface="Times New Roman"/>
                <a:ea typeface="Times New Roman"/>
              </a:rPr>
              <a:t> qo’lga kirita olmaydilar. “Oq kiyimlilar” Buxoroga yaqin bulgan </a:t>
            </a:r>
            <a:r>
              <a:rPr lang="uz-Cyrl-UZ" sz="2800" b="1" dirty="0" smtClean="0">
                <a:solidFill>
                  <a:srgbClr val="C00000"/>
                </a:solidFill>
                <a:latin typeface="Times New Roman"/>
                <a:ea typeface="Times New Roman"/>
              </a:rPr>
              <a:t>N</a:t>
            </a:r>
            <a:r>
              <a:rPr lang="en-US" sz="2800" b="1" dirty="0" smtClean="0">
                <a:solidFill>
                  <a:srgbClr val="C00000"/>
                </a:solidFill>
                <a:latin typeface="Times New Roman"/>
                <a:ea typeface="Times New Roman"/>
              </a:rPr>
              <a:t>a</a:t>
            </a:r>
            <a:r>
              <a:rPr lang="uz-Cyrl-UZ" sz="2800" b="1" dirty="0" smtClean="0">
                <a:solidFill>
                  <a:srgbClr val="C00000"/>
                </a:solidFill>
                <a:latin typeface="Times New Roman"/>
                <a:ea typeface="Times New Roman"/>
              </a:rPr>
              <a:t>rsh</a:t>
            </a:r>
            <a:r>
              <a:rPr lang="en-US" sz="2800" b="1" dirty="0" smtClean="0">
                <a:solidFill>
                  <a:srgbClr val="C00000"/>
                </a:solidFill>
                <a:latin typeface="Times New Roman"/>
                <a:ea typeface="Times New Roman"/>
              </a:rPr>
              <a:t>ax </a:t>
            </a:r>
            <a:r>
              <a:rPr lang="uz-Cyrl-UZ" sz="2800" b="1" dirty="0" smtClean="0">
                <a:solidFill>
                  <a:srgbClr val="C00000"/>
                </a:solidFill>
                <a:latin typeface="Times New Roman"/>
                <a:ea typeface="Times New Roman"/>
              </a:rPr>
              <a:t>qishlog’ini</a:t>
            </a:r>
            <a:r>
              <a:rPr lang="uz-Cyrl-UZ" sz="2800" dirty="0" smtClean="0">
                <a:latin typeface="Times New Roman"/>
                <a:ea typeface="Times New Roman"/>
              </a:rPr>
              <a:t> </a:t>
            </a:r>
            <a:r>
              <a:rPr lang="uz-Cyrl-UZ" sz="2800" dirty="0">
                <a:latin typeface="Times New Roman"/>
                <a:ea typeface="Times New Roman"/>
              </a:rPr>
              <a:t>o’zlarining mustahkam qo’rg’onlariga aylantirgan edilar. Bu qishlok hokimi (ayol kishi edi) ham qo’zg’olonchilar tomoniga </a:t>
            </a:r>
            <a:r>
              <a:rPr lang="uz-Cyrl-UZ" sz="2800" dirty="0" smtClean="0">
                <a:latin typeface="Times New Roman"/>
                <a:ea typeface="Times New Roman"/>
              </a:rPr>
              <a:t>o’tga</a:t>
            </a:r>
            <a:r>
              <a:rPr lang="en-US" sz="2800" dirty="0" smtClean="0">
                <a:latin typeface="Times New Roman"/>
                <a:ea typeface="Times New Roman"/>
              </a:rPr>
              <a:t>n</a:t>
            </a:r>
            <a:r>
              <a:rPr lang="uz-Cyrl-UZ" sz="2800" dirty="0" smtClean="0">
                <a:latin typeface="Times New Roman"/>
                <a:ea typeface="Times New Roman"/>
              </a:rPr>
              <a:t> </a:t>
            </a:r>
            <a:r>
              <a:rPr lang="uz-Cyrl-UZ" sz="2800" dirty="0">
                <a:latin typeface="Times New Roman"/>
                <a:ea typeface="Times New Roman"/>
              </a:rPr>
              <a:t>edi. Albatta, bu </a:t>
            </a:r>
            <a:r>
              <a:rPr lang="uz-Cyrl-UZ" sz="2800" b="1" dirty="0">
                <a:latin typeface="Times New Roman"/>
                <a:ea typeface="Times New Roman"/>
              </a:rPr>
              <a:t>Buxoro</a:t>
            </a:r>
            <a:r>
              <a:rPr lang="uz-Cyrl-UZ" sz="2800" dirty="0">
                <a:latin typeface="Times New Roman"/>
                <a:ea typeface="Times New Roman"/>
              </a:rPr>
              <a:t> uchun katta xavf ekanligini arablar yaxshi bilar edilar. Shuning uchun </a:t>
            </a:r>
            <a:r>
              <a:rPr lang="uz-Cyrl-UZ" sz="2800" b="1" dirty="0">
                <a:latin typeface="Times New Roman"/>
                <a:ea typeface="Times New Roman"/>
              </a:rPr>
              <a:t>776 yil aprelida</a:t>
            </a:r>
            <a:r>
              <a:rPr lang="uz-Cyrl-UZ" sz="2800" dirty="0">
                <a:latin typeface="Times New Roman"/>
                <a:ea typeface="Times New Roman"/>
              </a:rPr>
              <a:t> </a:t>
            </a:r>
            <a:r>
              <a:rPr lang="uz-Cyrl-UZ" sz="2800" b="1" dirty="0">
                <a:solidFill>
                  <a:srgbClr val="C00000"/>
                </a:solidFill>
                <a:latin typeface="Times New Roman"/>
                <a:ea typeface="Times New Roman"/>
              </a:rPr>
              <a:t>Samarqand noibi </a:t>
            </a:r>
            <a:r>
              <a:rPr lang="uz-Cyrl-UZ" sz="2800" b="1" dirty="0">
                <a:latin typeface="Times New Roman"/>
                <a:ea typeface="Times New Roman"/>
              </a:rPr>
              <a:t>arab qo’mondoni</a:t>
            </a:r>
            <a:r>
              <a:rPr lang="uz-Cyrl-UZ" sz="2800" dirty="0">
                <a:latin typeface="Times New Roman"/>
                <a:ea typeface="Times New Roman"/>
              </a:rPr>
              <a:t> (u 775 yilda Samarqandga noiblikka tayinlangan edi) </a:t>
            </a:r>
            <a:r>
              <a:rPr lang="uz-Cyrl-UZ" sz="2800" b="1" dirty="0">
                <a:solidFill>
                  <a:srgbClr val="C00000"/>
                </a:solidFill>
                <a:latin typeface="Times New Roman"/>
                <a:ea typeface="Times New Roman"/>
              </a:rPr>
              <a:t>Jabroil</a:t>
            </a:r>
            <a:r>
              <a:rPr lang="uz-Cyrl-UZ" sz="2800" dirty="0">
                <a:latin typeface="Times New Roman"/>
                <a:ea typeface="Times New Roman"/>
              </a:rPr>
              <a:t> va </a:t>
            </a:r>
            <a:r>
              <a:rPr lang="uz-Cyrl-UZ" sz="2800" b="1" dirty="0">
                <a:latin typeface="Times New Roman"/>
                <a:ea typeface="Times New Roman"/>
              </a:rPr>
              <a:t>Buxoro amiri</a:t>
            </a:r>
            <a:r>
              <a:rPr lang="uz-Cyrl-UZ" sz="2800" dirty="0">
                <a:latin typeface="Times New Roman"/>
                <a:ea typeface="Times New Roman"/>
              </a:rPr>
              <a:t> </a:t>
            </a:r>
            <a:r>
              <a:rPr lang="uz-Cyrl-UZ" sz="2800" b="1" dirty="0">
                <a:solidFill>
                  <a:srgbClr val="C00000"/>
                </a:solidFill>
                <a:latin typeface="Times New Roman"/>
                <a:ea typeface="Times New Roman"/>
              </a:rPr>
              <a:t>Husayn ibn Maoz</a:t>
            </a:r>
            <a:r>
              <a:rPr lang="uz-Cyrl-UZ" sz="2800" dirty="0">
                <a:latin typeface="Times New Roman"/>
                <a:ea typeface="Times New Roman"/>
              </a:rPr>
              <a:t>ning birlagashgan kuchlari “oq kiyimlilar” qo’rg’oni </a:t>
            </a:r>
            <a:r>
              <a:rPr lang="uz-Cyrl-UZ" sz="2800" b="1" dirty="0" smtClean="0">
                <a:solidFill>
                  <a:srgbClr val="C00000"/>
                </a:solidFill>
                <a:latin typeface="Times New Roman"/>
                <a:ea typeface="Times New Roman"/>
              </a:rPr>
              <a:t>N</a:t>
            </a:r>
            <a:r>
              <a:rPr lang="en-US" sz="2800" b="1" dirty="0" smtClean="0">
                <a:solidFill>
                  <a:srgbClr val="C00000"/>
                </a:solidFill>
                <a:latin typeface="Times New Roman"/>
                <a:ea typeface="Times New Roman"/>
              </a:rPr>
              <a:t>a</a:t>
            </a:r>
            <a:r>
              <a:rPr lang="uz-Cyrl-UZ" sz="2800" b="1" dirty="0" smtClean="0">
                <a:solidFill>
                  <a:srgbClr val="C00000"/>
                </a:solidFill>
                <a:latin typeface="Times New Roman"/>
                <a:ea typeface="Times New Roman"/>
              </a:rPr>
              <a:t>rsh</a:t>
            </a:r>
            <a:r>
              <a:rPr lang="en-US" sz="2800" b="1" dirty="0" smtClean="0">
                <a:solidFill>
                  <a:srgbClr val="C00000"/>
                </a:solidFill>
                <a:latin typeface="Times New Roman"/>
                <a:ea typeface="Times New Roman"/>
              </a:rPr>
              <a:t>ax</a:t>
            </a:r>
            <a:r>
              <a:rPr lang="uz-Cyrl-UZ" sz="2800" b="1" dirty="0" smtClean="0">
                <a:solidFill>
                  <a:srgbClr val="C00000"/>
                </a:solidFill>
                <a:latin typeface="Times New Roman"/>
                <a:ea typeface="Times New Roman"/>
              </a:rPr>
              <a:t>ga </a:t>
            </a:r>
            <a:r>
              <a:rPr lang="uz-Cyrl-UZ" sz="2800" dirty="0">
                <a:latin typeface="Times New Roman"/>
                <a:ea typeface="Times New Roman"/>
              </a:rPr>
              <a:t>hujum boshlaydilar.</a:t>
            </a:r>
            <a:endParaRPr lang="en-US" sz="2800" b="1" i="1" dirty="0">
              <a:solidFill>
                <a:srgbClr val="0000FF"/>
              </a:solidFill>
              <a:latin typeface="Times New Roman"/>
              <a:ea typeface="Times New Roman"/>
            </a:endParaRPr>
          </a:p>
        </p:txBody>
      </p:sp>
    </p:spTree>
    <p:extLst>
      <p:ext uri="{BB962C8B-B14F-4D97-AF65-F5344CB8AC3E}">
        <p14:creationId xmlns:p14="http://schemas.microsoft.com/office/powerpoint/2010/main" val="27272033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555641"/>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uz-Cyrl-UZ" sz="2800" dirty="0" smtClean="0">
                <a:latin typeface="Times New Roman"/>
                <a:ea typeface="Times New Roman"/>
              </a:rPr>
              <a:t>Qo’zg’olonchi </a:t>
            </a:r>
            <a:r>
              <a:rPr lang="uz-Cyrl-UZ" sz="2800" dirty="0">
                <a:latin typeface="Times New Roman"/>
                <a:ea typeface="Times New Roman"/>
              </a:rPr>
              <a:t>kuchlarga </a:t>
            </a:r>
            <a:r>
              <a:rPr lang="uz-Cyrl-UZ" sz="2800" b="1" dirty="0">
                <a:latin typeface="Times New Roman"/>
                <a:ea typeface="Times New Roman"/>
              </a:rPr>
              <a:t>buxorolik</a:t>
            </a:r>
            <a:r>
              <a:rPr lang="uz-Cyrl-UZ" sz="2800" dirty="0">
                <a:latin typeface="Times New Roman"/>
                <a:ea typeface="Times New Roman"/>
              </a:rPr>
              <a:t> </a:t>
            </a:r>
            <a:r>
              <a:rPr lang="uz-Cyrl-UZ" sz="2800" b="1" dirty="0">
                <a:solidFill>
                  <a:srgbClr val="C00000"/>
                </a:solidFill>
                <a:latin typeface="Times New Roman"/>
                <a:ea typeface="Times New Roman"/>
              </a:rPr>
              <a:t>Hakim ibn Ahmad</a:t>
            </a:r>
            <a:r>
              <a:rPr lang="uz-Cyrl-UZ" sz="2800" dirty="0">
                <a:latin typeface="Times New Roman"/>
                <a:ea typeface="Times New Roman"/>
              </a:rPr>
              <a:t>, </a:t>
            </a:r>
            <a:r>
              <a:rPr lang="uz-Cyrl-UZ" sz="2800" b="1" dirty="0">
                <a:latin typeface="Times New Roman"/>
                <a:ea typeface="Times New Roman"/>
              </a:rPr>
              <a:t>Ko’shkifazl </a:t>
            </a:r>
            <a:r>
              <a:rPr lang="uz-Cyrl-UZ" sz="2800" dirty="0">
                <a:latin typeface="Times New Roman"/>
                <a:ea typeface="Times New Roman"/>
              </a:rPr>
              <a:t>degan joydan </a:t>
            </a:r>
            <a:r>
              <a:rPr lang="uz-Cyrl-UZ" sz="2800" b="1" dirty="0">
                <a:solidFill>
                  <a:srgbClr val="C00000"/>
                </a:solidFill>
                <a:latin typeface="Times New Roman"/>
                <a:ea typeface="Times New Roman"/>
              </a:rPr>
              <a:t>Xishriy va Bog’iy,</a:t>
            </a:r>
            <a:r>
              <a:rPr lang="uz-Cyrl-UZ" sz="2800" dirty="0">
                <a:latin typeface="Times New Roman"/>
                <a:ea typeface="Times New Roman"/>
              </a:rPr>
              <a:t> </a:t>
            </a:r>
            <a:r>
              <a:rPr lang="uz-Cyrl-UZ" sz="2800" b="1" dirty="0">
                <a:latin typeface="Times New Roman"/>
                <a:ea typeface="Times New Roman"/>
              </a:rPr>
              <a:t>G’ijduvondan</a:t>
            </a:r>
            <a:r>
              <a:rPr lang="uz-Cyrl-UZ" sz="2800" dirty="0">
                <a:latin typeface="Times New Roman"/>
                <a:ea typeface="Times New Roman"/>
              </a:rPr>
              <a:t> </a:t>
            </a:r>
            <a:r>
              <a:rPr lang="uz-Cyrl-UZ" sz="2800" b="1" dirty="0">
                <a:solidFill>
                  <a:srgbClr val="C00000"/>
                </a:solidFill>
                <a:latin typeface="Times New Roman"/>
                <a:ea typeface="Times New Roman"/>
              </a:rPr>
              <a:t>Girdak</a:t>
            </a:r>
            <a:r>
              <a:rPr lang="uz-Cyrl-UZ" sz="2800" dirty="0">
                <a:latin typeface="Times New Roman"/>
                <a:ea typeface="Times New Roman"/>
              </a:rPr>
              <a:t> ismli pahlavonlar boshchilik qildilar. Kuchlar teng emas edi. Qo’zg’olonchilar mag’lubiyatga uchrab, ulardan </a:t>
            </a:r>
            <a:r>
              <a:rPr lang="uz-Cyrl-UZ" sz="2800" b="1" dirty="0">
                <a:latin typeface="Times New Roman"/>
                <a:ea typeface="Times New Roman"/>
              </a:rPr>
              <a:t>700 kishi</a:t>
            </a:r>
            <a:r>
              <a:rPr lang="uz-Cyrl-UZ" sz="2800" dirty="0">
                <a:latin typeface="Times New Roman"/>
                <a:ea typeface="Times New Roman"/>
              </a:rPr>
              <a:t> o’ldiriladi. Qo’zg’olonchilar uchun bu mag’lubiyat eng katta yo’qotish edi. Ikki o’rtada </a:t>
            </a:r>
            <a:r>
              <a:rPr lang="uz-Cyrl-UZ" sz="2800" b="1" dirty="0">
                <a:solidFill>
                  <a:srgbClr val="C00000"/>
                </a:solidFill>
                <a:latin typeface="Times New Roman"/>
                <a:ea typeface="Times New Roman"/>
              </a:rPr>
              <a:t>sulh shartnomasi</a:t>
            </a:r>
            <a:r>
              <a:rPr lang="uz-Cyrl-UZ" sz="2800" dirty="0">
                <a:latin typeface="Times New Roman"/>
                <a:ea typeface="Times New Roman"/>
              </a:rPr>
              <a:t> tuzilib, shartnomaga </a:t>
            </a:r>
            <a:r>
              <a:rPr lang="uz-Cyrl-UZ" sz="2800" dirty="0" smtClean="0">
                <a:latin typeface="Times New Roman"/>
                <a:ea typeface="Times New Roman"/>
              </a:rPr>
              <a:t>binoan</a:t>
            </a:r>
            <a:r>
              <a:rPr lang="en-US" sz="2800" dirty="0" smtClean="0">
                <a:latin typeface="Times New Roman"/>
                <a:ea typeface="Times New Roman"/>
              </a:rPr>
              <a:t>:</a:t>
            </a: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qo’zg’olon </a:t>
            </a:r>
            <a:r>
              <a:rPr lang="uz-Cyrl-UZ" sz="2800" b="1" i="1" dirty="0">
                <a:solidFill>
                  <a:srgbClr val="006600"/>
                </a:solidFill>
                <a:latin typeface="Times New Roman"/>
                <a:ea typeface="Times New Roman"/>
              </a:rPr>
              <a:t>qatnashchilari xato yo’ldan voz kechib, islom yo’liga </a:t>
            </a:r>
            <a:r>
              <a:rPr lang="uz-Cyrl-UZ" sz="2800" b="1" i="1" dirty="0" smtClean="0">
                <a:solidFill>
                  <a:srgbClr val="006600"/>
                </a:solidFill>
                <a:latin typeface="Times New Roman"/>
                <a:ea typeface="Times New Roman"/>
              </a:rPr>
              <a:t>qaytishal</a:t>
            </a:r>
            <a:r>
              <a:rPr lang="en-US" sz="2800" b="1" i="1" dirty="0" smtClean="0">
                <a:solidFill>
                  <a:srgbClr val="006600"/>
                </a:solidFill>
                <a:latin typeface="Times New Roman"/>
                <a:ea typeface="Times New Roman"/>
              </a:rPr>
              <a:t>a</a:t>
            </a:r>
            <a:r>
              <a:rPr lang="uz-Cyrl-UZ" sz="2800" b="1" i="1" dirty="0" smtClean="0">
                <a:solidFill>
                  <a:srgbClr val="006600"/>
                </a:solidFill>
                <a:latin typeface="Times New Roman"/>
                <a:ea typeface="Times New Roman"/>
              </a:rPr>
              <a:t>r</a:t>
            </a:r>
            <a:r>
              <a:rPr lang="en-US" sz="2800" b="1" i="1" dirty="0" err="1" smtClean="0">
                <a:solidFill>
                  <a:srgbClr val="006600"/>
                </a:solidFill>
                <a:latin typeface="Times New Roman"/>
                <a:ea typeface="Times New Roman"/>
              </a:rPr>
              <a:t>i</a:t>
            </a:r>
            <a:r>
              <a:rPr lang="en-US" sz="2800" b="1" i="1" dirty="0">
                <a:solidFill>
                  <a:srgbClr val="006600"/>
                </a:solidFill>
                <a:latin typeface="Times New Roman"/>
                <a:ea typeface="Times New Roman"/>
              </a:rPr>
              <a:t>,</a:t>
            </a:r>
            <a:r>
              <a:rPr lang="uz-Cyrl-UZ" sz="2800" b="1" i="1" dirty="0" smtClean="0">
                <a:solidFill>
                  <a:srgbClr val="006600"/>
                </a:solidFill>
                <a:latin typeface="Times New Roman"/>
                <a:ea typeface="Times New Roman"/>
              </a:rPr>
              <a:t> </a:t>
            </a:r>
            <a:endParaRPr lang="en-US" sz="2800" b="1" i="1" dirty="0" smtClean="0">
              <a:solidFill>
                <a:srgbClr val="006600"/>
              </a:solidFill>
              <a:latin typeface="Times New Roman"/>
              <a:ea typeface="Times New Roman"/>
            </a:endParaRP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o’z </a:t>
            </a:r>
            <a:r>
              <a:rPr lang="uz-Cyrl-UZ" sz="2800" b="1" i="1" dirty="0">
                <a:solidFill>
                  <a:srgbClr val="006600"/>
                </a:solidFill>
                <a:latin typeface="Times New Roman"/>
                <a:ea typeface="Times New Roman"/>
              </a:rPr>
              <a:t>qishloqlariga tarqab ketishlari, qonuniy amirlarga bo’ysunishlari, </a:t>
            </a:r>
            <a:endParaRPr lang="en-US" sz="2800" b="1" i="1" dirty="0" smtClean="0">
              <a:solidFill>
                <a:srgbClr val="006600"/>
              </a:solidFill>
              <a:latin typeface="Times New Roman"/>
              <a:ea typeface="Times New Roman"/>
            </a:endParaRP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musulmo</a:t>
            </a:r>
            <a:r>
              <a:rPr lang="en-US" sz="2800" b="1" i="1" dirty="0" smtClean="0">
                <a:solidFill>
                  <a:srgbClr val="006600"/>
                </a:solidFill>
                <a:latin typeface="Times New Roman"/>
                <a:ea typeface="Times New Roman"/>
              </a:rPr>
              <a:t>n</a:t>
            </a:r>
            <a:r>
              <a:rPr lang="uz-Cyrl-UZ" sz="2800" b="1" i="1" dirty="0" smtClean="0">
                <a:solidFill>
                  <a:srgbClr val="006600"/>
                </a:solidFill>
                <a:latin typeface="Times New Roman"/>
                <a:ea typeface="Times New Roman"/>
              </a:rPr>
              <a:t>larni </a:t>
            </a:r>
            <a:r>
              <a:rPr lang="uz-Cyrl-UZ" sz="2800" b="1" i="1" dirty="0">
                <a:solidFill>
                  <a:srgbClr val="006600"/>
                </a:solidFill>
                <a:latin typeface="Times New Roman"/>
                <a:ea typeface="Times New Roman"/>
              </a:rPr>
              <a:t>talamasliklari va ularga har xil zo’ravonliklar qilmasliklari kerak edi. </a:t>
            </a:r>
            <a:endParaRPr lang="en-US" sz="2800" b="1" i="1" dirty="0" smtClean="0">
              <a:solidFill>
                <a:srgbClr val="006600"/>
              </a:solidFill>
              <a:latin typeface="Times New Roman"/>
              <a:ea typeface="Times New Roman"/>
            </a:endParaRP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G’oliblar </a:t>
            </a:r>
            <a:r>
              <a:rPr lang="uz-Cyrl-UZ" sz="2800" b="1" i="1" dirty="0">
                <a:solidFill>
                  <a:srgbClr val="006600"/>
                </a:solidFill>
                <a:latin typeface="Times New Roman"/>
                <a:ea typeface="Times New Roman"/>
              </a:rPr>
              <a:t>asa qo’zg’golonchilardan o’ch olmasliklari lozim edi. </a:t>
            </a:r>
            <a:endParaRPr lang="en-US" sz="2800" b="1" i="1" dirty="0">
              <a:solidFill>
                <a:srgbClr val="006600"/>
              </a:solidFill>
              <a:latin typeface="Times New Roman"/>
              <a:ea typeface="Times New Roman"/>
            </a:endParaRPr>
          </a:p>
        </p:txBody>
      </p:sp>
    </p:spTree>
    <p:extLst>
      <p:ext uri="{BB962C8B-B14F-4D97-AF65-F5344CB8AC3E}">
        <p14:creationId xmlns:p14="http://schemas.microsoft.com/office/powerpoint/2010/main" val="108928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20688"/>
            <a:ext cx="8856984" cy="5078313"/>
          </a:xfrm>
          <a:prstGeom prst="rect">
            <a:avLst/>
          </a:prstGeom>
        </p:spPr>
        <p:txBody>
          <a:bodyPr wrap="square">
            <a:spAutoFit/>
          </a:bodyPr>
          <a:lstStyle/>
          <a:p>
            <a:pPr algn="just"/>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So’g’d</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aholisidan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taxminan</a:t>
            </a:r>
            <a:r>
              <a:rPr lang="en-US" sz="3600" dirty="0">
                <a:latin typeface="Times New Roman" panose="02020603050405020304" pitchFamily="18" charset="0"/>
                <a:cs typeface="Times New Roman" panose="02020603050405020304" pitchFamily="18" charset="0"/>
              </a:rPr>
              <a:t> </a:t>
            </a:r>
            <a:r>
              <a:rPr lang="en-US" sz="3600" b="1" dirty="0">
                <a:solidFill>
                  <a:srgbClr val="0000FF"/>
                </a:solidFill>
                <a:latin typeface="Times New Roman" panose="02020603050405020304" pitchFamily="18" charset="0"/>
                <a:cs typeface="Times New Roman" panose="02020603050405020304" pitchFamily="18" charset="0"/>
              </a:rPr>
              <a:t>10 </a:t>
            </a:r>
            <a:r>
              <a:rPr lang="en-US" sz="3600" b="1" dirty="0" err="1" smtClean="0">
                <a:solidFill>
                  <a:srgbClr val="0000FF"/>
                </a:solidFill>
                <a:latin typeface="Times New Roman" panose="02020603050405020304" pitchFamily="18" charset="0"/>
                <a:cs typeface="Times New Roman" panose="02020603050405020304" pitchFamily="18" charset="0"/>
              </a:rPr>
              <a:t>ming</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kishi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yo’lga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otlanib</a:t>
            </a:r>
            <a:r>
              <a:rPr lang="en-US" sz="3600" dirty="0">
                <a:latin typeface="Times New Roman" panose="02020603050405020304" pitchFamily="18" charset="0"/>
                <a:cs typeface="Times New Roman" panose="02020603050405020304" pitchFamily="18" charset="0"/>
              </a:rPr>
              <a:t>, </a:t>
            </a:r>
            <a:r>
              <a:rPr lang="en-US" sz="3600" b="1" i="1" dirty="0" err="1">
                <a:solidFill>
                  <a:srgbClr val="0000FF"/>
                </a:solidFill>
                <a:latin typeface="Times New Roman" panose="02020603050405020304" pitchFamily="18" charset="0"/>
                <a:cs typeface="Times New Roman" panose="02020603050405020304" pitchFamily="18" charset="0"/>
              </a:rPr>
              <a:t>Xo’jand</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shahriga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yetib</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kelganlarida</a:t>
            </a:r>
            <a:r>
              <a:rPr lang="en-US" sz="3600" dirty="0">
                <a:latin typeface="Times New Roman" panose="02020603050405020304" pitchFamily="18" charset="0"/>
                <a:cs typeface="Times New Roman" panose="02020603050405020304" pitchFamily="18" charset="0"/>
              </a:rPr>
              <a:t> </a:t>
            </a:r>
            <a:r>
              <a:rPr lang="en-US" sz="3600" b="1" dirty="0" err="1">
                <a:solidFill>
                  <a:srgbClr val="0000FF"/>
                </a:solidFill>
                <a:latin typeface="Times New Roman" panose="02020603050405020304" pitchFamily="18" charset="0"/>
                <a:cs typeface="Times New Roman" panose="02020603050405020304" pitchFamily="18" charset="0"/>
              </a:rPr>
              <a:t>Farg’ona</a:t>
            </a:r>
            <a:r>
              <a:rPr lang="en-US" sz="3600" b="1" dirty="0">
                <a:solidFill>
                  <a:srgbClr val="0000FF"/>
                </a:solidFill>
                <a:latin typeface="Times New Roman" panose="02020603050405020304" pitchFamily="18" charset="0"/>
                <a:cs typeface="Times New Roman" panose="02020603050405020304" pitchFamily="18" charset="0"/>
              </a:rPr>
              <a:t> </a:t>
            </a:r>
            <a:r>
              <a:rPr lang="en-US" sz="3600" b="1" dirty="0" err="1" smtClean="0">
                <a:solidFill>
                  <a:srgbClr val="0000FF"/>
                </a:solidFill>
                <a:latin typeface="Times New Roman" panose="02020603050405020304" pitchFamily="18" charset="0"/>
                <a:cs typeface="Times New Roman" panose="02020603050405020304" pitchFamily="18" charset="0"/>
              </a:rPr>
              <a:t>podshosi</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ularni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shaharda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joylashtira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olmay</a:t>
            </a:r>
            <a:r>
              <a:rPr lang="en-US" sz="3600" dirty="0">
                <a:latin typeface="Times New Roman" panose="02020603050405020304" pitchFamily="18" charset="0"/>
                <a:cs typeface="Times New Roman" panose="02020603050405020304" pitchFamily="18" charset="0"/>
              </a:rPr>
              <a:t> </a:t>
            </a:r>
            <a:r>
              <a:rPr lang="en-US" sz="3600" b="1" i="1" dirty="0" err="1">
                <a:solidFill>
                  <a:srgbClr val="0000FF"/>
                </a:solidFill>
                <a:latin typeface="Times New Roman" panose="02020603050405020304" pitchFamily="18" charset="0"/>
                <a:cs typeface="Times New Roman" panose="02020603050405020304" pitchFamily="18" charset="0"/>
              </a:rPr>
              <a:t>Isfara</a:t>
            </a:r>
            <a:r>
              <a:rPr lang="en-US" sz="3600" b="1" i="1" dirty="0">
                <a:solidFill>
                  <a:srgbClr val="0000FF"/>
                </a:solidFill>
                <a:latin typeface="Times New Roman" panose="02020603050405020304" pitchFamily="18" charset="0"/>
                <a:cs typeface="Times New Roman" panose="02020603050405020304" pitchFamily="18" charset="0"/>
              </a:rPr>
              <a:t> </a:t>
            </a:r>
            <a:r>
              <a:rPr lang="en-US" sz="3600" b="1" i="1" dirty="0" err="1">
                <a:solidFill>
                  <a:srgbClr val="0000FF"/>
                </a:solidFill>
                <a:latin typeface="Times New Roman" panose="02020603050405020304" pitchFamily="18" charset="0"/>
                <a:cs typeface="Times New Roman" panose="02020603050405020304" pitchFamily="18" charset="0"/>
              </a:rPr>
              <a:t>hududlari</a:t>
            </a:r>
            <a:r>
              <a:rPr lang="en-US" sz="3600" dirty="0" err="1">
                <a:latin typeface="Times New Roman" panose="02020603050405020304" pitchFamily="18" charset="0"/>
                <a:cs typeface="Times New Roman" panose="02020603050405020304" pitchFamily="18" charset="0"/>
              </a:rPr>
              <a:t>da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joylashishini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taklif</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etgan</a:t>
            </a:r>
            <a:r>
              <a:rPr lang="en-US" sz="3600" dirty="0">
                <a:latin typeface="Times New Roman" panose="02020603050405020304" pitchFamily="18" charset="0"/>
                <a:cs typeface="Times New Roman" panose="02020603050405020304" pitchFamily="18" charset="0"/>
              </a:rPr>
              <a:t>. Bu </a:t>
            </a:r>
            <a:r>
              <a:rPr lang="en-US" sz="3600" b="1" dirty="0" err="1">
                <a:latin typeface="Times New Roman" panose="02020603050405020304" pitchFamily="18" charset="0"/>
                <a:cs typeface="Times New Roman" panose="02020603050405020304" pitchFamily="18" charset="0"/>
              </a:rPr>
              <a:t>birinchi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guruh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edi</a:t>
            </a:r>
            <a:r>
              <a:rPr lang="en-US" sz="3600"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Ikkinchi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guruh</a:t>
            </a:r>
            <a:r>
              <a:rPr lang="en-US" sz="3600" dirty="0">
                <a:latin typeface="Times New Roman" panose="02020603050405020304" pitchFamily="18" charset="0"/>
                <a:cs typeface="Times New Roman" panose="02020603050405020304" pitchFamily="18" charset="0"/>
              </a:rPr>
              <a:t> </a:t>
            </a:r>
            <a:r>
              <a:rPr lang="en-US" sz="3600" b="1" dirty="0" err="1">
                <a:solidFill>
                  <a:srgbClr val="0000FF"/>
                </a:solidFill>
                <a:latin typeface="Times New Roman" panose="02020603050405020304" pitchFamily="18" charset="0"/>
                <a:cs typeface="Times New Roman" panose="02020603050405020304" pitchFamily="18" charset="0"/>
              </a:rPr>
              <a:t>Panjikent</a:t>
            </a:r>
            <a:r>
              <a:rPr lang="en-US" sz="3600" b="1" dirty="0">
                <a:solidFill>
                  <a:srgbClr val="0000FF"/>
                </a:solidFill>
                <a:latin typeface="Times New Roman" panose="02020603050405020304" pitchFamily="18" charset="0"/>
                <a:cs typeface="Times New Roman" panose="02020603050405020304" pitchFamily="18" charset="0"/>
              </a:rPr>
              <a:t> </a:t>
            </a:r>
            <a:r>
              <a:rPr lang="en-US" sz="3600" b="1" dirty="0" err="1">
                <a:solidFill>
                  <a:srgbClr val="0000FF"/>
                </a:solidFill>
                <a:latin typeface="Times New Roman" panose="02020603050405020304" pitchFamily="18" charset="0"/>
                <a:cs typeface="Times New Roman" panose="02020603050405020304" pitchFamily="18" charset="0"/>
              </a:rPr>
              <a:t>hokimi</a:t>
            </a:r>
            <a:r>
              <a:rPr lang="en-US" sz="3600" b="1" dirty="0">
                <a:solidFill>
                  <a:srgbClr val="0000FF"/>
                </a:solidFill>
                <a:latin typeface="Times New Roman" panose="02020603050405020304" pitchFamily="18" charset="0"/>
                <a:cs typeface="Times New Roman" panose="02020603050405020304" pitchFamily="18" charset="0"/>
              </a:rPr>
              <a:t> </a:t>
            </a:r>
            <a:r>
              <a:rPr lang="en-US" sz="3600" b="1" dirty="0" err="1">
                <a:solidFill>
                  <a:srgbClr val="0000FF"/>
                </a:solidFill>
                <a:latin typeface="Times New Roman" panose="02020603050405020304" pitchFamily="18" charset="0"/>
                <a:cs typeface="Times New Roman" panose="02020603050405020304" pitchFamily="18" charset="0"/>
              </a:rPr>
              <a:t>Divashtich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boshchiligida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Zarafshon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bo’ylab</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tog’lar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oshib</a:t>
            </a:r>
            <a:r>
              <a:rPr lang="en-US" sz="3600" dirty="0">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Obgar</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Obargar</a:t>
            </a: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err="1">
                <a:solidFill>
                  <a:srgbClr val="C00000"/>
                </a:solidFill>
                <a:latin typeface="Times New Roman" panose="02020603050405020304" pitchFamily="18" charset="0"/>
                <a:cs typeface="Times New Roman" panose="02020603050405020304" pitchFamily="18" charset="0"/>
              </a:rPr>
              <a:t>qal’asi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oldidan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o’tib</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ilgarilab</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borgan</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5938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555641"/>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uz-Cyrl-UZ" sz="2800" dirty="0" smtClean="0">
                <a:latin typeface="Times New Roman"/>
                <a:ea typeface="Times New Roman"/>
              </a:rPr>
              <a:t>Qo’zg’olonchi </a:t>
            </a:r>
            <a:r>
              <a:rPr lang="uz-Cyrl-UZ" sz="2800" dirty="0">
                <a:latin typeface="Times New Roman"/>
                <a:ea typeface="Times New Roman"/>
              </a:rPr>
              <a:t>kuchlarga </a:t>
            </a:r>
            <a:r>
              <a:rPr lang="uz-Cyrl-UZ" sz="2800" b="1" dirty="0">
                <a:latin typeface="Times New Roman"/>
                <a:ea typeface="Times New Roman"/>
              </a:rPr>
              <a:t>buxorolik</a:t>
            </a:r>
            <a:r>
              <a:rPr lang="uz-Cyrl-UZ" sz="2800" dirty="0">
                <a:latin typeface="Times New Roman"/>
                <a:ea typeface="Times New Roman"/>
              </a:rPr>
              <a:t> </a:t>
            </a:r>
            <a:r>
              <a:rPr lang="uz-Cyrl-UZ" sz="2800" b="1" dirty="0">
                <a:solidFill>
                  <a:srgbClr val="C00000"/>
                </a:solidFill>
                <a:latin typeface="Times New Roman"/>
                <a:ea typeface="Times New Roman"/>
              </a:rPr>
              <a:t>Hakim ibn Ahmad</a:t>
            </a:r>
            <a:r>
              <a:rPr lang="uz-Cyrl-UZ" sz="2800" dirty="0">
                <a:latin typeface="Times New Roman"/>
                <a:ea typeface="Times New Roman"/>
              </a:rPr>
              <a:t>, </a:t>
            </a:r>
            <a:r>
              <a:rPr lang="uz-Cyrl-UZ" sz="2800" b="1" dirty="0">
                <a:latin typeface="Times New Roman"/>
                <a:ea typeface="Times New Roman"/>
              </a:rPr>
              <a:t>Ko’shkifazl </a:t>
            </a:r>
            <a:r>
              <a:rPr lang="uz-Cyrl-UZ" sz="2800" dirty="0">
                <a:latin typeface="Times New Roman"/>
                <a:ea typeface="Times New Roman"/>
              </a:rPr>
              <a:t>degan joydan </a:t>
            </a:r>
            <a:r>
              <a:rPr lang="uz-Cyrl-UZ" sz="2800" b="1" dirty="0">
                <a:solidFill>
                  <a:srgbClr val="C00000"/>
                </a:solidFill>
                <a:latin typeface="Times New Roman"/>
                <a:ea typeface="Times New Roman"/>
              </a:rPr>
              <a:t>Xishriy va Bog’iy,</a:t>
            </a:r>
            <a:r>
              <a:rPr lang="uz-Cyrl-UZ" sz="2800" dirty="0">
                <a:latin typeface="Times New Roman"/>
                <a:ea typeface="Times New Roman"/>
              </a:rPr>
              <a:t> </a:t>
            </a:r>
            <a:r>
              <a:rPr lang="uz-Cyrl-UZ" sz="2800" b="1" dirty="0">
                <a:latin typeface="Times New Roman"/>
                <a:ea typeface="Times New Roman"/>
              </a:rPr>
              <a:t>G’ijduvondan</a:t>
            </a:r>
            <a:r>
              <a:rPr lang="uz-Cyrl-UZ" sz="2800" dirty="0">
                <a:latin typeface="Times New Roman"/>
                <a:ea typeface="Times New Roman"/>
              </a:rPr>
              <a:t> </a:t>
            </a:r>
            <a:r>
              <a:rPr lang="uz-Cyrl-UZ" sz="2800" b="1" dirty="0">
                <a:solidFill>
                  <a:srgbClr val="C00000"/>
                </a:solidFill>
                <a:latin typeface="Times New Roman"/>
                <a:ea typeface="Times New Roman"/>
              </a:rPr>
              <a:t>Girdak</a:t>
            </a:r>
            <a:r>
              <a:rPr lang="uz-Cyrl-UZ" sz="2800" dirty="0">
                <a:latin typeface="Times New Roman"/>
                <a:ea typeface="Times New Roman"/>
              </a:rPr>
              <a:t> ismli pahlavonlar boshchilik qildilar. Kuchlar teng emas edi. Qo’zg’olonchilar mag’lubiyatga uchrab, ulardan </a:t>
            </a:r>
            <a:r>
              <a:rPr lang="uz-Cyrl-UZ" sz="2800" b="1" dirty="0">
                <a:latin typeface="Times New Roman"/>
                <a:ea typeface="Times New Roman"/>
              </a:rPr>
              <a:t>700 kishi</a:t>
            </a:r>
            <a:r>
              <a:rPr lang="uz-Cyrl-UZ" sz="2800" dirty="0">
                <a:latin typeface="Times New Roman"/>
                <a:ea typeface="Times New Roman"/>
              </a:rPr>
              <a:t> o’ldiriladi. Qo’zg’olonchilar uchun bu mag’lubiyat eng katta yo’qotish edi. Ikki o’rtada </a:t>
            </a:r>
            <a:r>
              <a:rPr lang="uz-Cyrl-UZ" sz="2800" b="1" dirty="0">
                <a:solidFill>
                  <a:srgbClr val="C00000"/>
                </a:solidFill>
                <a:latin typeface="Times New Roman"/>
                <a:ea typeface="Times New Roman"/>
              </a:rPr>
              <a:t>sulh shartnomasi</a:t>
            </a:r>
            <a:r>
              <a:rPr lang="uz-Cyrl-UZ" sz="2800" dirty="0">
                <a:latin typeface="Times New Roman"/>
                <a:ea typeface="Times New Roman"/>
              </a:rPr>
              <a:t> tuzilib, shartnomaga </a:t>
            </a:r>
            <a:r>
              <a:rPr lang="uz-Cyrl-UZ" sz="2800" dirty="0" smtClean="0">
                <a:latin typeface="Times New Roman"/>
                <a:ea typeface="Times New Roman"/>
              </a:rPr>
              <a:t>binoan</a:t>
            </a:r>
            <a:r>
              <a:rPr lang="en-US" sz="2800" dirty="0" smtClean="0">
                <a:latin typeface="Times New Roman"/>
                <a:ea typeface="Times New Roman"/>
              </a:rPr>
              <a:t>:</a:t>
            </a: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qo’zg’olon </a:t>
            </a:r>
            <a:r>
              <a:rPr lang="uz-Cyrl-UZ" sz="2800" b="1" i="1" dirty="0">
                <a:solidFill>
                  <a:srgbClr val="006600"/>
                </a:solidFill>
                <a:latin typeface="Times New Roman"/>
                <a:ea typeface="Times New Roman"/>
              </a:rPr>
              <a:t>qatnashchilari xato yo’ldan voz kechib, islom yo’liga </a:t>
            </a:r>
            <a:r>
              <a:rPr lang="uz-Cyrl-UZ" sz="2800" b="1" i="1" dirty="0" smtClean="0">
                <a:solidFill>
                  <a:srgbClr val="006600"/>
                </a:solidFill>
                <a:latin typeface="Times New Roman"/>
                <a:ea typeface="Times New Roman"/>
              </a:rPr>
              <a:t>qaytishal</a:t>
            </a:r>
            <a:r>
              <a:rPr lang="en-US" sz="2800" b="1" i="1" dirty="0" smtClean="0">
                <a:solidFill>
                  <a:srgbClr val="006600"/>
                </a:solidFill>
                <a:latin typeface="Times New Roman"/>
                <a:ea typeface="Times New Roman"/>
              </a:rPr>
              <a:t>a</a:t>
            </a:r>
            <a:r>
              <a:rPr lang="uz-Cyrl-UZ" sz="2800" b="1" i="1" dirty="0" smtClean="0">
                <a:solidFill>
                  <a:srgbClr val="006600"/>
                </a:solidFill>
                <a:latin typeface="Times New Roman"/>
                <a:ea typeface="Times New Roman"/>
              </a:rPr>
              <a:t>r</a:t>
            </a:r>
            <a:r>
              <a:rPr lang="en-US" sz="2800" b="1" i="1" dirty="0" err="1" smtClean="0">
                <a:solidFill>
                  <a:srgbClr val="006600"/>
                </a:solidFill>
                <a:latin typeface="Times New Roman"/>
                <a:ea typeface="Times New Roman"/>
              </a:rPr>
              <a:t>i</a:t>
            </a:r>
            <a:r>
              <a:rPr lang="en-US" sz="2800" b="1" i="1" dirty="0">
                <a:solidFill>
                  <a:srgbClr val="006600"/>
                </a:solidFill>
                <a:latin typeface="Times New Roman"/>
                <a:ea typeface="Times New Roman"/>
              </a:rPr>
              <a:t>,</a:t>
            </a:r>
            <a:r>
              <a:rPr lang="uz-Cyrl-UZ" sz="2800" b="1" i="1" dirty="0" smtClean="0">
                <a:solidFill>
                  <a:srgbClr val="006600"/>
                </a:solidFill>
                <a:latin typeface="Times New Roman"/>
                <a:ea typeface="Times New Roman"/>
              </a:rPr>
              <a:t> </a:t>
            </a:r>
            <a:endParaRPr lang="en-US" sz="2800" b="1" i="1" dirty="0" smtClean="0">
              <a:solidFill>
                <a:srgbClr val="006600"/>
              </a:solidFill>
              <a:latin typeface="Times New Roman"/>
              <a:ea typeface="Times New Roman"/>
            </a:endParaRP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o’z </a:t>
            </a:r>
            <a:r>
              <a:rPr lang="uz-Cyrl-UZ" sz="2800" b="1" i="1" dirty="0">
                <a:solidFill>
                  <a:srgbClr val="006600"/>
                </a:solidFill>
                <a:latin typeface="Times New Roman"/>
                <a:ea typeface="Times New Roman"/>
              </a:rPr>
              <a:t>qishloqlariga tarqab ketishlari, qonuniy amirlarga bo’ysunishlari, </a:t>
            </a:r>
            <a:endParaRPr lang="en-US" sz="2800" b="1" i="1" dirty="0" smtClean="0">
              <a:solidFill>
                <a:srgbClr val="006600"/>
              </a:solidFill>
              <a:latin typeface="Times New Roman"/>
              <a:ea typeface="Times New Roman"/>
            </a:endParaRP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musulmo</a:t>
            </a:r>
            <a:r>
              <a:rPr lang="en-US" sz="2800" b="1" i="1" dirty="0" smtClean="0">
                <a:solidFill>
                  <a:srgbClr val="006600"/>
                </a:solidFill>
                <a:latin typeface="Times New Roman"/>
                <a:ea typeface="Times New Roman"/>
              </a:rPr>
              <a:t>n</a:t>
            </a:r>
            <a:r>
              <a:rPr lang="uz-Cyrl-UZ" sz="2800" b="1" i="1" dirty="0" smtClean="0">
                <a:solidFill>
                  <a:srgbClr val="006600"/>
                </a:solidFill>
                <a:latin typeface="Times New Roman"/>
                <a:ea typeface="Times New Roman"/>
              </a:rPr>
              <a:t>larni </a:t>
            </a:r>
            <a:r>
              <a:rPr lang="uz-Cyrl-UZ" sz="2800" b="1" i="1" dirty="0">
                <a:solidFill>
                  <a:srgbClr val="006600"/>
                </a:solidFill>
                <a:latin typeface="Times New Roman"/>
                <a:ea typeface="Times New Roman"/>
              </a:rPr>
              <a:t>talamasliklari va ularga har xil zo’ravonliklar qilmasliklari kerak edi. </a:t>
            </a:r>
            <a:endParaRPr lang="en-US" sz="2800" b="1" i="1" dirty="0" smtClean="0">
              <a:solidFill>
                <a:srgbClr val="006600"/>
              </a:solidFill>
              <a:latin typeface="Times New Roman"/>
              <a:ea typeface="Times New Roman"/>
            </a:endParaRPr>
          </a:p>
          <a:p>
            <a:pPr marL="457200" lvl="0" indent="-457200" algn="just">
              <a:spcAft>
                <a:spcPts val="0"/>
              </a:spcAft>
              <a:buFont typeface="Wingdings" panose="05000000000000000000" pitchFamily="2" charset="2"/>
              <a:buChar char="v"/>
            </a:pPr>
            <a:r>
              <a:rPr lang="uz-Cyrl-UZ" sz="2800" b="1" i="1" dirty="0" smtClean="0">
                <a:solidFill>
                  <a:srgbClr val="006600"/>
                </a:solidFill>
                <a:latin typeface="Times New Roman"/>
                <a:ea typeface="Times New Roman"/>
              </a:rPr>
              <a:t>G’oliblar </a:t>
            </a:r>
            <a:r>
              <a:rPr lang="uz-Cyrl-UZ" sz="2800" b="1" i="1" dirty="0">
                <a:solidFill>
                  <a:srgbClr val="006600"/>
                </a:solidFill>
                <a:latin typeface="Times New Roman"/>
                <a:ea typeface="Times New Roman"/>
              </a:rPr>
              <a:t>asa qo’zg’golonchilardan o’ch olmasliklari lozim edi. </a:t>
            </a:r>
            <a:endParaRPr lang="en-US" sz="2800" b="1" i="1" dirty="0">
              <a:solidFill>
                <a:srgbClr val="006600"/>
              </a:solidFill>
              <a:latin typeface="Times New Roman"/>
              <a:ea typeface="Times New Roman"/>
            </a:endParaRPr>
          </a:p>
        </p:txBody>
      </p:sp>
    </p:spTree>
    <p:extLst>
      <p:ext uri="{BB962C8B-B14F-4D97-AF65-F5344CB8AC3E}">
        <p14:creationId xmlns:p14="http://schemas.microsoft.com/office/powerpoint/2010/main" val="28494513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693866"/>
          </a:xfrm>
          <a:prstGeom prst="rect">
            <a:avLst/>
          </a:prstGeom>
        </p:spPr>
        <p:txBody>
          <a:bodyPr wrap="square">
            <a:spAutoFit/>
          </a:bodyPr>
          <a:lstStyle/>
          <a:p>
            <a:pPr lvl="0" algn="just">
              <a:spcAft>
                <a:spcPts val="0"/>
              </a:spcAft>
            </a:pPr>
            <a:r>
              <a:rPr lang="uz-Cyrl-UZ" sz="2800" dirty="0">
                <a:latin typeface="Times New Roman"/>
                <a:ea typeface="Times New Roman"/>
              </a:rPr>
              <a:t>Ammo musulmon askarlari hali </a:t>
            </a:r>
            <a:r>
              <a:rPr lang="uz-Cyrl-UZ" sz="2800" b="1" dirty="0">
                <a:latin typeface="Times New Roman"/>
                <a:ea typeface="Times New Roman"/>
              </a:rPr>
              <a:t>Buxoroga</a:t>
            </a:r>
            <a:r>
              <a:rPr lang="uz-Cyrl-UZ" sz="2800" dirty="0">
                <a:latin typeface="Times New Roman"/>
                <a:ea typeface="Times New Roman"/>
              </a:rPr>
              <a:t> yetib kelishga ulgurmasdanoq </a:t>
            </a:r>
            <a:r>
              <a:rPr lang="uz-Cyrl-UZ" sz="2800" b="1" dirty="0">
                <a:latin typeface="Times New Roman"/>
                <a:ea typeface="Times New Roman"/>
              </a:rPr>
              <a:t>Muqanna tarafdorlari</a:t>
            </a:r>
            <a:r>
              <a:rPr lang="uz-Cyrl-UZ" sz="2800" dirty="0">
                <a:latin typeface="Times New Roman"/>
                <a:ea typeface="Times New Roman"/>
              </a:rPr>
              <a:t> yana qo’zg’olon ko’taradilar. </a:t>
            </a:r>
            <a:r>
              <a:rPr lang="uz-Cyrl-UZ" sz="2800" b="1" dirty="0">
                <a:solidFill>
                  <a:srgbClr val="0000FF"/>
                </a:solidFill>
                <a:latin typeface="Times New Roman"/>
                <a:ea typeface="Times New Roman"/>
              </a:rPr>
              <a:t>Jabroil ibn Yahyo</a:t>
            </a:r>
            <a:r>
              <a:rPr lang="uz-Cyrl-UZ" sz="2800" dirty="0">
                <a:latin typeface="Times New Roman"/>
                <a:ea typeface="Times New Roman"/>
              </a:rPr>
              <a:t> boshchiligadagi arablar yana orqaga katta kuch bilan qaytadilar va </a:t>
            </a:r>
            <a:r>
              <a:rPr lang="uz-Cyrl-UZ" sz="2800" b="1" dirty="0">
                <a:solidFill>
                  <a:srgbClr val="C00000"/>
                </a:solidFill>
                <a:latin typeface="Times New Roman"/>
                <a:ea typeface="Times New Roman"/>
              </a:rPr>
              <a:t>to’rt oy</a:t>
            </a:r>
            <a:r>
              <a:rPr lang="uz-Cyrl-UZ" sz="2800" dirty="0">
                <a:latin typeface="Times New Roman"/>
                <a:ea typeface="Times New Roman"/>
              </a:rPr>
              <a:t> davomida </a:t>
            </a:r>
            <a:r>
              <a:rPr lang="uz-Cyrl-UZ" sz="2800" b="1" dirty="0" smtClean="0">
                <a:latin typeface="Times New Roman"/>
                <a:ea typeface="Times New Roman"/>
              </a:rPr>
              <a:t>N</a:t>
            </a:r>
            <a:r>
              <a:rPr lang="en-US" sz="2800" b="1" dirty="0" smtClean="0">
                <a:latin typeface="Times New Roman"/>
                <a:ea typeface="Times New Roman"/>
              </a:rPr>
              <a:t>a</a:t>
            </a:r>
            <a:r>
              <a:rPr lang="uz-Cyrl-UZ" sz="2800" b="1" dirty="0" smtClean="0">
                <a:latin typeface="Times New Roman"/>
                <a:ea typeface="Times New Roman"/>
              </a:rPr>
              <a:t>rsh</a:t>
            </a:r>
            <a:r>
              <a:rPr lang="en-US" sz="2800" b="1" dirty="0">
                <a:latin typeface="Times New Roman"/>
                <a:ea typeface="Times New Roman"/>
              </a:rPr>
              <a:t>a</a:t>
            </a:r>
            <a:r>
              <a:rPr lang="en-US" sz="2800" b="1" dirty="0" smtClean="0">
                <a:latin typeface="Times New Roman"/>
                <a:ea typeface="Times New Roman"/>
              </a:rPr>
              <a:t>x </a:t>
            </a:r>
            <a:r>
              <a:rPr lang="uz-Cyrl-UZ" sz="2800" b="1" dirty="0" smtClean="0">
                <a:latin typeface="Times New Roman"/>
                <a:ea typeface="Times New Roman"/>
              </a:rPr>
              <a:t>qal’asini</a:t>
            </a:r>
            <a:r>
              <a:rPr lang="uz-Cyrl-UZ" sz="2800" dirty="0" smtClean="0">
                <a:latin typeface="Times New Roman"/>
                <a:ea typeface="Times New Roman"/>
              </a:rPr>
              <a:t> </a:t>
            </a:r>
            <a:r>
              <a:rPr lang="uz-Cyrl-UZ" sz="2800" dirty="0">
                <a:latin typeface="Times New Roman"/>
                <a:ea typeface="Times New Roman"/>
              </a:rPr>
              <a:t>qamal qiladilar. Son jihatdan ustun bo’lgan arab qo’shinlari </a:t>
            </a:r>
            <a:r>
              <a:rPr lang="uz-Cyrl-UZ" sz="2800" b="1" dirty="0">
                <a:latin typeface="Times New Roman"/>
                <a:ea typeface="Times New Roman"/>
              </a:rPr>
              <a:t>N</a:t>
            </a:r>
            <a:r>
              <a:rPr lang="en-US" sz="2800" b="1" dirty="0">
                <a:latin typeface="Times New Roman"/>
                <a:ea typeface="Times New Roman"/>
              </a:rPr>
              <a:t>a</a:t>
            </a:r>
            <a:r>
              <a:rPr lang="uz-Cyrl-UZ" sz="2800" b="1" dirty="0">
                <a:latin typeface="Times New Roman"/>
                <a:ea typeface="Times New Roman"/>
              </a:rPr>
              <a:t>rsh</a:t>
            </a:r>
            <a:r>
              <a:rPr lang="en-US" sz="2800" b="1" dirty="0">
                <a:latin typeface="Times New Roman"/>
                <a:ea typeface="Times New Roman"/>
              </a:rPr>
              <a:t>ax </a:t>
            </a:r>
            <a:r>
              <a:rPr lang="uz-Cyrl-UZ" sz="2800" b="1" dirty="0" smtClean="0">
                <a:latin typeface="Times New Roman"/>
                <a:ea typeface="Times New Roman"/>
              </a:rPr>
              <a:t>qal’asini</a:t>
            </a:r>
            <a:r>
              <a:rPr lang="uz-Cyrl-UZ" sz="2800" dirty="0" smtClean="0">
                <a:latin typeface="Times New Roman"/>
                <a:ea typeface="Times New Roman"/>
              </a:rPr>
              <a:t>ning </a:t>
            </a:r>
            <a:r>
              <a:rPr lang="uz-Cyrl-UZ" sz="2800" dirty="0">
                <a:latin typeface="Times New Roman"/>
                <a:ea typeface="Times New Roman"/>
              </a:rPr>
              <a:t>devori tagidan uzunasiga </a:t>
            </a:r>
            <a:r>
              <a:rPr lang="uz-Cyrl-UZ" sz="2800" b="1" dirty="0">
                <a:solidFill>
                  <a:srgbClr val="C00000"/>
                </a:solidFill>
                <a:latin typeface="Times New Roman"/>
                <a:ea typeface="Times New Roman"/>
              </a:rPr>
              <a:t>50 gazli</a:t>
            </a:r>
            <a:r>
              <a:rPr lang="uz-Cyrl-UZ" sz="2800" dirty="0">
                <a:latin typeface="Times New Roman"/>
                <a:ea typeface="Times New Roman"/>
              </a:rPr>
              <a:t> chuqur qazib, uni qulatgach qishloqqa bostirib kiradilar. Qattiq qirg’in bo’lib qo’zg’olonchilar yengiladilar. </a:t>
            </a:r>
            <a:r>
              <a:rPr lang="uz-Cyrl-UZ" sz="2800" b="1" dirty="0">
                <a:latin typeface="Times New Roman"/>
                <a:ea typeface="Times New Roman"/>
              </a:rPr>
              <a:t>N</a:t>
            </a:r>
            <a:r>
              <a:rPr lang="en-US" sz="2800" b="1" dirty="0">
                <a:latin typeface="Times New Roman"/>
                <a:ea typeface="Times New Roman"/>
              </a:rPr>
              <a:t>a</a:t>
            </a:r>
            <a:r>
              <a:rPr lang="uz-Cyrl-UZ" sz="2800" b="1" dirty="0">
                <a:latin typeface="Times New Roman"/>
                <a:ea typeface="Times New Roman"/>
              </a:rPr>
              <a:t>rsh</a:t>
            </a:r>
            <a:r>
              <a:rPr lang="en-US" sz="2800" b="1" dirty="0">
                <a:latin typeface="Times New Roman"/>
                <a:ea typeface="Times New Roman"/>
              </a:rPr>
              <a:t>ax </a:t>
            </a:r>
            <a:r>
              <a:rPr lang="uz-Cyrl-UZ" sz="2800" b="1" dirty="0" smtClean="0">
                <a:latin typeface="Times New Roman"/>
                <a:ea typeface="Times New Roman"/>
              </a:rPr>
              <a:t>qal’asi</a:t>
            </a:r>
            <a:r>
              <a:rPr lang="uz-Cyrl-UZ" sz="2800" dirty="0" smtClean="0">
                <a:latin typeface="Times New Roman"/>
                <a:ea typeface="Times New Roman"/>
              </a:rPr>
              <a:t> </a:t>
            </a:r>
            <a:r>
              <a:rPr lang="uz-Cyrl-UZ" sz="2800" dirty="0">
                <a:latin typeface="Times New Roman"/>
                <a:ea typeface="Times New Roman"/>
              </a:rPr>
              <a:t>egallanadi. Qo’zg’olon rahbarlari </a:t>
            </a:r>
            <a:r>
              <a:rPr lang="uz-Cyrl-UZ" sz="2800" b="1" dirty="0">
                <a:solidFill>
                  <a:srgbClr val="0000FF"/>
                </a:solidFill>
                <a:latin typeface="Times New Roman"/>
                <a:ea typeface="Times New Roman"/>
              </a:rPr>
              <a:t>Hakim ibn Ahmad, Bog’iy va Xishriylar</a:t>
            </a:r>
            <a:r>
              <a:rPr lang="uz-Cyrl-UZ" sz="2800" dirty="0">
                <a:latin typeface="Times New Roman"/>
                <a:ea typeface="Times New Roman"/>
              </a:rPr>
              <a:t> o’ldiriladi. Faqat </a:t>
            </a:r>
            <a:r>
              <a:rPr lang="uz-Cyrl-UZ" sz="2800" b="1" dirty="0">
                <a:solidFill>
                  <a:srgbClr val="0000FF"/>
                </a:solidFill>
                <a:latin typeface="Times New Roman"/>
                <a:ea typeface="Times New Roman"/>
              </a:rPr>
              <a:t>Girdak</a:t>
            </a:r>
            <a:r>
              <a:rPr lang="uz-Cyrl-UZ" sz="2800" dirty="0">
                <a:latin typeface="Times New Roman"/>
                <a:ea typeface="Times New Roman"/>
              </a:rPr>
              <a:t> qutulib qoladi va qayg’uli xabarni yetkazish uchun </a:t>
            </a:r>
            <a:r>
              <a:rPr lang="uz-Cyrl-UZ" sz="2800" b="1" dirty="0">
                <a:latin typeface="Times New Roman"/>
                <a:ea typeface="Times New Roman"/>
              </a:rPr>
              <a:t>Muqanna</a:t>
            </a:r>
            <a:r>
              <a:rPr lang="uz-Cyrl-UZ" sz="2800" dirty="0">
                <a:latin typeface="Times New Roman"/>
                <a:ea typeface="Times New Roman"/>
              </a:rPr>
              <a:t> huzuriga jo’nab ketadi. </a:t>
            </a:r>
            <a:endParaRPr lang="en-US" sz="2800" b="1" i="1" dirty="0">
              <a:solidFill>
                <a:srgbClr val="006600"/>
              </a:solidFill>
              <a:latin typeface="Times New Roman"/>
              <a:ea typeface="Times New Roman"/>
            </a:endParaRPr>
          </a:p>
        </p:txBody>
      </p:sp>
    </p:spTree>
    <p:extLst>
      <p:ext uri="{BB962C8B-B14F-4D97-AF65-F5344CB8AC3E}">
        <p14:creationId xmlns:p14="http://schemas.microsoft.com/office/powerpoint/2010/main" val="31508149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494085"/>
          </a:xfrm>
          <a:prstGeom prst="rect">
            <a:avLst/>
          </a:prstGeom>
        </p:spPr>
        <p:txBody>
          <a:bodyPr wrap="square">
            <a:spAutoFit/>
          </a:bodyPr>
          <a:lstStyle/>
          <a:p>
            <a:pPr lvl="0" algn="just">
              <a:spcAft>
                <a:spcPts val="0"/>
              </a:spcAft>
            </a:pPr>
            <a:r>
              <a:rPr lang="en-US" sz="3200" dirty="0" smtClean="0">
                <a:latin typeface="Times New Roman"/>
                <a:ea typeface="Times New Roman"/>
              </a:rPr>
              <a:t>	</a:t>
            </a:r>
            <a:r>
              <a:rPr lang="uz-Cyrl-UZ" sz="3200" dirty="0" smtClean="0">
                <a:latin typeface="Times New Roman"/>
                <a:ea typeface="Times New Roman"/>
              </a:rPr>
              <a:t>Arablar </a:t>
            </a:r>
            <a:r>
              <a:rPr lang="uz-Cyrl-UZ" sz="3200" b="1" dirty="0">
                <a:latin typeface="Times New Roman"/>
                <a:ea typeface="Times New Roman"/>
              </a:rPr>
              <a:t>N</a:t>
            </a:r>
            <a:r>
              <a:rPr lang="en-US" sz="3200" b="1" dirty="0">
                <a:latin typeface="Times New Roman"/>
                <a:ea typeface="Times New Roman"/>
              </a:rPr>
              <a:t>a</a:t>
            </a:r>
            <a:r>
              <a:rPr lang="uz-Cyrl-UZ" sz="3200" b="1" dirty="0">
                <a:latin typeface="Times New Roman"/>
                <a:ea typeface="Times New Roman"/>
              </a:rPr>
              <a:t>rsh</a:t>
            </a:r>
            <a:r>
              <a:rPr lang="en-US" sz="3200" b="1" dirty="0">
                <a:latin typeface="Times New Roman"/>
                <a:ea typeface="Times New Roman"/>
              </a:rPr>
              <a:t>ax </a:t>
            </a:r>
            <a:r>
              <a:rPr lang="uz-Cyrl-UZ" sz="3200" b="1" dirty="0" smtClean="0">
                <a:latin typeface="Times New Roman"/>
                <a:ea typeface="Times New Roman"/>
              </a:rPr>
              <a:t>qal’asi</a:t>
            </a:r>
            <a:r>
              <a:rPr lang="uz-Cyrl-UZ" sz="3200" dirty="0" smtClean="0">
                <a:latin typeface="Times New Roman"/>
                <a:ea typeface="Times New Roman"/>
              </a:rPr>
              <a:t>da </a:t>
            </a:r>
            <a:r>
              <a:rPr lang="uz-Cyrl-UZ" sz="3200" dirty="0">
                <a:latin typeface="Times New Roman"/>
                <a:ea typeface="Times New Roman"/>
              </a:rPr>
              <a:t>isyonchilarni qonga botirgach, o’zlarining butun diqqat-e’tiborlarini qo’zg’olonning markazi bo’lgan </a:t>
            </a:r>
            <a:r>
              <a:rPr lang="uz-Cyrl-UZ" sz="3200" b="1" dirty="0">
                <a:latin typeface="Times New Roman"/>
                <a:ea typeface="Times New Roman"/>
              </a:rPr>
              <a:t>Samarqand va Keshga</a:t>
            </a:r>
            <a:r>
              <a:rPr lang="uz-Cyrl-UZ" sz="3200" dirty="0">
                <a:latin typeface="Times New Roman"/>
                <a:ea typeface="Times New Roman"/>
              </a:rPr>
              <a:t> qaratadilar. Chunki hali butun Movarounnahr </a:t>
            </a:r>
            <a:r>
              <a:rPr lang="uz-Cyrl-UZ" sz="3200" b="1" dirty="0">
                <a:solidFill>
                  <a:srgbClr val="0000FF"/>
                </a:solidFill>
                <a:latin typeface="Times New Roman"/>
                <a:ea typeface="Times New Roman"/>
              </a:rPr>
              <a:t>Muqanna </a:t>
            </a:r>
            <a:r>
              <a:rPr lang="uz-Cyrl-UZ" sz="3200" dirty="0">
                <a:latin typeface="Times New Roman"/>
                <a:ea typeface="Times New Roman"/>
              </a:rPr>
              <a:t>qo’li ostida edi. Buning ustiga </a:t>
            </a:r>
            <a:r>
              <a:rPr lang="uz-Cyrl-UZ" sz="3200" b="1" dirty="0">
                <a:latin typeface="Times New Roman"/>
                <a:ea typeface="Times New Roman"/>
              </a:rPr>
              <a:t>777 yilda turk sarkardasi</a:t>
            </a:r>
            <a:r>
              <a:rPr lang="uz-Cyrl-UZ" sz="3200" dirty="0">
                <a:latin typeface="Times New Roman"/>
                <a:ea typeface="Times New Roman"/>
              </a:rPr>
              <a:t> </a:t>
            </a:r>
            <a:r>
              <a:rPr lang="uz-Cyrl-UZ" sz="3200" b="1" dirty="0">
                <a:solidFill>
                  <a:srgbClr val="0000FF"/>
                </a:solidFill>
                <a:latin typeface="Times New Roman"/>
                <a:ea typeface="Times New Roman"/>
              </a:rPr>
              <a:t>Qiyoqi Go’zi </a:t>
            </a:r>
            <a:r>
              <a:rPr lang="uz-Cyrl-UZ" sz="3200" dirty="0">
                <a:latin typeface="Times New Roman"/>
                <a:ea typeface="Times New Roman"/>
              </a:rPr>
              <a:t>ham o’zining katta lashkari bilan Muqanna kuchlariga kelib qo’shilgandi. </a:t>
            </a:r>
            <a:r>
              <a:rPr lang="uz-Cyrl-UZ" sz="3200" b="1" dirty="0">
                <a:latin typeface="Times New Roman"/>
                <a:ea typeface="Times New Roman"/>
              </a:rPr>
              <a:t>Qashqadaryo vohasidagi </a:t>
            </a:r>
            <a:r>
              <a:rPr lang="uz-Cyrl-UZ" sz="3200" dirty="0">
                <a:latin typeface="Times New Roman"/>
                <a:ea typeface="Times New Roman"/>
              </a:rPr>
              <a:t>“oq kiyimlilar” kuchlariga </a:t>
            </a:r>
            <a:r>
              <a:rPr lang="uz-Cyrl-UZ" sz="3200" b="1" dirty="0" smtClean="0">
                <a:latin typeface="Times New Roman"/>
                <a:ea typeface="Times New Roman"/>
              </a:rPr>
              <a:t>Muqannani</a:t>
            </a:r>
            <a:r>
              <a:rPr lang="en-US" sz="3200" b="1" dirty="0" smtClean="0">
                <a:latin typeface="Times New Roman"/>
                <a:ea typeface="Times New Roman"/>
              </a:rPr>
              <a:t>n</a:t>
            </a:r>
            <a:r>
              <a:rPr lang="uz-Cyrl-UZ" sz="3200" b="1" dirty="0" smtClean="0">
                <a:latin typeface="Times New Roman"/>
                <a:ea typeface="Times New Roman"/>
              </a:rPr>
              <a:t>g</a:t>
            </a:r>
            <a:r>
              <a:rPr lang="uz-Cyrl-UZ" sz="3200" dirty="0" smtClean="0">
                <a:latin typeface="Times New Roman"/>
                <a:ea typeface="Times New Roman"/>
              </a:rPr>
              <a:t> </a:t>
            </a:r>
            <a:r>
              <a:rPr lang="uz-Cyrl-UZ" sz="3200" dirty="0">
                <a:latin typeface="Times New Roman"/>
                <a:ea typeface="Times New Roman"/>
              </a:rPr>
              <a:t>o’zi bosh bo’ldi. </a:t>
            </a:r>
            <a:r>
              <a:rPr lang="uz-Cyrl-UZ" sz="3200" b="1" dirty="0">
                <a:latin typeface="Times New Roman"/>
                <a:ea typeface="Times New Roman"/>
              </a:rPr>
              <a:t>Samarqand va Zarafshon atrofidagi </a:t>
            </a:r>
            <a:r>
              <a:rPr lang="uz-Cyrl-UZ" sz="3200" dirty="0">
                <a:latin typeface="Times New Roman"/>
                <a:ea typeface="Times New Roman"/>
              </a:rPr>
              <a:t>kuchlariga esa </a:t>
            </a:r>
            <a:r>
              <a:rPr lang="uz-Cyrl-UZ" sz="3200" b="1" dirty="0" smtClean="0">
                <a:latin typeface="Times New Roman"/>
                <a:ea typeface="Times New Roman"/>
              </a:rPr>
              <a:t>Muq</a:t>
            </a:r>
            <a:r>
              <a:rPr lang="en-US" sz="3200" b="1" dirty="0" smtClean="0">
                <a:latin typeface="Times New Roman"/>
                <a:ea typeface="Times New Roman"/>
              </a:rPr>
              <a:t>q</a:t>
            </a:r>
            <a:r>
              <a:rPr lang="uz-Cyrl-UZ" sz="3200" b="1" dirty="0" smtClean="0">
                <a:latin typeface="Times New Roman"/>
                <a:ea typeface="Times New Roman"/>
              </a:rPr>
              <a:t>anna </a:t>
            </a:r>
            <a:r>
              <a:rPr lang="uz-Cyrl-UZ" sz="3200" dirty="0">
                <a:latin typeface="Times New Roman"/>
                <a:ea typeface="Times New Roman"/>
              </a:rPr>
              <a:t>tomonidan tayinlangan </a:t>
            </a:r>
            <a:r>
              <a:rPr lang="uz-Cyrl-UZ" sz="3200" b="1" dirty="0">
                <a:latin typeface="Times New Roman"/>
                <a:ea typeface="Times New Roman"/>
              </a:rPr>
              <a:t>so’g’dli</a:t>
            </a:r>
            <a:r>
              <a:rPr lang="uz-Cyrl-UZ" sz="3200" dirty="0">
                <a:latin typeface="Times New Roman"/>
                <a:ea typeface="Times New Roman"/>
              </a:rPr>
              <a:t> </a:t>
            </a:r>
            <a:r>
              <a:rPr lang="uz-Cyrl-UZ" sz="3200" b="1" dirty="0">
                <a:solidFill>
                  <a:srgbClr val="0000FF"/>
                </a:solidFill>
                <a:latin typeface="Times New Roman"/>
                <a:ea typeface="Times New Roman"/>
              </a:rPr>
              <a:t>So’g’diyn</a:t>
            </a:r>
            <a:r>
              <a:rPr lang="uz-Cyrl-UZ" sz="3200" dirty="0">
                <a:latin typeface="Times New Roman"/>
                <a:ea typeface="Times New Roman"/>
              </a:rPr>
              <a:t> ismli kishi rahbarlik qildi.</a:t>
            </a:r>
            <a:endParaRPr lang="en-US" sz="3200" b="1" i="1" dirty="0">
              <a:solidFill>
                <a:srgbClr val="006600"/>
              </a:solidFill>
              <a:latin typeface="Times New Roman"/>
              <a:ea typeface="Times New Roman"/>
            </a:endParaRPr>
          </a:p>
        </p:txBody>
      </p:sp>
    </p:spTree>
    <p:extLst>
      <p:ext uri="{BB962C8B-B14F-4D97-AF65-F5344CB8AC3E}">
        <p14:creationId xmlns:p14="http://schemas.microsoft.com/office/powerpoint/2010/main" val="3651601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555641"/>
          </a:xfrm>
          <a:prstGeom prst="rect">
            <a:avLst/>
          </a:prstGeom>
        </p:spPr>
        <p:txBody>
          <a:bodyPr wrap="square">
            <a:spAutoFit/>
          </a:bodyPr>
          <a:lstStyle/>
          <a:p>
            <a:pPr lvl="0" algn="just">
              <a:spcAft>
                <a:spcPts val="0"/>
              </a:spcAft>
            </a:pPr>
            <a:r>
              <a:rPr lang="en-US" sz="3000" dirty="0" smtClean="0">
                <a:latin typeface="Times New Roman"/>
                <a:ea typeface="Times New Roman"/>
              </a:rPr>
              <a:t>	</a:t>
            </a:r>
            <a:r>
              <a:rPr lang="en-US" sz="3000" dirty="0" err="1" smtClean="0">
                <a:latin typeface="Times New Roman"/>
                <a:ea typeface="Times New Roman"/>
              </a:rPr>
              <a:t>O’lkadagi</a:t>
            </a:r>
            <a:r>
              <a:rPr lang="en-US" sz="3000" dirty="0" smtClean="0">
                <a:latin typeface="Times New Roman"/>
                <a:ea typeface="Times New Roman"/>
              </a:rPr>
              <a:t> </a:t>
            </a:r>
            <a:r>
              <a:rPr lang="en-US" sz="3000" dirty="0" err="1">
                <a:latin typeface="Times New Roman"/>
                <a:ea typeface="Times New Roman"/>
              </a:rPr>
              <a:t>vaziyat</a:t>
            </a:r>
            <a:r>
              <a:rPr lang="en-US" sz="3000" dirty="0">
                <a:latin typeface="Times New Roman"/>
                <a:ea typeface="Times New Roman"/>
              </a:rPr>
              <a:t> </a:t>
            </a:r>
            <a:r>
              <a:rPr lang="en-US" sz="3000" dirty="0" err="1">
                <a:latin typeface="Times New Roman"/>
                <a:ea typeface="Times New Roman"/>
              </a:rPr>
              <a:t>arablar</a:t>
            </a:r>
            <a:r>
              <a:rPr lang="en-US" sz="3000" dirty="0">
                <a:latin typeface="Times New Roman"/>
                <a:ea typeface="Times New Roman"/>
              </a:rPr>
              <a:t> </a:t>
            </a:r>
            <a:r>
              <a:rPr lang="en-US" sz="3000" dirty="0" err="1">
                <a:latin typeface="Times New Roman"/>
                <a:ea typeface="Times New Roman"/>
              </a:rPr>
              <a:t>uchun</a:t>
            </a:r>
            <a:r>
              <a:rPr lang="en-US" sz="3000" dirty="0">
                <a:latin typeface="Times New Roman"/>
                <a:ea typeface="Times New Roman"/>
              </a:rPr>
              <a:t> </a:t>
            </a:r>
            <a:r>
              <a:rPr lang="en-US" sz="3000" dirty="0" err="1">
                <a:latin typeface="Times New Roman"/>
                <a:ea typeface="Times New Roman"/>
              </a:rPr>
              <a:t>g’oyatda</a:t>
            </a:r>
            <a:r>
              <a:rPr lang="en-US" sz="3000" dirty="0">
                <a:latin typeface="Times New Roman"/>
                <a:ea typeface="Times New Roman"/>
              </a:rPr>
              <a:t> </a:t>
            </a:r>
            <a:r>
              <a:rPr lang="en-US" sz="3000" dirty="0" err="1">
                <a:latin typeface="Times New Roman"/>
                <a:ea typeface="Times New Roman"/>
              </a:rPr>
              <a:t>og’ir</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tashvishli</a:t>
            </a:r>
            <a:r>
              <a:rPr lang="en-US" sz="3000" dirty="0">
                <a:latin typeface="Times New Roman"/>
                <a:ea typeface="Times New Roman"/>
              </a:rPr>
              <a:t> </a:t>
            </a:r>
            <a:r>
              <a:rPr lang="en-US" sz="3000" dirty="0" err="1">
                <a:latin typeface="Times New Roman"/>
                <a:ea typeface="Times New Roman"/>
              </a:rPr>
              <a:t>edi</a:t>
            </a:r>
            <a:r>
              <a:rPr lang="en-US" sz="3000" dirty="0">
                <a:latin typeface="Times New Roman"/>
                <a:ea typeface="Times New Roman"/>
              </a:rPr>
              <a:t>. </a:t>
            </a:r>
            <a:r>
              <a:rPr lang="en-US" sz="3000" dirty="0" err="1">
                <a:latin typeface="Times New Roman"/>
                <a:ea typeface="Times New Roman"/>
              </a:rPr>
              <a:t>Buni</a:t>
            </a:r>
            <a:r>
              <a:rPr lang="en-US" sz="3000" dirty="0">
                <a:latin typeface="Times New Roman"/>
                <a:ea typeface="Times New Roman"/>
              </a:rPr>
              <a:t> </a:t>
            </a:r>
            <a:r>
              <a:rPr lang="en-US" sz="3000" dirty="0" err="1">
                <a:latin typeface="Times New Roman"/>
                <a:ea typeface="Times New Roman"/>
              </a:rPr>
              <a:t>to’g’ri</a:t>
            </a:r>
            <a:r>
              <a:rPr lang="en-US" sz="3000" dirty="0">
                <a:latin typeface="Times New Roman"/>
                <a:ea typeface="Times New Roman"/>
              </a:rPr>
              <a:t> </a:t>
            </a:r>
            <a:r>
              <a:rPr lang="en-US" sz="3000" dirty="0" err="1">
                <a:latin typeface="Times New Roman"/>
                <a:ea typeface="Times New Roman"/>
              </a:rPr>
              <a:t>hisobga</a:t>
            </a:r>
            <a:r>
              <a:rPr lang="en-US" sz="3000" dirty="0">
                <a:latin typeface="Times New Roman"/>
                <a:ea typeface="Times New Roman"/>
              </a:rPr>
              <a:t> </a:t>
            </a:r>
            <a:r>
              <a:rPr lang="en-US" sz="3000" dirty="0" err="1">
                <a:latin typeface="Times New Roman"/>
                <a:ea typeface="Times New Roman"/>
              </a:rPr>
              <a:t>olgan</a:t>
            </a:r>
            <a:r>
              <a:rPr lang="en-US" sz="3000" dirty="0">
                <a:latin typeface="Times New Roman"/>
                <a:ea typeface="Times New Roman"/>
              </a:rPr>
              <a:t> </a:t>
            </a:r>
            <a:r>
              <a:rPr lang="en-US" sz="3000" b="1" dirty="0" err="1">
                <a:solidFill>
                  <a:srgbClr val="0000FF"/>
                </a:solidFill>
                <a:latin typeface="Times New Roman"/>
                <a:ea typeface="Times New Roman"/>
              </a:rPr>
              <a:t>Xalifa</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Mahdiy</a:t>
            </a:r>
            <a:r>
              <a:rPr lang="en-US" sz="3000" dirty="0">
                <a:latin typeface="Times New Roman"/>
                <a:ea typeface="Times New Roman"/>
              </a:rPr>
              <a:t> </a:t>
            </a:r>
            <a:r>
              <a:rPr lang="en-US" sz="3000" dirty="0" err="1">
                <a:latin typeface="Times New Roman"/>
                <a:ea typeface="Times New Roman"/>
              </a:rPr>
              <a:t>qo’shimcha</a:t>
            </a:r>
            <a:r>
              <a:rPr lang="en-US" sz="3000" dirty="0">
                <a:latin typeface="Times New Roman"/>
                <a:ea typeface="Times New Roman"/>
              </a:rPr>
              <a:t> </a:t>
            </a:r>
            <a:r>
              <a:rPr lang="en-US" sz="3000" dirty="0" err="1">
                <a:latin typeface="Times New Roman"/>
                <a:ea typeface="Times New Roman"/>
              </a:rPr>
              <a:t>harbiy</a:t>
            </a:r>
            <a:r>
              <a:rPr lang="en-US" sz="3000" dirty="0">
                <a:latin typeface="Times New Roman"/>
                <a:ea typeface="Times New Roman"/>
              </a:rPr>
              <a:t> </a:t>
            </a:r>
            <a:r>
              <a:rPr lang="en-US" sz="3000" dirty="0" err="1">
                <a:latin typeface="Times New Roman"/>
                <a:ea typeface="Times New Roman"/>
              </a:rPr>
              <a:t>kuch</a:t>
            </a:r>
            <a:r>
              <a:rPr lang="en-US" sz="3000" dirty="0">
                <a:latin typeface="Times New Roman"/>
                <a:ea typeface="Times New Roman"/>
              </a:rPr>
              <a:t> </a:t>
            </a:r>
            <a:r>
              <a:rPr lang="en-US" sz="3000" dirty="0" err="1">
                <a:latin typeface="Times New Roman"/>
                <a:ea typeface="Times New Roman"/>
              </a:rPr>
              <a:t>to’plash</a:t>
            </a:r>
            <a:r>
              <a:rPr lang="en-US" sz="3000" dirty="0">
                <a:latin typeface="Times New Roman"/>
                <a:ea typeface="Times New Roman"/>
              </a:rPr>
              <a:t> </a:t>
            </a:r>
            <a:r>
              <a:rPr lang="en-US" sz="3000" dirty="0" err="1">
                <a:latin typeface="Times New Roman"/>
                <a:ea typeface="Times New Roman"/>
              </a:rPr>
              <a:t>maqsadida</a:t>
            </a:r>
            <a:r>
              <a:rPr lang="en-US" sz="3000" dirty="0">
                <a:latin typeface="Times New Roman"/>
                <a:ea typeface="Times New Roman"/>
              </a:rPr>
              <a:t> </a:t>
            </a:r>
            <a:r>
              <a:rPr lang="en-US" sz="3000" b="1" dirty="0" err="1">
                <a:solidFill>
                  <a:srgbClr val="C00000"/>
                </a:solidFill>
                <a:latin typeface="Times New Roman"/>
                <a:ea typeface="Times New Roman"/>
              </a:rPr>
              <a:t>Nishopurga</a:t>
            </a:r>
            <a:r>
              <a:rPr lang="en-US" sz="3000" dirty="0">
                <a:latin typeface="Times New Roman"/>
                <a:ea typeface="Times New Roman"/>
              </a:rPr>
              <a:t> </a:t>
            </a:r>
            <a:r>
              <a:rPr lang="en-US" sz="3000" dirty="0" err="1">
                <a:latin typeface="Times New Roman"/>
                <a:ea typeface="Times New Roman"/>
              </a:rPr>
              <a:t>keladi</a:t>
            </a:r>
            <a:r>
              <a:rPr lang="en-US" sz="3000" dirty="0">
                <a:latin typeface="Times New Roman"/>
                <a:ea typeface="Times New Roman"/>
              </a:rPr>
              <a:t>. </a:t>
            </a:r>
            <a:r>
              <a:rPr lang="en-US" sz="3000" dirty="0" err="1">
                <a:latin typeface="Times New Roman"/>
                <a:ea typeface="Times New Roman"/>
              </a:rPr>
              <a:t>Kurashning</a:t>
            </a:r>
            <a:r>
              <a:rPr lang="en-US" sz="3000" dirty="0">
                <a:latin typeface="Times New Roman"/>
                <a:ea typeface="Times New Roman"/>
              </a:rPr>
              <a:t> </a:t>
            </a:r>
            <a:r>
              <a:rPr lang="en-US" sz="3000" dirty="0" err="1">
                <a:latin typeface="Times New Roman"/>
                <a:ea typeface="Times New Roman"/>
              </a:rPr>
              <a:t>bu</a:t>
            </a:r>
            <a:r>
              <a:rPr lang="en-US" sz="3000" dirty="0">
                <a:latin typeface="Times New Roman"/>
                <a:ea typeface="Times New Roman"/>
              </a:rPr>
              <a:t> </a:t>
            </a:r>
            <a:r>
              <a:rPr lang="en-US" sz="3000" dirty="0" err="1">
                <a:latin typeface="Times New Roman"/>
                <a:ea typeface="Times New Roman"/>
              </a:rPr>
              <a:t>bosqichida</a:t>
            </a:r>
            <a:r>
              <a:rPr lang="en-US" sz="3000" dirty="0">
                <a:latin typeface="Times New Roman"/>
                <a:ea typeface="Times New Roman"/>
              </a:rPr>
              <a:t> </a:t>
            </a:r>
            <a:r>
              <a:rPr lang="en-US" sz="3000" b="1" dirty="0" err="1" smtClean="0">
                <a:latin typeface="Times New Roman"/>
                <a:ea typeface="Times New Roman"/>
              </a:rPr>
              <a:t>Buxorodagi</a:t>
            </a:r>
            <a:r>
              <a:rPr lang="en-US" sz="3000" dirty="0" smtClean="0">
                <a:latin typeface="Times New Roman"/>
                <a:ea typeface="Times New Roman"/>
              </a:rPr>
              <a:t> </a:t>
            </a:r>
            <a:r>
              <a:rPr lang="en-US" sz="3000" dirty="0" err="1" smtClean="0">
                <a:latin typeface="Times New Roman"/>
                <a:ea typeface="Times New Roman"/>
              </a:rPr>
              <a:t>mahalliy</a:t>
            </a:r>
            <a:r>
              <a:rPr lang="en-US" sz="3000" dirty="0" smtClean="0">
                <a:latin typeface="Times New Roman"/>
                <a:ea typeface="Times New Roman"/>
              </a:rPr>
              <a:t> </a:t>
            </a:r>
            <a:r>
              <a:rPr lang="en-US" sz="3000" dirty="0" err="1">
                <a:latin typeface="Times New Roman"/>
                <a:ea typeface="Times New Roman"/>
              </a:rPr>
              <a:t>zodagonlar</a:t>
            </a:r>
            <a:r>
              <a:rPr lang="en-US" sz="3000" dirty="0">
                <a:latin typeface="Times New Roman"/>
                <a:ea typeface="Times New Roman"/>
              </a:rPr>
              <a:t> ham </a:t>
            </a:r>
            <a:r>
              <a:rPr lang="en-US" sz="3000" dirty="0" err="1">
                <a:latin typeface="Times New Roman"/>
                <a:ea typeface="Times New Roman"/>
              </a:rPr>
              <a:t>batamom</a:t>
            </a:r>
            <a:r>
              <a:rPr lang="en-US" sz="3000" dirty="0">
                <a:latin typeface="Times New Roman"/>
                <a:ea typeface="Times New Roman"/>
              </a:rPr>
              <a:t> </a:t>
            </a:r>
            <a:r>
              <a:rPr lang="en-US" sz="3000" dirty="0" err="1">
                <a:latin typeface="Times New Roman"/>
                <a:ea typeface="Times New Roman"/>
              </a:rPr>
              <a:t>arablar</a:t>
            </a:r>
            <a:r>
              <a:rPr lang="en-US" sz="3000" dirty="0">
                <a:latin typeface="Times New Roman"/>
                <a:ea typeface="Times New Roman"/>
              </a:rPr>
              <a:t> </a:t>
            </a:r>
            <a:r>
              <a:rPr lang="en-US" sz="3000" dirty="0" err="1">
                <a:latin typeface="Times New Roman"/>
                <a:ea typeface="Times New Roman"/>
              </a:rPr>
              <a:t>tomoniga</a:t>
            </a:r>
            <a:r>
              <a:rPr lang="en-US" sz="3000" dirty="0">
                <a:latin typeface="Times New Roman"/>
                <a:ea typeface="Times New Roman"/>
              </a:rPr>
              <a:t> </a:t>
            </a:r>
            <a:r>
              <a:rPr lang="en-US" sz="3000" dirty="0" err="1">
                <a:latin typeface="Times New Roman"/>
                <a:ea typeface="Times New Roman"/>
              </a:rPr>
              <a:t>o’tadilar</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arab</a:t>
            </a:r>
            <a:r>
              <a:rPr lang="en-US" sz="3000" dirty="0">
                <a:latin typeface="Times New Roman"/>
                <a:ea typeface="Times New Roman"/>
              </a:rPr>
              <a:t> </a:t>
            </a:r>
            <a:r>
              <a:rPr lang="en-US" sz="3000" dirty="0" err="1">
                <a:latin typeface="Times New Roman"/>
                <a:ea typeface="Times New Roman"/>
              </a:rPr>
              <a:t>lashkarboshisi</a:t>
            </a:r>
            <a:r>
              <a:rPr lang="en-US" sz="3000" dirty="0">
                <a:latin typeface="Times New Roman"/>
                <a:ea typeface="Times New Roman"/>
              </a:rPr>
              <a:t> </a:t>
            </a:r>
            <a:r>
              <a:rPr lang="en-US" sz="3000" b="1" dirty="0" err="1">
                <a:solidFill>
                  <a:srgbClr val="0000FF"/>
                </a:solidFill>
                <a:latin typeface="Times New Roman"/>
                <a:ea typeface="Times New Roman"/>
              </a:rPr>
              <a:t>Maoz</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ibn</a:t>
            </a:r>
            <a:r>
              <a:rPr lang="en-US" sz="3000" b="1" dirty="0">
                <a:solidFill>
                  <a:srgbClr val="0000FF"/>
                </a:solidFill>
                <a:latin typeface="Times New Roman"/>
                <a:ea typeface="Times New Roman"/>
              </a:rPr>
              <a:t> Muslim</a:t>
            </a:r>
            <a:r>
              <a:rPr lang="en-US" sz="3000" dirty="0">
                <a:latin typeface="Times New Roman"/>
                <a:ea typeface="Times New Roman"/>
              </a:rPr>
              <a:t> </a:t>
            </a:r>
            <a:r>
              <a:rPr lang="en-US" sz="3000" dirty="0" err="1">
                <a:latin typeface="Times New Roman"/>
                <a:ea typeface="Times New Roman"/>
              </a:rPr>
              <a:t>boshchiligida</a:t>
            </a:r>
            <a:r>
              <a:rPr lang="en-US" sz="3000" dirty="0">
                <a:latin typeface="Times New Roman"/>
                <a:ea typeface="Times New Roman"/>
              </a:rPr>
              <a:t> </a:t>
            </a:r>
            <a:r>
              <a:rPr lang="en-US" sz="3000" dirty="0" err="1">
                <a:latin typeface="Times New Roman"/>
                <a:ea typeface="Times New Roman"/>
              </a:rPr>
              <a:t>katta</a:t>
            </a:r>
            <a:r>
              <a:rPr lang="en-US" sz="3000" dirty="0">
                <a:latin typeface="Times New Roman"/>
                <a:ea typeface="Times New Roman"/>
              </a:rPr>
              <a:t> </a:t>
            </a:r>
            <a:r>
              <a:rPr lang="en-US" sz="3000" dirty="0" err="1">
                <a:latin typeface="Times New Roman"/>
                <a:ea typeface="Times New Roman"/>
              </a:rPr>
              <a:t>qo’shin</a:t>
            </a:r>
            <a:r>
              <a:rPr lang="en-US" sz="3000" dirty="0">
                <a:latin typeface="Times New Roman"/>
                <a:ea typeface="Times New Roman"/>
              </a:rPr>
              <a:t> </a:t>
            </a:r>
            <a:r>
              <a:rPr lang="en-US" sz="3000" dirty="0" err="1">
                <a:latin typeface="Times New Roman"/>
                <a:ea typeface="Times New Roman"/>
              </a:rPr>
              <a:t>to’planadi</a:t>
            </a:r>
            <a:r>
              <a:rPr lang="en-US" sz="3000" dirty="0">
                <a:latin typeface="Times New Roman"/>
                <a:ea typeface="Times New Roman"/>
              </a:rPr>
              <a:t>. </a:t>
            </a:r>
            <a:r>
              <a:rPr lang="en-US" sz="3000" b="1" dirty="0" err="1">
                <a:latin typeface="Times New Roman"/>
                <a:ea typeface="Times New Roman"/>
              </a:rPr>
              <a:t>Narshahiyniig</a:t>
            </a:r>
            <a:r>
              <a:rPr lang="en-US" sz="3000" dirty="0">
                <a:latin typeface="Times New Roman"/>
                <a:ea typeface="Times New Roman"/>
              </a:rPr>
              <a:t> </a:t>
            </a:r>
            <a:r>
              <a:rPr lang="en-US" sz="3000" b="1" dirty="0" err="1">
                <a:latin typeface="Times New Roman"/>
                <a:ea typeface="Times New Roman"/>
              </a:rPr>
              <a:t>mubolag’a</a:t>
            </a:r>
            <a:r>
              <a:rPr lang="en-US" sz="3000" dirty="0">
                <a:latin typeface="Times New Roman"/>
                <a:ea typeface="Times New Roman"/>
              </a:rPr>
              <a:t> </a:t>
            </a:r>
            <a:r>
              <a:rPr lang="en-US" sz="3000" dirty="0" err="1">
                <a:latin typeface="Times New Roman"/>
                <a:ea typeface="Times New Roman"/>
              </a:rPr>
              <a:t>bilan</a:t>
            </a:r>
            <a:r>
              <a:rPr lang="en-US" sz="3000" dirty="0">
                <a:latin typeface="Times New Roman"/>
                <a:ea typeface="Times New Roman"/>
              </a:rPr>
              <a:t> </a:t>
            </a:r>
            <a:r>
              <a:rPr lang="en-US" sz="3000" dirty="0" err="1">
                <a:latin typeface="Times New Roman"/>
                <a:ea typeface="Times New Roman"/>
              </a:rPr>
              <a:t>bergan</a:t>
            </a:r>
            <a:r>
              <a:rPr lang="en-US" sz="3000" dirty="0">
                <a:latin typeface="Times New Roman"/>
                <a:ea typeface="Times New Roman"/>
              </a:rPr>
              <a:t> </a:t>
            </a:r>
            <a:r>
              <a:rPr lang="en-US" sz="3000" dirty="0" err="1">
                <a:latin typeface="Times New Roman"/>
                <a:ea typeface="Times New Roman"/>
              </a:rPr>
              <a:t>ma’lumotlariga</a:t>
            </a:r>
            <a:r>
              <a:rPr lang="en-US" sz="3000" dirty="0">
                <a:latin typeface="Times New Roman"/>
                <a:ea typeface="Times New Roman"/>
              </a:rPr>
              <a:t> </a:t>
            </a:r>
            <a:r>
              <a:rPr lang="en-US" sz="3000" dirty="0" err="1">
                <a:latin typeface="Times New Roman"/>
                <a:ea typeface="Times New Roman"/>
              </a:rPr>
              <a:t>qaraganda</a:t>
            </a:r>
            <a:r>
              <a:rPr lang="en-US" sz="3000" dirty="0">
                <a:latin typeface="Times New Roman"/>
                <a:ea typeface="Times New Roman"/>
              </a:rPr>
              <a:t>, </a:t>
            </a:r>
            <a:r>
              <a:rPr lang="en-US" sz="3000" b="1" dirty="0" err="1">
                <a:latin typeface="Times New Roman"/>
                <a:ea typeface="Times New Roman"/>
              </a:rPr>
              <a:t>Muqannaga</a:t>
            </a:r>
            <a:r>
              <a:rPr lang="en-US" sz="3000" dirty="0">
                <a:latin typeface="Times New Roman"/>
                <a:ea typeface="Times New Roman"/>
              </a:rPr>
              <a:t> </a:t>
            </a:r>
            <a:r>
              <a:rPr lang="en-US" sz="3000" dirty="0" err="1">
                <a:latin typeface="Times New Roman"/>
                <a:ea typeface="Times New Roman"/>
              </a:rPr>
              <a:t>qarshi</a:t>
            </a:r>
            <a:r>
              <a:rPr lang="en-US" sz="3000" dirty="0">
                <a:latin typeface="Times New Roman"/>
                <a:ea typeface="Times New Roman"/>
              </a:rPr>
              <a:t> </a:t>
            </a:r>
            <a:r>
              <a:rPr lang="en-US" sz="3000" dirty="0" err="1">
                <a:latin typeface="Times New Roman"/>
                <a:ea typeface="Times New Roman"/>
              </a:rPr>
              <a:t>to’plangan</a:t>
            </a:r>
            <a:r>
              <a:rPr lang="en-US" sz="3000" dirty="0">
                <a:latin typeface="Times New Roman"/>
                <a:ea typeface="Times New Roman"/>
              </a:rPr>
              <a:t> </a:t>
            </a:r>
            <a:r>
              <a:rPr lang="en-US" sz="3000" dirty="0" err="1">
                <a:latin typeface="Times New Roman"/>
                <a:ea typeface="Times New Roman"/>
              </a:rPr>
              <a:t>arablarning</a:t>
            </a:r>
            <a:r>
              <a:rPr lang="en-US" sz="3000" dirty="0">
                <a:latin typeface="Times New Roman"/>
                <a:ea typeface="Times New Roman"/>
              </a:rPr>
              <a:t> </a:t>
            </a:r>
            <a:r>
              <a:rPr lang="en-US" sz="3000" dirty="0" err="1">
                <a:latin typeface="Times New Roman"/>
                <a:ea typeface="Times New Roman"/>
              </a:rPr>
              <a:t>birlashgan</a:t>
            </a:r>
            <a:r>
              <a:rPr lang="en-US" sz="3000" dirty="0">
                <a:latin typeface="Times New Roman"/>
                <a:ea typeface="Times New Roman"/>
              </a:rPr>
              <a:t> </a:t>
            </a:r>
            <a:r>
              <a:rPr lang="en-US" sz="3000" dirty="0" err="1">
                <a:latin typeface="Times New Roman"/>
                <a:ea typeface="Times New Roman"/>
              </a:rPr>
              <a:t>kuchlari</a:t>
            </a:r>
            <a:r>
              <a:rPr lang="en-US" sz="3000" dirty="0">
                <a:latin typeface="Times New Roman"/>
                <a:ea typeface="Times New Roman"/>
              </a:rPr>
              <a:t> </a:t>
            </a:r>
            <a:r>
              <a:rPr lang="en-US" sz="3000" b="1" dirty="0">
                <a:solidFill>
                  <a:srgbClr val="0000FF"/>
                </a:solidFill>
                <a:latin typeface="Times New Roman"/>
                <a:ea typeface="Times New Roman"/>
              </a:rPr>
              <a:t>570 </a:t>
            </a:r>
            <a:r>
              <a:rPr lang="en-US" sz="3000" b="1" dirty="0" err="1" smtClean="0">
                <a:solidFill>
                  <a:srgbClr val="0000FF"/>
                </a:solidFill>
                <a:latin typeface="Times New Roman"/>
                <a:ea typeface="Times New Roman"/>
              </a:rPr>
              <a:t>ming</a:t>
            </a:r>
            <a:r>
              <a:rPr lang="en-US" sz="3000" dirty="0" smtClean="0">
                <a:latin typeface="Times New Roman"/>
                <a:ea typeface="Times New Roman"/>
              </a:rPr>
              <a:t> </a:t>
            </a:r>
            <a:r>
              <a:rPr lang="en-US" sz="3000" dirty="0" err="1">
                <a:latin typeface="Times New Roman"/>
                <a:ea typeface="Times New Roman"/>
              </a:rPr>
              <a:t>kishidan</a:t>
            </a:r>
            <a:r>
              <a:rPr lang="en-US" sz="3000" dirty="0">
                <a:latin typeface="Times New Roman"/>
                <a:ea typeface="Times New Roman"/>
              </a:rPr>
              <a:t> </a:t>
            </a:r>
            <a:r>
              <a:rPr lang="en-US" sz="3000" dirty="0" err="1">
                <a:latin typeface="Times New Roman"/>
                <a:ea typeface="Times New Roman"/>
              </a:rPr>
              <a:t>iborat</a:t>
            </a:r>
            <a:r>
              <a:rPr lang="en-US" sz="3000" dirty="0">
                <a:latin typeface="Times New Roman"/>
                <a:ea typeface="Times New Roman"/>
              </a:rPr>
              <a:t> </a:t>
            </a:r>
            <a:r>
              <a:rPr lang="en-US" sz="3000" dirty="0" err="1">
                <a:latin typeface="Times New Roman"/>
                <a:ea typeface="Times New Roman"/>
              </a:rPr>
              <a:t>bo’lgan</a:t>
            </a:r>
            <a:r>
              <a:rPr lang="en-US" sz="3000" dirty="0">
                <a:latin typeface="Times New Roman"/>
                <a:ea typeface="Times New Roman"/>
              </a:rPr>
              <a:t>. </a:t>
            </a:r>
            <a:r>
              <a:rPr lang="en-US" sz="3000" dirty="0" err="1">
                <a:latin typeface="Times New Roman"/>
                <a:ea typeface="Times New Roman"/>
              </a:rPr>
              <a:t>Lekin</a:t>
            </a:r>
            <a:r>
              <a:rPr lang="en-US" sz="3000" dirty="0">
                <a:latin typeface="Times New Roman"/>
                <a:ea typeface="Times New Roman"/>
              </a:rPr>
              <a:t> </a:t>
            </a:r>
            <a:r>
              <a:rPr lang="en-US" sz="3000" dirty="0" err="1">
                <a:latin typeface="Times New Roman"/>
                <a:ea typeface="Times New Roman"/>
              </a:rPr>
              <a:t>shunday</a:t>
            </a:r>
            <a:r>
              <a:rPr lang="en-US" sz="3000" dirty="0">
                <a:latin typeface="Times New Roman"/>
                <a:ea typeface="Times New Roman"/>
              </a:rPr>
              <a:t> </a:t>
            </a:r>
            <a:r>
              <a:rPr lang="en-US" sz="3000" dirty="0" err="1">
                <a:latin typeface="Times New Roman"/>
                <a:ea typeface="Times New Roman"/>
              </a:rPr>
              <a:t>katta</a:t>
            </a:r>
            <a:r>
              <a:rPr lang="en-US" sz="3000" dirty="0">
                <a:latin typeface="Times New Roman"/>
                <a:ea typeface="Times New Roman"/>
              </a:rPr>
              <a:t> </a:t>
            </a:r>
            <a:r>
              <a:rPr lang="en-US" sz="3000" dirty="0" err="1">
                <a:latin typeface="Times New Roman"/>
                <a:ea typeface="Times New Roman"/>
              </a:rPr>
              <a:t>kuch</a:t>
            </a:r>
            <a:r>
              <a:rPr lang="en-US" sz="3000" dirty="0">
                <a:latin typeface="Times New Roman"/>
                <a:ea typeface="Times New Roman"/>
              </a:rPr>
              <a:t> </a:t>
            </a:r>
            <a:r>
              <a:rPr lang="en-US" sz="3000" dirty="0" err="1">
                <a:latin typeface="Times New Roman"/>
                <a:ea typeface="Times New Roman"/>
              </a:rPr>
              <a:t>bilan</a:t>
            </a:r>
            <a:r>
              <a:rPr lang="en-US" sz="3000" dirty="0">
                <a:latin typeface="Times New Roman"/>
                <a:ea typeface="Times New Roman"/>
              </a:rPr>
              <a:t> ham </a:t>
            </a:r>
            <a:r>
              <a:rPr lang="en-US" sz="3000" b="1" dirty="0" err="1">
                <a:solidFill>
                  <a:srgbClr val="0000FF"/>
                </a:solidFill>
                <a:latin typeface="Times New Roman"/>
                <a:ea typeface="Times New Roman"/>
              </a:rPr>
              <a:t>Jabroil</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ibn</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Yahyo</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va</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Maoz</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ibn</a:t>
            </a:r>
            <a:r>
              <a:rPr lang="en-US" sz="3000" b="1" dirty="0">
                <a:solidFill>
                  <a:srgbClr val="0000FF"/>
                </a:solidFill>
                <a:latin typeface="Times New Roman"/>
                <a:ea typeface="Times New Roman"/>
              </a:rPr>
              <a:t> Muslim</a:t>
            </a:r>
            <a:r>
              <a:rPr lang="en-US" sz="3000" dirty="0">
                <a:latin typeface="Times New Roman"/>
                <a:ea typeface="Times New Roman"/>
              </a:rPr>
              <a:t> </a:t>
            </a:r>
            <a:r>
              <a:rPr lang="en-US" sz="3000" dirty="0" err="1">
                <a:latin typeface="Times New Roman"/>
                <a:ea typeface="Times New Roman"/>
              </a:rPr>
              <a:t>boshchiligidagi</a:t>
            </a:r>
            <a:r>
              <a:rPr lang="en-US" sz="3000" dirty="0">
                <a:latin typeface="Times New Roman"/>
                <a:ea typeface="Times New Roman"/>
              </a:rPr>
              <a:t> </a:t>
            </a:r>
            <a:r>
              <a:rPr lang="en-US" sz="3000" dirty="0" err="1">
                <a:latin typeface="Times New Roman"/>
                <a:ea typeface="Times New Roman"/>
              </a:rPr>
              <a:t>istilochilar</a:t>
            </a:r>
            <a:r>
              <a:rPr lang="en-US" sz="3000" dirty="0">
                <a:latin typeface="Times New Roman"/>
                <a:ea typeface="Times New Roman"/>
              </a:rPr>
              <a:t>, </a:t>
            </a:r>
            <a:r>
              <a:rPr lang="en-US" sz="3000" dirty="0" err="1">
                <a:latin typeface="Times New Roman"/>
                <a:ea typeface="Times New Roman"/>
              </a:rPr>
              <a:t>qo’zg’olonchilar</a:t>
            </a:r>
            <a:r>
              <a:rPr lang="en-US" sz="3000" dirty="0">
                <a:latin typeface="Times New Roman"/>
                <a:ea typeface="Times New Roman"/>
              </a:rPr>
              <a:t> </a:t>
            </a:r>
            <a:r>
              <a:rPr lang="en-US" sz="3000" dirty="0" err="1">
                <a:latin typeface="Times New Roman"/>
                <a:ea typeface="Times New Roman"/>
              </a:rPr>
              <a:t>ustidan</a:t>
            </a:r>
            <a:r>
              <a:rPr lang="en-US" sz="3000" dirty="0">
                <a:latin typeface="Times New Roman"/>
                <a:ea typeface="Times New Roman"/>
              </a:rPr>
              <a:t> </a:t>
            </a:r>
            <a:r>
              <a:rPr lang="en-US" sz="3000" dirty="0" err="1">
                <a:latin typeface="Times New Roman"/>
                <a:ea typeface="Times New Roman"/>
              </a:rPr>
              <a:t>sezilarli</a:t>
            </a:r>
            <a:r>
              <a:rPr lang="en-US" sz="3000" dirty="0">
                <a:latin typeface="Times New Roman"/>
                <a:ea typeface="Times New Roman"/>
              </a:rPr>
              <a:t> </a:t>
            </a:r>
            <a:r>
              <a:rPr lang="en-US" sz="3000" dirty="0" err="1">
                <a:latin typeface="Times New Roman"/>
                <a:ea typeface="Times New Roman"/>
              </a:rPr>
              <a:t>yutuqqa</a:t>
            </a:r>
            <a:r>
              <a:rPr lang="en-US" sz="3000" dirty="0">
                <a:latin typeface="Times New Roman"/>
                <a:ea typeface="Times New Roman"/>
              </a:rPr>
              <a:t> </a:t>
            </a:r>
            <a:r>
              <a:rPr lang="en-US" sz="3000" dirty="0" err="1">
                <a:latin typeface="Times New Roman"/>
                <a:ea typeface="Times New Roman"/>
              </a:rPr>
              <a:t>erisha</a:t>
            </a:r>
            <a:r>
              <a:rPr lang="en-US" sz="3000" dirty="0">
                <a:latin typeface="Times New Roman"/>
                <a:ea typeface="Times New Roman"/>
              </a:rPr>
              <a:t> </a:t>
            </a:r>
            <a:r>
              <a:rPr lang="en-US" sz="3000" dirty="0" err="1">
                <a:latin typeface="Times New Roman"/>
                <a:ea typeface="Times New Roman"/>
              </a:rPr>
              <a:t>olmaganlar</a:t>
            </a:r>
            <a:r>
              <a:rPr lang="en-US" sz="3000" dirty="0">
                <a:latin typeface="Times New Roman"/>
                <a:ea typeface="Times New Roman"/>
              </a:rPr>
              <a:t>. </a:t>
            </a:r>
            <a:endParaRPr lang="en-US" sz="3000" b="1" i="1" dirty="0">
              <a:solidFill>
                <a:srgbClr val="006600"/>
              </a:solidFill>
              <a:latin typeface="Times New Roman"/>
              <a:ea typeface="Times New Roman"/>
            </a:endParaRPr>
          </a:p>
        </p:txBody>
      </p:sp>
    </p:spTree>
    <p:extLst>
      <p:ext uri="{BB962C8B-B14F-4D97-AF65-F5344CB8AC3E}">
        <p14:creationId xmlns:p14="http://schemas.microsoft.com/office/powerpoint/2010/main" val="39878365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632311"/>
          </a:xfrm>
          <a:prstGeom prst="rect">
            <a:avLst/>
          </a:prstGeom>
        </p:spPr>
        <p:txBody>
          <a:bodyPr wrap="square">
            <a:spAutoFit/>
          </a:bodyPr>
          <a:lstStyle/>
          <a:p>
            <a:pPr lvl="0" algn="just">
              <a:spcAft>
                <a:spcPts val="0"/>
              </a:spcAft>
            </a:pPr>
            <a:r>
              <a:rPr lang="en-US" sz="3000" dirty="0" smtClean="0">
                <a:latin typeface="Times New Roman"/>
                <a:ea typeface="Times New Roman"/>
              </a:rPr>
              <a:t>	</a:t>
            </a:r>
            <a:r>
              <a:rPr lang="en-US" sz="3000" dirty="0" err="1" smtClean="0">
                <a:latin typeface="Times New Roman"/>
                <a:ea typeface="Times New Roman"/>
              </a:rPr>
              <a:t>Faqat</a:t>
            </a:r>
            <a:r>
              <a:rPr lang="en-US" sz="3000" dirty="0" smtClean="0">
                <a:latin typeface="Times New Roman"/>
                <a:ea typeface="Times New Roman"/>
              </a:rPr>
              <a:t> </a:t>
            </a:r>
            <a:r>
              <a:rPr lang="en-US" sz="3000" b="1" dirty="0">
                <a:latin typeface="Times New Roman"/>
                <a:ea typeface="Times New Roman"/>
              </a:rPr>
              <a:t>777-778 </a:t>
            </a:r>
            <a:r>
              <a:rPr lang="en-US" sz="3000" b="1" dirty="0" err="1">
                <a:latin typeface="Times New Roman"/>
                <a:ea typeface="Times New Roman"/>
              </a:rPr>
              <a:t>yillar</a:t>
            </a:r>
            <a:r>
              <a:rPr lang="en-US" sz="3000" dirty="0">
                <a:latin typeface="Times New Roman"/>
                <a:ea typeface="Times New Roman"/>
              </a:rPr>
              <a:t> </a:t>
            </a:r>
            <a:r>
              <a:rPr lang="en-US" sz="3000" dirty="0" err="1">
                <a:latin typeface="Times New Roman"/>
                <a:ea typeface="Times New Roman"/>
              </a:rPr>
              <a:t>davomidagi</a:t>
            </a:r>
            <a:r>
              <a:rPr lang="en-US" sz="3000" dirty="0">
                <a:latin typeface="Times New Roman"/>
                <a:ea typeface="Times New Roman"/>
              </a:rPr>
              <a:t> </a:t>
            </a:r>
            <a:r>
              <a:rPr lang="en-US" sz="3000" dirty="0" err="1">
                <a:latin typeface="Times New Roman"/>
                <a:ea typeface="Times New Roman"/>
              </a:rPr>
              <a:t>urush</a:t>
            </a:r>
            <a:r>
              <a:rPr lang="en-US" sz="3000" dirty="0">
                <a:latin typeface="Times New Roman"/>
                <a:ea typeface="Times New Roman"/>
              </a:rPr>
              <a:t> </a:t>
            </a:r>
            <a:r>
              <a:rPr lang="en-US" sz="3000" dirty="0" err="1">
                <a:latin typeface="Times New Roman"/>
                <a:ea typeface="Times New Roman"/>
              </a:rPr>
              <a:t>harakatlari</a:t>
            </a:r>
            <a:r>
              <a:rPr lang="en-US" sz="3000" dirty="0">
                <a:latin typeface="Times New Roman"/>
                <a:ea typeface="Times New Roman"/>
              </a:rPr>
              <a:t> </a:t>
            </a:r>
            <a:r>
              <a:rPr lang="en-US" sz="3000" dirty="0" err="1">
                <a:latin typeface="Times New Roman"/>
                <a:ea typeface="Times New Roman"/>
              </a:rPr>
              <a:t>chog’ida</a:t>
            </a:r>
            <a:r>
              <a:rPr lang="en-US" sz="3000" dirty="0">
                <a:latin typeface="Times New Roman"/>
                <a:ea typeface="Times New Roman"/>
              </a:rPr>
              <a:t> </a:t>
            </a:r>
            <a:r>
              <a:rPr lang="en-US" sz="3000" b="1" dirty="0" err="1">
                <a:latin typeface="Times New Roman"/>
                <a:ea typeface="Times New Roman"/>
              </a:rPr>
              <a:t>buxorolik</a:t>
            </a:r>
            <a:r>
              <a:rPr lang="en-US" sz="3000" dirty="0">
                <a:latin typeface="Times New Roman"/>
                <a:ea typeface="Times New Roman"/>
              </a:rPr>
              <a:t> </a:t>
            </a:r>
            <a:r>
              <a:rPr lang="en-US" sz="3000" dirty="0" err="1">
                <a:latin typeface="Times New Roman"/>
                <a:ea typeface="Times New Roman"/>
              </a:rPr>
              <a:t>bir</a:t>
            </a:r>
            <a:r>
              <a:rPr lang="en-US" sz="3000" dirty="0">
                <a:latin typeface="Times New Roman"/>
                <a:ea typeface="Times New Roman"/>
              </a:rPr>
              <a:t> </a:t>
            </a:r>
            <a:r>
              <a:rPr lang="en-US" sz="3000" dirty="0" err="1">
                <a:latin typeface="Times New Roman"/>
                <a:ea typeface="Times New Roman"/>
              </a:rPr>
              <a:t>kishi</a:t>
            </a:r>
            <a:r>
              <a:rPr lang="en-US" sz="3000" dirty="0">
                <a:latin typeface="Times New Roman"/>
                <a:ea typeface="Times New Roman"/>
              </a:rPr>
              <a:t> </a:t>
            </a:r>
            <a:r>
              <a:rPr lang="en-US" sz="3000" dirty="0" err="1">
                <a:latin typeface="Times New Roman"/>
                <a:ea typeface="Times New Roman"/>
              </a:rPr>
              <a:t>tomonidan</a:t>
            </a:r>
            <a:r>
              <a:rPr lang="en-US" sz="3000" dirty="0">
                <a:latin typeface="Times New Roman"/>
                <a:ea typeface="Times New Roman"/>
              </a:rPr>
              <a:t> </a:t>
            </a:r>
            <a:r>
              <a:rPr lang="en-US" sz="3000" dirty="0" err="1">
                <a:latin typeface="Times New Roman"/>
                <a:ea typeface="Times New Roman"/>
              </a:rPr>
              <a:t>iste’dodli</a:t>
            </a:r>
            <a:r>
              <a:rPr lang="en-US" sz="3000" dirty="0">
                <a:latin typeface="Times New Roman"/>
                <a:ea typeface="Times New Roman"/>
              </a:rPr>
              <a:t> </a:t>
            </a:r>
            <a:r>
              <a:rPr lang="en-US" sz="3000" dirty="0" err="1">
                <a:latin typeface="Times New Roman"/>
                <a:ea typeface="Times New Roman"/>
              </a:rPr>
              <a:t>sarkarda</a:t>
            </a:r>
            <a:r>
              <a:rPr lang="en-US" sz="3000" dirty="0">
                <a:latin typeface="Times New Roman"/>
                <a:ea typeface="Times New Roman"/>
              </a:rPr>
              <a:t> </a:t>
            </a:r>
            <a:r>
              <a:rPr lang="en-US" sz="3000" b="1" dirty="0" err="1">
                <a:solidFill>
                  <a:srgbClr val="0000FF"/>
                </a:solidFill>
                <a:latin typeface="Times New Roman"/>
                <a:ea typeface="Times New Roman"/>
              </a:rPr>
              <a:t>So’g’diyonning</a:t>
            </a:r>
            <a:r>
              <a:rPr lang="en-US" sz="3000" dirty="0">
                <a:latin typeface="Times New Roman"/>
                <a:ea typeface="Times New Roman"/>
              </a:rPr>
              <a:t> </a:t>
            </a:r>
            <a:r>
              <a:rPr lang="en-US" sz="3000" dirty="0" err="1">
                <a:latin typeface="Times New Roman"/>
                <a:ea typeface="Times New Roman"/>
              </a:rPr>
              <a:t>o’ldirilishi</a:t>
            </a:r>
            <a:r>
              <a:rPr lang="en-US" sz="3000" dirty="0">
                <a:latin typeface="Times New Roman"/>
                <a:ea typeface="Times New Roman"/>
              </a:rPr>
              <a:t> </a:t>
            </a:r>
            <a:r>
              <a:rPr lang="en-US" sz="3000" b="1" dirty="0">
                <a:latin typeface="Times New Roman"/>
                <a:ea typeface="Times New Roman"/>
              </a:rPr>
              <a:t>“</a:t>
            </a:r>
            <a:r>
              <a:rPr lang="en-US" sz="3000" b="1" dirty="0" err="1">
                <a:latin typeface="Times New Roman"/>
                <a:ea typeface="Times New Roman"/>
              </a:rPr>
              <a:t>oq</a:t>
            </a:r>
            <a:r>
              <a:rPr lang="en-US" sz="3000" b="1" dirty="0">
                <a:latin typeface="Times New Roman"/>
                <a:ea typeface="Times New Roman"/>
              </a:rPr>
              <a:t> </a:t>
            </a:r>
            <a:r>
              <a:rPr lang="en-US" sz="3000" b="1" dirty="0" err="1">
                <a:latin typeface="Times New Roman"/>
                <a:ea typeface="Times New Roman"/>
              </a:rPr>
              <a:t>kiyimlilar</a:t>
            </a:r>
            <a:r>
              <a:rPr lang="en-US" sz="3000" b="1" dirty="0">
                <a:latin typeface="Times New Roman"/>
                <a:ea typeface="Times New Roman"/>
              </a:rPr>
              <a:t>”</a:t>
            </a:r>
            <a:r>
              <a:rPr lang="en-US" sz="3000" dirty="0">
                <a:latin typeface="Times New Roman"/>
                <a:ea typeface="Times New Roman"/>
              </a:rPr>
              <a:t> </a:t>
            </a:r>
            <a:r>
              <a:rPr lang="en-US" sz="3000" dirty="0" err="1">
                <a:latin typeface="Times New Roman"/>
                <a:ea typeface="Times New Roman"/>
              </a:rPr>
              <a:t>uchun</a:t>
            </a:r>
            <a:r>
              <a:rPr lang="en-US" sz="3000" dirty="0">
                <a:latin typeface="Times New Roman"/>
                <a:ea typeface="Times New Roman"/>
              </a:rPr>
              <a:t> </a:t>
            </a:r>
            <a:r>
              <a:rPr lang="en-US" sz="3000" dirty="0" err="1">
                <a:latin typeface="Times New Roman"/>
                <a:ea typeface="Times New Roman"/>
              </a:rPr>
              <a:t>juda</a:t>
            </a:r>
            <a:r>
              <a:rPr lang="en-US" sz="3000" dirty="0">
                <a:latin typeface="Times New Roman"/>
                <a:ea typeface="Times New Roman"/>
              </a:rPr>
              <a:t> </a:t>
            </a:r>
            <a:r>
              <a:rPr lang="en-US" sz="3000" dirty="0" err="1">
                <a:latin typeface="Times New Roman"/>
                <a:ea typeface="Times New Roman"/>
              </a:rPr>
              <a:t>katta</a:t>
            </a:r>
            <a:r>
              <a:rPr lang="en-US" sz="3000" dirty="0">
                <a:latin typeface="Times New Roman"/>
                <a:ea typeface="Times New Roman"/>
              </a:rPr>
              <a:t> </a:t>
            </a:r>
            <a:r>
              <a:rPr lang="en-US" sz="3000" dirty="0" err="1">
                <a:latin typeface="Times New Roman"/>
                <a:ea typeface="Times New Roman"/>
              </a:rPr>
              <a:t>yo’qotish</a:t>
            </a:r>
            <a:r>
              <a:rPr lang="en-US" sz="3000" dirty="0">
                <a:latin typeface="Times New Roman"/>
                <a:ea typeface="Times New Roman"/>
              </a:rPr>
              <a:t> </a:t>
            </a:r>
            <a:r>
              <a:rPr lang="en-US" sz="3000" dirty="0" err="1">
                <a:latin typeface="Times New Roman"/>
                <a:ea typeface="Times New Roman"/>
              </a:rPr>
              <a:t>bo’lgan</a:t>
            </a:r>
            <a:r>
              <a:rPr lang="en-US" sz="3000" dirty="0">
                <a:latin typeface="Times New Roman"/>
                <a:ea typeface="Times New Roman"/>
              </a:rPr>
              <a:t>. </a:t>
            </a:r>
            <a:r>
              <a:rPr lang="en-US" sz="3000" dirty="0" err="1">
                <a:latin typeface="Times New Roman"/>
                <a:ea typeface="Times New Roman"/>
              </a:rPr>
              <a:t>Shundan</a:t>
            </a:r>
            <a:r>
              <a:rPr lang="en-US" sz="3000" dirty="0">
                <a:latin typeface="Times New Roman"/>
                <a:ea typeface="Times New Roman"/>
              </a:rPr>
              <a:t> </a:t>
            </a:r>
            <a:r>
              <a:rPr lang="en-US" sz="3000" dirty="0" err="1">
                <a:latin typeface="Times New Roman"/>
                <a:ea typeface="Times New Roman"/>
              </a:rPr>
              <a:t>so’ngina</a:t>
            </a:r>
            <a:r>
              <a:rPr lang="en-US" sz="3000" dirty="0">
                <a:latin typeface="Times New Roman"/>
                <a:ea typeface="Times New Roman"/>
              </a:rPr>
              <a:t> </a:t>
            </a:r>
            <a:r>
              <a:rPr lang="en-US" sz="3000" dirty="0" err="1">
                <a:latin typeface="Times New Roman"/>
                <a:ea typeface="Times New Roman"/>
              </a:rPr>
              <a:t>arablar</a:t>
            </a:r>
            <a:r>
              <a:rPr lang="en-US" sz="3000" dirty="0">
                <a:latin typeface="Times New Roman"/>
                <a:ea typeface="Times New Roman"/>
              </a:rPr>
              <a:t> </a:t>
            </a:r>
            <a:r>
              <a:rPr lang="en-US" sz="3000" b="1" dirty="0" err="1">
                <a:latin typeface="Times New Roman"/>
                <a:ea typeface="Times New Roman"/>
              </a:rPr>
              <a:t>Samarqandni</a:t>
            </a:r>
            <a:r>
              <a:rPr lang="en-US" sz="3000" dirty="0">
                <a:latin typeface="Times New Roman"/>
                <a:ea typeface="Times New Roman"/>
              </a:rPr>
              <a:t> </a:t>
            </a:r>
            <a:r>
              <a:rPr lang="en-US" sz="3000" dirty="0" err="1">
                <a:latin typeface="Times New Roman"/>
                <a:ea typeface="Times New Roman"/>
              </a:rPr>
              <a:t>ishg’ol</a:t>
            </a:r>
            <a:r>
              <a:rPr lang="en-US" sz="3000" dirty="0">
                <a:latin typeface="Times New Roman"/>
                <a:ea typeface="Times New Roman"/>
              </a:rPr>
              <a:t> </a:t>
            </a:r>
            <a:r>
              <a:rPr lang="en-US" sz="3000" dirty="0" err="1">
                <a:latin typeface="Times New Roman"/>
                <a:ea typeface="Times New Roman"/>
              </a:rPr>
              <a:t>qilganlar</a:t>
            </a:r>
            <a:r>
              <a:rPr lang="en-US" sz="3000" dirty="0">
                <a:latin typeface="Times New Roman"/>
                <a:ea typeface="Times New Roman"/>
              </a:rPr>
              <a:t>.</a:t>
            </a:r>
          </a:p>
          <a:p>
            <a:pPr lvl="0" algn="just">
              <a:spcAft>
                <a:spcPts val="0"/>
              </a:spcAft>
            </a:pPr>
            <a:r>
              <a:rPr lang="en-US" sz="3000" dirty="0" smtClean="0">
                <a:latin typeface="Times New Roman"/>
                <a:ea typeface="Times New Roman"/>
              </a:rPr>
              <a:t>	</a:t>
            </a:r>
            <a:r>
              <a:rPr lang="en-US" sz="3000" dirty="0" err="1" smtClean="0">
                <a:latin typeface="Times New Roman"/>
                <a:ea typeface="Times New Roman"/>
              </a:rPr>
              <a:t>Muqanna</a:t>
            </a:r>
            <a:r>
              <a:rPr lang="en-US" sz="3000" dirty="0" smtClean="0">
                <a:latin typeface="Times New Roman"/>
                <a:ea typeface="Times New Roman"/>
              </a:rPr>
              <a:t> </a:t>
            </a:r>
            <a:r>
              <a:rPr lang="en-US" sz="3000" dirty="0" err="1">
                <a:latin typeface="Times New Roman"/>
                <a:ea typeface="Times New Roman"/>
              </a:rPr>
              <a:t>qo’zg’oloniga</a:t>
            </a:r>
            <a:r>
              <a:rPr lang="en-US" sz="3000" dirty="0">
                <a:latin typeface="Times New Roman"/>
                <a:ea typeface="Times New Roman"/>
              </a:rPr>
              <a:t> </a:t>
            </a:r>
            <a:r>
              <a:rPr lang="en-US" sz="3000" dirty="0" err="1">
                <a:latin typeface="Times New Roman"/>
                <a:ea typeface="Times New Roman"/>
              </a:rPr>
              <a:t>qarshi</a:t>
            </a:r>
            <a:r>
              <a:rPr lang="en-US" sz="3000" dirty="0">
                <a:latin typeface="Times New Roman"/>
                <a:ea typeface="Times New Roman"/>
              </a:rPr>
              <a:t> </a:t>
            </a:r>
            <a:r>
              <a:rPr lang="en-US" sz="3000" dirty="0" err="1">
                <a:latin typeface="Times New Roman"/>
                <a:ea typeface="Times New Roman"/>
              </a:rPr>
              <a:t>kurashning</a:t>
            </a:r>
            <a:r>
              <a:rPr lang="en-US" sz="3000" dirty="0">
                <a:latin typeface="Times New Roman"/>
                <a:ea typeface="Times New Roman"/>
              </a:rPr>
              <a:t> </a:t>
            </a:r>
            <a:r>
              <a:rPr lang="en-US" sz="3000" dirty="0" err="1">
                <a:latin typeface="Times New Roman"/>
                <a:ea typeface="Times New Roman"/>
              </a:rPr>
              <a:t>haddan</a:t>
            </a:r>
            <a:r>
              <a:rPr lang="en-US" sz="3000" dirty="0">
                <a:latin typeface="Times New Roman"/>
                <a:ea typeface="Times New Roman"/>
              </a:rPr>
              <a:t> </a:t>
            </a:r>
            <a:r>
              <a:rPr lang="en-US" sz="3000" dirty="0" err="1">
                <a:latin typeface="Times New Roman"/>
                <a:ea typeface="Times New Roman"/>
              </a:rPr>
              <a:t>tashqari</a:t>
            </a:r>
            <a:r>
              <a:rPr lang="en-US" sz="3000" dirty="0">
                <a:latin typeface="Times New Roman"/>
                <a:ea typeface="Times New Roman"/>
              </a:rPr>
              <a:t> </a:t>
            </a:r>
            <a:r>
              <a:rPr lang="en-US" sz="3000" dirty="0" err="1" smtClean="0">
                <a:latin typeface="Times New Roman"/>
                <a:ea typeface="Times New Roman"/>
              </a:rPr>
              <a:t>cho’zilib</a:t>
            </a:r>
            <a:r>
              <a:rPr lang="en-US" sz="3000" dirty="0" smtClean="0">
                <a:latin typeface="Times New Roman"/>
                <a:ea typeface="Times New Roman"/>
              </a:rPr>
              <a:t> </a:t>
            </a:r>
            <a:r>
              <a:rPr lang="en-US" sz="3000" dirty="0" err="1">
                <a:latin typeface="Times New Roman"/>
                <a:ea typeface="Times New Roman"/>
              </a:rPr>
              <a:t>ketganligi</a:t>
            </a:r>
            <a:r>
              <a:rPr lang="en-US" sz="3000" dirty="0">
                <a:latin typeface="Times New Roman"/>
                <a:ea typeface="Times New Roman"/>
              </a:rPr>
              <a:t> </a:t>
            </a:r>
            <a:r>
              <a:rPr lang="en-US" sz="3000" b="1" dirty="0" err="1">
                <a:solidFill>
                  <a:srgbClr val="0000FF"/>
                </a:solidFill>
                <a:latin typeface="Times New Roman"/>
                <a:ea typeface="Times New Roman"/>
              </a:rPr>
              <a:t>xalifa</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Mahdiyni</a:t>
            </a:r>
            <a:r>
              <a:rPr lang="en-US" sz="3000" dirty="0">
                <a:latin typeface="Times New Roman"/>
                <a:ea typeface="Times New Roman"/>
              </a:rPr>
              <a:t> </a:t>
            </a:r>
            <a:r>
              <a:rPr lang="en-US" sz="3000" dirty="0" err="1">
                <a:latin typeface="Times New Roman"/>
                <a:ea typeface="Times New Roman"/>
              </a:rPr>
              <a:t>juda</a:t>
            </a:r>
            <a:r>
              <a:rPr lang="en-US" sz="3000" dirty="0">
                <a:latin typeface="Times New Roman"/>
                <a:ea typeface="Times New Roman"/>
              </a:rPr>
              <a:t> </a:t>
            </a:r>
            <a:r>
              <a:rPr lang="en-US" sz="3000" dirty="0" err="1">
                <a:latin typeface="Times New Roman"/>
                <a:ea typeface="Times New Roman"/>
              </a:rPr>
              <a:t>tashvishga</a:t>
            </a:r>
            <a:r>
              <a:rPr lang="en-US" sz="3000" dirty="0">
                <a:latin typeface="Times New Roman"/>
                <a:ea typeface="Times New Roman"/>
              </a:rPr>
              <a:t> </a:t>
            </a:r>
            <a:r>
              <a:rPr lang="en-US" sz="3000" dirty="0" err="1">
                <a:latin typeface="Times New Roman"/>
                <a:ea typeface="Times New Roman"/>
              </a:rPr>
              <a:t>solayotgan</a:t>
            </a:r>
            <a:r>
              <a:rPr lang="en-US" sz="3000" dirty="0">
                <a:latin typeface="Times New Roman"/>
                <a:ea typeface="Times New Roman"/>
              </a:rPr>
              <a:t> </a:t>
            </a:r>
            <a:r>
              <a:rPr lang="en-US" sz="3000" dirty="0" err="1">
                <a:latin typeface="Times New Roman"/>
                <a:ea typeface="Times New Roman"/>
              </a:rPr>
              <a:t>edi</a:t>
            </a:r>
            <a:r>
              <a:rPr lang="en-US" sz="3000" dirty="0">
                <a:latin typeface="Times New Roman"/>
                <a:ea typeface="Times New Roman"/>
              </a:rPr>
              <a:t>. U </a:t>
            </a:r>
            <a:r>
              <a:rPr lang="en-US" sz="3000" dirty="0" err="1">
                <a:latin typeface="Times New Roman"/>
                <a:ea typeface="Times New Roman"/>
              </a:rPr>
              <a:t>qanday</a:t>
            </a:r>
            <a:r>
              <a:rPr lang="en-US" sz="3000" dirty="0">
                <a:latin typeface="Times New Roman"/>
                <a:ea typeface="Times New Roman"/>
              </a:rPr>
              <a:t> </a:t>
            </a:r>
            <a:r>
              <a:rPr lang="en-US" sz="3000" dirty="0" err="1">
                <a:latin typeface="Times New Roman"/>
                <a:ea typeface="Times New Roman"/>
              </a:rPr>
              <a:t>qilib</a:t>
            </a:r>
            <a:r>
              <a:rPr lang="en-US" sz="3000" dirty="0">
                <a:latin typeface="Times New Roman"/>
                <a:ea typeface="Times New Roman"/>
              </a:rPr>
              <a:t> </a:t>
            </a:r>
            <a:r>
              <a:rPr lang="en-US" sz="3000" dirty="0" err="1">
                <a:latin typeface="Times New Roman"/>
                <a:ea typeface="Times New Roman"/>
              </a:rPr>
              <a:t>bo’lmasin</a:t>
            </a:r>
            <a:r>
              <a:rPr lang="en-US" sz="3000" dirty="0">
                <a:latin typeface="Times New Roman"/>
                <a:ea typeface="Times New Roman"/>
              </a:rPr>
              <a:t> </a:t>
            </a:r>
            <a:r>
              <a:rPr lang="en-US" sz="3000" dirty="0" err="1">
                <a:latin typeface="Times New Roman"/>
                <a:ea typeface="Times New Roman"/>
              </a:rPr>
              <a:t>qo’zg’olonni</a:t>
            </a:r>
            <a:r>
              <a:rPr lang="en-US" sz="3000" dirty="0">
                <a:latin typeface="Times New Roman"/>
                <a:ea typeface="Times New Roman"/>
              </a:rPr>
              <a:t> </a:t>
            </a:r>
            <a:r>
              <a:rPr lang="en-US" sz="3000" dirty="0" err="1">
                <a:latin typeface="Times New Roman"/>
                <a:ea typeface="Times New Roman"/>
              </a:rPr>
              <a:t>tezroq</a:t>
            </a:r>
            <a:r>
              <a:rPr lang="en-US" sz="3000" dirty="0">
                <a:latin typeface="Times New Roman"/>
                <a:ea typeface="Times New Roman"/>
              </a:rPr>
              <a:t> </a:t>
            </a:r>
            <a:r>
              <a:rPr lang="en-US" sz="3000" dirty="0" err="1">
                <a:latin typeface="Times New Roman"/>
                <a:ea typeface="Times New Roman"/>
              </a:rPr>
              <a:t>bostirish</a:t>
            </a:r>
            <a:r>
              <a:rPr lang="en-US" sz="3000" dirty="0">
                <a:latin typeface="Times New Roman"/>
                <a:ea typeface="Times New Roman"/>
              </a:rPr>
              <a:t> </a:t>
            </a:r>
            <a:r>
              <a:rPr lang="en-US" sz="3000" dirty="0" err="1">
                <a:latin typeface="Times New Roman"/>
                <a:ea typeface="Times New Roman"/>
              </a:rPr>
              <a:t>uchun</a:t>
            </a:r>
            <a:r>
              <a:rPr lang="en-US" sz="3000" dirty="0">
                <a:latin typeface="Times New Roman"/>
                <a:ea typeface="Times New Roman"/>
              </a:rPr>
              <a:t> </a:t>
            </a:r>
            <a:r>
              <a:rPr lang="en-US" sz="3000" dirty="0" err="1">
                <a:latin typeface="Times New Roman"/>
                <a:ea typeface="Times New Roman"/>
              </a:rPr>
              <a:t>zarur</a:t>
            </a:r>
            <a:r>
              <a:rPr lang="en-US" sz="3000" dirty="0">
                <a:latin typeface="Times New Roman"/>
                <a:ea typeface="Times New Roman"/>
              </a:rPr>
              <a:t> </a:t>
            </a:r>
            <a:r>
              <a:rPr lang="en-US" sz="3000" dirty="0" err="1">
                <a:latin typeface="Times New Roman"/>
                <a:ea typeface="Times New Roman"/>
              </a:rPr>
              <a:t>choralar</a:t>
            </a:r>
            <a:r>
              <a:rPr lang="en-US" sz="3000" dirty="0">
                <a:latin typeface="Times New Roman"/>
                <a:ea typeface="Times New Roman"/>
              </a:rPr>
              <a:t> </a:t>
            </a:r>
            <a:r>
              <a:rPr lang="en-US" sz="3000" dirty="0" err="1" smtClean="0">
                <a:latin typeface="Times New Roman"/>
                <a:ea typeface="Times New Roman"/>
              </a:rPr>
              <a:t>ko’radi</a:t>
            </a:r>
            <a:r>
              <a:rPr lang="en-US" sz="3000" dirty="0">
                <a:latin typeface="Times New Roman"/>
                <a:ea typeface="Times New Roman"/>
              </a:rPr>
              <a:t>. </a:t>
            </a:r>
            <a:r>
              <a:rPr lang="en-US" sz="3000" dirty="0" err="1">
                <a:latin typeface="Times New Roman"/>
                <a:ea typeface="Times New Roman"/>
              </a:rPr>
              <a:t>Shu</a:t>
            </a:r>
            <a:r>
              <a:rPr lang="en-US" sz="3000" dirty="0">
                <a:latin typeface="Times New Roman"/>
                <a:ea typeface="Times New Roman"/>
              </a:rPr>
              <a:t> </a:t>
            </a:r>
            <a:r>
              <a:rPr lang="en-US" sz="3000" dirty="0" err="1">
                <a:latin typeface="Times New Roman"/>
                <a:ea typeface="Times New Roman"/>
              </a:rPr>
              <a:t>maqsadda</a:t>
            </a:r>
            <a:r>
              <a:rPr lang="en-US" sz="3000" dirty="0">
                <a:latin typeface="Times New Roman"/>
                <a:ea typeface="Times New Roman"/>
              </a:rPr>
              <a:t> u </a:t>
            </a:r>
            <a:r>
              <a:rPr lang="en-US" sz="3000" b="1" dirty="0" err="1">
                <a:latin typeface="Times New Roman"/>
                <a:ea typeface="Times New Roman"/>
              </a:rPr>
              <a:t>arab</a:t>
            </a:r>
            <a:r>
              <a:rPr lang="en-US" sz="3000" b="1" dirty="0">
                <a:latin typeface="Times New Roman"/>
                <a:ea typeface="Times New Roman"/>
              </a:rPr>
              <a:t> </a:t>
            </a:r>
            <a:r>
              <a:rPr lang="en-US" sz="3000" b="1" dirty="0" err="1">
                <a:latin typeface="Times New Roman"/>
                <a:ea typeface="Times New Roman"/>
              </a:rPr>
              <a:t>lashkarlarining</a:t>
            </a:r>
            <a:r>
              <a:rPr lang="en-US" sz="3000" dirty="0">
                <a:latin typeface="Times New Roman"/>
                <a:ea typeface="Times New Roman"/>
              </a:rPr>
              <a:t> </a:t>
            </a:r>
            <a:r>
              <a:rPr lang="en-US" sz="3000" dirty="0" err="1">
                <a:latin typeface="Times New Roman"/>
                <a:ea typeface="Times New Roman"/>
              </a:rPr>
              <a:t>qo’mondonlik</a:t>
            </a:r>
            <a:r>
              <a:rPr lang="en-US" sz="3000" dirty="0">
                <a:latin typeface="Times New Roman"/>
                <a:ea typeface="Times New Roman"/>
              </a:rPr>
              <a:t> </a:t>
            </a:r>
            <a:r>
              <a:rPr lang="en-US" sz="3000" dirty="0" err="1">
                <a:latin typeface="Times New Roman"/>
                <a:ea typeface="Times New Roman"/>
              </a:rPr>
              <a:t>tarkibini</a:t>
            </a:r>
            <a:r>
              <a:rPr lang="en-US" sz="3000" dirty="0">
                <a:latin typeface="Times New Roman"/>
                <a:ea typeface="Times New Roman"/>
              </a:rPr>
              <a:t> </a:t>
            </a:r>
            <a:r>
              <a:rPr lang="en-US" sz="3000" dirty="0" err="1">
                <a:latin typeface="Times New Roman"/>
                <a:ea typeface="Times New Roman"/>
              </a:rPr>
              <a:t>keskin</a:t>
            </a:r>
            <a:r>
              <a:rPr lang="en-US" sz="3000" dirty="0">
                <a:latin typeface="Times New Roman"/>
                <a:ea typeface="Times New Roman"/>
              </a:rPr>
              <a:t> </a:t>
            </a:r>
            <a:r>
              <a:rPr lang="en-US" sz="3000" dirty="0" err="1">
                <a:latin typeface="Times New Roman"/>
                <a:ea typeface="Times New Roman"/>
              </a:rPr>
              <a:t>yangilaydi</a:t>
            </a:r>
            <a:r>
              <a:rPr lang="en-US" sz="3000" dirty="0">
                <a:latin typeface="Times New Roman"/>
                <a:ea typeface="Times New Roman"/>
              </a:rPr>
              <a:t>. </a:t>
            </a:r>
            <a:r>
              <a:rPr lang="en-US" sz="3000" b="1" dirty="0" err="1">
                <a:solidFill>
                  <a:srgbClr val="0000FF"/>
                </a:solidFill>
                <a:latin typeface="Times New Roman"/>
                <a:ea typeface="Times New Roman"/>
              </a:rPr>
              <a:t>Maoz</a:t>
            </a:r>
            <a:r>
              <a:rPr lang="en-US" sz="3000" b="1" dirty="0">
                <a:solidFill>
                  <a:srgbClr val="0000FF"/>
                </a:solidFill>
                <a:latin typeface="Times New Roman"/>
                <a:ea typeface="Times New Roman"/>
              </a:rPr>
              <a:t> </a:t>
            </a:r>
            <a:r>
              <a:rPr lang="en-US" sz="3000" b="1" dirty="0" err="1">
                <a:solidFill>
                  <a:srgbClr val="0000FF"/>
                </a:solidFill>
                <a:latin typeface="Times New Roman"/>
                <a:ea typeface="Times New Roman"/>
              </a:rPr>
              <a:t>ibn</a:t>
            </a:r>
            <a:r>
              <a:rPr lang="en-US" sz="3000" b="1" dirty="0">
                <a:solidFill>
                  <a:srgbClr val="0000FF"/>
                </a:solidFill>
                <a:latin typeface="Times New Roman"/>
                <a:ea typeface="Times New Roman"/>
              </a:rPr>
              <a:t> Muslim</a:t>
            </a:r>
            <a:r>
              <a:rPr lang="en-US" sz="3000" dirty="0">
                <a:latin typeface="Times New Roman"/>
                <a:ea typeface="Times New Roman"/>
              </a:rPr>
              <a:t> ham </a:t>
            </a:r>
            <a:r>
              <a:rPr lang="en-US" sz="3000" dirty="0" err="1">
                <a:latin typeface="Times New Roman"/>
                <a:ea typeface="Times New Roman"/>
              </a:rPr>
              <a:t>o’zining</a:t>
            </a:r>
            <a:r>
              <a:rPr lang="en-US" sz="3000" dirty="0">
                <a:latin typeface="Times New Roman"/>
                <a:ea typeface="Times New Roman"/>
              </a:rPr>
              <a:t> </a:t>
            </a:r>
            <a:r>
              <a:rPr lang="en-US" sz="3000" dirty="0" err="1">
                <a:latin typeface="Times New Roman"/>
                <a:ea typeface="Times New Roman"/>
              </a:rPr>
              <a:t>chaqirib</a:t>
            </a:r>
            <a:r>
              <a:rPr lang="en-US" sz="3000" dirty="0">
                <a:latin typeface="Times New Roman"/>
                <a:ea typeface="Times New Roman"/>
              </a:rPr>
              <a:t> </a:t>
            </a:r>
            <a:r>
              <a:rPr lang="en-US" sz="3000" dirty="0" err="1">
                <a:latin typeface="Times New Roman"/>
                <a:ea typeface="Times New Roman"/>
              </a:rPr>
              <a:t>olishini</a:t>
            </a:r>
            <a:r>
              <a:rPr lang="en-US" sz="3000" dirty="0">
                <a:latin typeface="Times New Roman"/>
                <a:ea typeface="Times New Roman"/>
              </a:rPr>
              <a:t> </a:t>
            </a:r>
            <a:r>
              <a:rPr lang="en-US" sz="3000" dirty="0" err="1">
                <a:latin typeface="Times New Roman"/>
                <a:ea typeface="Times New Roman"/>
              </a:rPr>
              <a:t>iltimos</a:t>
            </a:r>
            <a:r>
              <a:rPr lang="en-US" sz="3000" dirty="0">
                <a:latin typeface="Times New Roman"/>
                <a:ea typeface="Times New Roman"/>
              </a:rPr>
              <a:t> </a:t>
            </a:r>
            <a:r>
              <a:rPr lang="en-US" sz="3000" dirty="0" err="1">
                <a:latin typeface="Times New Roman"/>
                <a:ea typeface="Times New Roman"/>
              </a:rPr>
              <a:t>qiladi</a:t>
            </a:r>
            <a:r>
              <a:rPr lang="en-US" sz="3000" dirty="0">
                <a:latin typeface="Times New Roman"/>
                <a:ea typeface="Times New Roman"/>
              </a:rPr>
              <a:t>..</a:t>
            </a:r>
            <a:endParaRPr lang="en-US" sz="3000" b="1" i="1" dirty="0">
              <a:solidFill>
                <a:srgbClr val="006600"/>
              </a:solidFill>
              <a:latin typeface="Times New Roman"/>
              <a:ea typeface="Times New Roman"/>
            </a:endParaRPr>
          </a:p>
        </p:txBody>
      </p:sp>
    </p:spTree>
    <p:extLst>
      <p:ext uri="{BB962C8B-B14F-4D97-AF65-F5344CB8AC3E}">
        <p14:creationId xmlns:p14="http://schemas.microsoft.com/office/powerpoint/2010/main" val="15487514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509200"/>
          </a:xfrm>
          <a:prstGeom prst="rect">
            <a:avLst/>
          </a:prstGeom>
        </p:spPr>
        <p:txBody>
          <a:bodyPr wrap="square">
            <a:spAutoFit/>
          </a:bodyPr>
          <a:lstStyle/>
          <a:p>
            <a:pPr lvl="0" algn="just">
              <a:spcAft>
                <a:spcPts val="0"/>
              </a:spcAft>
            </a:pPr>
            <a:r>
              <a:rPr lang="en-US" sz="3200" dirty="0" smtClean="0">
                <a:latin typeface="Times New Roman"/>
                <a:ea typeface="Times New Roman"/>
              </a:rPr>
              <a:t>	“</a:t>
            </a:r>
            <a:r>
              <a:rPr lang="en-US" sz="3200" dirty="0" err="1">
                <a:latin typeface="Times New Roman"/>
                <a:ea typeface="Times New Roman"/>
              </a:rPr>
              <a:t>Oq</a:t>
            </a:r>
            <a:r>
              <a:rPr lang="en-US" sz="3200" dirty="0">
                <a:latin typeface="Times New Roman"/>
                <a:ea typeface="Times New Roman"/>
              </a:rPr>
              <a:t> </a:t>
            </a:r>
            <a:r>
              <a:rPr lang="en-US" sz="3200" dirty="0" err="1">
                <a:latin typeface="Times New Roman"/>
                <a:ea typeface="Times New Roman"/>
              </a:rPr>
              <a:t>kiyimlilar</a:t>
            </a:r>
            <a:r>
              <a:rPr lang="en-US" sz="3200" dirty="0">
                <a:latin typeface="Times New Roman"/>
                <a:ea typeface="Times New Roman"/>
              </a:rPr>
              <a:t>” </a:t>
            </a:r>
            <a:r>
              <a:rPr lang="en-US" sz="3200" dirty="0" err="1">
                <a:latin typeface="Times New Roman"/>
                <a:ea typeface="Times New Roman"/>
              </a:rPr>
              <a:t>ga</a:t>
            </a:r>
            <a:r>
              <a:rPr lang="en-US" sz="3200" dirty="0">
                <a:latin typeface="Times New Roman"/>
                <a:ea typeface="Times New Roman"/>
              </a:rPr>
              <a:t> </a:t>
            </a:r>
            <a:r>
              <a:rPr lang="en-US" sz="3200" dirty="0" err="1">
                <a:latin typeface="Times New Roman"/>
                <a:ea typeface="Times New Roman"/>
              </a:rPr>
              <a:t>qarshi</a:t>
            </a:r>
            <a:r>
              <a:rPr lang="en-US" sz="3200" dirty="0">
                <a:latin typeface="Times New Roman"/>
                <a:ea typeface="Times New Roman"/>
              </a:rPr>
              <a:t> </a:t>
            </a:r>
            <a:r>
              <a:rPr lang="en-US" sz="3200" dirty="0" err="1">
                <a:latin typeface="Times New Roman"/>
                <a:ea typeface="Times New Roman"/>
              </a:rPr>
              <a:t>arablarning</a:t>
            </a:r>
            <a:r>
              <a:rPr lang="en-US" sz="3200" dirty="0">
                <a:latin typeface="Times New Roman"/>
                <a:ea typeface="Times New Roman"/>
              </a:rPr>
              <a:t> </a:t>
            </a:r>
            <a:r>
              <a:rPr lang="en-US" sz="3200" dirty="0" err="1">
                <a:latin typeface="Times New Roman"/>
                <a:ea typeface="Times New Roman"/>
              </a:rPr>
              <a:t>kurashi</a:t>
            </a:r>
            <a:r>
              <a:rPr lang="en-US" sz="3200" dirty="0">
                <a:latin typeface="Times New Roman"/>
                <a:ea typeface="Times New Roman"/>
              </a:rPr>
              <a:t> </a:t>
            </a:r>
            <a:r>
              <a:rPr lang="en-US" sz="3200" dirty="0" err="1">
                <a:latin typeface="Times New Roman"/>
                <a:ea typeface="Times New Roman"/>
              </a:rPr>
              <a:t>yangi</a:t>
            </a:r>
            <a:r>
              <a:rPr lang="en-US" sz="3200" dirty="0">
                <a:latin typeface="Times New Roman"/>
                <a:ea typeface="Times New Roman"/>
              </a:rPr>
              <a:t> </a:t>
            </a:r>
            <a:r>
              <a:rPr lang="en-US" sz="3200" dirty="0" err="1">
                <a:latin typeface="Times New Roman"/>
                <a:ea typeface="Times New Roman"/>
              </a:rPr>
              <a:t>davrga</a:t>
            </a:r>
            <a:r>
              <a:rPr lang="en-US" sz="3200" dirty="0">
                <a:latin typeface="Times New Roman"/>
                <a:ea typeface="Times New Roman"/>
              </a:rPr>
              <a:t> </a:t>
            </a:r>
            <a:r>
              <a:rPr lang="en-US" sz="3200" dirty="0" err="1">
                <a:latin typeface="Times New Roman"/>
                <a:ea typeface="Times New Roman"/>
              </a:rPr>
              <a:t>kiradi</a:t>
            </a:r>
            <a:r>
              <a:rPr lang="en-US" sz="3200" dirty="0">
                <a:latin typeface="Times New Roman"/>
                <a:ea typeface="Times New Roman"/>
              </a:rPr>
              <a:t>. </a:t>
            </a:r>
            <a:r>
              <a:rPr lang="en-US" sz="3200" b="1" dirty="0">
                <a:latin typeface="Times New Roman"/>
                <a:ea typeface="Times New Roman"/>
              </a:rPr>
              <a:t>780—783 </a:t>
            </a:r>
            <a:r>
              <a:rPr lang="en-US" sz="3200" b="1" dirty="0" err="1">
                <a:latin typeface="Times New Roman"/>
                <a:ea typeface="Times New Roman"/>
              </a:rPr>
              <a:t>yillarni</a:t>
            </a:r>
            <a:r>
              <a:rPr lang="en-US" sz="3200" dirty="0">
                <a:latin typeface="Times New Roman"/>
                <a:ea typeface="Times New Roman"/>
              </a:rPr>
              <a:t> </a:t>
            </a:r>
            <a:r>
              <a:rPr lang="en-US" sz="3200" dirty="0" err="1">
                <a:latin typeface="Times New Roman"/>
                <a:ea typeface="Times New Roman"/>
              </a:rPr>
              <a:t>o’z</a:t>
            </a:r>
            <a:r>
              <a:rPr lang="en-US" sz="3200" dirty="0">
                <a:latin typeface="Times New Roman"/>
                <a:ea typeface="Times New Roman"/>
              </a:rPr>
              <a:t> </a:t>
            </a:r>
            <a:r>
              <a:rPr lang="en-US" sz="3200" dirty="0" err="1">
                <a:latin typeface="Times New Roman"/>
                <a:ea typeface="Times New Roman"/>
              </a:rPr>
              <a:t>ichiga</a:t>
            </a:r>
            <a:r>
              <a:rPr lang="en-US" sz="3200" dirty="0">
                <a:latin typeface="Times New Roman"/>
                <a:ea typeface="Times New Roman"/>
              </a:rPr>
              <a:t> </a:t>
            </a:r>
            <a:r>
              <a:rPr lang="en-US" sz="3200" dirty="0" err="1">
                <a:latin typeface="Times New Roman"/>
                <a:ea typeface="Times New Roman"/>
              </a:rPr>
              <a:t>olgan</a:t>
            </a:r>
            <a:r>
              <a:rPr lang="en-US" sz="3200" dirty="0">
                <a:latin typeface="Times New Roman"/>
                <a:ea typeface="Times New Roman"/>
              </a:rPr>
              <a:t> </a:t>
            </a:r>
            <a:r>
              <a:rPr lang="en-US" sz="3200" dirty="0" err="1">
                <a:latin typeface="Times New Roman"/>
                <a:ea typeface="Times New Roman"/>
              </a:rPr>
              <a:t>bu</a:t>
            </a:r>
            <a:r>
              <a:rPr lang="en-US" sz="3200" dirty="0">
                <a:latin typeface="Times New Roman"/>
                <a:ea typeface="Times New Roman"/>
              </a:rPr>
              <a:t> </a:t>
            </a:r>
            <a:r>
              <a:rPr lang="en-US" sz="3200" dirty="0" err="1">
                <a:latin typeface="Times New Roman"/>
                <a:ea typeface="Times New Roman"/>
              </a:rPr>
              <a:t>kurash</a:t>
            </a:r>
            <a:r>
              <a:rPr lang="en-US" sz="3200" dirty="0">
                <a:latin typeface="Times New Roman"/>
                <a:ea typeface="Times New Roman"/>
              </a:rPr>
              <a:t> </a:t>
            </a:r>
            <a:r>
              <a:rPr lang="en-US" sz="3200" dirty="0" err="1">
                <a:latin typeface="Times New Roman"/>
                <a:ea typeface="Times New Roman"/>
              </a:rPr>
              <a:t>davrining</a:t>
            </a:r>
            <a:r>
              <a:rPr lang="en-US" sz="3200" dirty="0">
                <a:latin typeface="Times New Roman"/>
                <a:ea typeface="Times New Roman"/>
              </a:rPr>
              <a:t> </a:t>
            </a:r>
            <a:r>
              <a:rPr lang="en-US" sz="3200" b="1" dirty="0">
                <a:latin typeface="Times New Roman"/>
                <a:ea typeface="Times New Roman"/>
              </a:rPr>
              <a:t>bosh </a:t>
            </a:r>
            <a:r>
              <a:rPr lang="en-US" sz="3200" b="1" dirty="0" err="1">
                <a:latin typeface="Times New Roman"/>
                <a:ea typeface="Times New Roman"/>
              </a:rPr>
              <a:t>maqsadi</a:t>
            </a:r>
            <a:r>
              <a:rPr lang="en-US" sz="3200" dirty="0">
                <a:latin typeface="Times New Roman"/>
                <a:ea typeface="Times New Roman"/>
              </a:rPr>
              <a:t> “</a:t>
            </a:r>
            <a:r>
              <a:rPr lang="en-US" sz="3200" dirty="0" err="1">
                <a:latin typeface="Times New Roman"/>
                <a:ea typeface="Times New Roman"/>
              </a:rPr>
              <a:t>oq</a:t>
            </a:r>
            <a:r>
              <a:rPr lang="en-US" sz="3200" dirty="0">
                <a:latin typeface="Times New Roman"/>
                <a:ea typeface="Times New Roman"/>
              </a:rPr>
              <a:t> </a:t>
            </a:r>
            <a:r>
              <a:rPr lang="en-US" sz="3200" dirty="0" err="1">
                <a:latin typeface="Times New Roman"/>
                <a:ea typeface="Times New Roman"/>
              </a:rPr>
              <a:t>kiyimlilar</a:t>
            </a:r>
            <a:r>
              <a:rPr lang="en-US" sz="3200" dirty="0">
                <a:latin typeface="Times New Roman"/>
                <a:ea typeface="Times New Roman"/>
              </a:rPr>
              <a:t>” </a:t>
            </a:r>
            <a:r>
              <a:rPr lang="en-US" sz="3200" dirty="0" err="1">
                <a:latin typeface="Times New Roman"/>
                <a:ea typeface="Times New Roman"/>
              </a:rPr>
              <a:t>qo’zg’olonining</a:t>
            </a:r>
            <a:r>
              <a:rPr lang="en-US" sz="3200" dirty="0">
                <a:latin typeface="Times New Roman"/>
                <a:ea typeface="Times New Roman"/>
              </a:rPr>
              <a:t> bosh </a:t>
            </a:r>
            <a:r>
              <a:rPr lang="en-US" sz="3200" dirty="0" err="1">
                <a:latin typeface="Times New Roman"/>
                <a:ea typeface="Times New Roman"/>
              </a:rPr>
              <a:t>rahbari</a:t>
            </a:r>
            <a:r>
              <a:rPr lang="en-US" sz="3200" dirty="0">
                <a:latin typeface="Times New Roman"/>
                <a:ea typeface="Times New Roman"/>
              </a:rPr>
              <a:t> </a:t>
            </a:r>
            <a:r>
              <a:rPr lang="en-US" sz="3200" b="1" dirty="0" err="1">
                <a:solidFill>
                  <a:srgbClr val="0000FF"/>
                </a:solidFill>
                <a:latin typeface="Times New Roman"/>
                <a:ea typeface="Times New Roman"/>
              </a:rPr>
              <a:t>Muqannani</a:t>
            </a:r>
            <a:r>
              <a:rPr lang="en-US" sz="3200" dirty="0">
                <a:latin typeface="Times New Roman"/>
                <a:ea typeface="Times New Roman"/>
              </a:rPr>
              <a:t> tor-</a:t>
            </a:r>
            <a:r>
              <a:rPr lang="en-US" sz="3200" dirty="0" err="1">
                <a:latin typeface="Times New Roman"/>
                <a:ea typeface="Times New Roman"/>
              </a:rPr>
              <a:t>mor</a:t>
            </a:r>
            <a:r>
              <a:rPr lang="en-US" sz="3200" dirty="0">
                <a:latin typeface="Times New Roman"/>
                <a:ea typeface="Times New Roman"/>
              </a:rPr>
              <a:t> </a:t>
            </a:r>
            <a:r>
              <a:rPr lang="en-US" sz="3200" dirty="0" err="1">
                <a:latin typeface="Times New Roman"/>
                <a:ea typeface="Times New Roman"/>
              </a:rPr>
              <a:t>keltirishdan</a:t>
            </a:r>
            <a:r>
              <a:rPr lang="en-US" sz="3200" dirty="0">
                <a:latin typeface="Times New Roman"/>
                <a:ea typeface="Times New Roman"/>
              </a:rPr>
              <a:t> </a:t>
            </a:r>
            <a:r>
              <a:rPr lang="en-US" sz="3200" dirty="0" err="1">
                <a:latin typeface="Times New Roman"/>
                <a:ea typeface="Times New Roman"/>
              </a:rPr>
              <a:t>iborat</a:t>
            </a:r>
            <a:r>
              <a:rPr lang="en-US" sz="3200" dirty="0">
                <a:latin typeface="Times New Roman"/>
                <a:ea typeface="Times New Roman"/>
              </a:rPr>
              <a:t> </a:t>
            </a:r>
            <a:r>
              <a:rPr lang="en-US" sz="3200" dirty="0" err="1">
                <a:latin typeface="Times New Roman"/>
                <a:ea typeface="Times New Roman"/>
              </a:rPr>
              <a:t>edi</a:t>
            </a:r>
            <a:r>
              <a:rPr lang="en-US" sz="3200" dirty="0">
                <a:latin typeface="Times New Roman"/>
                <a:ea typeface="Times New Roman"/>
              </a:rPr>
              <a:t>. Bu </a:t>
            </a:r>
            <a:r>
              <a:rPr lang="en-US" sz="3200" dirty="0" err="1">
                <a:latin typeface="Times New Roman"/>
                <a:ea typeface="Times New Roman"/>
              </a:rPr>
              <a:t>davrga</a:t>
            </a:r>
            <a:r>
              <a:rPr lang="en-US" sz="3200" dirty="0">
                <a:latin typeface="Times New Roman"/>
                <a:ea typeface="Times New Roman"/>
              </a:rPr>
              <a:t> </a:t>
            </a:r>
            <a:r>
              <a:rPr lang="en-US" sz="3200" dirty="0" err="1">
                <a:latin typeface="Times New Roman"/>
                <a:ea typeface="Times New Roman"/>
              </a:rPr>
              <a:t>kelib</a:t>
            </a:r>
            <a:r>
              <a:rPr lang="en-US" sz="3200" dirty="0">
                <a:latin typeface="Times New Roman"/>
                <a:ea typeface="Times New Roman"/>
              </a:rPr>
              <a:t> </a:t>
            </a:r>
            <a:r>
              <a:rPr lang="en-US" sz="3200" b="1" dirty="0" err="1">
                <a:latin typeface="Times New Roman"/>
                <a:ea typeface="Times New Roman"/>
              </a:rPr>
              <a:t>mahalliy</a:t>
            </a:r>
            <a:r>
              <a:rPr lang="en-US" sz="3200" b="1" dirty="0">
                <a:latin typeface="Times New Roman"/>
                <a:ea typeface="Times New Roman"/>
              </a:rPr>
              <a:t> </a:t>
            </a:r>
            <a:r>
              <a:rPr lang="en-US" sz="3200" b="1" dirty="0" smtClean="0">
                <a:latin typeface="Times New Roman"/>
                <a:ea typeface="Times New Roman"/>
              </a:rPr>
              <a:t> </a:t>
            </a:r>
            <a:r>
              <a:rPr lang="en-US" sz="3200" b="1" dirty="0" err="1">
                <a:latin typeface="Times New Roman"/>
                <a:ea typeface="Times New Roman"/>
              </a:rPr>
              <a:t>zodagon</a:t>
            </a:r>
            <a:r>
              <a:rPr lang="en-US" sz="3200" b="1" dirty="0">
                <a:latin typeface="Times New Roman"/>
                <a:ea typeface="Times New Roman"/>
              </a:rPr>
              <a:t> </a:t>
            </a:r>
            <a:r>
              <a:rPr lang="en-US" sz="3200" b="1" dirty="0" err="1">
                <a:latin typeface="Times New Roman"/>
                <a:ea typeface="Times New Roman"/>
              </a:rPr>
              <a:t>dehqonlar</a:t>
            </a:r>
            <a:r>
              <a:rPr lang="en-US" sz="3200" dirty="0">
                <a:latin typeface="Times New Roman"/>
                <a:ea typeface="Times New Roman"/>
              </a:rPr>
              <a:t> </a:t>
            </a:r>
            <a:r>
              <a:rPr lang="en-US" sz="3200" dirty="0" err="1">
                <a:latin typeface="Times New Roman"/>
                <a:ea typeface="Times New Roman"/>
              </a:rPr>
              <a:t>ozodlik</a:t>
            </a:r>
            <a:r>
              <a:rPr lang="en-US" sz="3200" dirty="0">
                <a:latin typeface="Times New Roman"/>
                <a:ea typeface="Times New Roman"/>
              </a:rPr>
              <a:t> </a:t>
            </a:r>
            <a:r>
              <a:rPr lang="en-US" sz="3200" dirty="0" err="1">
                <a:latin typeface="Times New Roman"/>
                <a:ea typeface="Times New Roman"/>
              </a:rPr>
              <a:t>va</a:t>
            </a:r>
            <a:r>
              <a:rPr lang="en-US" sz="3200" dirty="0">
                <a:latin typeface="Times New Roman"/>
                <a:ea typeface="Times New Roman"/>
              </a:rPr>
              <a:t> </a:t>
            </a:r>
            <a:r>
              <a:rPr lang="en-US" sz="3200" dirty="0" err="1">
                <a:latin typeface="Times New Roman"/>
                <a:ea typeface="Times New Roman"/>
              </a:rPr>
              <a:t>erk</a:t>
            </a:r>
            <a:r>
              <a:rPr lang="en-US" sz="3200" dirty="0">
                <a:latin typeface="Times New Roman"/>
                <a:ea typeface="Times New Roman"/>
              </a:rPr>
              <a:t> </a:t>
            </a:r>
            <a:r>
              <a:rPr lang="en-US" sz="3200" dirty="0" err="1">
                <a:latin typeface="Times New Roman"/>
                <a:ea typeface="Times New Roman"/>
              </a:rPr>
              <a:t>uchun</a:t>
            </a:r>
            <a:r>
              <a:rPr lang="en-US" sz="3200" dirty="0">
                <a:latin typeface="Times New Roman"/>
                <a:ea typeface="Times New Roman"/>
              </a:rPr>
              <a:t> </a:t>
            </a:r>
            <a:r>
              <a:rPr lang="en-US" sz="3200" dirty="0" err="1">
                <a:latin typeface="Times New Roman"/>
                <a:ea typeface="Times New Roman"/>
              </a:rPr>
              <a:t>olib</a:t>
            </a:r>
            <a:r>
              <a:rPr lang="en-US" sz="3200" dirty="0">
                <a:latin typeface="Times New Roman"/>
                <a:ea typeface="Times New Roman"/>
              </a:rPr>
              <a:t> </a:t>
            </a:r>
            <a:r>
              <a:rPr lang="en-US" sz="3200" dirty="0" err="1">
                <a:latin typeface="Times New Roman"/>
                <a:ea typeface="Times New Roman"/>
              </a:rPr>
              <a:t>borilgan</a:t>
            </a:r>
            <a:r>
              <a:rPr lang="en-US" sz="3200" dirty="0">
                <a:latin typeface="Times New Roman"/>
                <a:ea typeface="Times New Roman"/>
              </a:rPr>
              <a:t> </a:t>
            </a:r>
            <a:r>
              <a:rPr lang="en-US" sz="3200" dirty="0" err="1">
                <a:latin typeface="Times New Roman"/>
                <a:ea typeface="Times New Roman"/>
              </a:rPr>
              <a:t>kurash</a:t>
            </a:r>
            <a:r>
              <a:rPr lang="en-US" sz="3200" dirty="0">
                <a:latin typeface="Times New Roman"/>
                <a:ea typeface="Times New Roman"/>
              </a:rPr>
              <a:t> </a:t>
            </a:r>
            <a:r>
              <a:rPr lang="en-US" sz="3200" dirty="0" err="1">
                <a:latin typeface="Times New Roman"/>
                <a:ea typeface="Times New Roman"/>
              </a:rPr>
              <a:t>manfaatilariga</a:t>
            </a:r>
            <a:r>
              <a:rPr lang="en-US" sz="3200" dirty="0">
                <a:latin typeface="Times New Roman"/>
                <a:ea typeface="Times New Roman"/>
              </a:rPr>
              <a:t> </a:t>
            </a:r>
            <a:r>
              <a:rPr lang="en-US" sz="3200" dirty="0" err="1">
                <a:latin typeface="Times New Roman"/>
                <a:ea typeface="Times New Roman"/>
              </a:rPr>
              <a:t>xiyonat</a:t>
            </a:r>
            <a:r>
              <a:rPr lang="en-US" sz="3200" dirty="0">
                <a:latin typeface="Times New Roman"/>
                <a:ea typeface="Times New Roman"/>
              </a:rPr>
              <a:t> </a:t>
            </a:r>
            <a:r>
              <a:rPr lang="en-US" sz="3200" dirty="0" err="1">
                <a:latin typeface="Times New Roman"/>
                <a:ea typeface="Times New Roman"/>
              </a:rPr>
              <a:t>qilib</a:t>
            </a:r>
            <a:r>
              <a:rPr lang="en-US" sz="3200" dirty="0">
                <a:latin typeface="Times New Roman"/>
                <a:ea typeface="Times New Roman"/>
              </a:rPr>
              <a:t>, </a:t>
            </a:r>
            <a:r>
              <a:rPr lang="en-US" sz="3200" dirty="0" err="1">
                <a:latin typeface="Times New Roman"/>
                <a:ea typeface="Times New Roman"/>
              </a:rPr>
              <a:t>sotqinlarcha</a:t>
            </a:r>
            <a:r>
              <a:rPr lang="en-US" sz="3200" dirty="0">
                <a:latin typeface="Times New Roman"/>
                <a:ea typeface="Times New Roman"/>
              </a:rPr>
              <a:t> </a:t>
            </a:r>
            <a:r>
              <a:rPr lang="en-US" sz="3200" dirty="0" err="1">
                <a:latin typeface="Times New Roman"/>
                <a:ea typeface="Times New Roman"/>
              </a:rPr>
              <a:t>arablar</a:t>
            </a:r>
            <a:r>
              <a:rPr lang="en-US" sz="3200" dirty="0">
                <a:latin typeface="Times New Roman"/>
                <a:ea typeface="Times New Roman"/>
              </a:rPr>
              <a:t> </a:t>
            </a:r>
            <a:r>
              <a:rPr lang="en-US" sz="3200" dirty="0" err="1">
                <a:latin typeface="Times New Roman"/>
                <a:ea typeface="Times New Roman"/>
              </a:rPr>
              <a:t>tomoniga</a:t>
            </a:r>
            <a:r>
              <a:rPr lang="en-US" sz="3200" dirty="0">
                <a:latin typeface="Times New Roman"/>
                <a:ea typeface="Times New Roman"/>
              </a:rPr>
              <a:t> </a:t>
            </a:r>
            <a:r>
              <a:rPr lang="en-US" sz="3200" dirty="0" err="1">
                <a:latin typeface="Times New Roman"/>
                <a:ea typeface="Times New Roman"/>
              </a:rPr>
              <a:t>o’tadilar</a:t>
            </a:r>
            <a:r>
              <a:rPr lang="en-US" sz="3200" dirty="0">
                <a:latin typeface="Times New Roman"/>
                <a:ea typeface="Times New Roman"/>
              </a:rPr>
              <a:t>. </a:t>
            </a:r>
            <a:r>
              <a:rPr lang="en-US" sz="3200" dirty="0" err="1">
                <a:latin typeface="Times New Roman"/>
                <a:ea typeface="Times New Roman"/>
              </a:rPr>
              <a:t>Ular</a:t>
            </a:r>
            <a:r>
              <a:rPr lang="en-US" sz="3200" dirty="0">
                <a:latin typeface="Times New Roman"/>
                <a:ea typeface="Times New Roman"/>
              </a:rPr>
              <a:t> </a:t>
            </a:r>
            <a:r>
              <a:rPr lang="en-US" sz="3200" b="1" dirty="0" err="1" smtClean="0">
                <a:solidFill>
                  <a:srgbClr val="0000FF"/>
                </a:solidFill>
                <a:latin typeface="Times New Roman"/>
                <a:ea typeface="Times New Roman"/>
              </a:rPr>
              <a:t>arab</a:t>
            </a:r>
            <a:r>
              <a:rPr lang="en-US" sz="3200" b="1" dirty="0" smtClean="0">
                <a:solidFill>
                  <a:srgbClr val="0000FF"/>
                </a:solidFill>
                <a:latin typeface="Times New Roman"/>
                <a:ea typeface="Times New Roman"/>
              </a:rPr>
              <a:t> </a:t>
            </a:r>
            <a:r>
              <a:rPr lang="en-US" sz="3200" b="1" dirty="0" err="1" smtClean="0">
                <a:solidFill>
                  <a:srgbClr val="0000FF"/>
                </a:solidFill>
                <a:latin typeface="Times New Roman"/>
                <a:ea typeface="Times New Roman"/>
              </a:rPr>
              <a:t>lashkarlari</a:t>
            </a:r>
            <a:r>
              <a:rPr lang="en-US" sz="3200" dirty="0" smtClean="0">
                <a:latin typeface="Times New Roman"/>
                <a:ea typeface="Times New Roman"/>
              </a:rPr>
              <a:t> </a:t>
            </a:r>
            <a:r>
              <a:rPr lang="en-US" sz="3200" dirty="0" err="1">
                <a:latin typeface="Times New Roman"/>
                <a:ea typeface="Times New Roman"/>
              </a:rPr>
              <a:t>bilan</a:t>
            </a:r>
            <a:r>
              <a:rPr lang="en-US" sz="3200" dirty="0">
                <a:latin typeface="Times New Roman"/>
                <a:ea typeface="Times New Roman"/>
              </a:rPr>
              <a:t> </a:t>
            </a:r>
            <a:r>
              <a:rPr lang="en-US" sz="3200" dirty="0" err="1">
                <a:latin typeface="Times New Roman"/>
                <a:ea typeface="Times New Roman"/>
              </a:rPr>
              <a:t>birgalashib</a:t>
            </a:r>
            <a:r>
              <a:rPr lang="en-US" sz="3200" dirty="0">
                <a:latin typeface="Times New Roman"/>
                <a:ea typeface="Times New Roman"/>
              </a:rPr>
              <a:t> </a:t>
            </a:r>
            <a:r>
              <a:rPr lang="en-US" sz="3200" dirty="0" err="1">
                <a:latin typeface="Times New Roman"/>
                <a:ea typeface="Times New Roman"/>
              </a:rPr>
              <a:t>Muqanna</a:t>
            </a:r>
            <a:r>
              <a:rPr lang="en-US" sz="3200" dirty="0">
                <a:latin typeface="Times New Roman"/>
                <a:ea typeface="Times New Roman"/>
              </a:rPr>
              <a:t> </a:t>
            </a:r>
            <a:r>
              <a:rPr lang="en-US" sz="3200" dirty="0" err="1">
                <a:latin typeface="Times New Roman"/>
                <a:ea typeface="Times New Roman"/>
              </a:rPr>
              <a:t>boshchiligidagi</a:t>
            </a:r>
            <a:r>
              <a:rPr lang="en-US" sz="3200" dirty="0">
                <a:latin typeface="Times New Roman"/>
                <a:ea typeface="Times New Roman"/>
              </a:rPr>
              <a:t> </a:t>
            </a:r>
            <a:r>
              <a:rPr lang="en-US" sz="3200" dirty="0" err="1">
                <a:latin typeface="Times New Roman"/>
                <a:ea typeface="Times New Roman"/>
              </a:rPr>
              <a:t>vatanparvar</a:t>
            </a:r>
            <a:r>
              <a:rPr lang="en-US" sz="3200" dirty="0">
                <a:latin typeface="Times New Roman"/>
                <a:ea typeface="Times New Roman"/>
              </a:rPr>
              <a:t> </a:t>
            </a:r>
            <a:r>
              <a:rPr lang="en-US" sz="3200" dirty="0" err="1">
                <a:latin typeface="Times New Roman"/>
                <a:ea typeface="Times New Roman"/>
              </a:rPr>
              <a:t>kuchlarga</a:t>
            </a:r>
            <a:r>
              <a:rPr lang="en-US" sz="3200" dirty="0">
                <a:latin typeface="Times New Roman"/>
                <a:ea typeface="Times New Roman"/>
              </a:rPr>
              <a:t> </a:t>
            </a:r>
            <a:r>
              <a:rPr lang="en-US" sz="3200" dirty="0" err="1">
                <a:latin typeface="Times New Roman"/>
                <a:ea typeface="Times New Roman"/>
              </a:rPr>
              <a:t>qarshi</a:t>
            </a:r>
            <a:r>
              <a:rPr lang="en-US" sz="3200" dirty="0">
                <a:latin typeface="Times New Roman"/>
                <a:ea typeface="Times New Roman"/>
              </a:rPr>
              <a:t> </a:t>
            </a:r>
            <a:r>
              <a:rPr lang="en-US" sz="3200" dirty="0" err="1">
                <a:latin typeface="Times New Roman"/>
                <a:ea typeface="Times New Roman"/>
              </a:rPr>
              <a:t>jang</a:t>
            </a:r>
            <a:r>
              <a:rPr lang="en-US" sz="3200" dirty="0">
                <a:latin typeface="Times New Roman"/>
                <a:ea typeface="Times New Roman"/>
              </a:rPr>
              <a:t> </a:t>
            </a:r>
            <a:r>
              <a:rPr lang="en-US" sz="3200" dirty="0" err="1">
                <a:latin typeface="Times New Roman"/>
                <a:ea typeface="Times New Roman"/>
              </a:rPr>
              <a:t>qiladilar</a:t>
            </a:r>
            <a:r>
              <a:rPr lang="en-US" sz="3200" dirty="0">
                <a:latin typeface="Times New Roman"/>
                <a:ea typeface="Times New Roman"/>
              </a:rPr>
              <a:t>. </a:t>
            </a:r>
            <a:endParaRPr lang="en-US" sz="3200" b="1" i="1" dirty="0">
              <a:solidFill>
                <a:srgbClr val="006600"/>
              </a:solidFill>
              <a:latin typeface="Times New Roman"/>
              <a:ea typeface="Times New Roman"/>
            </a:endParaRPr>
          </a:p>
        </p:txBody>
      </p:sp>
    </p:spTree>
    <p:extLst>
      <p:ext uri="{BB962C8B-B14F-4D97-AF65-F5344CB8AC3E}">
        <p14:creationId xmlns:p14="http://schemas.microsoft.com/office/powerpoint/2010/main" val="32957811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en-US" sz="2800" dirty="0" smtClean="0">
                <a:latin typeface="Times New Roman"/>
                <a:ea typeface="Times New Roman"/>
              </a:rPr>
              <a:t>	</a:t>
            </a:r>
            <a:r>
              <a:rPr lang="uz-Cyrl-UZ" sz="2800" b="1" dirty="0" smtClean="0">
                <a:latin typeface="Times New Roman"/>
                <a:ea typeface="Times New Roman"/>
              </a:rPr>
              <a:t>Kesh </a:t>
            </a:r>
            <a:r>
              <a:rPr lang="uz-Cyrl-UZ" sz="2800" b="1" dirty="0">
                <a:latin typeface="Times New Roman"/>
                <a:ea typeface="Times New Roman"/>
              </a:rPr>
              <a:t>shahri va Muqanna qarorgohi</a:t>
            </a:r>
            <a:r>
              <a:rPr lang="uz-Cyrl-UZ" sz="2800" dirty="0">
                <a:latin typeface="Times New Roman"/>
                <a:ea typeface="Times New Roman"/>
              </a:rPr>
              <a:t> bo’lgan nihoyatda mustahkam </a:t>
            </a:r>
            <a:r>
              <a:rPr lang="uz-Cyrl-UZ" sz="2800" b="1" dirty="0">
                <a:solidFill>
                  <a:srgbClr val="0000FF"/>
                </a:solidFill>
                <a:latin typeface="Times New Roman"/>
                <a:ea typeface="Times New Roman"/>
              </a:rPr>
              <a:t>Som qal’asi</a:t>
            </a:r>
            <a:r>
              <a:rPr lang="uz-Cyrl-UZ" sz="2800" dirty="0">
                <a:latin typeface="Times New Roman"/>
                <a:ea typeface="Times New Roman"/>
              </a:rPr>
              <a:t> atrofida keskin va shiddatli janglar bo’ladi. Mana shunday qaltis va nozik bir paytda </a:t>
            </a:r>
            <a:r>
              <a:rPr lang="uz-Cyrl-UZ" sz="2800" b="1" dirty="0">
                <a:solidFill>
                  <a:srgbClr val="0000FF"/>
                </a:solidFill>
                <a:latin typeface="Times New Roman"/>
                <a:ea typeface="Times New Roman"/>
              </a:rPr>
              <a:t>Qulartegin</a:t>
            </a:r>
            <a:r>
              <a:rPr lang="uz-Cyrl-UZ" sz="2800" dirty="0">
                <a:latin typeface="Times New Roman"/>
                <a:ea typeface="Times New Roman"/>
              </a:rPr>
              <a:t> boshchiligidagi </a:t>
            </a:r>
            <a:r>
              <a:rPr lang="uz-Cyrl-UZ" sz="2800" b="1" dirty="0">
                <a:latin typeface="Times New Roman"/>
                <a:ea typeface="Times New Roman"/>
              </a:rPr>
              <a:t>turk suvoriylari</a:t>
            </a:r>
            <a:r>
              <a:rPr lang="uz-Cyrl-UZ" sz="2800" dirty="0">
                <a:latin typeface="Times New Roman"/>
                <a:ea typeface="Times New Roman"/>
              </a:rPr>
              <a:t> Muqannaga yordamga keladilar. </a:t>
            </a:r>
            <a:r>
              <a:rPr lang="uz-Cyrl-UZ" sz="2800" b="1" dirty="0">
                <a:latin typeface="Times New Roman"/>
                <a:ea typeface="Times New Roman"/>
              </a:rPr>
              <a:t>Xalifa Mahdiy</a:t>
            </a:r>
            <a:r>
              <a:rPr lang="uz-Cyrl-UZ" sz="2800" dirty="0">
                <a:latin typeface="Times New Roman"/>
                <a:ea typeface="Times New Roman"/>
              </a:rPr>
              <a:t> esa arab qo’mondonligiga yangi madad kuchlar yuboradi. Madad kuchlar yetib kelgach, arablar va mahalliy sotqin kuchlar birlashib, Muqannaning so’ngi tayanchi bo’lgan </a:t>
            </a:r>
            <a:r>
              <a:rPr lang="uz-Cyrl-UZ" sz="2800" b="1" dirty="0">
                <a:latin typeface="Times New Roman"/>
                <a:ea typeface="Times New Roman"/>
              </a:rPr>
              <a:t>Som qal’asini </a:t>
            </a:r>
            <a:r>
              <a:rPr lang="uz-Cyrl-UZ" sz="2800" dirty="0">
                <a:latin typeface="Times New Roman"/>
                <a:ea typeface="Times New Roman"/>
              </a:rPr>
              <a:t>chor atrofdan qurshovga oladilar. Qo’zg’olonchilar bu siquvga bardosh bera olmaydilar va yengiladilar. </a:t>
            </a:r>
            <a:r>
              <a:rPr lang="uz-Cyrl-UZ" sz="2800" b="1" dirty="0">
                <a:latin typeface="Times New Roman"/>
                <a:ea typeface="Times New Roman"/>
              </a:rPr>
              <a:t>Muqannaning og’asi </a:t>
            </a:r>
            <a:r>
              <a:rPr lang="uz-Cyrl-UZ" sz="2800" b="1" dirty="0">
                <a:solidFill>
                  <a:srgbClr val="0000FF"/>
                </a:solidFill>
                <a:latin typeface="Times New Roman"/>
                <a:ea typeface="Times New Roman"/>
              </a:rPr>
              <a:t>Qabzam</a:t>
            </a:r>
            <a:r>
              <a:rPr lang="uz-Cyrl-UZ" sz="2800" dirty="0">
                <a:latin typeface="Times New Roman"/>
                <a:ea typeface="Times New Roman"/>
              </a:rPr>
              <a:t> </a:t>
            </a:r>
            <a:r>
              <a:rPr lang="uz-Cyrl-UZ" sz="2800" b="1" dirty="0">
                <a:latin typeface="Times New Roman"/>
                <a:ea typeface="Times New Roman"/>
              </a:rPr>
              <a:t>3000</a:t>
            </a:r>
            <a:r>
              <a:rPr lang="uz-Cyrl-UZ" sz="2800" dirty="0">
                <a:latin typeface="Times New Roman"/>
                <a:ea typeface="Times New Roman"/>
              </a:rPr>
              <a:t> va </a:t>
            </a:r>
            <a:r>
              <a:rPr lang="uz-Cyrl-UZ" sz="2800" b="1" dirty="0">
                <a:latin typeface="Times New Roman"/>
                <a:ea typeface="Times New Roman"/>
              </a:rPr>
              <a:t>Som qal’asi </a:t>
            </a:r>
            <a:r>
              <a:rPr lang="uz-Cyrl-UZ" sz="2800" dirty="0">
                <a:latin typeface="Times New Roman"/>
                <a:ea typeface="Times New Roman"/>
              </a:rPr>
              <a:t>atrofida mudofaa janglariga qo’mondonlik kilgan </a:t>
            </a:r>
            <a:r>
              <a:rPr lang="uz-Cyrl-UZ" sz="2800" b="1" dirty="0">
                <a:solidFill>
                  <a:srgbClr val="0000FF"/>
                </a:solidFill>
                <a:latin typeface="Times New Roman"/>
                <a:ea typeface="Times New Roman"/>
              </a:rPr>
              <a:t>Sarham</a:t>
            </a:r>
            <a:r>
              <a:rPr lang="uz-Cyrl-UZ" sz="2800" b="1" dirty="0">
                <a:latin typeface="Times New Roman"/>
                <a:ea typeface="Times New Roman"/>
              </a:rPr>
              <a:t> 3300 kishilik</a:t>
            </a:r>
            <a:r>
              <a:rPr lang="uz-Cyrl-UZ" sz="2800" dirty="0">
                <a:latin typeface="Times New Roman"/>
                <a:ea typeface="Times New Roman"/>
              </a:rPr>
              <a:t> </a:t>
            </a:r>
            <a:r>
              <a:rPr lang="en-US" sz="2800" dirty="0" smtClean="0">
                <a:latin typeface="Times New Roman"/>
                <a:ea typeface="Times New Roman"/>
              </a:rPr>
              <a:t>q</a:t>
            </a:r>
            <a:r>
              <a:rPr lang="uz-Cyrl-UZ" sz="2800" dirty="0" smtClean="0">
                <a:latin typeface="Times New Roman"/>
                <a:ea typeface="Times New Roman"/>
              </a:rPr>
              <a:t>o’shin </a:t>
            </a:r>
            <a:r>
              <a:rPr lang="uz-Cyrl-UZ" sz="2800" dirty="0">
                <a:latin typeface="Times New Roman"/>
                <a:ea typeface="Times New Roman"/>
              </a:rPr>
              <a:t>bilan sotqinlarcha </a:t>
            </a:r>
            <a:r>
              <a:rPr lang="en-US" sz="2800" dirty="0" err="1" smtClean="0">
                <a:latin typeface="Times New Roman"/>
                <a:ea typeface="Times New Roman"/>
              </a:rPr>
              <a:t>arablar</a:t>
            </a:r>
            <a:r>
              <a:rPr lang="uz-Cyrl-UZ" sz="2800" dirty="0" smtClean="0">
                <a:latin typeface="Times New Roman"/>
                <a:ea typeface="Times New Roman"/>
              </a:rPr>
              <a:t>ga </a:t>
            </a:r>
            <a:r>
              <a:rPr lang="uz-Cyrl-UZ" sz="2800" dirty="0">
                <a:latin typeface="Times New Roman"/>
                <a:ea typeface="Times New Roman"/>
              </a:rPr>
              <a:t>taslim bo’ladi.</a:t>
            </a:r>
            <a:endParaRPr lang="en-US" sz="2800" b="1" i="1" dirty="0">
              <a:solidFill>
                <a:srgbClr val="006600"/>
              </a:solidFill>
              <a:latin typeface="Times New Roman"/>
              <a:ea typeface="Times New Roman"/>
            </a:endParaRPr>
          </a:p>
        </p:txBody>
      </p:sp>
    </p:spTree>
    <p:extLst>
      <p:ext uri="{BB962C8B-B14F-4D97-AF65-F5344CB8AC3E}">
        <p14:creationId xmlns:p14="http://schemas.microsoft.com/office/powerpoint/2010/main" val="855303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262979"/>
          </a:xfrm>
          <a:prstGeom prst="rect">
            <a:avLst/>
          </a:prstGeom>
        </p:spPr>
        <p:txBody>
          <a:bodyPr wrap="square">
            <a:spAutoFit/>
          </a:bodyPr>
          <a:lstStyle/>
          <a:p>
            <a:pPr lvl="0" algn="just">
              <a:spcAft>
                <a:spcPts val="0"/>
              </a:spcAft>
            </a:pPr>
            <a:r>
              <a:rPr lang="uz-Cyrl-UZ" sz="2800" dirty="0">
                <a:latin typeface="Times New Roman"/>
                <a:ea typeface="Times New Roman"/>
              </a:rPr>
              <a:t>O’zoq davom etgan kurash oqibatida </a:t>
            </a:r>
            <a:r>
              <a:rPr lang="uz-Cyrl-UZ" sz="2800" b="1" dirty="0">
                <a:latin typeface="Times New Roman"/>
                <a:ea typeface="Times New Roman"/>
              </a:rPr>
              <a:t>Muqanna</a:t>
            </a:r>
            <a:r>
              <a:rPr lang="uz-Cyrl-UZ" sz="2800" dirty="0">
                <a:latin typeface="Times New Roman"/>
                <a:ea typeface="Times New Roman"/>
              </a:rPr>
              <a:t> </a:t>
            </a:r>
            <a:r>
              <a:rPr lang="en-US" sz="2800" dirty="0" smtClean="0">
                <a:latin typeface="Times New Roman"/>
                <a:ea typeface="Times New Roman"/>
              </a:rPr>
              <a:t>q</a:t>
            </a:r>
            <a:r>
              <a:rPr lang="uz-Cyrl-UZ" sz="2800" dirty="0" smtClean="0">
                <a:latin typeface="Times New Roman"/>
                <a:ea typeface="Times New Roman"/>
              </a:rPr>
              <a:t>o’shinining </a:t>
            </a:r>
            <a:r>
              <a:rPr lang="uz-Cyrl-UZ" sz="2800" dirty="0">
                <a:latin typeface="Times New Roman"/>
                <a:ea typeface="Times New Roman"/>
              </a:rPr>
              <a:t>tinkasi qurigan edi. Shu bois qo’zg’olon yengiladi va </a:t>
            </a:r>
            <a:r>
              <a:rPr lang="uz-Cyrl-UZ" sz="2800" b="1" dirty="0">
                <a:latin typeface="Times New Roman"/>
                <a:ea typeface="Times New Roman"/>
              </a:rPr>
              <a:t>Muqqanna</a:t>
            </a:r>
            <a:r>
              <a:rPr lang="uz-Cyrl-UZ" sz="2800" dirty="0">
                <a:latin typeface="Times New Roman"/>
                <a:ea typeface="Times New Roman"/>
              </a:rPr>
              <a:t> halokatga uchraydi. Yozma tarixiy manbalarda Muqannaning taqdiri to’g’risida turlicha talqinlarga duch kelamiz. Tarixchi </a:t>
            </a:r>
            <a:r>
              <a:rPr lang="uz-Cyrl-UZ" sz="2800" b="1" dirty="0">
                <a:latin typeface="Times New Roman"/>
                <a:ea typeface="Times New Roman"/>
              </a:rPr>
              <a:t>Taboriyning</a:t>
            </a:r>
            <a:r>
              <a:rPr lang="uz-Cyrl-UZ" sz="2800" dirty="0">
                <a:latin typeface="Times New Roman"/>
                <a:ea typeface="Times New Roman"/>
              </a:rPr>
              <a:t> yozishicha, Muqanna o’z halokatining muqarrarligiga ko’ziga yetgach </a:t>
            </a:r>
            <a:r>
              <a:rPr lang="uz-Cyrl-UZ" sz="2800" b="1" dirty="0">
                <a:solidFill>
                  <a:srgbClr val="0000FF"/>
                </a:solidFill>
                <a:latin typeface="Times New Roman"/>
                <a:ea typeface="Times New Roman"/>
              </a:rPr>
              <a:t>zahr ichgan</a:t>
            </a:r>
            <a:r>
              <a:rPr lang="uz-Cyrl-UZ" sz="2800" dirty="0">
                <a:latin typeface="Times New Roman"/>
                <a:ea typeface="Times New Roman"/>
              </a:rPr>
              <a:t>. Som qal’asiga kirgan arablar uning jasadini </a:t>
            </a:r>
            <a:r>
              <a:rPr lang="uz-Cyrl-UZ" sz="2800" dirty="0" smtClean="0">
                <a:latin typeface="Times New Roman"/>
                <a:ea typeface="Times New Roman"/>
              </a:rPr>
              <a:t>to</a:t>
            </a:r>
            <a:r>
              <a:rPr lang="en-US" sz="2800" dirty="0" smtClean="0">
                <a:latin typeface="Times New Roman"/>
                <a:ea typeface="Times New Roman"/>
              </a:rPr>
              <a:t>p</a:t>
            </a:r>
            <a:r>
              <a:rPr lang="uz-Cyrl-UZ" sz="2800" dirty="0" smtClean="0">
                <a:latin typeface="Times New Roman"/>
                <a:ea typeface="Times New Roman"/>
              </a:rPr>
              <a:t>ganlar </a:t>
            </a:r>
            <a:r>
              <a:rPr lang="uz-Cyrl-UZ" sz="2800" dirty="0">
                <a:latin typeface="Times New Roman"/>
                <a:ea typeface="Times New Roman"/>
              </a:rPr>
              <a:t>va boshini kesib o’sha davrda </a:t>
            </a:r>
            <a:r>
              <a:rPr lang="uz-Cyrl-UZ" sz="2800" b="1" dirty="0">
                <a:latin typeface="Times New Roman"/>
                <a:ea typeface="Times New Roman"/>
              </a:rPr>
              <a:t>Halabda</a:t>
            </a:r>
            <a:r>
              <a:rPr lang="uz-Cyrl-UZ" sz="2800" dirty="0">
                <a:latin typeface="Times New Roman"/>
                <a:ea typeface="Times New Roman"/>
              </a:rPr>
              <a:t> turgan </a:t>
            </a:r>
            <a:r>
              <a:rPr lang="uz-Cyrl-UZ" sz="2800" b="1" dirty="0">
                <a:solidFill>
                  <a:srgbClr val="0000FF"/>
                </a:solidFill>
                <a:latin typeface="Times New Roman"/>
                <a:ea typeface="Times New Roman"/>
              </a:rPr>
              <a:t>xalifa Maxdiyga</a:t>
            </a:r>
            <a:r>
              <a:rPr lang="uz-Cyrl-UZ" sz="2800" dirty="0">
                <a:latin typeface="Times New Roman"/>
                <a:ea typeface="Times New Roman"/>
              </a:rPr>
              <a:t> olib borganlar. </a:t>
            </a:r>
            <a:r>
              <a:rPr lang="uz-Cyrl-UZ" sz="2800" b="1" dirty="0">
                <a:latin typeface="Times New Roman"/>
                <a:ea typeface="Times New Roman"/>
              </a:rPr>
              <a:t>Narshahiy</a:t>
            </a:r>
            <a:r>
              <a:rPr lang="uz-Cyrl-UZ" sz="2800" dirty="0">
                <a:latin typeface="Times New Roman"/>
                <a:ea typeface="Times New Roman"/>
              </a:rPr>
              <a:t> bo’lsa afsonaga </a:t>
            </a:r>
            <a:r>
              <a:rPr lang="uz-Cyrl-UZ" sz="2800" dirty="0" smtClean="0">
                <a:latin typeface="Times New Roman"/>
                <a:ea typeface="Times New Roman"/>
              </a:rPr>
              <a:t>o’xshashroq </a:t>
            </a:r>
            <a:r>
              <a:rPr lang="uz-Cyrl-UZ" sz="2800" dirty="0">
                <a:latin typeface="Times New Roman"/>
                <a:ea typeface="Times New Roman"/>
              </a:rPr>
              <a:t>rivoyatni hikoya qiladi. Uning yozishicha Muqanna </a:t>
            </a:r>
            <a:r>
              <a:rPr lang="uz-Cyrl-UZ" sz="2800" b="1" dirty="0">
                <a:solidFill>
                  <a:srgbClr val="0000FF"/>
                </a:solidFill>
                <a:latin typeface="Times New Roman"/>
                <a:ea typeface="Times New Roman"/>
              </a:rPr>
              <a:t>o’zini yonib turgan o’tga </a:t>
            </a:r>
            <a:r>
              <a:rPr lang="uz-Cyrl-UZ" sz="2800" dirty="0">
                <a:latin typeface="Times New Roman"/>
                <a:ea typeface="Times New Roman"/>
              </a:rPr>
              <a:t>tashlagan. Bu fikrni </a:t>
            </a:r>
            <a:r>
              <a:rPr lang="uz-Cyrl-UZ" sz="2800" b="1" dirty="0">
                <a:latin typeface="Times New Roman"/>
                <a:ea typeface="Times New Roman"/>
              </a:rPr>
              <a:t>Bar Yahudiy (Abul Faroj)</a:t>
            </a:r>
            <a:r>
              <a:rPr lang="uz-Cyrl-UZ" sz="2800" dirty="0">
                <a:latin typeface="Times New Roman"/>
                <a:ea typeface="Times New Roman"/>
              </a:rPr>
              <a:t> ham takrorlaydi. </a:t>
            </a:r>
            <a:endParaRPr lang="en-US" sz="2800" b="1" i="1" dirty="0">
              <a:solidFill>
                <a:srgbClr val="006600"/>
              </a:solidFill>
              <a:latin typeface="Times New Roman"/>
              <a:ea typeface="Times New Roman"/>
            </a:endParaRPr>
          </a:p>
        </p:txBody>
      </p:sp>
    </p:spTree>
    <p:extLst>
      <p:ext uri="{BB962C8B-B14F-4D97-AF65-F5344CB8AC3E}">
        <p14:creationId xmlns:p14="http://schemas.microsoft.com/office/powerpoint/2010/main" val="16283414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86309"/>
          </a:xfrm>
          <a:prstGeom prst="rect">
            <a:avLst/>
          </a:prstGeom>
        </p:spPr>
        <p:txBody>
          <a:bodyPr wrap="square">
            <a:spAutoFit/>
          </a:bodyPr>
          <a:lstStyle/>
          <a:p>
            <a:pPr lvl="0" algn="just">
              <a:spcAft>
                <a:spcPts val="0"/>
              </a:spcAft>
            </a:pPr>
            <a:r>
              <a:rPr lang="uz-Cyrl-UZ" sz="3600" b="1" dirty="0" smtClean="0">
                <a:solidFill>
                  <a:srgbClr val="0000FF"/>
                </a:solidFill>
                <a:latin typeface="Times New Roman"/>
                <a:ea typeface="Times New Roman"/>
              </a:rPr>
              <a:t>Beruniy</a:t>
            </a:r>
            <a:r>
              <a:rPr lang="uz-Cyrl-UZ" sz="3600" dirty="0" smtClean="0">
                <a:latin typeface="Times New Roman"/>
                <a:ea typeface="Times New Roman"/>
              </a:rPr>
              <a:t> </a:t>
            </a:r>
            <a:r>
              <a:rPr lang="uz-Cyrl-UZ" sz="3600" dirty="0">
                <a:latin typeface="Times New Roman"/>
                <a:ea typeface="Times New Roman"/>
              </a:rPr>
              <a:t>o’zining </a:t>
            </a:r>
            <a:r>
              <a:rPr lang="uz-Cyrl-UZ" sz="3600" b="1" dirty="0">
                <a:latin typeface="Times New Roman"/>
                <a:ea typeface="Times New Roman"/>
              </a:rPr>
              <a:t>“</a:t>
            </a:r>
            <a:r>
              <a:rPr lang="uz-Cyrl-UZ" sz="3600" b="1" dirty="0">
                <a:solidFill>
                  <a:srgbClr val="0000FF"/>
                </a:solidFill>
                <a:latin typeface="Times New Roman"/>
                <a:ea typeface="Times New Roman"/>
              </a:rPr>
              <a:t>Xronologiya</a:t>
            </a:r>
            <a:r>
              <a:rPr lang="uz-Cyrl-UZ" sz="3600" b="1" dirty="0">
                <a:latin typeface="Times New Roman"/>
                <a:ea typeface="Times New Roman"/>
              </a:rPr>
              <a:t>” </a:t>
            </a:r>
            <a:r>
              <a:rPr lang="uz-Cyrl-UZ" sz="3600" dirty="0">
                <a:latin typeface="Times New Roman"/>
                <a:ea typeface="Times New Roman"/>
              </a:rPr>
              <a:t>asarida Muqannaning o’limi xususida </a:t>
            </a:r>
            <a:r>
              <a:rPr lang="uz-Cyrl-UZ" sz="3600" b="1" dirty="0">
                <a:latin typeface="Times New Roman"/>
                <a:ea typeface="Times New Roman"/>
              </a:rPr>
              <a:t>ikki xil</a:t>
            </a:r>
            <a:r>
              <a:rPr lang="uz-Cyrl-UZ" sz="3600" dirty="0">
                <a:latin typeface="Times New Roman"/>
                <a:ea typeface="Times New Roman"/>
              </a:rPr>
              <a:t> rivoyat keltirgan. Bu rivoyatlarga qaraganda Muqanna </a:t>
            </a:r>
            <a:r>
              <a:rPr lang="uz-Cyrl-UZ" sz="3600" b="1" dirty="0">
                <a:latin typeface="Times New Roman"/>
                <a:ea typeface="Times New Roman"/>
              </a:rPr>
              <a:t>o’ldirilgan</a:t>
            </a:r>
            <a:r>
              <a:rPr lang="uz-Cyrl-UZ" sz="3600" dirty="0">
                <a:latin typeface="Times New Roman"/>
                <a:ea typeface="Times New Roman"/>
              </a:rPr>
              <a:t>, ikkinchi rivoyatda esa Muqanna </a:t>
            </a:r>
            <a:r>
              <a:rPr lang="uz-Cyrl-UZ" sz="3600" b="1" dirty="0">
                <a:latin typeface="Times New Roman"/>
                <a:ea typeface="Times New Roman"/>
              </a:rPr>
              <a:t>o’zini o’zi o’tga </a:t>
            </a:r>
            <a:r>
              <a:rPr lang="uz-Cyrl-UZ" sz="3600" dirty="0">
                <a:latin typeface="Times New Roman"/>
                <a:ea typeface="Times New Roman"/>
              </a:rPr>
              <a:t>tashllab o’ldirgan, deyiladi. Muqannaning qachon vafot etganligi haqidagi fikr ham bir xil </a:t>
            </a:r>
            <a:r>
              <a:rPr lang="uz-Cyrl-UZ" sz="3600" dirty="0" smtClean="0">
                <a:latin typeface="Times New Roman"/>
                <a:ea typeface="Times New Roman"/>
              </a:rPr>
              <a:t>ema</a:t>
            </a:r>
            <a:r>
              <a:rPr lang="en-US" sz="3600" dirty="0" smtClean="0">
                <a:latin typeface="Times New Roman"/>
                <a:ea typeface="Times New Roman"/>
              </a:rPr>
              <a:t>s.</a:t>
            </a:r>
            <a:r>
              <a:rPr lang="uz-Cyrl-UZ" sz="3600" dirty="0" smtClean="0">
                <a:latin typeface="Times New Roman"/>
                <a:ea typeface="Times New Roman"/>
              </a:rPr>
              <a:t> </a:t>
            </a:r>
            <a:r>
              <a:rPr lang="uz-Cyrl-UZ" sz="3600" b="1" dirty="0" smtClean="0">
                <a:solidFill>
                  <a:srgbClr val="0000FF"/>
                </a:solidFill>
                <a:latin typeface="Times New Roman"/>
                <a:ea typeface="Times New Roman"/>
              </a:rPr>
              <a:t>Narshahiy</a:t>
            </a:r>
            <a:r>
              <a:rPr lang="uz-Cyrl-UZ" sz="3600" dirty="0" smtClean="0">
                <a:latin typeface="Times New Roman"/>
                <a:ea typeface="Times New Roman"/>
              </a:rPr>
              <a:t> Muqannaning </a:t>
            </a:r>
            <a:r>
              <a:rPr lang="uz-Cyrl-UZ" sz="3600" dirty="0">
                <a:latin typeface="Times New Roman"/>
                <a:ea typeface="Times New Roman"/>
              </a:rPr>
              <a:t>vafoti to’g’risida bir-birini inkor etuvchi ikkita yilni tilga oladi bu </a:t>
            </a:r>
            <a:r>
              <a:rPr lang="uz-Cyrl-UZ" sz="3600" b="1" dirty="0">
                <a:latin typeface="Times New Roman"/>
                <a:ea typeface="Times New Roman"/>
              </a:rPr>
              <a:t>782 va 783 yillar</a:t>
            </a:r>
            <a:r>
              <a:rPr lang="uz-Cyrl-UZ" sz="3600" dirty="0">
                <a:latin typeface="Times New Roman"/>
                <a:ea typeface="Times New Roman"/>
              </a:rPr>
              <a:t>dir. </a:t>
            </a:r>
            <a:r>
              <a:rPr lang="uz-Cyrl-UZ" sz="3600" b="1" dirty="0">
                <a:latin typeface="Times New Roman"/>
                <a:ea typeface="Times New Roman"/>
              </a:rPr>
              <a:t>Beruniy</a:t>
            </a:r>
            <a:r>
              <a:rPr lang="uz-Cyrl-UZ" sz="3600" dirty="0">
                <a:latin typeface="Times New Roman"/>
                <a:ea typeface="Times New Roman"/>
              </a:rPr>
              <a:t> ma’lumotiga ishonsak, </a:t>
            </a:r>
            <a:r>
              <a:rPr lang="uz-Cyrl-UZ" sz="3600" b="1" dirty="0">
                <a:latin typeface="Times New Roman"/>
                <a:ea typeface="Times New Roman"/>
              </a:rPr>
              <a:t>Muqanna</a:t>
            </a:r>
            <a:r>
              <a:rPr lang="uz-Cyrl-UZ" sz="3600" dirty="0">
                <a:latin typeface="Times New Roman"/>
                <a:ea typeface="Times New Roman"/>
              </a:rPr>
              <a:t> </a:t>
            </a:r>
            <a:r>
              <a:rPr lang="uz-Cyrl-UZ" sz="3600" b="1" dirty="0">
                <a:latin typeface="Times New Roman"/>
                <a:ea typeface="Times New Roman"/>
              </a:rPr>
              <a:t>785 yilda</a:t>
            </a:r>
            <a:r>
              <a:rPr lang="uz-Cyrl-UZ" sz="3600" dirty="0">
                <a:latin typeface="Times New Roman"/>
                <a:ea typeface="Times New Roman"/>
              </a:rPr>
              <a:t> olamdan o’tgan.</a:t>
            </a:r>
            <a:endParaRPr lang="en-US" sz="3600" b="1" i="1" dirty="0">
              <a:solidFill>
                <a:srgbClr val="006600"/>
              </a:solidFill>
              <a:latin typeface="Times New Roman"/>
              <a:ea typeface="Times New Roman"/>
            </a:endParaRPr>
          </a:p>
        </p:txBody>
      </p:sp>
    </p:spTree>
    <p:extLst>
      <p:ext uri="{BB962C8B-B14F-4D97-AF65-F5344CB8AC3E}">
        <p14:creationId xmlns:p14="http://schemas.microsoft.com/office/powerpoint/2010/main" val="37548908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6124754"/>
          </a:xfrm>
          <a:prstGeom prst="rect">
            <a:avLst/>
          </a:prstGeom>
        </p:spPr>
        <p:txBody>
          <a:bodyPr wrap="square">
            <a:spAutoFit/>
          </a:bodyPr>
          <a:lstStyle/>
          <a:p>
            <a:pPr lvl="0" algn="just">
              <a:spcAft>
                <a:spcPts val="0"/>
              </a:spcAft>
            </a:pPr>
            <a:r>
              <a:rPr lang="uz-Cyrl-UZ" sz="2800" dirty="0">
                <a:latin typeface="Times New Roman"/>
                <a:ea typeface="Times New Roman"/>
              </a:rPr>
              <a:t>Shunday qilib, qariyb o’n yil davom etgan va o’z davrida jahonning eng yirik davlatlaridan biri hisoblangan Arab xalifaligini larzaga solgan Muqanna qo’zg’oloni yengildi. </a:t>
            </a:r>
            <a:r>
              <a:rPr lang="uz-Cyrl-UZ" sz="2800" b="1" i="1" dirty="0" smtClean="0">
                <a:solidFill>
                  <a:srgbClr val="C00000"/>
                </a:solidFill>
                <a:latin typeface="Times New Roman"/>
                <a:ea typeface="Times New Roman"/>
              </a:rPr>
              <a:t>“Oq kiyimlilar” qo’zg’olonining yengilganligining asosiy sabablari nimalardan iborat? </a:t>
            </a:r>
            <a:endParaRPr lang="en-US" sz="2800" b="1" i="1" dirty="0" smtClean="0">
              <a:solidFill>
                <a:srgbClr val="C00000"/>
              </a:solidFill>
              <a:latin typeface="Times New Roman"/>
              <a:ea typeface="Times New Roman"/>
            </a:endParaRPr>
          </a:p>
          <a:p>
            <a:pPr lvl="0" algn="just">
              <a:spcAft>
                <a:spcPts val="0"/>
              </a:spcAft>
            </a:pPr>
            <a:r>
              <a:rPr lang="uz-Cyrl-UZ" sz="2800" b="1" dirty="0" smtClean="0">
                <a:solidFill>
                  <a:srgbClr val="0000FF"/>
                </a:solidFill>
                <a:latin typeface="Times New Roman"/>
                <a:ea typeface="Times New Roman"/>
              </a:rPr>
              <a:t>Birinchidan</a:t>
            </a:r>
            <a:r>
              <a:rPr lang="uz-Cyrl-UZ" sz="2800" b="1" dirty="0">
                <a:solidFill>
                  <a:srgbClr val="0000FF"/>
                </a:solidFill>
                <a:latin typeface="Times New Roman"/>
                <a:ea typeface="Times New Roman"/>
              </a:rPr>
              <a:t>, </a:t>
            </a:r>
            <a:r>
              <a:rPr lang="uz-Cyrl-UZ" sz="2800" dirty="0">
                <a:latin typeface="Times New Roman"/>
                <a:ea typeface="Times New Roman"/>
              </a:rPr>
              <a:t>“oq kiyimlilar” qo’zg’oloniga qarshi kurashgan arab istilochilariniig lashkarlari davlat hokimiyati qo’shini bo’lib u </a:t>
            </a:r>
            <a:r>
              <a:rPr lang="uz-Cyrl-UZ" sz="2800" b="1" dirty="0">
                <a:latin typeface="Times New Roman"/>
                <a:ea typeface="Times New Roman"/>
              </a:rPr>
              <a:t>tartibli, uyushgan katta kuch edi </a:t>
            </a:r>
            <a:r>
              <a:rPr lang="uz-Cyrl-UZ" sz="2800" dirty="0">
                <a:latin typeface="Times New Roman"/>
                <a:ea typeface="Times New Roman"/>
              </a:rPr>
              <a:t>va u doimiy suratda Arab xalifaligi tomonidan harbiy va moddiy tomondan ta’minlanib turdi. Muqanna kuchlari esa nima bo’lganda ham turli toifa va </a:t>
            </a:r>
            <a:r>
              <a:rPr lang="uz-Cyrl-UZ" sz="2800" dirty="0" smtClean="0">
                <a:latin typeface="Times New Roman"/>
                <a:ea typeface="Times New Roman"/>
              </a:rPr>
              <a:t>tabaqalarni</a:t>
            </a:r>
            <a:r>
              <a:rPr lang="en-US" sz="2800" dirty="0" smtClean="0">
                <a:latin typeface="Times New Roman"/>
                <a:ea typeface="Times New Roman"/>
              </a:rPr>
              <a:t>n</a:t>
            </a:r>
            <a:r>
              <a:rPr lang="uz-Cyrl-UZ" sz="2800" dirty="0" smtClean="0">
                <a:latin typeface="Times New Roman"/>
                <a:ea typeface="Times New Roman"/>
              </a:rPr>
              <a:t>g </a:t>
            </a:r>
            <a:r>
              <a:rPr lang="uz-Cyrl-UZ" sz="2800" dirty="0">
                <a:latin typeface="Times New Roman"/>
                <a:ea typeface="Times New Roman"/>
              </a:rPr>
              <a:t>vaqtinchalik qurama uyushmasidan tashkil topgan edi va </a:t>
            </a:r>
            <a:r>
              <a:rPr lang="uz-Cyrl-UZ" sz="2800" b="1" i="1" dirty="0">
                <a:latin typeface="Times New Roman"/>
                <a:ea typeface="Times New Roman"/>
              </a:rPr>
              <a:t>doimiy muntazam ta’minlanib turadigan harbiy va moddiy zaxiraga ega emas</a:t>
            </a:r>
            <a:r>
              <a:rPr lang="uz-Cyrl-UZ" sz="2800" dirty="0">
                <a:latin typeface="Times New Roman"/>
                <a:ea typeface="Times New Roman"/>
              </a:rPr>
              <a:t> edi.</a:t>
            </a:r>
            <a:endParaRPr lang="en-US" sz="2800" b="1" i="1" dirty="0">
              <a:solidFill>
                <a:srgbClr val="006600"/>
              </a:solidFill>
              <a:latin typeface="Times New Roman"/>
              <a:ea typeface="Times New Roman"/>
            </a:endParaRPr>
          </a:p>
        </p:txBody>
      </p:sp>
    </p:spTree>
    <p:extLst>
      <p:ext uri="{BB962C8B-B14F-4D97-AF65-F5344CB8AC3E}">
        <p14:creationId xmlns:p14="http://schemas.microsoft.com/office/powerpoint/2010/main" val="2747012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20688"/>
            <a:ext cx="8856984" cy="4524315"/>
          </a:xfrm>
          <a:prstGeom prst="rect">
            <a:avLst/>
          </a:prstGeom>
        </p:spPr>
        <p:txBody>
          <a:bodyPr wrap="square">
            <a:spAutoFit/>
          </a:bodyPr>
          <a:lstStyle/>
          <a:p>
            <a:pPr algn="just"/>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Birinchi</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guruh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hali</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Isfaraga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yetib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bormasdan</a:t>
            </a:r>
            <a:r>
              <a:rPr lang="en-US" sz="3200" dirty="0">
                <a:latin typeface="Times New Roman" panose="02020603050405020304" pitchFamily="18" charset="0"/>
                <a:cs typeface="Times New Roman" panose="02020603050405020304" pitchFamily="18" charset="0"/>
              </a:rPr>
              <a:t> </a:t>
            </a:r>
            <a:r>
              <a:rPr lang="en-US" sz="3200" b="1" dirty="0" smtClean="0">
                <a:solidFill>
                  <a:srgbClr val="C00000"/>
                </a:solidFill>
                <a:latin typeface="Times New Roman" panose="02020603050405020304" pitchFamily="18" charset="0"/>
                <a:cs typeface="Times New Roman" panose="02020603050405020304" pitchFamily="18" charset="0"/>
              </a:rPr>
              <a:t>Al-</a:t>
            </a:r>
            <a:r>
              <a:rPr lang="en-US" sz="3200" b="1" dirty="0" err="1" smtClean="0">
                <a:solidFill>
                  <a:srgbClr val="C00000"/>
                </a:solidFill>
                <a:latin typeface="Times New Roman" panose="02020603050405020304" pitchFamily="18" charset="0"/>
                <a:cs typeface="Times New Roman" panose="02020603050405020304" pitchFamily="18" charset="0"/>
              </a:rPr>
              <a:t>Xaroshiy</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yuborgan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qo’shinlari</a:t>
            </a:r>
            <a:r>
              <a:rPr lang="en-US" sz="3200"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Xo’jandga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yetib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borganlar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so’g’dlilarni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qamal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qilgailar</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Farg’ona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hokimi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so’g’dliklarga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yordam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bermagan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Qamalda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qolgan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so’g’dliklarni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arablar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batamom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qirib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tashlaganlar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Ba’zi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ma’lumotlarda</a:t>
            </a:r>
            <a:r>
              <a:rPr lang="en-US" sz="3200" dirty="0">
                <a:latin typeface="Times New Roman" panose="02020603050405020304" pitchFamily="18" charset="0"/>
                <a:cs typeface="Times New Roman" panose="02020603050405020304" pitchFamily="18" charset="0"/>
              </a:rPr>
              <a:t> </a:t>
            </a:r>
            <a:r>
              <a:rPr lang="en-US" sz="3200" b="1" dirty="0">
                <a:solidFill>
                  <a:srgbClr val="0000FF"/>
                </a:solidFill>
                <a:latin typeface="Times New Roman" panose="02020603050405020304" pitchFamily="18" charset="0"/>
                <a:cs typeface="Times New Roman" panose="02020603050405020304" pitchFamily="18" charset="0"/>
              </a:rPr>
              <a:t>3</a:t>
            </a:r>
            <a:r>
              <a:rPr lang="en-US" sz="3200" b="1" dirty="0" smtClean="0">
                <a:solidFill>
                  <a:srgbClr val="0000FF"/>
                </a:solidFill>
                <a:latin typeface="Times New Roman" panose="02020603050405020304" pitchFamily="18" charset="0"/>
                <a:cs typeface="Times New Roman" panose="02020603050405020304" pitchFamily="18" charset="0"/>
              </a:rPr>
              <a:t> </a:t>
            </a:r>
            <a:r>
              <a:rPr lang="en-US" sz="3200" b="1" dirty="0" err="1" smtClean="0">
                <a:solidFill>
                  <a:srgbClr val="0000FF"/>
                </a:solidFill>
                <a:latin typeface="Times New Roman" panose="02020603050405020304" pitchFamily="18" charset="0"/>
                <a:cs typeface="Times New Roman" panose="02020603050405020304" pitchFamily="18" charset="0"/>
              </a:rPr>
              <a:t>ming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boshqalarida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esa</a:t>
            </a:r>
            <a:r>
              <a:rPr lang="en-US" sz="3200" dirty="0">
                <a:latin typeface="Times New Roman" panose="02020603050405020304" pitchFamily="18" charset="0"/>
                <a:cs typeface="Times New Roman" panose="02020603050405020304" pitchFamily="18" charset="0"/>
              </a:rPr>
              <a:t> </a:t>
            </a:r>
            <a:r>
              <a:rPr lang="en-US" sz="3200" b="1" dirty="0" smtClean="0">
                <a:solidFill>
                  <a:srgbClr val="0000FF"/>
                </a:solidFill>
                <a:latin typeface="Times New Roman" panose="02020603050405020304" pitchFamily="18" charset="0"/>
                <a:cs typeface="Times New Roman" panose="02020603050405020304" pitchFamily="18" charset="0"/>
              </a:rPr>
              <a:t>7 </a:t>
            </a:r>
            <a:r>
              <a:rPr lang="en-US" sz="3200" b="1" dirty="0" err="1">
                <a:solidFill>
                  <a:srgbClr val="0000FF"/>
                </a:solidFill>
                <a:latin typeface="Times New Roman" panose="02020603050405020304" pitchFamily="18" charset="0"/>
                <a:cs typeface="Times New Roman" panose="02020603050405020304" pitchFamily="18" charset="0"/>
              </a:rPr>
              <a:t>ming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odam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qirg’inda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halok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bo’lganligi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ta’kidlanadi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Arablar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juda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katta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o’ljalarni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qo’lga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olganlar</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85679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5632311"/>
          </a:xfrm>
          <a:prstGeom prst="rect">
            <a:avLst/>
          </a:prstGeom>
        </p:spPr>
        <p:txBody>
          <a:bodyPr wrap="square">
            <a:spAutoFit/>
          </a:bodyPr>
          <a:lstStyle/>
          <a:p>
            <a:pPr lvl="0" algn="just">
              <a:spcAft>
                <a:spcPts val="0"/>
              </a:spcAft>
            </a:pPr>
            <a:r>
              <a:rPr lang="en-US" sz="3000" b="1" i="1" dirty="0" err="1">
                <a:solidFill>
                  <a:srgbClr val="0000FF"/>
                </a:solidFill>
                <a:latin typeface="Times New Roman"/>
                <a:ea typeface="Times New Roman"/>
              </a:rPr>
              <a:t>Ikkinchidan</a:t>
            </a:r>
            <a:r>
              <a:rPr lang="en-US" sz="3000" dirty="0">
                <a:latin typeface="Times New Roman"/>
                <a:ea typeface="Times New Roman"/>
              </a:rPr>
              <a:t>, </a:t>
            </a:r>
            <a:r>
              <a:rPr lang="en-US" sz="3000" b="1" i="1" dirty="0" err="1">
                <a:solidFill>
                  <a:srgbClr val="7030A0"/>
                </a:solidFill>
                <a:latin typeface="Times New Roman"/>
                <a:ea typeface="Times New Roman"/>
              </a:rPr>
              <a:t>Muqanna</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tomonida</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turib</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jang</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qilgan</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kuchlar</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turli</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toifa</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tabaqa</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va</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guruhlarga</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mansub</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bo’lganliklaridan</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ularda</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mustahkam</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birlik</a:t>
            </a:r>
            <a:r>
              <a:rPr lang="en-US" sz="3000" b="1" i="1" dirty="0">
                <a:solidFill>
                  <a:srgbClr val="7030A0"/>
                </a:solidFill>
                <a:latin typeface="Times New Roman"/>
                <a:ea typeface="Times New Roman"/>
              </a:rPr>
              <a:t> </a:t>
            </a:r>
            <a:r>
              <a:rPr lang="en-US" sz="3000" b="1" i="1" dirty="0" err="1">
                <a:solidFill>
                  <a:srgbClr val="7030A0"/>
                </a:solidFill>
                <a:latin typeface="Times New Roman"/>
                <a:ea typeface="Times New Roman"/>
              </a:rPr>
              <a:t>bo’lmadi</a:t>
            </a:r>
            <a:r>
              <a:rPr lang="en-US" sz="3000" dirty="0">
                <a:latin typeface="Times New Roman"/>
                <a:ea typeface="Times New Roman"/>
              </a:rPr>
              <a:t>. </a:t>
            </a:r>
            <a:r>
              <a:rPr lang="en-US" sz="3000" dirty="0" err="1">
                <a:latin typeface="Times New Roman"/>
                <a:ea typeface="Times New Roman"/>
              </a:rPr>
              <a:t>Ularning</a:t>
            </a:r>
            <a:r>
              <a:rPr lang="en-US" sz="3000" dirty="0">
                <a:latin typeface="Times New Roman"/>
                <a:ea typeface="Times New Roman"/>
              </a:rPr>
              <a:t> </a:t>
            </a:r>
            <a:r>
              <a:rPr lang="en-US" sz="3000" dirty="0" err="1">
                <a:latin typeface="Times New Roman"/>
                <a:ea typeface="Times New Roman"/>
              </a:rPr>
              <a:t>kattagina</a:t>
            </a:r>
            <a:r>
              <a:rPr lang="en-US" sz="3000" dirty="0">
                <a:latin typeface="Times New Roman"/>
                <a:ea typeface="Times New Roman"/>
              </a:rPr>
              <a:t> </a:t>
            </a:r>
            <a:r>
              <a:rPr lang="en-US" sz="3000" dirty="0" err="1">
                <a:latin typeface="Times New Roman"/>
                <a:ea typeface="Times New Roman"/>
              </a:rPr>
              <a:t>qismi</a:t>
            </a:r>
            <a:r>
              <a:rPr lang="en-US" sz="3000" dirty="0">
                <a:latin typeface="Times New Roman"/>
                <a:ea typeface="Times New Roman"/>
              </a:rPr>
              <a:t>, </a:t>
            </a:r>
            <a:r>
              <a:rPr lang="en-US" sz="3000" dirty="0" err="1">
                <a:latin typeface="Times New Roman"/>
                <a:ea typeface="Times New Roman"/>
              </a:rPr>
              <a:t>xususan</a:t>
            </a:r>
            <a:r>
              <a:rPr lang="en-US" sz="3000" dirty="0">
                <a:latin typeface="Times New Roman"/>
                <a:ea typeface="Times New Roman"/>
              </a:rPr>
              <a:t> </a:t>
            </a:r>
            <a:r>
              <a:rPr lang="en-US" sz="3000" dirty="0" err="1">
                <a:latin typeface="Times New Roman"/>
                <a:ea typeface="Times New Roman"/>
              </a:rPr>
              <a:t>mulkdorlar</a:t>
            </a:r>
            <a:r>
              <a:rPr lang="en-US" sz="3000" dirty="0">
                <a:latin typeface="Times New Roman"/>
                <a:ea typeface="Times New Roman"/>
              </a:rPr>
              <a:t>, </a:t>
            </a:r>
            <a:r>
              <a:rPr lang="en-US" sz="3000" dirty="0" err="1">
                <a:latin typeface="Times New Roman"/>
                <a:ea typeface="Times New Roman"/>
              </a:rPr>
              <a:t>oqsuyak</a:t>
            </a:r>
            <a:r>
              <a:rPr lang="en-US" sz="3000" dirty="0">
                <a:latin typeface="Times New Roman"/>
                <a:ea typeface="Times New Roman"/>
              </a:rPr>
              <a:t> </a:t>
            </a:r>
            <a:r>
              <a:rPr lang="en-US" sz="3000" dirty="0" err="1">
                <a:latin typeface="Times New Roman"/>
                <a:ea typeface="Times New Roman"/>
              </a:rPr>
              <a:t>mahalliy</a:t>
            </a:r>
            <a:r>
              <a:rPr lang="en-US" sz="3000" dirty="0">
                <a:latin typeface="Times New Roman"/>
                <a:ea typeface="Times New Roman"/>
              </a:rPr>
              <a:t> </a:t>
            </a:r>
            <a:r>
              <a:rPr lang="en-US" sz="3000" dirty="0" err="1">
                <a:latin typeface="Times New Roman"/>
                <a:ea typeface="Times New Roman"/>
              </a:rPr>
              <a:t>hukmdorlar</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zodagon</a:t>
            </a:r>
            <a:r>
              <a:rPr lang="en-US" sz="3000" dirty="0">
                <a:latin typeface="Times New Roman"/>
                <a:ea typeface="Times New Roman"/>
              </a:rPr>
              <a:t> </a:t>
            </a:r>
            <a:r>
              <a:rPr lang="en-US" sz="3000" dirty="0" err="1">
                <a:latin typeface="Times New Roman"/>
                <a:ea typeface="Times New Roman"/>
              </a:rPr>
              <a:t>dehqonlar</a:t>
            </a:r>
            <a:r>
              <a:rPr lang="en-US" sz="3000" dirty="0">
                <a:latin typeface="Times New Roman"/>
                <a:ea typeface="Times New Roman"/>
              </a:rPr>
              <a:t> </a:t>
            </a:r>
            <a:r>
              <a:rPr lang="en-US" sz="3000" dirty="0" err="1">
                <a:latin typeface="Times New Roman"/>
                <a:ea typeface="Times New Roman"/>
              </a:rPr>
              <a:t>dushman</a:t>
            </a:r>
            <a:r>
              <a:rPr lang="en-US" sz="3000" dirty="0">
                <a:latin typeface="Times New Roman"/>
                <a:ea typeface="Times New Roman"/>
              </a:rPr>
              <a:t> </a:t>
            </a:r>
            <a:r>
              <a:rPr lang="en-US" sz="3000" dirty="0" err="1">
                <a:latin typeface="Times New Roman"/>
                <a:ea typeface="Times New Roman"/>
              </a:rPr>
              <a:t>ustidan</a:t>
            </a:r>
            <a:r>
              <a:rPr lang="en-US" sz="3000" dirty="0">
                <a:latin typeface="Times New Roman"/>
                <a:ea typeface="Times New Roman"/>
              </a:rPr>
              <a:t> </a:t>
            </a:r>
            <a:r>
              <a:rPr lang="en-US" sz="3000" dirty="0" err="1">
                <a:latin typeface="Times New Roman"/>
                <a:ea typeface="Times New Roman"/>
              </a:rPr>
              <a:t>tez</a:t>
            </a:r>
            <a:r>
              <a:rPr lang="en-US" sz="3000" dirty="0">
                <a:latin typeface="Times New Roman"/>
                <a:ea typeface="Times New Roman"/>
              </a:rPr>
              <a:t>, </a:t>
            </a:r>
            <a:r>
              <a:rPr lang="en-US" sz="3000" dirty="0" err="1">
                <a:latin typeface="Times New Roman"/>
                <a:ea typeface="Times New Roman"/>
              </a:rPr>
              <a:t>yengil</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osongina</a:t>
            </a:r>
            <a:r>
              <a:rPr lang="en-US" sz="3000" dirty="0">
                <a:latin typeface="Times New Roman"/>
                <a:ea typeface="Times New Roman"/>
              </a:rPr>
              <a:t> </a:t>
            </a:r>
            <a:r>
              <a:rPr lang="en-US" sz="3000" dirty="0" err="1">
                <a:latin typeface="Times New Roman"/>
                <a:ea typeface="Times New Roman"/>
              </a:rPr>
              <a:t>g’alaba</a:t>
            </a:r>
            <a:r>
              <a:rPr lang="en-US" sz="3000" dirty="0">
                <a:latin typeface="Times New Roman"/>
                <a:ea typeface="Times New Roman"/>
              </a:rPr>
              <a:t> </a:t>
            </a:r>
            <a:r>
              <a:rPr lang="en-US" sz="3000" dirty="0" err="1">
                <a:latin typeface="Times New Roman"/>
                <a:ea typeface="Times New Roman"/>
              </a:rPr>
              <a:t>qozonishga</a:t>
            </a:r>
            <a:r>
              <a:rPr lang="en-US" sz="3000" dirty="0">
                <a:latin typeface="Times New Roman"/>
                <a:ea typeface="Times New Roman"/>
              </a:rPr>
              <a:t> </a:t>
            </a:r>
            <a:r>
              <a:rPr lang="en-US" sz="3000" dirty="0" err="1">
                <a:latin typeface="Times New Roman"/>
                <a:ea typeface="Times New Roman"/>
              </a:rPr>
              <a:t>ko’z</a:t>
            </a:r>
            <a:r>
              <a:rPr lang="en-US" sz="3000" dirty="0">
                <a:latin typeface="Times New Roman"/>
                <a:ea typeface="Times New Roman"/>
              </a:rPr>
              <a:t> </a:t>
            </a:r>
            <a:r>
              <a:rPr lang="en-US" sz="3000" dirty="0" err="1">
                <a:latin typeface="Times New Roman"/>
                <a:ea typeface="Times New Roman"/>
              </a:rPr>
              <a:t>tutgan</a:t>
            </a:r>
            <a:r>
              <a:rPr lang="en-US" sz="3000" dirty="0">
                <a:latin typeface="Times New Roman"/>
                <a:ea typeface="Times New Roman"/>
              </a:rPr>
              <a:t> </a:t>
            </a:r>
            <a:r>
              <a:rPr lang="en-US" sz="3000" dirty="0" err="1">
                <a:latin typeface="Times New Roman"/>
                <a:ea typeface="Times New Roman"/>
              </a:rPr>
              <a:t>edilar</a:t>
            </a:r>
            <a:r>
              <a:rPr lang="en-US" sz="3000" dirty="0">
                <a:latin typeface="Times New Roman"/>
                <a:ea typeface="Times New Roman"/>
              </a:rPr>
              <a:t>. </a:t>
            </a:r>
            <a:r>
              <a:rPr lang="en-US" sz="3000" dirty="0" err="1">
                <a:latin typeface="Times New Roman"/>
                <a:ea typeface="Times New Roman"/>
              </a:rPr>
              <a:t>Urush</a:t>
            </a:r>
            <a:r>
              <a:rPr lang="en-US" sz="3000" dirty="0">
                <a:latin typeface="Times New Roman"/>
                <a:ea typeface="Times New Roman"/>
              </a:rPr>
              <a:t> </a:t>
            </a:r>
            <a:r>
              <a:rPr lang="en-US" sz="3000" dirty="0" err="1">
                <a:latin typeface="Times New Roman"/>
                <a:ea typeface="Times New Roman"/>
              </a:rPr>
              <a:t>cho’zilib</a:t>
            </a:r>
            <a:r>
              <a:rPr lang="en-US" sz="3000" dirty="0">
                <a:latin typeface="Times New Roman"/>
                <a:ea typeface="Times New Roman"/>
              </a:rPr>
              <a:t> </a:t>
            </a:r>
            <a:r>
              <a:rPr lang="en-US" sz="3000" dirty="0" err="1">
                <a:latin typeface="Times New Roman"/>
                <a:ea typeface="Times New Roman"/>
              </a:rPr>
              <a:t>ketgach</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borgan</a:t>
            </a:r>
            <a:r>
              <a:rPr lang="en-US" sz="3000" dirty="0">
                <a:latin typeface="Times New Roman"/>
                <a:ea typeface="Times New Roman"/>
              </a:rPr>
              <a:t> sari </a:t>
            </a:r>
            <a:r>
              <a:rPr lang="en-US" sz="3000" dirty="0" err="1">
                <a:latin typeface="Times New Roman"/>
                <a:ea typeface="Times New Roman"/>
              </a:rPr>
              <a:t>dahshatli</a:t>
            </a:r>
            <a:r>
              <a:rPr lang="en-US" sz="3000" dirty="0">
                <a:latin typeface="Times New Roman"/>
                <a:ea typeface="Times New Roman"/>
              </a:rPr>
              <a:t> </a:t>
            </a:r>
            <a:r>
              <a:rPr lang="en-US" sz="3000" dirty="0" err="1">
                <a:latin typeface="Times New Roman"/>
                <a:ea typeface="Times New Roman"/>
              </a:rPr>
              <a:t>tus</a:t>
            </a:r>
            <a:r>
              <a:rPr lang="en-US" sz="3000" dirty="0">
                <a:latin typeface="Times New Roman"/>
                <a:ea typeface="Times New Roman"/>
              </a:rPr>
              <a:t> </a:t>
            </a:r>
            <a:r>
              <a:rPr lang="en-US" sz="3000" dirty="0" err="1">
                <a:latin typeface="Times New Roman"/>
                <a:ea typeface="Times New Roman"/>
              </a:rPr>
              <a:t>ola</a:t>
            </a:r>
            <a:r>
              <a:rPr lang="en-US" sz="3000" dirty="0">
                <a:latin typeface="Times New Roman"/>
                <a:ea typeface="Times New Roman"/>
              </a:rPr>
              <a:t> </a:t>
            </a:r>
            <a:r>
              <a:rPr lang="en-US" sz="3000" dirty="0" err="1">
                <a:latin typeface="Times New Roman"/>
                <a:ea typeface="Times New Roman"/>
              </a:rPr>
              <a:t>borgach</a:t>
            </a:r>
            <a:r>
              <a:rPr lang="en-US" sz="3000" dirty="0">
                <a:latin typeface="Times New Roman"/>
                <a:ea typeface="Times New Roman"/>
              </a:rPr>
              <a:t> </a:t>
            </a:r>
            <a:r>
              <a:rPr lang="en-US" sz="3000" dirty="0" err="1">
                <a:latin typeface="Times New Roman"/>
                <a:ea typeface="Times New Roman"/>
              </a:rPr>
              <a:t>vatanfurush</a:t>
            </a:r>
            <a:r>
              <a:rPr lang="en-US" sz="3000" dirty="0">
                <a:latin typeface="Times New Roman"/>
                <a:ea typeface="Times New Roman"/>
              </a:rPr>
              <a:t> </a:t>
            </a:r>
            <a:r>
              <a:rPr lang="en-US" sz="3000" dirty="0" err="1">
                <a:latin typeface="Times New Roman"/>
                <a:ea typeface="Times New Roman"/>
              </a:rPr>
              <a:t>kuchlar</a:t>
            </a:r>
            <a:r>
              <a:rPr lang="en-US" sz="3000" dirty="0">
                <a:latin typeface="Times New Roman"/>
                <a:ea typeface="Times New Roman"/>
              </a:rPr>
              <a:t> </a:t>
            </a:r>
            <a:r>
              <a:rPr lang="en-US" sz="3000" dirty="0" err="1">
                <a:latin typeface="Times New Roman"/>
                <a:ea typeface="Times New Roman"/>
              </a:rPr>
              <a:t>xoinlik</a:t>
            </a:r>
            <a:r>
              <a:rPr lang="en-US" sz="3000" dirty="0">
                <a:latin typeface="Times New Roman"/>
                <a:ea typeface="Times New Roman"/>
              </a:rPr>
              <a:t>, </a:t>
            </a:r>
            <a:r>
              <a:rPr lang="en-US" sz="3000" dirty="0" err="1">
                <a:latin typeface="Times New Roman"/>
                <a:ea typeface="Times New Roman"/>
              </a:rPr>
              <a:t>xiyonat</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sotqinlik</a:t>
            </a:r>
            <a:r>
              <a:rPr lang="en-US" sz="3000" dirty="0">
                <a:latin typeface="Times New Roman"/>
                <a:ea typeface="Times New Roman"/>
              </a:rPr>
              <a:t> </a:t>
            </a:r>
            <a:r>
              <a:rPr lang="en-US" sz="3000" dirty="0" err="1">
                <a:latin typeface="Times New Roman"/>
                <a:ea typeface="Times New Roman"/>
              </a:rPr>
              <a:t>yo’liga</a:t>
            </a:r>
            <a:r>
              <a:rPr lang="en-US" sz="3000" dirty="0">
                <a:latin typeface="Times New Roman"/>
                <a:ea typeface="Times New Roman"/>
              </a:rPr>
              <a:t> </a:t>
            </a:r>
            <a:r>
              <a:rPr lang="en-US" sz="3000" dirty="0" err="1">
                <a:latin typeface="Times New Roman"/>
                <a:ea typeface="Times New Roman"/>
              </a:rPr>
              <a:t>o’tdilar</a:t>
            </a:r>
            <a:r>
              <a:rPr lang="en-US" sz="3000" dirty="0">
                <a:latin typeface="Times New Roman"/>
                <a:ea typeface="Times New Roman"/>
              </a:rPr>
              <a:t>, </a:t>
            </a:r>
            <a:r>
              <a:rPr lang="en-US" sz="3000" dirty="0" err="1">
                <a:latin typeface="Times New Roman"/>
                <a:ea typeface="Times New Roman"/>
              </a:rPr>
              <a:t>hatto</a:t>
            </a:r>
            <a:r>
              <a:rPr lang="en-US" sz="3000" dirty="0">
                <a:latin typeface="Times New Roman"/>
                <a:ea typeface="Times New Roman"/>
              </a:rPr>
              <a:t> </a:t>
            </a:r>
            <a:r>
              <a:rPr lang="en-US" sz="3000" dirty="0" err="1">
                <a:latin typeface="Times New Roman"/>
                <a:ea typeface="Times New Roman"/>
              </a:rPr>
              <a:t>arab</a:t>
            </a:r>
            <a:r>
              <a:rPr lang="en-US" sz="3000" dirty="0">
                <a:latin typeface="Times New Roman"/>
                <a:ea typeface="Times New Roman"/>
              </a:rPr>
              <a:t> </a:t>
            </a:r>
            <a:r>
              <a:rPr lang="en-US" sz="3000" dirty="0" err="1">
                <a:latin typeface="Times New Roman"/>
                <a:ea typeface="Times New Roman"/>
              </a:rPr>
              <a:t>bosqinchilari</a:t>
            </a:r>
            <a:r>
              <a:rPr lang="en-US" sz="3000" dirty="0">
                <a:latin typeface="Times New Roman"/>
                <a:ea typeface="Times New Roman"/>
              </a:rPr>
              <a:t> </a:t>
            </a:r>
            <a:r>
              <a:rPr lang="en-US" sz="3000" dirty="0" err="1">
                <a:latin typeface="Times New Roman"/>
                <a:ea typeface="Times New Roman"/>
              </a:rPr>
              <a:t>tomonida</a:t>
            </a:r>
            <a:r>
              <a:rPr lang="en-US" sz="3000" dirty="0">
                <a:latin typeface="Times New Roman"/>
                <a:ea typeface="Times New Roman"/>
              </a:rPr>
              <a:t> </a:t>
            </a:r>
            <a:r>
              <a:rPr lang="en-US" sz="3000" dirty="0" err="1">
                <a:latin typeface="Times New Roman"/>
                <a:ea typeface="Times New Roman"/>
              </a:rPr>
              <a:t>turib</a:t>
            </a:r>
            <a:r>
              <a:rPr lang="en-US" sz="3000" dirty="0">
                <a:latin typeface="Times New Roman"/>
                <a:ea typeface="Times New Roman"/>
              </a:rPr>
              <a:t> </a:t>
            </a:r>
            <a:r>
              <a:rPr lang="en-US" sz="3000" dirty="0" err="1">
                <a:latin typeface="Times New Roman"/>
                <a:ea typeface="Times New Roman"/>
              </a:rPr>
              <a:t>o’z</a:t>
            </a:r>
            <a:r>
              <a:rPr lang="en-US" sz="3000" dirty="0">
                <a:latin typeface="Times New Roman"/>
                <a:ea typeface="Times New Roman"/>
              </a:rPr>
              <a:t> </a:t>
            </a:r>
            <a:r>
              <a:rPr lang="en-US" sz="3000" dirty="0" err="1">
                <a:latin typeface="Times New Roman"/>
                <a:ea typeface="Times New Roman"/>
              </a:rPr>
              <a:t>vatandoshlari</a:t>
            </a:r>
            <a:r>
              <a:rPr lang="en-US" sz="3000" dirty="0">
                <a:latin typeface="Times New Roman"/>
                <a:ea typeface="Times New Roman"/>
              </a:rPr>
              <a:t>, </a:t>
            </a:r>
            <a:r>
              <a:rPr lang="en-US" sz="3000" dirty="0" err="1">
                <a:latin typeface="Times New Roman"/>
                <a:ea typeface="Times New Roman"/>
              </a:rPr>
              <a:t>birodarlari</a:t>
            </a:r>
            <a:r>
              <a:rPr lang="en-US" sz="3000" dirty="0">
                <a:latin typeface="Times New Roman"/>
                <a:ea typeface="Times New Roman"/>
              </a:rPr>
              <a:t>, </a:t>
            </a:r>
            <a:r>
              <a:rPr lang="en-US" sz="3000" dirty="0" err="1">
                <a:latin typeface="Times New Roman"/>
                <a:ea typeface="Times New Roman"/>
              </a:rPr>
              <a:t>og’a</a:t>
            </a:r>
            <a:r>
              <a:rPr lang="en-US" sz="3000" dirty="0">
                <a:latin typeface="Times New Roman"/>
                <a:ea typeface="Times New Roman"/>
              </a:rPr>
              <a:t> </a:t>
            </a:r>
            <a:r>
              <a:rPr lang="en-US" sz="3000" dirty="0" err="1">
                <a:latin typeface="Times New Roman"/>
                <a:ea typeface="Times New Roman"/>
              </a:rPr>
              <a:t>va</a:t>
            </a:r>
            <a:r>
              <a:rPr lang="en-US" sz="3000" dirty="0">
                <a:latin typeface="Times New Roman"/>
                <a:ea typeface="Times New Roman"/>
              </a:rPr>
              <a:t> </a:t>
            </a:r>
            <a:r>
              <a:rPr lang="en-US" sz="3000" dirty="0" err="1">
                <a:latin typeface="Times New Roman"/>
                <a:ea typeface="Times New Roman"/>
              </a:rPr>
              <a:t>inilariga</a:t>
            </a:r>
            <a:r>
              <a:rPr lang="en-US" sz="3000" dirty="0">
                <a:latin typeface="Times New Roman"/>
                <a:ea typeface="Times New Roman"/>
              </a:rPr>
              <a:t> </a:t>
            </a:r>
            <a:r>
              <a:rPr lang="en-US" sz="3000" dirty="0" err="1">
                <a:latin typeface="Times New Roman"/>
                <a:ea typeface="Times New Roman"/>
              </a:rPr>
              <a:t>qarshi</a:t>
            </a:r>
            <a:r>
              <a:rPr lang="en-US" sz="3000" dirty="0">
                <a:latin typeface="Times New Roman"/>
                <a:ea typeface="Times New Roman"/>
              </a:rPr>
              <a:t> </a:t>
            </a:r>
            <a:r>
              <a:rPr lang="en-US" sz="3000" dirty="0" err="1">
                <a:latin typeface="Times New Roman"/>
                <a:ea typeface="Times New Roman"/>
              </a:rPr>
              <a:t>jang</a:t>
            </a:r>
            <a:r>
              <a:rPr lang="en-US" sz="3000" dirty="0">
                <a:latin typeface="Times New Roman"/>
                <a:ea typeface="Times New Roman"/>
              </a:rPr>
              <a:t> </a:t>
            </a:r>
            <a:r>
              <a:rPr lang="en-US" sz="3000" dirty="0" err="1">
                <a:latin typeface="Times New Roman"/>
                <a:ea typeface="Times New Roman"/>
              </a:rPr>
              <a:t>qildilar</a:t>
            </a:r>
            <a:r>
              <a:rPr lang="en-US" sz="3000" dirty="0">
                <a:latin typeface="Times New Roman"/>
                <a:ea typeface="Times New Roman"/>
              </a:rPr>
              <a:t>. Arab </a:t>
            </a:r>
            <a:r>
              <a:rPr lang="en-US" sz="3000" dirty="0" err="1">
                <a:latin typeface="Times New Roman"/>
                <a:ea typeface="Times New Roman"/>
              </a:rPr>
              <a:t>bosqinchilari</a:t>
            </a:r>
            <a:r>
              <a:rPr lang="en-US" sz="3000" dirty="0">
                <a:latin typeface="Times New Roman"/>
                <a:ea typeface="Times New Roman"/>
              </a:rPr>
              <a:t> </a:t>
            </a:r>
            <a:r>
              <a:rPr lang="en-US" sz="3000" dirty="0" err="1">
                <a:latin typeface="Times New Roman"/>
                <a:ea typeface="Times New Roman"/>
              </a:rPr>
              <a:t>esa</a:t>
            </a:r>
            <a:r>
              <a:rPr lang="en-US" sz="3000" dirty="0">
                <a:latin typeface="Times New Roman"/>
                <a:ea typeface="Times New Roman"/>
              </a:rPr>
              <a:t> </a:t>
            </a:r>
            <a:r>
              <a:rPr lang="en-US" sz="3000" dirty="0" err="1">
                <a:latin typeface="Times New Roman"/>
                <a:ea typeface="Times New Roman"/>
              </a:rPr>
              <a:t>bundan</a:t>
            </a:r>
            <a:r>
              <a:rPr lang="en-US" sz="3000" dirty="0">
                <a:latin typeface="Times New Roman"/>
                <a:ea typeface="Times New Roman"/>
              </a:rPr>
              <a:t> </a:t>
            </a:r>
            <a:r>
              <a:rPr lang="en-US" sz="3000" dirty="0" err="1">
                <a:latin typeface="Times New Roman"/>
                <a:ea typeface="Times New Roman"/>
              </a:rPr>
              <a:t>ustalik</a:t>
            </a:r>
            <a:r>
              <a:rPr lang="en-US" sz="3000" dirty="0">
                <a:latin typeface="Times New Roman"/>
                <a:ea typeface="Times New Roman"/>
              </a:rPr>
              <a:t> </a:t>
            </a:r>
            <a:r>
              <a:rPr lang="en-US" sz="3000" dirty="0" err="1">
                <a:latin typeface="Times New Roman"/>
                <a:ea typeface="Times New Roman"/>
              </a:rPr>
              <a:t>bilan</a:t>
            </a:r>
            <a:r>
              <a:rPr lang="en-US" sz="3000" dirty="0">
                <a:latin typeface="Times New Roman"/>
                <a:ea typeface="Times New Roman"/>
              </a:rPr>
              <a:t> </a:t>
            </a:r>
            <a:r>
              <a:rPr lang="en-US" sz="3000" dirty="0" err="1">
                <a:latin typeface="Times New Roman"/>
                <a:ea typeface="Times New Roman"/>
              </a:rPr>
              <a:t>foydalandilar</a:t>
            </a:r>
            <a:r>
              <a:rPr lang="en-US" sz="3000" dirty="0">
                <a:latin typeface="Times New Roman"/>
                <a:ea typeface="Times New Roman"/>
              </a:rPr>
              <a:t>.</a:t>
            </a:r>
            <a:endParaRPr lang="en-US" sz="3000" b="1" i="1" dirty="0">
              <a:solidFill>
                <a:srgbClr val="006600"/>
              </a:solidFill>
              <a:latin typeface="Times New Roman"/>
              <a:ea typeface="Times New Roman"/>
            </a:endParaRPr>
          </a:p>
        </p:txBody>
      </p:sp>
    </p:spTree>
    <p:extLst>
      <p:ext uri="{BB962C8B-B14F-4D97-AF65-F5344CB8AC3E}">
        <p14:creationId xmlns:p14="http://schemas.microsoft.com/office/powerpoint/2010/main" val="36840840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23904"/>
            <a:ext cx="8856984" cy="4622804"/>
          </a:xfrm>
          <a:prstGeom prst="rect">
            <a:avLst/>
          </a:prstGeom>
        </p:spPr>
        <p:txBody>
          <a:bodyPr wrap="square">
            <a:spAutoFit/>
          </a:bodyPr>
          <a:lstStyle/>
          <a:p>
            <a:pPr algn="just">
              <a:lnSpc>
                <a:spcPct val="115000"/>
              </a:lnSpc>
              <a:spcAft>
                <a:spcPts val="0"/>
              </a:spcAft>
            </a:pPr>
            <a:r>
              <a:rPr lang="uz-Cyrl-UZ" sz="3200" b="1" dirty="0">
                <a:solidFill>
                  <a:srgbClr val="0000FF"/>
                </a:solidFill>
                <a:latin typeface="Times New Roman"/>
                <a:ea typeface="Times New Roman"/>
              </a:rPr>
              <a:t>Uchinchidan</a:t>
            </a:r>
            <a:r>
              <a:rPr lang="uz-Cyrl-UZ" sz="3200" dirty="0">
                <a:latin typeface="Times New Roman"/>
                <a:ea typeface="Times New Roman"/>
              </a:rPr>
              <a:t>, </a:t>
            </a:r>
            <a:r>
              <a:rPr lang="uz-Cyrl-UZ" sz="3200" b="1" i="1" dirty="0">
                <a:solidFill>
                  <a:srgbClr val="7030A0"/>
                </a:solidFill>
                <a:latin typeface="Times New Roman"/>
                <a:ea typeface="Times New Roman"/>
              </a:rPr>
              <a:t>“oq kiyimlilar” qo’zg’oloni onglilik va dasturiy kurash darajasidan ancha yiroqdagi olomon kurashining nisbatan rivojlangan bir </a:t>
            </a:r>
            <a:r>
              <a:rPr lang="uz-Cyrl-UZ" sz="3200" b="1" i="1" dirty="0" smtClean="0">
                <a:solidFill>
                  <a:srgbClr val="7030A0"/>
                </a:solidFill>
                <a:latin typeface="Times New Roman"/>
                <a:ea typeface="Times New Roman"/>
              </a:rPr>
              <a:t>ko’rini</a:t>
            </a:r>
            <a:r>
              <a:rPr lang="en-US" sz="3200" b="1" i="1" dirty="0" err="1" smtClean="0">
                <a:solidFill>
                  <a:srgbClr val="7030A0"/>
                </a:solidFill>
                <a:latin typeface="Times New Roman"/>
                <a:ea typeface="Times New Roman"/>
              </a:rPr>
              <a:t>shi</a:t>
            </a:r>
            <a:r>
              <a:rPr lang="uz-Cyrl-UZ" sz="3200" b="1" i="1" dirty="0" smtClean="0">
                <a:solidFill>
                  <a:srgbClr val="7030A0"/>
                </a:solidFill>
                <a:latin typeface="Times New Roman"/>
                <a:ea typeface="Times New Roman"/>
              </a:rPr>
              <a:t> </a:t>
            </a:r>
            <a:r>
              <a:rPr lang="uz-Cyrl-UZ" sz="3200" dirty="0">
                <a:latin typeface="Times New Roman"/>
                <a:ea typeface="Times New Roman"/>
              </a:rPr>
              <a:t>edi. </a:t>
            </a:r>
            <a:r>
              <a:rPr lang="en-US" sz="3200" dirty="0" smtClean="0">
                <a:latin typeface="Times New Roman"/>
                <a:ea typeface="Times New Roman"/>
              </a:rPr>
              <a:t> </a:t>
            </a:r>
            <a:r>
              <a:rPr lang="uz-Cyrl-UZ" sz="3200" dirty="0" smtClean="0">
                <a:latin typeface="Times New Roman"/>
                <a:ea typeface="Times New Roman"/>
              </a:rPr>
              <a:t>Qo’zg’olon </a:t>
            </a:r>
            <a:r>
              <a:rPr lang="uz-Cyrl-UZ" sz="3200" dirty="0">
                <a:latin typeface="Times New Roman"/>
                <a:ea typeface="Times New Roman"/>
              </a:rPr>
              <a:t>rahbari Muqannaning o’zi ham zamonasining davriga hos vakili edi, ko’p hollarda qo’zg’olonga bevosita o’zi rahbarlik qila olmadi. Ko’p vaqtini u malikalar davrasida sharob ichib o’tkazdi.</a:t>
            </a:r>
            <a:endParaRPr lang="ru-RU" sz="2800" dirty="0">
              <a:effectLst/>
              <a:latin typeface="Times New Roman"/>
              <a:ea typeface="Times New Roman"/>
            </a:endParaRPr>
          </a:p>
        </p:txBody>
      </p:sp>
    </p:spTree>
    <p:extLst>
      <p:ext uri="{BB962C8B-B14F-4D97-AF65-F5344CB8AC3E}">
        <p14:creationId xmlns:p14="http://schemas.microsoft.com/office/powerpoint/2010/main" val="2014068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894" y="116632"/>
            <a:ext cx="8856984" cy="3521220"/>
          </a:xfrm>
          <a:prstGeom prst="rect">
            <a:avLst/>
          </a:prstGeom>
        </p:spPr>
        <p:txBody>
          <a:bodyPr wrap="square">
            <a:spAutoFit/>
          </a:bodyPr>
          <a:lstStyle/>
          <a:p>
            <a:pPr algn="just">
              <a:lnSpc>
                <a:spcPct val="115000"/>
              </a:lnSpc>
              <a:spcAft>
                <a:spcPts val="0"/>
              </a:spcAft>
            </a:pPr>
            <a:r>
              <a:rPr lang="en-US" sz="2800" dirty="0"/>
              <a:t> </a:t>
            </a:r>
            <a:r>
              <a:rPr lang="en-US" sz="2800" dirty="0" smtClean="0"/>
              <a:t>	</a:t>
            </a:r>
            <a:r>
              <a:rPr lang="uz-Cyrl-UZ" sz="2800" b="1" dirty="0">
                <a:latin typeface="Times New Roman"/>
                <a:ea typeface="Times New Roman"/>
              </a:rPr>
              <a:t>Said Al-Xaroshiy </a:t>
            </a:r>
            <a:r>
              <a:rPr lang="uz-Cyrl-UZ" sz="2800" b="1" dirty="0">
                <a:solidFill>
                  <a:srgbClr val="0000FF"/>
                </a:solidFill>
                <a:latin typeface="Times New Roman"/>
                <a:ea typeface="Times New Roman"/>
              </a:rPr>
              <a:t>Divashtich</a:t>
            </a:r>
            <a:r>
              <a:rPr lang="uz-Cyrl-UZ" sz="2800" dirty="0">
                <a:latin typeface="Times New Roman"/>
                <a:ea typeface="Times New Roman"/>
              </a:rPr>
              <a:t> boshchiligida Obargar yaqinida turgan </a:t>
            </a:r>
            <a:r>
              <a:rPr lang="uz-Cyrl-UZ" sz="2800" b="1" dirty="0">
                <a:latin typeface="Times New Roman"/>
                <a:ea typeface="Times New Roman"/>
              </a:rPr>
              <a:t>panjikentliklarni</a:t>
            </a:r>
            <a:r>
              <a:rPr lang="uz-Cyrl-UZ" sz="2800" dirty="0">
                <a:latin typeface="Times New Roman"/>
                <a:ea typeface="Times New Roman"/>
              </a:rPr>
              <a:t> tugatishga kirishadi. Shu maqsadda u </a:t>
            </a:r>
            <a:r>
              <a:rPr lang="uz-Cyrl-UZ" sz="2800" b="1" i="1" dirty="0">
                <a:solidFill>
                  <a:srgbClr val="0000FF"/>
                </a:solidFill>
                <a:latin typeface="Times New Roman"/>
                <a:ea typeface="Times New Roman"/>
              </a:rPr>
              <a:t>Sulaymon ibn Abussari</a:t>
            </a:r>
            <a:r>
              <a:rPr lang="uz-Cyrl-UZ" sz="2800" dirty="0">
                <a:latin typeface="Times New Roman"/>
                <a:ea typeface="Times New Roman"/>
              </a:rPr>
              <a:t> boshchiligida katta qo’shin jo’natadi. Bu qo’shin tarkibida Markaziy Osiyo hududlaridagi bir necha hokimlar, jumladan </a:t>
            </a:r>
            <a:r>
              <a:rPr lang="uz-Cyrl-UZ" sz="2800" b="1" dirty="0">
                <a:latin typeface="Times New Roman"/>
                <a:ea typeface="Times New Roman"/>
              </a:rPr>
              <a:t>Xorazm </a:t>
            </a:r>
            <a:r>
              <a:rPr lang="uz-Cyrl-UZ" sz="2800" b="1" dirty="0" smtClean="0">
                <a:latin typeface="Times New Roman"/>
                <a:ea typeface="Times New Roman"/>
              </a:rPr>
              <a:t>vohasi</a:t>
            </a:r>
            <a:r>
              <a:rPr lang="uz-Cyrl-UZ" sz="2800" dirty="0" smtClean="0">
                <a:latin typeface="Times New Roman"/>
                <a:ea typeface="Times New Roman"/>
              </a:rPr>
              <a:t> </a:t>
            </a:r>
            <a:r>
              <a:rPr lang="uz-Cyrl-UZ" sz="2800" dirty="0">
                <a:latin typeface="Times New Roman"/>
                <a:ea typeface="Times New Roman"/>
              </a:rPr>
              <a:t>kuchlari ham bor edi. Umumiy qo’shinga rahbarlik qilish </a:t>
            </a:r>
            <a:r>
              <a:rPr lang="uz-Cyrl-UZ" sz="2800" b="1" i="1" dirty="0">
                <a:solidFill>
                  <a:srgbClr val="0000FF"/>
                </a:solidFill>
                <a:latin typeface="Times New Roman"/>
                <a:ea typeface="Times New Roman"/>
              </a:rPr>
              <a:t>Musayyob ibn Bashir Ar-Riyohiy</a:t>
            </a:r>
            <a:r>
              <a:rPr lang="uz-Cyrl-UZ" sz="2800" dirty="0">
                <a:latin typeface="Times New Roman"/>
                <a:ea typeface="Times New Roman"/>
              </a:rPr>
              <a:t>ga yuklatiladi</a:t>
            </a:r>
            <a:r>
              <a:rPr lang="uz-Cyrl-UZ" sz="2800" dirty="0" smtClean="0">
                <a:latin typeface="Times New Roman"/>
                <a:ea typeface="Times New Roman"/>
              </a:rPr>
              <a:t>.</a:t>
            </a:r>
            <a:endParaRPr lang="ru-RU" sz="2800" dirty="0">
              <a:latin typeface="Times New Roman"/>
              <a:ea typeface="Times New Roman"/>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697923"/>
            <a:ext cx="6407498" cy="376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5641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894" y="601060"/>
            <a:ext cx="8856984" cy="5613845"/>
          </a:xfrm>
          <a:prstGeom prst="rect">
            <a:avLst/>
          </a:prstGeom>
        </p:spPr>
        <p:txBody>
          <a:bodyPr wrap="square">
            <a:spAutoFit/>
          </a:bodyPr>
          <a:lstStyle/>
          <a:p>
            <a:pPr algn="just">
              <a:lnSpc>
                <a:spcPct val="115000"/>
              </a:lnSpc>
              <a:spcAft>
                <a:spcPts val="0"/>
              </a:spcAft>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uz-Cyrl-UZ" sz="2600" dirty="0" smtClean="0">
                <a:latin typeface="Times New Roman" panose="02020603050405020304" pitchFamily="18" charset="0"/>
                <a:ea typeface="Times New Roman"/>
                <a:cs typeface="Times New Roman" panose="02020603050405020304" pitchFamily="18" charset="0"/>
              </a:rPr>
              <a:t>Qo’zg’olon </a:t>
            </a:r>
            <a:r>
              <a:rPr lang="uz-Cyrl-UZ" sz="2600" dirty="0">
                <a:latin typeface="Times New Roman" panose="02020603050405020304" pitchFamily="18" charset="0"/>
                <a:ea typeface="Times New Roman"/>
                <a:cs typeface="Times New Roman" panose="02020603050405020304" pitchFamily="18" charset="0"/>
              </a:rPr>
              <a:t>ko’targan </a:t>
            </a:r>
            <a:r>
              <a:rPr lang="uz-Cyrl-UZ" sz="2600" b="1" dirty="0">
                <a:solidFill>
                  <a:srgbClr val="0000FF"/>
                </a:solidFill>
                <a:latin typeface="Times New Roman" panose="02020603050405020304" pitchFamily="18" charset="0"/>
                <a:ea typeface="Times New Roman"/>
                <a:cs typeface="Times New Roman" panose="02020603050405020304" pitchFamily="18" charset="0"/>
              </a:rPr>
              <a:t>Divashtich</a:t>
            </a:r>
            <a:r>
              <a:rPr lang="uz-Cyrl-UZ" sz="2600" dirty="0">
                <a:latin typeface="Times New Roman" panose="02020603050405020304" pitchFamily="18" charset="0"/>
                <a:ea typeface="Times New Roman"/>
                <a:cs typeface="Times New Roman" panose="02020603050405020304" pitchFamily="18" charset="0"/>
              </a:rPr>
              <a:t> boshchiligidagi kuchlar </a:t>
            </a:r>
            <a:r>
              <a:rPr lang="en-US" sz="2600" b="1" dirty="0" smtClean="0">
                <a:latin typeface="Times New Roman" panose="02020603050405020304" pitchFamily="18" charset="0"/>
                <a:ea typeface="Times New Roman"/>
                <a:cs typeface="Times New Roman" panose="02020603050405020304" pitchFamily="18" charset="0"/>
              </a:rPr>
              <a:t>O</a:t>
            </a:r>
            <a:r>
              <a:rPr lang="uz-Cyrl-UZ" sz="2600" b="1" dirty="0" smtClean="0">
                <a:latin typeface="Times New Roman" panose="02020603050405020304" pitchFamily="18" charset="0"/>
                <a:ea typeface="Times New Roman"/>
                <a:cs typeface="Times New Roman" panose="02020603050405020304" pitchFamily="18" charset="0"/>
              </a:rPr>
              <a:t>bargar qal</a:t>
            </a:r>
            <a:r>
              <a:rPr lang="en-US" sz="2600" b="1" dirty="0" smtClean="0">
                <a:latin typeface="Times New Roman" panose="02020603050405020304" pitchFamily="18" charset="0"/>
                <a:ea typeface="Times New Roman"/>
                <a:cs typeface="Times New Roman" panose="02020603050405020304" pitchFamily="18" charset="0"/>
              </a:rPr>
              <a:t>’</a:t>
            </a:r>
            <a:r>
              <a:rPr lang="uz-Cyrl-UZ" sz="2600" b="1" dirty="0" smtClean="0">
                <a:latin typeface="Times New Roman" panose="02020603050405020304" pitchFamily="18" charset="0"/>
                <a:ea typeface="Times New Roman"/>
                <a:cs typeface="Times New Roman" panose="02020603050405020304" pitchFamily="18" charset="0"/>
              </a:rPr>
              <a:t>asidan</a:t>
            </a:r>
            <a:r>
              <a:rPr lang="uz-Cyrl-UZ" sz="2600" dirty="0" smtClean="0">
                <a:latin typeface="Times New Roman" panose="02020603050405020304" pitchFamily="18" charset="0"/>
                <a:ea typeface="Times New Roman"/>
                <a:cs typeface="Times New Roman" panose="02020603050405020304" pitchFamily="18" charset="0"/>
              </a:rPr>
              <a:t> </a:t>
            </a:r>
            <a:r>
              <a:rPr lang="uz-Cyrl-UZ" sz="2600" dirty="0">
                <a:latin typeface="Times New Roman" panose="02020603050405020304" pitchFamily="18" charset="0"/>
                <a:ea typeface="Times New Roman"/>
                <a:cs typeface="Times New Roman" panose="02020603050405020304" pitchFamily="18" charset="0"/>
              </a:rPr>
              <a:t>chiqib dushmanni qarshi oladi. Bu jangda arablarning qo’li baland kelib, qo’zg’olonchilar </a:t>
            </a:r>
            <a:r>
              <a:rPr lang="uz-Cyrl-UZ" sz="2600" b="1" dirty="0">
                <a:latin typeface="Times New Roman" panose="02020603050405020304" pitchFamily="18" charset="0"/>
                <a:ea typeface="Times New Roman"/>
                <a:cs typeface="Times New Roman" panose="02020603050405020304" pitchFamily="18" charset="0"/>
              </a:rPr>
              <a:t>Obargar qal’asiga</a:t>
            </a:r>
            <a:r>
              <a:rPr lang="uz-Cyrl-UZ" sz="2600" dirty="0">
                <a:latin typeface="Times New Roman" panose="02020603050405020304" pitchFamily="18" charset="0"/>
                <a:ea typeface="Times New Roman"/>
                <a:cs typeface="Times New Roman" panose="02020603050405020304" pitchFamily="18" charset="0"/>
              </a:rPr>
              <a:t> chekinadilar. </a:t>
            </a:r>
            <a:r>
              <a:rPr lang="uz-Cyrl-UZ" sz="2600" dirty="0" smtClean="0">
                <a:latin typeface="Times New Roman" panose="02020603050405020304" pitchFamily="18" charset="0"/>
                <a:ea typeface="Times New Roman"/>
                <a:cs typeface="Times New Roman" panose="02020603050405020304" pitchFamily="18" charset="0"/>
              </a:rPr>
              <a:t>Qal</a:t>
            </a:r>
            <a:r>
              <a:rPr lang="en-US" sz="2600" dirty="0" smtClean="0">
                <a:latin typeface="Times New Roman" panose="02020603050405020304" pitchFamily="18" charset="0"/>
                <a:ea typeface="Times New Roman"/>
                <a:cs typeface="Times New Roman" panose="02020603050405020304" pitchFamily="18" charset="0"/>
              </a:rPr>
              <a:t>’</a:t>
            </a:r>
            <a:r>
              <a:rPr lang="uz-Cyrl-UZ" sz="2600" dirty="0" smtClean="0">
                <a:latin typeface="Times New Roman" panose="02020603050405020304" pitchFamily="18" charset="0"/>
                <a:ea typeface="Times New Roman"/>
                <a:cs typeface="Times New Roman" panose="02020603050405020304" pitchFamily="18" charset="0"/>
              </a:rPr>
              <a:t>a </a:t>
            </a:r>
            <a:r>
              <a:rPr lang="uz-Cyrl-UZ" sz="2600" dirty="0">
                <a:latin typeface="Times New Roman" panose="02020603050405020304" pitchFamily="18" charset="0"/>
                <a:ea typeface="Times New Roman"/>
                <a:cs typeface="Times New Roman" panose="02020603050405020304" pitchFamily="18" charset="0"/>
              </a:rPr>
              <a:t>arablar tomoindan qurshovga olinadi. Kuchlar nisbatining teng emasligini hisobga olgan </a:t>
            </a:r>
            <a:r>
              <a:rPr lang="uz-Cyrl-UZ" sz="2600" b="1" dirty="0">
                <a:solidFill>
                  <a:srgbClr val="0000FF"/>
                </a:solidFill>
                <a:latin typeface="Times New Roman" panose="02020603050405020304" pitchFamily="18" charset="0"/>
                <a:ea typeface="Times New Roman"/>
                <a:cs typeface="Times New Roman" panose="02020603050405020304" pitchFamily="18" charset="0"/>
              </a:rPr>
              <a:t>Divashtich</a:t>
            </a:r>
            <a:r>
              <a:rPr lang="uz-Cyrl-UZ" sz="2600" dirty="0">
                <a:latin typeface="Times New Roman" panose="02020603050405020304" pitchFamily="18" charset="0"/>
                <a:ea typeface="Times New Roman"/>
                <a:cs typeface="Times New Roman" panose="02020603050405020304" pitchFamily="18" charset="0"/>
              </a:rPr>
              <a:t> </a:t>
            </a:r>
            <a:r>
              <a:rPr lang="uz-Cyrl-UZ" sz="2600" b="1" dirty="0">
                <a:latin typeface="Times New Roman" panose="02020603050405020304" pitchFamily="18" charset="0"/>
                <a:cs typeface="Times New Roman" panose="02020603050405020304" pitchFamily="18" charset="0"/>
              </a:rPr>
              <a:t>Sulaymonga</a:t>
            </a:r>
            <a:r>
              <a:rPr lang="uz-Cyrl-UZ" sz="2600" dirty="0">
                <a:latin typeface="Times New Roman" panose="02020603050405020304" pitchFamily="18" charset="0"/>
                <a:ea typeface="Times New Roman"/>
                <a:cs typeface="Times New Roman" panose="02020603050405020304" pitchFamily="18" charset="0"/>
              </a:rPr>
              <a:t> </a:t>
            </a:r>
            <a:r>
              <a:rPr lang="uz-Cyrl-UZ" sz="2600" dirty="0" smtClean="0">
                <a:latin typeface="Times New Roman" panose="02020603050405020304" pitchFamily="18" charset="0"/>
                <a:ea typeface="Times New Roman"/>
                <a:cs typeface="Times New Roman" panose="02020603050405020304" pitchFamily="18" charset="0"/>
              </a:rPr>
              <a:t>qal</a:t>
            </a:r>
            <a:r>
              <a:rPr lang="en-US" sz="2600" dirty="0" smtClean="0">
                <a:latin typeface="Times New Roman" panose="02020603050405020304" pitchFamily="18" charset="0"/>
                <a:ea typeface="Times New Roman"/>
                <a:cs typeface="Times New Roman" panose="02020603050405020304" pitchFamily="18" charset="0"/>
              </a:rPr>
              <a:t>’</a:t>
            </a:r>
            <a:r>
              <a:rPr lang="uz-Cyrl-UZ" sz="2600" dirty="0" smtClean="0">
                <a:latin typeface="Times New Roman" panose="02020603050405020304" pitchFamily="18" charset="0"/>
                <a:ea typeface="Times New Roman"/>
                <a:cs typeface="Times New Roman" panose="02020603050405020304" pitchFamily="18" charset="0"/>
              </a:rPr>
              <a:t>ani </a:t>
            </a:r>
            <a:r>
              <a:rPr lang="uz-Cyrl-UZ" sz="2600" dirty="0">
                <a:latin typeface="Times New Roman" panose="02020603050405020304" pitchFamily="18" charset="0"/>
                <a:ea typeface="Times New Roman"/>
                <a:cs typeface="Times New Roman" panose="02020603050405020304" pitchFamily="18" charset="0"/>
              </a:rPr>
              <a:t>topshirishga rozi bo’ladi va o’zini </a:t>
            </a:r>
            <a:r>
              <a:rPr lang="uz-Cyrl-UZ" sz="2600" b="1" dirty="0">
                <a:latin typeface="Times New Roman" panose="02020603050405020304" pitchFamily="18" charset="0"/>
                <a:ea typeface="Times New Roman"/>
                <a:cs typeface="Times New Roman" panose="02020603050405020304" pitchFamily="18" charset="0"/>
              </a:rPr>
              <a:t>Musayyob</a:t>
            </a:r>
            <a:r>
              <a:rPr lang="uz-Cyrl-UZ" sz="2600" dirty="0">
                <a:latin typeface="Times New Roman" panose="02020603050405020304" pitchFamily="18" charset="0"/>
                <a:ea typeface="Times New Roman"/>
                <a:cs typeface="Times New Roman" panose="02020603050405020304" pitchFamily="18" charset="0"/>
              </a:rPr>
              <a:t> bilan birga </a:t>
            </a:r>
            <a:r>
              <a:rPr lang="uz-Cyrl-UZ" sz="2600" b="1" dirty="0">
                <a:solidFill>
                  <a:srgbClr val="0000FF"/>
                </a:solidFill>
                <a:latin typeface="Times New Roman" panose="02020603050405020304" pitchFamily="18" charset="0"/>
                <a:ea typeface="Times New Roman"/>
                <a:cs typeface="Times New Roman" panose="02020603050405020304" pitchFamily="18" charset="0"/>
              </a:rPr>
              <a:t>Xaroshiy</a:t>
            </a:r>
            <a:r>
              <a:rPr lang="uz-Cyrl-UZ" sz="2600" dirty="0">
                <a:latin typeface="Times New Roman" panose="02020603050405020304" pitchFamily="18" charset="0"/>
                <a:ea typeface="Times New Roman"/>
                <a:cs typeface="Times New Roman" panose="02020603050405020304" pitchFamily="18" charset="0"/>
              </a:rPr>
              <a:t> oldiga yuborishni so’raydi. </a:t>
            </a:r>
            <a:r>
              <a:rPr lang="uz-Cyrl-UZ" sz="2600" b="1" dirty="0">
                <a:latin typeface="Times New Roman" panose="02020603050405020304" pitchFamily="18" charset="0"/>
                <a:ea typeface="Times New Roman"/>
                <a:cs typeface="Times New Roman" panose="02020603050405020304" pitchFamily="18" charset="0"/>
              </a:rPr>
              <a:t>Xaroshiy</a:t>
            </a:r>
            <a:r>
              <a:rPr lang="uz-Cyrl-UZ" sz="2600" dirty="0">
                <a:latin typeface="Times New Roman" panose="02020603050405020304" pitchFamily="18" charset="0"/>
                <a:ea typeface="Times New Roman"/>
                <a:cs typeface="Times New Roman" panose="02020603050405020304" pitchFamily="18" charset="0"/>
              </a:rPr>
              <a:t> </a:t>
            </a:r>
            <a:r>
              <a:rPr lang="uz-Cyrl-UZ" sz="2600" b="1" dirty="0">
                <a:latin typeface="Times New Roman" panose="02020603050405020304" pitchFamily="18" charset="0"/>
                <a:ea typeface="Times New Roman"/>
                <a:cs typeface="Times New Roman" panose="02020603050405020304" pitchFamily="18" charset="0"/>
              </a:rPr>
              <a:t>Divashtichni</a:t>
            </a:r>
            <a:r>
              <a:rPr lang="uz-Cyrl-UZ" sz="2600" dirty="0">
                <a:latin typeface="Times New Roman" panose="02020603050405020304" pitchFamily="18" charset="0"/>
                <a:ea typeface="Times New Roman"/>
                <a:cs typeface="Times New Roman" panose="02020603050405020304" pitchFamily="18" charset="0"/>
              </a:rPr>
              <a:t> izzat-ikrom bilan kutib oladi, samimiy qabul </a:t>
            </a:r>
            <a:r>
              <a:rPr lang="en-US" sz="2600" dirty="0" smtClean="0">
                <a:latin typeface="Times New Roman" panose="02020603050405020304" pitchFamily="18" charset="0"/>
                <a:ea typeface="Times New Roman"/>
                <a:cs typeface="Times New Roman" panose="02020603050405020304" pitchFamily="18" charset="0"/>
              </a:rPr>
              <a:t>q</a:t>
            </a:r>
            <a:r>
              <a:rPr lang="uz-Cyrl-UZ" sz="2600" dirty="0" smtClean="0">
                <a:latin typeface="Times New Roman" panose="02020603050405020304" pitchFamily="18" charset="0"/>
                <a:ea typeface="Times New Roman"/>
                <a:cs typeface="Times New Roman" panose="02020603050405020304" pitchFamily="18" charset="0"/>
              </a:rPr>
              <a:t>iladi</a:t>
            </a:r>
            <a:r>
              <a:rPr lang="uz-Cyrl-UZ" sz="2600" dirty="0">
                <a:latin typeface="Times New Roman" panose="02020603050405020304" pitchFamily="18" charset="0"/>
                <a:ea typeface="Times New Roman"/>
                <a:cs typeface="Times New Roman" panose="02020603050405020304" pitchFamily="18" charset="0"/>
              </a:rPr>
              <a:t>, so’ngra </a:t>
            </a:r>
            <a:r>
              <a:rPr lang="uz-Cyrl-UZ" sz="2600" b="1" dirty="0">
                <a:solidFill>
                  <a:srgbClr val="C00000"/>
                </a:solidFill>
                <a:latin typeface="Times New Roman" panose="02020603050405020304" pitchFamily="18" charset="0"/>
                <a:ea typeface="Times New Roman"/>
                <a:cs typeface="Times New Roman" panose="02020603050405020304" pitchFamily="18" charset="0"/>
              </a:rPr>
              <a:t>Arbinjonga</a:t>
            </a:r>
            <a:r>
              <a:rPr lang="uz-Cyrl-UZ" sz="2600" dirty="0">
                <a:latin typeface="Times New Roman" panose="02020603050405020304" pitchFamily="18" charset="0"/>
                <a:ea typeface="Times New Roman"/>
                <a:cs typeface="Times New Roman" panose="02020603050405020304" pitchFamily="18" charset="0"/>
              </a:rPr>
              <a:t> (ba’zi manbalarda </a:t>
            </a:r>
            <a:r>
              <a:rPr lang="uz-Cyrl-UZ" sz="2600" b="1" dirty="0">
                <a:solidFill>
                  <a:srgbClr val="C00000"/>
                </a:solidFill>
                <a:latin typeface="Times New Roman" panose="02020603050405020304" pitchFamily="18" charset="0"/>
                <a:ea typeface="Times New Roman"/>
                <a:cs typeface="Times New Roman" panose="02020603050405020304" pitchFamily="18" charset="0"/>
              </a:rPr>
              <a:t>Rabinjon — Kattaqo’rg’onga</a:t>
            </a:r>
            <a:r>
              <a:rPr lang="uz-Cyrl-UZ" sz="2600" dirty="0">
                <a:latin typeface="Times New Roman" panose="02020603050405020304" pitchFamily="18" charset="0"/>
                <a:ea typeface="Times New Roman"/>
                <a:cs typeface="Times New Roman" panose="02020603050405020304" pitchFamily="18" charset="0"/>
              </a:rPr>
              <a:t> yaqin joyda) olib borib qatl etadi. Divashtich tanasi zardushtiylarning xilhonasi — </a:t>
            </a:r>
            <a:r>
              <a:rPr lang="uz-Cyrl-UZ" sz="2600" b="1" dirty="0" smtClean="0">
                <a:solidFill>
                  <a:srgbClr val="C00000"/>
                </a:solidFill>
                <a:latin typeface="Times New Roman" panose="02020603050405020304" pitchFamily="18" charset="0"/>
                <a:ea typeface="Times New Roman"/>
                <a:cs typeface="Times New Roman" panose="02020603050405020304" pitchFamily="18" charset="0"/>
              </a:rPr>
              <a:t>n</a:t>
            </a:r>
            <a:r>
              <a:rPr lang="en-US" sz="2600" b="1" dirty="0" smtClean="0">
                <a:solidFill>
                  <a:srgbClr val="C00000"/>
                </a:solidFill>
                <a:latin typeface="Times New Roman" panose="02020603050405020304" pitchFamily="18" charset="0"/>
                <a:ea typeface="Times New Roman"/>
                <a:cs typeface="Times New Roman" panose="02020603050405020304" pitchFamily="18" charset="0"/>
              </a:rPr>
              <a:t>a</a:t>
            </a:r>
            <a:r>
              <a:rPr lang="uz-Cyrl-UZ" sz="2600" b="1" dirty="0" smtClean="0">
                <a:solidFill>
                  <a:srgbClr val="C00000"/>
                </a:solidFill>
                <a:latin typeface="Times New Roman" panose="02020603050405020304" pitchFamily="18" charset="0"/>
                <a:ea typeface="Times New Roman"/>
                <a:cs typeface="Times New Roman" panose="02020603050405020304" pitchFamily="18" charset="0"/>
              </a:rPr>
              <a:t>us</a:t>
            </a:r>
            <a:r>
              <a:rPr lang="uz-Cyrl-UZ" sz="2600" dirty="0" smtClean="0">
                <a:latin typeface="Times New Roman" panose="02020603050405020304" pitchFamily="18" charset="0"/>
                <a:ea typeface="Times New Roman"/>
                <a:cs typeface="Times New Roman" panose="02020603050405020304" pitchFamily="18" charset="0"/>
              </a:rPr>
              <a:t> </a:t>
            </a:r>
            <a:r>
              <a:rPr lang="uz-Cyrl-UZ" sz="2600" dirty="0">
                <a:latin typeface="Times New Roman" panose="02020603050405020304" pitchFamily="18" charset="0"/>
                <a:ea typeface="Times New Roman"/>
                <a:cs typeface="Times New Roman" panose="02020603050405020304" pitchFamily="18" charset="0"/>
              </a:rPr>
              <a:t>devoriga qoqib qo’yiladi.</a:t>
            </a:r>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089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1021</TotalTime>
  <Words>949</Words>
  <Application>Microsoft Office PowerPoint</Application>
  <PresentationFormat>Экран (4:3)</PresentationFormat>
  <Paragraphs>177</Paragraphs>
  <Slides>71</Slides>
  <Notes>69</Notes>
  <HiddenSlides>0</HiddenSlides>
  <MMClips>0</MMClips>
  <ScaleCrop>false</ScaleCrop>
  <HeadingPairs>
    <vt:vector size="4" baseType="variant">
      <vt:variant>
        <vt:lpstr>Тема</vt:lpstr>
      </vt:variant>
      <vt:variant>
        <vt:i4>1</vt:i4>
      </vt:variant>
      <vt:variant>
        <vt:lpstr>Заголовки слайдов</vt:lpstr>
      </vt:variant>
      <vt:variant>
        <vt:i4>71</vt:i4>
      </vt:variant>
    </vt:vector>
  </HeadingPairs>
  <TitlesOfParts>
    <vt:vector size="72" baseType="lpstr">
      <vt:lpstr>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272</cp:revision>
  <dcterms:created xsi:type="dcterms:W3CDTF">2015-01-11T15:11:59Z</dcterms:created>
  <dcterms:modified xsi:type="dcterms:W3CDTF">2022-09-24T03:25:45Z</dcterms:modified>
</cp:coreProperties>
</file>