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5"/>
  </p:notesMasterIdLst>
  <p:sldIdLst>
    <p:sldId id="297" r:id="rId2"/>
    <p:sldId id="321" r:id="rId3"/>
    <p:sldId id="292" r:id="rId4"/>
    <p:sldId id="32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14" r:id="rId15"/>
    <p:sldId id="313" r:id="rId16"/>
    <p:sldId id="333" r:id="rId17"/>
    <p:sldId id="312" r:id="rId18"/>
    <p:sldId id="332" r:id="rId19"/>
    <p:sldId id="323" r:id="rId20"/>
    <p:sldId id="302" r:id="rId21"/>
    <p:sldId id="324" r:id="rId22"/>
    <p:sldId id="325" r:id="rId23"/>
    <p:sldId id="326" r:id="rId24"/>
    <p:sldId id="328" r:id="rId25"/>
    <p:sldId id="329" r:id="rId26"/>
    <p:sldId id="330" r:id="rId27"/>
    <p:sldId id="331" r:id="rId28"/>
    <p:sldId id="293" r:id="rId29"/>
    <p:sldId id="294" r:id="rId30"/>
    <p:sldId id="259" r:id="rId31"/>
    <p:sldId id="347" r:id="rId32"/>
    <p:sldId id="299" r:id="rId33"/>
    <p:sldId id="308" r:id="rId34"/>
    <p:sldId id="309" r:id="rId35"/>
    <p:sldId id="348" r:id="rId36"/>
    <p:sldId id="310" r:id="rId37"/>
    <p:sldId id="349" r:id="rId38"/>
    <p:sldId id="311" r:id="rId39"/>
    <p:sldId id="343" r:id="rId40"/>
    <p:sldId id="344" r:id="rId41"/>
    <p:sldId id="345" r:id="rId42"/>
    <p:sldId id="315" r:id="rId43"/>
    <p:sldId id="320" r:id="rId44"/>
  </p:sldIdLst>
  <p:sldSz cx="9144000" cy="6858000" type="screen4x3"/>
  <p:notesSz cx="6858000" cy="9144000"/>
  <p:custShowLst>
    <p:custShow name="Произвольный показ 1" id="0">
      <p:sldLst>
        <p:sld r:id="rId5"/>
      </p:sldLst>
    </p:custShow>
  </p:custShow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Rg st="1" end="22"/>
    <p:penClr>
      <a:srgbClr val="00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00"/>
    <a:srgbClr val="EA0000"/>
    <a:srgbClr val="333333"/>
    <a:srgbClr val="99CCFF"/>
    <a:srgbClr val="CCFF99"/>
    <a:srgbClr val="CCFFCC"/>
    <a:srgbClr val="80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80" d="100"/>
          <a:sy n="80" d="100"/>
        </p:scale>
        <p:origin x="-12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2AFCBD-D1FF-4DB0-ABB5-D337CB783A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0321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ru-RU" altLang="ru-RU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ru-RU" altLang="ru-RU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ru-RU">
                <a:latin typeface="Arial" charset="0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20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41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50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57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5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52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3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5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6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42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4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5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6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7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8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9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1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2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9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1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4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5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7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8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9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0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9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2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ru-RU" altLang="ru-RU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9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7 w 21600"/>
                <a:gd name="T1" fmla="*/ 0 h 21600"/>
                <a:gd name="T2" fmla="*/ 3 w 21600"/>
                <a:gd name="T3" fmla="*/ 0 h 21600"/>
                <a:gd name="T4" fmla="*/ 0 w 21600"/>
                <a:gd name="T5" fmla="*/ 0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ru-RU"/>
            </a:p>
          </p:txBody>
        </p:sp>
      </p:grpSp>
      <p:sp>
        <p:nvSpPr>
          <p:cNvPr id="216121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216122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9" name="Rectangle 5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7E104-3D9D-4C7F-A714-588F467C894D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60" name="Rectangle 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" name="Rectangle 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455F8-88E6-45D8-B378-21658CCB4D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019234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2C5D-6F8E-4E0A-95B5-ACE9546E9B85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B62BC-700A-4019-B9C8-73ED7FE472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4440573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B9EDA-2B0F-4A20-8F5A-BFFFDD72D0CD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5C32B-CA4C-4668-B89A-E3C6111F5B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5565798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F0C79-BE94-4BF9-BDDB-75E9CA54C07F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3650F-5A5D-4319-A43E-3EA2744D455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3189950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FC73-6AC7-4CAF-8BB9-F9CBFCF9D3C6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28904-A765-48E3-999D-553DA393801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2977817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4BCB4-1935-407D-A261-94E49CFD0854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6532E-1F96-48E3-939C-3187539F78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0212555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19676-9E2C-458F-BF16-FF61C5FBAAD0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8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C97C6-A8AB-4FDE-B3AB-5D324384630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6931634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1002A-ABD2-4F6B-A6BD-FF7355684D46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8D1C0-FB69-481E-8D2F-63FBA5127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0246375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56B64-EEC6-4FAE-B2A5-E3574F5BCF0F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05767-CF7A-4805-9050-C91377B42F9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5707657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0ED6-1EB3-4741-A37C-03FC261A16DA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BC9F-8DAB-4EFD-83C5-61FBB1D2A0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4748599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8A44-B152-438A-B6A6-AD622B0A0330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5E11E-59A8-4CC0-8E69-AABCA3DC2D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0581320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ru-RU" altLang="ru-RU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ru-RU" altLang="ru-RU"/>
            </a:p>
          </p:txBody>
        </p:sp>
        <p:sp>
          <p:nvSpPr>
            <p:cNvPr id="215045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ru-RU">
                <a:latin typeface="Arial" charset="0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047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068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07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084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8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07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1079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080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081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082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083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pic>
              <p:nvPicPr>
                <p:cNvPr id="1069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0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1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2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3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4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5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6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4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04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036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087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215088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39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0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1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2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093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44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ru-RU" altLang="ru-RU"/>
            </a:p>
          </p:txBody>
        </p:sp>
        <p:sp>
          <p:nvSpPr>
            <p:cNvPr id="215095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046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7 w 21600"/>
                <a:gd name="T1" fmla="*/ 0 h 21600"/>
                <a:gd name="T2" fmla="*/ 3 w 21600"/>
                <a:gd name="T3" fmla="*/ 0 h 21600"/>
                <a:gd name="T4" fmla="*/ 0 w 21600"/>
                <a:gd name="T5" fmla="*/ 0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ru-RU"/>
            </a:p>
          </p:txBody>
        </p:sp>
      </p:grpSp>
      <p:sp>
        <p:nvSpPr>
          <p:cNvPr id="215097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15098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215099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3AB660C3-BA5D-4AB1-9BE3-56DB1BA18347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215100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101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43BBC57-0911-4F70-9CCB-FFF0E51FCE9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1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7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5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7" grpId="0"/>
      <p:bldP spid="215097" grpId="1"/>
      <p:bldP spid="215097" grpId="2"/>
      <p:bldP spid="21509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5098" grpId="1" build="allAtOnce">
        <p:tmplLst>
          <p:tmpl lvl="1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0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150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z.wikipedia.org/wiki/Kir_II" TargetMode="External"/><Relationship Id="rId2" Type="http://schemas.openxmlformats.org/officeDocument/2006/relationships/hyperlink" Target="https://uz.wikipedia.org/wiki/O%E2%80%98rta_Osiyo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z.wikipedia.org/wiki/Spitamen" TargetMode="External"/><Relationship Id="rId2" Type="http://schemas.openxmlformats.org/officeDocument/2006/relationships/hyperlink" Target="https://uz.wikipedia.org/w/index.php?title=Sug%E2%80%98diyona&amp;action=edit&amp;redlink=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z.wikipedia.org/wiki/Tanais_daryosi_bo%E2%80%98yidagi_jang" TargetMode="External"/><Relationship Id="rId4" Type="http://schemas.openxmlformats.org/officeDocument/2006/relationships/hyperlink" Target="https://uz.wikipedia.org/wiki/Marokanda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539750" y="260350"/>
            <a:ext cx="697071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/>
              <a:t>Ma’ruzachi</a:t>
            </a:r>
            <a:r>
              <a:rPr lang="en-US" altLang="ru-RU" sz="3200"/>
              <a:t> : Nazirov Baxtiyor Safarovich</a:t>
            </a:r>
            <a:endParaRPr lang="ru-RU" altLang="ru-RU" sz="3200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82600" y="1989138"/>
            <a:ext cx="6911975" cy="1570037"/>
          </a:xfrm>
          <a:prstGeom prst="rect">
            <a:avLst/>
          </a:prstGeom>
          <a:solidFill>
            <a:srgbClr val="00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z-Cyrl-UZ" altLang="ru-RU" sz="3200" dirty="0">
                <a:solidFill>
                  <a:srgbClr val="0000FF"/>
                </a:solidFill>
              </a:rPr>
              <a:t> </a:t>
            </a:r>
            <a:r>
              <a:rPr lang="en-US" altLang="ru-RU" sz="3200" smtClean="0">
                <a:solidFill>
                  <a:srgbClr val="0000FF"/>
                </a:solidFill>
              </a:rPr>
              <a:t>1</a:t>
            </a:r>
            <a:r>
              <a:rPr lang="en-US" altLang="ru-RU" sz="3200">
                <a:solidFill>
                  <a:srgbClr val="0000FF"/>
                </a:solidFill>
              </a:rPr>
              <a:t>1</a:t>
            </a:r>
            <a:r>
              <a:rPr lang="en-US" altLang="ru-RU" sz="3200" smtClean="0">
                <a:solidFill>
                  <a:srgbClr val="0000FF"/>
                </a:solidFill>
              </a:rPr>
              <a:t>-</a:t>
            </a:r>
            <a:r>
              <a:rPr lang="en-US" altLang="ru-RU" sz="3200" b="1" smtClean="0">
                <a:solidFill>
                  <a:srgbClr val="0000FF"/>
                </a:solidFill>
              </a:rPr>
              <a:t>MAVZU</a:t>
            </a:r>
            <a:r>
              <a:rPr lang="en-US" altLang="ru-RU" sz="3200" b="1" dirty="0">
                <a:solidFill>
                  <a:srgbClr val="0000FF"/>
                </a:solidFill>
              </a:rPr>
              <a:t>: </a:t>
            </a:r>
            <a:r>
              <a:rPr lang="uz-Cyrl-UZ" altLang="ru-RU" sz="3200" b="1" dirty="0">
                <a:solidFill>
                  <a:srgbClr val="0000FF"/>
                </a:solidFill>
              </a:rPr>
              <a:t>MAKIDONIYALIK ALEKSANDRNING  BAQTRIYA VA SUG’DIYONAGA YURISHLARI </a:t>
            </a:r>
            <a:endParaRPr lang="ru-RU" altLang="ru-RU" sz="1400" dirty="0">
              <a:solidFill>
                <a:srgbClr val="0000FF"/>
              </a:solidFill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95288" y="3789363"/>
            <a:ext cx="8569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cs typeface="Arial" panose="020B0604020202020204" pitchFamily="34" charset="0"/>
            </a:endParaRPr>
          </a:p>
          <a:p>
            <a:pPr eaLnBrk="1" hangingPunct="1"/>
            <a:r>
              <a:rPr lang="ru-RU" altLang="ru-RU">
                <a:cs typeface="Arial" panose="020B0604020202020204" pitchFamily="34" charset="0"/>
              </a:rPr>
              <a:t>    </a:t>
            </a:r>
            <a:endParaRPr lang="ru-RU" altLang="ru-RU"/>
          </a:p>
        </p:txBody>
      </p:sp>
      <p:pic>
        <p:nvPicPr>
          <p:cNvPr id="3077" name="Picture 13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013325"/>
            <a:ext cx="11477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4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013325"/>
            <a:ext cx="11477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5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013325"/>
            <a:ext cx="11477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6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013325"/>
            <a:ext cx="11477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17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013325"/>
            <a:ext cx="11477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13" grpId="0" animBg="1"/>
      <p:bldP spid="1710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 err="1">
                <a:latin typeface="Times New Roman"/>
                <a:ea typeface="Times New Roman"/>
                <a:cs typeface="Times New Roman"/>
              </a:rPr>
              <a:t>Arrian</a:t>
            </a:r>
            <a:r>
              <a:rPr lang="en-US" sz="2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</a:rPr>
              <a:t>Flaviy</a:t>
            </a:r>
            <a:endParaRPr lang="ru-RU" alt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388" y="980728"/>
            <a:ext cx="7704138" cy="5262979"/>
          </a:xfrm>
          <a:prstGeom prst="rect">
            <a:avLst/>
          </a:prstGeom>
          <a:solidFill>
            <a:srgbClr val="CCFFCC"/>
          </a:solidFill>
        </p:spPr>
        <p:txBody>
          <a:bodyPr>
            <a:spAutoFit/>
          </a:bodyPr>
          <a:lstStyle/>
          <a:p>
            <a:pPr indent="182880" algn="just"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Arrian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Flaviy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taxminan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95-175-yy.)-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yirik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yunon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yozuvchisi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tarixchi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geograf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olim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;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asli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Kichik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Osiyoning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Nikomadiya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shahridan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«</a:t>
            </a:r>
            <a:r>
              <a:rPr lang="en-US" sz="2800" b="1" i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Iskandar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haqida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», «</a:t>
            </a:r>
            <a:r>
              <a:rPr lang="en-US" sz="2800" b="1" i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Parfiyaliklar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haqida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», «</a:t>
            </a:r>
            <a:r>
              <a:rPr lang="en-US" sz="2800" b="1" i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Hindiston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»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7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jildlik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«</a:t>
            </a:r>
            <a:r>
              <a:rPr lang="en-US" sz="2800" b="1" i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Iskandarning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yurishlari</a:t>
            </a:r>
            <a:r>
              <a:rPr lang="en-US" sz="28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»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nomli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kitoblar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muallifi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2800" dirty="0">
              <a:solidFill>
                <a:srgbClr val="333333"/>
              </a:solidFill>
              <a:latin typeface="Times New Roman"/>
              <a:ea typeface="Times New Roman"/>
            </a:endParaRPr>
          </a:p>
          <a:p>
            <a:pPr indent="194945" algn="just"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O’rta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Osiyo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Eronning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qadimiy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tarixini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o’rganishda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Arrianning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so’nggi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asari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(«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Iskandarning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yurishlari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»)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muhim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ahamiyat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kasb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etadi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Asarda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Iskandar </a:t>
            </a:r>
            <a:r>
              <a:rPr lang="en-US" sz="2800" dirty="0" err="1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Zulqarnaynning</a:t>
            </a:r>
            <a:r>
              <a:rPr lang="en-US" sz="2800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Eron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O’rta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Osiyo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boshka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mamlakatlarga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qilgan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istilochilik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yurishlari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tarixi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batafsil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bayon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qilingan</a:t>
            </a:r>
            <a:r>
              <a:rPr lang="en-US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2800" dirty="0">
              <a:solidFill>
                <a:srgbClr val="333333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Arrian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Flaviy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400" dirty="0"/>
          </a:p>
        </p:txBody>
      </p:sp>
      <p:sp>
        <p:nvSpPr>
          <p:cNvPr id="13315" name="Прямоугольник 3"/>
          <p:cNvSpPr>
            <a:spLocks noChangeArrowheads="1"/>
          </p:cNvSpPr>
          <p:nvPr/>
        </p:nvSpPr>
        <p:spPr bwMode="auto">
          <a:xfrm>
            <a:off x="25480" y="980728"/>
            <a:ext cx="7704138" cy="5262979"/>
          </a:xfrm>
          <a:prstGeom prst="rect">
            <a:avLst/>
          </a:prstGeom>
          <a:solidFill>
            <a:srgbClr val="CCFF99"/>
          </a:solidFill>
          <a:ln>
            <a:noFill/>
          </a:ln>
          <a:extLst/>
        </p:spPr>
        <p:txBody>
          <a:bodyPr>
            <a:spAutoFit/>
          </a:bodyPr>
          <a:lstStyle>
            <a:lvl1pPr indent="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238"/>
              </a:spcBef>
            </a:pP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panegirizm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ruhida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muallif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Iskandar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Zulkarnayn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faoliyatini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ko’klarga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ko’tarib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ulug’laydi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Shunga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qaramay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Iskandar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Zulkarnaynning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yurishlari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buyicha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manbalardan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hisob­lanadi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asarning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qimmatli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ko’pgina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qo’lyozma</a:t>
            </a:r>
            <a:r>
              <a:rPr lang="en-US" altLang="ru-RU" sz="2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altLang="ru-RU" sz="2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rasmiy</a:t>
            </a:r>
            <a:r>
              <a:rPr lang="en-US" altLang="ru-RU" sz="2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xujjatlar</a:t>
            </a:r>
            <a:r>
              <a:rPr lang="en-US" altLang="ru-RU" sz="2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Arrian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Flaviyning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Iskandarning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yurishlari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asari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nemis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Myuller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Leypsig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1886 y.)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8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Korenkov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Toshkent, 1912 y.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M.Ye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Sergeyenko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M.—L., 1962 y.)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tillarida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nashr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altLang="ru-RU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Kvint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Kursiy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Ruf</a:t>
            </a:r>
            <a:endParaRPr lang="ru-RU" altLang="ru-RU" sz="2400" dirty="0"/>
          </a:p>
        </p:txBody>
      </p:sp>
      <p:sp>
        <p:nvSpPr>
          <p:cNvPr id="14339" name="Прямоугольник 3"/>
          <p:cNvSpPr>
            <a:spLocks noChangeArrowheads="1"/>
          </p:cNvSpPr>
          <p:nvPr/>
        </p:nvSpPr>
        <p:spPr bwMode="auto">
          <a:xfrm>
            <a:off x="0" y="1052736"/>
            <a:ext cx="7704138" cy="5324535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Kvint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Kursiy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Ruf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milodning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Rim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tarixchisi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Iskandar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Zulkarnaynning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O’rta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mamlakatlarga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yurishlari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kitobdan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Iskandarning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qoldirgan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Muallif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Ptolemey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Lag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Iskandar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Zulkarnayn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safdoshlari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Onesikrit</a:t>
            </a:r>
            <a:r>
              <a:rPr lang="en-US" alt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Kallisfen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asarlaridan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Kvint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Kursiy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Ruf</a:t>
            </a:r>
            <a:endParaRPr lang="ru-RU" alt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950" y="1096963"/>
            <a:ext cx="7704138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923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Kvint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Kursiy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Rufning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mazkur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asarida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O’rta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Osiyoning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Iskandar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Zulkarnayn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qo’shinlari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tomonidan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istilo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qilinishi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O’rta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Osiyo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xalqlarining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chet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el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bosqinchilariga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qarshi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kurashi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xususan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Spitamen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boshliq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qo’zg’olon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keng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yoritib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berilgan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.</a:t>
            </a:r>
            <a:endParaRPr lang="ru-RU" sz="2000" dirty="0">
              <a:latin typeface="Times New Roman"/>
              <a:ea typeface="Times New Roman"/>
            </a:endParaRPr>
          </a:p>
          <a:p>
            <a:pPr indent="17970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latin typeface="Times New Roman"/>
                <a:ea typeface="Times New Roman"/>
                <a:cs typeface="Times New Roman"/>
              </a:rPr>
              <a:t>«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Buyuk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Iskandarning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tarixi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» 1841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yili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Myutzel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, 1867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yili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T.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Nyoldeke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1885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yili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Fogel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tomonidan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nashr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etilgan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Ruscha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yangi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tarjimasi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B.C.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Sokolov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taxriri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ostida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chop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etilgan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(M., 1963 y.).</a:t>
            </a:r>
            <a:endParaRPr lang="ru-RU" sz="2000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7416800" cy="590507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Тарихчи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олим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айни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вақтда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лашкарбоши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лавозимида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Птоломей</a:t>
            </a:r>
            <a:r>
              <a:rPr lang="ru-RU" altLang="ru-RU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altLang="ru-RU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Аристотеллар</a:t>
            </a:r>
            <a:r>
              <a:rPr lang="ru-RU" altLang="ru-RU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Искандар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қўшинида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хизмат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қилиб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b="1" i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altLang="ru-RU" b="1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воқеа</a:t>
            </a:r>
            <a:r>
              <a:rPr lang="ru-RU" altLang="ru-RU" b="1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altLang="ru-RU" b="1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ҳодисаларни</a:t>
            </a:r>
            <a:r>
              <a:rPr lang="ru-RU" altLang="ru-RU" b="1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ёзиб</a:t>
            </a:r>
            <a:r>
              <a:rPr lang="ru-RU" altLang="ru-RU" b="1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боришган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Афсуски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маълумотларнинг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кўп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қисми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бизгача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етиб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келмаган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Фақатгина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кейинроқ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яшаб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ўтган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Арриан</a:t>
            </a:r>
            <a:r>
              <a:rPr lang="ru-RU" alt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 </a:t>
            </a:r>
            <a:r>
              <a:rPr lang="ru-RU" altLang="ru-RU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аср</a:t>
            </a:r>
            <a:r>
              <a:rPr lang="ru-RU" alt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Плутарх (1-2 </a:t>
            </a:r>
            <a:r>
              <a:rPr lang="ru-RU" altLang="ru-RU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аср</a:t>
            </a:r>
            <a:r>
              <a:rPr lang="ru-RU" alt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alt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Юстиан</a:t>
            </a:r>
            <a:r>
              <a:rPr lang="ru-RU" alt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 </a:t>
            </a:r>
            <a:r>
              <a:rPr lang="ru-RU" altLang="ru-RU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аср</a:t>
            </a:r>
            <a:r>
              <a:rPr lang="ru-RU" alt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ларнинг</a:t>
            </a:r>
            <a:r>
              <a:rPr lang="ru-RU" altLang="ru-RU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асарлари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орқали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айрим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лавҳалар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етиб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келган</a:t>
            </a:r>
            <a:r>
              <a:rPr lang="ru-RU" alt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7345363" cy="62642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ru-RU" altLang="ru-RU" sz="3600" smtClean="0"/>
              <a:t>Искандарнинг Ўрта Осиёга юришлари тўғрисида XIX аср рус олими В.В.Григоревнинг “Поход Александра</a:t>
            </a:r>
            <a:r>
              <a:rPr lang="en-US" altLang="ru-RU" sz="3600" smtClean="0"/>
              <a:t> </a:t>
            </a:r>
            <a:r>
              <a:rPr lang="ru-RU" altLang="ru-RU" sz="3600" smtClean="0"/>
              <a:t>Македонского в Западный</a:t>
            </a:r>
            <a:r>
              <a:rPr lang="en-US" altLang="ru-RU" sz="3600" smtClean="0"/>
              <a:t> </a:t>
            </a:r>
            <a:r>
              <a:rPr lang="ru-RU" altLang="ru-RU" sz="3600" smtClean="0"/>
              <a:t>Туркистан”(1881)</a:t>
            </a:r>
            <a:r>
              <a:rPr lang="en-US" altLang="ru-RU" sz="3600" smtClean="0"/>
              <a:t> </a:t>
            </a:r>
            <a:r>
              <a:rPr lang="ru-RU" altLang="ru-RU" sz="3600" smtClean="0"/>
              <a:t>ҳамда</a:t>
            </a:r>
            <a:r>
              <a:rPr lang="en-US" altLang="ru-RU" sz="3600" smtClean="0"/>
              <a:t> </a:t>
            </a:r>
            <a:r>
              <a:rPr lang="ru-RU" altLang="ru-RU" sz="3600" smtClean="0"/>
              <a:t>И.Г.Дройзеннинг “История Эллинов” (1-3 том) асарларида шу ҳусусида бир мунча маълумотлар</a:t>
            </a:r>
            <a:r>
              <a:rPr lang="en-US" altLang="ru-RU" sz="3600" smtClean="0"/>
              <a:t> </a:t>
            </a:r>
            <a:r>
              <a:rPr lang="ru-RU" altLang="ru-RU" sz="3600" smtClean="0"/>
              <a:t>берилган.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80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 Makedoniskiy</a:t>
            </a:r>
            <a:endParaRPr lang="ru-RU" altLang="ru-RU" sz="4800">
              <a:solidFill>
                <a:srgbClr val="00FFFF"/>
              </a:solidFill>
            </a:endParaRPr>
          </a:p>
        </p:txBody>
      </p:sp>
      <p:sp>
        <p:nvSpPr>
          <p:cNvPr id="18435" name="Скругленный прямоугольник 2"/>
          <p:cNvSpPr>
            <a:spLocks noChangeArrowheads="1"/>
          </p:cNvSpPr>
          <p:nvPr/>
        </p:nvSpPr>
        <p:spPr bwMode="auto">
          <a:xfrm>
            <a:off x="250825" y="1484313"/>
            <a:ext cx="7561263" cy="50403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Aleksandr</a:t>
            </a:r>
            <a:r>
              <a:rPr lang="en-US" altLang="ru-RU" sz="2800" b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b="1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Makedoniskiy</a:t>
            </a:r>
            <a:r>
              <a:rPr lang="en-US" altLang="ru-RU" sz="2800" b="1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 eaLnBrk="1" hangingPunct="1"/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Sharq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mamlakatlarida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Iskandar,</a:t>
            </a:r>
          </a:p>
          <a:p>
            <a:pPr algn="ctr" eaLnBrk="1" hangingPunct="1"/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Iskandar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Zulqarnayn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bilan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mashhur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algn="ctr" eaLnBrk="1" hangingPunct="1"/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(mil. av. 356 , Pella – 323.13.6,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Bobil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 – </a:t>
            </a:r>
          </a:p>
          <a:p>
            <a:pPr algn="ctr" eaLnBrk="1" hangingPunct="1"/>
            <a:r>
              <a:rPr lang="en-US" altLang="ru-RU" sz="2800" dirty="0" err="1" smtClean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makedoniyalik</a:t>
            </a:r>
            <a:r>
              <a:rPr lang="en-US" altLang="ru-RU" sz="2800" dirty="0" smtClean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sarkarda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davlat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arbobi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 eaLnBrk="1" hangingPunct="1"/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Makedoniya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podshosi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Filipp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II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uning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 eaLnBrk="1" hangingPunct="1"/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rafiqasi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Olimpiadaning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o‘g‘li</a:t>
            </a:r>
            <a:r>
              <a:rPr lang="en-US" altLang="ru-RU" sz="28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altLang="ru-RU" sz="2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50825" y="1125538"/>
            <a:ext cx="7343775" cy="43624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Буюк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файласуф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олим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Аристотел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икки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йил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мобайнида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(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эрамиздан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аввалги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345-343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йиллар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)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унинг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мураббийси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бўлган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.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Аристотел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туфайли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у грек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фалсафаса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маданияти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ва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фанини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ўрганиб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олди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. Шу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билан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бирга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Филипп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ўғлини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ёшлигидан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бошлаб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урушга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ўргатади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унинг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ўзига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муносиб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ворис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бўлишини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Arial" charset="0"/>
              </a:rPr>
              <a:t>истайди</a:t>
            </a:r>
            <a:r>
              <a:rPr lang="ru-RU" sz="2800" dirty="0">
                <a:solidFill>
                  <a:srgbClr val="0000FF"/>
                </a:solidFill>
                <a:latin typeface="Arial" charset="0"/>
              </a:rPr>
              <a:t>.</a:t>
            </a:r>
            <a:br>
              <a:rPr lang="ru-RU" sz="2800" dirty="0">
                <a:solidFill>
                  <a:srgbClr val="0000FF"/>
                </a:solidFill>
                <a:latin typeface="Arial" charset="0"/>
              </a:rPr>
            </a:br>
            <a:r>
              <a:rPr lang="ru-RU" sz="2800" dirty="0">
                <a:solidFill>
                  <a:srgbClr val="0000FF"/>
                </a:solidFill>
                <a:latin typeface="Arial" charset="0"/>
              </a:rPr>
              <a:t/>
            </a:r>
            <a:br>
              <a:rPr lang="ru-RU" sz="2800" dirty="0">
                <a:solidFill>
                  <a:srgbClr val="0000FF"/>
                </a:solidFill>
                <a:latin typeface="Arial" charset="0"/>
              </a:rPr>
            </a:br>
            <a:endParaRPr lang="ru-RU" sz="2800" dirty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900113" y="1557338"/>
            <a:ext cx="63357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80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Aleksandrning Sharqqa </a:t>
            </a:r>
          </a:p>
          <a:p>
            <a:pPr algn="ctr" eaLnBrk="1" hangingPunct="1"/>
            <a:r>
              <a:rPr lang="en-US" altLang="ru-RU" sz="480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yurishlarini boshlanishi</a:t>
            </a:r>
            <a:endParaRPr lang="ru-RU" altLang="ru-RU" sz="4800">
              <a:solidFill>
                <a:srgbClr val="00FFFF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5100"/>
            <a:ext cx="76327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50825" y="1125538"/>
            <a:ext cx="7343775" cy="45243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336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yil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Filipp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II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fitnachilar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tomonidan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o‘ldirilgach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,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Makedoniya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taxtiga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o‘tirgan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. 334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yil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Aleksandr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 </a:t>
            </a:r>
            <a:r>
              <a:rPr lang="en-US" sz="3600" u="sng" dirty="0" err="1">
                <a:solidFill>
                  <a:srgbClr val="0000FF"/>
                </a:solidFill>
                <a:latin typeface="Arial"/>
                <a:ea typeface="Calibri"/>
                <a:cs typeface="Times New Roman"/>
              </a:rPr>
              <a:t>Sharqqa</a:t>
            </a:r>
            <a:r>
              <a:rPr lang="en-US" sz="3600" u="sng" dirty="0">
                <a:solidFill>
                  <a:srgbClr val="0000FF"/>
                </a:solidFill>
                <a:latin typeface="Arial"/>
                <a:ea typeface="Calibri"/>
                <a:cs typeface="Times New Roman"/>
              </a:rPr>
              <a:t>, </a:t>
            </a:r>
            <a:r>
              <a:rPr lang="en-US" sz="3600" u="sng" dirty="0" err="1">
                <a:solidFill>
                  <a:srgbClr val="0000FF"/>
                </a:solidFill>
                <a:latin typeface="Arial"/>
                <a:ea typeface="Calibri"/>
                <a:cs typeface="Times New Roman"/>
              </a:rPr>
              <a:t>Fors</a:t>
            </a:r>
            <a:r>
              <a:rPr lang="en-US" sz="3600" u="sng" dirty="0">
                <a:solidFill>
                  <a:srgbClr val="0000FF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3600" u="sng" dirty="0" err="1">
                <a:solidFill>
                  <a:srgbClr val="0000FF"/>
                </a:solidFill>
                <a:latin typeface="Arial"/>
                <a:ea typeface="Calibri"/>
                <a:cs typeface="Times New Roman"/>
              </a:rPr>
              <a:t>davlatiga</a:t>
            </a:r>
            <a:r>
              <a:rPr lang="en-US" sz="3600" u="sng" dirty="0">
                <a:solidFill>
                  <a:srgbClr val="0000FF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3600" u="sng" dirty="0" err="1">
                <a:solidFill>
                  <a:srgbClr val="0000FF"/>
                </a:solidFill>
                <a:latin typeface="Arial"/>
                <a:ea typeface="Calibri"/>
                <a:cs typeface="Times New Roman"/>
              </a:rPr>
              <a:t>qarshi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 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yurish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boshlaydi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. Bu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bosqinchilik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urushi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otasi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Filipp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II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davridayoq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boshlangan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bo‘lib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,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uning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o‘limi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tufayli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to‘xtab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3600" dirty="0" err="1">
                <a:solidFill>
                  <a:srgbClr val="222222"/>
                </a:solidFill>
                <a:latin typeface="Arial"/>
                <a:ea typeface="Calibri"/>
              </a:rPr>
              <a:t>qolgandi</a:t>
            </a:r>
            <a:r>
              <a:rPr lang="en-US" sz="3600" dirty="0">
                <a:solidFill>
                  <a:srgbClr val="222222"/>
                </a:solidFill>
                <a:latin typeface="Arial"/>
                <a:ea typeface="Calibri"/>
              </a:rPr>
              <a:t>.</a:t>
            </a:r>
            <a:endParaRPr lang="ru-RU" sz="3600" dirty="0">
              <a:latin typeface="Arial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539750" y="260350"/>
            <a:ext cx="697071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800">
                <a:solidFill>
                  <a:srgbClr val="00FFFF"/>
                </a:solidFill>
              </a:rPr>
              <a:t>Reja: </a:t>
            </a:r>
            <a:endParaRPr lang="ru-RU" altLang="ru-RU" sz="4800">
              <a:solidFill>
                <a:srgbClr val="00FFFF"/>
              </a:solidFill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509588" y="1814513"/>
            <a:ext cx="6911975" cy="5016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Aleksandirning O’rta Osiyoga qilgan yurishning manbalarda yoritilishi;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Aleksandrning Sharqqa yurishlarini boshlanishi;</a:t>
            </a:r>
            <a:endParaRPr lang="ru-RU" altLang="ru-RU" sz="32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Aleksandirning O’rta Osiyoga qilgan yurishlari</a:t>
            </a:r>
            <a:r>
              <a:rPr lang="uz-Cyrl-UZ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sz="32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Markaziy Osiyo xalqlarining Yunon-makedonlar    bosqinchilariga qarshi kurashi.</a:t>
            </a:r>
            <a:endParaRPr lang="ru-RU" altLang="ru-RU" sz="32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95288" y="3789363"/>
            <a:ext cx="8569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cs typeface="Arial" panose="020B0604020202020204" pitchFamily="34" charset="0"/>
            </a:endParaRPr>
          </a:p>
          <a:p>
            <a:pPr eaLnBrk="1" hangingPunct="1"/>
            <a:r>
              <a:rPr lang="ru-RU" altLang="ru-RU">
                <a:cs typeface="Arial" panose="020B0604020202020204" pitchFamily="34" charset="0"/>
              </a:rPr>
              <a:t>    </a:t>
            </a:r>
            <a:endParaRPr lang="ru-RU" altLang="ru-RU"/>
          </a:p>
        </p:txBody>
      </p:sp>
      <p:pic>
        <p:nvPicPr>
          <p:cNvPr id="4101" name="Picture 17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230188"/>
            <a:ext cx="11477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60350"/>
            <a:ext cx="11477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3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0188"/>
            <a:ext cx="11477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13" grpId="0" animBg="1"/>
      <p:bldP spid="1710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179388" y="260350"/>
            <a:ext cx="7488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2000">
              <a:latin typeface="Tahoma" panose="020B0604030504040204" pitchFamily="34" charset="0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 rot="-5400000">
            <a:off x="1744564" y="-363538"/>
            <a:ext cx="4616648" cy="689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3600" dirty="0" err="1"/>
              <a:t>Aleksandr</a:t>
            </a:r>
            <a:r>
              <a:rPr lang="en-US" altLang="ru-RU" sz="3600" dirty="0"/>
              <a:t> </a:t>
            </a:r>
            <a:r>
              <a:rPr lang="en-US" altLang="ru-RU" sz="3600" dirty="0" err="1"/>
              <a:t>qo‘shinida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sarkardalardan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solidFill>
                  <a:srgbClr val="FFFF00"/>
                </a:solidFill>
              </a:rPr>
              <a:t>Antipatr</a:t>
            </a:r>
            <a:r>
              <a:rPr lang="en-US" altLang="ru-RU" sz="3600" b="1" dirty="0">
                <a:solidFill>
                  <a:srgbClr val="FFFF00"/>
                </a:solidFill>
              </a:rPr>
              <a:t>, </a:t>
            </a:r>
            <a:r>
              <a:rPr lang="en-US" altLang="ru-RU" sz="3600" b="1" dirty="0" err="1">
                <a:solidFill>
                  <a:srgbClr val="FFFF00"/>
                </a:solidFill>
              </a:rPr>
              <a:t>Parmenion</a:t>
            </a:r>
            <a:r>
              <a:rPr lang="en-US" altLang="ru-RU" sz="3600" b="1" dirty="0">
                <a:solidFill>
                  <a:srgbClr val="FFFF00"/>
                </a:solidFill>
              </a:rPr>
              <a:t>, </a:t>
            </a:r>
            <a:r>
              <a:rPr lang="en-US" altLang="ru-RU" sz="3600" b="1" dirty="0" err="1">
                <a:solidFill>
                  <a:srgbClr val="FFFF00"/>
                </a:solidFill>
              </a:rPr>
              <a:t>Ptolemey</a:t>
            </a:r>
            <a:r>
              <a:rPr lang="en-US" altLang="ru-RU" sz="3600" b="1" dirty="0">
                <a:solidFill>
                  <a:srgbClr val="FFFF00"/>
                </a:solidFill>
              </a:rPr>
              <a:t> Lag</a:t>
            </a:r>
            <a:r>
              <a:rPr lang="en-US" altLang="ru-RU" sz="3600" dirty="0">
                <a:solidFill>
                  <a:srgbClr val="FFFF00"/>
                </a:solidFill>
              </a:rPr>
              <a:t> </a:t>
            </a:r>
            <a:r>
              <a:rPr lang="en-US" altLang="ru-RU" sz="3600" dirty="0" err="1"/>
              <a:t>va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boshqa</a:t>
            </a:r>
            <a:r>
              <a:rPr lang="en-US" altLang="ru-RU" sz="3600" dirty="0"/>
              <a:t>, </a:t>
            </a:r>
            <a:r>
              <a:rPr lang="en-US" altLang="ru-RU" sz="3600" dirty="0" err="1"/>
              <a:t>shuningdek</a:t>
            </a:r>
            <a:r>
              <a:rPr lang="en-US" altLang="ru-RU" sz="3600" dirty="0"/>
              <a:t> </a:t>
            </a:r>
            <a:r>
              <a:rPr lang="en-US" altLang="ru-RU" sz="3600" b="1" dirty="0">
                <a:solidFill>
                  <a:srgbClr val="FFFF00"/>
                </a:solidFill>
              </a:rPr>
              <a:t>30 </a:t>
            </a:r>
            <a:r>
              <a:rPr lang="en-US" altLang="ru-RU" sz="3600" b="1" dirty="0" err="1">
                <a:solidFill>
                  <a:srgbClr val="FFFF00"/>
                </a:solidFill>
              </a:rPr>
              <a:t>mingga</a:t>
            </a:r>
            <a:r>
              <a:rPr lang="en-US" altLang="ru-RU" sz="3600" b="1" dirty="0">
                <a:solidFill>
                  <a:srgbClr val="FFFF00"/>
                </a:solidFill>
              </a:rPr>
              <a:t> </a:t>
            </a:r>
            <a:r>
              <a:rPr lang="en-US" altLang="ru-RU" sz="3600" dirty="0" err="1"/>
              <a:t>yaqin</a:t>
            </a:r>
            <a:r>
              <a:rPr lang="en-US" altLang="ru-RU" sz="3600" dirty="0"/>
              <a:t> </a:t>
            </a:r>
            <a:r>
              <a:rPr lang="en-US" altLang="ru-RU" sz="3600" dirty="0" err="1"/>
              <a:t>piyoda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jangchi</a:t>
            </a:r>
            <a:r>
              <a:rPr lang="en-US" altLang="ru-RU" sz="3600" b="1" dirty="0">
                <a:solidFill>
                  <a:srgbClr val="FFFF00"/>
                </a:solidFill>
              </a:rPr>
              <a:t>, 5 </a:t>
            </a:r>
            <a:r>
              <a:rPr lang="en-US" altLang="ru-RU" sz="3600" b="1" dirty="0" err="1">
                <a:solidFill>
                  <a:srgbClr val="FFFF00"/>
                </a:solidFill>
              </a:rPr>
              <a:t>ming</a:t>
            </a:r>
            <a:r>
              <a:rPr lang="en-US" altLang="ru-RU" sz="3600" dirty="0"/>
              <a:t> </a:t>
            </a:r>
            <a:r>
              <a:rPr lang="en-US" altLang="ru-RU" sz="3600" dirty="0" err="1"/>
              <a:t>otliq</a:t>
            </a:r>
            <a:r>
              <a:rPr lang="en-US" altLang="ru-RU" sz="3600" dirty="0"/>
              <a:t>, </a:t>
            </a:r>
            <a:r>
              <a:rPr lang="en-US" altLang="ru-RU" sz="3600" dirty="0" err="1"/>
              <a:t>yengil</a:t>
            </a:r>
            <a:r>
              <a:rPr lang="en-US" altLang="ru-RU" sz="3600" dirty="0"/>
              <a:t> </a:t>
            </a:r>
            <a:r>
              <a:rPr lang="en-US" altLang="ru-RU" sz="3600" dirty="0" err="1"/>
              <a:t>qurollangan</a:t>
            </a:r>
            <a:r>
              <a:rPr lang="en-US" altLang="ru-RU" sz="3600" dirty="0"/>
              <a:t> </a:t>
            </a:r>
            <a:r>
              <a:rPr lang="en-US" altLang="ru-RU" sz="3600" dirty="0" err="1"/>
              <a:t>yordamchi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otryadlar</a:t>
            </a:r>
            <a:r>
              <a:rPr lang="en-US" altLang="ru-RU" sz="3600" dirty="0"/>
              <a:t> </a:t>
            </a:r>
            <a:r>
              <a:rPr lang="en-US" altLang="ru-RU" sz="3600" dirty="0" err="1"/>
              <a:t>va</a:t>
            </a:r>
            <a:r>
              <a:rPr lang="en-US" altLang="ru-RU" sz="3600" dirty="0"/>
              <a:t> </a:t>
            </a:r>
            <a:r>
              <a:rPr lang="en-US" altLang="ru-RU" sz="3600" b="1" dirty="0">
                <a:solidFill>
                  <a:srgbClr val="FFFF00"/>
                </a:solidFill>
              </a:rPr>
              <a:t>160 </a:t>
            </a:r>
            <a:r>
              <a:rPr lang="en-US" altLang="ru-RU" sz="3600" b="1" dirty="0" err="1">
                <a:solidFill>
                  <a:srgbClr val="FFFF00"/>
                </a:solidFill>
              </a:rPr>
              <a:t>kema</a:t>
            </a:r>
            <a:r>
              <a:rPr lang="en-US" altLang="ru-RU" sz="3600" b="1" dirty="0">
                <a:solidFill>
                  <a:srgbClr val="FFFF00"/>
                </a:solidFill>
              </a:rPr>
              <a:t> </a:t>
            </a:r>
            <a:r>
              <a:rPr lang="en-US" altLang="ru-RU" sz="3600" dirty="0" err="1"/>
              <a:t>bo‘lgan</a:t>
            </a:r>
            <a:r>
              <a:rPr lang="en-US" altLang="ru-RU" sz="3600" dirty="0"/>
              <a:t>.</a:t>
            </a:r>
            <a:endParaRPr lang="ru-RU" altLang="ru-RU" sz="3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179388" y="260350"/>
            <a:ext cx="7488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2000">
              <a:latin typeface="Tahoma" panose="020B0604030504040204" pitchFamily="34" charset="0"/>
            </a:endParaRP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 rot="-5400000">
            <a:off x="2021562" y="-363538"/>
            <a:ext cx="4062651" cy="689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3600" dirty="0" err="1" smtClean="0"/>
              <a:t>Aleksandr</a:t>
            </a:r>
            <a:r>
              <a:rPr lang="en-US" altLang="ru-RU" sz="3600" dirty="0" smtClean="0"/>
              <a:t> </a:t>
            </a:r>
            <a:r>
              <a:rPr lang="en-US" altLang="ru-RU" sz="3600" b="1" dirty="0" err="1">
                <a:solidFill>
                  <a:srgbClr val="FFFF00"/>
                </a:solidFill>
              </a:rPr>
              <a:t>Granik</a:t>
            </a:r>
            <a:r>
              <a:rPr lang="en-US" altLang="ru-RU" sz="3600" b="1" dirty="0"/>
              <a:t> (334 </a:t>
            </a:r>
            <a:r>
              <a:rPr lang="en-US" altLang="ru-RU" sz="3600" b="1" dirty="0" err="1"/>
              <a:t>yil</a:t>
            </a:r>
            <a:r>
              <a:rPr lang="en-US" altLang="ru-RU" sz="3600" b="1" dirty="0"/>
              <a:t>), </a:t>
            </a:r>
            <a:r>
              <a:rPr lang="en-US" altLang="ru-RU" sz="3600" b="1" dirty="0" err="1">
                <a:solidFill>
                  <a:srgbClr val="FFFF00"/>
                </a:solidFill>
              </a:rPr>
              <a:t>Iss</a:t>
            </a:r>
            <a:r>
              <a:rPr lang="en-US" altLang="ru-RU" sz="3600" b="1" dirty="0"/>
              <a:t> (333 </a:t>
            </a:r>
            <a:r>
              <a:rPr lang="en-US" altLang="ru-RU" sz="3600" b="1" dirty="0" err="1"/>
              <a:t>yil</a:t>
            </a:r>
            <a:r>
              <a:rPr lang="en-US" altLang="ru-RU" sz="3600" b="1" dirty="0"/>
              <a:t>) </a:t>
            </a:r>
            <a:r>
              <a:rPr lang="en-US" altLang="ru-RU" sz="3600" b="1" dirty="0" err="1"/>
              <a:t>va</a:t>
            </a:r>
            <a:r>
              <a:rPr lang="en-US" altLang="ru-RU" sz="3600" b="1" dirty="0"/>
              <a:t> </a:t>
            </a:r>
            <a:r>
              <a:rPr lang="en-US" altLang="ru-RU" sz="3600" b="1" dirty="0" err="1">
                <a:solidFill>
                  <a:srgbClr val="FFFF00"/>
                </a:solidFill>
              </a:rPr>
              <a:t>Gavgamela</a:t>
            </a:r>
            <a:r>
              <a:rPr lang="en-US" altLang="ru-RU" sz="3600" b="1" dirty="0"/>
              <a:t> (331 </a:t>
            </a:r>
            <a:r>
              <a:rPr lang="en-US" altLang="ru-RU" sz="3600" b="1" dirty="0" err="1"/>
              <a:t>yil</a:t>
            </a:r>
            <a:r>
              <a:rPr lang="en-US" altLang="ru-RU" sz="3600" b="1" dirty="0"/>
              <a:t>) </a:t>
            </a:r>
            <a:r>
              <a:rPr lang="en-US" altLang="ru-RU" sz="3600" dirty="0" err="1"/>
              <a:t>janglarida</a:t>
            </a:r>
            <a:r>
              <a:rPr lang="en-US" altLang="ru-RU" sz="3600" dirty="0"/>
              <a:t> </a:t>
            </a:r>
            <a:r>
              <a:rPr lang="en-US" altLang="ru-RU" sz="3600" b="1" dirty="0"/>
              <a:t>Doro III </a:t>
            </a:r>
            <a:r>
              <a:rPr lang="en-US" altLang="ru-RU" sz="3600" dirty="0" err="1"/>
              <a:t>qo‘shinlarini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yenggan</a:t>
            </a:r>
            <a:r>
              <a:rPr lang="en-US" altLang="ru-RU" sz="3600" dirty="0"/>
              <a:t>. </a:t>
            </a:r>
            <a:r>
              <a:rPr lang="en-US" altLang="ru-RU" sz="3600" dirty="0" err="1" smtClean="0"/>
              <a:t>Eronning</a:t>
            </a:r>
            <a:r>
              <a:rPr lang="en-US" altLang="ru-RU" sz="3600" dirty="0" smtClean="0"/>
              <a:t> </a:t>
            </a:r>
            <a:r>
              <a:rPr lang="en-US" altLang="ru-RU" sz="3600" dirty="0" err="1"/>
              <a:t>markaziy</a:t>
            </a:r>
            <a:r>
              <a:rPr lang="en-US" altLang="ru-RU" sz="3600" dirty="0"/>
              <a:t> </a:t>
            </a:r>
            <a:r>
              <a:rPr lang="en-US" altLang="ru-RU" sz="3600" dirty="0" err="1"/>
              <a:t>shaharlari</a:t>
            </a:r>
            <a:r>
              <a:rPr lang="en-US" altLang="ru-RU" sz="3600" dirty="0"/>
              <a:t> – </a:t>
            </a:r>
            <a:r>
              <a:rPr lang="en-US" altLang="ru-RU" sz="3600" b="1" dirty="0" err="1">
                <a:solidFill>
                  <a:srgbClr val="FFFF00"/>
                </a:solidFill>
              </a:rPr>
              <a:t>Bobil</a:t>
            </a:r>
            <a:r>
              <a:rPr lang="en-US" altLang="ru-RU" sz="3600" b="1" dirty="0">
                <a:solidFill>
                  <a:srgbClr val="FFFF00"/>
                </a:solidFill>
              </a:rPr>
              <a:t>, </a:t>
            </a:r>
            <a:r>
              <a:rPr lang="en-US" altLang="ru-RU" sz="3600" b="1" dirty="0" err="1">
                <a:solidFill>
                  <a:srgbClr val="FFFF00"/>
                </a:solidFill>
              </a:rPr>
              <a:t>Suza</a:t>
            </a:r>
            <a:r>
              <a:rPr lang="en-US" altLang="ru-RU" sz="3600" b="1" dirty="0">
                <a:solidFill>
                  <a:srgbClr val="FFFF00"/>
                </a:solidFill>
              </a:rPr>
              <a:t>, </a:t>
            </a:r>
            <a:r>
              <a:rPr lang="en-US" altLang="ru-RU" sz="3600" b="1" dirty="0" err="1">
                <a:solidFill>
                  <a:srgbClr val="FFFF00"/>
                </a:solidFill>
              </a:rPr>
              <a:t>Persipol</a:t>
            </a:r>
            <a:r>
              <a:rPr lang="en-US" altLang="ru-RU" sz="3600" b="1" dirty="0">
                <a:solidFill>
                  <a:srgbClr val="FFFF00"/>
                </a:solidFill>
              </a:rPr>
              <a:t>, </a:t>
            </a:r>
            <a:r>
              <a:rPr lang="en-US" altLang="ru-RU" sz="3600" b="1" dirty="0" err="1">
                <a:solidFill>
                  <a:srgbClr val="FFFF00"/>
                </a:solidFill>
              </a:rPr>
              <a:t>Ekbatana</a:t>
            </a:r>
            <a:r>
              <a:rPr lang="en-US" altLang="ru-RU" sz="3600" b="1" dirty="0">
                <a:solidFill>
                  <a:srgbClr val="FFFF00"/>
                </a:solidFill>
              </a:rPr>
              <a:t> </a:t>
            </a:r>
            <a:r>
              <a:rPr lang="en-US" altLang="ru-RU" sz="3600" dirty="0" err="1"/>
              <a:t>hamda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solidFill>
                  <a:srgbClr val="FFFF00"/>
                </a:solidFill>
              </a:rPr>
              <a:t>Misrni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egallagan</a:t>
            </a:r>
            <a:r>
              <a:rPr lang="en-US" altLang="ru-RU" sz="3600" dirty="0"/>
              <a:t>.</a:t>
            </a:r>
            <a:endParaRPr lang="ru-RU" altLang="ru-RU" sz="3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179388" y="260350"/>
            <a:ext cx="7488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2000">
              <a:latin typeface="Tahoma" panose="020B0604030504040204" pitchFamily="34" charset="0"/>
            </a:endParaRP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1377939"/>
            <a:ext cx="788436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3600" dirty="0" err="1"/>
              <a:t>Aleksandrdan</a:t>
            </a:r>
            <a:r>
              <a:rPr lang="en-US" altLang="ru-RU" sz="3600" dirty="0"/>
              <a:t> </a:t>
            </a:r>
            <a:r>
              <a:rPr lang="en-US" altLang="ru-RU" sz="3600" dirty="0" err="1"/>
              <a:t>uzil-kesil</a:t>
            </a:r>
            <a:r>
              <a:rPr lang="en-US" altLang="ru-RU" sz="3600" dirty="0"/>
              <a:t> </a:t>
            </a:r>
            <a:r>
              <a:rPr lang="en-US" altLang="ru-RU" sz="3600" dirty="0" err="1"/>
              <a:t>mag’lub</a:t>
            </a:r>
            <a:r>
              <a:rPr lang="en-US" altLang="ru-RU" sz="3600" dirty="0"/>
              <a:t> </a:t>
            </a:r>
            <a:r>
              <a:rPr lang="en-US" altLang="ru-RU" sz="3600" dirty="0" err="1"/>
              <a:t>bo’lgan</a:t>
            </a:r>
            <a:r>
              <a:rPr lang="en-US" altLang="ru-RU" sz="3600" dirty="0"/>
              <a:t> Doro III </a:t>
            </a:r>
            <a:r>
              <a:rPr lang="en-US" altLang="ru-RU" sz="3600" dirty="0" err="1"/>
              <a:t>Baqtriyaga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qochadi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va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uyerda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Baqtriya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satrapi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ahomoniylar</a:t>
            </a:r>
            <a:r>
              <a:rPr lang="en-US" altLang="ru-RU" sz="3600" dirty="0"/>
              <a:t> </a:t>
            </a:r>
            <a:r>
              <a:rPr lang="en-US" altLang="ru-RU" sz="3600" dirty="0" err="1"/>
              <a:t>sulolasidan</a:t>
            </a:r>
            <a:r>
              <a:rPr lang="en-US" altLang="ru-RU" sz="3600" dirty="0"/>
              <a:t> </a:t>
            </a:r>
            <a:r>
              <a:rPr lang="en-US" altLang="ru-RU" sz="3600" dirty="0" err="1"/>
              <a:t>bo’lgan</a:t>
            </a:r>
            <a:r>
              <a:rPr lang="en-US" altLang="ru-RU" sz="3600" dirty="0"/>
              <a:t> Bess </a:t>
            </a:r>
            <a:r>
              <a:rPr lang="en-US" altLang="ru-RU" sz="3600" dirty="0" smtClean="0"/>
              <a:t>(</a:t>
            </a:r>
            <a:r>
              <a:rPr lang="en-US" altLang="ru-RU" sz="3600" dirty="0"/>
              <a:t>u </a:t>
            </a:r>
            <a:r>
              <a:rPr lang="en-US" altLang="ru-RU" sz="3600" dirty="0" err="1"/>
              <a:t>podsho</a:t>
            </a:r>
            <a:r>
              <a:rPr lang="en-US" altLang="ru-RU" sz="3600" dirty="0"/>
              <a:t> </a:t>
            </a:r>
            <a:r>
              <a:rPr lang="en-US" altLang="ru-RU" sz="3600" dirty="0" err="1"/>
              <a:t>maqomini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va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Artakserks</a:t>
            </a:r>
            <a:r>
              <a:rPr lang="en-US" altLang="ru-RU" sz="3600" dirty="0"/>
              <a:t> </a:t>
            </a:r>
            <a:r>
              <a:rPr lang="en-US" altLang="ru-RU" sz="3600" dirty="0" err="1"/>
              <a:t>nomini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olgan</a:t>
            </a:r>
            <a:r>
              <a:rPr lang="en-US" altLang="ru-RU" sz="3600" dirty="0"/>
              <a:t>) </a:t>
            </a:r>
            <a:r>
              <a:rPr lang="en-US" altLang="ru-RU" sz="3600" dirty="0" err="1"/>
              <a:t>tomonidan</a:t>
            </a:r>
            <a:r>
              <a:rPr lang="en-US" altLang="ru-RU" sz="3600" dirty="0"/>
              <a:t> </a:t>
            </a:r>
            <a:r>
              <a:rPr lang="en-US" altLang="ru-RU" sz="3600" dirty="0" err="1"/>
              <a:t>o’ldiriladi</a:t>
            </a:r>
            <a:r>
              <a:rPr lang="en-US" altLang="ru-RU" sz="3600" dirty="0"/>
              <a:t>.</a:t>
            </a:r>
            <a:endParaRPr lang="ru-RU" altLang="ru-RU" sz="3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179388" y="260350"/>
            <a:ext cx="7488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2000">
              <a:latin typeface="Tahoma" panose="020B0604030504040204" pitchFamily="34" charset="0"/>
            </a:endParaRP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-7055"/>
            <a:ext cx="781235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3600" dirty="0" err="1"/>
              <a:t>Tez</a:t>
            </a:r>
            <a:r>
              <a:rPr lang="en-US" altLang="ru-RU" sz="3600" dirty="0"/>
              <a:t> </a:t>
            </a:r>
            <a:r>
              <a:rPr lang="en-US" altLang="ru-RU" sz="3600" dirty="0" err="1"/>
              <a:t>orada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Aleksandr</a:t>
            </a:r>
            <a:r>
              <a:rPr lang="en-US" altLang="ru-RU" sz="3600" dirty="0"/>
              <a:t> </a:t>
            </a:r>
            <a:r>
              <a:rPr lang="en-US" altLang="ru-RU" sz="3600" dirty="0" err="1"/>
              <a:t>qo’shinlari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ortiqcha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qiyinchiliklarsiz</a:t>
            </a:r>
            <a:r>
              <a:rPr lang="en-US" altLang="ru-RU" sz="3600" dirty="0"/>
              <a:t> </a:t>
            </a:r>
            <a:r>
              <a:rPr lang="en-US" altLang="ru-RU" sz="3600" dirty="0" err="1"/>
              <a:t>Baqtriya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poytaxti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solidFill>
                  <a:srgbClr val="FFFF00"/>
                </a:solidFill>
              </a:rPr>
              <a:t>Baqtra</a:t>
            </a:r>
            <a:r>
              <a:rPr lang="en-US" altLang="ru-RU" sz="3600" b="1" dirty="0">
                <a:solidFill>
                  <a:srgbClr val="FFFF00"/>
                </a:solidFill>
              </a:rPr>
              <a:t> (</a:t>
            </a:r>
            <a:r>
              <a:rPr lang="en-US" altLang="ru-RU" sz="3600" b="1" dirty="0" err="1">
                <a:solidFill>
                  <a:srgbClr val="FFFF00"/>
                </a:solidFill>
              </a:rPr>
              <a:t>hozirgi</a:t>
            </a:r>
            <a:r>
              <a:rPr lang="en-US" altLang="ru-RU" sz="3600" b="1" dirty="0">
                <a:solidFill>
                  <a:srgbClr val="FFFF00"/>
                </a:solidFill>
              </a:rPr>
              <a:t> </a:t>
            </a:r>
            <a:r>
              <a:rPr lang="en-US" altLang="ru-RU" sz="3600" b="1" dirty="0" err="1">
                <a:solidFill>
                  <a:srgbClr val="FFFF00"/>
                </a:solidFill>
              </a:rPr>
              <a:t>Balx</a:t>
            </a:r>
            <a:r>
              <a:rPr lang="en-US" altLang="ru-RU" sz="3600" b="1" dirty="0">
                <a:solidFill>
                  <a:srgbClr val="FFFF00"/>
                </a:solidFill>
              </a:rPr>
              <a:t>) </a:t>
            </a:r>
            <a:r>
              <a:rPr lang="en-US" altLang="ru-RU" sz="3600" dirty="0" err="1"/>
              <a:t>shahrini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hamda</a:t>
            </a:r>
            <a:r>
              <a:rPr lang="en-US" altLang="ru-RU" sz="3600" dirty="0"/>
              <a:t> </a:t>
            </a:r>
            <a:r>
              <a:rPr lang="en-US" altLang="ru-RU" sz="3600" b="1" dirty="0" err="1">
                <a:solidFill>
                  <a:srgbClr val="FFFF00"/>
                </a:solidFill>
              </a:rPr>
              <a:t>Aom</a:t>
            </a:r>
            <a:r>
              <a:rPr lang="en-US" altLang="ru-RU" sz="3600" b="1" dirty="0">
                <a:solidFill>
                  <a:srgbClr val="FFFF00"/>
                </a:solidFill>
              </a:rPr>
              <a:t>, </a:t>
            </a:r>
            <a:r>
              <a:rPr lang="en-US" altLang="ru-RU" sz="3600" b="1" dirty="0" err="1">
                <a:solidFill>
                  <a:srgbClr val="FFFF00"/>
                </a:solidFill>
              </a:rPr>
              <a:t>Drapsak</a:t>
            </a:r>
            <a:r>
              <a:rPr lang="en-US" altLang="ru-RU" sz="3600" b="1" dirty="0">
                <a:solidFill>
                  <a:srgbClr val="FFFF00"/>
                </a:solidFill>
              </a:rPr>
              <a:t> </a:t>
            </a:r>
            <a:r>
              <a:rPr lang="en-US" altLang="ru-RU" sz="3600" dirty="0" err="1"/>
              <a:t>singari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mustahkam</a:t>
            </a:r>
            <a:r>
              <a:rPr lang="en-US" altLang="ru-RU" sz="3600" dirty="0"/>
              <a:t> </a:t>
            </a:r>
            <a:r>
              <a:rPr lang="en-US" altLang="ru-RU" sz="3600" dirty="0" err="1"/>
              <a:t>qal’alarni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egallaydi</a:t>
            </a:r>
            <a:r>
              <a:rPr lang="en-US" altLang="ru-RU" sz="3600" dirty="0"/>
              <a:t>. </a:t>
            </a:r>
            <a:r>
              <a:rPr lang="en-US" altLang="ru-RU" sz="3600" dirty="0" err="1"/>
              <a:t>Baqtriyani</a:t>
            </a:r>
            <a:r>
              <a:rPr lang="en-US" altLang="ru-RU" sz="3600" dirty="0"/>
              <a:t> </a:t>
            </a:r>
            <a:r>
              <a:rPr lang="en-US" altLang="ru-RU" sz="3600" dirty="0" err="1"/>
              <a:t>egallagach</a:t>
            </a:r>
            <a:r>
              <a:rPr lang="en-US" altLang="ru-RU" sz="3600" dirty="0"/>
              <a:t>, satrap Bess </a:t>
            </a:r>
            <a:r>
              <a:rPr lang="en-US" altLang="ru-RU" sz="3600" b="1" dirty="0">
                <a:solidFill>
                  <a:srgbClr val="FFFF00"/>
                </a:solidFill>
              </a:rPr>
              <a:t>Oks (</a:t>
            </a:r>
            <a:r>
              <a:rPr lang="en-US" altLang="ru-RU" sz="3600" b="1" dirty="0" err="1">
                <a:solidFill>
                  <a:srgbClr val="FFFF00"/>
                </a:solidFill>
              </a:rPr>
              <a:t>Ukuz</a:t>
            </a:r>
            <a:r>
              <a:rPr lang="en-US" altLang="ru-RU" sz="3600" b="1" dirty="0">
                <a:solidFill>
                  <a:srgbClr val="FFFF00"/>
                </a:solidFill>
              </a:rPr>
              <a:t>, </a:t>
            </a:r>
            <a:r>
              <a:rPr lang="en-US" altLang="ru-RU" sz="3600" b="1" dirty="0" err="1">
                <a:solidFill>
                  <a:srgbClr val="FFFF00"/>
                </a:solidFill>
              </a:rPr>
              <a:t>Amudaryo</a:t>
            </a:r>
            <a:r>
              <a:rPr lang="en-US" altLang="ru-RU" sz="3600" b="1" dirty="0">
                <a:solidFill>
                  <a:srgbClr val="FFFF00"/>
                </a:solidFill>
              </a:rPr>
              <a:t>) </a:t>
            </a:r>
            <a:r>
              <a:rPr lang="en-US" altLang="ru-RU" sz="3600" dirty="0" err="1"/>
              <a:t>dan</a:t>
            </a:r>
            <a:r>
              <a:rPr lang="en-US" altLang="ru-RU" sz="3600" dirty="0"/>
              <a:t> </a:t>
            </a:r>
            <a:r>
              <a:rPr lang="en-US" altLang="ru-RU" sz="3600" dirty="0" err="1"/>
              <a:t>kechib</a:t>
            </a:r>
            <a:r>
              <a:rPr lang="en-US" altLang="ru-RU" sz="3600" dirty="0"/>
              <a:t> </a:t>
            </a:r>
            <a:r>
              <a:rPr lang="en-US" altLang="ru-RU" sz="3600" dirty="0" err="1"/>
              <a:t>o‘tib</a:t>
            </a:r>
            <a:r>
              <a:rPr lang="en-US" altLang="ru-RU" sz="3600" dirty="0"/>
              <a:t>, </a:t>
            </a:r>
            <a:r>
              <a:rPr lang="en-US" altLang="ru-RU" sz="3600" b="1" dirty="0" err="1">
                <a:solidFill>
                  <a:srgbClr val="FFFF00"/>
                </a:solidFill>
              </a:rPr>
              <a:t>Nautaka</a:t>
            </a:r>
            <a:r>
              <a:rPr lang="en-US" altLang="ru-RU" sz="3600" b="1" dirty="0">
                <a:solidFill>
                  <a:srgbClr val="FFFF00"/>
                </a:solidFill>
              </a:rPr>
              <a:t> (</a:t>
            </a:r>
            <a:r>
              <a:rPr lang="en-US" altLang="ru-RU" sz="3600" b="1" dirty="0" err="1">
                <a:solidFill>
                  <a:srgbClr val="FFFF00"/>
                </a:solidFill>
              </a:rPr>
              <a:t>Qashqadaryo</a:t>
            </a:r>
            <a:r>
              <a:rPr lang="en-US" altLang="ru-RU" sz="3600" b="1" dirty="0">
                <a:solidFill>
                  <a:srgbClr val="FFFF00"/>
                </a:solidFill>
              </a:rPr>
              <a:t> </a:t>
            </a:r>
            <a:r>
              <a:rPr lang="en-US" altLang="ru-RU" sz="3600" b="1" dirty="0" err="1">
                <a:solidFill>
                  <a:srgbClr val="FFFF00"/>
                </a:solidFill>
              </a:rPr>
              <a:t>vohasi</a:t>
            </a:r>
            <a:r>
              <a:rPr lang="en-US" altLang="ru-RU" sz="3600" b="1" dirty="0">
                <a:solidFill>
                  <a:srgbClr val="FFFF00"/>
                </a:solidFill>
              </a:rPr>
              <a:t>)</a:t>
            </a:r>
            <a:r>
              <a:rPr lang="en-US" altLang="ru-RU" sz="3600" dirty="0"/>
              <a:t> </a:t>
            </a:r>
            <a:r>
              <a:rPr lang="en-US" altLang="ru-RU" sz="3600" dirty="0" err="1"/>
              <a:t>ga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chekingan</a:t>
            </a:r>
            <a:r>
              <a:rPr lang="en-US" altLang="ru-RU" sz="3600" dirty="0"/>
              <a:t>. Ammo Bess </a:t>
            </a:r>
            <a:r>
              <a:rPr lang="en-US" altLang="ru-RU" sz="3600" dirty="0" err="1"/>
              <a:t>tezda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qo‘lga</a:t>
            </a:r>
            <a:r>
              <a:rPr lang="en-US" altLang="ru-RU" sz="3600" dirty="0"/>
              <a:t> </a:t>
            </a:r>
            <a:r>
              <a:rPr lang="en-US" altLang="ru-RU" sz="3600" dirty="0" err="1"/>
              <a:t>olinib</a:t>
            </a:r>
            <a:r>
              <a:rPr lang="en-US" altLang="ru-RU" sz="3600" dirty="0"/>
              <a:t>, </a:t>
            </a:r>
            <a:r>
              <a:rPr lang="en-US" altLang="ru-RU" sz="3600" dirty="0" err="1"/>
              <a:t>qatl</a:t>
            </a:r>
            <a:r>
              <a:rPr lang="en-US" altLang="ru-RU" sz="3600" dirty="0"/>
              <a:t> </a:t>
            </a:r>
            <a:r>
              <a:rPr lang="en-US" altLang="ru-RU" sz="3600" dirty="0" err="1"/>
              <a:t>etilgan</a:t>
            </a:r>
            <a:r>
              <a:rPr lang="en-US" altLang="ru-RU" sz="3600" dirty="0"/>
              <a:t>. </a:t>
            </a:r>
            <a:endParaRPr lang="ru-RU" altLang="ru-RU" sz="3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386665"/>
            <a:ext cx="7887494" cy="52629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anchor="ctr">
            <a:spAutoFit/>
          </a:bodyPr>
          <a:lstStyle/>
          <a:p>
            <a:pPr algn="just" eaLnBrk="0" hangingPunct="0">
              <a:defRPr/>
            </a:pP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329-yilda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Oks (Amu) </a:t>
            </a:r>
            <a:r>
              <a:rPr lang="en-US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daryosi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sohiliga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yetib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yunon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qo‘shinlari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daryodan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o‘tib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Nautaka</a:t>
            </a:r>
            <a:r>
              <a:rPr 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Qashqadaryoning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Kesh –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Shahrisabz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vohasi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yo‘nalishi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Sug‘diyona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Marokand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Samarqand)</a:t>
            </a:r>
            <a:r>
              <a:rPr lang="en-US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Rim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olimi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Kursiy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Rufning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berishicha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armiyasi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Maroqandni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qiyinchiliklarsiz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talafot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ishg‘ol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shaharda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o‘zlarining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garnizonlarini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qoldirib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atrofdagi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qishloqlarni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yondirib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vayron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sz="2400" b="1" i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so‘ngra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shimoli-sharqqa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harakatlanganlar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Sirdaryo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Yaksar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chap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sohiliga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Aleksandriya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Esxata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Xo‘jand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qal’asini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qurdirgan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qal’a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stadiy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uzunlikdagi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o'ralgandi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Skiflar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saklar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shaharning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ro'parasiga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qattiq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o'qqa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tutar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504" y="188640"/>
            <a:ext cx="7704856" cy="64633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anchor="ctr">
            <a:spAutoFit/>
          </a:bodyPr>
          <a:lstStyle/>
          <a:p>
            <a:pPr algn="ctr" eaLnBrk="0" hangingPunct="0">
              <a:defRPr/>
            </a:pP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Umuman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Aleksandrning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 </a:t>
            </a:r>
            <a:r>
              <a:rPr lang="en-US" sz="2300" u="sng" dirty="0" err="1">
                <a:solidFill>
                  <a:srgbClr val="0B0080"/>
                </a:solidFill>
                <a:latin typeface="Arial"/>
                <a:ea typeface="Calibri"/>
                <a:cs typeface="Times New Roman"/>
                <a:hlinkClick r:id="rId2" tooltip="O‘rta Osiyo"/>
              </a:rPr>
              <a:t>O‘rta</a:t>
            </a:r>
            <a:r>
              <a:rPr lang="en-US" sz="2300" u="sng" dirty="0">
                <a:solidFill>
                  <a:srgbClr val="0B0080"/>
                </a:solidFill>
                <a:latin typeface="Arial"/>
                <a:ea typeface="Calibri"/>
                <a:cs typeface="Times New Roman"/>
                <a:hlinkClick r:id="rId2" tooltip="O‘rta Osiyo"/>
              </a:rPr>
              <a:t> </a:t>
            </a:r>
            <a:r>
              <a:rPr lang="en-US" sz="2300" u="sng" dirty="0" err="1">
                <a:solidFill>
                  <a:srgbClr val="0B0080"/>
                </a:solidFill>
                <a:latin typeface="Arial"/>
                <a:ea typeface="Calibri"/>
                <a:cs typeface="Times New Roman"/>
                <a:hlinkClick r:id="rId2" tooltip="O‘rta Osiyo"/>
              </a:rPr>
              <a:t>Osiyoga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 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nisbatan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bosqinchilik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siyosati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qattiq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qarshilikka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uchragan.</a:t>
            </a:r>
            <a:r>
              <a:rPr lang="en-US" sz="2300" b="1" dirty="0" err="1">
                <a:solidFill>
                  <a:srgbClr val="0000FF"/>
                </a:solidFill>
                <a:latin typeface="Arial"/>
                <a:ea typeface="Calibri"/>
              </a:rPr>
              <a:t>Usrushona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dagi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rial"/>
                <a:ea typeface="Calibri"/>
              </a:rPr>
              <a:t>yettita</a:t>
            </a:r>
            <a:r>
              <a:rPr lang="en-US" sz="2300" b="1" dirty="0">
                <a:solidFill>
                  <a:srgbClr val="0000FF"/>
                </a:solidFill>
                <a:latin typeface="Arial"/>
                <a:ea typeface="Calibri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rial"/>
                <a:ea typeface="Calibri"/>
              </a:rPr>
              <a:t>shahar-qal’a</a:t>
            </a:r>
            <a:r>
              <a:rPr lang="en-US" sz="2300" b="1" dirty="0">
                <a:solidFill>
                  <a:srgbClr val="0000FF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Aleksandrga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qattiq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qarshilik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ko‘rsatgan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.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Bularning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ichida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eng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kattasi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–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Kiropol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bo‘lib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,</a:t>
            </a:r>
            <a:r>
              <a:rPr lang="en-US" sz="2300" b="1" dirty="0">
                <a:solidFill>
                  <a:srgbClr val="0000FF"/>
                </a:solidFill>
                <a:latin typeface="Arial"/>
                <a:ea typeface="Calibri"/>
              </a:rPr>
              <a:t> </a:t>
            </a:r>
            <a:r>
              <a:rPr lang="en-US" sz="2300" b="1" u="sng" dirty="0" err="1">
                <a:solidFill>
                  <a:srgbClr val="0000FF"/>
                </a:solidFill>
                <a:latin typeface="Arial"/>
                <a:ea typeface="Calibri"/>
                <a:cs typeface="Times New Roman"/>
                <a:hlinkClick r:id="rId3" tooltip="Kir II"/>
              </a:rPr>
              <a:t>Kir</a:t>
            </a:r>
            <a:r>
              <a:rPr lang="en-US" sz="2300" b="1" u="sng" dirty="0">
                <a:solidFill>
                  <a:srgbClr val="0000FF"/>
                </a:solidFill>
                <a:latin typeface="Arial"/>
                <a:ea typeface="Calibri"/>
                <a:cs typeface="Times New Roman"/>
                <a:hlinkClick r:id="rId3" tooltip="Kir II"/>
              </a:rPr>
              <a:t> II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 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uni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boshqa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shahar-qal’alarga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nisbatan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baland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devor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bilan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o‘rattirgandi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.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Uning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ichida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mahalliy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aholining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ko‘pchilik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qismi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,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eng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jangovar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jangchilar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to‘plangandi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.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Aleksandr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shahar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 smtClean="0">
                <a:solidFill>
                  <a:srgbClr val="222222"/>
                </a:solidFill>
                <a:latin typeface="Arial"/>
                <a:ea typeface="Calibri"/>
              </a:rPr>
              <a:t>atrofiga</a:t>
            </a:r>
            <a:r>
              <a:rPr lang="en-US" sz="2300" dirty="0" smtClean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xandaq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qazittirgan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,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manjaniqlar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(</a:t>
            </a:r>
            <a:r>
              <a:rPr lang="en-US" sz="2300" dirty="0" err="1" smtClean="0">
                <a:solidFill>
                  <a:srgbClr val="222222"/>
                </a:solidFill>
                <a:latin typeface="Arial"/>
                <a:ea typeface="Calibri"/>
              </a:rPr>
              <a:t>devor</a:t>
            </a:r>
            <a:r>
              <a:rPr lang="en-US" sz="2300" dirty="0" smtClean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 smtClean="0">
                <a:solidFill>
                  <a:srgbClr val="222222"/>
                </a:solidFill>
                <a:latin typeface="Arial"/>
                <a:ea typeface="Calibri"/>
              </a:rPr>
              <a:t>teshar</a:t>
            </a:r>
            <a:r>
              <a:rPr lang="en-US" sz="2300" dirty="0" smtClean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mashinalar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)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bilan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devorning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bir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necha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yeridan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teshik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ochib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, u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yerdan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shaharga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bostirib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kirmoqchi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bo‘lgan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. Bu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urinishi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natijasiz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chiqqach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, u </a:t>
            </a:r>
            <a:r>
              <a:rPr lang="en-US" sz="2300" b="1" dirty="0" err="1">
                <a:solidFill>
                  <a:srgbClr val="0000FF"/>
                </a:solidFill>
                <a:latin typeface="Arial"/>
                <a:ea typeface="Calibri"/>
              </a:rPr>
              <a:t>harbiy</a:t>
            </a:r>
            <a:r>
              <a:rPr lang="en-US" sz="2300" b="1" dirty="0">
                <a:solidFill>
                  <a:srgbClr val="0000FF"/>
                </a:solidFill>
                <a:latin typeface="Arial"/>
                <a:ea typeface="Calibri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rial"/>
                <a:ea typeface="Calibri"/>
              </a:rPr>
              <a:t>hiyla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ishlatib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,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shahar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ichidan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o‘tgan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quruq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daryo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o‘zani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orqali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o‘zining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xos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jangchilari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bilan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shaharga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kirgan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.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Kiropol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mudofaachilari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bilan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Aleksandr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jangchilari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o‘rtasida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shiddatli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jang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bo‘lgan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.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Unda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Aleksandr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rial"/>
                <a:ea typeface="Calibri"/>
              </a:rPr>
              <a:t>boshi</a:t>
            </a:r>
            <a:r>
              <a:rPr lang="en-US" sz="2300" b="1" dirty="0">
                <a:solidFill>
                  <a:srgbClr val="0000FF"/>
                </a:solidFill>
                <a:latin typeface="Arial"/>
                <a:ea typeface="Calibri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rial"/>
                <a:ea typeface="Calibri"/>
              </a:rPr>
              <a:t>va</a:t>
            </a:r>
            <a:r>
              <a:rPr lang="en-US" sz="2300" b="1" dirty="0">
                <a:solidFill>
                  <a:srgbClr val="0000FF"/>
                </a:solidFill>
                <a:latin typeface="Arial"/>
                <a:ea typeface="Calibri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rial"/>
                <a:ea typeface="Calibri"/>
              </a:rPr>
              <a:t>bo‘yniga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tosh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tegib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yarador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bo‘lgan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,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bir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qancha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lashkarboshilari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(</a:t>
            </a:r>
            <a:r>
              <a:rPr lang="en-US" sz="2300" b="1" dirty="0" err="1">
                <a:solidFill>
                  <a:srgbClr val="0033CC"/>
                </a:solidFill>
                <a:latin typeface="Arial"/>
                <a:ea typeface="Calibri"/>
              </a:rPr>
              <a:t>Krater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va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boshqalar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)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kamon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o‘qidan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 </a:t>
            </a:r>
            <a:r>
              <a:rPr lang="en-US" sz="2300" dirty="0" err="1">
                <a:solidFill>
                  <a:srgbClr val="222222"/>
                </a:solidFill>
                <a:latin typeface="Arial"/>
                <a:ea typeface="Calibri"/>
              </a:rPr>
              <a:t>shikastlangan</a:t>
            </a:r>
            <a:r>
              <a:rPr lang="en-US" sz="2300" dirty="0">
                <a:solidFill>
                  <a:srgbClr val="222222"/>
                </a:solidFill>
                <a:latin typeface="Arial"/>
                <a:ea typeface="Calibri"/>
              </a:rPr>
              <a:t>. </a:t>
            </a:r>
            <a:endParaRPr lang="ru-RU" sz="2300" b="1" dirty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ChangeArrowheads="1"/>
          </p:cNvSpPr>
          <p:nvPr/>
        </p:nvSpPr>
        <p:spPr bwMode="auto">
          <a:xfrm rot="16200000">
            <a:off x="1053246" y="-464145"/>
            <a:ext cx="5724644" cy="781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eaVert" anchor="ctr">
            <a:spAutoFit/>
          </a:bodyPr>
          <a:lstStyle/>
          <a:p>
            <a:pPr algn="ctr" eaLnBrk="0" hangingPunct="0">
              <a:defRPr/>
            </a:pP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Makedon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qiyinchilik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shaharni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egallagan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mudofaachilari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jami</a:t>
            </a:r>
            <a:r>
              <a:rPr lang="en-US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 </a:t>
            </a:r>
            <a:r>
              <a:rPr lang="en-US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yaqini</a:t>
            </a:r>
            <a:r>
              <a:rPr lang="en-US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halok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qolgani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qo‘rg‘onga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yashiringan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tashnalikdan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qiynalib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taslim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Makedon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shaharlarni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tariqa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qiyinchilik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egallagan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xalqning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ja-soratidan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xavotirga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tushganki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Ptolemeyning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aytishicha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jangchilariga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asir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kishilarni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berib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mamlakatdan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chiqib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ketmagunlaricha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zanjirband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saqlashni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topshirgan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9999"/>
            </a:gs>
            <a:gs pos="100000">
              <a:srgbClr val="66CC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0"/>
          <p:cNvSpPr txBox="1">
            <a:spLocks noChangeArrowheads="1"/>
          </p:cNvSpPr>
          <p:nvPr/>
        </p:nvSpPr>
        <p:spPr bwMode="auto">
          <a:xfrm>
            <a:off x="250825" y="476250"/>
            <a:ext cx="7200900" cy="594008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So'g'diyona va Baqtriyada mahalliy xalqlarning chuqur ishonchini qozongan, katta harbiy salohiyat sohibi </a:t>
            </a:r>
            <a:r>
              <a:rPr lang="uz-Latn-UZ" alt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Spitamen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xalqdan lashkar tuzib, dastlab </a:t>
            </a:r>
            <a:r>
              <a:rPr lang="en-US" alt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 Marokandada qoldirib ketgan harbiy garnizoniga hujum qilib uni yanchib tashlaydi. Bu xabar erli aholiga katta ruhiy quvvat bag'ishlab, uning ajnabiylarga qarshi faol kurashiga turtki beradi. </a:t>
            </a:r>
            <a:r>
              <a:rPr lang="en-US" alt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o'z qo'shinining bir qismini </a:t>
            </a:r>
            <a:r>
              <a:rPr lang="en-US" altLang="ru-RU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Farnux</a:t>
            </a:r>
            <a:r>
              <a:rPr lang="en-US" alt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boshchiligida</a:t>
            </a:r>
            <a:r>
              <a:rPr lang="en-US" alt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alt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qo'zg'olonchilarga 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qarshi Marokandaga yo'llaydi. Bu davrda </a:t>
            </a:r>
            <a:r>
              <a:rPr lang="en-US" alt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 o'zi </a:t>
            </a:r>
            <a:r>
              <a:rPr lang="uz-Latn-UZ" alt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Yaksart (Sirdaryo)ning 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sohilidagi shaharlar va aholi turar joylarini bo'ysundirish uchun og'ir janglar olib borayotgan edi. Ajoyib </a:t>
            </a:r>
            <a:r>
              <a:rPr lang="uz-Latn-UZ" altLang="ru-RU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jang taktikasini 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qo'llagan </a:t>
            </a:r>
            <a:r>
              <a:rPr lang="uz-Latn-UZ" alt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Spitamen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Iskandar lashkari Marokandaga yaqinlashib kelayotganini eshitgach, darhol shaharni tark etib, </a:t>
            </a:r>
            <a:r>
              <a:rPr lang="uz-Latn-UZ" alt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Politimet (Zarafshon) daryosining quyi oqimi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tomon jang qilib chekinadi. So'ngra bu erdagi </a:t>
            </a:r>
            <a:r>
              <a:rPr lang="uz-Latn-UZ" alt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dashtli ko'chmanchilarning otliq askarlari 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 qo'shilib kutilmaganda qarshi hujumga o'tadi. Bundan sarosimaga tushgan yunon qo'shini katta talofatga uchrab, qolgan-qutgan jangchilari bilan shaharga chekinadi. Spitamen </a:t>
            </a:r>
            <a:r>
              <a:rPr lang="uz-Latn-UZ" alt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Marokandani</a:t>
            </a:r>
            <a:r>
              <a:rPr lang="uz-Latn-UZ" alt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qamal qiladi. </a:t>
            </a:r>
            <a:endParaRPr lang="ru-RU" altLang="ru-RU" sz="2000" b="1" dirty="0">
              <a:solidFill>
                <a:schemeClr val="bg1"/>
              </a:solidFill>
            </a:endParaRPr>
          </a:p>
        </p:txBody>
      </p:sp>
      <p:pic>
        <p:nvPicPr>
          <p:cNvPr id="29699" name="Picture 11" descr="alexander_makedonsk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5022850"/>
            <a:ext cx="12715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0" y="333375"/>
            <a:ext cx="7885113" cy="6492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Aleksandr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 </a:t>
            </a:r>
            <a:r>
              <a:rPr lang="en-US" sz="2600" u="sng" dirty="0" err="1">
                <a:solidFill>
                  <a:srgbClr val="800000"/>
                </a:solidFill>
                <a:latin typeface="Arial" charset="0"/>
                <a:hlinkClick r:id="rId2" tooltip="Sug‘diyona (sahifa yaratilmagan)"/>
              </a:rPr>
              <a:t>Sug‘diyonada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 </a:t>
            </a:r>
            <a:r>
              <a:rPr lang="en-US" sz="2600" u="sng" dirty="0" err="1">
                <a:solidFill>
                  <a:srgbClr val="800000"/>
                </a:solidFill>
                <a:latin typeface="Arial" charset="0"/>
                <a:hlinkClick r:id="rId3" tooltip="Spitamen"/>
              </a:rPr>
              <a:t>Spitamen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 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qo‘zg‘olon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ko‘tarib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, </a:t>
            </a:r>
            <a:r>
              <a:rPr lang="en-US" sz="2600" u="sng" dirty="0" err="1">
                <a:solidFill>
                  <a:srgbClr val="800000"/>
                </a:solidFill>
                <a:latin typeface="Arial" charset="0"/>
                <a:hlinkClick r:id="rId4" tooltip="Marokanda"/>
              </a:rPr>
              <a:t>Marokandani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 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qamal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qilgani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va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Tanais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ortidan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saklar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podshosining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ukasi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Arial" charset="0"/>
              </a:rPr>
              <a:t>Kartazis</a:t>
            </a:r>
            <a:r>
              <a:rPr lang="en-US" sz="2600" b="1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boshchiligidagi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katta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qo‘shin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unga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yordamga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yetib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kelgani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haqida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xabardor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bo‘lgach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,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qo‘zg‘olonchilarga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qarshi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b="1" dirty="0">
                <a:solidFill>
                  <a:srgbClr val="800000"/>
                </a:solidFill>
                <a:latin typeface="Arial" charset="0"/>
              </a:rPr>
              <a:t>3000 </a:t>
            </a:r>
            <a:r>
              <a:rPr lang="en-US" sz="2600" b="1" dirty="0" err="1">
                <a:solidFill>
                  <a:srgbClr val="800000"/>
                </a:solidFill>
                <a:latin typeface="Arial" charset="0"/>
              </a:rPr>
              <a:t>kishilik</a:t>
            </a:r>
            <a:r>
              <a:rPr lang="en-US" sz="2600" b="1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qo‘shin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jo‘natib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,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o‘zi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saklar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tomon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qo‘shin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tortgan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. </a:t>
            </a:r>
            <a:r>
              <a:rPr lang="en-US" sz="2600" u="sng" dirty="0" err="1">
                <a:solidFill>
                  <a:srgbClr val="800000"/>
                </a:solidFill>
                <a:latin typeface="Arial" charset="0"/>
                <a:hlinkClick r:id="rId5" tooltip="Tanais daryosi bo‘yidagi jang"/>
              </a:rPr>
              <a:t>Tanais</a:t>
            </a:r>
            <a:r>
              <a:rPr lang="en-US" sz="2600" u="sng" dirty="0">
                <a:solidFill>
                  <a:srgbClr val="800000"/>
                </a:solidFill>
                <a:latin typeface="Arial" charset="0"/>
                <a:hlinkClick r:id="rId5" tooltip="Tanais daryosi bo‘yidagi jang"/>
              </a:rPr>
              <a:t> </a:t>
            </a:r>
            <a:r>
              <a:rPr lang="en-US" sz="2600" u="sng" dirty="0" err="1">
                <a:solidFill>
                  <a:srgbClr val="800000"/>
                </a:solidFill>
                <a:latin typeface="Arial" charset="0"/>
                <a:hlinkClick r:id="rId5" tooltip="Tanais daryosi bo‘yidagi jang"/>
              </a:rPr>
              <a:t>daryosi</a:t>
            </a:r>
            <a:r>
              <a:rPr lang="en-US" sz="2600" u="sng" dirty="0">
                <a:solidFill>
                  <a:srgbClr val="800000"/>
                </a:solidFill>
                <a:latin typeface="Arial" charset="0"/>
                <a:hlinkClick r:id="rId5" tooltip="Tanais daryosi bo‘yidagi jang"/>
              </a:rPr>
              <a:t> </a:t>
            </a:r>
            <a:r>
              <a:rPr lang="en-US" sz="2600" u="sng" dirty="0" err="1">
                <a:solidFill>
                  <a:srgbClr val="800000"/>
                </a:solidFill>
                <a:latin typeface="Arial" charset="0"/>
                <a:hlinkClick r:id="rId5" tooltip="Tanais daryosi bo‘yidagi jang"/>
              </a:rPr>
              <a:t>bo‘yidagi</a:t>
            </a:r>
            <a:r>
              <a:rPr lang="en-US" sz="2600" u="sng" dirty="0">
                <a:solidFill>
                  <a:srgbClr val="800000"/>
                </a:solidFill>
                <a:latin typeface="Arial" charset="0"/>
                <a:hlinkClick r:id="rId5" tooltip="Tanais daryosi bo‘yidagi jang"/>
              </a:rPr>
              <a:t> </a:t>
            </a:r>
            <a:r>
              <a:rPr lang="en-US" sz="2600" u="sng" dirty="0" err="1">
                <a:solidFill>
                  <a:srgbClr val="800000"/>
                </a:solidFill>
                <a:latin typeface="Arial" charset="0"/>
                <a:hlinkClick r:id="rId5" tooltip="Tanais daryosi bo‘yidagi jang"/>
              </a:rPr>
              <a:t>jang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da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qo‘shin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tor-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mor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keltirilgach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,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Aleksandr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shaxsan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o‘zi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katta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kuch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bilan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Spitamenni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dasht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chegarasigacha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ta’qib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qilib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borib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,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ortga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qaytishda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Arial" charset="0"/>
              </a:rPr>
              <a:t>120 </a:t>
            </a:r>
            <a:r>
              <a:rPr lang="en-US" sz="2600" b="1" dirty="0" err="1">
                <a:solidFill>
                  <a:srgbClr val="0033CC"/>
                </a:solidFill>
                <a:latin typeface="Arial" charset="0"/>
              </a:rPr>
              <a:t>mingdan</a:t>
            </a:r>
            <a:r>
              <a:rPr lang="en-US" sz="2600" b="1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Arial" charset="0"/>
              </a:rPr>
              <a:t>ortiq</a:t>
            </a:r>
            <a:r>
              <a:rPr lang="en-US" sz="2600" b="1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Arial" charset="0"/>
              </a:rPr>
              <a:t>tinch</a:t>
            </a:r>
            <a:r>
              <a:rPr lang="en-US" sz="2600" b="1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Arial" charset="0"/>
              </a:rPr>
              <a:t>ahol</a:t>
            </a:r>
            <a:r>
              <a:rPr lang="en-US" sz="2600" dirty="0" err="1">
                <a:solidFill>
                  <a:srgbClr val="0033CC"/>
                </a:solidFill>
                <a:latin typeface="Arial" charset="0"/>
              </a:rPr>
              <a:t>ini</a:t>
            </a:r>
            <a:r>
              <a:rPr lang="en-US" sz="26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qirib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tashlaydi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,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ko‘plab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qishloq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va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qal’alarni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vayron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qiladi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,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ekinzor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, bog‘-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rog‘larni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payhon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Arial" charset="0"/>
              </a:rPr>
              <a:t>etadi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.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So`g`dlarga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baqtriyaliklar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ham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kelib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qo`shiladi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.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Spitamen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Iskandarga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qarshi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keskin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kurashdi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va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uning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garnizonini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Maroqandda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to`xtatib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ru-RU" sz="2600" dirty="0" err="1">
                <a:solidFill>
                  <a:srgbClr val="800000"/>
                </a:solidFill>
                <a:latin typeface="Arial" charset="0"/>
              </a:rPr>
              <a:t>qo`ydi</a:t>
            </a:r>
            <a:r>
              <a:rPr lang="ru-RU" sz="2600" dirty="0">
                <a:solidFill>
                  <a:srgbClr val="800000"/>
                </a:solidFill>
                <a:latin typeface="Arial" charset="0"/>
              </a:rPr>
              <a:t>.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 descr="30616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7000"/>
            <a:ext cx="7343775" cy="647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0113" y="1557338"/>
            <a:ext cx="6335712" cy="304641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Aleksandirning</a:t>
            </a:r>
            <a:r>
              <a:rPr 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Osiyoga</a:t>
            </a:r>
            <a:r>
              <a:rPr 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qilgan</a:t>
            </a:r>
            <a:r>
              <a:rPr 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yurishning</a:t>
            </a:r>
            <a:r>
              <a:rPr 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manbalarda</a:t>
            </a:r>
            <a:r>
              <a:rPr 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yoritilishi</a:t>
            </a:r>
            <a:endParaRPr lang="ru-RU" sz="4800" dirty="0">
              <a:solidFill>
                <a:srgbClr val="00FFFF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9999"/>
            </a:gs>
            <a:gs pos="100000">
              <a:srgbClr val="66CC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"/>
          <p:cNvSpPr txBox="1">
            <a:spLocks noChangeArrowheads="1"/>
          </p:cNvSpPr>
          <p:nvPr/>
        </p:nvSpPr>
        <p:spPr bwMode="auto">
          <a:xfrm>
            <a:off x="250825" y="476250"/>
            <a:ext cx="72009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Aleksandr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mil. av. 329–328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yillar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qishini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Zariaspa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Balx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Baqtra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)da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o‘tkazadi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Mil. av. 328 </a:t>
            </a:r>
            <a:r>
              <a:rPr lang="en-US" altLang="ru-RU" sz="3600" dirty="0" err="1" smtClean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yil</a:t>
            </a:r>
            <a:r>
              <a:rPr lang="en-US" altLang="ru-RU" sz="3600" dirty="0" smtClean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ru-RU" sz="3600" dirty="0" err="1" smtClean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ahorda</a:t>
            </a:r>
            <a:r>
              <a:rPr lang="en-US" altLang="ru-RU" sz="3600" dirty="0" smtClean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uning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huzuriga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xorasmiylar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podshosi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b="1" dirty="0" err="1">
                <a:solidFill>
                  <a:srgbClr val="0033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Farasman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1500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jangchisi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bilan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kelib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o‘zaro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ittifoq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tuzishni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taklif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600" dirty="0" err="1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etadi</a:t>
            </a:r>
            <a:r>
              <a:rPr lang="en-US" altLang="ru-RU" sz="3600" dirty="0">
                <a:solidFill>
                  <a:srgbClr val="2222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endParaRPr lang="ru-RU" altLang="ru-RU" sz="3600" dirty="0"/>
          </a:p>
        </p:txBody>
      </p:sp>
      <p:pic>
        <p:nvPicPr>
          <p:cNvPr id="32771" name="Picture 11" descr="alexander_makedonsk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157788"/>
            <a:ext cx="935037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9999"/>
            </a:gs>
            <a:gs pos="100000">
              <a:srgbClr val="66CC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"/>
          <p:cNvSpPr txBox="1">
            <a:spLocks noChangeArrowheads="1"/>
          </p:cNvSpPr>
          <p:nvPr/>
        </p:nvSpPr>
        <p:spPr bwMode="auto">
          <a:xfrm>
            <a:off x="250825" y="476250"/>
            <a:ext cx="72009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Мил.авв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. 328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йилнинг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баҳоридан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юнон-македонларга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қарши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кураш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яна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авж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олди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аҳоли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йирик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шаҳарлар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қалъалар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тоғли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ҳудудларда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курашни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давом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эттирдилар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Аҳвол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жиддийлашганидан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хавотирга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тушган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Александр 30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минг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қўшинини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5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гуруҳга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бўлиб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бу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гуруҳларга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ишончли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саркардалар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ru-RU" sz="3000" b="1" dirty="0" err="1">
                <a:solidFill>
                  <a:srgbClr val="EA0000"/>
                </a:solidFill>
                <a:latin typeface="Times New Roman"/>
              </a:rPr>
              <a:t>Гефестион</a:t>
            </a:r>
            <a:r>
              <a:rPr lang="ru-RU" sz="3000" b="1" dirty="0">
                <a:solidFill>
                  <a:srgbClr val="EA0000"/>
                </a:solidFill>
                <a:latin typeface="Times New Roman"/>
              </a:rPr>
              <a:t>, Птолемей Лаг, </a:t>
            </a:r>
            <a:r>
              <a:rPr lang="ru-RU" sz="3000" b="1" dirty="0" err="1">
                <a:solidFill>
                  <a:srgbClr val="EA0000"/>
                </a:solidFill>
                <a:latin typeface="Times New Roman"/>
              </a:rPr>
              <a:t>Пердикка</a:t>
            </a:r>
            <a:r>
              <a:rPr lang="ru-RU" sz="3000" b="1" dirty="0">
                <a:solidFill>
                  <a:srgbClr val="EA0000"/>
                </a:solidFill>
                <a:latin typeface="Times New Roman"/>
              </a:rPr>
              <a:t>, Кен </a:t>
            </a:r>
            <a:r>
              <a:rPr lang="ru-RU" sz="3000" b="1" dirty="0" err="1">
                <a:solidFill>
                  <a:srgbClr val="EA0000"/>
                </a:solidFill>
                <a:latin typeface="Times New Roman"/>
              </a:rPr>
              <a:t>ва</a:t>
            </a:r>
            <a:r>
              <a:rPr lang="ru-RU" sz="3000" b="1" dirty="0">
                <a:solidFill>
                  <a:srgbClr val="EA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EA0000"/>
                </a:solidFill>
                <a:latin typeface="Times New Roman"/>
              </a:rPr>
              <a:t>Артабоз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ларни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бошлиқ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этиб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3000" b="1" dirty="0" err="1">
                <a:solidFill>
                  <a:srgbClr val="000000"/>
                </a:solidFill>
                <a:latin typeface="Times New Roman"/>
              </a:rPr>
              <a:t>тайинлади</a:t>
            </a:r>
            <a:r>
              <a:rPr lang="ru-RU" sz="3000" b="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altLang="ru-RU" sz="3000" b="1" dirty="0"/>
          </a:p>
        </p:txBody>
      </p:sp>
      <p:pic>
        <p:nvPicPr>
          <p:cNvPr id="32771" name="Picture 11" descr="alexander_makedonsk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157788"/>
            <a:ext cx="935037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33662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2"/>
          <p:cNvSpPr txBox="1">
            <a:spLocks noChangeArrowheads="1"/>
          </p:cNvSpPr>
          <p:nvPr/>
        </p:nvSpPr>
        <p:spPr bwMode="auto">
          <a:xfrm>
            <a:off x="395288" y="692150"/>
            <a:ext cx="8353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>
              <a:latin typeface="Verdana" panose="020B0604030504040204" pitchFamily="34" charset="0"/>
            </a:endParaRPr>
          </a:p>
        </p:txBody>
      </p:sp>
      <p:pic>
        <p:nvPicPr>
          <p:cNvPr id="33795" name="Picture 25" descr="1233743911_1233671027_c977bd387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9275"/>
            <a:ext cx="6335712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1"/>
          <p:cNvSpPr txBox="1">
            <a:spLocks noChangeArrowheads="1"/>
          </p:cNvSpPr>
          <p:nvPr/>
        </p:nvSpPr>
        <p:spPr bwMode="auto">
          <a:xfrm>
            <a:off x="250825" y="260350"/>
            <a:ext cx="6553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dirty="0" err="1"/>
              <a:t>Ikki</a:t>
            </a:r>
            <a:r>
              <a:rPr lang="ru-RU" altLang="ru-RU" sz="2800" dirty="0"/>
              <a:t> </a:t>
            </a:r>
            <a:r>
              <a:rPr lang="ru-RU" altLang="ru-RU" sz="2800" dirty="0" err="1"/>
              <a:t>yillik</a:t>
            </a:r>
            <a:r>
              <a:rPr lang="ru-RU" altLang="ru-RU" sz="2800" dirty="0"/>
              <a:t> </a:t>
            </a:r>
            <a:r>
              <a:rPr lang="ru-RU" altLang="ru-RU" sz="2800" dirty="0" err="1"/>
              <a:t>samarasiz</a:t>
            </a:r>
            <a:r>
              <a:rPr lang="ru-RU" altLang="ru-RU" sz="2800" dirty="0"/>
              <a:t> </a:t>
            </a:r>
            <a:r>
              <a:rPr lang="ru-RU" altLang="ru-RU" sz="2800" dirty="0" err="1"/>
              <a:t>va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omadsiz</a:t>
            </a:r>
            <a:r>
              <a:rPr lang="ru-RU" altLang="ru-RU" sz="2800" dirty="0"/>
              <a:t> </a:t>
            </a:r>
            <a:r>
              <a:rPr lang="ru-RU" altLang="ru-RU" sz="2800" dirty="0" err="1"/>
              <a:t>harakatlardan</a:t>
            </a:r>
            <a:r>
              <a:rPr lang="ru-RU" altLang="ru-RU" sz="2800" dirty="0"/>
              <a:t> </a:t>
            </a:r>
            <a:r>
              <a:rPr lang="ru-RU" altLang="ru-RU" sz="2800" dirty="0" err="1"/>
              <a:t>keyin</a:t>
            </a:r>
            <a:r>
              <a:rPr lang="ru-RU" altLang="ru-RU" sz="2800" dirty="0"/>
              <a:t> u </a:t>
            </a:r>
            <a:r>
              <a:rPr lang="ru-RU" altLang="ru-RU" sz="2800" dirty="0" err="1"/>
              <a:t>o`z</a:t>
            </a:r>
            <a:r>
              <a:rPr lang="ru-RU" altLang="ru-RU" sz="2800" dirty="0"/>
              <a:t> </a:t>
            </a:r>
            <a:r>
              <a:rPr lang="ru-RU" altLang="ru-RU" sz="2800" dirty="0" err="1"/>
              <a:t>taktikasini</a:t>
            </a:r>
            <a:r>
              <a:rPr lang="ru-RU" altLang="ru-RU" sz="2800" dirty="0"/>
              <a:t> </a:t>
            </a:r>
            <a:r>
              <a:rPr lang="ru-RU" altLang="ru-RU" sz="2800" dirty="0" err="1"/>
              <a:t>o`zgartiradi</a:t>
            </a:r>
            <a:r>
              <a:rPr lang="ru-RU" altLang="ru-RU" sz="2800" dirty="0"/>
              <a:t>. </a:t>
            </a:r>
            <a:r>
              <a:rPr lang="ru-RU" altLang="ru-RU" sz="2800" dirty="0" err="1"/>
              <a:t>Ayni</a:t>
            </a:r>
            <a:r>
              <a:rPr lang="ru-RU" altLang="ru-RU" sz="2800" dirty="0"/>
              <a:t> </a:t>
            </a:r>
            <a:r>
              <a:rPr lang="ru-RU" altLang="ru-RU" sz="2800" dirty="0" err="1"/>
              <a:t>xususda</a:t>
            </a:r>
            <a:r>
              <a:rPr lang="ru-RU" altLang="ru-RU" sz="2800" dirty="0"/>
              <a:t> </a:t>
            </a:r>
            <a:r>
              <a:rPr lang="ru-RU" altLang="ru-RU" sz="2800" b="1" dirty="0" err="1">
                <a:solidFill>
                  <a:srgbClr val="FFFF00"/>
                </a:solidFill>
              </a:rPr>
              <a:t>Kursiy</a:t>
            </a:r>
            <a:r>
              <a:rPr lang="ru-RU" altLang="ru-RU" sz="2800" b="1" dirty="0">
                <a:solidFill>
                  <a:srgbClr val="FFFF00"/>
                </a:solidFill>
              </a:rPr>
              <a:t> </a:t>
            </a:r>
            <a:r>
              <a:rPr lang="ru-RU" altLang="ru-RU" sz="2800" b="1" dirty="0" err="1">
                <a:solidFill>
                  <a:srgbClr val="FFFF00"/>
                </a:solidFill>
              </a:rPr>
              <a:t>Ruf</a:t>
            </a:r>
            <a:r>
              <a:rPr lang="ru-RU" altLang="ru-RU" sz="2800" b="1" dirty="0">
                <a:solidFill>
                  <a:srgbClr val="FFFF00"/>
                </a:solidFill>
              </a:rPr>
              <a:t> </a:t>
            </a:r>
            <a:r>
              <a:rPr lang="ru-RU" altLang="ru-RU" sz="2800" dirty="0" err="1"/>
              <a:t>shunday</a:t>
            </a:r>
            <a:r>
              <a:rPr lang="ru-RU" altLang="ru-RU" sz="2800" dirty="0"/>
              <a:t> </a:t>
            </a:r>
            <a:r>
              <a:rPr lang="ru-RU" altLang="ru-RU" sz="2800" dirty="0" err="1"/>
              <a:t>yozadi</a:t>
            </a:r>
            <a:r>
              <a:rPr lang="ru-RU" altLang="ru-RU" sz="2800" dirty="0"/>
              <a:t>: </a:t>
            </a:r>
            <a:r>
              <a:rPr lang="ru-RU" altLang="ru-RU" sz="2800" b="1" i="1" u="sng" dirty="0"/>
              <a:t>"</a:t>
            </a:r>
            <a:r>
              <a:rPr lang="ru-RU" altLang="ru-RU" sz="2800" b="1" i="1" u="sng" dirty="0" err="1"/>
              <a:t>Iskandar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o`ziga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bo`ysinishga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qarshilik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ko`rsatganlarga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turli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shahar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va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yerlarni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tortiq</a:t>
            </a:r>
            <a:r>
              <a:rPr lang="ru-RU" altLang="ru-RU" sz="2800" b="1" i="1" u="sng" dirty="0"/>
              <a:t> </a:t>
            </a:r>
            <a:r>
              <a:rPr lang="ru-RU" altLang="ru-RU" sz="2800" b="1" i="1" u="sng" dirty="0" err="1"/>
              <a:t>etdi</a:t>
            </a:r>
            <a:r>
              <a:rPr lang="ru-RU" altLang="ru-RU" sz="2800" b="1" i="1" u="sng" dirty="0"/>
              <a:t>". </a:t>
            </a:r>
            <a:r>
              <a:rPr lang="ru-RU" altLang="ru-RU" sz="2800" dirty="0" err="1"/>
              <a:t>Shu</a:t>
            </a:r>
            <a:r>
              <a:rPr lang="ru-RU" altLang="ru-RU" sz="2800" dirty="0"/>
              <a:t> </a:t>
            </a:r>
            <a:r>
              <a:rPr lang="ru-RU" altLang="ru-RU" sz="2800" dirty="0" err="1"/>
              <a:t>usul</a:t>
            </a:r>
            <a:r>
              <a:rPr lang="ru-RU" altLang="ru-RU" sz="2800" dirty="0"/>
              <a:t> </a:t>
            </a:r>
            <a:r>
              <a:rPr lang="ru-RU" altLang="ru-RU" sz="2800" dirty="0" err="1"/>
              <a:t>bilan</a:t>
            </a:r>
            <a:r>
              <a:rPr lang="ru-RU" altLang="ru-RU" sz="2800" dirty="0"/>
              <a:t> </a:t>
            </a:r>
            <a:r>
              <a:rPr lang="ru-RU" altLang="ru-RU" sz="2800" dirty="0" err="1"/>
              <a:t>Iskandar</a:t>
            </a:r>
            <a:r>
              <a:rPr lang="ru-RU" altLang="ru-RU" sz="2800" dirty="0"/>
              <a:t> </a:t>
            </a:r>
            <a:r>
              <a:rPr lang="ru-RU" altLang="ru-RU" sz="2800" dirty="0" err="1"/>
              <a:t>Zulqarnayn</a:t>
            </a:r>
            <a:r>
              <a:rPr lang="ru-RU" altLang="ru-RU" sz="2800" dirty="0"/>
              <a:t> </a:t>
            </a:r>
            <a:r>
              <a:rPr lang="ru-RU" altLang="ru-RU" sz="2800" dirty="0" err="1"/>
              <a:t>mahalliy</a:t>
            </a:r>
            <a:r>
              <a:rPr lang="ru-RU" altLang="ru-RU" sz="2800" dirty="0"/>
              <a:t> </a:t>
            </a:r>
            <a:r>
              <a:rPr lang="ru-RU" altLang="ru-RU" sz="2800" dirty="0" err="1"/>
              <a:t>zodagonlarni</a:t>
            </a:r>
            <a:r>
              <a:rPr lang="ru-RU" altLang="ru-RU" sz="2800" dirty="0"/>
              <a:t> </a:t>
            </a:r>
            <a:r>
              <a:rPr lang="ru-RU" altLang="ru-RU" sz="2800" dirty="0" err="1"/>
              <a:t>o`ziga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qaratishga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muvaffaq</a:t>
            </a:r>
            <a:r>
              <a:rPr lang="ru-RU" altLang="ru-RU" sz="2800" dirty="0"/>
              <a:t> </a:t>
            </a:r>
            <a:r>
              <a:rPr lang="ru-RU" altLang="ru-RU" sz="2800" dirty="0" err="1"/>
              <a:t>bo`ldi</a:t>
            </a:r>
            <a:r>
              <a:rPr lang="ru-RU" altLang="ru-RU" sz="2800" dirty="0"/>
              <a:t> </a:t>
            </a:r>
            <a:r>
              <a:rPr lang="ru-RU" altLang="ru-RU" sz="2800" dirty="0" err="1"/>
              <a:t>va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ularning</a:t>
            </a:r>
            <a:r>
              <a:rPr lang="ru-RU" altLang="ru-RU" sz="2800" dirty="0"/>
              <a:t> </a:t>
            </a:r>
            <a:r>
              <a:rPr lang="ru-RU" altLang="ru-RU" sz="2800" dirty="0" err="1"/>
              <a:t>ko`magida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baqtriya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va</a:t>
            </a:r>
            <a:r>
              <a:rPr lang="ru-RU" altLang="ru-RU" sz="2800" dirty="0"/>
              <a:t> </a:t>
            </a:r>
            <a:r>
              <a:rPr lang="ru-RU" altLang="ru-RU" sz="2800" dirty="0" err="1"/>
              <a:t>so`g`diylardan</a:t>
            </a:r>
            <a:r>
              <a:rPr lang="ru-RU" altLang="ru-RU" sz="2800" dirty="0"/>
              <a:t> </a:t>
            </a:r>
            <a:r>
              <a:rPr lang="ru-RU" altLang="ru-RU" sz="2800" dirty="0" err="1"/>
              <a:t>tarkib</a:t>
            </a:r>
            <a:r>
              <a:rPr lang="ru-RU" altLang="ru-RU" sz="2800" dirty="0"/>
              <a:t> </a:t>
            </a:r>
            <a:r>
              <a:rPr lang="ru-RU" altLang="ru-RU" sz="2800" dirty="0" err="1"/>
              <a:t>topgan</a:t>
            </a:r>
            <a:r>
              <a:rPr lang="ru-RU" altLang="ru-RU" sz="2800" dirty="0"/>
              <a:t> </a:t>
            </a:r>
            <a:r>
              <a:rPr lang="ru-RU" altLang="ru-RU" sz="2800" dirty="0" err="1"/>
              <a:t>harbiy</a:t>
            </a:r>
            <a:r>
              <a:rPr lang="ru-RU" altLang="ru-RU" sz="2800" dirty="0"/>
              <a:t> </a:t>
            </a:r>
            <a:r>
              <a:rPr lang="ru-RU" altLang="ru-RU" sz="2800" dirty="0" err="1"/>
              <a:t>kontingent</a:t>
            </a:r>
            <a:r>
              <a:rPr lang="ru-RU" altLang="ru-RU" sz="2800" dirty="0"/>
              <a:t> </a:t>
            </a:r>
            <a:r>
              <a:rPr lang="ru-RU" altLang="ru-RU" sz="2800" dirty="0" err="1"/>
              <a:t>tuzdi</a:t>
            </a:r>
            <a:r>
              <a:rPr lang="ru-RU" altLang="ru-RU" sz="2800" dirty="0"/>
              <a:t>. </a:t>
            </a:r>
          </a:p>
        </p:txBody>
      </p:sp>
      <p:pic>
        <p:nvPicPr>
          <p:cNvPr id="34819" name="Picture 32" descr="alexander_makedonski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20" y="4986337"/>
            <a:ext cx="135731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9"/>
          <p:cNvSpPr txBox="1">
            <a:spLocks noChangeArrowheads="1"/>
          </p:cNvSpPr>
          <p:nvPr/>
        </p:nvSpPr>
        <p:spPr bwMode="auto">
          <a:xfrm>
            <a:off x="1187450" y="1989138"/>
            <a:ext cx="5329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5843" name="Text Box 20"/>
          <p:cNvSpPr txBox="1">
            <a:spLocks noChangeArrowheads="1"/>
          </p:cNvSpPr>
          <p:nvPr/>
        </p:nvSpPr>
        <p:spPr bwMode="auto">
          <a:xfrm>
            <a:off x="395288" y="1341438"/>
            <a:ext cx="7272337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sz="3200" b="1" dirty="0">
                <a:solidFill>
                  <a:srgbClr val="FFFF00"/>
                </a:solidFill>
              </a:rPr>
              <a:t>328 </a:t>
            </a:r>
            <a:r>
              <a:rPr lang="ru-RU" altLang="ru-RU" sz="3200" b="1" dirty="0" err="1">
                <a:solidFill>
                  <a:srgbClr val="FFFF00"/>
                </a:solidFill>
              </a:rPr>
              <a:t>yilning</a:t>
            </a:r>
            <a:r>
              <a:rPr lang="ru-RU" altLang="ru-RU" sz="3200" b="1" dirty="0">
                <a:solidFill>
                  <a:srgbClr val="FFFF00"/>
                </a:solidFill>
              </a:rPr>
              <a:t> </a:t>
            </a:r>
            <a:r>
              <a:rPr lang="ru-RU" altLang="ru-RU" sz="3200" b="1" dirty="0" err="1">
                <a:solidFill>
                  <a:srgbClr val="FFFF00"/>
                </a:solidFill>
              </a:rPr>
              <a:t>kuzida</a:t>
            </a:r>
            <a:r>
              <a:rPr lang="ru-RU" altLang="ru-RU" sz="3200" b="1" dirty="0">
                <a:solidFill>
                  <a:srgbClr val="FFFF00"/>
                </a:solidFill>
              </a:rPr>
              <a:t> </a:t>
            </a:r>
            <a:r>
              <a:rPr lang="ru-RU" altLang="ru-RU" sz="3200" dirty="0" err="1"/>
              <a:t>Iskandar</a:t>
            </a:r>
            <a:r>
              <a:rPr lang="ru-RU" altLang="ru-RU" sz="3200" dirty="0"/>
              <a:t> </a:t>
            </a:r>
            <a:r>
              <a:rPr lang="ru-RU" altLang="ru-RU" sz="3200" dirty="0" err="1"/>
              <a:t>bilan</a:t>
            </a:r>
            <a:r>
              <a:rPr lang="ru-RU" altLang="ru-RU" sz="3200" dirty="0"/>
              <a:t> </a:t>
            </a:r>
            <a:r>
              <a:rPr lang="ru-RU" altLang="ru-RU" sz="3200" dirty="0" err="1"/>
              <a:t>Spitamen</a:t>
            </a:r>
            <a:r>
              <a:rPr lang="ru-RU" altLang="ru-RU" sz="3200" dirty="0"/>
              <a:t> </a:t>
            </a:r>
            <a:r>
              <a:rPr lang="ru-RU" altLang="ru-RU" sz="3200" dirty="0" err="1"/>
              <a:t>o`rtasida</a:t>
            </a:r>
            <a:r>
              <a:rPr lang="ru-RU" altLang="ru-RU" sz="3200" dirty="0"/>
              <a:t> </a:t>
            </a:r>
            <a:r>
              <a:rPr lang="ru-RU" altLang="ru-RU" sz="3200" dirty="0" err="1"/>
              <a:t>hal</a:t>
            </a:r>
            <a:r>
              <a:rPr lang="ru-RU" altLang="ru-RU" sz="3200" dirty="0"/>
              <a:t> </a:t>
            </a:r>
            <a:r>
              <a:rPr lang="ru-RU" altLang="ru-RU" sz="3200" dirty="0" err="1"/>
              <a:t>qiluvchi</a:t>
            </a:r>
            <a:r>
              <a:rPr lang="ru-RU" altLang="ru-RU" sz="3200" dirty="0"/>
              <a:t> </a:t>
            </a:r>
            <a:r>
              <a:rPr lang="ru-RU" altLang="ru-RU" sz="3200" dirty="0" err="1"/>
              <a:t>jang</a:t>
            </a:r>
            <a:r>
              <a:rPr lang="ru-RU" altLang="ru-RU" sz="3200" dirty="0"/>
              <a:t> </a:t>
            </a:r>
            <a:r>
              <a:rPr lang="ru-RU" altLang="ru-RU" sz="3200" dirty="0" err="1"/>
              <a:t>bo`ldi</a:t>
            </a:r>
            <a:r>
              <a:rPr lang="ru-RU" altLang="ru-RU" sz="3200" dirty="0"/>
              <a:t>. </a:t>
            </a:r>
            <a:r>
              <a:rPr lang="ru-RU" altLang="ru-RU" sz="3200" dirty="0" err="1"/>
              <a:t>Spitamen</a:t>
            </a:r>
            <a:r>
              <a:rPr lang="ru-RU" altLang="ru-RU" sz="3200" dirty="0"/>
              <a:t> </a:t>
            </a:r>
            <a:r>
              <a:rPr lang="ru-RU" altLang="ru-RU" sz="3200" dirty="0" err="1"/>
              <a:t>bu</a:t>
            </a:r>
            <a:r>
              <a:rPr lang="ru-RU" altLang="ru-RU" sz="3200" dirty="0"/>
              <a:t> </a:t>
            </a:r>
            <a:r>
              <a:rPr lang="ru-RU" altLang="ru-RU" sz="3200" dirty="0" err="1"/>
              <a:t>jangni</a:t>
            </a:r>
            <a:r>
              <a:rPr lang="ru-RU" altLang="ru-RU" sz="3200" dirty="0"/>
              <a:t> </a:t>
            </a:r>
            <a:r>
              <a:rPr lang="ru-RU" altLang="ru-RU" sz="3200" dirty="0" err="1"/>
              <a:t>boy</a:t>
            </a:r>
            <a:r>
              <a:rPr lang="ru-RU" altLang="ru-RU" sz="3200" dirty="0"/>
              <a:t> </a:t>
            </a:r>
            <a:r>
              <a:rPr lang="ru-RU" altLang="ru-RU" sz="3200" dirty="0" err="1"/>
              <a:t>beradi</a:t>
            </a:r>
            <a:r>
              <a:rPr lang="ru-RU" altLang="ru-RU" sz="3200" dirty="0"/>
              <a:t>. </a:t>
            </a:r>
            <a:r>
              <a:rPr lang="ru-RU" altLang="ru-RU" sz="3200" dirty="0" err="1"/>
              <a:t>Tarixiy</a:t>
            </a:r>
            <a:r>
              <a:rPr lang="ru-RU" altLang="ru-RU" sz="3200" dirty="0"/>
              <a:t> </a:t>
            </a:r>
            <a:r>
              <a:rPr lang="ru-RU" altLang="ru-RU" sz="3200" dirty="0" err="1"/>
              <a:t>ma'lumotlarga</a:t>
            </a:r>
            <a:r>
              <a:rPr lang="ru-RU" altLang="ru-RU" sz="3200" dirty="0"/>
              <a:t> </a:t>
            </a:r>
            <a:r>
              <a:rPr lang="ru-RU" altLang="ru-RU" sz="3200" dirty="0" err="1"/>
              <a:t>ko`ra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jangni</a:t>
            </a:r>
            <a:r>
              <a:rPr lang="ru-RU" altLang="ru-RU" sz="3200" dirty="0"/>
              <a:t> </a:t>
            </a:r>
            <a:r>
              <a:rPr lang="ru-RU" altLang="ru-RU" sz="3200" dirty="0" err="1"/>
              <a:t>boy</a:t>
            </a:r>
            <a:r>
              <a:rPr lang="ru-RU" altLang="ru-RU" sz="3200" dirty="0"/>
              <a:t> </a:t>
            </a:r>
            <a:r>
              <a:rPr lang="ru-RU" altLang="ru-RU" sz="3200" dirty="0" err="1"/>
              <a:t>bergan</a:t>
            </a:r>
            <a:r>
              <a:rPr lang="ru-RU" altLang="ru-RU" sz="3200" dirty="0"/>
              <a:t> </a:t>
            </a:r>
            <a:r>
              <a:rPr lang="ru-RU" altLang="ru-RU" sz="3200" dirty="0" err="1"/>
              <a:t>Spitamen</a:t>
            </a:r>
            <a:r>
              <a:rPr lang="ru-RU" altLang="ru-RU" sz="3200" dirty="0"/>
              <a:t> </a:t>
            </a:r>
            <a:r>
              <a:rPr lang="ru-RU" altLang="ru-RU" sz="3200" b="1" dirty="0" err="1">
                <a:solidFill>
                  <a:srgbClr val="FFFF00"/>
                </a:solidFill>
              </a:rPr>
              <a:t>o`z</a:t>
            </a:r>
            <a:r>
              <a:rPr lang="ru-RU" altLang="ru-RU" sz="3200" b="1" dirty="0">
                <a:solidFill>
                  <a:srgbClr val="FFFF00"/>
                </a:solidFill>
              </a:rPr>
              <a:t> </a:t>
            </a:r>
            <a:r>
              <a:rPr lang="ru-RU" altLang="ru-RU" sz="3200" b="1" dirty="0" err="1">
                <a:solidFill>
                  <a:srgbClr val="FFFF00"/>
                </a:solidFill>
              </a:rPr>
              <a:t>ittifoqchilari</a:t>
            </a:r>
            <a:r>
              <a:rPr lang="ru-RU" altLang="ru-RU" sz="3200" b="1" dirty="0">
                <a:solidFill>
                  <a:srgbClr val="FFFF00"/>
                </a:solidFill>
              </a:rPr>
              <a:t> </a:t>
            </a:r>
            <a:r>
              <a:rPr lang="ru-RU" altLang="ru-RU" sz="3200" dirty="0" err="1"/>
              <a:t>tomonidan</a:t>
            </a:r>
            <a:r>
              <a:rPr lang="ru-RU" altLang="ru-RU" sz="3200" dirty="0"/>
              <a:t> </a:t>
            </a:r>
            <a:r>
              <a:rPr lang="ru-RU" altLang="ru-RU" sz="3200" dirty="0" err="1"/>
              <a:t>qatl</a:t>
            </a:r>
            <a:r>
              <a:rPr lang="ru-RU" altLang="ru-RU" sz="3200" dirty="0"/>
              <a:t> </a:t>
            </a:r>
            <a:r>
              <a:rPr lang="ru-RU" altLang="ru-RU" sz="3200" dirty="0" err="1"/>
              <a:t>etilgan</a:t>
            </a:r>
            <a:r>
              <a:rPr lang="ru-RU" altLang="ru-RU" sz="3200" dirty="0"/>
              <a:t>.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9"/>
          <p:cNvSpPr txBox="1">
            <a:spLocks noChangeArrowheads="1"/>
          </p:cNvSpPr>
          <p:nvPr/>
        </p:nvSpPr>
        <p:spPr bwMode="auto">
          <a:xfrm>
            <a:off x="1187450" y="1989138"/>
            <a:ext cx="5329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5843" name="Text Box 20"/>
          <p:cNvSpPr txBox="1">
            <a:spLocks noChangeArrowheads="1"/>
          </p:cNvSpPr>
          <p:nvPr/>
        </p:nvSpPr>
        <p:spPr bwMode="auto">
          <a:xfrm>
            <a:off x="4980" y="155247"/>
            <a:ext cx="7807380" cy="63709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</a:rPr>
              <a:t>Александр 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Македонский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аҳолини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куч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билан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енгиш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ниҳоятда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оғир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эканлигини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англаб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етганидан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сўнг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турли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йўллар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билан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уларга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яқинлашишга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қарор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қилди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халқ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вакилларига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нисбатан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сиѐсатини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тубдан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ўзгартирди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Хусусан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зардуштий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қоҳинларига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бирмунча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эркинликлар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бериб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ўзи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ҳам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бу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динни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қабул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қилди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Қўзғолон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бошлиқлари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latin typeface="Times New Roman"/>
              </a:rPr>
              <a:t>Оксиарт</a:t>
            </a:r>
            <a:r>
              <a:rPr lang="ru-RU" sz="2400" b="1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ru-RU" sz="2400" b="1" dirty="0" err="1">
                <a:solidFill>
                  <a:srgbClr val="FF0000"/>
                </a:solidFill>
                <a:latin typeface="Times New Roman"/>
              </a:rPr>
              <a:t>Сисимитр</a:t>
            </a:r>
            <a:r>
              <a:rPr lang="ru-RU" sz="2400" b="1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ru-RU" sz="2400" b="1" dirty="0" err="1">
                <a:solidFill>
                  <a:srgbClr val="FF0000"/>
                </a:solidFill>
                <a:latin typeface="Times New Roman"/>
              </a:rPr>
              <a:t>Хориен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кабиларни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авф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этиб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, мол-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мулкларини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қайтариб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берди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2400" dirty="0" err="1" smtClean="0">
                <a:solidFill>
                  <a:srgbClr val="000000"/>
                </a:solidFill>
                <a:latin typeface="Times New Roman"/>
              </a:rPr>
              <a:t>Ҳатто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қўзғолонга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қатнашганларга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мукофотлар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тарқата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бошлади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аҳоли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билан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қариндошлик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муносабатларини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ўрнатиб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Оксиартнинг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қизи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гўзал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1" dirty="0" err="1">
                <a:solidFill>
                  <a:srgbClr val="0033CC"/>
                </a:solidFill>
                <a:latin typeface="Times New Roman"/>
              </a:rPr>
              <a:t>Роксанага</a:t>
            </a:r>
            <a:r>
              <a:rPr lang="ru-RU" sz="2400" b="1" dirty="0">
                <a:solidFill>
                  <a:srgbClr val="0033CC"/>
                </a:solidFill>
                <a:latin typeface="Times New Roman"/>
              </a:rPr>
              <a:t> (</a:t>
            </a:r>
            <a:r>
              <a:rPr lang="ru-RU" sz="2400" b="1" dirty="0" err="1">
                <a:solidFill>
                  <a:srgbClr val="0033CC"/>
                </a:solidFill>
                <a:latin typeface="Times New Roman"/>
              </a:rPr>
              <a:t>Роҳшанак</a:t>
            </a:r>
            <a:r>
              <a:rPr lang="ru-RU" sz="2400" b="1" dirty="0">
                <a:solidFill>
                  <a:srgbClr val="0033CC"/>
                </a:solidFill>
                <a:latin typeface="Times New Roman"/>
              </a:rPr>
              <a:t>)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уйланди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Натижада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зодагонларнинг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деярли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барчаси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Александр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ҳокимиятини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тан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олиб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унинг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хизматига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ўтиб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кетдилар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2400" dirty="0" err="1" smtClean="0">
                <a:solidFill>
                  <a:srgbClr val="000000"/>
                </a:solidFill>
                <a:latin typeface="Times New Roman"/>
              </a:rPr>
              <a:t>Мил.авв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 327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йилнинг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охирида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Суғдиѐнадаги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қўзғолоннинг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сўнгги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ўчоқлари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ҳам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/>
              </a:rPr>
              <a:t>бостирилди</a:t>
            </a:r>
            <a:r>
              <a:rPr lang="ru-RU" sz="2400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27415257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4"/>
          <p:cNvSpPr txBox="1">
            <a:spLocks noChangeArrowheads="1"/>
          </p:cNvSpPr>
          <p:nvPr/>
        </p:nvSpPr>
        <p:spPr bwMode="auto">
          <a:xfrm>
            <a:off x="0" y="116632"/>
            <a:ext cx="7812359" cy="649408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3200" dirty="0" err="1">
                <a:solidFill>
                  <a:srgbClr val="800000"/>
                </a:solidFill>
              </a:rPr>
              <a:t>Hisor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tog`laridagi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b="1" dirty="0" err="1">
                <a:solidFill>
                  <a:srgbClr val="800000"/>
                </a:solidFill>
              </a:rPr>
              <a:t>Xoriyon</a:t>
            </a:r>
            <a:r>
              <a:rPr lang="ru-RU" altLang="ru-RU" sz="3200" b="1" dirty="0">
                <a:solidFill>
                  <a:srgbClr val="800000"/>
                </a:solidFill>
              </a:rPr>
              <a:t> </a:t>
            </a:r>
            <a:r>
              <a:rPr lang="ru-RU" altLang="ru-RU" sz="3200" b="1" dirty="0" err="1">
                <a:solidFill>
                  <a:srgbClr val="800000"/>
                </a:solidFill>
              </a:rPr>
              <a:t>va</a:t>
            </a:r>
            <a:r>
              <a:rPr lang="ru-RU" altLang="ru-RU" sz="3200" b="1" dirty="0">
                <a:solidFill>
                  <a:srgbClr val="800000"/>
                </a:solidFill>
              </a:rPr>
              <a:t> </a:t>
            </a:r>
            <a:r>
              <a:rPr lang="ru-RU" altLang="ru-RU" sz="3200" b="1" dirty="0" err="1">
                <a:solidFill>
                  <a:srgbClr val="800000"/>
                </a:solidFill>
              </a:rPr>
              <a:t>Oksariat</a:t>
            </a:r>
            <a:r>
              <a:rPr lang="ru-RU" altLang="ru-RU" sz="3200" b="1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qal'alarini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o`ziga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bo`ysindirgan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Iskandar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Oksariatning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qizi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b="1" dirty="0" err="1">
                <a:solidFill>
                  <a:srgbClr val="FF0000"/>
                </a:solidFill>
              </a:rPr>
              <a:t>Raxsxonaga</a:t>
            </a:r>
            <a:r>
              <a:rPr lang="ru-RU" altLang="ru-RU" sz="3200" b="1" dirty="0">
                <a:solidFill>
                  <a:srgbClr val="FF0000"/>
                </a:solidFill>
              </a:rPr>
              <a:t> (</a:t>
            </a:r>
            <a:r>
              <a:rPr lang="ru-RU" altLang="ru-RU" sz="3200" b="1" dirty="0" err="1">
                <a:solidFill>
                  <a:srgbClr val="FF0000"/>
                </a:solidFill>
              </a:rPr>
              <a:t>Roksana</a:t>
            </a:r>
            <a:r>
              <a:rPr lang="ru-RU" altLang="ru-RU" sz="3200" b="1" dirty="0">
                <a:solidFill>
                  <a:srgbClr val="FF0000"/>
                </a:solidFill>
              </a:rPr>
              <a:t>, </a:t>
            </a:r>
            <a:r>
              <a:rPr lang="ru-RU" altLang="ru-RU" sz="3200" b="1" dirty="0" err="1">
                <a:solidFill>
                  <a:srgbClr val="FF0000"/>
                </a:solidFill>
              </a:rPr>
              <a:t>Ravshanak</a:t>
            </a:r>
            <a:r>
              <a:rPr lang="ru-RU" altLang="ru-RU" sz="3200" b="1" dirty="0">
                <a:solidFill>
                  <a:srgbClr val="FF0000"/>
                </a:solidFill>
              </a:rPr>
              <a:t>) </a:t>
            </a:r>
            <a:r>
              <a:rPr lang="ru-RU" altLang="ru-RU" sz="3200" dirty="0" err="1">
                <a:solidFill>
                  <a:srgbClr val="800000"/>
                </a:solidFill>
              </a:rPr>
              <a:t>uylanadi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va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shu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tariqa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mahalliy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elitaga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qarindosh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bo`ladi</a:t>
            </a:r>
            <a:r>
              <a:rPr lang="ru-RU" altLang="ru-RU" sz="3200" dirty="0">
                <a:solidFill>
                  <a:srgbClr val="800000"/>
                </a:solidFill>
              </a:rPr>
              <a:t>. </a:t>
            </a:r>
            <a:r>
              <a:rPr lang="ru-RU" altLang="ru-RU" sz="3200" dirty="0" err="1">
                <a:solidFill>
                  <a:srgbClr val="800000"/>
                </a:solidFill>
              </a:rPr>
              <a:t>Iskandar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o`z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tomoniga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o`tgan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so`g`diylardan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birini</a:t>
            </a:r>
            <a:r>
              <a:rPr lang="ru-RU" altLang="ru-RU" sz="3200" dirty="0">
                <a:solidFill>
                  <a:srgbClr val="800000"/>
                </a:solidFill>
              </a:rPr>
              <a:t> ( </a:t>
            </a:r>
            <a:r>
              <a:rPr lang="ru-RU" altLang="ru-RU" sz="3200" dirty="0" err="1">
                <a:solidFill>
                  <a:srgbClr val="800000"/>
                </a:solidFill>
              </a:rPr>
              <a:t>ayrim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ma'lumotlarga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ko`ra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uning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ismi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b="1" dirty="0" err="1">
                <a:solidFill>
                  <a:srgbClr val="800000"/>
                </a:solidFill>
              </a:rPr>
              <a:t>Oropiy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bo`lgan</a:t>
            </a:r>
            <a:r>
              <a:rPr lang="ru-RU" altLang="ru-RU" sz="3200" dirty="0">
                <a:solidFill>
                  <a:srgbClr val="800000"/>
                </a:solidFill>
              </a:rPr>
              <a:t>) </a:t>
            </a:r>
            <a:r>
              <a:rPr lang="ru-RU" altLang="ru-RU" sz="3200" b="1" dirty="0" err="1">
                <a:solidFill>
                  <a:srgbClr val="FF0000"/>
                </a:solidFill>
              </a:rPr>
              <a:t>So`g`d</a:t>
            </a:r>
            <a:r>
              <a:rPr lang="ru-RU" altLang="ru-RU" sz="3200" b="1" dirty="0">
                <a:solidFill>
                  <a:srgbClr val="FF0000"/>
                </a:solidFill>
              </a:rPr>
              <a:t> </a:t>
            </a:r>
            <a:r>
              <a:rPr lang="ru-RU" altLang="ru-RU" sz="3200" b="1" dirty="0" err="1">
                <a:solidFill>
                  <a:srgbClr val="FF0000"/>
                </a:solidFill>
              </a:rPr>
              <a:t>podshosi</a:t>
            </a:r>
            <a:r>
              <a:rPr lang="ru-RU" altLang="ru-RU" sz="3200" b="1" dirty="0">
                <a:solidFill>
                  <a:srgbClr val="FF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etib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tayinlaydi</a:t>
            </a:r>
            <a:r>
              <a:rPr lang="ru-RU" altLang="ru-RU" sz="3200" dirty="0">
                <a:solidFill>
                  <a:srgbClr val="800000"/>
                </a:solidFill>
              </a:rPr>
              <a:t>. </a:t>
            </a:r>
            <a:r>
              <a:rPr lang="ru-RU" altLang="ru-RU" sz="3200" dirty="0" err="1">
                <a:solidFill>
                  <a:srgbClr val="800000"/>
                </a:solidFill>
              </a:rPr>
              <a:t>Shu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tariqa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uning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b="1" dirty="0" err="1">
                <a:solidFill>
                  <a:srgbClr val="FF0000"/>
                </a:solidFill>
              </a:rPr>
              <a:t>O`rta</a:t>
            </a:r>
            <a:r>
              <a:rPr lang="ru-RU" altLang="ru-RU" sz="3200" b="1" dirty="0">
                <a:solidFill>
                  <a:srgbClr val="FF0000"/>
                </a:solidFill>
              </a:rPr>
              <a:t> </a:t>
            </a:r>
            <a:r>
              <a:rPr lang="ru-RU" altLang="ru-RU" sz="3200" b="1" dirty="0" err="1">
                <a:solidFill>
                  <a:srgbClr val="FF0000"/>
                </a:solidFill>
              </a:rPr>
              <a:t>Osiyo</a:t>
            </a:r>
            <a:r>
              <a:rPr lang="ru-RU" altLang="ru-RU" sz="3200" b="1" dirty="0">
                <a:solidFill>
                  <a:srgbClr val="FF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ustidan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hukmronligi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o`rnatiladi</a:t>
            </a:r>
            <a:r>
              <a:rPr lang="ru-RU" altLang="ru-RU" sz="3200" dirty="0">
                <a:solidFill>
                  <a:srgbClr val="800000"/>
                </a:solidFill>
              </a:rPr>
              <a:t>. </a:t>
            </a:r>
            <a:r>
              <a:rPr lang="ru-RU" altLang="ru-RU" sz="3200" b="1" dirty="0">
                <a:solidFill>
                  <a:srgbClr val="800000"/>
                </a:solidFill>
              </a:rPr>
              <a:t>327 </a:t>
            </a:r>
            <a:r>
              <a:rPr lang="ru-RU" altLang="ru-RU" sz="3200" b="1" dirty="0" err="1">
                <a:solidFill>
                  <a:srgbClr val="800000"/>
                </a:solidFill>
              </a:rPr>
              <a:t>yilning</a:t>
            </a:r>
            <a:r>
              <a:rPr lang="ru-RU" altLang="ru-RU" sz="3200" b="1" dirty="0">
                <a:solidFill>
                  <a:srgbClr val="800000"/>
                </a:solidFill>
              </a:rPr>
              <a:t> </a:t>
            </a:r>
            <a:r>
              <a:rPr lang="ru-RU" altLang="ru-RU" sz="3200" b="1" dirty="0" err="1">
                <a:solidFill>
                  <a:srgbClr val="800000"/>
                </a:solidFill>
              </a:rPr>
              <a:t>yozida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esa</a:t>
            </a:r>
            <a:r>
              <a:rPr lang="ru-RU" altLang="ru-RU" sz="3200" dirty="0">
                <a:solidFill>
                  <a:srgbClr val="800000"/>
                </a:solidFill>
              </a:rPr>
              <a:t> u </a:t>
            </a:r>
            <a:r>
              <a:rPr lang="ru-RU" altLang="ru-RU" sz="3200" dirty="0" err="1">
                <a:solidFill>
                  <a:srgbClr val="800000"/>
                </a:solidFill>
              </a:rPr>
              <a:t>Hindikush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tog`i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orqali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Hindiston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sari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yurishini</a:t>
            </a:r>
            <a:r>
              <a:rPr lang="ru-RU" altLang="ru-RU" sz="3200" dirty="0">
                <a:solidFill>
                  <a:srgbClr val="800000"/>
                </a:solidFill>
              </a:rPr>
              <a:t> </a:t>
            </a:r>
            <a:r>
              <a:rPr lang="ru-RU" altLang="ru-RU" sz="3200" dirty="0" err="1">
                <a:solidFill>
                  <a:srgbClr val="800000"/>
                </a:solidFill>
              </a:rPr>
              <a:t>boshlaydi</a:t>
            </a:r>
            <a:r>
              <a:rPr lang="ru-RU" altLang="ru-RU" sz="3200" dirty="0">
                <a:solidFill>
                  <a:srgbClr val="800000"/>
                </a:solidFill>
              </a:rPr>
              <a:t>.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4"/>
          <p:cNvSpPr txBox="1">
            <a:spLocks noChangeArrowheads="1"/>
          </p:cNvSpPr>
          <p:nvPr/>
        </p:nvSpPr>
        <p:spPr bwMode="auto">
          <a:xfrm>
            <a:off x="107504" y="188640"/>
            <a:ext cx="7704855" cy="646330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3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2300" dirty="0" err="1" smtClean="0">
                <a:solidFill>
                  <a:srgbClr val="000000"/>
                </a:solidFill>
                <a:latin typeface="Times New Roman"/>
              </a:rPr>
              <a:t>Ўрта</a:t>
            </a:r>
            <a:r>
              <a:rPr lang="ru-RU" sz="23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Осиѐда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истило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этилган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вилоятлар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ва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шаҳарларни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бошқариш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учун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юнон-македон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саркардалари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билан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бирга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ҳокимлар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ҳам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жалб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этилган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Ёзма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манбаларнинг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маълумот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беришича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, Александр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даврида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аҳоли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вакилларидан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Фратафарн-</a:t>
            </a:r>
            <a:r>
              <a:rPr lang="ru-RU" sz="2300" b="1" dirty="0" err="1">
                <a:solidFill>
                  <a:srgbClr val="800000"/>
                </a:solidFill>
                <a:latin typeface="Times New Roman"/>
              </a:rPr>
              <a:t>Гирканияда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Артабоз-</a:t>
            </a:r>
            <a:r>
              <a:rPr lang="ru-RU" sz="2300" b="1" dirty="0" err="1">
                <a:solidFill>
                  <a:srgbClr val="800000"/>
                </a:solidFill>
                <a:latin typeface="Times New Roman"/>
              </a:rPr>
              <a:t>Бақтрияда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Оксиарт</a:t>
            </a:r>
            <a:r>
              <a:rPr lang="ru-RU" sz="2300" b="1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ва</a:t>
            </a:r>
            <a:r>
              <a:rPr lang="ru-RU" sz="2300" b="1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Хориен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-Суғдиѐна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вилоятларига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ҳокимлик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қилганлар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Мил.авв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 325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йилда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Оксиарт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қўл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остига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Паропамис-Ҳиндиқуш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вилояти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топширилади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algn="just"/>
            <a:r>
              <a:rPr lang="en-US" sz="23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2300" dirty="0" err="1" smtClean="0">
                <a:solidFill>
                  <a:srgbClr val="000000"/>
                </a:solidFill>
                <a:latin typeface="Times New Roman"/>
              </a:rPr>
              <a:t>Мил.авв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325-324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йилларда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македонлар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яроқ-аслаҳалари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билан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қуролланган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аҳоли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қўшинлари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юнон-македон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армияси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сафига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жалб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этилади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 Александр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ҳокимият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вакилларига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нисбатан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мақсадли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сиѐсат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олиб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борган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 Мил.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авв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324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йилда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Суза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шаҳрида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ўн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мингта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юнон-македон</a:t>
            </a:r>
            <a:r>
              <a:rPr lang="ru-RU" sz="23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аскарлари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маҳаллий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аѐлларга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уйланадилар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Александрнинг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ўзи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ва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саркарда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Гефестион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Доро</a:t>
            </a:r>
            <a:r>
              <a:rPr lang="ru-RU" sz="2300" b="1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Times New Roman"/>
              </a:rPr>
              <a:t>III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нинг</a:t>
            </a:r>
            <a:r>
              <a:rPr lang="ru-RU" sz="2300" b="1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қизларини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ҳамда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саркарда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000000"/>
                </a:solidFill>
                <a:latin typeface="Times New Roman"/>
              </a:rPr>
              <a:t>Салавка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Спитаманнинг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қизи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b="1" dirty="0" err="1">
                <a:solidFill>
                  <a:srgbClr val="FF0000"/>
                </a:solidFill>
                <a:latin typeface="Times New Roman"/>
              </a:rPr>
              <a:t>Апамани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хотинликка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300" dirty="0" err="1">
                <a:solidFill>
                  <a:srgbClr val="000000"/>
                </a:solidFill>
                <a:latin typeface="Times New Roman"/>
              </a:rPr>
              <a:t>оладилар</a:t>
            </a:r>
            <a:r>
              <a:rPr lang="ru-RU" sz="2300" dirty="0">
                <a:solidFill>
                  <a:srgbClr val="000000"/>
                </a:solidFill>
                <a:latin typeface="Times New Roman"/>
              </a:rPr>
              <a:t>. </a:t>
            </a:r>
            <a:endParaRPr lang="ru-RU" altLang="ru-RU" sz="2300" dirty="0"/>
          </a:p>
        </p:txBody>
      </p:sp>
    </p:spTree>
    <p:extLst>
      <p:ext uri="{BB962C8B-B14F-4D97-AF65-F5344CB8AC3E}">
        <p14:creationId xmlns:p14="http://schemas.microsoft.com/office/powerpoint/2010/main" val="21883108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1497013" y="180975"/>
            <a:ext cx="7056437" cy="863600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600" b="1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1" name="Text Box 25"/>
          <p:cNvSpPr txBox="1">
            <a:spLocks noChangeArrowheads="1"/>
          </p:cNvSpPr>
          <p:nvPr/>
        </p:nvSpPr>
        <p:spPr bwMode="auto">
          <a:xfrm>
            <a:off x="250825" y="404813"/>
            <a:ext cx="889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000"/>
          </a:p>
        </p:txBody>
      </p:sp>
      <p:pic>
        <p:nvPicPr>
          <p:cNvPr id="37892" name="Picture 27" descr="13431457_1199354858_123659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3375"/>
            <a:ext cx="7416800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1497013" y="180975"/>
            <a:ext cx="7056437" cy="863600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600" b="1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5" name="Text Box 25"/>
          <p:cNvSpPr txBox="1">
            <a:spLocks noChangeArrowheads="1"/>
          </p:cNvSpPr>
          <p:nvPr/>
        </p:nvSpPr>
        <p:spPr bwMode="auto">
          <a:xfrm>
            <a:off x="250825" y="404813"/>
            <a:ext cx="889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00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Diodor</a:t>
            </a:r>
            <a:endParaRPr lang="ru-RU" altLang="ru-RU" sz="4000" dirty="0"/>
          </a:p>
        </p:txBody>
      </p:sp>
      <p:sp>
        <p:nvSpPr>
          <p:cNvPr id="6147" name="Прямоугольник 3"/>
          <p:cNvSpPr>
            <a:spLocks noChangeArrowheads="1"/>
          </p:cNvSpPr>
          <p:nvPr/>
        </p:nvSpPr>
        <p:spPr bwMode="auto">
          <a:xfrm>
            <a:off x="0" y="1124744"/>
            <a:ext cx="7884368" cy="54006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indent="188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Diodor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miloddan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90—21-yillar).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tarixchi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olim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Sisiliyaga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qarashli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Argiriya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shahridan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Dio­dor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ru-RU" sz="28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altLang="ru-RU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kutubxona</a:t>
            </a:r>
            <a:r>
              <a:rPr lang="en-US" altLang="ru-RU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kitobdan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qoldirgan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yo’nalishida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Yunoniston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Rimning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qadim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zamonlardan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milodning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altLang="ru-RU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o’rtalarigacha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Asarda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xalqlari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O’rta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qadimiy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xalqlari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skiflar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saklar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massagetlar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baqtriyaliklar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b.q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.),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O’rta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munosabatlari</a:t>
            </a:r>
            <a:r>
              <a:rPr lang="en-US" altLang="ru-RU" sz="2800" b="1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qimmatli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altLang="ru-RU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bor.</a:t>
            </a:r>
            <a:endParaRPr lang="ru-RU" altLang="ru-RU" sz="24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1497013" y="180975"/>
            <a:ext cx="7056437" cy="863600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600" b="1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39" name="Text Box 25"/>
          <p:cNvSpPr txBox="1">
            <a:spLocks noChangeArrowheads="1"/>
          </p:cNvSpPr>
          <p:nvPr/>
        </p:nvSpPr>
        <p:spPr bwMode="auto">
          <a:xfrm>
            <a:off x="250825" y="404813"/>
            <a:ext cx="889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000"/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6350"/>
            <a:ext cx="9155113" cy="695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1497013" y="180975"/>
            <a:ext cx="7056437" cy="863600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600" b="1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3" name="Text Box 25"/>
          <p:cNvSpPr txBox="1">
            <a:spLocks noChangeArrowheads="1"/>
          </p:cNvSpPr>
          <p:nvPr/>
        </p:nvSpPr>
        <p:spPr bwMode="auto">
          <a:xfrm>
            <a:off x="250825" y="404813"/>
            <a:ext cx="889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200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17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7" descr="diogen_alexander_the_gr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9275"/>
            <a:ext cx="74168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30616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20240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WordArt 6"/>
          <p:cNvSpPr>
            <a:spLocks noChangeArrowheads="1" noChangeShapeType="1" noTextEdit="1"/>
          </p:cNvSpPr>
          <p:nvPr/>
        </p:nvSpPr>
        <p:spPr bwMode="auto">
          <a:xfrm>
            <a:off x="1187450" y="2708275"/>
            <a:ext cx="5546725" cy="144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cs typeface="Arial" panose="020B0604020202020204" pitchFamily="34" charset="0"/>
              </a:rPr>
              <a:t>E'tiboringiz uchun raxmat</a:t>
            </a:r>
            <a:endParaRPr lang="ru-RU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43012" name="Picture 7" descr="000da8c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0350"/>
            <a:ext cx="2159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8" descr="30616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20240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000da8c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0350"/>
            <a:ext cx="2159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30616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88913"/>
            <a:ext cx="20240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000da8c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163"/>
            <a:ext cx="21590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2" descr="30616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88913"/>
            <a:ext cx="20240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3" descr="30616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292600"/>
            <a:ext cx="20240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4" descr="000da8c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21590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5" descr="30616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292600"/>
            <a:ext cx="20240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835" y="1070170"/>
            <a:ext cx="7704138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19494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«</a:t>
            </a:r>
            <a:r>
              <a:rPr lang="en-US" sz="2400" b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kutubxona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»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to’la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holda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bizning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zamonimizgacha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yetib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kelmagan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Uning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faqat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qadimgi</a:t>
            </a:r>
            <a:r>
              <a:rPr lang="en-US" sz="2400" b="1" i="1" u="sng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Sharq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xalqlarining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tarixi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afsonalari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haqida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hikoya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qiluvchi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1-5-kitoblari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Yunoniston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hamda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Rimning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Yunon-Eron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urushlari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miloddan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avvalgi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500—449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yy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.)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dan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to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miloddan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avvalgi</a:t>
            </a:r>
            <a:r>
              <a:rPr lang="en-US" sz="2400" b="1" i="1" u="sng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301 </a:t>
            </a:r>
            <a:r>
              <a:rPr lang="en-US" sz="2400" b="1" i="1" u="sng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yilgacha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bo’lgan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tarixini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o’z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ichiga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olgan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11-20- </a:t>
            </a:r>
            <a:r>
              <a:rPr lang="en-US" sz="2400" b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kitoblarigina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</a:t>
            </a:r>
            <a:r>
              <a:rPr lang="en-US" sz="2400" dirty="0" err="1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langan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xolos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2000" dirty="0">
              <a:solidFill>
                <a:srgbClr val="333333"/>
              </a:solidFill>
              <a:latin typeface="Times New Roman"/>
              <a:ea typeface="Times New Roman"/>
            </a:endParaRPr>
          </a:p>
          <a:p>
            <a:pPr indent="18288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Asar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1774-1775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yillari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sz="24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Alekseyev</a:t>
            </a:r>
            <a:r>
              <a:rPr lang="en-US" sz="24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tomonidan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olti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qismda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1874—1875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yillari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F. G. </a:t>
            </a:r>
            <a:r>
              <a:rPr lang="en-US" sz="2400" b="1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Mishchenko</a:t>
            </a:r>
            <a:r>
              <a:rPr lang="en-US" sz="24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tarafidan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ikki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qism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qilib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nashr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etilgan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2000" dirty="0">
              <a:solidFill>
                <a:srgbClr val="333333"/>
              </a:solidFill>
              <a:latin typeface="Times New Roman"/>
              <a:ea typeface="Times New Roman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Diodor</a:t>
            </a:r>
            <a:endParaRPr lang="ru-RU" altLang="ru-RU" sz="40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POMPEY TROG </a:t>
            </a:r>
            <a:endParaRPr lang="ru-RU" altLang="ru-RU" sz="3200" dirty="0"/>
          </a:p>
        </p:txBody>
      </p:sp>
      <p:sp>
        <p:nvSpPr>
          <p:cNvPr id="8195" name="Прямоугольник 3"/>
          <p:cNvSpPr>
            <a:spLocks noChangeArrowheads="1"/>
          </p:cNvSpPr>
          <p:nvPr/>
        </p:nvSpPr>
        <p:spPr bwMode="auto">
          <a:xfrm>
            <a:off x="0" y="980728"/>
            <a:ext cx="7704138" cy="5632311"/>
          </a:xfrm>
          <a:prstGeom prst="rect">
            <a:avLst/>
          </a:prstGeom>
          <a:solidFill>
            <a:srgbClr val="CCFF99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Pompey </a:t>
            </a:r>
            <a:r>
              <a:rPr lang="en-US" altLang="ru-RU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Trog</a:t>
            </a:r>
            <a:r>
              <a:rPr lang="en-US" altLang="ru-RU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milodgacha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milodning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asrlari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o’rtasida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yashab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o’tgan</a:t>
            </a:r>
            <a:r>
              <a:rPr lang="en-US" altLang="ru-RU" sz="3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 </a:t>
            </a:r>
            <a:r>
              <a:rPr lang="en-US" altLang="ru-RU" sz="30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ru-RU" sz="3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Filipp</a:t>
            </a:r>
            <a:r>
              <a:rPr lang="en-US" altLang="ru-RU" sz="3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altLang="ru-RU" sz="3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asari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Rim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tarixchisi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 </a:t>
            </a:r>
            <a:r>
              <a:rPr lang="en-US" altLang="ru-RU" sz="3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kitobdan</a:t>
            </a:r>
            <a:r>
              <a:rPr lang="en-US" altLang="ru-RU" sz="3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afsonaviy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Assuriya</a:t>
            </a:r>
            <a:r>
              <a:rPr lang="en-US" altLang="ru-RU" sz="3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podsholari</a:t>
            </a:r>
            <a:r>
              <a:rPr lang="en-US" altLang="ru-RU" sz="3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zamonidan</a:t>
            </a:r>
            <a:r>
              <a:rPr lang="en-US" altLang="ru-RU" sz="3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Rim </a:t>
            </a:r>
            <a:r>
              <a:rPr lang="en-US" altLang="ru-RU" sz="3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imperatori</a:t>
            </a:r>
            <a:r>
              <a:rPr lang="en-US" altLang="ru-RU" sz="3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Av­gust</a:t>
            </a:r>
            <a:r>
              <a:rPr lang="en-US" altLang="ru-RU" sz="3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miloddan</a:t>
            </a:r>
            <a:r>
              <a:rPr lang="en-US" altLang="ru-RU" sz="3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altLang="ru-RU" sz="3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63 -</a:t>
            </a:r>
            <a:r>
              <a:rPr lang="en-US" altLang="ru-RU" sz="3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milodning</a:t>
            </a:r>
            <a:r>
              <a:rPr lang="en-US" altLang="ru-RU" sz="3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14-yili)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davrigacha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dunyoda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o’tgan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voqyealarni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aso­siy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e’tibor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Yunonistonning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makedoniyalik</a:t>
            </a:r>
            <a:r>
              <a:rPr lang="en-US" altLang="ru-RU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Filipp</a:t>
            </a:r>
            <a:r>
              <a:rPr lang="en-US" altLang="ru-RU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 (</a:t>
            </a:r>
            <a:r>
              <a:rPr lang="en-US" altLang="ru-RU" sz="3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miloddan</a:t>
            </a:r>
            <a:r>
              <a:rPr lang="en-US" altLang="ru-RU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altLang="ru-RU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359-336-yy.) </a:t>
            </a:r>
            <a:r>
              <a:rPr lang="en-US" altLang="ru-RU" sz="3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Iskandar </a:t>
            </a:r>
            <a:r>
              <a:rPr lang="en-US" altLang="ru-RU" sz="3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Zulkarnayn</a:t>
            </a:r>
            <a:r>
              <a:rPr lang="en-US" altLang="ru-RU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davridagi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etishga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altLang="ru-RU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Pompey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Trog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400" dirty="0"/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9525" y="1412875"/>
            <a:ext cx="7704138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ru-RU" sz="2400" dirty="0" err="1"/>
              <a:t>Mazkur</a:t>
            </a:r>
            <a:r>
              <a:rPr lang="en-US" altLang="ru-RU" sz="2400" dirty="0"/>
              <a:t> </a:t>
            </a:r>
            <a:r>
              <a:rPr lang="en-US" altLang="ru-RU" sz="2400" dirty="0" err="1"/>
              <a:t>asarning</a:t>
            </a:r>
            <a:r>
              <a:rPr lang="en-US" altLang="ru-RU" sz="2400" dirty="0"/>
              <a:t> </a:t>
            </a:r>
            <a:r>
              <a:rPr lang="en-US" altLang="ru-RU" sz="2400" dirty="0" err="1"/>
              <a:t>qimmati</a:t>
            </a:r>
            <a:r>
              <a:rPr lang="en-US" altLang="ru-RU" sz="2400" dirty="0"/>
              <a:t> </a:t>
            </a:r>
            <a:r>
              <a:rPr lang="en-US" altLang="ru-RU" sz="2400" dirty="0" err="1"/>
              <a:t>shundaki</a:t>
            </a:r>
            <a:r>
              <a:rPr lang="en-US" altLang="ru-RU" sz="2400" dirty="0"/>
              <a:t>, u </a:t>
            </a:r>
            <a:r>
              <a:rPr lang="en-US" altLang="ru-RU" sz="2400" dirty="0" err="1"/>
              <a:t>bir</a:t>
            </a:r>
            <a:r>
              <a:rPr lang="en-US" altLang="ru-RU" sz="2400" dirty="0"/>
              <a:t> </a:t>
            </a:r>
            <a:r>
              <a:rPr lang="en-US" altLang="ru-RU" sz="2400" dirty="0" err="1"/>
              <a:t>talay</a:t>
            </a:r>
            <a:r>
              <a:rPr lang="en-US" altLang="ru-RU" sz="2400" dirty="0"/>
              <a:t> </a:t>
            </a:r>
            <a:r>
              <a:rPr lang="en-US" altLang="ru-RU" sz="2400" dirty="0" err="1"/>
              <a:t>noma’lum</a:t>
            </a:r>
            <a:r>
              <a:rPr lang="en-US" altLang="ru-RU" sz="2400" dirty="0"/>
              <a:t> </a:t>
            </a:r>
            <a:r>
              <a:rPr lang="en-US" altLang="ru-RU" sz="2400" dirty="0" err="1"/>
              <a:t>kitoblarga</a:t>
            </a:r>
            <a:r>
              <a:rPr lang="en-US" altLang="ru-RU" sz="2400" dirty="0"/>
              <a:t> </a:t>
            </a:r>
            <a:r>
              <a:rPr lang="en-US" altLang="ru-RU" sz="2400" dirty="0" err="1"/>
              <a:t>suyanib</a:t>
            </a:r>
            <a:r>
              <a:rPr lang="en-US" altLang="ru-RU" sz="2400" dirty="0"/>
              <a:t> </a:t>
            </a:r>
            <a:r>
              <a:rPr lang="en-US" altLang="ru-RU" sz="2400" dirty="0" err="1"/>
              <a:t>yozilgan</a:t>
            </a:r>
            <a:r>
              <a:rPr lang="en-US" altLang="ru-RU" sz="2400" dirty="0"/>
              <a:t>; Rim, </a:t>
            </a:r>
            <a:r>
              <a:rPr lang="en-US" altLang="ru-RU" sz="2400" dirty="0" err="1"/>
              <a:t>Yunoniston</a:t>
            </a:r>
            <a:r>
              <a:rPr lang="en-US" altLang="ru-RU" sz="2400" dirty="0"/>
              <a:t> </a:t>
            </a:r>
            <a:r>
              <a:rPr lang="en-US" altLang="ru-RU" sz="2400" dirty="0" err="1"/>
              <a:t>kabi</a:t>
            </a:r>
            <a:r>
              <a:rPr lang="en-US" altLang="ru-RU" sz="2400" dirty="0"/>
              <a:t> </a:t>
            </a:r>
            <a:r>
              <a:rPr lang="en-US" altLang="ru-RU" sz="2400" dirty="0" err="1"/>
              <a:t>yirik</a:t>
            </a:r>
            <a:r>
              <a:rPr lang="en-US" altLang="ru-RU" sz="2400" dirty="0"/>
              <a:t> </a:t>
            </a:r>
            <a:r>
              <a:rPr lang="en-US" altLang="ru-RU" sz="2400" dirty="0" err="1"/>
              <a:t>davlatlarning</a:t>
            </a:r>
            <a:r>
              <a:rPr lang="en-US" altLang="ru-RU" sz="2400" dirty="0"/>
              <a:t> </a:t>
            </a:r>
            <a:r>
              <a:rPr lang="en-US" altLang="ru-RU" sz="2400" dirty="0" err="1"/>
              <a:t>paydo</a:t>
            </a:r>
            <a:r>
              <a:rPr lang="en-US" altLang="ru-RU" sz="2400" dirty="0"/>
              <a:t> </a:t>
            </a:r>
            <a:r>
              <a:rPr lang="en-US" altLang="ru-RU" sz="2400" dirty="0" err="1"/>
              <a:t>bo’lishi</a:t>
            </a:r>
            <a:r>
              <a:rPr lang="en-US" altLang="ru-RU" sz="2400" dirty="0"/>
              <a:t> </a:t>
            </a:r>
            <a:r>
              <a:rPr lang="en-US" altLang="ru-RU" sz="2400" dirty="0" err="1"/>
              <a:t>va</a:t>
            </a:r>
            <a:r>
              <a:rPr lang="en-US" altLang="ru-RU" sz="2400" dirty="0"/>
              <a:t> </a:t>
            </a:r>
            <a:r>
              <a:rPr lang="en-US" altLang="ru-RU" sz="2400" dirty="0" err="1"/>
              <a:t>tarixini</a:t>
            </a:r>
            <a:r>
              <a:rPr lang="en-US" altLang="ru-RU" sz="2400" dirty="0"/>
              <a:t> </a:t>
            </a:r>
            <a:r>
              <a:rPr lang="en-US" altLang="ru-RU" sz="2400" dirty="0" err="1"/>
              <a:t>keng</a:t>
            </a:r>
            <a:r>
              <a:rPr lang="en-US" altLang="ru-RU" sz="2400" dirty="0"/>
              <a:t> </a:t>
            </a:r>
            <a:r>
              <a:rPr lang="en-US" altLang="ru-RU" sz="2400" dirty="0" err="1"/>
              <a:t>yoritib</a:t>
            </a:r>
            <a:r>
              <a:rPr lang="en-US" altLang="ru-RU" sz="2400" dirty="0"/>
              <a:t> </a:t>
            </a:r>
            <a:r>
              <a:rPr lang="en-US" altLang="ru-RU" sz="2400" dirty="0" err="1"/>
              <a:t>bergan</a:t>
            </a:r>
            <a:r>
              <a:rPr lang="en-US" altLang="ru-RU" sz="2400" dirty="0"/>
              <a:t>. </a:t>
            </a:r>
            <a:r>
              <a:rPr lang="en-US" altLang="ru-RU" sz="2400" dirty="0" err="1"/>
              <a:t>Muhimi</a:t>
            </a:r>
            <a:r>
              <a:rPr lang="en-US" altLang="ru-RU" sz="2400" dirty="0"/>
              <a:t> </a:t>
            </a:r>
            <a:r>
              <a:rPr lang="en-US" altLang="ru-RU" sz="2400" dirty="0" err="1"/>
              <a:t>shundaki</a:t>
            </a:r>
            <a:r>
              <a:rPr lang="en-US" altLang="ru-RU" sz="2400" dirty="0"/>
              <a:t>, </a:t>
            </a:r>
            <a:r>
              <a:rPr lang="en-US" altLang="ru-RU" sz="2400" dirty="0" err="1"/>
              <a:t>muallif</a:t>
            </a:r>
            <a:r>
              <a:rPr lang="en-US" altLang="ru-RU" sz="2400" dirty="0"/>
              <a:t> </a:t>
            </a:r>
            <a:r>
              <a:rPr lang="en-US" altLang="ru-RU" sz="2400" dirty="0" err="1"/>
              <a:t>bunday</a:t>
            </a:r>
            <a:r>
              <a:rPr lang="en-US" altLang="ru-RU" sz="2400" dirty="0"/>
              <a:t> </a:t>
            </a:r>
            <a:r>
              <a:rPr lang="en-US" altLang="ru-RU" sz="2400" dirty="0" err="1"/>
              <a:t>davlatlar­ning</a:t>
            </a:r>
            <a:r>
              <a:rPr lang="en-US" altLang="ru-RU" sz="2400" dirty="0"/>
              <a:t> </a:t>
            </a:r>
            <a:r>
              <a:rPr lang="en-US" altLang="ru-RU" sz="2400" dirty="0" err="1"/>
              <a:t>oxir-oqibatda</a:t>
            </a:r>
            <a:r>
              <a:rPr lang="en-US" altLang="ru-RU" sz="2400" dirty="0"/>
              <a:t> </a:t>
            </a:r>
            <a:r>
              <a:rPr lang="en-US" altLang="ru-RU" sz="2400" dirty="0" err="1"/>
              <a:t>inqirozga</a:t>
            </a:r>
            <a:r>
              <a:rPr lang="en-US" altLang="ru-RU" sz="2400" dirty="0"/>
              <a:t> </a:t>
            </a:r>
            <a:r>
              <a:rPr lang="en-US" altLang="ru-RU" sz="2400" dirty="0" err="1"/>
              <a:t>uchrashini</a:t>
            </a:r>
            <a:r>
              <a:rPr lang="en-US" altLang="ru-RU" sz="2400" dirty="0"/>
              <a:t> </a:t>
            </a:r>
            <a:r>
              <a:rPr lang="en-US" altLang="ru-RU" sz="2400" dirty="0" err="1"/>
              <a:t>aytadi</a:t>
            </a:r>
            <a:r>
              <a:rPr lang="en-US" altLang="ru-RU" sz="2400" dirty="0"/>
              <a:t>. </a:t>
            </a:r>
            <a:r>
              <a:rPr lang="en-US" altLang="ru-RU" sz="2400" dirty="0" err="1"/>
              <a:t>Lekin</a:t>
            </a:r>
            <a:r>
              <a:rPr lang="en-US" altLang="ru-RU" sz="2400" dirty="0"/>
              <a:t>, Pompey </a:t>
            </a:r>
            <a:r>
              <a:rPr lang="en-US" altLang="ru-RU" sz="2400" dirty="0" err="1"/>
              <a:t>Trogning</a:t>
            </a:r>
            <a:r>
              <a:rPr lang="en-US" altLang="ru-RU" sz="2400" dirty="0"/>
              <a:t> </a:t>
            </a:r>
            <a:r>
              <a:rPr lang="en-US" altLang="ru-RU" sz="2400" dirty="0" err="1"/>
              <a:t>tarixiy</a:t>
            </a:r>
            <a:r>
              <a:rPr lang="en-US" altLang="ru-RU" sz="2400" dirty="0"/>
              <a:t> </a:t>
            </a:r>
            <a:r>
              <a:rPr lang="en-US" altLang="ru-RU" sz="2400" dirty="0" err="1"/>
              <a:t>jarayon</a:t>
            </a:r>
            <a:r>
              <a:rPr lang="en-US" altLang="ru-RU" sz="2400" dirty="0"/>
              <a:t> </a:t>
            </a:r>
            <a:r>
              <a:rPr lang="en-US" altLang="ru-RU" sz="2400" dirty="0" err="1"/>
              <a:t>va</a:t>
            </a:r>
            <a:r>
              <a:rPr lang="en-US" altLang="ru-RU" sz="2400" dirty="0"/>
              <a:t> </a:t>
            </a:r>
            <a:r>
              <a:rPr lang="en-US" altLang="ru-RU" sz="2400" dirty="0" err="1"/>
              <a:t>uning</a:t>
            </a:r>
            <a:r>
              <a:rPr lang="en-US" altLang="ru-RU" sz="2400" dirty="0"/>
              <a:t> </a:t>
            </a:r>
            <a:r>
              <a:rPr lang="en-US" altLang="ru-RU" sz="2400" dirty="0" err="1"/>
              <a:t>taraqqiyotiga</a:t>
            </a:r>
            <a:r>
              <a:rPr lang="en-US" altLang="ru-RU" sz="2400" dirty="0"/>
              <a:t> </a:t>
            </a:r>
            <a:r>
              <a:rPr lang="en-US" altLang="ru-RU" sz="2400" dirty="0" err="1" smtClean="0"/>
              <a:t>qarashlari</a:t>
            </a:r>
            <a:r>
              <a:rPr lang="en-US" altLang="ru-RU" sz="2400" dirty="0" smtClean="0"/>
              <a:t> </a:t>
            </a:r>
            <a:r>
              <a:rPr lang="en-US" altLang="ru-RU" sz="2400" dirty="0" err="1"/>
              <a:t>idealistikdir</a:t>
            </a:r>
            <a:r>
              <a:rPr lang="en-US" altLang="ru-RU" sz="2400" dirty="0"/>
              <a:t>, </a:t>
            </a:r>
            <a:r>
              <a:rPr lang="en-US" altLang="ru-RU" sz="2400" dirty="0" err="1"/>
              <a:t>chunki</a:t>
            </a:r>
            <a:r>
              <a:rPr lang="en-US" altLang="ru-RU" sz="2400" dirty="0"/>
              <a:t> u </a:t>
            </a:r>
            <a:r>
              <a:rPr lang="en-US" altLang="ru-RU" sz="2400" dirty="0" err="1"/>
              <a:t>tarixni</a:t>
            </a:r>
            <a:r>
              <a:rPr lang="en-US" altLang="ru-RU" sz="2400" dirty="0"/>
              <a:t> </a:t>
            </a:r>
            <a:r>
              <a:rPr lang="en-US" altLang="ru-RU" sz="2400" dirty="0" err="1"/>
              <a:t>harakatga</a:t>
            </a:r>
            <a:r>
              <a:rPr lang="en-US" altLang="ru-RU" sz="2400" dirty="0"/>
              <a:t> </a:t>
            </a:r>
            <a:r>
              <a:rPr lang="en-US" altLang="ru-RU" sz="2400" dirty="0" err="1"/>
              <a:t>keltiruvchi</a:t>
            </a:r>
            <a:r>
              <a:rPr lang="en-US" altLang="ru-RU" sz="2400" dirty="0"/>
              <a:t> </a:t>
            </a:r>
            <a:r>
              <a:rPr lang="en-US" altLang="ru-RU" sz="2400" dirty="0" err="1"/>
              <a:t>kuch</a:t>
            </a:r>
            <a:r>
              <a:rPr lang="en-US" altLang="ru-RU" sz="2400" dirty="0"/>
              <a:t> </a:t>
            </a:r>
            <a:r>
              <a:rPr lang="en-US" altLang="ru-RU" sz="2400" dirty="0" err="1"/>
              <a:t>urf-odat</a:t>
            </a:r>
            <a:r>
              <a:rPr lang="en-US" altLang="ru-RU" sz="2400" dirty="0"/>
              <a:t> </a:t>
            </a:r>
            <a:r>
              <a:rPr lang="en-US" altLang="ru-RU" sz="2400" dirty="0" err="1"/>
              <a:t>va</a:t>
            </a:r>
            <a:r>
              <a:rPr lang="en-US" altLang="ru-RU" sz="2400" dirty="0"/>
              <a:t> </a:t>
            </a:r>
            <a:r>
              <a:rPr lang="en-US" altLang="ru-RU" sz="2400" dirty="0" err="1"/>
              <a:t>taqdir</a:t>
            </a:r>
            <a:r>
              <a:rPr lang="en-US" altLang="ru-RU" sz="2400" dirty="0"/>
              <a:t> deb </a:t>
            </a:r>
            <a:r>
              <a:rPr lang="en-US" altLang="ru-RU" sz="2400" dirty="0" err="1"/>
              <a:t>hisoblagan</a:t>
            </a:r>
            <a:r>
              <a:rPr lang="en-US" altLang="ru-RU" sz="2400" dirty="0"/>
              <a:t>.</a:t>
            </a:r>
            <a:endParaRPr lang="ru-RU" altLang="ru-RU" sz="2400" dirty="0"/>
          </a:p>
          <a:p>
            <a:pPr algn="just" eaLnBrk="1" hangingPunct="1">
              <a:lnSpc>
                <a:spcPct val="150000"/>
              </a:lnSpc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Pompey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Trog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25" y="1412875"/>
            <a:ext cx="7704138" cy="4524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333333"/>
                </a:solidFill>
                <a:latin typeface="Arial" charset="0"/>
              </a:rPr>
              <a:t>«</a:t>
            </a:r>
            <a:r>
              <a:rPr lang="en-US" sz="2400" b="1" dirty="0" err="1">
                <a:solidFill>
                  <a:srgbClr val="333333"/>
                </a:solidFill>
                <a:latin typeface="Arial" charset="0"/>
              </a:rPr>
              <a:t>Filipp</a:t>
            </a:r>
            <a:r>
              <a:rPr lang="en-US" sz="2400" b="1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Arial" charset="0"/>
              </a:rPr>
              <a:t>tarixi»da</a:t>
            </a:r>
            <a:r>
              <a:rPr lang="en-US" sz="2400" b="1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skiflar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Baktriya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, Iskandar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Zul­karnayn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davrida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Baqtriya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va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Sug’dda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qurilgan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shahar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va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katta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imoratlar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, Iskandar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Zulkarnayn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vafotidan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keyin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yuz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bergan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voqyealar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parfiyaliklarning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kelib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Arial" charset="0"/>
              </a:rPr>
              <a:t>chiqishi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Parfiya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podsholigining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tashkil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topishi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parfiyaliklarning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urf-odatlari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; </a:t>
            </a:r>
            <a:r>
              <a:rPr lang="en-US" sz="2400" i="1" dirty="0" err="1" smtClean="0">
                <a:solidFill>
                  <a:srgbClr val="C00000"/>
                </a:solidFill>
                <a:latin typeface="Arial" charset="0"/>
              </a:rPr>
              <a:t>Baqtriya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Parfiya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va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Midiyaning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o’zaro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munosabatlariga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oid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muhim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ma’lumotlar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Arial" charset="0"/>
              </a:rPr>
              <a:t>mavjud</a:t>
            </a:r>
            <a:r>
              <a:rPr lang="en-US" sz="2400" dirty="0">
                <a:solidFill>
                  <a:srgbClr val="333333"/>
                </a:solidFill>
                <a:latin typeface="Arial" charset="0"/>
              </a:rPr>
              <a:t>.</a:t>
            </a:r>
            <a:endParaRPr lang="ru-RU" sz="2400" dirty="0">
              <a:solidFill>
                <a:srgbClr val="333333"/>
              </a:solidFill>
              <a:latin typeface="Arial" charset="0"/>
            </a:endParaRPr>
          </a:p>
          <a:p>
            <a:pPr indent="191770" algn="just">
              <a:lnSpc>
                <a:spcPct val="150000"/>
              </a:lnSpc>
              <a:spcAft>
                <a:spcPts val="0"/>
              </a:spcAft>
              <a:defRPr/>
            </a:pPr>
            <a:endParaRPr lang="ru-RU" sz="2400" dirty="0">
              <a:solidFill>
                <a:srgbClr val="333333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1"/>
          <p:cNvSpPr>
            <a:spLocks noChangeArrowheads="1"/>
          </p:cNvSpPr>
          <p:nvPr/>
        </p:nvSpPr>
        <p:spPr bwMode="auto">
          <a:xfrm>
            <a:off x="684213" y="260350"/>
            <a:ext cx="6335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Pompey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Trog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400" dirty="0"/>
          </a:p>
        </p:txBody>
      </p:sp>
      <p:sp>
        <p:nvSpPr>
          <p:cNvPr id="11267" name="Прямоугольник 3"/>
          <p:cNvSpPr>
            <a:spLocks noChangeArrowheads="1"/>
          </p:cNvSpPr>
          <p:nvPr/>
        </p:nvSpPr>
        <p:spPr bwMode="auto">
          <a:xfrm>
            <a:off x="9525" y="1412875"/>
            <a:ext cx="7704138" cy="480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Pompey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Trogning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Yustin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(II—III </a:t>
            </a:r>
            <a:r>
              <a:rPr lang="en-US" altLang="ru-RU" sz="3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altLang="ru-RU" sz="3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tarafidan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qiskartirilib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ishlangan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shaklda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bizning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zamonimizgacha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yetib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Ruxl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1935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kilingan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Asarning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ruscha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tarjimasi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tarjimonlar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AA.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Dekonskiy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M.I.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Rijskiy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«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Vestnik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drevney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isto­rii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jurnalining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1954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2-4-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1955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1-sonlarida </a:t>
            </a:r>
            <a:r>
              <a:rPr lang="en-US" altLang="ru-RU" sz="3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bosilgan</a:t>
            </a:r>
            <a:r>
              <a:rPr lang="en-US" altLang="ru-RU" sz="3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имоно">
  <a:themeElements>
    <a:clrScheme name="Кимоно 3">
      <a:dk1>
        <a:srgbClr val="00002E"/>
      </a:dk1>
      <a:lt1>
        <a:srgbClr val="FFFFFF"/>
      </a:lt1>
      <a:dk2>
        <a:srgbClr val="003399"/>
      </a:dk2>
      <a:lt2>
        <a:srgbClr val="F4BC40"/>
      </a:lt2>
      <a:accent1>
        <a:srgbClr val="9280CC"/>
      </a:accent1>
      <a:accent2>
        <a:srgbClr val="BD51A1"/>
      </a:accent2>
      <a:accent3>
        <a:srgbClr val="AAADCA"/>
      </a:accent3>
      <a:accent4>
        <a:srgbClr val="DADADA"/>
      </a:accent4>
      <a:accent5>
        <a:srgbClr val="C7C0E2"/>
      </a:accent5>
      <a:accent6>
        <a:srgbClr val="AB4991"/>
      </a:accent6>
      <a:hlink>
        <a:srgbClr val="CC66FF"/>
      </a:hlink>
      <a:folHlink>
        <a:srgbClr val="824F99"/>
      </a:folHlink>
    </a:clrScheme>
    <a:fontScheme name="Кимоно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Кимоно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2027</TotalTime>
  <Words>1555</Words>
  <Application>Microsoft Office PowerPoint</Application>
  <PresentationFormat>Экран (4:3)</PresentationFormat>
  <Paragraphs>71</Paragraphs>
  <Slides>43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  <vt:variant>
        <vt:lpstr>Произвольные показы</vt:lpstr>
      </vt:variant>
      <vt:variant>
        <vt:i4>1</vt:i4>
      </vt:variant>
    </vt:vector>
  </HeadingPairs>
  <TitlesOfParts>
    <vt:vector size="45" baseType="lpstr">
      <vt:lpstr>Кимоно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Произвольный показ 1</vt:lpstr>
    </vt:vector>
  </TitlesOfParts>
  <Company>MoBIL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215</cp:revision>
  <dcterms:created xsi:type="dcterms:W3CDTF">2009-06-06T14:13:53Z</dcterms:created>
  <dcterms:modified xsi:type="dcterms:W3CDTF">2022-09-21T12:06:38Z</dcterms:modified>
</cp:coreProperties>
</file>