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53"/>
  </p:notesMasterIdLst>
  <p:sldIdLst>
    <p:sldId id="258" r:id="rId3"/>
    <p:sldId id="257" r:id="rId4"/>
    <p:sldId id="263" r:id="rId5"/>
    <p:sldId id="362" r:id="rId6"/>
    <p:sldId id="284" r:id="rId7"/>
    <p:sldId id="363" r:id="rId8"/>
    <p:sldId id="285" r:id="rId9"/>
    <p:sldId id="286" r:id="rId10"/>
    <p:sldId id="364" r:id="rId11"/>
    <p:sldId id="287" r:id="rId12"/>
    <p:sldId id="365" r:id="rId13"/>
    <p:sldId id="289" r:id="rId14"/>
    <p:sldId id="290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291" r:id="rId51"/>
    <p:sldId id="361" r:id="rId5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.H.K. 2015" initials="Q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6FA072-47E9-4926-9937-1A1D75C1E40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217DE3-F023-4FCD-BFFE-2EB4EFF24A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07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13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4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07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2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48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48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48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62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62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40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40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78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7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7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4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69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7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08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9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1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6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6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33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994F1F-BA11-478A-A5A8-2EE794B8E53B}" type="slidenum">
              <a:rPr lang="ru-RU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3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C114-283D-4E06-BC0E-37E8389F435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F94CA-EF8A-462D-8897-F326DECCA8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8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77FEB-FC1D-4F52-A6AF-DEF8F040B42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F35CA-1A41-4CE5-BDBB-657C1D4B6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3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FAD5A-D773-4B26-A208-8A7AB7BFDA11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4E4B-001C-4D64-A9F6-110920087B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8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94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1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9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94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58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10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3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A19C-304C-452E-B40F-7AA9ECA8120B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45EE-D83D-4A62-8ECE-7BA9836046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35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43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52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306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36E27-E73F-40DD-900A-F0006E0B866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9D06E-6494-4A41-B817-757CDF6517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AFFD8-7049-4414-A0C0-864CEEF5907B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406A-0D55-4DA8-8AFD-0AF02E0376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AE9F6-3B10-48A6-B4F1-12291C24474F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F8E20-15C9-497D-9918-ED8DC20AA7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FF1B-92AA-4CCA-AA1A-AC3A8949AB0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566BC-0A74-4B7F-94C3-D5A610D475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A893-1BD3-4485-8522-CA7EC71F855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27505-2AAF-41DB-8755-188536480A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2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5307D-A94C-465A-84D3-370F886B87AE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DEC69-2EB6-4A88-AC93-026201B17F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FE30-5655-4707-82FB-065A265CD20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1F809-3874-447C-B11F-92D498DE7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F2506A-27B1-47D4-B7F3-5743B6111072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30DA69-DF38-46D2-BFFB-442532A5B6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5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  <a:cs typeface="Arial" charset="0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6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zir.org/ortiqov-davronbekning-psixologiya-fanida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ozir.org/registr-deb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zir.org/fitopreparatlarning-tasnifiy-guruhlari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Users\Латыпов\Desktop\ger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0"/>
            <a:ext cx="4500562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214938"/>
            <a:ext cx="9144000" cy="164306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3076" name="Picture 4" descr="C:\Users\Латыпов\Pictures\Колонн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9"/>
          <a:stretch>
            <a:fillRect/>
          </a:stretch>
        </p:blipFill>
        <p:spPr bwMode="auto">
          <a:xfrm>
            <a:off x="0" y="642938"/>
            <a:ext cx="26908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27788"/>
            <a:ext cx="762000" cy="36512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7C8EBD8-C3D4-47A9-B4AF-805998DBCCE7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20872" y="1355725"/>
            <a:ext cx="70567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20-MAVZU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MOVARAUNNAXR VA XUROSONDA MUSTAQIL DAVLATLARNING TASHKIL TOPISHI. QORLUQLAR, O’G’UZLAR, TOXIRIYLAR DAVLATI  VA SAFFORIYLAR DAVLATI.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21836" y="5759470"/>
            <a:ext cx="44548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z-Latn-UZ" sz="3000" b="1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Ma’ruzachi: B.S.Nazirov</a:t>
            </a:r>
            <a:endParaRPr lang="ru-RU" sz="2000" b="1" i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WordArt 12"/>
          <p:cNvSpPr>
            <a:spLocks noChangeArrowheads="1" noChangeShapeType="1" noTextEdit="1"/>
          </p:cNvSpPr>
          <p:nvPr/>
        </p:nvSpPr>
        <p:spPr bwMode="auto">
          <a:xfrm>
            <a:off x="3419475" y="2205038"/>
            <a:ext cx="5113338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ru-RU" sz="3600" kern="10" dirty="0">
              <a:ln w="12700">
                <a:solidFill>
                  <a:srgbClr val="CC99FF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87025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yarmida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―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Xitoydan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dengiz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bo‘ylarigacha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―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to‘qquz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ittifoqi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yarmi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ІІ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xoqonligi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Turk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xoqonligi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yemirilgach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to‘qquzo‘g‘uzlarning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kattagina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Sirdaryo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havzasi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dengizi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muqim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o‘rnashib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xududda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87025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Sirdaryo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Yangikent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shaxri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yabg‘ulari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qarorgox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bironta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chorvador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axoli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Axolining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mashaqqatli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mexnati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voxalarni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xujumidan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mudofaa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mudofaa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devorlari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qal’alar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ding (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kuzatish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minoralari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mo‘lalar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muttasil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tamirlanib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01060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uz-Cyrl-UZ" sz="3200" dirty="0"/>
              <a:t>O‘troq voxalar axolisi bilan savdo aloqalarining o‘sishi oqibatida o‘g‘uzlar dashtiga asta-sekin islom dini kirib keladi va o‘troq axolining madaniy ta’siri kuchayadi. </a:t>
            </a:r>
            <a:r>
              <a:rPr lang="uz-Cyrl-UZ" sz="3200" b="1" dirty="0" smtClean="0"/>
              <a:t>X asrdan </a:t>
            </a:r>
            <a:r>
              <a:rPr lang="uz-Cyrl-UZ" sz="3200" b="1" dirty="0"/>
              <a:t>boshlab</a:t>
            </a:r>
            <a:r>
              <a:rPr lang="uz-Cyrl-UZ" sz="3200" dirty="0"/>
              <a:t> o‘g‘uzlar </a:t>
            </a:r>
            <a:r>
              <a:rPr lang="uz-Cyrl-UZ" sz="3200" b="1" dirty="0"/>
              <a:t>islom dinini </a:t>
            </a:r>
            <a:r>
              <a:rPr lang="uz-Cyrl-UZ" sz="3200" dirty="0"/>
              <a:t>qabul qiladilar. </a:t>
            </a:r>
            <a:r>
              <a:rPr lang="uz-Cyrl-UZ" sz="3200" b="1" i="1" dirty="0"/>
              <a:t>X asrning birinchi choragida</a:t>
            </a:r>
            <a:r>
              <a:rPr lang="uz-Cyrl-UZ" sz="3200" dirty="0"/>
              <a:t> O‘g‘uzlar davlati shimoli-sharqdan qo‘zg‘algan </a:t>
            </a:r>
            <a:r>
              <a:rPr lang="uz-Cyrl-UZ" sz="3200" b="1" dirty="0">
                <a:solidFill>
                  <a:srgbClr val="0000FF"/>
                </a:solidFill>
              </a:rPr>
              <a:t>qipchoqlar</a:t>
            </a:r>
            <a:r>
              <a:rPr lang="uz-Cyrl-UZ" sz="3200" dirty="0"/>
              <a:t> tomonidan qashqatqich zarbaga uchrab, bo‘linib ketadilar. Ular o‘z yurtini tark etib, bir qismi g‘arbga, </a:t>
            </a:r>
            <a:r>
              <a:rPr lang="uz-Cyrl-UZ" sz="3200" b="1" dirty="0"/>
              <a:t>janubiy Rusiya </a:t>
            </a:r>
            <a:r>
              <a:rPr lang="uz-Cyrl-UZ" sz="3200" dirty="0"/>
              <a:t>dashtlariga borib o‘rnashadi.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214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01060"/>
            <a:ext cx="88569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Ularning ikkinchi qismi esa avval Movarounnaxrga kirib boradi. undan janubi-g‘arbga siljib, yangi sulola 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Saljuqlar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boshchiligida 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Old Osiyo mamlakatlarini 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istilo qilishga kirishdi. Shunday qilib, 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VІІІ asr oxiri ІX asr boshlarida 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Movarounnaxrning </a:t>
            </a:r>
            <a:r>
              <a:rPr lang="uz-Cyrl-UZ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shimoliy va shimoli-sharqiy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xududlaridan ikki mustaqil davlatlar: Qarluqlar va O‘g‘uzlar davlati tashkil topdi. Bir yarim asr xukm surgan bu ikki turkiy davlat faqat Movarounnaxrnigina emas, balki butun 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O‘rta Sharq 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xamda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Old Osiyo 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axolisining siyosiy hayotiga kuchli ta’sir ko‘rsatdi. Bu davlatlarning axolisi shu xududda yashovchi xalqlarni etnik tarixiga ta’sir qildi. Masalan: 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qarluqlar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z-Cyrl-UZ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o‘zbek va tojiklarning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o‘g‘uzlar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z-Cyrl-UZ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turkman, ozarbayjon, qoraqalpoq, turklarning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etnogenezida muhim rol o‘ynadi.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48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0688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bosqinchilariga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tinimsiz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xarakatlari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xalifaligining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ko‘rsatmasdan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qolmadi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ijtimoiy-iqtisodiy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ma’naviy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hayotini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zaiflashtirib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zodagonlarning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idora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0688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800" dirty="0" err="1">
                <a:latin typeface="Times New Roman"/>
                <a:ea typeface="Times New Roman"/>
              </a:rPr>
              <a:t>Ta’kidlash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lozimki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Movarounnahrda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arablar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bosqinining</a:t>
            </a:r>
            <a:r>
              <a:rPr lang="en-US" sz="2800" dirty="0">
                <a:latin typeface="Times New Roman"/>
                <a:ea typeface="Times New Roman"/>
              </a:rPr>
              <a:t> ilk </a:t>
            </a:r>
            <a:r>
              <a:rPr lang="en-US" sz="2800" dirty="0" err="1">
                <a:latin typeface="Times New Roman"/>
                <a:ea typeface="Times New Roman"/>
              </a:rPr>
              <a:t>davridayoq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boshlangan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xalq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harakatlari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Muqanna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qo‘zg‘oloni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bostirilgach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to‘xtamasdan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davom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etaverdi</a:t>
            </a:r>
            <a:r>
              <a:rPr lang="en-US" sz="2800" dirty="0">
                <a:latin typeface="Times New Roman"/>
                <a:ea typeface="Times New Roman"/>
              </a:rPr>
              <a:t>. </a:t>
            </a:r>
            <a:r>
              <a:rPr lang="en-US" sz="2800" dirty="0" err="1" smtClean="0">
                <a:latin typeface="Times New Roman"/>
                <a:ea typeface="Times New Roman"/>
              </a:rPr>
              <a:t>Misol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uchun</a:t>
            </a:r>
            <a:r>
              <a:rPr lang="en-US" sz="2800" dirty="0" smtClean="0">
                <a:latin typeface="Times New Roman"/>
                <a:ea typeface="Times New Roman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806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yilda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Samarqandda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Rofe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’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Lays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boshchiligidagi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qo‘zg‘olon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ko‘tariladi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Shahardagi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xalifaning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noibi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o‘ldirilib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b="1" dirty="0">
                <a:latin typeface="Times New Roman"/>
                <a:ea typeface="Times New Roman"/>
              </a:rPr>
              <a:t>Samarqand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muncha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muddat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qo‘zg‘olonchilar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qo‘lida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Qo‘zg‘olonning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ko‘lami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asta-sekin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kengayib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unga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Farg‘ona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Xo‘jand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 </a:t>
            </a:r>
            <a:r>
              <a:rPr lang="en-US" sz="28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Ustrashona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Chag‘aniyon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Xuttalyon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aholisi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qo‘shildi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Keng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ko‘lamda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tus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bu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qo‘zg‘olon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faqat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>
                <a:latin typeface="Times New Roman"/>
                <a:ea typeface="Times New Roman"/>
              </a:rPr>
              <a:t>810 </a:t>
            </a:r>
            <a:r>
              <a:rPr lang="en-US" sz="2800" b="1" dirty="0" err="1" smtClean="0">
                <a:latin typeface="Times New Roman"/>
                <a:ea typeface="Times New Roman"/>
              </a:rPr>
              <a:t>yildagina</a:t>
            </a:r>
            <a:r>
              <a:rPr lang="en-US" sz="2800" b="1" dirty="0" smtClean="0">
                <a:latin typeface="Times New Roman"/>
                <a:ea typeface="Times New Roman"/>
              </a:rPr>
              <a:t>,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qo‘zg‘olon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rahbari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Rofe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’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Lays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xoinlik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yo‘lini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to‘tib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arablar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tomoniga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o‘tganidan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so‘ng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bostiriladi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0688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800" dirty="0" err="1">
                <a:latin typeface="Times New Roman"/>
                <a:ea typeface="Times New Roman"/>
              </a:rPr>
              <a:t>Undan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keyingi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yillarda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goh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Sug‘dda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goh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Ustrushonada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goh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Farg‘onada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qo‘zg‘olonlar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bo‘lib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ular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shafqatsizlarcha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bostirilgan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bo‘lsa</a:t>
            </a:r>
            <a:r>
              <a:rPr lang="en-US" sz="2800" dirty="0">
                <a:latin typeface="Times New Roman"/>
                <a:ea typeface="Times New Roman"/>
              </a:rPr>
              <a:t>-da, </a:t>
            </a:r>
            <a:r>
              <a:rPr lang="en-US" sz="2800" dirty="0" err="1">
                <a:latin typeface="Times New Roman"/>
                <a:ea typeface="Times New Roman"/>
              </a:rPr>
              <a:t>bunday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harakatlar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xalifaning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Movarounnahr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va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Xurosonni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faqat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zo‘ravonlik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qurol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kuchi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ushlab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tura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olmasliklarini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ko‘rsatdi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Bunday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harakatlardan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so‘ng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xalifaning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noiblari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mahalliy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zodagonlarni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boshqaruv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tizimiga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nisbatan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keng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miqiyoslarda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jalb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etish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choralarini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ko‘rdilar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Bunday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siyosat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yurgizish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yo‘li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Abbosiy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xalifalari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mahalliy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zodagonlarning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mustaqillikka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intilishini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sindirish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latin typeface="Times New Roman"/>
                <a:ea typeface="Times New Roman"/>
              </a:rPr>
              <a:t>va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aynan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mahalliy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zodogonlar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yordamida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xalq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harakatlarini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bostirishni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rejalashtirgan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edilar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92696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200" dirty="0" err="1">
                <a:latin typeface="Times New Roman"/>
                <a:ea typeface="Times New Roman"/>
              </a:rPr>
              <a:t>Aynan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shuning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uchun</a:t>
            </a:r>
            <a:r>
              <a:rPr lang="en-US" sz="3200" dirty="0">
                <a:latin typeface="Times New Roman"/>
                <a:ea typeface="Times New Roman"/>
              </a:rPr>
              <a:t> ham </a:t>
            </a:r>
            <a:r>
              <a:rPr lang="en-US" sz="3200" dirty="0" err="1">
                <a:latin typeface="Times New Roman"/>
                <a:ea typeface="Times New Roman"/>
              </a:rPr>
              <a:t>xalifa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Mansur (754-775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yy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)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hukmronligi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davridan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boshlab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va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uning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vorislari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xalifa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Mahdi (775-785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yy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)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va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Xorun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-Rashid (786-809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yy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)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davrlarida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Mavorounnahrning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turli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viloyatlarini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asosan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Barmakiylar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Somoniylar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xonadonidan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bo‘lgan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mahalliy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zodagonlardan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chiqqan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vazirlar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boshqarganlar</a:t>
            </a:r>
            <a:r>
              <a:rPr lang="en-US" sz="3200" dirty="0">
                <a:latin typeface="Times New Roman"/>
                <a:ea typeface="Times New Roman"/>
              </a:rPr>
              <a:t>. Ammo, </a:t>
            </a:r>
            <a:r>
              <a:rPr lang="en-US" sz="3200" dirty="0" err="1">
                <a:latin typeface="Times New Roman"/>
                <a:ea typeface="Times New Roman"/>
              </a:rPr>
              <a:t>bu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holat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O‘rta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Osiyoda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xalifa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hokimiyatini</a:t>
            </a:r>
            <a:r>
              <a:rPr lang="en-US" sz="3200" dirty="0">
                <a:latin typeface="Times New Roman"/>
                <a:ea typeface="Times New Roman"/>
              </a:rPr>
              <a:t> 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mustahkamlashga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olib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kelmay</a:t>
            </a:r>
            <a:r>
              <a:rPr lang="en-US" sz="3200" b="1" dirty="0">
                <a:latin typeface="Times New Roman"/>
                <a:ea typeface="Times New Roman"/>
              </a:rPr>
              <a:t>, 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hlinkClick r:id="rId4"/>
              </a:rPr>
              <a:t>aksincha</a:t>
            </a:r>
            <a:r>
              <a:rPr lang="en-US" sz="3200" b="1" dirty="0">
                <a:latin typeface="Times New Roman"/>
                <a:ea typeface="Times New Roman"/>
              </a:rPr>
              <a:t>,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O‘rta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Osiyoni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arab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hukmronligidan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ozod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etish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uchun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imkoniyatlar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yaratilishiga</a:t>
            </a:r>
            <a:r>
              <a:rPr lang="en-US" sz="32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turtki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bo‘ldi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198" y="240773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600" dirty="0" err="1">
                <a:latin typeface="Times New Roman"/>
                <a:ea typeface="Times New Roman"/>
              </a:rPr>
              <a:t>Ayni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paytda</a:t>
            </a:r>
            <a:r>
              <a:rPr lang="en-US" sz="2600" dirty="0"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latin typeface="Times New Roman"/>
                <a:ea typeface="Times New Roman"/>
              </a:rPr>
              <a:t>Eronda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va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O‘rta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Osiyoda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shuubiylik</a:t>
            </a:r>
            <a:r>
              <a:rPr lang="en-US" sz="2600" b="1" dirty="0">
                <a:solidFill>
                  <a:srgbClr val="C00000"/>
                </a:solidFill>
                <a:latin typeface="Times New Roman"/>
                <a:ea typeface="Times New Roman"/>
              </a:rPr>
              <a:t> (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arablarga</a:t>
            </a:r>
            <a:r>
              <a:rPr lang="en-US" sz="26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qarshi</a:t>
            </a:r>
            <a:r>
              <a:rPr lang="en-US" sz="2600" b="1" dirty="0">
                <a:solidFill>
                  <a:srgbClr val="C00000"/>
                </a:solidFill>
                <a:latin typeface="Times New Roman"/>
                <a:ea typeface="Times New Roman"/>
              </a:rPr>
              <a:t>) 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harakati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keng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qo‘loch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yoydi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b="1" dirty="0">
                <a:latin typeface="Times New Roman"/>
                <a:ea typeface="Times New Roman"/>
              </a:rPr>
              <a:t>IX </a:t>
            </a:r>
            <a:r>
              <a:rPr lang="en-US" sz="2600" b="1" dirty="0" err="1">
                <a:latin typeface="Times New Roman"/>
                <a:ea typeface="Times New Roman"/>
              </a:rPr>
              <a:t>asrning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o‘rtalaridan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boshlab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shuubiylik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arablarga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qarshi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xalq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harakatlarining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mavkuraviy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asosiga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aylandi</a:t>
            </a:r>
            <a:r>
              <a:rPr lang="en-US" sz="2600" dirty="0">
                <a:latin typeface="Times New Roman"/>
                <a:ea typeface="Times New Roman"/>
              </a:rPr>
              <a:t> (</a:t>
            </a:r>
            <a:r>
              <a:rPr lang="en-US" sz="2600" dirty="0" err="1">
                <a:latin typeface="Times New Roman"/>
                <a:ea typeface="Times New Roman"/>
              </a:rPr>
              <a:t>bu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harakat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asosan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qishloq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aholisi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orasida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yoyilgan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edi</a:t>
            </a:r>
            <a:r>
              <a:rPr lang="en-US" sz="2600" dirty="0">
                <a:latin typeface="Times New Roman"/>
                <a:ea typeface="Times New Roman"/>
              </a:rPr>
              <a:t>). </a:t>
            </a:r>
            <a:r>
              <a:rPr lang="en-US" sz="2600" dirty="0" err="1" smtClean="0">
                <a:latin typeface="Times New Roman"/>
                <a:ea typeface="Times New Roman"/>
              </a:rPr>
              <a:t>Shuningdek</a:t>
            </a:r>
            <a:r>
              <a:rPr lang="en-US" sz="2600" dirty="0" smtClean="0">
                <a:latin typeface="Times New Roman"/>
                <a:ea typeface="Times New Roman"/>
              </a:rPr>
              <a:t>, </a:t>
            </a:r>
            <a:r>
              <a:rPr lang="en-US" sz="2600" dirty="0" err="1">
                <a:latin typeface="Times New Roman"/>
                <a:ea typeface="Times New Roman"/>
              </a:rPr>
              <a:t>ushbu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harakatga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tayangan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mahalliy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zodagonlarning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latin typeface="Times New Roman"/>
                <a:ea typeface="Times New Roman"/>
              </a:rPr>
              <a:t>arab</a:t>
            </a:r>
            <a:r>
              <a:rPr lang="en-US" sz="2600" b="1" i="1" dirty="0"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latin typeface="Times New Roman"/>
                <a:ea typeface="Times New Roman"/>
              </a:rPr>
              <a:t>xalifaligidan</a:t>
            </a:r>
            <a:r>
              <a:rPr lang="en-US" sz="2600" b="1" i="1" dirty="0"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latin typeface="Times New Roman"/>
                <a:ea typeface="Times New Roman"/>
              </a:rPr>
              <a:t>mustaqil</a:t>
            </a:r>
            <a:r>
              <a:rPr lang="en-US" sz="2600" b="1" i="1" dirty="0"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latin typeface="Times New Roman"/>
                <a:ea typeface="Times New Roman"/>
              </a:rPr>
              <a:t>boshqaruvga</a:t>
            </a:r>
            <a:r>
              <a:rPr lang="en-US" sz="2600" b="1" i="1" dirty="0"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latin typeface="Times New Roman"/>
                <a:ea typeface="Times New Roman"/>
              </a:rPr>
              <a:t>intilishi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tobora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kuchayib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bordi</a:t>
            </a:r>
            <a:r>
              <a:rPr lang="en-US" sz="2600" dirty="0">
                <a:latin typeface="Times New Roman"/>
                <a:ea typeface="Times New Roman"/>
              </a:rPr>
              <a:t>. </a:t>
            </a:r>
            <a:r>
              <a:rPr lang="en-US" sz="2600" dirty="0" err="1" smtClean="0">
                <a:latin typeface="Times New Roman"/>
                <a:ea typeface="Times New Roman"/>
              </a:rPr>
              <a:t>Bunday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intilish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ayniqsa</a:t>
            </a:r>
            <a:r>
              <a:rPr lang="ru-RU" sz="2600" dirty="0" smtClean="0">
                <a:latin typeface="Times New Roman"/>
                <a:ea typeface="Times New Roman"/>
              </a:rPr>
              <a:t>, </a:t>
            </a:r>
            <a:r>
              <a:rPr lang="ru-RU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Barmakiylar</a:t>
            </a:r>
            <a:r>
              <a:rPr lang="ru-RU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xonadoni</a:t>
            </a:r>
            <a:r>
              <a:rPr lang="ru-RU" sz="2600" dirty="0">
                <a:latin typeface="Times New Roman"/>
                <a:ea typeface="Times New Roman"/>
              </a:rPr>
              <a:t> </a:t>
            </a:r>
            <a:r>
              <a:rPr lang="ru-RU" sz="2600" dirty="0" err="1">
                <a:latin typeface="Times New Roman"/>
                <a:ea typeface="Times New Roman"/>
              </a:rPr>
              <a:t>orasida</a:t>
            </a:r>
            <a:r>
              <a:rPr lang="ru-RU" sz="2600" dirty="0">
                <a:latin typeface="Times New Roman"/>
                <a:ea typeface="Times New Roman"/>
              </a:rPr>
              <a:t> </a:t>
            </a:r>
            <a:r>
              <a:rPr lang="ru-RU" sz="2600" dirty="0" err="1">
                <a:latin typeface="Times New Roman"/>
                <a:ea typeface="Times New Roman"/>
              </a:rPr>
              <a:t>nihoyatda</a:t>
            </a:r>
            <a:r>
              <a:rPr lang="ru-RU" sz="2600" dirty="0">
                <a:latin typeface="Times New Roman"/>
                <a:ea typeface="Times New Roman"/>
              </a:rPr>
              <a:t> </a:t>
            </a:r>
            <a:r>
              <a:rPr lang="ru-RU" sz="2600" dirty="0" err="1">
                <a:latin typeface="Times New Roman"/>
                <a:ea typeface="Times New Roman"/>
              </a:rPr>
              <a:t>kuchli</a:t>
            </a:r>
            <a:r>
              <a:rPr lang="ru-RU" sz="2600" dirty="0">
                <a:latin typeface="Times New Roman"/>
                <a:ea typeface="Times New Roman"/>
              </a:rPr>
              <a:t> </a:t>
            </a:r>
            <a:r>
              <a:rPr lang="ru-RU" sz="2600" dirty="0" err="1">
                <a:latin typeface="Times New Roman"/>
                <a:ea typeface="Times New Roman"/>
              </a:rPr>
              <a:t>edi</a:t>
            </a:r>
            <a:r>
              <a:rPr lang="ru-RU" sz="2600" dirty="0">
                <a:latin typeface="Times New Roman"/>
                <a:ea typeface="Times New Roman"/>
              </a:rPr>
              <a:t>.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Xolid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Barmoq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Barmoqiylar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Xuroson</a:t>
            </a: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Movarounnahrni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idora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bilangina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cheklanib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qolmadilar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Ularning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ta’siri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markaziy</a:t>
            </a: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arab</a:t>
            </a: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xalifaligida</a:t>
            </a: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kuchli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Abbosiylar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hukmronlik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qilgan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davrda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qariyb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ellik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mobaynida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davlatni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idora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qilishning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mas’ul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lavozimlari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Balxdan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chiqqan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barmoqiylarning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qo‘lida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92696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580" algn="just">
              <a:spcAft>
                <a:spcPts val="0"/>
              </a:spcAft>
            </a:pPr>
            <a:r>
              <a:rPr lang="ru-RU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Barmakiylarning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arab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xalifaligi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ta’siridan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iqtisodiy</a:t>
            </a:r>
            <a:r>
              <a:rPr lang="ru-RU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va</a:t>
            </a:r>
            <a:r>
              <a:rPr lang="ru-RU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siyosiy</a:t>
            </a:r>
            <a:r>
              <a:rPr lang="ru-RU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jihatdan</a:t>
            </a:r>
            <a:r>
              <a:rPr lang="ru-RU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mustaqilligi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ning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kuchayib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ketayotganligidan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xavfsiragan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Xorun</a:t>
            </a:r>
            <a:r>
              <a:rPr lang="ru-RU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ar-Rashid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bu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xonadon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barcha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vakillarini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o‘ldirishga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buyruq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dirty="0" err="1">
                <a:solidFill>
                  <a:prstClr val="black"/>
                </a:solidFill>
                <a:latin typeface="Times New Roman"/>
                <a:ea typeface="Times New Roman"/>
              </a:rPr>
              <a:t>berdi</a:t>
            </a:r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  <a:endParaRPr lang="ru-RU" sz="2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Hokimiyat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tepasiga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barmoqiylar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o‘rniga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Tohiriylar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Tohiriylar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Xurosonning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yirik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oqsuyak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egalaridan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sulolaning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asoschisi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Tohir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ibn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Husayn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sulola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asli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Hirot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viloyatining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Bushang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shahridan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Tohir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809–813-yillarda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Xorun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ar-Rashidning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o‘g‘illari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Ma’mun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Amin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o‘rtasidagi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kurashda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Ma’mun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bo‘ldi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unga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Bag‘dodni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xalifalik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taxtini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egallashda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yordam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4957991-305F-4FF1-B529-AF01FA2EE548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764704"/>
            <a:ext cx="8784976" cy="56323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REJA: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Qorluqlar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hududi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chegarasi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aholisining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xo’jalik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munosabatlari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barham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topishi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O’g’uzlar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vujudga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kelishi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Hududi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xo’jalik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xalqlar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orasida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islom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dinining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yoyilishi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O’g’uzlar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parchalanishi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Mavzuning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manbalari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IX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choragida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xalifalikdagi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ahvol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Toxir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ibn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Xusayn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toxiriylar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Toxiriylar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hayot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Safforiylar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topishi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8.	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Safforiylar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hayot</a:t>
            </a:r>
            <a:r>
              <a:rPr lang="en-US" sz="2400" b="1" spc="50" dirty="0">
                <a:ln w="11430"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spc="50" dirty="0">
              <a:ln w="11430"/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92696"/>
            <a:ext cx="89289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580" algn="just">
              <a:spcAft>
                <a:spcPts val="0"/>
              </a:spcAft>
            </a:pPr>
            <a:r>
              <a:rPr lang="en-US" sz="3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Xorun</a:t>
            </a:r>
            <a:r>
              <a:rPr lang="en-US" sz="3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ar</a:t>
            </a:r>
            <a:r>
              <a:rPr lang="en-US" sz="3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-Rashid</a:t>
            </a:r>
            <a:r>
              <a:rPr lang="en-US" sz="30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xalifalik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siyosatini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qo‘llab-quvvatlovchilarni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ko‘paytirish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maqsadida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musulmon</a:t>
            </a:r>
            <a:r>
              <a:rPr lang="en-US" sz="30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dindorlarining</a:t>
            </a:r>
            <a:r>
              <a:rPr lang="en-US" sz="30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mavqeini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ko‘tarib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yubordi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Ya’ni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musulmon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dindorlariga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katta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miqdordagi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erlarni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bo‘lib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berdi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Ayni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vaqtda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mahalliy</a:t>
            </a:r>
            <a:r>
              <a:rPr lang="en-US" sz="30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zodagonlarni</a:t>
            </a:r>
            <a:r>
              <a:rPr lang="en-US" sz="30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xalifa</a:t>
            </a:r>
            <a:r>
              <a:rPr lang="en-US" sz="30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tomonga</a:t>
            </a:r>
            <a:r>
              <a:rPr lang="en-US" sz="30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og‘dirish</a:t>
            </a:r>
            <a:r>
              <a:rPr lang="en-US" sz="30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siyosati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olib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borildi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. Ammo,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bunday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harakatlar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xalifalik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uchun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ijobiy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natijalar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bermadi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Ayniqsa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ea typeface="Times New Roman"/>
              </a:rPr>
              <a:t>809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yilda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Xorun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ar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ea typeface="Times New Roman"/>
              </a:rPr>
              <a:t>-Rashid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vafot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etganidan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so‘ng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taxt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uchun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bo‘lgan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kurashlarda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yana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bir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yangi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xonadon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vakillari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tarix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sahnasida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paydo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bo‘ldi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. Bu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Tohiriylar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sulolasi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Times New Roman"/>
                <a:ea typeface="Times New Roman"/>
              </a:rPr>
              <a:t>edi</a:t>
            </a:r>
            <a:r>
              <a:rPr lang="en-US" sz="3000" dirty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580" algn="ctr">
              <a:spcAft>
                <a:spcPts val="0"/>
              </a:spcAft>
            </a:pP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Tohiriylar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davri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.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endParaRPr lang="en-US" sz="2600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 indent="449580" algn="just">
              <a:spcAft>
                <a:spcPts val="0"/>
              </a:spcAft>
            </a:pPr>
            <a:r>
              <a:rPr lang="en-US" sz="2600" dirty="0" smtClean="0">
                <a:solidFill>
                  <a:prstClr val="black"/>
                </a:solidFill>
                <a:latin typeface="Times New Roman"/>
                <a:ea typeface="Times New Roman"/>
              </a:rPr>
              <a:t>Bu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sulolaning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ilk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vakili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Roziq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Sayqal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Horun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ar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-Rashid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davrida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Seyiston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hokimi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Abumuhammad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Talx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qo‘lida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xizmat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qilgan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Uning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Mus’ab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Xusayn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degan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o‘g‘illari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bo‘lib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keyinroq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Hirotdagi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Bo‘shang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shahrining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hokimi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bo‘ladi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Ma’lumki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Xorun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ar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-Rashid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vafotidan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so‘ng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uning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kichik</a:t>
            </a:r>
            <a:r>
              <a:rPr lang="en-US" sz="26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o‘g‘li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Amin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bo‘ladi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. Ammo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Xorun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ar-Rashidning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katta</a:t>
            </a:r>
            <a:r>
              <a:rPr lang="en-US" sz="26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o‘g‘li</a:t>
            </a:r>
            <a:r>
              <a:rPr lang="en-US" sz="26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Ma’mun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Ma’mun-laqabi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asli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ismi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Abdulloh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)</a:t>
            </a:r>
            <a:r>
              <a:rPr lang="en-US" sz="26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ham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taxtga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da’vogar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edi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2600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Shu</a:t>
            </a:r>
            <a:r>
              <a:rPr lang="en-US" sz="26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bois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811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yildan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boshlab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aka-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ukalar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o‘rtasida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toj-taxt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uchun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kurash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boshlandi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Ushbu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kurashda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Husayn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Ma’mun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qo‘shinlariga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boshchilik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qilib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813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yilda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Bag‘dod</a:t>
            </a:r>
            <a:r>
              <a:rPr lang="en-US" sz="26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shahrini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egallaydi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va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Ma’mun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xalifalik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taxtiga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o‘tiradi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Ma’mun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bo‘lib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olgach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(813-833yy)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Tohir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ibn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Husayn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tez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orada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xalifalikning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eng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nufuzli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kishilaridan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biriga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aylanadi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va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815 </a:t>
            </a:r>
            <a:r>
              <a:rPr lang="en-US" sz="26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yildan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boshlab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xalifalik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qo‘shinlarining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bosh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sarkardasi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lavozimida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/>
                <a:ea typeface="Times New Roman"/>
              </a:rPr>
              <a:t>ishlaydi</a:t>
            </a: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48680"/>
            <a:ext cx="89289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580" algn="just">
              <a:spcAft>
                <a:spcPts val="0"/>
              </a:spcAft>
            </a:pPr>
            <a:r>
              <a:rPr lang="en-US" sz="3200" b="1" dirty="0">
                <a:solidFill>
                  <a:prstClr val="black"/>
                </a:solidFill>
                <a:latin typeface="Times New Roman"/>
                <a:ea typeface="Times New Roman"/>
              </a:rPr>
              <a:t>821 </a:t>
            </a:r>
            <a:r>
              <a:rPr lang="en-US" sz="32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yilda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xalifa</a:t>
            </a:r>
            <a:r>
              <a:rPr lang="en-US" sz="32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Ma’mun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Husaynni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Xuroson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viloyatiga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noib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etib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tayinlaydi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smtClean="0">
                <a:solidFill>
                  <a:prstClr val="black"/>
                </a:solidFill>
                <a:latin typeface="Times New Roman"/>
                <a:ea typeface="Times New Roman"/>
              </a:rPr>
              <a:t>U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uroson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O‘rta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Osiyo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viloyatlarini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(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Tabariston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Jurjon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, Ray,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Kirmon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Seyiston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Movarounnahr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)</a:t>
            </a:r>
            <a:r>
              <a:rPr lang="en-US" sz="32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mustaqil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hokim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sifatida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boshqarib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>
                <a:solidFill>
                  <a:prstClr val="black"/>
                </a:solidFill>
                <a:latin typeface="Times New Roman"/>
                <a:ea typeface="Times New Roman"/>
              </a:rPr>
              <a:t>822 </a:t>
            </a:r>
            <a:r>
              <a:rPr lang="en-US" sz="32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yilda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xalifa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nomini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xutba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namoziga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qo‘shib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o‘qishni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ta’qiqladi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. Bu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esa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ochiqdan-ochiq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prstClr val="black"/>
                </a:solidFill>
                <a:latin typeface="Times New Roman"/>
                <a:ea typeface="Times New Roman"/>
              </a:rPr>
              <a:t>xalifadan</a:t>
            </a:r>
            <a:r>
              <a:rPr lang="en-US" sz="3200" b="1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prstClr val="black"/>
                </a:solidFill>
                <a:latin typeface="Times New Roman"/>
                <a:ea typeface="Times New Roman"/>
              </a:rPr>
              <a:t>o‘zini</a:t>
            </a:r>
            <a:r>
              <a:rPr lang="en-US" sz="3200" b="1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prstClr val="black"/>
                </a:solidFill>
                <a:latin typeface="Times New Roman"/>
                <a:ea typeface="Times New Roman"/>
              </a:rPr>
              <a:t>mustaqil</a:t>
            </a:r>
            <a:r>
              <a:rPr lang="en-US" sz="3200" b="1" i="1" dirty="0">
                <a:solidFill>
                  <a:prstClr val="black"/>
                </a:solidFill>
                <a:latin typeface="Times New Roman"/>
                <a:ea typeface="Times New Roman"/>
              </a:rPr>
              <a:t> deb </a:t>
            </a:r>
            <a:r>
              <a:rPr lang="en-US" sz="3200" b="1" i="1" dirty="0" err="1">
                <a:solidFill>
                  <a:prstClr val="black"/>
                </a:solidFill>
                <a:latin typeface="Times New Roman"/>
                <a:ea typeface="Times New Roman"/>
              </a:rPr>
              <a:t>e’lon</a:t>
            </a:r>
            <a:r>
              <a:rPr lang="en-US" sz="3200" b="1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prstClr val="black"/>
                </a:solidFill>
                <a:latin typeface="Times New Roman"/>
                <a:ea typeface="Times New Roman"/>
              </a:rPr>
              <a:t>qilish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/>
                <a:ea typeface="Times New Roman"/>
              </a:rPr>
              <a:t>edi</a:t>
            </a:r>
            <a:r>
              <a:rPr lang="en-US" sz="32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04664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Latn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821-yilda </a:t>
            </a:r>
            <a:r>
              <a:rPr lang="uz-Latn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Xurosonning  noibi  etib  tayinlandi.  Movarounnahr  ham  Xuroson noibligi tarkibiga kirardi. Uning qarorgohi Nishopurda edi. Tohir o‘z qo‘l  ostidagi  keng  viloyatlarni  mustaqil  davlatga  aylantirish  uchun ochiqdan ochiq harakat qildi. U noiblikka tayinlangan kundan bir yil o‘tar-o‘tmas,  </a:t>
            </a:r>
            <a:r>
              <a:rPr lang="uz-Latn-UZ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jome  masjidida  juma  namozida  o‘qiladigan  xutbadan xalifa  nomini  chiqarib  tashlashga </a:t>
            </a:r>
            <a:r>
              <a:rPr lang="uz-Latn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buyruq  berdi.  Bu  o‘sha  davr uchun </a:t>
            </a:r>
            <a:r>
              <a:rPr lang="uz-Latn-UZ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xalifaga qarshi ko‘tarilgan isyon</a:t>
            </a:r>
            <a:r>
              <a:rPr lang="uz-Latn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bilan teng edi. Bu voqeadan ko‘p  vaqt  o‘tmay  </a:t>
            </a:r>
            <a:r>
              <a:rPr lang="uz-Latn-U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Tohir  ibn  Husayn</a:t>
            </a:r>
            <a:r>
              <a:rPr lang="uz-Latn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to‘satdan  vafot  etdi.  Shundan keyin Tohirning har bir qadamini kuzatib yurgan xalifa uni </a:t>
            </a:r>
            <a:r>
              <a:rPr lang="uz-Latn-UZ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zaharlab o‘ldirgan</a:t>
            </a:r>
            <a:r>
              <a:rPr lang="uz-Latn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degan gap tarqaldi.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04664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Latn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Xalifa bunday mayda-chuyda gaplarga asos  qoldirmaslik  maqsadida  </a:t>
            </a:r>
            <a:r>
              <a:rPr lang="uz-Latn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  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noibligi  taxtiga  </a:t>
            </a:r>
            <a:r>
              <a:rPr lang="uz-Latn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Tohir  ibn Husaynning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og‘illari  </a:t>
            </a:r>
            <a:r>
              <a:rPr lang="uz-Latn-UZ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Talxa  va  Abulabbos  Abdullohni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navbat  bilan qo‘ydi va </a:t>
            </a:r>
            <a:r>
              <a:rPr lang="uz-Latn-UZ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Tohiriylar nasliy sulolasiga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asos soldi. </a:t>
            </a:r>
            <a:r>
              <a:rPr lang="uz-Latn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Abulabbos Abdulloh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noibligi davrida </a:t>
            </a:r>
            <a:r>
              <a:rPr lang="uz-Latn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z-Latn-UZ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uz-Latn-UZ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–844</a:t>
            </a:r>
            <a:r>
              <a:rPr lang="uz-Latn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xalifaga </a:t>
            </a:r>
            <a:r>
              <a:rPr lang="uz-Latn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rasman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qaram — vassal bo‘lsa-da, amalda </a:t>
            </a:r>
            <a:r>
              <a:rPr lang="uz-Latn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davlatga aylanib, poytaxtni </a:t>
            </a:r>
            <a:r>
              <a:rPr lang="uz-Latn-UZ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Marvdan Nishopurga 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ko‘chirdi. Buning eng asosiy sababchisi xalifalik hukmronligini xavf ostida qoldirgan va tez-tez ko‘tarilib turadigan </a:t>
            </a:r>
            <a:r>
              <a:rPr lang="uz-Latn-UZ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 qo‘zg‘olonlari</a:t>
            </a:r>
            <a:r>
              <a:rPr lang="uz-Latn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172" y="836712"/>
            <a:ext cx="8856984" cy="4273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Latn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50 </a:t>
            </a:r>
            <a:r>
              <a:rPr lang="en-US" sz="3200" dirty="0" err="1">
                <a:latin typeface="Times New Roman"/>
                <a:ea typeface="Times New Roman"/>
                <a:cs typeface="Times New Roman"/>
              </a:rPr>
              <a:t>yildan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</a:rPr>
              <a:t>ziyodroq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</a:rPr>
              <a:t>hukmronlik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</a:rPr>
              <a:t>qilgan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</a:rPr>
              <a:t>Tohiriylar</a:t>
            </a:r>
            <a:r>
              <a:rPr lang="en-US" sz="32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</a:rPr>
              <a:t>sulolasining</a:t>
            </a:r>
            <a:r>
              <a:rPr lang="en-US" sz="32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</a:rPr>
              <a:t>vakillari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</a:rPr>
              <a:t>qo‘yidagilar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  <a:cs typeface="Times New Roman"/>
              </a:rPr>
              <a:t>edi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</a:rPr>
              <a:t>: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3200" b="1" i="1" dirty="0" smtClean="0">
              <a:solidFill>
                <a:srgbClr val="0000FF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Toxir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ibn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Husayn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(821-822yy);</a:t>
            </a:r>
            <a:endParaRPr lang="ru-RU" sz="2400" b="1" i="1" dirty="0">
              <a:solidFill>
                <a:srgbClr val="0000FF"/>
              </a:solidFill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Talxa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ibn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Toxir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(822-828yy);</a:t>
            </a:r>
            <a:endParaRPr lang="ru-RU" sz="2400" b="1" i="1" dirty="0">
              <a:solidFill>
                <a:srgbClr val="0000FF"/>
              </a:solidFill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Abdulloh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ibn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Tohir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(828-844yy);</a:t>
            </a:r>
            <a:endParaRPr lang="ru-RU" sz="2400" b="1" i="1" dirty="0">
              <a:solidFill>
                <a:srgbClr val="0000FF"/>
              </a:solidFill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Tohir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II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ibn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Abdulloh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(844-862yy)</a:t>
            </a:r>
            <a:endParaRPr lang="ru-RU" sz="2400" b="1" i="1" dirty="0">
              <a:solidFill>
                <a:srgbClr val="0000FF"/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Muhammad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(862-873);</a:t>
            </a:r>
            <a:endParaRPr lang="ru-RU" sz="3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64704"/>
            <a:ext cx="88569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806-yilda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zirqiratgan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Usrushon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qamrab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isyonkor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ibn lays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boshchilik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Muqanna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an’analarini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ettirdi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80-yillarida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yengilgan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Muqanna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muxlislari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galgidek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qo‘llab-quvvatladilar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ekanligidan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tashvishda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810-yilda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64704"/>
            <a:ext cx="885698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Somonxudodning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nabiralari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o‘g‘illari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Ahmad,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Yahyo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Ilyoslar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qo‘shdilar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viloyatining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qishlog‘i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oqsoqoli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Somonxudotning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evaziga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ibn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Asadni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Samarqandga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Ahmad  ibn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Asadni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Farg‘onaga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Yahyoni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Usturshonaga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Ilyosni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Hirotga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819–821-yillarda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Ana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tariqa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Tohirning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o‘g‘illarini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bilganligi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xayrixohligi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o‘ynagan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Marvda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Tohir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Husayn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Ma’munning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diqqatini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94" y="601060"/>
            <a:ext cx="88569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aka-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  ibn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Asadning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ahvoli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og‘irlashib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Usturshonada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ko‘tarilib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noibligini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Tohirning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Talxa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bostirgach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Ahmad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Farg‘onaga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hokimlik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819–820-yildan 841–842-yilgacha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819–820-yildan 864–865-yil -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Yahyo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Usturshonada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819–820-yildan 855–856-yil-gacha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noiblik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Noiblik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in’om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mukofot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tariqasida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Mansab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yer-mulklar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darajali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noiblar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bo‘lganliklaridan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tangalar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falsalar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tohiriylarga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kumush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tangalar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(dirham)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94" y="601060"/>
            <a:ext cx="88569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Somoniylarga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in’om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naqadar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boy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bo‘lganligini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asrdagi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Hurdodbekning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soliq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ma’lumotlaridan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bilsak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yozishicha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Sug‘d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xazinasiga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tohiriylar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 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muhammadiy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dirhamdan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 ibn </a:t>
            </a:r>
            <a:r>
              <a:rPr lang="en-US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Yahyo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ibn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 607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Usturshona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 50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dirhamdan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yuksalish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suvoriy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piyoda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O‘zbekistonning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chegaralariga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Sirdaryoning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oqimlarida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vohalarida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sug‘diylar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farg‘onaliklar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xorazmliklar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kechirardilar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386032"/>
            <a:ext cx="8928992" cy="536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15000"/>
              </a:lnSpc>
              <a:spcAft>
                <a:spcPts val="0"/>
              </a:spcAft>
            </a:pPr>
            <a:r>
              <a:rPr lang="en-US" sz="3000" dirty="0" smtClean="0"/>
              <a:t>	</a:t>
            </a:r>
            <a:r>
              <a:rPr lang="uz-Cyrl-UZ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VІІІ asr oxiri ІX asr boshlarida 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Arab xalifaligi og‘ir siyosiy tanglikka uchradi. Movarounnaxr va Xuroson axolisining tez-tez qo‘zg‘olon ko‘tarib turishi, mamlakat ichida uzluksiz davom etgan feodal urushlar Arab xalifaligi xokimiyatini zaiflashtirdi. </a:t>
            </a:r>
            <a:r>
              <a:rPr lang="uz-Cyrl-UZ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Mustaqil davlatlarning paydo bo‘lishiga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olib keldi. Bunday davlatlar dastavval Movarounnaxhrning </a:t>
            </a:r>
            <a:r>
              <a:rPr lang="uz-Cyrl-UZ" sz="30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shimoliy va shimoli-sharqiy xududlarida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xali xalifalikka bo‘ysundirilmagan o‘lkalarda tashkil topdi. Ulardan biri </a:t>
            </a:r>
            <a:r>
              <a:rPr lang="uz-Cyrl-UZ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 ikkinchisi </a:t>
            </a:r>
            <a:r>
              <a:rPr lang="uz-Cyrl-UZ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O‘g‘uzlar 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davlatidir. </a:t>
            </a:r>
            <a:endParaRPr lang="ru-RU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01060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yarmidan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turkiy-o‘g‘uzlar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kechirayotgan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uyushtirib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bezovta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boshlaganlar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Shu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boisdan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Abdulla  ibn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30-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turk-o‘g‘uzlardan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himoyalanish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Farobod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Arvotga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Dohiston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Mashhadi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Misriyon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ravotlar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qurdirgan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Tohirni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bosh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turk-o‘g‘uzlarga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istehkom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devorlari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Kampirak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hozirgacha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Qiyomat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deb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qabilalari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yarmida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Yahyo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ibn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Chosh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uyushtirganlar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Yahyoning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iltimosiga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ishtirokida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840-yilda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Isfijobning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g‘alabaga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Isfijobda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mudofaa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qurdirgan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01060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Tohiriylar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hokimiyat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qishloq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xo‘jaligini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solish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jiddiy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chora-tadbirlarni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Abdulloh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Toxirning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buyrug‘i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o‘lkadagi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qonunshunoslar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sug‘orish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taqsimoti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qonunlari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kuniyni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mobaynida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bahs-munozaralarni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856984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Tohiriylar</a:t>
            </a: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shunday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ijtimoiy-iqtisodiy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siyosat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yuritganlarki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siyosat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asosan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aholining</a:t>
            </a:r>
            <a:r>
              <a:rPr lang="en-US" sz="2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hukmron</a:t>
            </a:r>
            <a:r>
              <a:rPr lang="en-US" sz="2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tabaqalarini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qo‘llab-quvvatlashga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qaratilgan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Misol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bizga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qadar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saqlangan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Toxir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ibn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Husaynning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o‘g‘li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Abdullohga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yozgan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xatida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shunday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deyiladi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«</a:t>
            </a:r>
            <a:r>
              <a:rPr lang="en-US" sz="2300" b="1" i="1" dirty="0" err="1" smtClean="0">
                <a:solidFill>
                  <a:srgbClr val="7030A0"/>
                </a:solidFill>
                <a:latin typeface="Times New Roman"/>
                <a:ea typeface="Times New Roman"/>
              </a:rPr>
              <a:t>Shuni</a:t>
            </a:r>
            <a:r>
              <a:rPr lang="en-US" sz="2300" b="1" i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bilginki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boylik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ko‘payib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xazina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to‘lib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toshganda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ham u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daromad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keltirmaydi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. U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fuqaro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zarurati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ular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haq-huquqlarini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ado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etishga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ularni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tashvish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qarzlardan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ozod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etish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uchun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sarflangan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taqdirdagina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ko‘payadi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ortib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boradi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;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bu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bilan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xalq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ommasining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e’tibori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qozoniladi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;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shu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bilan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xalq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farovonligi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ta’minlansa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bu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hokimlarga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zeb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beradi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davronning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emin-erkinligi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shu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bo‘ladi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shuhrat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qudrat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bag‘ishlaydi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;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shu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bilan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birga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agar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shunday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ish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yuritsang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solig‘ini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katta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miqdorda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undirish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imoniyatiga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bo‘lasan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boyliging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oshadi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. Bu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bilan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sen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xalq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ommasiga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saxovat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qo‘lini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ochsang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boyliging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ortadi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kuch-qudrat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egasi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bo‘lasan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qo‘shin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saqlaysan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hammani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o‘zingga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maftun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etasan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»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Tohir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o‘g‘lini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mana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shunday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«</a:t>
            </a:r>
            <a:r>
              <a:rPr lang="en-US" sz="23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mohirona</a:t>
            </a:r>
            <a:r>
              <a:rPr lang="en-US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»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siyosat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yurgizishga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chaqiradi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hamda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2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qaysidir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ma’noda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otasining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maslahatlariga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amal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qilgan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437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O‘z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yirik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er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egalari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davlat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amaldorlari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tomonidan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ayrim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yerlardagi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dehqonlarga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nisbatan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bo‘layotgan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nohaqliklarni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imkoniyat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darajasida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cheklashga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U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dehqonlarning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ahvolini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birmuncha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tartibga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soluvchi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maxsus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farmon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e’lon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guvohlik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berishicha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farmonda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jumladan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shunday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deyiladi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«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Olloh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bizni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ularning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(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dehqonlarning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– E.B.)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qo‘li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boqadi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bizni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ularni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og‘zi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olqishlaydi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ularga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ozor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berishni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ta’qiqlaydi</a:t>
            </a:r>
            <a:r>
              <a:rPr lang="en-US" sz="2800" b="1" i="1" dirty="0">
                <a:solidFill>
                  <a:srgbClr val="C00000"/>
                </a:solidFill>
                <a:latin typeface="Times New Roman"/>
                <a:ea typeface="Times New Roman"/>
              </a:rPr>
              <a:t>».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Albatta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Abdulloh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butunlay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ziroatkor-dehqonlarning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manfaatlarini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himoya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qiluvchi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hukmdor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deb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bo‘lmaydi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U 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«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dehqonlarga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ozor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bermaslikni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»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talab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qilishiga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sabab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busiz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xazinasiga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yetarli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soliqlar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kelib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tushmas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79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Ahvolni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yaxshilash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ayrim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qilingan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bo‘lishiga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qaramay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aholi</a:t>
            </a:r>
            <a:r>
              <a:rPr lang="en-US" sz="32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ko‘pgina</a:t>
            </a:r>
            <a:r>
              <a:rPr lang="en-US" sz="32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qatlamlarining</a:t>
            </a:r>
            <a:r>
              <a:rPr lang="en-US" sz="32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ayniqsa</a:t>
            </a:r>
            <a:r>
              <a:rPr lang="en-US" sz="32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ziroatkor-dehqonlarning</a:t>
            </a:r>
            <a:r>
              <a:rPr lang="en-US" sz="32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ahvoli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og‘ir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qolaverdi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Misol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844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yilda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ziroatkor-dehqonlardan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olingan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xirojdan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48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mln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. dirham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to‘plagan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Soliqlarning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ko‘pligi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dehqonlarning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qo‘zg‘olon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ko‘tarishiga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olib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kelgan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qo‘zg‘olonlarni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shafqatsizlarcha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bostirib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turganlar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Bu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hol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ijtimoiy-iqtisodiy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ziddiyatlar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qadar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saqlanib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qolganligini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ko‘rsatadi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03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Manbalarda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Tohiriylarning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islomlashtirish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siyosatida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mustahkam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turganliklari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qayd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etiladi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Ular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huquqiy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munosabatlarni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islom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peshvolariga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tayangan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holda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rivojlantirganlar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Shuning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ham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Tohiriylar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islom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dinini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xalq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orasida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keng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yoyish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siyosatini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davom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ettirib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islom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ruhoniylarini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asosiy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tayanch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deb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bilganlar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Talxa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davrida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zardo‘shtiylik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dini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saqlanib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qolgan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Ustrushonada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ham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islom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dini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qabul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qildirilgan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23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85698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O‘z</a:t>
            </a:r>
            <a:r>
              <a:rPr lang="en-US" sz="25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hukmronlik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yerlarida</a:t>
            </a:r>
            <a:r>
              <a:rPr lang="en-US" sz="25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mustahkam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tartib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saqlanishini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xohlagan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o‘ziga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qarshi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har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qanday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yoki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qo‘zg‘olonning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oldini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olishning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muhim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usuli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–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soliq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yig‘uvchilarning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suiste’molliklariga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yo‘l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qo‘ymaslikda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deb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hisoblar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. U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turli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soliqlarning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miqdorini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kamaytirmagan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bo‘lsa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-da,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soliqlar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yig‘ishda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turli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jinoiy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ishga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qo‘l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urganlarni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jazolar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ed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i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.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Amal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va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mansab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egalarining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o‘zboshimchaligini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oldini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olish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va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davlat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xazinasiga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ziyon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etkazmaslik</a:t>
            </a:r>
            <a:r>
              <a:rPr lang="en-US" sz="25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maqsadida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Adbulloh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qo‘l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ostidagi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o‘ziga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sodiq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kishilar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orasidan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ayg‘oqchilar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tanlab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ularning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xizmatidan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foydalanar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Bunday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maxfiy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shaxslar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joylarda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hukmdorlarning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yurish-turishi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har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bir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mansabdorning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oldidagi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majburiyatlarini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qay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darajada</a:t>
            </a:r>
            <a:r>
              <a:rPr lang="en-US" sz="25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bajarishlari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xususida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noibga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xabar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etkazib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turishgan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Demak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amaldor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xoh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viloyat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hokimi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bo‘lsin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xoh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yirik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dehqon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bo‘lsin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Abdullohning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nazorati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ostida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bo‘lgan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7459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Tohiriylar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ko‘p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sonli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bilimdon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amaldorlarga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muhtoj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Shu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bois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aholining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barcha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qatlamlari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ma’lumot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olishini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ta’minlashga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qildi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ma’lumot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berishicha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Abdulloh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otasi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Tohir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singari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shoir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Abdullohning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Marv, </a:t>
            </a:r>
            <a:r>
              <a:rPr lang="en-US" sz="3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Amul</a:t>
            </a:r>
            <a:r>
              <a:rPr lang="en-US" sz="3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6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boshqarib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turgan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jiyani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Mansur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o‘zining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falsafiy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asarlari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mashhur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Abdullohning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o‘g‘li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II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ham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otasidan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o‘rnak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olishga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qilgan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698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Umuman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Abdulloh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Toxir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II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hukmronliklari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mahalliy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madaniyatning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qayta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tiklanish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bo‘ldi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Ammo,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o‘ta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murakkab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qiyin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jarayon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Gap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shundaki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Toxiriylar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sulolasi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vakillari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o‘zlari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xususan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o‘zining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arab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madaniyatiga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xayrixoxligini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ta’kidlar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Shunga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qaramasdan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bizga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qadar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etib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kelgan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ayrim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yozma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moddiy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ashyolar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mahalliy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madaniyat</a:t>
            </a:r>
            <a:r>
              <a:rPr lang="en-US" sz="3600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rivojidan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dalolat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beradi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345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01060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Nuh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 ibn 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Asad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841-yilda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vafot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etdi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guvohlik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berishicha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Samarqand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viloyatini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vaqtlar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aka-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uka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Ahmad 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Yahyo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birgalikda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idora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qilganlar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855-yilda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Ahmadning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o‘g‘li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Nasr ibn Ahmad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Samarqand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noibligiga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tayinlanadi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 Bu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hol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Movarounnahrda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Ahmad  ibn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Asad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nufuzining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oshuviga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olib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keladi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856-yilda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Yahyo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vafot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etdi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Ahmad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endi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Shosh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Usrushon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noibligini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qo‘liga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oladi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viloyatlarni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o‘g‘li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ibn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Ahmadga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beradi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 Ana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shu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tariqa  IX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asrning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o‘rtalariga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kelganda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 </a:t>
            </a:r>
            <a:r>
              <a:rPr lang="en-US" sz="24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Qashqadaryo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viloyatlari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Chag‘anrud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 (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hozirgi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Surxondaryo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)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vodiylaridan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boshqa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Movarounnahrning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barcha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hududi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Ahmad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uning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o‘g‘illari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ta’siri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doirasiga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kirdi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 Bu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ishga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Tohir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II 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ibn  Abdulla  (844–862)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qarshilik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qilmadi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Chunki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endi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somoniylar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ustidan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ilgarigidek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ota-bobosi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singari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hukmronlik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qila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olmasligini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yaxshi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bilardi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Sababi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tohiriylar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sulolasi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borgan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sayin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inqiroz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sari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yuz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tutmoqda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2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386032"/>
            <a:ext cx="8928992" cy="588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15000"/>
              </a:lnSpc>
              <a:spcAft>
                <a:spcPts val="0"/>
              </a:spcAft>
            </a:pPr>
            <a:r>
              <a:rPr lang="en-US" sz="3000" dirty="0" smtClean="0"/>
              <a:t>	</a:t>
            </a:r>
            <a:r>
              <a:rPr lang="uz-Cyrl-UZ" sz="3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Qorluqlar </a:t>
            </a:r>
            <a:r>
              <a:rPr lang="uz-Cyrl-UZ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davlati.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Qarluq (Qorluq) — oʻzbek xalqi tarkibiga kirgan etnik uyushmasr </a:t>
            </a:r>
            <a:r>
              <a:rPr lang="uz-Cyrl-UZ" sz="3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 qabiladan 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tashkil </a:t>
            </a:r>
            <a:r>
              <a:rPr lang="uz-Cyrl-UZ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topgan: 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ular </a:t>
            </a:r>
            <a:r>
              <a:rPr lang="uz-Cyrl-UZ" sz="3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Xitoy solnomalarida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z-Cyrl-UZ" sz="3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meulo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(yoki </a:t>
            </a:r>
            <a:r>
              <a:rPr lang="uz-Cyrl-UZ" sz="3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meuli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z-Cyrl-UZ" sz="3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chjisi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(yoki </a:t>
            </a:r>
            <a:r>
              <a:rPr lang="uz-Cyrl-UZ" sz="3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pofu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va </a:t>
            </a:r>
            <a:r>
              <a:rPr lang="uz-Cyrl-UZ" sz="3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tashili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deb nomlangan. </a:t>
            </a:r>
            <a:r>
              <a:rPr lang="uz-Cyrl-UZ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VI—VII asrlarda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bular </a:t>
            </a:r>
            <a:r>
              <a:rPr lang="uz-Cyrl-UZ" sz="30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Oltoyning gʻarbiy qismida, Chorish daryosi (Ob daryosi oʻzanlaridan biri) havzasida, Irtish daryosining quyi oqimi boʻylarida, Tarbagʻatoyda hamda Jungʻoriyagacha </a:t>
            </a:r>
            <a:r>
              <a:rPr lang="uz-Cyrl-UZ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boʻlgan katta hududda yashaganlar. Qarluqlar, asosan, chorvachilik bilan shugʻullanib, bir yerdan ikkinchi yerga koʻchib, oʻtovlarda yashaganlar.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9273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92696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IX 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asrning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 60-yillaridan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e’tiboran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hukmdorlarga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qarshi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xalq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harakatlari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kuchaydi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Bu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g‘oziylar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boshchilik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qildilar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(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«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G‘oziylar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» 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asosan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ko‘chmanchi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qabilalar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hujumini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bartaraf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qilish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maqsadida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kambag‘al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hunarmandlar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yersiz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ziroatchilardan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tashkil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topgan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qurolli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qo‘shin</a:t>
            </a: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.)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G‘oziylar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harakatini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aka-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uka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Amr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Lays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boshqardilar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Ular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dastlab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Seistonda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hokimiyatni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qo‘lga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olgach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, 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873-yilda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tohiriylarning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qo‘shinlariga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katta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zarba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berib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Xuroson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poytaxti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Nishopurni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egalladilar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 Shu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davrdan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e’tiboran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sulolasi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barham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topdi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Xurosonda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hokimiyat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Safforiylar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qo‘liga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o‘tib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ketdi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Rasmiy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suratda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Xuroson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Movarounnahr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ustidan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hukmronlik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qilib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turgan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tohiriylar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sulolasining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inqirozga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uchraganligi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Movarounnahrdagi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mahalliy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hokimlarning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o‘lkani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to‘la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mustaqilligini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ta’minlash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sari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harakatlari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qulay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imkoniyatlar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yaratib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berdi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11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Endi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davrda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somoniylar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siyosiy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kurash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maydonida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erkin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harakat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qila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boshladilar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ular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Movarounnahrda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markazlashgan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butun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barpo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qilishga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kirishdilar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3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Birlashtirish</a:t>
            </a:r>
            <a:r>
              <a:rPr lang="en-US" sz="35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g‘oyasini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shaharliklar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ham,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dehqonlar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ham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qo‘llab-quvvatladilar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Chunki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birlashgan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markazlashgan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yagona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qudratli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davlatgina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ko‘chmanchi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qabilalarning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hujumini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daf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qila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olishi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mumkinligini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ular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yaxshi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bilar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edilar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Markazlashgan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yagona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qudratli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kuchli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harbiy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kuch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yaratish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imkoniyatini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</a:rPr>
              <a:t>berardi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3593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latin typeface="Times New Roman"/>
                <a:ea typeface="Times New Roman"/>
              </a:rPr>
              <a:t>Safforiylar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davlati</a:t>
            </a:r>
            <a:r>
              <a:rPr lang="en-US" sz="3600" b="1" dirty="0">
                <a:latin typeface="Times New Roman"/>
                <a:ea typeface="Times New Roman"/>
              </a:rPr>
              <a:t>. </a:t>
            </a:r>
            <a:r>
              <a:rPr lang="en-US" sz="3600" dirty="0">
                <a:latin typeface="Times New Roman"/>
                <a:ea typeface="Times New Roman"/>
              </a:rPr>
              <a:t>IX-X </a:t>
            </a:r>
            <a:r>
              <a:rPr lang="en-US" sz="3600" dirty="0" err="1">
                <a:latin typeface="Times New Roman"/>
                <a:ea typeface="Times New Roman"/>
              </a:rPr>
              <a:t>asrning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boshlariga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kelib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ilgarigi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davrlarda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bo‘lgani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kabi</a:t>
            </a:r>
            <a:r>
              <a:rPr lang="en-US" sz="3600" dirty="0">
                <a:latin typeface="Times New Roman"/>
                <a:ea typeface="Times New Roman"/>
              </a:rPr>
              <a:t>, </a:t>
            </a:r>
            <a:r>
              <a:rPr lang="en-US" sz="3600" dirty="0" err="1">
                <a:latin typeface="Times New Roman"/>
                <a:ea typeface="Times New Roman"/>
              </a:rPr>
              <a:t>O‘rta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Osiyo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dehqonchilik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voholaridagi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davlat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hokimiyatining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asosiy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vazifalaridan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biri-ko‘chmanchilar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hujumlaridan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himoyalanish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edi</a:t>
            </a:r>
            <a:r>
              <a:rPr lang="en-US" sz="3600" dirty="0">
                <a:latin typeface="Times New Roman"/>
                <a:ea typeface="Times New Roman"/>
              </a:rPr>
              <a:t>. </a:t>
            </a:r>
            <a:r>
              <a:rPr lang="en-US" sz="3600" dirty="0" err="1">
                <a:latin typeface="Times New Roman"/>
                <a:ea typeface="Times New Roman"/>
              </a:rPr>
              <a:t>Aynan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mana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shu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maqsadlarda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bu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davrda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qurolli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ko‘ngillilarning</a:t>
            </a:r>
            <a:r>
              <a:rPr lang="en-US" sz="3600" dirty="0">
                <a:latin typeface="Times New Roman"/>
                <a:ea typeface="Times New Roman"/>
              </a:rPr>
              <a:t> </a:t>
            </a:r>
            <a:r>
              <a:rPr lang="en-US" sz="3600" dirty="0" err="1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maxsus</a:t>
            </a:r>
            <a:r>
              <a:rPr lang="en-US" sz="3600" dirty="0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 </a:t>
            </a:r>
            <a:r>
              <a:rPr lang="en-US" sz="3600" dirty="0" err="1">
                <a:solidFill>
                  <a:srgbClr val="0000FF"/>
                </a:solidFill>
                <a:latin typeface="Times New Roman"/>
                <a:ea typeface="Times New Roman"/>
                <a:hlinkClick r:id="rId3"/>
              </a:rPr>
              <a:t>guruhlari</a:t>
            </a:r>
            <a:r>
              <a:rPr lang="en-US" sz="3600" dirty="0">
                <a:latin typeface="Times New Roman"/>
                <a:ea typeface="Times New Roman"/>
              </a:rPr>
              <a:t>, din </a:t>
            </a:r>
            <a:r>
              <a:rPr lang="en-US" sz="3600" dirty="0" err="1">
                <a:latin typeface="Times New Roman"/>
                <a:ea typeface="Times New Roman"/>
              </a:rPr>
              <a:t>uchun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kurashuvchilar</a:t>
            </a:r>
            <a:r>
              <a:rPr lang="en-US" sz="3600" dirty="0" smtClean="0">
                <a:latin typeface="Times New Roman"/>
                <a:ea typeface="Times New Roman"/>
              </a:rPr>
              <a:t> - </a:t>
            </a:r>
            <a:r>
              <a:rPr lang="en-US" sz="3600" b="1" dirty="0" err="1" smtClean="0">
                <a:latin typeface="Times New Roman"/>
                <a:ea typeface="Times New Roman"/>
              </a:rPr>
              <a:t>g‘oziylar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guruhlari</a:t>
            </a:r>
            <a:r>
              <a:rPr lang="en-US" sz="3600" dirty="0">
                <a:latin typeface="Times New Roman"/>
                <a:ea typeface="Times New Roman"/>
              </a:rPr>
              <a:t> </a:t>
            </a:r>
            <a:r>
              <a:rPr lang="en-US" sz="3600" dirty="0" err="1">
                <a:latin typeface="Times New Roman"/>
                <a:ea typeface="Times New Roman"/>
              </a:rPr>
              <a:t>tuziladi</a:t>
            </a:r>
            <a:r>
              <a:rPr lang="en-US" sz="3600" dirty="0">
                <a:latin typeface="Times New Roman"/>
                <a:ea typeface="Times New Roman"/>
              </a:rPr>
              <a:t>. </a:t>
            </a:r>
            <a:r>
              <a:rPr lang="en-US" sz="3600" dirty="0" err="1">
                <a:latin typeface="Times New Roman"/>
                <a:ea typeface="Times New Roman"/>
              </a:rPr>
              <a:t>G‘oziylar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guruhlarining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asosiy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qismini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kasodga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uchragan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dehqonlar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hunarmandlar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tashkil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etar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edi</a:t>
            </a:r>
            <a:r>
              <a:rPr lang="en-US" sz="3600" dirty="0">
                <a:latin typeface="Times New Roman"/>
                <a:ea typeface="Times New Roman"/>
              </a:rPr>
              <a:t>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3314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/>
                <a:ea typeface="Times New Roman"/>
              </a:rPr>
              <a:t>Mahalliy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hukmdorlar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dehqonchilik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vohalari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chegaralarini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dasht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chegaralaridan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himoya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qilish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uchun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g‘oziylar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guruhlaridan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foydalana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boshlaydilar</a:t>
            </a:r>
            <a:r>
              <a:rPr lang="en-US" sz="3200" dirty="0">
                <a:latin typeface="Times New Roman"/>
                <a:ea typeface="Times New Roman"/>
              </a:rPr>
              <a:t>. Arab </a:t>
            </a:r>
            <a:r>
              <a:rPr lang="en-US" sz="3200" dirty="0" err="1">
                <a:latin typeface="Times New Roman"/>
                <a:ea typeface="Times New Roman"/>
              </a:rPr>
              <a:t>mualliflarining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ma’lumot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berishlaricha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g‘oziylar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«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mahalliy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hukmdorlar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uchun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bir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vaqtning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o‘zida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ham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tayanch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han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notinchlik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sababi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»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aylana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boshlaydilar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 smtClean="0">
                <a:latin typeface="Times New Roman"/>
                <a:ea typeface="Times New Roman"/>
              </a:rPr>
              <a:t>Chunki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bir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tomondan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ular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ko‘chmanchilarning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hujumlariga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qarshi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turib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dehqonchilik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vohalarini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ularning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hujumlaridan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saqlab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tursa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latin typeface="Times New Roman"/>
                <a:ea typeface="Times New Roman"/>
              </a:rPr>
              <a:t>ikkinchi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tomondan</a:t>
            </a:r>
            <a:r>
              <a:rPr lang="en-US" sz="3200" b="1" dirty="0">
                <a:latin typeface="Times New Roman"/>
                <a:ea typeface="Times New Roman"/>
              </a:rPr>
              <a:t>,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ko‘p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hollarda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mahalliy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zodagonlarga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qarshi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halq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harakatlarining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faol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ishtirokchilari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edilar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3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Times New Roman"/>
                <a:ea typeface="Times New Roman"/>
              </a:rPr>
              <a:t>	</a:t>
            </a:r>
            <a:r>
              <a:rPr lang="en-US" sz="2600" b="1" dirty="0" smtClean="0">
                <a:latin typeface="Times New Roman"/>
                <a:ea typeface="Times New Roman"/>
              </a:rPr>
              <a:t>IX </a:t>
            </a:r>
            <a:r>
              <a:rPr lang="en-US" sz="2600" b="1" dirty="0" err="1">
                <a:latin typeface="Times New Roman"/>
                <a:ea typeface="Times New Roman"/>
              </a:rPr>
              <a:t>asrning</a:t>
            </a:r>
            <a:r>
              <a:rPr lang="en-US" sz="2600" b="1" dirty="0">
                <a:latin typeface="Times New Roman"/>
                <a:ea typeface="Times New Roman"/>
              </a:rPr>
              <a:t> 70-yillarida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g‘oziylarning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qurollangan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guruhlari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O‘rta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Osiyo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va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Eron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chegaralaridagi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xalq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harakatining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asosini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tashkil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etardi</a:t>
            </a:r>
            <a:r>
              <a:rPr lang="en-US" sz="2600" dirty="0" smtClean="0">
                <a:latin typeface="Times New Roman"/>
                <a:ea typeface="Times New Roman"/>
              </a:rPr>
              <a:t>. Bu </a:t>
            </a:r>
            <a:r>
              <a:rPr lang="en-US" sz="2600" dirty="0" err="1">
                <a:latin typeface="Times New Roman"/>
                <a:ea typeface="Times New Roman"/>
              </a:rPr>
              <a:t>xalq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harakatlaridan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hunarmand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misgar</a:t>
            </a:r>
            <a:r>
              <a:rPr lang="en-US" sz="2600" b="1" dirty="0">
                <a:latin typeface="Times New Roman"/>
                <a:ea typeface="Times New Roman"/>
              </a:rPr>
              <a:t> (</a:t>
            </a:r>
            <a:r>
              <a:rPr lang="en-US" sz="2600" b="1" dirty="0" err="1">
                <a:latin typeface="Times New Roman"/>
                <a:ea typeface="Times New Roman"/>
              </a:rPr>
              <a:t>saffor</a:t>
            </a:r>
            <a:r>
              <a:rPr lang="en-US" sz="2600" b="1" dirty="0">
                <a:latin typeface="Times New Roman"/>
                <a:ea typeface="Times New Roman"/>
              </a:rPr>
              <a:t>) aka-</a:t>
            </a:r>
            <a:r>
              <a:rPr lang="en-US" sz="2600" b="1" dirty="0" err="1">
                <a:latin typeface="Times New Roman"/>
                <a:ea typeface="Times New Roman"/>
              </a:rPr>
              <a:t>uka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Amr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Layslar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(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Safforiylar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)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o‘z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niyatlarini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amalga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oshirish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uchun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foydalandilar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>
                <a:latin typeface="Times New Roman"/>
                <a:ea typeface="Times New Roman"/>
              </a:rPr>
              <a:t>Avval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boshda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Safforiylar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kichik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bir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qaroqchilar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guruhini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to‘zadilar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va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keyinroq</a:t>
            </a:r>
            <a:r>
              <a:rPr lang="en-US" sz="2600" dirty="0"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Seyistondagi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g‘oziylar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guruhlariga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qo‘shiladilar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b="1" dirty="0" err="1">
                <a:latin typeface="Times New Roman"/>
                <a:ea typeface="Times New Roman"/>
              </a:rPr>
              <a:t>Qat’iyatlilik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hamda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lashkarboshilik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qobiliyatiga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ega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bo‘lgan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Lays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tez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orada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g‘oziylar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guruhlarining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boshlig‘iga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aylanadi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 smtClean="0">
                <a:latin typeface="Times New Roman"/>
                <a:ea typeface="Times New Roman"/>
              </a:rPr>
              <a:t>Yoqub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boshchiligidagi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g‘oziylar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guruhi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Seyistondagi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siyosiy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hayotga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faol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aralasha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boshlaydi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va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xalq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harakatlaridan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foydalanib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861 </a:t>
            </a:r>
            <a:r>
              <a:rPr lang="en-US" sz="2600" b="1" dirty="0" err="1">
                <a:latin typeface="Times New Roman"/>
                <a:ea typeface="Times New Roman"/>
              </a:rPr>
              <a:t>yilda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Seyistonning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markazi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Zaranj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shahrini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egallaydi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hamda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bu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erdan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Toxiriylar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noiblarini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haydab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yuboradi</a:t>
            </a:r>
            <a:r>
              <a:rPr lang="en-US" sz="2600" dirty="0">
                <a:latin typeface="Times New Roman"/>
                <a:ea typeface="Times New Roman"/>
              </a:rPr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578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latin typeface="Times New Roman"/>
                <a:ea typeface="Times New Roman"/>
              </a:rPr>
              <a:t>Shu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tariqa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Seyistonning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hokimi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oladi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hamda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>
                <a:latin typeface="Times New Roman"/>
                <a:ea typeface="Times New Roman"/>
              </a:rPr>
              <a:t>10 </a:t>
            </a:r>
            <a:r>
              <a:rPr lang="en-US" sz="2800" b="1" dirty="0" err="1">
                <a:latin typeface="Times New Roman"/>
                <a:ea typeface="Times New Roman"/>
              </a:rPr>
              <a:t>yil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davomida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Toxiriylarning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so‘nggi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hukmdori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Muxammad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Toxir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egallab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turgan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xalifalikning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sharqiy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viloyatlarini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ulardan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tortib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>
                <a:latin typeface="Times New Roman"/>
                <a:ea typeface="Times New Roman"/>
              </a:rPr>
              <a:t>873 </a:t>
            </a:r>
            <a:r>
              <a:rPr lang="en-US" sz="2800" b="1" dirty="0" err="1">
                <a:latin typeface="Times New Roman"/>
                <a:ea typeface="Times New Roman"/>
              </a:rPr>
              <a:t>yilda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Toxiriylar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qo‘shinlarini</a:t>
            </a:r>
            <a:r>
              <a:rPr lang="en-US" sz="2800" dirty="0">
                <a:latin typeface="Times New Roman"/>
                <a:ea typeface="Times New Roman"/>
              </a:rPr>
              <a:t> tor-</a:t>
            </a:r>
            <a:r>
              <a:rPr lang="en-US" sz="2800" dirty="0" err="1">
                <a:latin typeface="Times New Roman"/>
                <a:ea typeface="Times New Roman"/>
              </a:rPr>
              <a:t>mor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etib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Xurosonning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poytaxti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Nishopur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shahrini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egallaydi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shu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Mavorounnahr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Xurosondagi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Tohiriylar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hukmronligiga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barham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beradi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dirty="0" smtClean="0"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latin typeface="Times New Roman"/>
                <a:ea typeface="Times New Roman"/>
              </a:rPr>
              <a:t>Bag‘doddagi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xalifalik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hokimiyati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Yoqubning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muvaffaqiyatlaridan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anchagina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xavotirga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tushib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unga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qarshi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qancha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choralar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ko‘rgan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bo‘lsada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bu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harakatlar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besamar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tugadi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 smtClean="0">
                <a:latin typeface="Times New Roman"/>
                <a:ea typeface="Times New Roman"/>
              </a:rPr>
              <a:t>784 </a:t>
            </a:r>
            <a:r>
              <a:rPr lang="en-US" sz="2800" b="1" dirty="0" err="1">
                <a:latin typeface="Times New Roman"/>
                <a:ea typeface="Times New Roman"/>
              </a:rPr>
              <a:t>yilda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xalifa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o‘tgan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voqealarni</a:t>
            </a:r>
            <a:r>
              <a:rPr lang="en-US" sz="2800" dirty="0">
                <a:latin typeface="Times New Roman"/>
                <a:ea typeface="Times New Roman"/>
              </a:rPr>
              <a:t> tan </a:t>
            </a:r>
            <a:r>
              <a:rPr lang="en-US" sz="2800" dirty="0" err="1">
                <a:latin typeface="Times New Roman"/>
                <a:ea typeface="Times New Roman"/>
              </a:rPr>
              <a:t>olib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Safforiylarni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Mavorounnahrga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etib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tayinlashga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majbur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bo‘ladi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4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/>
                <a:ea typeface="Times New Roman"/>
              </a:rPr>
              <a:t>	</a:t>
            </a:r>
            <a:r>
              <a:rPr lang="en-US" sz="2400" dirty="0" err="1">
                <a:latin typeface="Times New Roman"/>
                <a:ea typeface="Times New Roman"/>
              </a:rPr>
              <a:t>Manbalarning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ma’lumot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berishicha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Lays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latin typeface="Times New Roman"/>
                <a:ea typeface="Times New Roman"/>
              </a:rPr>
              <a:t>izzat-ikromni</a:t>
            </a:r>
            <a:r>
              <a:rPr lang="en-US" sz="2400" b="1" i="1" dirty="0"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latin typeface="Times New Roman"/>
                <a:ea typeface="Times New Roman"/>
              </a:rPr>
              <a:t>xushomadgo‘ylikni</a:t>
            </a:r>
            <a:r>
              <a:rPr lang="en-US" sz="2400" b="1" i="1" dirty="0"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latin typeface="Times New Roman"/>
                <a:ea typeface="Times New Roman"/>
              </a:rPr>
              <a:t>tantanalarni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yoqtirmaydigan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</a:rPr>
              <a:t>oddiy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aholi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qatori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yashagan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hukmdor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bo‘lgan</a:t>
            </a:r>
            <a:r>
              <a:rPr lang="en-US" sz="2400" dirty="0">
                <a:latin typeface="Times New Roman"/>
                <a:ea typeface="Times New Roman"/>
              </a:rPr>
              <a:t>. Ammo, </a:t>
            </a:r>
            <a:r>
              <a:rPr lang="en-US" sz="2400" dirty="0" err="1">
                <a:latin typeface="Times New Roman"/>
                <a:ea typeface="Times New Roman"/>
              </a:rPr>
              <a:t>uning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harbiy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lashkarboshlik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qobiliyati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kuchli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edi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 smtClean="0">
                <a:latin typeface="Times New Roman"/>
                <a:ea typeface="Times New Roman"/>
              </a:rPr>
              <a:t>Yoqub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to‘zgan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qo‘shinda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qat’iy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tartib-intizom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o‘rnatilgan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bo‘lib</a:t>
            </a:r>
            <a:r>
              <a:rPr lang="en-US" sz="2400" dirty="0">
                <a:latin typeface="Times New Roman"/>
                <a:ea typeface="Times New Roman"/>
              </a:rPr>
              <a:t>, u </a:t>
            </a:r>
            <a:r>
              <a:rPr lang="en-US" sz="2400" dirty="0" err="1">
                <a:latin typeface="Times New Roman"/>
                <a:ea typeface="Times New Roman"/>
              </a:rPr>
              <a:t>o‘zi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jasorat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ko‘rsatgan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holda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</a:rPr>
              <a:t>askarlari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</a:rPr>
              <a:t>ularning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boshliqlari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suvoriylardan</a:t>
            </a:r>
            <a:r>
              <a:rPr lang="en-US" sz="2400" dirty="0">
                <a:latin typeface="Times New Roman"/>
                <a:ea typeface="Times New Roman"/>
              </a:rPr>
              <a:t> ham </a:t>
            </a:r>
            <a:r>
              <a:rPr lang="en-US" sz="2400" dirty="0" err="1">
                <a:latin typeface="Times New Roman"/>
                <a:ea typeface="Times New Roman"/>
              </a:rPr>
              <a:t>jasorat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talab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qilgan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 smtClean="0">
                <a:latin typeface="Times New Roman"/>
                <a:ea typeface="Times New Roman"/>
              </a:rPr>
              <a:t>Yoqub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qo‘shinlarining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asosiy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qismi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al-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mutatavviya</a:t>
            </a:r>
            <a:r>
              <a:rPr lang="en-US" sz="2400" b="1" dirty="0">
                <a:latin typeface="Times New Roman"/>
                <a:ea typeface="Times New Roman"/>
              </a:rPr>
              <a:t> (</a:t>
            </a:r>
            <a:r>
              <a:rPr lang="en-US" sz="2400" b="1" dirty="0" err="1">
                <a:latin typeface="Times New Roman"/>
                <a:ea typeface="Times New Roman"/>
              </a:rPr>
              <a:t>ko‘ngillilar</a:t>
            </a:r>
            <a:r>
              <a:rPr lang="en-US" sz="2400" b="1" dirty="0">
                <a:latin typeface="Times New Roman"/>
                <a:ea typeface="Times New Roman"/>
              </a:rPr>
              <a:t>, </a:t>
            </a:r>
            <a:r>
              <a:rPr lang="en-US" sz="2400" b="1" dirty="0" err="1">
                <a:latin typeface="Times New Roman"/>
                <a:ea typeface="Times New Roman"/>
              </a:rPr>
              <a:t>ularni</a:t>
            </a:r>
            <a:r>
              <a:rPr lang="en-US" sz="2400" b="1" dirty="0">
                <a:latin typeface="Times New Roman"/>
                <a:ea typeface="Times New Roman"/>
              </a:rPr>
              <a:t> «</a:t>
            </a:r>
            <a:r>
              <a:rPr lang="en-US" sz="2400" b="1" dirty="0" err="1">
                <a:latin typeface="Times New Roman"/>
                <a:ea typeface="Times New Roman"/>
              </a:rPr>
              <a:t>ayyorlar</a:t>
            </a:r>
            <a:r>
              <a:rPr lang="en-US" sz="2400" b="1" dirty="0">
                <a:latin typeface="Times New Roman"/>
                <a:ea typeface="Times New Roman"/>
              </a:rPr>
              <a:t>» ham deb </a:t>
            </a:r>
            <a:r>
              <a:rPr lang="en-US" sz="2400" b="1" dirty="0" err="1">
                <a:latin typeface="Times New Roman"/>
                <a:ea typeface="Times New Roman"/>
              </a:rPr>
              <a:t>ataganlar</a:t>
            </a:r>
            <a:r>
              <a:rPr lang="en-US" sz="2400" b="1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tashkil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etgan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bo‘lib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</a:rPr>
              <a:t>bu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qism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doimiy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ravishda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Times New Roman"/>
                <a:ea typeface="Times New Roman"/>
              </a:rPr>
              <a:t>yersiz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dehqonlar</a:t>
            </a:r>
            <a:r>
              <a:rPr lang="en-US" sz="24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ishsiz</a:t>
            </a:r>
            <a:r>
              <a:rPr lang="en-US" sz="2400" b="1" i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/>
                <a:ea typeface="Times New Roman"/>
              </a:rPr>
              <a:t>hunarmandlar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hisobiga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to‘lib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turgan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Ayyorlar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orasidan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janglarda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jasorat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ko‘rsatganlar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harbiy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boshliq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 –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sarhang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lavozimiga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ko‘tarilgan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Qo‘shinda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ayyorlardan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tashqari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ozodagon-erkin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jangchilar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g‘ulom-qo‘llar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guruhlari</a:t>
            </a:r>
            <a:r>
              <a:rPr lang="en-US" sz="2400" dirty="0">
                <a:latin typeface="Times New Roman"/>
                <a:ea typeface="Times New Roman"/>
              </a:rPr>
              <a:t> ham </a:t>
            </a:r>
            <a:r>
              <a:rPr lang="en-US" sz="2400" dirty="0" err="1">
                <a:latin typeface="Times New Roman"/>
                <a:ea typeface="Times New Roman"/>
              </a:rPr>
              <a:t>bo‘lgan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Qo‘shinga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har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3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oyda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bir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marta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maosh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berilgan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Qo‘shinlar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vaqti-vaqti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harbiy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ko‘rikdan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o‘tkazilib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turilgan</a:t>
            </a:r>
            <a:r>
              <a:rPr lang="en-US" sz="24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/>
                <a:ea typeface="Times New Roman"/>
              </a:rPr>
              <a:t>	</a:t>
            </a:r>
            <a:r>
              <a:rPr lang="en-US" sz="2800" b="1" dirty="0" smtClean="0">
                <a:latin typeface="Times New Roman"/>
                <a:ea typeface="Times New Roman"/>
              </a:rPr>
              <a:t>876 </a:t>
            </a:r>
            <a:r>
              <a:rPr lang="en-US" sz="2800" b="1" dirty="0" err="1">
                <a:latin typeface="Times New Roman"/>
                <a:ea typeface="Times New Roman"/>
              </a:rPr>
              <a:t>yilda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Yoqub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Lays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xalifa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hokimiyatini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egallash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maqsadida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Bag‘dodga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qo‘shin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tortadi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 err="1">
                <a:latin typeface="Times New Roman"/>
                <a:ea typeface="Times New Roman"/>
              </a:rPr>
              <a:t>Bag‘doddan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100 km </a:t>
            </a:r>
            <a:r>
              <a:rPr lang="en-US" sz="2800" dirty="0" err="1">
                <a:latin typeface="Times New Roman"/>
                <a:ea typeface="Times New Roman"/>
              </a:rPr>
              <a:t>uzoqlikdagi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Dar al-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Akul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degan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joyda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Yoqub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xalifa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qo‘shinlari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to‘qnashib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Yoqub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mag‘lubiyatga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uchraydi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Ushbu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muvaffaqiyatsiz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yurishdan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so‘ng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>
                <a:latin typeface="Times New Roman"/>
                <a:ea typeface="Times New Roman"/>
              </a:rPr>
              <a:t>3</a:t>
            </a:r>
            <a:r>
              <a:rPr lang="en-US" sz="2800" b="1" dirty="0" smtClean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yil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o‘tgach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/>
                <a:ea typeface="Times New Roman"/>
              </a:rPr>
              <a:t>Yoqub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Lays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vafot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etadi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o‘rnini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ukasi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Amr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ibn</a:t>
            </a:r>
            <a:r>
              <a:rPr lang="en-US" sz="2800" b="1" dirty="0">
                <a:latin typeface="Times New Roman"/>
                <a:ea typeface="Times New Roman"/>
              </a:rPr>
              <a:t> Lays </a:t>
            </a:r>
            <a:r>
              <a:rPr lang="en-US" sz="2800" dirty="0" err="1">
                <a:latin typeface="Times New Roman"/>
                <a:ea typeface="Times New Roman"/>
              </a:rPr>
              <a:t>egallaydi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Amr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ibn</a:t>
            </a:r>
            <a:r>
              <a:rPr lang="en-US" sz="2800" dirty="0">
                <a:latin typeface="Times New Roman"/>
                <a:ea typeface="Times New Roman"/>
              </a:rPr>
              <a:t> Lays </a:t>
            </a:r>
            <a:r>
              <a:rPr lang="en-US" sz="2800" dirty="0" err="1">
                <a:latin typeface="Times New Roman"/>
                <a:ea typeface="Times New Roman"/>
              </a:rPr>
              <a:t>xalifaga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o‘z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vassalligini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bildirganidan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so‘ng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Mavorounnahr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va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Xurosonni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boshqarish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huquqini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beruvchi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yorliq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oladi</a:t>
            </a:r>
            <a:r>
              <a:rPr lang="en-US" sz="2800" dirty="0">
                <a:latin typeface="Times New Roman"/>
                <a:ea typeface="Times New Roman"/>
              </a:rPr>
              <a:t>. Ammo, </a:t>
            </a:r>
            <a:r>
              <a:rPr lang="en-US" sz="2800" dirty="0" err="1">
                <a:latin typeface="Times New Roman"/>
                <a:ea typeface="Times New Roman"/>
              </a:rPr>
              <a:t>Toxiriylarda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bo‘lgani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kabi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Safforiylar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amalda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xalifalikdan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mustaqil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siyosat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borganlar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Manbalarning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ma’lumot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berishicha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Amr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</a:rPr>
              <a:t> Lays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mohir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siyosatchi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va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tashkilotchi</a:t>
            </a:r>
            <a:r>
              <a:rPr lang="en-US" sz="2800" b="1" dirty="0"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latin typeface="Times New Roman"/>
                <a:ea typeface="Times New Roman"/>
              </a:rPr>
              <a:t>harbiy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ishni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puxta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bilgan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shaxs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2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0080"/>
            <a:ext cx="88569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latin typeface="Times New Roman"/>
                <a:ea typeface="Times New Roman"/>
              </a:rPr>
              <a:t>Safforiylar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hukmronligi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davrida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xalqning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ahvoli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sezilarni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darajada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yaxshilanmadi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Vaholanki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ular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xalq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harakati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natijasida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hokimiyat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tepasiga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kelgan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edilar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 err="1">
                <a:latin typeface="Times New Roman"/>
                <a:ea typeface="Times New Roman"/>
              </a:rPr>
              <a:t>Safforiylar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asosan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mayda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va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o‘rta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hol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yer</a:t>
            </a:r>
            <a:r>
              <a:rPr lang="en-US" sz="2800" b="1" dirty="0" smtClean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egalariga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suyangan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holda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davlatni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idora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qildilar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Ular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xalqdan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olinadigan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soliq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miqdorini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o‘zgartirmadilar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Shuning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uchun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keng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xalq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ommasi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ularni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qo‘llab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quvvatlamadi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>
                <a:latin typeface="Times New Roman"/>
                <a:ea typeface="Times New Roman"/>
              </a:rPr>
              <a:t>IX </a:t>
            </a:r>
            <a:r>
              <a:rPr lang="en-US" sz="2800" b="1" dirty="0" err="1">
                <a:latin typeface="Times New Roman"/>
                <a:ea typeface="Times New Roman"/>
              </a:rPr>
              <a:t>asrning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ikkinchi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yarmidan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boshlab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Somoniylar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sulolasi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tarix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sahnasida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paydo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>
                <a:latin typeface="Times New Roman"/>
                <a:ea typeface="Times New Roman"/>
              </a:rPr>
              <a:t>900 </a:t>
            </a:r>
            <a:r>
              <a:rPr lang="en-US" sz="2800" b="1" dirty="0" err="1">
                <a:latin typeface="Times New Roman"/>
                <a:ea typeface="Times New Roman"/>
              </a:rPr>
              <a:t>yilda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ostonasida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Amr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Lays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qo‘shinlari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Somoniylardan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mag‘lubiyatga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uchradi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Safforiylar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hukmronligi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tugatildi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1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01060"/>
            <a:ext cx="8856984" cy="5698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5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topshiriqlar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Ayting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-chi,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xalifaligi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tanglikka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uchradi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O‘ylab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ko‘ring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-chi,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davlatlarning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bo‘lishiga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hududlarda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topdi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O‘g‘uzlar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davlatiga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qachon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solindi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 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30899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0688"/>
            <a:ext cx="885698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dirty="0" smtClean="0"/>
              <a:t>	</a:t>
            </a:r>
            <a:r>
              <a:rPr lang="uz-Cyrl-UZ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Qarluqlar hududi </a:t>
            </a:r>
            <a:r>
              <a:rPr lang="uz-Cyrl-UZ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Sharqiy va Gʻarbiy Turk xoqonligi </a:t>
            </a:r>
            <a:r>
              <a:rPr lang="uz-Cyrl-UZ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oʻrtasida, </a:t>
            </a:r>
            <a:r>
              <a:rPr lang="uz-Cyrl-UZ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strategik qulay yerda joylashgani </a:t>
            </a:r>
            <a:r>
              <a:rPr lang="uz-Cyrl-UZ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 ular oʻrtasida talash boʻlgan.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mustaqilliklarini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qolish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betinim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kurash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borganlar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VII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oxirlarida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Turk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xoqonligi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hududining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aksariyat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xoqonlikka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qoʻshib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332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50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58888" y="1557338"/>
            <a:ext cx="691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  <a:cs typeface="Arial" charset="0"/>
            </a:endParaRPr>
          </a:p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  <a:cs typeface="Arial" charset="0"/>
            </a:endParaRPr>
          </a:p>
          <a:p>
            <a:pPr algn="ctr"/>
            <a:r>
              <a:rPr lang="uz-Cyrl-UZ" sz="4400" b="1">
                <a:solidFill>
                  <a:srgbClr val="B5EDFD"/>
                </a:solidFill>
                <a:cs typeface="Arial" charset="0"/>
              </a:rPr>
              <a:t>ЭЪТИБОРИНГИЗ УЧУН РАХМАТ</a:t>
            </a:r>
            <a:endParaRPr lang="ru-RU" sz="4400" b="1">
              <a:solidFill>
                <a:srgbClr val="B5EDFD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7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0688"/>
            <a:ext cx="88569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4000" dirty="0" smtClean="0"/>
              <a:t>	</a:t>
            </a:r>
            <a: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742-yil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qarluqlar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uygʻurlar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basmillar</a:t>
            </a:r>
            <a:r>
              <a:rPr lang="en-US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qabila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ittifoqi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isyon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koʻtarib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oʻz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mustaqilliklarini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tiklaganlar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Qarluqlar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eltibari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boshligʻi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oʻzini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qabilaning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shexusi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yabgʻusi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eʼlon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Xitoy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qoʻshini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arablar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oʻrtasidagi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Talas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jangida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qarluqlar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qiluvchi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rol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oʻynaganlar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47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0688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	</a:t>
            </a:r>
            <a:r>
              <a:rPr lang="en-US" sz="2800" b="1" dirty="0"/>
              <a:t>757—766-yillarda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qarluqlar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C00000"/>
                </a:solidFill>
              </a:rPr>
              <a:t>Turgashlar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</a:rPr>
              <a:t>davlati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dirty="0" err="1"/>
              <a:t>hududini</a:t>
            </a:r>
            <a:r>
              <a:rPr lang="en-US" sz="2800" dirty="0"/>
              <a:t> </a:t>
            </a:r>
            <a:r>
              <a:rPr lang="en-US" sz="2800" dirty="0" err="1"/>
              <a:t>egallab</a:t>
            </a:r>
            <a:r>
              <a:rPr lang="en-US" sz="2800" dirty="0"/>
              <a:t> </a:t>
            </a:r>
            <a:r>
              <a:rPr lang="en-US" sz="2800" dirty="0" err="1"/>
              <a:t>olganlar</a:t>
            </a:r>
            <a:r>
              <a:rPr lang="en-US" sz="2800" dirty="0"/>
              <a:t>. Chu </a:t>
            </a:r>
            <a:r>
              <a:rPr lang="en-US" sz="2800" dirty="0" err="1"/>
              <a:t>daryosi</a:t>
            </a:r>
            <a:r>
              <a:rPr lang="en-US" sz="2800" dirty="0"/>
              <a:t> </a:t>
            </a:r>
            <a:r>
              <a:rPr lang="en-US" sz="2800" dirty="0" err="1"/>
              <a:t>boʻyidagi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Suyob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shahri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 err="1"/>
              <a:t>Qarluqlar</a:t>
            </a:r>
            <a:r>
              <a:rPr lang="en-US" sz="2800" dirty="0"/>
              <a:t> </a:t>
            </a:r>
            <a:r>
              <a:rPr lang="en-US" sz="2800" dirty="0" err="1"/>
              <a:t>davlati</a:t>
            </a:r>
            <a:r>
              <a:rPr lang="en-US" sz="2800" dirty="0"/>
              <a:t> </a:t>
            </a:r>
            <a:r>
              <a:rPr lang="en-US" sz="2800" dirty="0" err="1"/>
              <a:t>markazi</a:t>
            </a:r>
            <a:r>
              <a:rPr lang="en-US" sz="2800" dirty="0"/>
              <a:t> </a:t>
            </a:r>
            <a:r>
              <a:rPr lang="en-US" sz="2800" dirty="0" err="1"/>
              <a:t>boʻlib</a:t>
            </a:r>
            <a:r>
              <a:rPr lang="en-US" sz="2800" dirty="0"/>
              <a:t> </a:t>
            </a:r>
            <a:r>
              <a:rPr lang="en-US" sz="2800" dirty="0" err="1"/>
              <a:t>qolgan</a:t>
            </a:r>
            <a:r>
              <a:rPr lang="en-US" sz="2800" dirty="0"/>
              <a:t> </a:t>
            </a:r>
            <a:r>
              <a:rPr lang="en-US" sz="2800" b="1" dirty="0"/>
              <a:t>(766—940). </a:t>
            </a:r>
            <a:r>
              <a:rPr lang="en-US" sz="2800" dirty="0" err="1"/>
              <a:t>Qarluqlarga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C00000"/>
                </a:solidFill>
              </a:rPr>
              <a:t>Jungʻariya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</a:rPr>
              <a:t>olatovidan</a:t>
            </a:r>
            <a:r>
              <a:rPr lang="en-US" sz="2800" b="1" i="1" dirty="0">
                <a:solidFill>
                  <a:srgbClr val="C00000"/>
                </a:solidFill>
              </a:rPr>
              <a:t> to </a:t>
            </a:r>
            <a:r>
              <a:rPr lang="en-US" sz="2800" b="1" i="1" dirty="0" err="1">
                <a:solidFill>
                  <a:srgbClr val="C00000"/>
                </a:solidFill>
              </a:rPr>
              <a:t>Sirdaryogacha</a:t>
            </a:r>
            <a:r>
              <a:rPr lang="en-US" sz="2800" dirty="0"/>
              <a:t> </a:t>
            </a:r>
            <a:r>
              <a:rPr lang="en-US" sz="2800" dirty="0" err="1"/>
              <a:t>boʻlgan</a:t>
            </a:r>
            <a:r>
              <a:rPr lang="en-US" sz="2800" dirty="0"/>
              <a:t> </a:t>
            </a:r>
            <a:r>
              <a:rPr lang="en-US" sz="2800" dirty="0" err="1"/>
              <a:t>hudud</a:t>
            </a:r>
            <a:r>
              <a:rPr lang="en-US" sz="2800" dirty="0"/>
              <a:t> </a:t>
            </a:r>
            <a:r>
              <a:rPr lang="en-US" sz="2800" dirty="0" err="1"/>
              <a:t>qaragan</a:t>
            </a:r>
            <a:r>
              <a:rPr lang="en-US" sz="2800" dirty="0"/>
              <a:t>. </a:t>
            </a:r>
            <a:r>
              <a:rPr lang="en-US" sz="2800" dirty="0" err="1"/>
              <a:t>Qarluqlar</a:t>
            </a:r>
            <a:r>
              <a:rPr lang="en-US" sz="2800" dirty="0"/>
              <a:t> </a:t>
            </a:r>
            <a:r>
              <a:rPr lang="en-US" sz="2800" dirty="0" err="1"/>
              <a:t>davlati</a:t>
            </a:r>
            <a:r>
              <a:rPr lang="en-US" sz="2800" dirty="0"/>
              <a:t> </a:t>
            </a:r>
            <a:r>
              <a:rPr lang="en-US" sz="2800" b="1" dirty="0" err="1"/>
              <a:t>shimol</a:t>
            </a:r>
            <a:r>
              <a:rPr lang="en-US" sz="2800" b="1" dirty="0"/>
              <a:t> </a:t>
            </a:r>
            <a:r>
              <a:rPr lang="en-US" sz="2800" b="1" dirty="0" err="1"/>
              <a:t>va</a:t>
            </a:r>
            <a:r>
              <a:rPr lang="en-US" sz="2800" b="1" dirty="0"/>
              <a:t> </a:t>
            </a:r>
            <a:r>
              <a:rPr lang="en-US" sz="2800" b="1" dirty="0" err="1"/>
              <a:t>sharqdan</a:t>
            </a:r>
            <a:r>
              <a:rPr lang="en-US" sz="2800" b="1" dirty="0"/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Elsuvi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daryosi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vodiysigacha</a:t>
            </a:r>
            <a:r>
              <a:rPr lang="en-US" sz="2800" b="1" i="1" dirty="0">
                <a:solidFill>
                  <a:srgbClr val="0000FF"/>
                </a:solidFill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</a:rPr>
              <a:t>Chigil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qabilasi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yaylovlarigacha</a:t>
            </a:r>
            <a:r>
              <a:rPr lang="en-US" sz="2800" dirty="0"/>
              <a:t>; </a:t>
            </a:r>
            <a:r>
              <a:rPr lang="en-US" sz="2800" b="1" dirty="0" err="1"/>
              <a:t>gʻarbdan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Oʻgʻuz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yurti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va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Fargʻona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vodiysi</a:t>
            </a:r>
            <a:r>
              <a:rPr lang="en-US" sz="2800" dirty="0"/>
              <a:t>; </a:t>
            </a:r>
            <a:r>
              <a:rPr lang="en-US" sz="2800" b="1" dirty="0" err="1"/>
              <a:t>janubda</a:t>
            </a:r>
            <a:r>
              <a:rPr lang="en-US" sz="2800" dirty="0"/>
              <a:t> </a:t>
            </a:r>
            <a:r>
              <a:rPr lang="en-US" sz="2800" dirty="0" err="1"/>
              <a:t>esa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yagʻmolar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vohasi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va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Sharqiy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Turkiston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chegaralangan</a:t>
            </a:r>
            <a:r>
              <a:rPr lang="en-US" sz="2800" dirty="0"/>
              <a:t>. </a:t>
            </a:r>
            <a:r>
              <a:rPr lang="en-US" sz="2800" dirty="0" err="1"/>
              <a:t>Keyinchalik</a:t>
            </a:r>
            <a:r>
              <a:rPr lang="en-US" sz="2800" dirty="0"/>
              <a:t> </a:t>
            </a:r>
            <a:r>
              <a:rPr lang="en-US" sz="2800" dirty="0" err="1"/>
              <a:t>poytaxt</a:t>
            </a:r>
            <a:r>
              <a:rPr lang="en-US" sz="2800" dirty="0"/>
              <a:t> </a:t>
            </a:r>
            <a:r>
              <a:rPr lang="en-US" sz="2800" b="1" dirty="0"/>
              <a:t>Ili </a:t>
            </a:r>
            <a:r>
              <a:rPr lang="en-US" sz="2800" b="1" dirty="0" err="1"/>
              <a:t>daryosi</a:t>
            </a:r>
            <a:r>
              <a:rPr lang="en-US" sz="2800" b="1" dirty="0"/>
              <a:t> </a:t>
            </a:r>
            <a:r>
              <a:rPr lang="en-US" sz="2800" dirty="0" err="1"/>
              <a:t>vodiysidagi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Qoʻyliq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shahriga</a:t>
            </a:r>
            <a:r>
              <a:rPr lang="en-US" sz="2800" dirty="0"/>
              <a:t> </a:t>
            </a:r>
            <a:r>
              <a:rPr lang="en-US" sz="2800" dirty="0" err="1"/>
              <a:t>koʻchirilgan</a:t>
            </a:r>
            <a:r>
              <a:rPr lang="en-US" sz="2800" dirty="0"/>
              <a:t>. </a:t>
            </a:r>
            <a:r>
              <a:rPr lang="en-US" sz="2800" dirty="0" err="1"/>
              <a:t>Poytaxtdan</a:t>
            </a:r>
            <a:r>
              <a:rPr lang="en-US" sz="2800" dirty="0"/>
              <a:t> </a:t>
            </a:r>
            <a:r>
              <a:rPr lang="en-US" sz="2800" dirty="0" err="1"/>
              <a:t>tashqari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Joʻl</a:t>
            </a:r>
            <a:r>
              <a:rPr lang="en-US" sz="2800" b="1" i="1" dirty="0">
                <a:solidFill>
                  <a:srgbClr val="0000FF"/>
                </a:solidFill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</a:rPr>
              <a:t>Navkat</a:t>
            </a:r>
            <a:r>
              <a:rPr lang="en-US" sz="2800" b="1" i="1" dirty="0">
                <a:solidFill>
                  <a:srgbClr val="0000FF"/>
                </a:solidFill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</a:rPr>
              <a:t>Karmankat</a:t>
            </a:r>
            <a:r>
              <a:rPr lang="en-US" sz="2800" b="1" i="1" dirty="0">
                <a:solidFill>
                  <a:srgbClr val="0000FF"/>
                </a:solidFill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</a:rPr>
              <a:t>Yor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dirty="0" err="1"/>
              <a:t>kabi</a:t>
            </a:r>
            <a:r>
              <a:rPr lang="en-US" sz="2800" dirty="0"/>
              <a:t> </a:t>
            </a:r>
            <a:r>
              <a:rPr lang="en-US" sz="2800" dirty="0" err="1"/>
              <a:t>shaharlar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qator</a:t>
            </a:r>
            <a:r>
              <a:rPr lang="en-US" sz="2800" dirty="0"/>
              <a:t> </a:t>
            </a:r>
            <a:r>
              <a:rPr lang="en-US" sz="2800" dirty="0" err="1"/>
              <a:t>qishloqlar</a:t>
            </a:r>
            <a:r>
              <a:rPr lang="en-US" sz="2800" dirty="0"/>
              <a:t> </a:t>
            </a:r>
            <a:r>
              <a:rPr lang="en-US" sz="2800" dirty="0" err="1"/>
              <a:t>qad</a:t>
            </a:r>
            <a:r>
              <a:rPr lang="en-US" sz="2800" dirty="0"/>
              <a:t> </a:t>
            </a:r>
            <a:r>
              <a:rPr lang="en-US" sz="2800" dirty="0" err="1"/>
              <a:t>koʻtargan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93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02359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 </a:t>
            </a:r>
            <a:r>
              <a:rPr lang="en-US" sz="3600" dirty="0" smtClean="0"/>
              <a:t>	</a:t>
            </a:r>
            <a:r>
              <a:rPr lang="en-US" sz="3600" b="1" dirty="0"/>
              <a:t>861-yil</a:t>
            </a:r>
            <a:r>
              <a:rPr lang="en-US" sz="3600" dirty="0"/>
              <a:t> </a:t>
            </a:r>
            <a:r>
              <a:rPr lang="en-US" sz="3600" dirty="0" err="1"/>
              <a:t>qarluqlar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Qoshgʻarni</a:t>
            </a:r>
            <a:r>
              <a:rPr lang="en-US" sz="3600" dirty="0">
                <a:solidFill>
                  <a:srgbClr val="0000FF"/>
                </a:solidFill>
              </a:rPr>
              <a:t> </a:t>
            </a:r>
            <a:r>
              <a:rPr lang="en-US" sz="3600" dirty="0" err="1"/>
              <a:t>egallashgan</a:t>
            </a:r>
            <a:r>
              <a:rPr lang="en-US" sz="3600" dirty="0"/>
              <a:t>. </a:t>
            </a:r>
            <a:r>
              <a:rPr lang="en-US" sz="3600" dirty="0" err="1"/>
              <a:t>Qarluqlarning</a:t>
            </a:r>
            <a:r>
              <a:rPr lang="en-US" sz="3600" dirty="0"/>
              <a:t> </a:t>
            </a:r>
            <a:r>
              <a:rPr lang="en-US" sz="3600" dirty="0" err="1"/>
              <a:t>ayrim</a:t>
            </a:r>
            <a:r>
              <a:rPr lang="en-US" sz="3600" dirty="0"/>
              <a:t> </a:t>
            </a:r>
            <a:r>
              <a:rPr lang="en-US" sz="3600" dirty="0" err="1"/>
              <a:t>guruhlari</a:t>
            </a:r>
            <a:r>
              <a:rPr lang="en-US" sz="3600" dirty="0"/>
              <a:t> </a:t>
            </a:r>
            <a:r>
              <a:rPr lang="ru-RU" sz="3600" b="1" dirty="0" smtClean="0"/>
              <a:t>Х</a:t>
            </a:r>
            <a:r>
              <a:rPr lang="en-US" sz="3600" b="1" dirty="0" smtClean="0"/>
              <a:t> </a:t>
            </a:r>
            <a:r>
              <a:rPr lang="en-US" sz="3600" b="1" dirty="0" err="1"/>
              <a:t>asr</a:t>
            </a:r>
            <a:r>
              <a:rPr lang="en-US" sz="3600" b="1" dirty="0"/>
              <a:t> </a:t>
            </a:r>
            <a:r>
              <a:rPr lang="en-US" sz="3600" b="1" dirty="0" err="1"/>
              <a:t>oʻrtalaridan</a:t>
            </a:r>
            <a:r>
              <a:rPr lang="en-US" sz="3600" b="1" dirty="0"/>
              <a:t> </a:t>
            </a:r>
            <a:r>
              <a:rPr lang="en-US" sz="3600" b="1" i="1" dirty="0" err="1">
                <a:solidFill>
                  <a:srgbClr val="0000FF"/>
                </a:solidFill>
              </a:rPr>
              <a:t>Zarafshon</a:t>
            </a:r>
            <a:r>
              <a:rPr lang="en-US" sz="3600" b="1" i="1" dirty="0">
                <a:solidFill>
                  <a:srgbClr val="0000FF"/>
                </a:solidFill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</a:rPr>
              <a:t>vohasida</a:t>
            </a:r>
            <a:r>
              <a:rPr lang="en-US" sz="3600" b="1" i="1" dirty="0">
                <a:solidFill>
                  <a:srgbClr val="0000FF"/>
                </a:solidFill>
              </a:rPr>
              <a:t>, </a:t>
            </a:r>
            <a:r>
              <a:rPr lang="en-US" sz="3600" b="1" i="1" dirty="0" err="1">
                <a:solidFill>
                  <a:srgbClr val="0000FF"/>
                </a:solidFill>
              </a:rPr>
              <a:t>Fargʻona</a:t>
            </a:r>
            <a:r>
              <a:rPr lang="en-US" sz="3600" b="1" i="1" dirty="0">
                <a:solidFill>
                  <a:srgbClr val="0000FF"/>
                </a:solidFill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</a:rPr>
              <a:t>vodiysida</a:t>
            </a:r>
            <a:r>
              <a:rPr lang="en-US" sz="3600" b="1" i="1" dirty="0">
                <a:solidFill>
                  <a:srgbClr val="0000FF"/>
                </a:solidFill>
              </a:rPr>
              <a:t>, </a:t>
            </a:r>
            <a:r>
              <a:rPr lang="en-US" sz="3600" b="1" i="1" dirty="0" err="1">
                <a:solidFill>
                  <a:srgbClr val="0000FF"/>
                </a:solidFill>
              </a:rPr>
              <a:t>Janubiy</a:t>
            </a:r>
            <a:r>
              <a:rPr lang="en-US" sz="3600" b="1" i="1" dirty="0">
                <a:solidFill>
                  <a:srgbClr val="0000FF"/>
                </a:solidFill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</a:rPr>
              <a:t>Turkiston</a:t>
            </a:r>
            <a:r>
              <a:rPr lang="en-US" sz="3600" b="1" i="1" dirty="0">
                <a:solidFill>
                  <a:srgbClr val="0000FF"/>
                </a:solidFill>
              </a:rPr>
              <a:t>, </a:t>
            </a:r>
            <a:r>
              <a:rPr lang="en-US" sz="3600" b="1" i="1" dirty="0" err="1">
                <a:solidFill>
                  <a:srgbClr val="0000FF"/>
                </a:solidFill>
              </a:rPr>
              <a:t>Tojikiston</a:t>
            </a:r>
            <a:r>
              <a:rPr lang="en-US" sz="3600" b="1" i="1" dirty="0">
                <a:solidFill>
                  <a:srgbClr val="0000FF"/>
                </a:solidFill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</a:rPr>
              <a:t>hududlarida</a:t>
            </a:r>
            <a:r>
              <a:rPr lang="en-US" sz="3600" b="1" i="1" dirty="0">
                <a:solidFill>
                  <a:srgbClr val="0000FF"/>
                </a:solidFill>
              </a:rPr>
              <a:t> </a:t>
            </a:r>
            <a:r>
              <a:rPr lang="en-US" sz="3600" dirty="0"/>
              <a:t>ham </a:t>
            </a:r>
            <a:r>
              <a:rPr lang="en-US" sz="3600" dirty="0" err="1"/>
              <a:t>yashagan</a:t>
            </a:r>
            <a:r>
              <a:rPr lang="en-US" sz="3600" dirty="0"/>
              <a:t>. </a:t>
            </a:r>
            <a:r>
              <a:rPr lang="en-US" sz="3600" b="1" dirty="0"/>
              <a:t>X </a:t>
            </a:r>
            <a:r>
              <a:rPr lang="en-US" sz="3600" b="1" dirty="0" err="1"/>
              <a:t>asrda</a:t>
            </a: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Qoraxoniylar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davlati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dirty="0" err="1"/>
              <a:t>tarkibiga</a:t>
            </a:r>
            <a:r>
              <a:rPr lang="en-US" sz="3600" dirty="0"/>
              <a:t> </a:t>
            </a:r>
            <a:r>
              <a:rPr lang="en-US" sz="3600" dirty="0" err="1"/>
              <a:t>kirishgan</a:t>
            </a:r>
            <a:r>
              <a:rPr lang="en-US" sz="3600" dirty="0"/>
              <a:t>, ilk </a:t>
            </a:r>
            <a:r>
              <a:rPr lang="en-US" sz="3600" dirty="0" err="1"/>
              <a:t>mulkdorlik</a:t>
            </a:r>
            <a:r>
              <a:rPr lang="en-US" sz="3600" dirty="0"/>
              <a:t> </a:t>
            </a:r>
            <a:r>
              <a:rPr lang="en-US" sz="3600" dirty="0" err="1"/>
              <a:t>munosabatlari</a:t>
            </a:r>
            <a:r>
              <a:rPr lang="en-US" sz="3600" dirty="0"/>
              <a:t> </a:t>
            </a:r>
            <a:r>
              <a:rPr lang="en-US" sz="3600" dirty="0" err="1"/>
              <a:t>shakllana</a:t>
            </a:r>
            <a:r>
              <a:rPr lang="en-US" sz="3600" dirty="0"/>
              <a:t> </a:t>
            </a:r>
            <a:r>
              <a:rPr lang="en-US" sz="3600" dirty="0" err="1"/>
              <a:t>boshlagan</a:t>
            </a:r>
            <a:r>
              <a:rPr lang="en-US" sz="3600" dirty="0"/>
              <a:t>. </a:t>
            </a:r>
            <a:r>
              <a:rPr lang="en-US" sz="3600" dirty="0" err="1"/>
              <a:t>Qarluqlar</a:t>
            </a:r>
            <a:r>
              <a:rPr lang="en-US" sz="3600" dirty="0"/>
              <a:t> </a:t>
            </a:r>
            <a:r>
              <a:rPr lang="en-US" sz="3600" dirty="0" err="1"/>
              <a:t>qoʻychilik</a:t>
            </a:r>
            <a:r>
              <a:rPr lang="en-US" sz="3600" dirty="0"/>
              <a:t>, </a:t>
            </a:r>
            <a:r>
              <a:rPr lang="en-US" sz="3600" dirty="0" err="1"/>
              <a:t>togʻ</a:t>
            </a:r>
            <a:r>
              <a:rPr lang="en-US" sz="3600" dirty="0"/>
              <a:t> </a:t>
            </a:r>
            <a:r>
              <a:rPr lang="en-US" sz="3600" dirty="0" err="1"/>
              <a:t>jilgʻalari</a:t>
            </a:r>
            <a:r>
              <a:rPr lang="en-US" sz="3600" dirty="0"/>
              <a:t> </a:t>
            </a:r>
            <a:r>
              <a:rPr lang="en-US" sz="3600" dirty="0" err="1"/>
              <a:t>boʻyida</a:t>
            </a:r>
            <a:r>
              <a:rPr lang="en-US" sz="3600" dirty="0"/>
              <a:t> </a:t>
            </a:r>
            <a:r>
              <a:rPr lang="en-US" sz="3600" dirty="0" err="1"/>
              <a:t>esa</a:t>
            </a:r>
            <a:r>
              <a:rPr lang="en-US" sz="3600" dirty="0"/>
              <a:t> </a:t>
            </a:r>
            <a:r>
              <a:rPr lang="en-US" sz="3600" dirty="0" err="1"/>
              <a:t>dehqonchilik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shugʻullangan</a:t>
            </a:r>
            <a:r>
              <a:rPr lang="en-US" sz="3600" dirty="0"/>
              <a:t>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256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69191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 </a:t>
            </a:r>
            <a:r>
              <a:rPr lang="en-US" sz="3600" dirty="0" smtClean="0"/>
              <a:t>	</a:t>
            </a:r>
            <a:r>
              <a:rPr lang="en-US" sz="3600" b="1" i="1" dirty="0" err="1" smtClean="0"/>
              <a:t>Sharqiy</a:t>
            </a:r>
            <a:r>
              <a:rPr lang="en-US" sz="3600" b="1" i="1" dirty="0" smtClean="0"/>
              <a:t> </a:t>
            </a:r>
            <a:r>
              <a:rPr lang="en-US" sz="3600" b="1" i="1" dirty="0" err="1"/>
              <a:t>Turkiston</a:t>
            </a:r>
            <a:r>
              <a:rPr lang="en-US" sz="3600" b="1" i="1" dirty="0"/>
              <a:t> </a:t>
            </a:r>
            <a:r>
              <a:rPr lang="en-US" sz="3600" b="1" i="1" dirty="0" err="1"/>
              <a:t>va</a:t>
            </a:r>
            <a:r>
              <a:rPr lang="en-US" sz="3600" b="1" i="1" dirty="0"/>
              <a:t> </a:t>
            </a:r>
            <a:r>
              <a:rPr lang="en-US" sz="3600" b="1" i="1" dirty="0" err="1"/>
              <a:t>Movarounnahr</a:t>
            </a:r>
            <a:r>
              <a:rPr lang="en-US" sz="3600" b="1" i="1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savdo-sotiq</a:t>
            </a:r>
            <a:r>
              <a:rPr lang="en-US" sz="3600" dirty="0"/>
              <a:t> </a:t>
            </a:r>
            <a:r>
              <a:rPr lang="en-US" sz="3600" dirty="0" err="1"/>
              <a:t>olib</a:t>
            </a:r>
            <a:r>
              <a:rPr lang="en-US" sz="3600" dirty="0"/>
              <a:t> </a:t>
            </a:r>
            <a:r>
              <a:rPr lang="en-US" sz="3600" dirty="0" err="1"/>
              <a:t>borishgan</a:t>
            </a:r>
            <a:r>
              <a:rPr lang="en-US" sz="3600" dirty="0"/>
              <a:t>. </a:t>
            </a:r>
            <a:r>
              <a:rPr lang="en-US" sz="3600" dirty="0" err="1"/>
              <a:t>Chetga</a:t>
            </a:r>
            <a:r>
              <a:rPr lang="en-US" sz="3600" dirty="0"/>
              <a:t> </a:t>
            </a:r>
            <a:r>
              <a:rPr lang="en-US" sz="3600" dirty="0" err="1"/>
              <a:t>asosan</a:t>
            </a:r>
            <a:r>
              <a:rPr lang="en-US" sz="3600" dirty="0"/>
              <a:t> </a:t>
            </a:r>
            <a:r>
              <a:rPr lang="en-US" sz="3600" b="1" dirty="0" err="1"/>
              <a:t>jun</a:t>
            </a:r>
            <a:r>
              <a:rPr lang="en-US" sz="3600" b="1" dirty="0"/>
              <a:t> </a:t>
            </a:r>
            <a:r>
              <a:rPr lang="en-US" sz="3600" b="1" dirty="0" err="1"/>
              <a:t>va</a:t>
            </a:r>
            <a:r>
              <a:rPr lang="en-US" sz="3600" b="1" dirty="0"/>
              <a:t> </a:t>
            </a:r>
            <a:r>
              <a:rPr lang="en-US" sz="3600" b="1" dirty="0" err="1"/>
              <a:t>junli</a:t>
            </a:r>
            <a:r>
              <a:rPr lang="en-US" sz="3600" b="1" dirty="0"/>
              <a:t> </a:t>
            </a:r>
            <a:r>
              <a:rPr lang="en-US" sz="3600" b="1" dirty="0" err="1"/>
              <a:t>mahsulotlar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3600" b="1" i="1" dirty="0" err="1">
                <a:solidFill>
                  <a:srgbClr val="C00000"/>
                </a:solidFill>
              </a:rPr>
              <a:t>gilam</a:t>
            </a:r>
            <a:r>
              <a:rPr lang="en-US" sz="3600" b="1" i="1" dirty="0">
                <a:solidFill>
                  <a:srgbClr val="C00000"/>
                </a:solidFill>
              </a:rPr>
              <a:t>, </a:t>
            </a:r>
            <a:r>
              <a:rPr lang="en-US" sz="3600" b="1" i="1" dirty="0" err="1">
                <a:solidFill>
                  <a:srgbClr val="C00000"/>
                </a:solidFill>
              </a:rPr>
              <a:t>sholcha</a:t>
            </a:r>
            <a:r>
              <a:rPr lang="en-US" sz="3600" b="1" i="1" dirty="0">
                <a:solidFill>
                  <a:srgbClr val="C00000"/>
                </a:solidFill>
              </a:rPr>
              <a:t>, </a:t>
            </a:r>
            <a:r>
              <a:rPr lang="en-US" sz="3600" b="1" i="1" dirty="0" err="1">
                <a:solidFill>
                  <a:srgbClr val="C00000"/>
                </a:solidFill>
              </a:rPr>
              <a:t>namat</a:t>
            </a:r>
            <a:r>
              <a:rPr lang="en-US" sz="3600" b="1" i="1" dirty="0">
                <a:solidFill>
                  <a:srgbClr val="C00000"/>
                </a:solidFill>
              </a:rPr>
              <a:t> </a:t>
            </a:r>
            <a:r>
              <a:rPr lang="en-US" sz="3600" dirty="0" err="1"/>
              <a:t>kabilar</a:t>
            </a:r>
            <a:r>
              <a:rPr lang="en-US" sz="3600" dirty="0"/>
              <a:t> </a:t>
            </a:r>
            <a:r>
              <a:rPr lang="en-US" sz="3600" dirty="0" err="1"/>
              <a:t>olib</a:t>
            </a:r>
            <a:r>
              <a:rPr lang="en-US" sz="3600" dirty="0"/>
              <a:t> </a:t>
            </a:r>
            <a:r>
              <a:rPr lang="en-US" sz="3600" dirty="0" err="1"/>
              <a:t>chiqilgan</a:t>
            </a:r>
            <a:r>
              <a:rPr lang="en-US" sz="3600" dirty="0"/>
              <a:t>. </a:t>
            </a:r>
            <a:r>
              <a:rPr lang="en-US" sz="3600" b="1" dirty="0" err="1"/>
              <a:t>Qarluqlar</a:t>
            </a:r>
            <a:r>
              <a:rPr lang="en-US" sz="3600" dirty="0"/>
              <a:t> </a:t>
            </a:r>
            <a:r>
              <a:rPr lang="en-US" sz="3600" b="1" i="1" dirty="0"/>
              <a:t>960-yil </a:t>
            </a:r>
            <a:r>
              <a:rPr lang="en-US" sz="3600" b="1" i="1" dirty="0" err="1"/>
              <a:t>islom</a:t>
            </a:r>
            <a:r>
              <a:rPr lang="en-US" sz="3600" b="1" i="1" dirty="0"/>
              <a:t> </a:t>
            </a:r>
            <a:r>
              <a:rPr lang="en-US" sz="3600" b="1" i="1" dirty="0" err="1"/>
              <a:t>dinini</a:t>
            </a:r>
            <a:r>
              <a:rPr lang="en-US" sz="3600" dirty="0"/>
              <a:t> </a:t>
            </a:r>
            <a:r>
              <a:rPr lang="en-US" sz="3600" dirty="0" err="1"/>
              <a:t>qabul</a:t>
            </a:r>
            <a:r>
              <a:rPr lang="en-US" sz="3600" dirty="0"/>
              <a:t> </a:t>
            </a:r>
            <a:r>
              <a:rPr lang="en-US" sz="3600" dirty="0" err="1"/>
              <a:t>qilishgan</a:t>
            </a:r>
            <a:r>
              <a:rPr lang="en-US" sz="3600" dirty="0"/>
              <a:t>. </a:t>
            </a:r>
            <a:r>
              <a:rPr lang="en-US" sz="3600" b="1" dirty="0"/>
              <a:t>K. </a:t>
            </a:r>
            <a:r>
              <a:rPr lang="en-US" sz="3600" b="1" dirty="0" err="1"/>
              <a:t>Shoniyozovning</a:t>
            </a:r>
            <a:r>
              <a:rPr lang="en-US" sz="3600" dirty="0"/>
              <a:t> </a:t>
            </a:r>
            <a:r>
              <a:rPr lang="en-US" sz="3600" dirty="0" err="1"/>
              <a:t>fikricha</a:t>
            </a:r>
            <a:r>
              <a:rPr lang="en-US" sz="3600" dirty="0"/>
              <a:t>, </a:t>
            </a:r>
            <a:r>
              <a:rPr lang="en-US" sz="3600" dirty="0" err="1"/>
              <a:t>Qoraxoniylar</a:t>
            </a:r>
            <a:r>
              <a:rPr lang="en-US" sz="3600" dirty="0"/>
              <a:t> </a:t>
            </a:r>
            <a:r>
              <a:rPr lang="en-US" sz="3600" dirty="0" err="1"/>
              <a:t>sulolasi</a:t>
            </a:r>
            <a:r>
              <a:rPr lang="en-US" sz="3600" dirty="0"/>
              <a:t> </a:t>
            </a:r>
            <a:r>
              <a:rPr lang="en-US" sz="3600" dirty="0" err="1"/>
              <a:t>bevosita</a:t>
            </a:r>
            <a:r>
              <a:rPr lang="en-US" sz="3600" dirty="0"/>
              <a:t> </a:t>
            </a:r>
            <a:r>
              <a:rPr lang="en-US" sz="3600" dirty="0" err="1"/>
              <a:t>Qarluqlar</a:t>
            </a:r>
            <a:r>
              <a:rPr lang="en-US" sz="3600" dirty="0"/>
              <a:t> </a:t>
            </a:r>
            <a:r>
              <a:rPr lang="en-US" sz="3600" dirty="0" err="1"/>
              <a:t>davlati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uzviy</a:t>
            </a:r>
            <a:r>
              <a:rPr lang="en-US" sz="3600" dirty="0"/>
              <a:t> </a:t>
            </a:r>
            <a:r>
              <a:rPr lang="en-US" sz="3600" dirty="0" err="1"/>
              <a:t>bogʻliq</a:t>
            </a:r>
            <a:r>
              <a:rPr lang="en-US" sz="3600" dirty="0"/>
              <a:t> </a:t>
            </a:r>
            <a:r>
              <a:rPr lang="en-US" sz="3600" dirty="0" err="1"/>
              <a:t>boʻlib</a:t>
            </a:r>
            <a:r>
              <a:rPr lang="en-US" sz="3600" dirty="0"/>
              <a:t>, </a:t>
            </a:r>
            <a:r>
              <a:rPr lang="en-US" sz="3600" dirty="0" err="1"/>
              <a:t>uning</a:t>
            </a:r>
            <a:r>
              <a:rPr lang="en-US" sz="3600" dirty="0"/>
              <a:t> </a:t>
            </a:r>
            <a:r>
              <a:rPr lang="en-US" sz="3600" dirty="0" err="1"/>
              <a:t>tadrijiy</a:t>
            </a:r>
            <a:r>
              <a:rPr lang="en-US" sz="3600" dirty="0"/>
              <a:t> </a:t>
            </a:r>
            <a:r>
              <a:rPr lang="en-US" sz="3600" dirty="0" err="1"/>
              <a:t>davomi</a:t>
            </a:r>
            <a:r>
              <a:rPr lang="en-US" sz="3600" dirty="0"/>
              <a:t> </a:t>
            </a:r>
            <a:r>
              <a:rPr lang="en-US" sz="3600" dirty="0" err="1"/>
              <a:t>hisoblangan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006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707</TotalTime>
  <Words>740</Words>
  <Application>Microsoft Office PowerPoint</Application>
  <PresentationFormat>Экран (4:3)</PresentationFormat>
  <Paragraphs>134</Paragraphs>
  <Slides>50</Slides>
  <Notes>47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52" baseType="lpstr">
      <vt:lpstr>Поток</vt:lpstr>
      <vt:lpstr>1_Поток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224</cp:revision>
  <dcterms:created xsi:type="dcterms:W3CDTF">2015-01-11T15:11:59Z</dcterms:created>
  <dcterms:modified xsi:type="dcterms:W3CDTF">2022-09-24T03:34:00Z</dcterms:modified>
</cp:coreProperties>
</file>