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0" d="100"/>
          <a:sy n="60" d="100"/>
        </p:scale>
        <p:origin x="-346" y="18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16" name="Rounded Rectangle 15"/>
          <p:cNvSpPr/>
          <p:nvPr/>
        </p:nvSpPr>
        <p:spPr>
          <a:xfrm>
            <a:off x="304800" y="228600"/>
            <a:ext cx="11594592"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82220" y="5353963"/>
            <a:ext cx="11631168"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914400" y="1600200"/>
            <a:ext cx="10363200" cy="1780108"/>
          </a:xfrm>
        </p:spPr>
        <p:txBody>
          <a:bodyPr anchor="b">
            <a:normAutofit/>
          </a:bodyPr>
          <a:lstStyle>
            <a:lvl1pPr>
              <a:defRPr sz="4400">
                <a:solidFill>
                  <a:srgbClr val="FFFFFF"/>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1828800" y="3556001"/>
            <a:ext cx="85344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68BED7E6-9DBA-446C-9D02-7607F3CEAE69}" type="datetimeFigureOut">
              <a:rPr lang="ru-RU" smtClean="0"/>
              <a:t>31.01.2022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CC91A33-977F-457B-ACB9-368C2B72DBD9}" type="slidenum">
              <a:rPr lang="ru-RU" smtClean="0"/>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68BED7E6-9DBA-446C-9D02-7607F3CEAE69}" type="datetimeFigureOut">
              <a:rPr lang="ru-RU" smtClean="0"/>
              <a:t>31.01.2022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CC91A33-977F-457B-ACB9-368C2B72DBD9}"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21" name="Rounded Rectangle 20"/>
          <p:cNvSpPr/>
          <p:nvPr/>
        </p:nvSpPr>
        <p:spPr bwMode="hidden">
          <a:xfrm>
            <a:off x="304800" y="228600"/>
            <a:ext cx="11594592"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68BED7E6-9DBA-446C-9D02-7607F3CEAE69}" type="datetimeFigureOut">
              <a:rPr lang="ru-RU" smtClean="0"/>
              <a:t>31.01.2022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CC91A33-977F-457B-ACB9-368C2B72DBD9}" type="slidenum">
              <a:rPr lang="ru-RU" smtClean="0"/>
              <a:t>‹#›</a:t>
            </a:fld>
            <a:endParaRPr lang="ru-RU"/>
          </a:p>
        </p:txBody>
      </p:sp>
      <p:grpSp>
        <p:nvGrpSpPr>
          <p:cNvPr id="15" name="Group 14"/>
          <p:cNvGrpSpPr>
            <a:grpSpLocks noChangeAspect="1"/>
          </p:cNvGrpSpPr>
          <p:nvPr/>
        </p:nvGrpSpPr>
        <p:grpSpPr bwMode="hidden">
          <a:xfrm>
            <a:off x="282220" y="714191"/>
            <a:ext cx="11631168"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8839200" y="1447801"/>
            <a:ext cx="2743200" cy="4487333"/>
          </a:xfrm>
        </p:spPr>
        <p:txBody>
          <a:bodyPr vert="eaVert" anchor="ctr"/>
          <a:lstStyle>
            <a:lvl1pPr algn="l">
              <a:defRPr>
                <a:solidFill>
                  <a:schemeClr val="tx2"/>
                </a:solidFill>
              </a:defRPr>
            </a:lvl1pP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09600" y="1447800"/>
            <a:ext cx="80264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68BED7E6-9DBA-446C-9D02-7607F3CEAE69}" type="datetimeFigureOut">
              <a:rPr lang="ru-RU" smtClean="0"/>
              <a:t>31.01.2022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CC91A33-977F-457B-ACB9-368C2B72DBD9}" type="slidenum">
              <a:rPr lang="ru-RU" smtClean="0"/>
              <a:t>‹#›</a:t>
            </a:fld>
            <a:endParaRPr lang="ru-RU"/>
          </a:p>
        </p:txBody>
      </p:sp>
      <p:sp>
        <p:nvSpPr>
          <p:cNvPr id="7" name="Title 6"/>
          <p:cNvSpPr>
            <a:spLocks noGrp="1"/>
          </p:cNvSpPr>
          <p:nvPr>
            <p:ph type="title"/>
          </p:nvPr>
        </p:nvSpPr>
        <p:spPr/>
        <p:txBody>
          <a:bodyPr/>
          <a:lstStyle/>
          <a:p>
            <a:r>
              <a:rPr lang="ru-RU" smtClean="0"/>
              <a:t>Образец заголовка</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14" name="Rounded Rectangle 13"/>
          <p:cNvSpPr/>
          <p:nvPr/>
        </p:nvSpPr>
        <p:spPr>
          <a:xfrm>
            <a:off x="304800" y="228600"/>
            <a:ext cx="11594592"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8063251" y="4203592"/>
            <a:ext cx="383523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3492427" y="4075290"/>
            <a:ext cx="7392687"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3771637" y="4087562"/>
            <a:ext cx="729064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7479319" y="4074175"/>
            <a:ext cx="4410667"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82220" y="4058555"/>
            <a:ext cx="11631168"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920043" y="2463560"/>
            <a:ext cx="10363200" cy="1524000"/>
          </a:xfrm>
        </p:spPr>
        <p:txBody>
          <a:bodyPr anchor="t">
            <a:normAutofit/>
          </a:bodyPr>
          <a:lstStyle>
            <a:lvl1pPr algn="ctr">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1823153" y="1437449"/>
            <a:ext cx="8556979"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68BED7E6-9DBA-446C-9D02-7607F3CEAE69}" type="datetimeFigureOut">
              <a:rPr lang="ru-RU" smtClean="0"/>
              <a:t>31.01.2022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CC91A33-977F-457B-ACB9-368C2B72DBD9}" type="slidenum">
              <a:rPr lang="ru-RU" smtClean="0"/>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5" name="Date Placeholder 4"/>
          <p:cNvSpPr>
            <a:spLocks noGrp="1"/>
          </p:cNvSpPr>
          <p:nvPr>
            <p:ph type="dt" sz="half" idx="10"/>
          </p:nvPr>
        </p:nvSpPr>
        <p:spPr/>
        <p:txBody>
          <a:bodyPr/>
          <a:lstStyle/>
          <a:p>
            <a:fld id="{68BED7E6-9DBA-446C-9D02-7607F3CEAE69}" type="datetimeFigureOut">
              <a:rPr lang="ru-RU" smtClean="0"/>
              <a:t>31.01.2022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0CC91A33-977F-457B-ACB9-368C2B72DBD9}" type="slidenum">
              <a:rPr lang="ru-RU" smtClean="0"/>
              <a:t>‹#›</a:t>
            </a:fld>
            <a:endParaRPr lang="ru-RU"/>
          </a:p>
        </p:txBody>
      </p:sp>
      <p:sp>
        <p:nvSpPr>
          <p:cNvPr id="9" name="Content Placeholder 8"/>
          <p:cNvSpPr>
            <a:spLocks noGrp="1"/>
          </p:cNvSpPr>
          <p:nvPr>
            <p:ph sz="quarter" idx="13"/>
          </p:nvPr>
        </p:nvSpPr>
        <p:spPr>
          <a:xfrm>
            <a:off x="902207" y="2679192"/>
            <a:ext cx="5096256" cy="34472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11" name="Content Placeholder 10"/>
          <p:cNvSpPr>
            <a:spLocks noGrp="1"/>
          </p:cNvSpPr>
          <p:nvPr>
            <p:ph sz="quarter" idx="14"/>
          </p:nvPr>
        </p:nvSpPr>
        <p:spPr>
          <a:xfrm>
            <a:off x="6193536" y="2679192"/>
            <a:ext cx="5096256" cy="34472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a:p>
        </p:txBody>
      </p:sp>
      <p:sp>
        <p:nvSpPr>
          <p:cNvPr id="3" name="Text Placeholder 2"/>
          <p:cNvSpPr>
            <a:spLocks noGrp="1"/>
          </p:cNvSpPr>
          <p:nvPr>
            <p:ph type="body" idx="1"/>
          </p:nvPr>
        </p:nvSpPr>
        <p:spPr>
          <a:xfrm>
            <a:off x="902208" y="2678114"/>
            <a:ext cx="5096256"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903110" y="3429001"/>
            <a:ext cx="5093407"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197600" y="2678113"/>
            <a:ext cx="5096256"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193367" y="3429001"/>
            <a:ext cx="5096256"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68BED7E6-9DBA-446C-9D02-7607F3CEAE69}" type="datetimeFigureOut">
              <a:rPr lang="ru-RU" smtClean="0"/>
              <a:t>31.01.2022</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0CC91A33-977F-457B-ACB9-368C2B72DBD9}"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Date Placeholder 2"/>
          <p:cNvSpPr>
            <a:spLocks noGrp="1"/>
          </p:cNvSpPr>
          <p:nvPr>
            <p:ph type="dt" sz="half" idx="10"/>
          </p:nvPr>
        </p:nvSpPr>
        <p:spPr/>
        <p:txBody>
          <a:bodyPr/>
          <a:lstStyle/>
          <a:p>
            <a:fld id="{68BED7E6-9DBA-446C-9D02-7607F3CEAE69}" type="datetimeFigureOut">
              <a:rPr lang="ru-RU" smtClean="0"/>
              <a:t>31.01.2022</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0CC91A33-977F-457B-ACB9-368C2B72DBD9}"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12" name="Rounded Rectangle 11"/>
          <p:cNvSpPr/>
          <p:nvPr/>
        </p:nvSpPr>
        <p:spPr>
          <a:xfrm>
            <a:off x="304800" y="228600"/>
            <a:ext cx="11594592"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82220" y="714191"/>
            <a:ext cx="11631168"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68BED7E6-9DBA-446C-9D02-7607F3CEAE69}" type="datetimeFigureOut">
              <a:rPr lang="ru-RU" smtClean="0"/>
              <a:t>31.01.2022</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0CC91A33-977F-457B-ACB9-368C2B72DBD9}"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15" name="Rounded Rectangle 14"/>
          <p:cNvSpPr/>
          <p:nvPr/>
        </p:nvSpPr>
        <p:spPr>
          <a:xfrm>
            <a:off x="304800" y="228600"/>
            <a:ext cx="11594592"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68BED7E6-9DBA-446C-9D02-7607F3CEAE69}" type="datetimeFigureOut">
              <a:rPr lang="ru-RU" smtClean="0"/>
              <a:t>31.01.2022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0CC91A33-977F-457B-ACB9-368C2B72DBD9}" type="slidenum">
              <a:rPr lang="ru-RU" smtClean="0"/>
              <a:t>‹#›</a:t>
            </a:fld>
            <a:endParaRPr lang="ru-RU"/>
          </a:p>
        </p:txBody>
      </p:sp>
      <p:sp>
        <p:nvSpPr>
          <p:cNvPr id="4" name="Text Placeholder 3"/>
          <p:cNvSpPr>
            <a:spLocks noGrp="1"/>
          </p:cNvSpPr>
          <p:nvPr>
            <p:ph type="body" sz="half" idx="2"/>
          </p:nvPr>
        </p:nvSpPr>
        <p:spPr>
          <a:xfrm>
            <a:off x="1219200" y="3581401"/>
            <a:ext cx="44704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grpSp>
        <p:nvGrpSpPr>
          <p:cNvPr id="2" name="Group 23"/>
          <p:cNvGrpSpPr>
            <a:grpSpLocks noChangeAspect="1"/>
          </p:cNvGrpSpPr>
          <p:nvPr/>
        </p:nvGrpSpPr>
        <p:grpSpPr bwMode="hidden">
          <a:xfrm>
            <a:off x="282220" y="714191"/>
            <a:ext cx="11631168"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1219200" y="2286000"/>
            <a:ext cx="4470400" cy="1252728"/>
          </a:xfrm>
        </p:spPr>
        <p:txBody>
          <a:bodyPr anchor="b">
            <a:noAutofit/>
          </a:bodyPr>
          <a:lstStyle>
            <a:lvl1pPr algn="l">
              <a:defRPr sz="3200">
                <a:solidFill>
                  <a:schemeClr val="tx2"/>
                </a:solidFill>
              </a:defRPr>
            </a:lvl1pPr>
          </a:lstStyle>
          <a:p>
            <a:r>
              <a:rPr lang="ru-RU" smtClean="0"/>
              <a:t>Образец заголовка</a:t>
            </a:r>
            <a:endParaRPr lang="en-US" dirty="0"/>
          </a:p>
        </p:txBody>
      </p:sp>
      <p:sp>
        <p:nvSpPr>
          <p:cNvPr id="3" name="Content Placeholder 2"/>
          <p:cNvSpPr>
            <a:spLocks noGrp="1"/>
          </p:cNvSpPr>
          <p:nvPr>
            <p:ph idx="1"/>
          </p:nvPr>
        </p:nvSpPr>
        <p:spPr>
          <a:xfrm>
            <a:off x="6202616" y="1828800"/>
            <a:ext cx="5205435"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15" name="Rounded Rectangle 14"/>
          <p:cNvSpPr/>
          <p:nvPr/>
        </p:nvSpPr>
        <p:spPr>
          <a:xfrm>
            <a:off x="304800" y="228600"/>
            <a:ext cx="11594592"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82220" y="5353963"/>
            <a:ext cx="11631168"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6498874" y="338667"/>
            <a:ext cx="5083527" cy="2429934"/>
          </a:xfrm>
        </p:spPr>
        <p:txBody>
          <a:bodyPr anchor="b">
            <a:normAutofit/>
          </a:bodyPr>
          <a:lstStyle>
            <a:lvl1pPr algn="l">
              <a:defRPr sz="2800" b="0">
                <a:solidFill>
                  <a:srgbClr val="FFFFFF"/>
                </a:solidFill>
              </a:defRPr>
            </a:lvl1pPr>
          </a:lstStyle>
          <a:p>
            <a:r>
              <a:rPr lang="ru-RU" smtClean="0"/>
              <a:t>Образец заголовка</a:t>
            </a:r>
            <a:endParaRPr lang="en-US" dirty="0"/>
          </a:p>
        </p:txBody>
      </p:sp>
      <p:sp>
        <p:nvSpPr>
          <p:cNvPr id="4" name="Text Placeholder 3"/>
          <p:cNvSpPr>
            <a:spLocks noGrp="1"/>
          </p:cNvSpPr>
          <p:nvPr>
            <p:ph type="body" sz="half" idx="2"/>
          </p:nvPr>
        </p:nvSpPr>
        <p:spPr>
          <a:xfrm>
            <a:off x="6491112" y="2785533"/>
            <a:ext cx="5091289"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68BED7E6-9DBA-446C-9D02-7607F3CEAE69}" type="datetimeFigureOut">
              <a:rPr lang="ru-RU" smtClean="0"/>
              <a:t>31.01.2022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0CC91A33-977F-457B-ACB9-368C2B72DBD9}" type="slidenum">
              <a:rPr lang="ru-RU" smtClean="0"/>
              <a:t>‹#›</a:t>
            </a:fld>
            <a:endParaRPr lang="ru-RU"/>
          </a:p>
        </p:txBody>
      </p:sp>
      <p:sp>
        <p:nvSpPr>
          <p:cNvPr id="3" name="Picture Placeholder 2"/>
          <p:cNvSpPr>
            <a:spLocks noGrp="1"/>
          </p:cNvSpPr>
          <p:nvPr>
            <p:ph type="pic" idx="1"/>
          </p:nvPr>
        </p:nvSpPr>
        <p:spPr>
          <a:xfrm>
            <a:off x="1117600" y="1371600"/>
            <a:ext cx="475488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304800" y="228600"/>
            <a:ext cx="11594592"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82220" y="1679429"/>
            <a:ext cx="11631168"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609600" y="338328"/>
            <a:ext cx="10972800" cy="1252728"/>
          </a:xfrm>
          <a:prstGeom prst="rect">
            <a:avLst/>
          </a:prstGeom>
        </p:spPr>
        <p:txBody>
          <a:bodyPr vert="horz" lIns="91440" tIns="45720" rIns="91440" bIns="45720" rtlCol="0" anchor="ctr">
            <a:normAutofit/>
          </a:bodyPr>
          <a:lstStyle/>
          <a:p>
            <a:r>
              <a:rPr lang="ru-RU" smtClean="0"/>
              <a:t>Образец заголовка</a:t>
            </a:r>
            <a:endParaRPr lang="en-US" dirty="0"/>
          </a:p>
        </p:txBody>
      </p:sp>
      <p:sp>
        <p:nvSpPr>
          <p:cNvPr id="4" name="Date Placeholder 3"/>
          <p:cNvSpPr>
            <a:spLocks noGrp="1"/>
          </p:cNvSpPr>
          <p:nvPr>
            <p:ph type="dt" sz="half" idx="2"/>
          </p:nvPr>
        </p:nvSpPr>
        <p:spPr>
          <a:xfrm>
            <a:off x="6884896" y="6250165"/>
            <a:ext cx="5048920" cy="365125"/>
          </a:xfrm>
          <a:prstGeom prst="rect">
            <a:avLst/>
          </a:prstGeom>
        </p:spPr>
        <p:txBody>
          <a:bodyPr vert="horz" lIns="91440" tIns="45720" rIns="91440" bIns="45720" rtlCol="0" anchor="ctr"/>
          <a:lstStyle>
            <a:lvl1pPr algn="r">
              <a:defRPr sz="1000">
                <a:solidFill>
                  <a:schemeClr val="tx2"/>
                </a:solidFill>
              </a:defRPr>
            </a:lvl1pPr>
          </a:lstStyle>
          <a:p>
            <a:fld id="{68BED7E6-9DBA-446C-9D02-7607F3CEAE69}" type="datetimeFigureOut">
              <a:rPr lang="ru-RU" smtClean="0"/>
              <a:t>31.01.2022</a:t>
            </a:fld>
            <a:endParaRPr lang="ru-RU"/>
          </a:p>
        </p:txBody>
      </p:sp>
      <p:sp>
        <p:nvSpPr>
          <p:cNvPr id="5" name="Footer Placeholder 4"/>
          <p:cNvSpPr>
            <a:spLocks noGrp="1"/>
          </p:cNvSpPr>
          <p:nvPr>
            <p:ph type="ftr" sz="quarter" idx="3"/>
          </p:nvPr>
        </p:nvSpPr>
        <p:spPr>
          <a:xfrm>
            <a:off x="258185" y="6250165"/>
            <a:ext cx="5048921" cy="365125"/>
          </a:xfrm>
          <a:prstGeom prst="rect">
            <a:avLst/>
          </a:prstGeom>
        </p:spPr>
        <p:txBody>
          <a:bodyPr vert="horz" lIns="91440" tIns="45720" rIns="91440" bIns="45720" rtlCol="0" anchor="ctr"/>
          <a:lstStyle>
            <a:lvl1pPr algn="l">
              <a:defRPr sz="1000">
                <a:solidFill>
                  <a:schemeClr val="tx2"/>
                </a:solidFill>
              </a:defRPr>
            </a:lvl1pPr>
          </a:lstStyle>
          <a:p>
            <a:endParaRPr lang="ru-RU"/>
          </a:p>
        </p:txBody>
      </p:sp>
      <p:sp>
        <p:nvSpPr>
          <p:cNvPr id="6" name="Slide Number Placeholder 5"/>
          <p:cNvSpPr>
            <a:spLocks noGrp="1"/>
          </p:cNvSpPr>
          <p:nvPr>
            <p:ph type="sldNum" sz="quarter" idx="4"/>
          </p:nvPr>
        </p:nvSpPr>
        <p:spPr>
          <a:xfrm>
            <a:off x="5321451" y="6250164"/>
            <a:ext cx="1549101" cy="365125"/>
          </a:xfrm>
          <a:prstGeom prst="rect">
            <a:avLst/>
          </a:prstGeom>
        </p:spPr>
        <p:txBody>
          <a:bodyPr vert="horz" lIns="91440" tIns="45720" rIns="91440" bIns="45720" rtlCol="0" anchor="ctr"/>
          <a:lstStyle>
            <a:lvl1pPr algn="ctr">
              <a:defRPr sz="1000">
                <a:solidFill>
                  <a:schemeClr val="tx2"/>
                </a:solidFill>
              </a:defRPr>
            </a:lvl1pPr>
          </a:lstStyle>
          <a:p>
            <a:fld id="{0CC91A33-977F-457B-ACB9-368C2B72DBD9}" type="slidenum">
              <a:rPr lang="ru-RU" smtClean="0"/>
              <a:t>‹#›</a:t>
            </a:fld>
            <a:endParaRPr lang="ru-RU"/>
          </a:p>
        </p:txBody>
      </p:sp>
      <p:sp>
        <p:nvSpPr>
          <p:cNvPr id="3" name="Text Placeholder 2"/>
          <p:cNvSpPr>
            <a:spLocks noGrp="1"/>
          </p:cNvSpPr>
          <p:nvPr>
            <p:ph type="body" idx="1"/>
          </p:nvPr>
        </p:nvSpPr>
        <p:spPr>
          <a:xfrm>
            <a:off x="1162757" y="2675467"/>
            <a:ext cx="9877777" cy="3450696"/>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C5C43A57-1B81-4930-BC47-9AC5D2B44D94}"/>
              </a:ext>
            </a:extLst>
          </p:cNvPr>
          <p:cNvSpPr>
            <a:spLocks noGrp="1"/>
          </p:cNvSpPr>
          <p:nvPr>
            <p:ph type="ctrTitle"/>
          </p:nvPr>
        </p:nvSpPr>
        <p:spPr>
          <a:xfrm>
            <a:off x="684212" y="685800"/>
            <a:ext cx="11362786" cy="2891902"/>
          </a:xfrm>
        </p:spPr>
        <p:txBody>
          <a:bodyPr>
            <a:normAutofit/>
          </a:bodyPr>
          <a:lstStyle/>
          <a:p>
            <a:pPr algn="ctr"/>
            <a:r>
              <a:rPr lang="en-US" sz="3200" dirty="0">
                <a:latin typeface="Arial Black" panose="020B0A04020102020204" pitchFamily="34" charset="0"/>
              </a:rPr>
              <a:t> 14-MAVZU. ILMIY ISHLARNI BADIIY JIHATDAN RASMIYLASHIRISH VA HIMOYA QILISH. ILMIY GRANT UCHUN MATERIALLARNI TAYYORLASH METODOLOGIYASI</a:t>
            </a:r>
            <a:endParaRPr lang="ru-RU" sz="3200" dirty="0">
              <a:latin typeface="Arial Black" panose="020B0A04020102020204" pitchFamily="34" charset="0"/>
            </a:endParaRPr>
          </a:p>
        </p:txBody>
      </p:sp>
      <p:sp>
        <p:nvSpPr>
          <p:cNvPr id="3" name="Подзаголовок 2">
            <a:extLst>
              <a:ext uri="{FF2B5EF4-FFF2-40B4-BE49-F238E27FC236}">
                <a16:creationId xmlns:a16="http://schemas.microsoft.com/office/drawing/2014/main" xmlns="" id="{38307ADD-D707-4105-8BD4-2C5844F3544B}"/>
              </a:ext>
            </a:extLst>
          </p:cNvPr>
          <p:cNvSpPr>
            <a:spLocks noGrp="1"/>
          </p:cNvSpPr>
          <p:nvPr>
            <p:ph type="subTitle" idx="1"/>
          </p:nvPr>
        </p:nvSpPr>
        <p:spPr/>
        <p:txBody>
          <a:bodyPr/>
          <a:lstStyle/>
          <a:p>
            <a:endParaRPr lang="ru-RU" dirty="0"/>
          </a:p>
        </p:txBody>
      </p:sp>
    </p:spTree>
    <p:extLst>
      <p:ext uri="{BB962C8B-B14F-4D97-AF65-F5344CB8AC3E}">
        <p14:creationId xmlns:p14="http://schemas.microsoft.com/office/powerpoint/2010/main" val="35132006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лачко с текстом: прямоугольное со скругленными углами 1">
            <a:extLst>
              <a:ext uri="{FF2B5EF4-FFF2-40B4-BE49-F238E27FC236}">
                <a16:creationId xmlns:a16="http://schemas.microsoft.com/office/drawing/2014/main" xmlns="" id="{31A90BE4-4849-4611-B2A9-F1C525D2E37D}"/>
              </a:ext>
            </a:extLst>
          </p:cNvPr>
          <p:cNvSpPr/>
          <p:nvPr/>
        </p:nvSpPr>
        <p:spPr>
          <a:xfrm>
            <a:off x="1819923" y="408373"/>
            <a:ext cx="7963270" cy="5628442"/>
          </a:xfrm>
          <a:prstGeom prst="wedgeRoundRectCallou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err="1"/>
              <a:t>Raqamli</a:t>
            </a:r>
            <a:r>
              <a:rPr lang="en-US" dirty="0"/>
              <a:t> </a:t>
            </a:r>
            <a:r>
              <a:rPr lang="en-US" dirty="0" err="1"/>
              <a:t>materiallar</a:t>
            </a:r>
            <a:r>
              <a:rPr lang="en-US" dirty="0"/>
              <a:t> </a:t>
            </a:r>
            <a:r>
              <a:rPr lang="en-US" dirty="0" err="1"/>
              <a:t>jadval</a:t>
            </a:r>
            <a:r>
              <a:rPr lang="en-US" dirty="0"/>
              <a:t> </a:t>
            </a:r>
            <a:r>
              <a:rPr lang="en-US" dirty="0" err="1"/>
              <a:t>ko‘rinishida</a:t>
            </a:r>
            <a:r>
              <a:rPr lang="en-US" dirty="0"/>
              <a:t> </a:t>
            </a:r>
            <a:r>
              <a:rPr lang="en-US" dirty="0" err="1"/>
              <a:t>rasmiylashtirilishi</a:t>
            </a:r>
            <a:r>
              <a:rPr lang="en-US" dirty="0"/>
              <a:t> </a:t>
            </a:r>
            <a:r>
              <a:rPr lang="en-US" dirty="0" err="1"/>
              <a:t>lozim</a:t>
            </a:r>
            <a:r>
              <a:rPr lang="en-US" dirty="0"/>
              <a:t>. </a:t>
            </a:r>
            <a:r>
              <a:rPr lang="en-US" dirty="0" err="1"/>
              <a:t>Jadvallar</a:t>
            </a:r>
            <a:r>
              <a:rPr lang="en-US" dirty="0"/>
              <a:t> </a:t>
            </a:r>
            <a:r>
              <a:rPr lang="en-US" dirty="0" err="1"/>
              <a:t>ular</a:t>
            </a:r>
            <a:r>
              <a:rPr lang="en-US" dirty="0"/>
              <a:t> </a:t>
            </a:r>
            <a:r>
              <a:rPr lang="en-US" dirty="0" err="1"/>
              <a:t>joylashgan</a:t>
            </a:r>
            <a:r>
              <a:rPr lang="en-US" dirty="0"/>
              <a:t> </a:t>
            </a:r>
            <a:r>
              <a:rPr lang="en-US" dirty="0" err="1"/>
              <a:t>boblar</a:t>
            </a:r>
            <a:r>
              <a:rPr lang="en-US" dirty="0"/>
              <a:t> </a:t>
            </a:r>
            <a:r>
              <a:rPr lang="en-US" dirty="0" err="1"/>
              <a:t>tartib</a:t>
            </a:r>
            <a:r>
              <a:rPr lang="en-US" dirty="0"/>
              <a:t> </a:t>
            </a:r>
            <a:r>
              <a:rPr lang="en-US" dirty="0" err="1"/>
              <a:t>raqami</a:t>
            </a:r>
            <a:r>
              <a:rPr lang="en-US" dirty="0"/>
              <a:t> </a:t>
            </a:r>
            <a:r>
              <a:rPr lang="en-US" dirty="0" err="1"/>
              <a:t>ko‘rsatilgan</a:t>
            </a:r>
            <a:r>
              <a:rPr lang="en-US" dirty="0"/>
              <a:t> </a:t>
            </a:r>
            <a:r>
              <a:rPr lang="en-US" dirty="0" err="1"/>
              <a:t>holda</a:t>
            </a:r>
            <a:r>
              <a:rPr lang="en-US" dirty="0"/>
              <a:t>, </a:t>
            </a:r>
            <a:r>
              <a:rPr lang="en-US" dirty="0" err="1"/>
              <a:t>izchil</a:t>
            </a:r>
            <a:endParaRPr lang="en-US" dirty="0"/>
          </a:p>
          <a:p>
            <a:pPr algn="ctr"/>
            <a:r>
              <a:rPr lang="en-US" dirty="0" err="1"/>
              <a:t>ketma-ketlikda</a:t>
            </a:r>
            <a:r>
              <a:rPr lang="en-US" dirty="0"/>
              <a:t>, </a:t>
            </a:r>
            <a:r>
              <a:rPr lang="en-US" dirty="0" err="1"/>
              <a:t>jadvalning</a:t>
            </a:r>
            <a:r>
              <a:rPr lang="en-US" dirty="0"/>
              <a:t> tepa </a:t>
            </a:r>
            <a:r>
              <a:rPr lang="en-US" dirty="0" err="1"/>
              <a:t>o‘ng</a:t>
            </a:r>
            <a:r>
              <a:rPr lang="en-US" dirty="0"/>
              <a:t> </a:t>
            </a:r>
            <a:r>
              <a:rPr lang="en-US" dirty="0" err="1"/>
              <a:t>burchak</a:t>
            </a:r>
            <a:r>
              <a:rPr lang="en-US" dirty="0"/>
              <a:t> </a:t>
            </a:r>
            <a:r>
              <a:rPr lang="en-US" dirty="0" err="1"/>
              <a:t>qismida</a:t>
            </a:r>
            <a:r>
              <a:rPr lang="en-US" dirty="0"/>
              <a:t> </a:t>
            </a:r>
            <a:r>
              <a:rPr lang="en-US" dirty="0" err="1"/>
              <a:t>raqamlanadi</a:t>
            </a:r>
            <a:r>
              <a:rPr lang="en-US" dirty="0"/>
              <a:t> (</a:t>
            </a:r>
            <a:r>
              <a:rPr lang="en-US" dirty="0" err="1"/>
              <a:t>masalan</a:t>
            </a:r>
            <a:r>
              <a:rPr lang="en-US" dirty="0"/>
              <a:t>: “1.1-jadval.”). </a:t>
            </a:r>
            <a:endParaRPr lang="ru-RU" dirty="0"/>
          </a:p>
          <a:p>
            <a:pPr algn="ctr"/>
            <a:r>
              <a:rPr lang="en-US" dirty="0"/>
              <a:t>Har </a:t>
            </a:r>
            <a:r>
              <a:rPr lang="en-US" dirty="0" err="1"/>
              <a:t>bir</a:t>
            </a:r>
            <a:r>
              <a:rPr lang="en-US" dirty="0"/>
              <a:t> </a:t>
            </a:r>
            <a:r>
              <a:rPr lang="en-US" dirty="0" err="1"/>
              <a:t>jadval</a:t>
            </a:r>
            <a:r>
              <a:rPr lang="en-US" dirty="0"/>
              <a:t> </a:t>
            </a:r>
            <a:r>
              <a:rPr lang="en-US" dirty="0" err="1"/>
              <a:t>nomlanishi</a:t>
            </a:r>
            <a:r>
              <a:rPr lang="en-US" dirty="0"/>
              <a:t> </a:t>
            </a:r>
            <a:r>
              <a:rPr lang="en-US" dirty="0" err="1"/>
              <a:t>kerak</a:t>
            </a:r>
            <a:r>
              <a:rPr lang="en-US" dirty="0"/>
              <a:t>. </a:t>
            </a:r>
            <a:r>
              <a:rPr lang="en-US" dirty="0" err="1"/>
              <a:t>Jadvalning</a:t>
            </a:r>
            <a:r>
              <a:rPr lang="en-US" dirty="0"/>
              <a:t> </a:t>
            </a:r>
            <a:r>
              <a:rPr lang="en-US" dirty="0" err="1"/>
              <a:t>nomi</a:t>
            </a:r>
            <a:r>
              <a:rPr lang="en-US" dirty="0"/>
              <a:t> </a:t>
            </a:r>
            <a:r>
              <a:rPr lang="en-US" dirty="0" err="1"/>
              <a:t>uning</a:t>
            </a:r>
            <a:endParaRPr lang="en-US" dirty="0"/>
          </a:p>
          <a:p>
            <a:pPr algn="ctr"/>
            <a:r>
              <a:rPr lang="en-US" dirty="0" err="1"/>
              <a:t>ustiga</a:t>
            </a:r>
            <a:r>
              <a:rPr lang="en-US" dirty="0"/>
              <a:t> </a:t>
            </a:r>
            <a:r>
              <a:rPr lang="en-US" dirty="0" err="1"/>
              <a:t>yoziladi</a:t>
            </a:r>
            <a:r>
              <a:rPr lang="en-US" dirty="0"/>
              <a:t>. </a:t>
            </a:r>
            <a:endParaRPr lang="ru-RU" dirty="0"/>
          </a:p>
          <a:p>
            <a:pPr algn="ctr"/>
            <a:r>
              <a:rPr lang="en-US" dirty="0" err="1"/>
              <a:t>Dissertatsiya</a:t>
            </a:r>
            <a:r>
              <a:rPr lang="en-US" dirty="0"/>
              <a:t> </a:t>
            </a:r>
            <a:r>
              <a:rPr lang="en-US" dirty="0" err="1"/>
              <a:t>matnida</a:t>
            </a:r>
            <a:r>
              <a:rPr lang="en-US" dirty="0"/>
              <a:t> </a:t>
            </a:r>
            <a:r>
              <a:rPr lang="en-US" dirty="0" err="1"/>
              <a:t>beriladigan</a:t>
            </a:r>
            <a:r>
              <a:rPr lang="en-US" dirty="0"/>
              <a:t> </a:t>
            </a:r>
            <a:r>
              <a:rPr lang="en-US" dirty="0" err="1"/>
              <a:t>formulalar</a:t>
            </a:r>
            <a:endParaRPr lang="en-US" dirty="0"/>
          </a:p>
          <a:p>
            <a:pPr algn="ctr"/>
            <a:r>
              <a:rPr lang="en-US" dirty="0"/>
              <a:t>(</a:t>
            </a:r>
            <a:r>
              <a:rPr lang="en-US" dirty="0" err="1"/>
              <a:t>tenglamalar</a:t>
            </a:r>
            <a:r>
              <a:rPr lang="en-US" dirty="0"/>
              <a:t>) «</a:t>
            </a:r>
            <a:r>
              <a:rPr lang="en-US" dirty="0" err="1"/>
              <a:t>Misrosoft</a:t>
            </a:r>
            <a:r>
              <a:rPr lang="en-US" dirty="0"/>
              <a:t> Word» </a:t>
            </a:r>
            <a:r>
              <a:rPr lang="en-US" dirty="0" err="1"/>
              <a:t>matn</a:t>
            </a:r>
            <a:r>
              <a:rPr lang="en-US" dirty="0"/>
              <a:t> </a:t>
            </a:r>
            <a:r>
              <a:rPr lang="en-US" dirty="0" err="1"/>
              <a:t>redaktorining</a:t>
            </a:r>
            <a:r>
              <a:rPr lang="en-US" dirty="0"/>
              <a:t> «Formula» </a:t>
            </a:r>
            <a:r>
              <a:rPr lang="en-US" dirty="0" err="1"/>
              <a:t>funksiyasi</a:t>
            </a:r>
            <a:r>
              <a:rPr lang="en-US" dirty="0"/>
              <a:t> </a:t>
            </a:r>
            <a:r>
              <a:rPr lang="en-US" dirty="0" err="1"/>
              <a:t>yordamida</a:t>
            </a:r>
            <a:r>
              <a:rPr lang="en-US" dirty="0"/>
              <a:t> </a:t>
            </a:r>
            <a:r>
              <a:rPr lang="en-US" dirty="0" err="1"/>
              <a:t>aniq</a:t>
            </a:r>
            <a:r>
              <a:rPr lang="en-US" dirty="0"/>
              <a:t> </a:t>
            </a:r>
            <a:r>
              <a:rPr lang="en-US" dirty="0" err="1"/>
              <a:t>yozilgan</a:t>
            </a:r>
            <a:r>
              <a:rPr lang="en-US" dirty="0"/>
              <a:t> </a:t>
            </a:r>
            <a:r>
              <a:rPr lang="en-US" dirty="0" err="1"/>
              <a:t>bo‘lishi</a:t>
            </a:r>
            <a:r>
              <a:rPr lang="en-US" dirty="0"/>
              <a:t> </a:t>
            </a:r>
            <a:r>
              <a:rPr lang="en-US" dirty="0" err="1"/>
              <a:t>shart</a:t>
            </a:r>
            <a:r>
              <a:rPr lang="en-US" dirty="0"/>
              <a:t>. </a:t>
            </a:r>
            <a:endParaRPr lang="ru-RU" dirty="0"/>
          </a:p>
          <a:p>
            <a:pPr algn="ctr"/>
            <a:r>
              <a:rPr lang="en-US" dirty="0"/>
              <a:t>Katta </a:t>
            </a:r>
            <a:r>
              <a:rPr lang="en-US" dirty="0" err="1"/>
              <a:t>va</a:t>
            </a:r>
            <a:r>
              <a:rPr lang="en-US" dirty="0"/>
              <a:t> </a:t>
            </a:r>
            <a:r>
              <a:rPr lang="en-US" dirty="0" err="1"/>
              <a:t>kichik</a:t>
            </a:r>
            <a:r>
              <a:rPr lang="en-US" dirty="0"/>
              <a:t> </a:t>
            </a:r>
            <a:r>
              <a:rPr lang="en-US" dirty="0" err="1"/>
              <a:t>harflar</a:t>
            </a:r>
            <a:r>
              <a:rPr lang="en-US" dirty="0"/>
              <a:t>, </a:t>
            </a:r>
            <a:r>
              <a:rPr lang="en-US" dirty="0" err="1"/>
              <a:t>yuqori</a:t>
            </a:r>
            <a:r>
              <a:rPr lang="en-US" dirty="0"/>
              <a:t> </a:t>
            </a:r>
            <a:r>
              <a:rPr lang="en-US" dirty="0" err="1"/>
              <a:t>va</a:t>
            </a:r>
            <a:r>
              <a:rPr lang="en-US" dirty="0"/>
              <a:t> </a:t>
            </a:r>
            <a:r>
              <a:rPr lang="en-US" dirty="0" err="1"/>
              <a:t>pastki</a:t>
            </a:r>
            <a:r>
              <a:rPr lang="en-US" dirty="0"/>
              <a:t> </a:t>
            </a:r>
            <a:r>
              <a:rPr lang="en-US" dirty="0" err="1"/>
              <a:t>indekslar</a:t>
            </a:r>
            <a:r>
              <a:rPr lang="en-US" dirty="0"/>
              <a:t> </a:t>
            </a:r>
            <a:r>
              <a:rPr lang="en-US" dirty="0" err="1"/>
              <a:t>formulada</a:t>
            </a:r>
            <a:r>
              <a:rPr lang="en-US" dirty="0"/>
              <a:t> </a:t>
            </a:r>
            <a:r>
              <a:rPr lang="en-US" dirty="0" err="1"/>
              <a:t>aniq</a:t>
            </a:r>
            <a:r>
              <a:rPr lang="en-US" dirty="0"/>
              <a:t> </a:t>
            </a:r>
            <a:r>
              <a:rPr lang="en-US" dirty="0" err="1"/>
              <a:t>berilishi</a:t>
            </a:r>
            <a:r>
              <a:rPr lang="en-US" dirty="0"/>
              <a:t> </a:t>
            </a:r>
            <a:r>
              <a:rPr lang="en-US" dirty="0" err="1"/>
              <a:t>kerak</a:t>
            </a:r>
            <a:r>
              <a:rPr lang="en-US" dirty="0"/>
              <a:t>. </a:t>
            </a:r>
            <a:endParaRPr lang="ru-RU" dirty="0"/>
          </a:p>
          <a:p>
            <a:pPr algn="ctr"/>
            <a:r>
              <a:rPr lang="en-US" dirty="0"/>
              <a:t>Formula </a:t>
            </a:r>
            <a:r>
              <a:rPr lang="en-US" dirty="0" err="1"/>
              <a:t>uchun</a:t>
            </a:r>
            <a:r>
              <a:rPr lang="en-US" dirty="0"/>
              <a:t> </a:t>
            </a:r>
            <a:r>
              <a:rPr lang="en-US" dirty="0" err="1"/>
              <a:t>belgilarning</a:t>
            </a:r>
            <a:r>
              <a:rPr lang="en-US" dirty="0"/>
              <a:t> </a:t>
            </a:r>
            <a:r>
              <a:rPr lang="en-US" dirty="0" err="1"/>
              <a:t>o‘lchami</a:t>
            </a:r>
            <a:r>
              <a:rPr lang="en-US" dirty="0"/>
              <a:t> </a:t>
            </a:r>
            <a:r>
              <a:rPr lang="en-US" dirty="0" err="1"/>
              <a:t>quyidagicha</a:t>
            </a:r>
            <a:r>
              <a:rPr lang="en-US" dirty="0"/>
              <a:t> </a:t>
            </a:r>
            <a:r>
              <a:rPr lang="en-US" dirty="0" err="1"/>
              <a:t>ifodalanishi</a:t>
            </a:r>
            <a:r>
              <a:rPr lang="en-US" dirty="0"/>
              <a:t> </a:t>
            </a:r>
            <a:r>
              <a:rPr lang="en-US" dirty="0" err="1"/>
              <a:t>tavsiya</a:t>
            </a:r>
            <a:r>
              <a:rPr lang="en-US" dirty="0"/>
              <a:t> </a:t>
            </a:r>
            <a:r>
              <a:rPr lang="en-US" dirty="0" err="1"/>
              <a:t>etiladi</a:t>
            </a:r>
            <a:r>
              <a:rPr lang="en-US" dirty="0"/>
              <a:t>: </a:t>
            </a:r>
            <a:r>
              <a:rPr lang="en-US" dirty="0" err="1"/>
              <a:t>katta</a:t>
            </a:r>
            <a:r>
              <a:rPr lang="en-US" dirty="0"/>
              <a:t> </a:t>
            </a:r>
            <a:r>
              <a:rPr lang="en-US" dirty="0" err="1"/>
              <a:t>harflar</a:t>
            </a:r>
            <a:r>
              <a:rPr lang="en-US" dirty="0"/>
              <a:t> </a:t>
            </a:r>
            <a:r>
              <a:rPr lang="en-US" dirty="0" err="1"/>
              <a:t>va</a:t>
            </a:r>
            <a:r>
              <a:rPr lang="en-US" dirty="0"/>
              <a:t> </a:t>
            </a:r>
            <a:r>
              <a:rPr lang="en-US" dirty="0" err="1"/>
              <a:t>raqamlar</a:t>
            </a:r>
            <a:r>
              <a:rPr lang="en-US" dirty="0"/>
              <a:t> 5-6 mm; </a:t>
            </a:r>
            <a:r>
              <a:rPr lang="en-US" dirty="0" err="1"/>
              <a:t>kichik</a:t>
            </a:r>
            <a:r>
              <a:rPr lang="en-US" dirty="0"/>
              <a:t> </a:t>
            </a:r>
            <a:r>
              <a:rPr lang="en-US" dirty="0" err="1"/>
              <a:t>harflar</a:t>
            </a:r>
            <a:r>
              <a:rPr lang="en-US" dirty="0"/>
              <a:t> 3 mm dan </a:t>
            </a:r>
            <a:r>
              <a:rPr lang="en-US" dirty="0" err="1"/>
              <a:t>kam</a:t>
            </a:r>
            <a:r>
              <a:rPr lang="en-US" dirty="0"/>
              <a:t> </a:t>
            </a:r>
            <a:r>
              <a:rPr lang="en-US" dirty="0" err="1"/>
              <a:t>bo‘lmagan</a:t>
            </a:r>
            <a:r>
              <a:rPr lang="en-US" dirty="0"/>
              <a:t>; </a:t>
            </a:r>
            <a:r>
              <a:rPr lang="en-US" dirty="0" err="1"/>
              <a:t>daraja</a:t>
            </a:r>
            <a:r>
              <a:rPr lang="en-US" dirty="0"/>
              <a:t> </a:t>
            </a:r>
            <a:r>
              <a:rPr lang="en-US" dirty="0" err="1"/>
              <a:t>ko‘rsatkichlari</a:t>
            </a:r>
            <a:r>
              <a:rPr lang="en-US" dirty="0"/>
              <a:t> </a:t>
            </a:r>
            <a:r>
              <a:rPr lang="en-US" dirty="0" err="1"/>
              <a:t>va</a:t>
            </a:r>
            <a:r>
              <a:rPr lang="en-US" dirty="0"/>
              <a:t> </a:t>
            </a:r>
            <a:r>
              <a:rPr lang="en-US" dirty="0" err="1"/>
              <a:t>indekslari</a:t>
            </a:r>
            <a:r>
              <a:rPr lang="en-US" dirty="0"/>
              <a:t> 2 mm dan </a:t>
            </a:r>
            <a:r>
              <a:rPr lang="en-US" dirty="0" err="1"/>
              <a:t>kam</a:t>
            </a:r>
            <a:r>
              <a:rPr lang="en-US" dirty="0"/>
              <a:t> </a:t>
            </a:r>
            <a:r>
              <a:rPr lang="en-US" dirty="0" err="1"/>
              <a:t>bo‘lmagan</a:t>
            </a:r>
            <a:r>
              <a:rPr lang="en-US" dirty="0"/>
              <a:t> </a:t>
            </a:r>
            <a:r>
              <a:rPr lang="en-US" dirty="0" err="1"/>
              <a:t>hajmda</a:t>
            </a:r>
            <a:r>
              <a:rPr lang="en-US" dirty="0"/>
              <a:t>.</a:t>
            </a:r>
            <a:endParaRPr lang="ru-RU" dirty="0"/>
          </a:p>
          <a:p>
            <a:pPr algn="ctr"/>
            <a:r>
              <a:rPr lang="en-US" dirty="0"/>
              <a:t> Formula </a:t>
            </a:r>
            <a:r>
              <a:rPr lang="en-US" dirty="0" err="1"/>
              <a:t>va</a:t>
            </a:r>
            <a:r>
              <a:rPr lang="en-US" dirty="0"/>
              <a:t> </a:t>
            </a:r>
            <a:r>
              <a:rPr lang="en-US" dirty="0" err="1"/>
              <a:t>tegishli</a:t>
            </a:r>
            <a:r>
              <a:rPr lang="en-US" dirty="0"/>
              <a:t> material «LaTeX» </a:t>
            </a:r>
            <a:r>
              <a:rPr lang="en-US" dirty="0" err="1"/>
              <a:t>formatida</a:t>
            </a:r>
            <a:r>
              <a:rPr lang="en-US" dirty="0"/>
              <a:t> </a:t>
            </a:r>
            <a:r>
              <a:rPr lang="en-US" dirty="0" err="1"/>
              <a:t>berilishi</a:t>
            </a:r>
            <a:r>
              <a:rPr lang="en-US" dirty="0"/>
              <a:t> </a:t>
            </a:r>
            <a:r>
              <a:rPr lang="en-US" dirty="0" err="1"/>
              <a:t>mumkin</a:t>
            </a:r>
            <a:r>
              <a:rPr lang="en-US" dirty="0"/>
              <a:t>.</a:t>
            </a:r>
          </a:p>
        </p:txBody>
      </p:sp>
    </p:spTree>
    <p:extLst>
      <p:ext uri="{BB962C8B-B14F-4D97-AF65-F5344CB8AC3E}">
        <p14:creationId xmlns:p14="http://schemas.microsoft.com/office/powerpoint/2010/main" val="949203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Выноска: стрелка вниз 1">
            <a:extLst>
              <a:ext uri="{FF2B5EF4-FFF2-40B4-BE49-F238E27FC236}">
                <a16:creationId xmlns:a16="http://schemas.microsoft.com/office/drawing/2014/main" xmlns="" id="{E98A5D5F-0762-41F6-AF39-0DAB20CAA9C0}"/>
              </a:ext>
            </a:extLst>
          </p:cNvPr>
          <p:cNvSpPr/>
          <p:nvPr/>
        </p:nvSpPr>
        <p:spPr>
          <a:xfrm>
            <a:off x="1458157" y="372863"/>
            <a:ext cx="9275685" cy="1677880"/>
          </a:xfrm>
          <a:prstGeom prst="downArrowCallou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t>Belgilarning ma’nolari bevosita formula ostida ularning formuladagi ketma-ketligi bo‘yicha beriladi. Har bir belgining ma’nosi yangi qatordan berilishi lozim. Berilgan ma’nolarning birinchi qatori «bunda» degan so‘z bilan ikki nuqtasiz boshlanadi.</a:t>
            </a:r>
            <a:endParaRPr lang="ru-RU"/>
          </a:p>
        </p:txBody>
      </p:sp>
      <p:sp>
        <p:nvSpPr>
          <p:cNvPr id="3" name="Прямоугольник 2">
            <a:extLst>
              <a:ext uri="{FF2B5EF4-FFF2-40B4-BE49-F238E27FC236}">
                <a16:creationId xmlns:a16="http://schemas.microsoft.com/office/drawing/2014/main" xmlns="" id="{DDB1E774-F610-4B24-85BC-A1B8261174C9}"/>
              </a:ext>
            </a:extLst>
          </p:cNvPr>
          <p:cNvSpPr/>
          <p:nvPr/>
        </p:nvSpPr>
        <p:spPr>
          <a:xfrm>
            <a:off x="1458156" y="2325949"/>
            <a:ext cx="9275685" cy="4070411"/>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t>Formulalar matndan alohida bo‘sh qatorlar bilan ajratib yoziladi. Har bir formulaning yuqori va pastki tomonlaridan 12 o‘lchamli («pt») oraliq qoldirilishi kerak. Agar tenglama bitta qatorga sig‘masa, sig‘magan qism tenglik belgisi «=» yoki qo‘shish «+», ayirish «–», ko‘paytirish «x» va bo‘lish «:» belgilaridan keyin ko‘chirilishi kerak. Har bir formula u joylashgan bob tartib raqami ko‘rsatilgan holda, izchil ketma-ketlikda, formulaning o‘ng tomonida qavs ichida raqamlanadi (masalan: «(1.1)»). Dissertatsiya matnida ko‘rsatilgan rasm, jadval</a:t>
            </a:r>
          </a:p>
          <a:p>
            <a:pPr algn="ctr"/>
            <a:r>
              <a:rPr lang="en-US"/>
              <a:t>yoki formulaga havola qilinganda, qavs ichida tegishli rasm, jadval yoki formulaning raqami (belgisi) keltirilib, «qarang» degan so‘z qo‘llaniladi (masalan: «1.3-jadvalga qarang»). </a:t>
            </a:r>
          </a:p>
        </p:txBody>
      </p:sp>
    </p:spTree>
    <p:extLst>
      <p:ext uri="{BB962C8B-B14F-4D97-AF65-F5344CB8AC3E}">
        <p14:creationId xmlns:p14="http://schemas.microsoft.com/office/powerpoint/2010/main" val="34582673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Выноска: стрелка вправо 1">
            <a:extLst>
              <a:ext uri="{FF2B5EF4-FFF2-40B4-BE49-F238E27FC236}">
                <a16:creationId xmlns:a16="http://schemas.microsoft.com/office/drawing/2014/main" xmlns="" id="{1533F83E-E7BA-40C0-B498-F8DC1B313418}"/>
              </a:ext>
            </a:extLst>
          </p:cNvPr>
          <p:cNvSpPr/>
          <p:nvPr/>
        </p:nvSpPr>
        <p:spPr>
          <a:xfrm>
            <a:off x="1047564" y="630314"/>
            <a:ext cx="6427434" cy="5397623"/>
          </a:xfrm>
          <a:prstGeom prst="rightArrowCallou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t>Dissertatsiya matnida beriladigan izohlar izchil ketma-ketlikda raqamlanadi (masalan: «Izoh 1.:»). Dissertatsiya matnida ko‘rsatilgan shaxslarning F.I.O.  amda tashkilot va mahsulotlarning nomlari va boshqa atoqli otlar o‘zgartirilib yozilishiga yo‘l qo‘yilmaydi.</a:t>
            </a:r>
            <a:endParaRPr lang="ru-RU"/>
          </a:p>
        </p:txBody>
      </p:sp>
      <p:sp>
        <p:nvSpPr>
          <p:cNvPr id="3" name="Прямоугольник 2">
            <a:extLst>
              <a:ext uri="{FF2B5EF4-FFF2-40B4-BE49-F238E27FC236}">
                <a16:creationId xmlns:a16="http://schemas.microsoft.com/office/drawing/2014/main" xmlns="" id="{A6CC8198-3206-4306-832C-C33A2906DCED}"/>
              </a:ext>
            </a:extLst>
          </p:cNvPr>
          <p:cNvSpPr/>
          <p:nvPr/>
        </p:nvSpPr>
        <p:spPr>
          <a:xfrm>
            <a:off x="7732450" y="630314"/>
            <a:ext cx="3542191" cy="548640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t>Dissertatsiyaning ilovalari alohida betlarda rasmiylashtirilib, izchil ketma-ketlikda raqamlanadi va «ilova» degan so‘z bilan ifodalanadi(masalan: «1-ilova»).  Ilova tegishli sarlavhaga ega bo‘ladi. Ilovalar dissertatsiyadan alohida jildda rasmiylashtirilganda, jildning titul varag‘ida dissertatsiya mavzusining nomi va uning ostida bosh harflar bilan «Ilovalar» degan so‘z yoziladi. </a:t>
            </a:r>
            <a:endParaRPr lang="ru-RU"/>
          </a:p>
        </p:txBody>
      </p:sp>
    </p:spTree>
    <p:extLst>
      <p:ext uri="{BB962C8B-B14F-4D97-AF65-F5344CB8AC3E}">
        <p14:creationId xmlns:p14="http://schemas.microsoft.com/office/powerpoint/2010/main" val="21970250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A11C2BF8-7254-41CE-8926-69DD06905D00}"/>
              </a:ext>
            </a:extLst>
          </p:cNvPr>
          <p:cNvSpPr txBox="1"/>
          <p:nvPr/>
        </p:nvSpPr>
        <p:spPr>
          <a:xfrm>
            <a:off x="443883" y="893971"/>
            <a:ext cx="10830757" cy="461665"/>
          </a:xfrm>
          <a:prstGeom prst="rect">
            <a:avLst/>
          </a:prstGeom>
          <a:noFill/>
        </p:spPr>
        <p:txBody>
          <a:bodyPr wrap="square">
            <a:spAutoFit/>
          </a:bodyPr>
          <a:lstStyle/>
          <a:p>
            <a:r>
              <a:rPr lang="en-US" sz="2400" b="1" dirty="0" err="1"/>
              <a:t>Dissertatsiya</a:t>
            </a:r>
            <a:r>
              <a:rPr lang="en-US" sz="2400" b="1" dirty="0"/>
              <a:t> </a:t>
            </a:r>
            <a:r>
              <a:rPr lang="en-US" sz="2400" b="1" dirty="0" err="1"/>
              <a:t>avtoreferatiga</a:t>
            </a:r>
            <a:r>
              <a:rPr lang="en-US" sz="2400" b="1" dirty="0"/>
              <a:t> </a:t>
            </a:r>
            <a:r>
              <a:rPr lang="en-US" sz="2400" b="1" dirty="0" err="1"/>
              <a:t>qo‘yiladigan</a:t>
            </a:r>
            <a:r>
              <a:rPr lang="en-US" sz="2400" b="1" dirty="0"/>
              <a:t> </a:t>
            </a:r>
            <a:r>
              <a:rPr lang="en-US" sz="2400" b="1" dirty="0" err="1"/>
              <a:t>talablar</a:t>
            </a:r>
            <a:endParaRPr lang="ru-RU" sz="2400" b="1" dirty="0"/>
          </a:p>
        </p:txBody>
      </p:sp>
      <p:sp>
        <p:nvSpPr>
          <p:cNvPr id="5" name="TextBox 4">
            <a:extLst>
              <a:ext uri="{FF2B5EF4-FFF2-40B4-BE49-F238E27FC236}">
                <a16:creationId xmlns:a16="http://schemas.microsoft.com/office/drawing/2014/main" xmlns="" id="{EDF468A5-57A6-4CD7-8FBF-FFB53D8F8ACC}"/>
              </a:ext>
            </a:extLst>
          </p:cNvPr>
          <p:cNvSpPr txBox="1"/>
          <p:nvPr/>
        </p:nvSpPr>
        <p:spPr>
          <a:xfrm>
            <a:off x="443883" y="1617812"/>
            <a:ext cx="7093259" cy="4247317"/>
          </a:xfrm>
          <a:prstGeom prst="rect">
            <a:avLst/>
          </a:prstGeom>
          <a:noFill/>
        </p:spPr>
        <p:txBody>
          <a:bodyPr wrap="square">
            <a:spAutoFit/>
          </a:bodyPr>
          <a:lstStyle/>
          <a:p>
            <a:r>
              <a:rPr lang="en-US" dirty="0" err="1"/>
              <a:t>Dissertatsiya</a:t>
            </a:r>
            <a:r>
              <a:rPr lang="en-US" dirty="0"/>
              <a:t> </a:t>
            </a:r>
            <a:r>
              <a:rPr lang="en-US" dirty="0" err="1"/>
              <a:t>avtoreferati</a:t>
            </a:r>
            <a:r>
              <a:rPr lang="en-US" dirty="0"/>
              <a:t> </a:t>
            </a:r>
            <a:r>
              <a:rPr lang="en-US" dirty="0" err="1"/>
              <a:t>risola</a:t>
            </a:r>
            <a:r>
              <a:rPr lang="en-US" dirty="0"/>
              <a:t> </a:t>
            </a:r>
            <a:r>
              <a:rPr lang="en-US" dirty="0" err="1"/>
              <a:t>ko‘rinishida</a:t>
            </a:r>
            <a:r>
              <a:rPr lang="en-US" dirty="0"/>
              <a:t> </a:t>
            </a:r>
            <a:r>
              <a:rPr lang="en-US" dirty="0" err="1"/>
              <a:t>tayyorlanib</a:t>
            </a:r>
            <a:r>
              <a:rPr lang="en-US" dirty="0"/>
              <a:t>, </a:t>
            </a:r>
            <a:r>
              <a:rPr lang="en-US" dirty="0" err="1"/>
              <a:t>uning</a:t>
            </a:r>
            <a:r>
              <a:rPr lang="en-US" dirty="0"/>
              <a:t> </a:t>
            </a:r>
            <a:r>
              <a:rPr lang="en-US" dirty="0" err="1"/>
              <a:t>muqovasi</a:t>
            </a:r>
            <a:r>
              <a:rPr lang="en-US" dirty="0"/>
              <a:t> </a:t>
            </a:r>
            <a:r>
              <a:rPr lang="en-US" dirty="0" err="1"/>
              <a:t>mazkur</a:t>
            </a:r>
            <a:r>
              <a:rPr lang="en-US" dirty="0"/>
              <a:t> </a:t>
            </a:r>
            <a:r>
              <a:rPr lang="en-US" dirty="0" err="1"/>
              <a:t>Qoidalarning</a:t>
            </a:r>
            <a:r>
              <a:rPr lang="en-US" dirty="0"/>
              <a:t> 2 </a:t>
            </a:r>
            <a:r>
              <a:rPr lang="en-US" dirty="0" err="1"/>
              <a:t>va</a:t>
            </a:r>
            <a:r>
              <a:rPr lang="en-US" dirty="0"/>
              <a:t> 2a-ilovalariga </a:t>
            </a:r>
            <a:r>
              <a:rPr lang="en-US" dirty="0" err="1"/>
              <a:t>muvofiq</a:t>
            </a:r>
            <a:r>
              <a:rPr lang="en-US" dirty="0"/>
              <a:t> </a:t>
            </a:r>
            <a:r>
              <a:rPr lang="en-US" dirty="0" err="1"/>
              <a:t>shaklda</a:t>
            </a:r>
            <a:r>
              <a:rPr lang="en-US" dirty="0"/>
              <a:t> </a:t>
            </a:r>
            <a:r>
              <a:rPr lang="en-US" dirty="0" err="1"/>
              <a:t>rasmiylashtiriladi</a:t>
            </a:r>
            <a:r>
              <a:rPr lang="en-US" dirty="0"/>
              <a:t>. </a:t>
            </a:r>
            <a:r>
              <a:rPr lang="en-US" dirty="0" err="1"/>
              <a:t>Bunda</a:t>
            </a:r>
            <a:r>
              <a:rPr lang="en-US" dirty="0"/>
              <a:t> </a:t>
            </a:r>
            <a:r>
              <a:rPr lang="en-US" dirty="0" err="1"/>
              <a:t>asosiy</a:t>
            </a:r>
            <a:r>
              <a:rPr lang="en-US" dirty="0"/>
              <a:t> </a:t>
            </a:r>
            <a:r>
              <a:rPr lang="en-US" dirty="0" err="1"/>
              <a:t>muqovasi</a:t>
            </a:r>
            <a:r>
              <a:rPr lang="en-US" dirty="0"/>
              <a:t> </a:t>
            </a:r>
            <a:r>
              <a:rPr lang="en-US" dirty="0" err="1"/>
              <a:t>oq-yaltiroq</a:t>
            </a:r>
            <a:r>
              <a:rPr lang="en-US" dirty="0"/>
              <a:t> </a:t>
            </a:r>
            <a:r>
              <a:rPr lang="en-US" dirty="0" err="1"/>
              <a:t>qog‘ozda</a:t>
            </a:r>
            <a:r>
              <a:rPr lang="en-US" dirty="0"/>
              <a:t> </a:t>
            </a:r>
            <a:r>
              <a:rPr lang="en-US" dirty="0" err="1"/>
              <a:t>va</a:t>
            </a:r>
            <a:r>
              <a:rPr lang="en-US" dirty="0"/>
              <a:t> </a:t>
            </a:r>
            <a:r>
              <a:rPr lang="en-US" dirty="0" err="1"/>
              <a:t>ichki</a:t>
            </a:r>
            <a:r>
              <a:rPr lang="en-US" dirty="0"/>
              <a:t> </a:t>
            </a:r>
            <a:r>
              <a:rPr lang="en-US" dirty="0" err="1"/>
              <a:t>muqovalari</a:t>
            </a:r>
            <a:r>
              <a:rPr lang="en-US" dirty="0"/>
              <a:t> (</a:t>
            </a:r>
            <a:r>
              <a:rPr lang="en-US" dirty="0" err="1"/>
              <a:t>o‘zbek</a:t>
            </a:r>
            <a:r>
              <a:rPr lang="en-US" dirty="0"/>
              <a:t>, </a:t>
            </a:r>
            <a:r>
              <a:rPr lang="en-US" dirty="0" err="1"/>
              <a:t>rus</a:t>
            </a:r>
            <a:r>
              <a:rPr lang="en-US" dirty="0"/>
              <a:t> </a:t>
            </a:r>
            <a:r>
              <a:rPr lang="en-US" dirty="0" err="1"/>
              <a:t>va</a:t>
            </a:r>
            <a:r>
              <a:rPr lang="en-US" dirty="0"/>
              <a:t> </a:t>
            </a:r>
            <a:r>
              <a:rPr lang="en-US" dirty="0" err="1"/>
              <a:t>ingliz</a:t>
            </a:r>
            <a:r>
              <a:rPr lang="en-US" dirty="0"/>
              <a:t> </a:t>
            </a:r>
            <a:r>
              <a:rPr lang="en-US" dirty="0" err="1"/>
              <a:t>tillarida</a:t>
            </a:r>
            <a:r>
              <a:rPr lang="en-US" dirty="0"/>
              <a:t> </a:t>
            </a:r>
            <a:r>
              <a:rPr lang="en-US" dirty="0" err="1"/>
              <a:t>alohida</a:t>
            </a:r>
            <a:r>
              <a:rPr lang="en-US" dirty="0"/>
              <a:t>) </a:t>
            </a:r>
            <a:r>
              <a:rPr lang="en-US" dirty="0" err="1"/>
              <a:t>oq</a:t>
            </a:r>
            <a:r>
              <a:rPr lang="en-US" dirty="0"/>
              <a:t> </a:t>
            </a:r>
            <a:r>
              <a:rPr lang="en-US" dirty="0" err="1"/>
              <a:t>qog‘ozda</a:t>
            </a:r>
            <a:r>
              <a:rPr lang="en-US" dirty="0"/>
              <a:t> </a:t>
            </a:r>
            <a:r>
              <a:rPr lang="en-US" dirty="0" err="1"/>
              <a:t>rasmiylashtiriladi</a:t>
            </a:r>
            <a:r>
              <a:rPr lang="en-US" dirty="0"/>
              <a:t>. </a:t>
            </a:r>
            <a:r>
              <a:rPr lang="en-US" dirty="0" err="1"/>
              <a:t>Dissertatsiya</a:t>
            </a:r>
            <a:r>
              <a:rPr lang="en-US" dirty="0"/>
              <a:t> </a:t>
            </a:r>
            <a:r>
              <a:rPr lang="en-US" dirty="0" err="1"/>
              <a:t>avtoreferati</a:t>
            </a:r>
            <a:r>
              <a:rPr lang="en-US" dirty="0"/>
              <a:t> </a:t>
            </a:r>
            <a:r>
              <a:rPr lang="en-US" dirty="0" err="1"/>
              <a:t>asosiy</a:t>
            </a:r>
            <a:r>
              <a:rPr lang="en-US" dirty="0"/>
              <a:t> </a:t>
            </a:r>
            <a:r>
              <a:rPr lang="en-US" dirty="0" err="1"/>
              <a:t>muqovasining</a:t>
            </a:r>
            <a:r>
              <a:rPr lang="en-US" dirty="0"/>
              <a:t> </a:t>
            </a:r>
            <a:r>
              <a:rPr lang="en-US" dirty="0" err="1"/>
              <a:t>orqa</a:t>
            </a:r>
            <a:r>
              <a:rPr lang="en-US" dirty="0"/>
              <a:t> </a:t>
            </a:r>
            <a:r>
              <a:rPr lang="en-US" dirty="0" err="1"/>
              <a:t>tomonida</a:t>
            </a:r>
            <a:r>
              <a:rPr lang="en-US" dirty="0"/>
              <a:t> </a:t>
            </a:r>
            <a:r>
              <a:rPr lang="en-US" dirty="0" err="1"/>
              <a:t>dissertatsiya</a:t>
            </a:r>
            <a:r>
              <a:rPr lang="en-US" dirty="0"/>
              <a:t> </a:t>
            </a:r>
            <a:r>
              <a:rPr lang="en-US" dirty="0" err="1"/>
              <a:t>avtoreferatining</a:t>
            </a:r>
            <a:r>
              <a:rPr lang="en-US" dirty="0"/>
              <a:t> </a:t>
            </a:r>
            <a:r>
              <a:rPr lang="en-US" dirty="0" err="1"/>
              <a:t>mundarijasi</a:t>
            </a:r>
            <a:r>
              <a:rPr lang="en-US" dirty="0"/>
              <a:t> </a:t>
            </a:r>
            <a:r>
              <a:rPr lang="en-US" dirty="0" err="1"/>
              <a:t>ko‘rsatiladi</a:t>
            </a:r>
            <a:r>
              <a:rPr lang="en-US" dirty="0"/>
              <a:t>. </a:t>
            </a:r>
            <a:r>
              <a:rPr lang="en-US" dirty="0" err="1"/>
              <a:t>Ichki</a:t>
            </a:r>
            <a:r>
              <a:rPr lang="en-US" dirty="0"/>
              <a:t> </a:t>
            </a:r>
            <a:r>
              <a:rPr lang="en-US" dirty="0" err="1"/>
              <a:t>muqovalarning</a:t>
            </a:r>
            <a:r>
              <a:rPr lang="en-US" dirty="0"/>
              <a:t> </a:t>
            </a:r>
            <a:r>
              <a:rPr lang="en-US" dirty="0" err="1"/>
              <a:t>orqa</a:t>
            </a:r>
            <a:r>
              <a:rPr lang="en-US" dirty="0"/>
              <a:t> </a:t>
            </a:r>
            <a:r>
              <a:rPr lang="en-US" dirty="0" err="1"/>
              <a:t>tomoni</a:t>
            </a:r>
            <a:r>
              <a:rPr lang="en-US" dirty="0"/>
              <a:t> </a:t>
            </a:r>
            <a:r>
              <a:rPr lang="en-US" dirty="0" err="1"/>
              <a:t>mazkur</a:t>
            </a:r>
            <a:r>
              <a:rPr lang="en-US" dirty="0"/>
              <a:t> </a:t>
            </a:r>
            <a:r>
              <a:rPr lang="en-US" dirty="0" err="1"/>
              <a:t>Qoidalarning</a:t>
            </a:r>
            <a:r>
              <a:rPr lang="en-US" dirty="0"/>
              <a:t> 3 </a:t>
            </a:r>
            <a:r>
              <a:rPr lang="en-US" dirty="0" err="1"/>
              <a:t>va</a:t>
            </a:r>
            <a:r>
              <a:rPr lang="en-US" dirty="0"/>
              <a:t> 3a-ilovalariga </a:t>
            </a:r>
            <a:r>
              <a:rPr lang="en-US" dirty="0" err="1"/>
              <a:t>muvofiq</a:t>
            </a:r>
            <a:r>
              <a:rPr lang="en-US" dirty="0"/>
              <a:t> </a:t>
            </a:r>
            <a:r>
              <a:rPr lang="en-US" dirty="0" err="1"/>
              <a:t>shaklda</a:t>
            </a:r>
            <a:r>
              <a:rPr lang="en-US" dirty="0"/>
              <a:t>, </a:t>
            </a:r>
            <a:r>
              <a:rPr lang="en-US" dirty="0" err="1"/>
              <a:t>tegishlicha</a:t>
            </a:r>
            <a:r>
              <a:rPr lang="en-US" dirty="0"/>
              <a:t> </a:t>
            </a:r>
            <a:r>
              <a:rPr lang="en-US" dirty="0" err="1"/>
              <a:t>rus</a:t>
            </a:r>
            <a:r>
              <a:rPr lang="en-US" dirty="0"/>
              <a:t> </a:t>
            </a:r>
            <a:r>
              <a:rPr lang="en-US" dirty="0" err="1"/>
              <a:t>va</a:t>
            </a:r>
            <a:r>
              <a:rPr lang="en-US" dirty="0"/>
              <a:t> </a:t>
            </a:r>
            <a:r>
              <a:rPr lang="en-US" dirty="0" err="1"/>
              <a:t>ingliz</a:t>
            </a:r>
            <a:r>
              <a:rPr lang="en-US" dirty="0"/>
              <a:t> </a:t>
            </a:r>
            <a:r>
              <a:rPr lang="en-US" dirty="0" err="1"/>
              <a:t>tillariga</a:t>
            </a:r>
            <a:r>
              <a:rPr lang="en-US" dirty="0"/>
              <a:t> </a:t>
            </a:r>
            <a:r>
              <a:rPr lang="en-US" dirty="0" err="1"/>
              <a:t>tarjima</a:t>
            </a:r>
            <a:r>
              <a:rPr lang="en-US" dirty="0"/>
              <a:t> </a:t>
            </a:r>
            <a:r>
              <a:rPr lang="en-US" dirty="0" err="1"/>
              <a:t>qilingan</a:t>
            </a:r>
            <a:r>
              <a:rPr lang="en-US" dirty="0"/>
              <a:t> </a:t>
            </a:r>
            <a:r>
              <a:rPr lang="en-US" dirty="0" err="1"/>
              <a:t>holda</a:t>
            </a:r>
            <a:r>
              <a:rPr lang="en-US" dirty="0"/>
              <a:t> </a:t>
            </a:r>
            <a:r>
              <a:rPr lang="en-US" dirty="0" err="1"/>
              <a:t>rasmiylashtiriladi</a:t>
            </a:r>
            <a:r>
              <a:rPr lang="en-US" dirty="0"/>
              <a:t>. </a:t>
            </a:r>
            <a:r>
              <a:rPr lang="en-US" dirty="0" err="1"/>
              <a:t>Dissertatsiya</a:t>
            </a:r>
            <a:r>
              <a:rPr lang="en-US" dirty="0"/>
              <a:t> </a:t>
            </a:r>
            <a:r>
              <a:rPr lang="en-US" dirty="0" err="1"/>
              <a:t>avtoreferati</a:t>
            </a:r>
            <a:r>
              <a:rPr lang="en-US" dirty="0"/>
              <a:t> </a:t>
            </a:r>
            <a:r>
              <a:rPr lang="en-US" dirty="0" err="1"/>
              <a:t>quyidagi</a:t>
            </a:r>
            <a:r>
              <a:rPr lang="en-US" dirty="0"/>
              <a:t> </a:t>
            </a:r>
            <a:r>
              <a:rPr lang="en-US" dirty="0" err="1"/>
              <a:t>tarkibiy</a:t>
            </a:r>
            <a:r>
              <a:rPr lang="en-US" dirty="0"/>
              <a:t> </a:t>
            </a:r>
            <a:r>
              <a:rPr lang="en-US" dirty="0" err="1"/>
              <a:t>qismlardan</a:t>
            </a:r>
            <a:r>
              <a:rPr lang="en-US" dirty="0"/>
              <a:t> </a:t>
            </a:r>
            <a:r>
              <a:rPr lang="en-US" dirty="0" err="1"/>
              <a:t>iborat</a:t>
            </a:r>
            <a:r>
              <a:rPr lang="en-US" dirty="0"/>
              <a:t> </a:t>
            </a:r>
            <a:r>
              <a:rPr lang="en-US" dirty="0" err="1"/>
              <a:t>bo‘lishi</a:t>
            </a:r>
            <a:r>
              <a:rPr lang="en-US" dirty="0"/>
              <a:t> </a:t>
            </a:r>
            <a:r>
              <a:rPr lang="en-US" dirty="0" err="1"/>
              <a:t>lozim</a:t>
            </a:r>
            <a:r>
              <a:rPr lang="en-US" dirty="0"/>
              <a:t>: </a:t>
            </a:r>
            <a:r>
              <a:rPr lang="en-US" dirty="0" err="1"/>
              <a:t>kirish</a:t>
            </a:r>
            <a:r>
              <a:rPr lang="en-US" dirty="0"/>
              <a:t> (</a:t>
            </a:r>
            <a:r>
              <a:rPr lang="en-US" dirty="0" err="1"/>
              <a:t>dissertatsiya</a:t>
            </a:r>
            <a:r>
              <a:rPr lang="en-US" dirty="0"/>
              <a:t> </a:t>
            </a:r>
            <a:r>
              <a:rPr lang="en-US" dirty="0" err="1"/>
              <a:t>annotatsiyasi</a:t>
            </a:r>
            <a:r>
              <a:rPr lang="en-US" dirty="0"/>
              <a:t>); </a:t>
            </a:r>
            <a:r>
              <a:rPr lang="en-US" dirty="0" err="1"/>
              <a:t>dissertatsiyaning</a:t>
            </a:r>
            <a:r>
              <a:rPr lang="en-US" dirty="0"/>
              <a:t> </a:t>
            </a:r>
            <a:r>
              <a:rPr lang="en-US" dirty="0" err="1"/>
              <a:t>asosiy</a:t>
            </a:r>
            <a:r>
              <a:rPr lang="en-US" dirty="0"/>
              <a:t> </a:t>
            </a:r>
            <a:r>
              <a:rPr lang="en-US" dirty="0" err="1"/>
              <a:t>mazmuni</a:t>
            </a:r>
            <a:r>
              <a:rPr lang="en-US" dirty="0"/>
              <a:t>; </a:t>
            </a:r>
            <a:r>
              <a:rPr lang="en-US" dirty="0" err="1"/>
              <a:t>xulosa</a:t>
            </a:r>
            <a:r>
              <a:rPr lang="en-US" dirty="0"/>
              <a:t>; </a:t>
            </a:r>
            <a:r>
              <a:rPr lang="en-US" dirty="0" err="1"/>
              <a:t>e’lon</a:t>
            </a:r>
            <a:r>
              <a:rPr lang="en-US" dirty="0"/>
              <a:t> </a:t>
            </a:r>
            <a:r>
              <a:rPr lang="en-US" dirty="0" err="1"/>
              <a:t>qilingan</a:t>
            </a:r>
            <a:r>
              <a:rPr lang="en-US" dirty="0"/>
              <a:t> </a:t>
            </a:r>
            <a:r>
              <a:rPr lang="en-US" dirty="0" err="1"/>
              <a:t>ishlar</a:t>
            </a:r>
            <a:r>
              <a:rPr lang="en-US" dirty="0"/>
              <a:t> </a:t>
            </a:r>
            <a:r>
              <a:rPr lang="en-US" dirty="0" err="1"/>
              <a:t>ro‘yxati</a:t>
            </a:r>
            <a:r>
              <a:rPr lang="en-US" dirty="0"/>
              <a:t>. </a:t>
            </a:r>
            <a:r>
              <a:rPr lang="en-US" dirty="0" err="1"/>
              <a:t>Dissertatsiya</a:t>
            </a:r>
            <a:r>
              <a:rPr lang="en-US" dirty="0"/>
              <a:t> </a:t>
            </a:r>
            <a:r>
              <a:rPr lang="en-US" dirty="0" err="1"/>
              <a:t>avtoreferatining</a:t>
            </a:r>
            <a:r>
              <a:rPr lang="en-US" dirty="0"/>
              <a:t> </a:t>
            </a:r>
            <a:r>
              <a:rPr lang="en-US" dirty="0" err="1"/>
              <a:t>kirish</a:t>
            </a:r>
            <a:r>
              <a:rPr lang="en-US" dirty="0"/>
              <a:t> </a:t>
            </a:r>
            <a:r>
              <a:rPr lang="en-US" dirty="0" err="1"/>
              <a:t>qismi</a:t>
            </a:r>
            <a:r>
              <a:rPr lang="en-US" dirty="0"/>
              <a:t> </a:t>
            </a:r>
            <a:r>
              <a:rPr lang="en-US" dirty="0" err="1"/>
              <a:t>dissertatsiyaning</a:t>
            </a:r>
            <a:r>
              <a:rPr lang="en-US" dirty="0"/>
              <a:t> </a:t>
            </a:r>
            <a:r>
              <a:rPr lang="en-US" dirty="0" err="1"/>
              <a:t>kirish</a:t>
            </a:r>
            <a:r>
              <a:rPr lang="en-US" dirty="0"/>
              <a:t> </a:t>
            </a:r>
            <a:r>
              <a:rPr lang="en-US" dirty="0" err="1"/>
              <a:t>qismi</a:t>
            </a:r>
            <a:r>
              <a:rPr lang="en-US" dirty="0"/>
              <a:t> </a:t>
            </a:r>
            <a:r>
              <a:rPr lang="en-US" dirty="0" err="1"/>
              <a:t>bilan</a:t>
            </a:r>
            <a:r>
              <a:rPr lang="en-US" dirty="0"/>
              <a:t> </a:t>
            </a:r>
            <a:r>
              <a:rPr lang="en-US" dirty="0" err="1"/>
              <a:t>aynan</a:t>
            </a:r>
            <a:r>
              <a:rPr lang="en-US" dirty="0"/>
              <a:t> </a:t>
            </a:r>
            <a:r>
              <a:rPr lang="en-US" dirty="0" err="1"/>
              <a:t>bir</a:t>
            </a:r>
            <a:r>
              <a:rPr lang="en-US" dirty="0"/>
              <a:t> </a:t>
            </a:r>
            <a:r>
              <a:rPr lang="en-US" dirty="0" err="1"/>
              <a:t>xil</a:t>
            </a:r>
            <a:endParaRPr lang="en-US" dirty="0"/>
          </a:p>
          <a:p>
            <a:r>
              <a:rPr lang="en-US" dirty="0" err="1"/>
              <a:t>bo‘lishi</a:t>
            </a:r>
            <a:r>
              <a:rPr lang="en-US" dirty="0"/>
              <a:t> </a:t>
            </a:r>
            <a:r>
              <a:rPr lang="en-US" dirty="0" err="1"/>
              <a:t>lozim</a:t>
            </a:r>
            <a:r>
              <a:rPr lang="en-US" dirty="0"/>
              <a:t>.</a:t>
            </a:r>
          </a:p>
        </p:txBody>
      </p:sp>
    </p:spTree>
    <p:extLst>
      <p:ext uri="{BB962C8B-B14F-4D97-AF65-F5344CB8AC3E}">
        <p14:creationId xmlns:p14="http://schemas.microsoft.com/office/powerpoint/2010/main" val="42881886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узырек для мыслей: облако 3">
            <a:extLst>
              <a:ext uri="{FF2B5EF4-FFF2-40B4-BE49-F238E27FC236}">
                <a16:creationId xmlns:a16="http://schemas.microsoft.com/office/drawing/2014/main" xmlns="" id="{A43F0655-6BDC-4211-81B4-01EBBA15EEBB}"/>
              </a:ext>
            </a:extLst>
          </p:cNvPr>
          <p:cNvSpPr/>
          <p:nvPr/>
        </p:nvSpPr>
        <p:spPr>
          <a:xfrm>
            <a:off x="2041864" y="319596"/>
            <a:ext cx="7270811" cy="5237825"/>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 name="TextBox 2">
            <a:extLst>
              <a:ext uri="{FF2B5EF4-FFF2-40B4-BE49-F238E27FC236}">
                <a16:creationId xmlns:a16="http://schemas.microsoft.com/office/drawing/2014/main" xmlns="" id="{51D8F5F0-43E4-4139-97CD-D1AB5DE94A2D}"/>
              </a:ext>
            </a:extLst>
          </p:cNvPr>
          <p:cNvSpPr txBox="1"/>
          <p:nvPr/>
        </p:nvSpPr>
        <p:spPr>
          <a:xfrm>
            <a:off x="3204839" y="1687588"/>
            <a:ext cx="6107836" cy="2031325"/>
          </a:xfrm>
          <a:prstGeom prst="rect">
            <a:avLst/>
          </a:prstGeom>
          <a:noFill/>
        </p:spPr>
        <p:txBody>
          <a:bodyPr wrap="square">
            <a:spAutoFit/>
          </a:bodyPr>
          <a:lstStyle/>
          <a:p>
            <a:r>
              <a:rPr lang="en-US" dirty="0" err="1"/>
              <a:t>Dissertatsiyaning</a:t>
            </a:r>
            <a:r>
              <a:rPr lang="en-US" dirty="0"/>
              <a:t> </a:t>
            </a:r>
            <a:r>
              <a:rPr lang="en-US" dirty="0" err="1"/>
              <a:t>asosiy</a:t>
            </a:r>
            <a:r>
              <a:rPr lang="en-US" dirty="0"/>
              <a:t> </a:t>
            </a:r>
            <a:r>
              <a:rPr lang="en-US" dirty="0" err="1"/>
              <a:t>mazmuni</a:t>
            </a:r>
            <a:r>
              <a:rPr lang="en-US" dirty="0"/>
              <a:t> </a:t>
            </a:r>
            <a:r>
              <a:rPr lang="en-US" dirty="0" err="1"/>
              <a:t>qismida</a:t>
            </a:r>
            <a:r>
              <a:rPr lang="en-US" dirty="0"/>
              <a:t> </a:t>
            </a:r>
            <a:r>
              <a:rPr lang="en-US" dirty="0" err="1"/>
              <a:t>dissertatsiyaning</a:t>
            </a:r>
            <a:r>
              <a:rPr lang="en-US" dirty="0"/>
              <a:t> </a:t>
            </a:r>
            <a:r>
              <a:rPr lang="en-US" dirty="0" err="1"/>
              <a:t>mohiyati</a:t>
            </a:r>
            <a:r>
              <a:rPr lang="en-US" dirty="0"/>
              <a:t> </a:t>
            </a:r>
            <a:r>
              <a:rPr lang="en-US" dirty="0" err="1"/>
              <a:t>qisqacha</a:t>
            </a:r>
            <a:r>
              <a:rPr lang="en-US" dirty="0"/>
              <a:t> </a:t>
            </a:r>
            <a:r>
              <a:rPr lang="en-US" dirty="0" err="1"/>
              <a:t>bayon</a:t>
            </a:r>
            <a:r>
              <a:rPr lang="en-US" dirty="0"/>
              <a:t> </a:t>
            </a:r>
            <a:r>
              <a:rPr lang="en-US" dirty="0" err="1"/>
              <a:t>qilinib</a:t>
            </a:r>
            <a:r>
              <a:rPr lang="en-US" dirty="0"/>
              <a:t>, </a:t>
            </a:r>
            <a:r>
              <a:rPr lang="en-US" dirty="0" err="1"/>
              <a:t>tadqiqot</a:t>
            </a:r>
            <a:r>
              <a:rPr lang="en-US" dirty="0"/>
              <a:t> </a:t>
            </a:r>
            <a:r>
              <a:rPr lang="en-US" dirty="0" err="1"/>
              <a:t>maqsadiga</a:t>
            </a:r>
            <a:r>
              <a:rPr lang="en-US" dirty="0"/>
              <a:t> </a:t>
            </a:r>
            <a:r>
              <a:rPr lang="en-US" dirty="0" err="1"/>
              <a:t>erishilganligi</a:t>
            </a:r>
            <a:r>
              <a:rPr lang="en-US" dirty="0"/>
              <a:t> </a:t>
            </a:r>
            <a:r>
              <a:rPr lang="en-US" dirty="0" err="1"/>
              <a:t>va</a:t>
            </a:r>
            <a:r>
              <a:rPr lang="en-US" dirty="0"/>
              <a:t> </a:t>
            </a:r>
            <a:r>
              <a:rPr lang="en-US" dirty="0" err="1"/>
              <a:t>vazifalarining</a:t>
            </a:r>
            <a:r>
              <a:rPr lang="en-US" dirty="0"/>
              <a:t> </a:t>
            </a:r>
            <a:r>
              <a:rPr lang="en-US" dirty="0" err="1"/>
              <a:t>bajarilganligi</a:t>
            </a:r>
            <a:r>
              <a:rPr lang="en-US" dirty="0"/>
              <a:t> </a:t>
            </a:r>
            <a:r>
              <a:rPr lang="en-US" dirty="0" err="1"/>
              <a:t>ko‘rsatib</a:t>
            </a:r>
            <a:r>
              <a:rPr lang="en-US" dirty="0"/>
              <a:t> </a:t>
            </a:r>
            <a:r>
              <a:rPr lang="en-US" dirty="0" err="1"/>
              <a:t>berilishi</a:t>
            </a:r>
            <a:r>
              <a:rPr lang="en-US" dirty="0"/>
              <a:t> </a:t>
            </a:r>
            <a:r>
              <a:rPr lang="en-US" dirty="0" err="1"/>
              <a:t>kerak</a:t>
            </a:r>
            <a:r>
              <a:rPr lang="en-US" dirty="0"/>
              <a:t>. </a:t>
            </a:r>
            <a:r>
              <a:rPr lang="en-US" dirty="0" err="1"/>
              <a:t>Xulosa</a:t>
            </a:r>
            <a:r>
              <a:rPr lang="en-US" dirty="0"/>
              <a:t> </a:t>
            </a:r>
            <a:r>
              <a:rPr lang="en-US" dirty="0" err="1"/>
              <a:t>qismida</a:t>
            </a:r>
            <a:r>
              <a:rPr lang="en-US" dirty="0"/>
              <a:t> </a:t>
            </a:r>
            <a:r>
              <a:rPr lang="en-US" dirty="0" err="1"/>
              <a:t>dissertatsiya</a:t>
            </a:r>
            <a:r>
              <a:rPr lang="en-US" dirty="0"/>
              <a:t> </a:t>
            </a:r>
            <a:r>
              <a:rPr lang="en-US" dirty="0" err="1"/>
              <a:t>tadqiqoti</a:t>
            </a:r>
            <a:r>
              <a:rPr lang="en-US" dirty="0"/>
              <a:t> </a:t>
            </a:r>
            <a:r>
              <a:rPr lang="en-US" dirty="0" err="1"/>
              <a:t>bo‘yicha</a:t>
            </a:r>
            <a:r>
              <a:rPr lang="en-US" dirty="0"/>
              <a:t> </a:t>
            </a:r>
            <a:r>
              <a:rPr lang="en-US" dirty="0" err="1"/>
              <a:t>xulosalar</a:t>
            </a:r>
            <a:r>
              <a:rPr lang="en-US" dirty="0"/>
              <a:t>, </a:t>
            </a:r>
            <a:r>
              <a:rPr lang="en-US" dirty="0" err="1"/>
              <a:t>taklif</a:t>
            </a:r>
            <a:r>
              <a:rPr lang="en-US" dirty="0"/>
              <a:t> </a:t>
            </a:r>
            <a:r>
              <a:rPr lang="en-US" dirty="0" err="1"/>
              <a:t>va</a:t>
            </a:r>
            <a:r>
              <a:rPr lang="en-US" dirty="0"/>
              <a:t> </a:t>
            </a:r>
            <a:r>
              <a:rPr lang="en-US" dirty="0" err="1"/>
              <a:t>tavsiyalar</a:t>
            </a:r>
            <a:r>
              <a:rPr lang="en-US" dirty="0"/>
              <a:t> </a:t>
            </a:r>
            <a:r>
              <a:rPr lang="en-US" dirty="0" err="1"/>
              <a:t>hamda</a:t>
            </a:r>
            <a:r>
              <a:rPr lang="en-US" dirty="0"/>
              <a:t> </a:t>
            </a:r>
            <a:r>
              <a:rPr lang="en-US" dirty="0" err="1"/>
              <a:t>amaliyotga</a:t>
            </a:r>
            <a:r>
              <a:rPr lang="en-US" dirty="0"/>
              <a:t> </a:t>
            </a:r>
            <a:r>
              <a:rPr lang="en-US" dirty="0" err="1"/>
              <a:t>joriy</a:t>
            </a:r>
            <a:r>
              <a:rPr lang="en-US" dirty="0"/>
              <a:t> </a:t>
            </a:r>
            <a:r>
              <a:rPr lang="en-US" dirty="0" err="1"/>
              <a:t>etilishi</a:t>
            </a:r>
            <a:r>
              <a:rPr lang="en-US" dirty="0"/>
              <a:t> </a:t>
            </a:r>
            <a:r>
              <a:rPr lang="en-US" dirty="0" err="1"/>
              <a:t>mumkin</a:t>
            </a:r>
            <a:r>
              <a:rPr lang="en-US" dirty="0"/>
              <a:t> </a:t>
            </a:r>
            <a:r>
              <a:rPr lang="en-US" dirty="0" err="1"/>
              <a:t>bo‘lgan</a:t>
            </a:r>
            <a:r>
              <a:rPr lang="en-US" dirty="0"/>
              <a:t> </a:t>
            </a:r>
            <a:r>
              <a:rPr lang="en-US" dirty="0" err="1"/>
              <a:t>natijalar</a:t>
            </a:r>
            <a:r>
              <a:rPr lang="en-US" dirty="0"/>
              <a:t> </a:t>
            </a:r>
            <a:r>
              <a:rPr lang="en-US" dirty="0" err="1"/>
              <a:t>keltiriladi</a:t>
            </a:r>
            <a:r>
              <a:rPr lang="en-US" dirty="0"/>
              <a:t>. </a:t>
            </a:r>
            <a:endParaRPr lang="ru-RU" dirty="0"/>
          </a:p>
        </p:txBody>
      </p:sp>
    </p:spTree>
    <p:extLst>
      <p:ext uri="{BB962C8B-B14F-4D97-AF65-F5344CB8AC3E}">
        <p14:creationId xmlns:p14="http://schemas.microsoft.com/office/powerpoint/2010/main" val="36800833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Выноска: стрелка вниз 2">
            <a:extLst>
              <a:ext uri="{FF2B5EF4-FFF2-40B4-BE49-F238E27FC236}">
                <a16:creationId xmlns:a16="http://schemas.microsoft.com/office/drawing/2014/main" xmlns="" id="{C33215ED-C900-4930-83A9-BA0002AF1709}"/>
              </a:ext>
            </a:extLst>
          </p:cNvPr>
          <p:cNvSpPr/>
          <p:nvPr/>
        </p:nvSpPr>
        <p:spPr>
          <a:xfrm>
            <a:off x="3210757" y="983202"/>
            <a:ext cx="5770486" cy="2372557"/>
          </a:xfrm>
          <a:prstGeom prst="downArrowCallou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err="1"/>
              <a:t>E’lon</a:t>
            </a:r>
            <a:r>
              <a:rPr lang="en-US" dirty="0"/>
              <a:t> </a:t>
            </a:r>
            <a:r>
              <a:rPr lang="en-US" dirty="0" err="1"/>
              <a:t>qilingan</a:t>
            </a:r>
            <a:r>
              <a:rPr lang="en-US" dirty="0"/>
              <a:t> </a:t>
            </a:r>
            <a:r>
              <a:rPr lang="en-US" dirty="0" err="1"/>
              <a:t>ishlar</a:t>
            </a:r>
            <a:r>
              <a:rPr lang="en-US" dirty="0"/>
              <a:t> </a:t>
            </a:r>
            <a:r>
              <a:rPr lang="en-US" dirty="0" err="1"/>
              <a:t>ro‘yxatida</a:t>
            </a:r>
            <a:r>
              <a:rPr lang="en-US" dirty="0"/>
              <a:t> </a:t>
            </a:r>
            <a:r>
              <a:rPr lang="en-US" dirty="0" err="1"/>
              <a:t>dissertatsiya</a:t>
            </a:r>
            <a:r>
              <a:rPr lang="en-US" dirty="0"/>
              <a:t> </a:t>
            </a:r>
            <a:r>
              <a:rPr lang="en-US" dirty="0" err="1"/>
              <a:t>mavzusi</a:t>
            </a:r>
            <a:r>
              <a:rPr lang="en-US" dirty="0"/>
              <a:t> </a:t>
            </a:r>
            <a:r>
              <a:rPr lang="en-US" dirty="0" err="1"/>
              <a:t>bo‘yicha</a:t>
            </a:r>
            <a:r>
              <a:rPr lang="en-US" dirty="0"/>
              <a:t> chop </a:t>
            </a:r>
            <a:r>
              <a:rPr lang="en-US" dirty="0" err="1"/>
              <a:t>etilgan</a:t>
            </a:r>
            <a:r>
              <a:rPr lang="en-US" dirty="0"/>
              <a:t> </a:t>
            </a:r>
            <a:r>
              <a:rPr lang="en-US" dirty="0" err="1"/>
              <a:t>ilmiy</a:t>
            </a:r>
            <a:r>
              <a:rPr lang="en-US" dirty="0"/>
              <a:t> </a:t>
            </a:r>
            <a:r>
              <a:rPr lang="en-US" dirty="0" err="1"/>
              <a:t>ishlar</a:t>
            </a:r>
            <a:r>
              <a:rPr lang="en-US" dirty="0"/>
              <a:t> </a:t>
            </a:r>
            <a:r>
              <a:rPr lang="en-US" dirty="0" err="1"/>
              <a:t>ro‘yxati</a:t>
            </a:r>
            <a:r>
              <a:rPr lang="en-US" dirty="0"/>
              <a:t> </a:t>
            </a:r>
            <a:r>
              <a:rPr lang="en-US" dirty="0" err="1"/>
              <a:t>ko‘rsatiladi</a:t>
            </a:r>
            <a:r>
              <a:rPr lang="en-US" dirty="0"/>
              <a:t>. </a:t>
            </a:r>
            <a:r>
              <a:rPr lang="en-US" dirty="0" err="1"/>
              <a:t>Ular</a:t>
            </a:r>
            <a:r>
              <a:rPr lang="en-US" dirty="0"/>
              <a:t> </a:t>
            </a:r>
            <a:r>
              <a:rPr lang="en-US" dirty="0" err="1"/>
              <a:t>quyidagi</a:t>
            </a:r>
            <a:r>
              <a:rPr lang="en-US" dirty="0"/>
              <a:t> </a:t>
            </a:r>
            <a:r>
              <a:rPr lang="en-US" dirty="0" err="1"/>
              <a:t>xronologik</a:t>
            </a:r>
            <a:r>
              <a:rPr lang="en-US" dirty="0"/>
              <a:t> </a:t>
            </a:r>
            <a:r>
              <a:rPr lang="en-US" dirty="0" err="1"/>
              <a:t>tartibda</a:t>
            </a:r>
            <a:r>
              <a:rPr lang="en-US" dirty="0"/>
              <a:t> </a:t>
            </a:r>
            <a:r>
              <a:rPr lang="en-US" dirty="0" err="1"/>
              <a:t>keltirilib</a:t>
            </a:r>
            <a:r>
              <a:rPr lang="en-US" dirty="0"/>
              <a:t>, </a:t>
            </a:r>
            <a:r>
              <a:rPr lang="en-US" dirty="0" err="1"/>
              <a:t>izchil</a:t>
            </a:r>
            <a:r>
              <a:rPr lang="en-US" dirty="0"/>
              <a:t> </a:t>
            </a:r>
            <a:r>
              <a:rPr lang="en-US" dirty="0" err="1"/>
              <a:t>ketma-ketlikda</a:t>
            </a:r>
            <a:r>
              <a:rPr lang="en-US" dirty="0"/>
              <a:t> </a:t>
            </a:r>
            <a:r>
              <a:rPr lang="en-US" dirty="0" err="1"/>
              <a:t>raqamlanadi</a:t>
            </a:r>
            <a:r>
              <a:rPr lang="en-US" dirty="0"/>
              <a:t>:</a:t>
            </a:r>
            <a:endParaRPr lang="ru-RU" dirty="0"/>
          </a:p>
        </p:txBody>
      </p:sp>
      <p:grpSp>
        <p:nvGrpSpPr>
          <p:cNvPr id="8" name="Группа 7">
            <a:extLst>
              <a:ext uri="{FF2B5EF4-FFF2-40B4-BE49-F238E27FC236}">
                <a16:creationId xmlns:a16="http://schemas.microsoft.com/office/drawing/2014/main" xmlns="" id="{DA8A6513-6ADD-4975-9A38-F797A199C6D9}"/>
              </a:ext>
            </a:extLst>
          </p:cNvPr>
          <p:cNvGrpSpPr/>
          <p:nvPr/>
        </p:nvGrpSpPr>
        <p:grpSpPr>
          <a:xfrm>
            <a:off x="1799208" y="3355759"/>
            <a:ext cx="8593584" cy="2239394"/>
            <a:chOff x="1162975" y="3355759"/>
            <a:chExt cx="8593584" cy="2239394"/>
          </a:xfrm>
        </p:grpSpPr>
        <p:sp>
          <p:nvSpPr>
            <p:cNvPr id="4" name="Прямоугольник: скругленные углы 3">
              <a:extLst>
                <a:ext uri="{FF2B5EF4-FFF2-40B4-BE49-F238E27FC236}">
                  <a16:creationId xmlns:a16="http://schemas.microsoft.com/office/drawing/2014/main" xmlns="" id="{20B36DA6-278B-4D53-87E3-E6BD0D5BF51E}"/>
                </a:ext>
              </a:extLst>
            </p:cNvPr>
            <p:cNvSpPr/>
            <p:nvPr/>
          </p:nvSpPr>
          <p:spPr>
            <a:xfrm>
              <a:off x="1162975" y="3355759"/>
              <a:ext cx="3844031" cy="836722"/>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t>monografiya;</a:t>
              </a:r>
              <a:endParaRPr lang="ru-RU"/>
            </a:p>
          </p:txBody>
        </p:sp>
        <p:sp>
          <p:nvSpPr>
            <p:cNvPr id="5" name="Прямоугольник: скругленные углы 4">
              <a:extLst>
                <a:ext uri="{FF2B5EF4-FFF2-40B4-BE49-F238E27FC236}">
                  <a16:creationId xmlns:a16="http://schemas.microsoft.com/office/drawing/2014/main" xmlns="" id="{1140469B-8211-4997-B990-34E510DAADC7}"/>
                </a:ext>
              </a:extLst>
            </p:cNvPr>
            <p:cNvSpPr/>
            <p:nvPr/>
          </p:nvSpPr>
          <p:spPr>
            <a:xfrm>
              <a:off x="5912528" y="3355759"/>
              <a:ext cx="3844031" cy="836722"/>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t>patent;</a:t>
              </a:r>
              <a:endParaRPr lang="ru-RU"/>
            </a:p>
          </p:txBody>
        </p:sp>
        <p:sp>
          <p:nvSpPr>
            <p:cNvPr id="6" name="Прямоугольник: скругленные углы 5">
              <a:extLst>
                <a:ext uri="{FF2B5EF4-FFF2-40B4-BE49-F238E27FC236}">
                  <a16:creationId xmlns:a16="http://schemas.microsoft.com/office/drawing/2014/main" xmlns="" id="{8ABCA157-11F7-40B1-99BA-3A4ED15FCD34}"/>
                </a:ext>
              </a:extLst>
            </p:cNvPr>
            <p:cNvSpPr/>
            <p:nvPr/>
          </p:nvSpPr>
          <p:spPr>
            <a:xfrm>
              <a:off x="1162976" y="4758431"/>
              <a:ext cx="3844030" cy="83672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t>ilmiy maqola;</a:t>
              </a:r>
              <a:endParaRPr lang="ru-RU"/>
            </a:p>
          </p:txBody>
        </p:sp>
        <p:sp>
          <p:nvSpPr>
            <p:cNvPr id="7" name="Прямоугольник: скругленные углы 6">
              <a:extLst>
                <a:ext uri="{FF2B5EF4-FFF2-40B4-BE49-F238E27FC236}">
                  <a16:creationId xmlns:a16="http://schemas.microsoft.com/office/drawing/2014/main" xmlns="" id="{1E71B63A-25EE-4AC1-9110-146B783FD5A8}"/>
                </a:ext>
              </a:extLst>
            </p:cNvPr>
            <p:cNvSpPr/>
            <p:nvPr/>
          </p:nvSpPr>
          <p:spPr>
            <a:xfrm>
              <a:off x="5912529" y="4758431"/>
              <a:ext cx="3844030" cy="836722"/>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t>ilmiy to‘plamlar va boshqa nashr ishlari.</a:t>
              </a:r>
              <a:endParaRPr lang="ru-RU"/>
            </a:p>
          </p:txBody>
        </p:sp>
      </p:grpSp>
    </p:spTree>
    <p:extLst>
      <p:ext uri="{BB962C8B-B14F-4D97-AF65-F5344CB8AC3E}">
        <p14:creationId xmlns:p14="http://schemas.microsoft.com/office/powerpoint/2010/main" val="24367425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виток: горизонтальный 1">
            <a:extLst>
              <a:ext uri="{FF2B5EF4-FFF2-40B4-BE49-F238E27FC236}">
                <a16:creationId xmlns:a16="http://schemas.microsoft.com/office/drawing/2014/main" xmlns="" id="{D00160E8-A5BB-4328-83C8-35E8C1272135}"/>
              </a:ext>
            </a:extLst>
          </p:cNvPr>
          <p:cNvSpPr/>
          <p:nvPr/>
        </p:nvSpPr>
        <p:spPr>
          <a:xfrm>
            <a:off x="1927934" y="467187"/>
            <a:ext cx="8336132" cy="5923625"/>
          </a:xfrm>
          <a:prstGeom prst="horizontalScroll">
            <a:avLst/>
          </a:prstGeom>
          <a:ln>
            <a:solidFill>
              <a:schemeClr val="tx2">
                <a:lumMod val="40000"/>
                <a:lumOff val="60000"/>
              </a:schemeClr>
            </a:solidFill>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a:t>Nashr qilingan ilmiy ishlar ro‘yxati quyidagiikki bo‘limdan iborat bo‘lishi lozim: birinchi bo‘limda – O‘zbekiston Respublikasi Vazirlar Mahkamasi huzuridagi Oliy attestatsiya komissiyasi tomonidan dissertatsiyalarning asosiy ilmiy natijalarini chop etish tavsiya etilgan ro‘yxatdagi ilmiy nashrlarda chiqarilgan ilmiy ishlar va olingan patentlar ko‘rsatiladi. Bunda ko‘rsatilgan har bir ilmiy ishning fan tarmog‘i shifri va chop etish uchun tavsiya etilgan ilmiy nashrlar ro‘yxatidagi</a:t>
            </a:r>
          </a:p>
          <a:p>
            <a:pPr algn="ctr"/>
            <a:r>
              <a:rPr lang="en-US"/>
              <a:t>tartib raqami qavs ichida yozib qo‘yiladi (masalan: 01.00.00; № 15);</a:t>
            </a:r>
          </a:p>
          <a:p>
            <a:pPr algn="ctr"/>
            <a:r>
              <a:rPr lang="en-US"/>
              <a:t>ikkinchi bo‘limda – boshqa ilmiy nashrlar. Zarur hollarda, avtoreferatda muhim bo‘lgan rasm,  jadval hamda formulalar va shu kabilar ko‘rsatilishi mumkin. Ular butun avtoreferat bo‘yicha izchil ketma-ketlikda raqamlanadi.</a:t>
            </a:r>
          </a:p>
        </p:txBody>
      </p:sp>
    </p:spTree>
    <p:extLst>
      <p:ext uri="{BB962C8B-B14F-4D97-AF65-F5344CB8AC3E}">
        <p14:creationId xmlns:p14="http://schemas.microsoft.com/office/powerpoint/2010/main" val="28605057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Таблица 2">
            <a:extLst>
              <a:ext uri="{FF2B5EF4-FFF2-40B4-BE49-F238E27FC236}">
                <a16:creationId xmlns:a16="http://schemas.microsoft.com/office/drawing/2014/main" xmlns="" id="{2CD6A5F5-62A0-4722-8F6B-28BC485D5D5D}"/>
              </a:ext>
            </a:extLst>
          </p:cNvPr>
          <p:cNvGraphicFramePr>
            <a:graphicFrameLocks noGrp="1"/>
          </p:cNvGraphicFramePr>
          <p:nvPr>
            <p:extLst>
              <p:ext uri="{D42A27DB-BD31-4B8C-83A1-F6EECF244321}">
                <p14:modId xmlns:p14="http://schemas.microsoft.com/office/powerpoint/2010/main" val="4134271051"/>
              </p:ext>
            </p:extLst>
          </p:nvPr>
        </p:nvGraphicFramePr>
        <p:xfrm>
          <a:off x="567183" y="391192"/>
          <a:ext cx="11071441" cy="5217160"/>
        </p:xfrm>
        <a:graphic>
          <a:graphicData uri="http://schemas.openxmlformats.org/drawingml/2006/table">
            <a:tbl>
              <a:tblPr firstRow="1" bandRow="1">
                <a:tableStyleId>{5C22544A-7EE6-4342-B048-85BDC9FD1C3A}</a:tableStyleId>
              </a:tblPr>
              <a:tblGrid>
                <a:gridCol w="11071441">
                  <a:extLst>
                    <a:ext uri="{9D8B030D-6E8A-4147-A177-3AD203B41FA5}">
                      <a16:colId xmlns:a16="http://schemas.microsoft.com/office/drawing/2014/main" xmlns="" val="3016544357"/>
                    </a:ext>
                  </a:extLst>
                </a:gridCol>
              </a:tblGrid>
              <a:tr h="370840">
                <a:tc>
                  <a:txBody>
                    <a:bodyPr/>
                    <a:lstStyle/>
                    <a:p>
                      <a:r>
                        <a:rPr lang="en-US" sz="1600" dirty="0" err="1"/>
                        <a:t>Dissertatsiya</a:t>
                      </a:r>
                      <a:r>
                        <a:rPr lang="en-US" sz="1600" dirty="0"/>
                        <a:t> </a:t>
                      </a:r>
                      <a:r>
                        <a:rPr lang="en-US" sz="1600" dirty="0" err="1"/>
                        <a:t>avtoreferati</a:t>
                      </a:r>
                      <a:r>
                        <a:rPr lang="en-US" sz="1600" dirty="0"/>
                        <a:t> </a:t>
                      </a:r>
                      <a:r>
                        <a:rPr lang="en-US" sz="1600" dirty="0" err="1"/>
                        <a:t>matnining</a:t>
                      </a:r>
                      <a:r>
                        <a:rPr lang="en-US" sz="1600" dirty="0"/>
                        <a:t> </a:t>
                      </a:r>
                      <a:r>
                        <a:rPr lang="en-US" sz="1600" dirty="0" err="1"/>
                        <a:t>rasmiylashtirilishiga</a:t>
                      </a:r>
                      <a:r>
                        <a:rPr lang="en-US" sz="1600" dirty="0"/>
                        <a:t> </a:t>
                      </a:r>
                      <a:r>
                        <a:rPr lang="en-US" sz="1600" dirty="0" err="1"/>
                        <a:t>qo‘yiladigan</a:t>
                      </a:r>
                      <a:r>
                        <a:rPr lang="en-US" sz="1600" dirty="0"/>
                        <a:t> </a:t>
                      </a:r>
                      <a:r>
                        <a:rPr lang="en-US" sz="1600" dirty="0" err="1"/>
                        <a:t>talablar</a:t>
                      </a:r>
                      <a:endParaRPr lang="ru-RU" sz="1600" dirty="0"/>
                    </a:p>
                  </a:txBody>
                  <a:tcPr/>
                </a:tc>
                <a:extLst>
                  <a:ext uri="{0D108BD9-81ED-4DB2-BD59-A6C34878D82A}">
                    <a16:rowId xmlns:a16="http://schemas.microsoft.com/office/drawing/2014/main" xmlns="" val="4276383471"/>
                  </a:ext>
                </a:extLst>
              </a:tr>
              <a:tr h="370840">
                <a:tc>
                  <a:txBody>
                    <a:bodyPr/>
                    <a:lstStyle/>
                    <a:p>
                      <a:r>
                        <a:rPr lang="en-US" sz="1600" dirty="0" err="1"/>
                        <a:t>Falsafa</a:t>
                      </a:r>
                      <a:r>
                        <a:rPr lang="en-US" sz="1600" dirty="0"/>
                        <a:t> </a:t>
                      </a:r>
                      <a:r>
                        <a:rPr lang="en-US" sz="1600" dirty="0" err="1"/>
                        <a:t>doktori</a:t>
                      </a:r>
                      <a:r>
                        <a:rPr lang="en-US" sz="1600" dirty="0"/>
                        <a:t> (PhD) </a:t>
                      </a:r>
                      <a:r>
                        <a:rPr lang="en-US" sz="1600" dirty="0" err="1"/>
                        <a:t>dissertatsiyasi</a:t>
                      </a:r>
                      <a:r>
                        <a:rPr lang="en-US" sz="1600" dirty="0"/>
                        <a:t> </a:t>
                      </a:r>
                      <a:r>
                        <a:rPr lang="en-US" sz="1600" dirty="0" err="1"/>
                        <a:t>avtoreferati</a:t>
                      </a:r>
                      <a:r>
                        <a:rPr lang="en-US" sz="1600" dirty="0"/>
                        <a:t> </a:t>
                      </a:r>
                      <a:r>
                        <a:rPr lang="en-US" sz="1600" dirty="0" err="1"/>
                        <a:t>o‘zbek</a:t>
                      </a:r>
                      <a:r>
                        <a:rPr lang="en-US" sz="1600" dirty="0"/>
                        <a:t> </a:t>
                      </a:r>
                      <a:r>
                        <a:rPr lang="en-US" sz="1600" dirty="0" err="1"/>
                        <a:t>va</a:t>
                      </a:r>
                      <a:r>
                        <a:rPr lang="en-US" sz="1600" dirty="0"/>
                        <a:t> </a:t>
                      </a:r>
                      <a:r>
                        <a:rPr lang="en-US" sz="1600" dirty="0" err="1"/>
                        <a:t>rus</a:t>
                      </a:r>
                      <a:r>
                        <a:rPr lang="en-US" sz="1600" dirty="0"/>
                        <a:t> </a:t>
                      </a:r>
                      <a:r>
                        <a:rPr lang="en-US" sz="1600" dirty="0" err="1"/>
                        <a:t>yoki</a:t>
                      </a:r>
                      <a:r>
                        <a:rPr lang="en-US" sz="1600" dirty="0"/>
                        <a:t> </a:t>
                      </a:r>
                      <a:r>
                        <a:rPr lang="en-US" sz="1600" dirty="0" err="1"/>
                        <a:t>ingliz</a:t>
                      </a:r>
                      <a:r>
                        <a:rPr lang="en-US" sz="1600" dirty="0"/>
                        <a:t> </a:t>
                      </a:r>
                      <a:r>
                        <a:rPr lang="en-US" sz="1600" dirty="0" err="1"/>
                        <a:t>tillarida</a:t>
                      </a:r>
                      <a:r>
                        <a:rPr lang="en-US" sz="1600" dirty="0"/>
                        <a:t> 2 </a:t>
                      </a:r>
                      <a:r>
                        <a:rPr lang="en-US" sz="1600" dirty="0" err="1"/>
                        <a:t>bosma</a:t>
                      </a:r>
                      <a:r>
                        <a:rPr lang="en-US" sz="1600" dirty="0"/>
                        <a:t> </a:t>
                      </a:r>
                      <a:r>
                        <a:rPr lang="en-US" sz="1600" dirty="0" err="1"/>
                        <a:t>taboq</a:t>
                      </a:r>
                      <a:r>
                        <a:rPr lang="en-US" sz="1600" dirty="0"/>
                        <a:t>, </a:t>
                      </a:r>
                      <a:r>
                        <a:rPr lang="en-US" sz="1600" dirty="0" err="1"/>
                        <a:t>har</a:t>
                      </a:r>
                      <a:r>
                        <a:rPr lang="en-US" sz="1600" dirty="0"/>
                        <a:t> </a:t>
                      </a:r>
                      <a:r>
                        <a:rPr lang="en-US" sz="1600" dirty="0" err="1"/>
                        <a:t>bir</a:t>
                      </a:r>
                      <a:r>
                        <a:rPr lang="en-US" sz="1600" dirty="0"/>
                        <a:t> </a:t>
                      </a:r>
                      <a:r>
                        <a:rPr lang="en-US" sz="1600" dirty="0" err="1"/>
                        <a:t>tilda</a:t>
                      </a:r>
                      <a:r>
                        <a:rPr lang="en-US" sz="1600" dirty="0"/>
                        <a:t> 1 </a:t>
                      </a:r>
                      <a:r>
                        <a:rPr lang="en-US" sz="1600" dirty="0" err="1"/>
                        <a:t>bosma</a:t>
                      </a:r>
                      <a:r>
                        <a:rPr lang="en-US" sz="1600" dirty="0"/>
                        <a:t> </a:t>
                      </a:r>
                      <a:r>
                        <a:rPr lang="en-US" sz="1600" dirty="0" err="1"/>
                        <a:t>taboq</a:t>
                      </a:r>
                      <a:r>
                        <a:rPr lang="en-US" sz="1600" dirty="0"/>
                        <a:t> </a:t>
                      </a:r>
                      <a:r>
                        <a:rPr lang="en-US" sz="1600" dirty="0" err="1"/>
                        <a:t>hajmda</a:t>
                      </a:r>
                      <a:r>
                        <a:rPr lang="en-US" sz="1600" dirty="0"/>
                        <a:t> </a:t>
                      </a:r>
                      <a:r>
                        <a:rPr lang="en-US" sz="1600" dirty="0" err="1"/>
                        <a:t>tayyorlanib</a:t>
                      </a:r>
                      <a:r>
                        <a:rPr lang="en-US" sz="1600" dirty="0"/>
                        <a:t>, </a:t>
                      </a:r>
                      <a:r>
                        <a:rPr lang="en-US" sz="1600" dirty="0" err="1"/>
                        <a:t>uning</a:t>
                      </a:r>
                      <a:r>
                        <a:rPr lang="en-US" sz="1600" dirty="0"/>
                        <a:t> </a:t>
                      </a:r>
                      <a:r>
                        <a:rPr lang="en-US" sz="1600" dirty="0" err="1"/>
                        <a:t>uchinchi</a:t>
                      </a:r>
                      <a:r>
                        <a:rPr lang="en-US" sz="1600" dirty="0"/>
                        <a:t> </a:t>
                      </a:r>
                      <a:r>
                        <a:rPr lang="en-US" sz="1600" dirty="0" err="1"/>
                        <a:t>tildagi</a:t>
                      </a:r>
                      <a:r>
                        <a:rPr lang="en-US" sz="1600" dirty="0"/>
                        <a:t> (</a:t>
                      </a:r>
                      <a:r>
                        <a:rPr lang="en-US" sz="1600" dirty="0" err="1"/>
                        <a:t>ingliz</a:t>
                      </a:r>
                      <a:r>
                        <a:rPr lang="en-US" sz="1600" dirty="0"/>
                        <a:t> </a:t>
                      </a:r>
                      <a:r>
                        <a:rPr lang="en-US" sz="1600" dirty="0" err="1"/>
                        <a:t>yoki</a:t>
                      </a:r>
                      <a:r>
                        <a:rPr lang="en-US" sz="1600" dirty="0"/>
                        <a:t> </a:t>
                      </a:r>
                      <a:r>
                        <a:rPr lang="en-US" sz="1600" dirty="0" err="1"/>
                        <a:t>rus</a:t>
                      </a:r>
                      <a:r>
                        <a:rPr lang="en-US" sz="1600" dirty="0"/>
                        <a:t>) </a:t>
                      </a:r>
                      <a:r>
                        <a:rPr lang="en-US" sz="1600" dirty="0" err="1"/>
                        <a:t>qisqacha</a:t>
                      </a:r>
                      <a:r>
                        <a:rPr lang="en-US" sz="1600" dirty="0"/>
                        <a:t> </a:t>
                      </a:r>
                      <a:r>
                        <a:rPr lang="en-US" sz="1600" dirty="0" err="1"/>
                        <a:t>mazmuni</a:t>
                      </a:r>
                      <a:r>
                        <a:rPr lang="en-US" sz="1600" dirty="0"/>
                        <a:t> ham </a:t>
                      </a:r>
                      <a:r>
                        <a:rPr lang="en-US" sz="1600" dirty="0" err="1"/>
                        <a:t>beriladi</a:t>
                      </a:r>
                      <a:r>
                        <a:rPr lang="en-US" sz="1600" dirty="0"/>
                        <a:t>. </a:t>
                      </a:r>
                      <a:endParaRPr lang="ru-RU" sz="1600" dirty="0"/>
                    </a:p>
                  </a:txBody>
                  <a:tcPr/>
                </a:tc>
                <a:extLst>
                  <a:ext uri="{0D108BD9-81ED-4DB2-BD59-A6C34878D82A}">
                    <a16:rowId xmlns:a16="http://schemas.microsoft.com/office/drawing/2014/main" xmlns="" val="3499860632"/>
                  </a:ext>
                </a:extLst>
              </a:tr>
              <a:tr h="370840">
                <a:tc>
                  <a:txBody>
                    <a:bodyPr/>
                    <a:lstStyle/>
                    <a:p>
                      <a:r>
                        <a:rPr lang="en-US" sz="1600" dirty="0"/>
                        <a:t>Fan </a:t>
                      </a:r>
                      <a:r>
                        <a:rPr lang="en-US" sz="1600" dirty="0" err="1"/>
                        <a:t>doktori</a:t>
                      </a:r>
                      <a:r>
                        <a:rPr lang="en-US" sz="1600" dirty="0"/>
                        <a:t> (DSc) </a:t>
                      </a:r>
                      <a:r>
                        <a:rPr lang="en-US" sz="1600" dirty="0" err="1"/>
                        <a:t>dissertatsiyasi</a:t>
                      </a:r>
                      <a:r>
                        <a:rPr lang="en-US" sz="1600" dirty="0"/>
                        <a:t> </a:t>
                      </a:r>
                      <a:r>
                        <a:rPr lang="en-US" sz="1600" dirty="0" err="1"/>
                        <a:t>avtoreferati</a:t>
                      </a:r>
                      <a:r>
                        <a:rPr lang="en-US" sz="1600" dirty="0"/>
                        <a:t> </a:t>
                      </a:r>
                      <a:r>
                        <a:rPr lang="en-US" sz="1600" dirty="0" err="1"/>
                        <a:t>o‘zbek</a:t>
                      </a:r>
                      <a:r>
                        <a:rPr lang="en-US" sz="1600" dirty="0"/>
                        <a:t> </a:t>
                      </a:r>
                      <a:r>
                        <a:rPr lang="en-US" sz="1600" dirty="0" err="1"/>
                        <a:t>va</a:t>
                      </a:r>
                      <a:r>
                        <a:rPr lang="en-US" sz="1600" dirty="0"/>
                        <a:t> </a:t>
                      </a:r>
                      <a:r>
                        <a:rPr lang="en-US" sz="1600" dirty="0" err="1"/>
                        <a:t>rus</a:t>
                      </a:r>
                      <a:r>
                        <a:rPr lang="en-US" sz="1600" dirty="0"/>
                        <a:t> </a:t>
                      </a:r>
                      <a:r>
                        <a:rPr lang="en-US" sz="1600" dirty="0" err="1"/>
                        <a:t>yoki</a:t>
                      </a:r>
                      <a:r>
                        <a:rPr lang="en-US" sz="1600" dirty="0"/>
                        <a:t> </a:t>
                      </a:r>
                      <a:r>
                        <a:rPr lang="en-US" sz="1600" dirty="0" err="1"/>
                        <a:t>ingliz</a:t>
                      </a:r>
                      <a:r>
                        <a:rPr lang="en-US" sz="1600" dirty="0"/>
                        <a:t> </a:t>
                      </a:r>
                      <a:r>
                        <a:rPr lang="en-US" sz="1600" dirty="0" err="1"/>
                        <a:t>tillarida</a:t>
                      </a:r>
                      <a:r>
                        <a:rPr lang="en-US" sz="1600" dirty="0"/>
                        <a:t> 3 </a:t>
                      </a:r>
                      <a:r>
                        <a:rPr lang="en-US" sz="1600" dirty="0" err="1"/>
                        <a:t>bosma</a:t>
                      </a:r>
                      <a:r>
                        <a:rPr lang="en-US" sz="1600" dirty="0"/>
                        <a:t> </a:t>
                      </a:r>
                      <a:r>
                        <a:rPr lang="en-US" sz="1600" dirty="0" err="1"/>
                        <a:t>taboq</a:t>
                      </a:r>
                      <a:r>
                        <a:rPr lang="en-US" sz="1600" dirty="0"/>
                        <a:t> (</a:t>
                      </a:r>
                      <a:r>
                        <a:rPr lang="en-US" sz="1600" dirty="0" err="1"/>
                        <a:t>har</a:t>
                      </a:r>
                      <a:r>
                        <a:rPr lang="en-US" sz="1600" dirty="0"/>
                        <a:t> </a:t>
                      </a:r>
                      <a:r>
                        <a:rPr lang="en-US" sz="1600" dirty="0" err="1"/>
                        <a:t>bir</a:t>
                      </a:r>
                      <a:r>
                        <a:rPr lang="en-US" sz="1600" dirty="0"/>
                        <a:t> </a:t>
                      </a:r>
                      <a:r>
                        <a:rPr lang="en-US" sz="1600" dirty="0" err="1"/>
                        <a:t>tilda</a:t>
                      </a:r>
                      <a:r>
                        <a:rPr lang="en-US" sz="1600" dirty="0"/>
                        <a:t> 1,5 </a:t>
                      </a:r>
                      <a:r>
                        <a:rPr lang="en-US" sz="1600" dirty="0" err="1"/>
                        <a:t>bosma</a:t>
                      </a:r>
                      <a:r>
                        <a:rPr lang="en-US" sz="1600" dirty="0"/>
                        <a:t> </a:t>
                      </a:r>
                      <a:r>
                        <a:rPr lang="en-US" sz="1600" dirty="0" err="1"/>
                        <a:t>taboq</a:t>
                      </a:r>
                      <a:r>
                        <a:rPr lang="en-US" sz="1600" dirty="0"/>
                        <a:t>) </a:t>
                      </a:r>
                      <a:r>
                        <a:rPr lang="en-US" sz="1600" dirty="0" err="1"/>
                        <a:t>hajmda</a:t>
                      </a:r>
                      <a:r>
                        <a:rPr lang="en-US" sz="1600" dirty="0"/>
                        <a:t> </a:t>
                      </a:r>
                      <a:r>
                        <a:rPr lang="en-US" sz="1600" dirty="0" err="1"/>
                        <a:t>tayyorlanib</a:t>
                      </a:r>
                      <a:r>
                        <a:rPr lang="en-US" sz="1600" dirty="0"/>
                        <a:t>, </a:t>
                      </a:r>
                      <a:r>
                        <a:rPr lang="en-US" sz="1600" dirty="0" err="1"/>
                        <a:t>uning</a:t>
                      </a:r>
                      <a:r>
                        <a:rPr lang="en-US" sz="1600" dirty="0"/>
                        <a:t> </a:t>
                      </a:r>
                      <a:r>
                        <a:rPr lang="en-US" sz="1600" dirty="0" err="1"/>
                        <a:t>uchinchi</a:t>
                      </a:r>
                      <a:r>
                        <a:rPr lang="en-US" sz="1600" dirty="0"/>
                        <a:t> </a:t>
                      </a:r>
                      <a:r>
                        <a:rPr lang="en-US" sz="1600" dirty="0" err="1"/>
                        <a:t>tildagi</a:t>
                      </a:r>
                      <a:r>
                        <a:rPr lang="en-US" sz="1600" dirty="0"/>
                        <a:t> (</a:t>
                      </a:r>
                      <a:r>
                        <a:rPr lang="en-US" sz="1600" dirty="0" err="1"/>
                        <a:t>ingliz</a:t>
                      </a:r>
                      <a:r>
                        <a:rPr lang="en-US" sz="1600" dirty="0"/>
                        <a:t> </a:t>
                      </a:r>
                      <a:r>
                        <a:rPr lang="en-US" sz="1600" dirty="0" err="1"/>
                        <a:t>yoki</a:t>
                      </a:r>
                      <a:r>
                        <a:rPr lang="en-US" sz="1600" dirty="0"/>
                        <a:t> </a:t>
                      </a:r>
                      <a:r>
                        <a:rPr lang="en-US" sz="1600" dirty="0" err="1"/>
                        <a:t>rus</a:t>
                      </a:r>
                      <a:r>
                        <a:rPr lang="en-US" sz="1600" dirty="0"/>
                        <a:t>) </a:t>
                      </a:r>
                      <a:r>
                        <a:rPr lang="en-US" sz="1600" dirty="0" err="1"/>
                        <a:t>qisqacha</a:t>
                      </a:r>
                      <a:r>
                        <a:rPr lang="en-US" sz="1600" dirty="0"/>
                        <a:t> </a:t>
                      </a:r>
                      <a:r>
                        <a:rPr lang="en-US" sz="1600" dirty="0" err="1"/>
                        <a:t>mazmuni</a:t>
                      </a:r>
                      <a:r>
                        <a:rPr lang="en-US" sz="1600" dirty="0"/>
                        <a:t> ham </a:t>
                      </a:r>
                      <a:r>
                        <a:rPr lang="en-US" sz="1600" dirty="0" err="1"/>
                        <a:t>beriladi</a:t>
                      </a:r>
                      <a:r>
                        <a:rPr lang="en-US" sz="1600" dirty="0"/>
                        <a:t>.</a:t>
                      </a:r>
                      <a:endParaRPr lang="ru-RU" sz="1600" dirty="0"/>
                    </a:p>
                  </a:txBody>
                  <a:tcPr/>
                </a:tc>
                <a:extLst>
                  <a:ext uri="{0D108BD9-81ED-4DB2-BD59-A6C34878D82A}">
                    <a16:rowId xmlns:a16="http://schemas.microsoft.com/office/drawing/2014/main" xmlns="" val="667538298"/>
                  </a:ext>
                </a:extLst>
              </a:tr>
              <a:tr h="370840">
                <a:tc>
                  <a:txBody>
                    <a:bodyPr/>
                    <a:lstStyle/>
                    <a:p>
                      <a:r>
                        <a:rPr lang="en-US" sz="1600" dirty="0" err="1"/>
                        <a:t>Ijtimoiy-gumanitar</a:t>
                      </a:r>
                      <a:r>
                        <a:rPr lang="en-US" sz="1600" dirty="0"/>
                        <a:t> </a:t>
                      </a:r>
                      <a:r>
                        <a:rPr lang="en-US" sz="1600" dirty="0" err="1"/>
                        <a:t>fanlar</a:t>
                      </a:r>
                      <a:r>
                        <a:rPr lang="en-US" sz="1600" dirty="0"/>
                        <a:t> </a:t>
                      </a:r>
                      <a:r>
                        <a:rPr lang="en-US" sz="1600" dirty="0" err="1"/>
                        <a:t>sohasidagi</a:t>
                      </a:r>
                      <a:r>
                        <a:rPr lang="en-US" sz="1600" dirty="0"/>
                        <a:t> </a:t>
                      </a:r>
                      <a:r>
                        <a:rPr lang="en-US" sz="1600" dirty="0" err="1"/>
                        <a:t>dissertatsiya</a:t>
                      </a:r>
                      <a:r>
                        <a:rPr lang="en-US" sz="1600" dirty="0"/>
                        <a:t> </a:t>
                      </a:r>
                      <a:r>
                        <a:rPr lang="en-US" sz="1600" dirty="0" err="1"/>
                        <a:t>avtoreferatining</a:t>
                      </a:r>
                      <a:r>
                        <a:rPr lang="en-US" sz="1600" dirty="0"/>
                        <a:t> </a:t>
                      </a:r>
                      <a:r>
                        <a:rPr lang="en-US" sz="1600" dirty="0" err="1"/>
                        <a:t>hajmi</a:t>
                      </a:r>
                      <a:r>
                        <a:rPr lang="en-US" sz="1600" dirty="0"/>
                        <a:t> </a:t>
                      </a:r>
                      <a:r>
                        <a:rPr lang="en-US" sz="1600" dirty="0" err="1"/>
                        <a:t>ko‘pi</a:t>
                      </a:r>
                      <a:r>
                        <a:rPr lang="en-US" sz="1600" dirty="0"/>
                        <a:t> </a:t>
                      </a:r>
                      <a:r>
                        <a:rPr lang="en-US" sz="1600" dirty="0" err="1"/>
                        <a:t>bilan</a:t>
                      </a:r>
                      <a:r>
                        <a:rPr lang="en-US" sz="1600" dirty="0"/>
                        <a:t> 30 </a:t>
                      </a:r>
                      <a:r>
                        <a:rPr lang="en-US" sz="1600" dirty="0" err="1"/>
                        <a:t>foizga</a:t>
                      </a:r>
                      <a:r>
                        <a:rPr lang="en-US" sz="1600" dirty="0"/>
                        <a:t> </a:t>
                      </a:r>
                      <a:r>
                        <a:rPr lang="en-US" sz="1600" dirty="0" err="1"/>
                        <a:t>oshirilishi</a:t>
                      </a:r>
                      <a:r>
                        <a:rPr lang="en-US" sz="1600" dirty="0"/>
                        <a:t> </a:t>
                      </a:r>
                      <a:r>
                        <a:rPr lang="en-US" sz="1600" dirty="0" err="1"/>
                        <a:t>mumkin</a:t>
                      </a:r>
                      <a:r>
                        <a:rPr lang="en-US" sz="1600" dirty="0"/>
                        <a:t>. </a:t>
                      </a:r>
                      <a:r>
                        <a:rPr lang="en-US" sz="1600" dirty="0" err="1"/>
                        <a:t>Dissertatsiya</a:t>
                      </a:r>
                      <a:r>
                        <a:rPr lang="en-US" sz="1600" dirty="0"/>
                        <a:t> </a:t>
                      </a:r>
                      <a:r>
                        <a:rPr lang="en-US" sz="1600" dirty="0" err="1"/>
                        <a:t>avtoreferati</a:t>
                      </a:r>
                      <a:r>
                        <a:rPr lang="en-US" sz="1600" dirty="0"/>
                        <a:t> </a:t>
                      </a:r>
                      <a:r>
                        <a:rPr lang="en-US" sz="1600" dirty="0" err="1"/>
                        <a:t>quyidagi</a:t>
                      </a:r>
                      <a:r>
                        <a:rPr lang="en-US" sz="1600" dirty="0"/>
                        <a:t> </a:t>
                      </a:r>
                      <a:r>
                        <a:rPr lang="en-US" sz="1600" dirty="0" err="1"/>
                        <a:t>texnik</a:t>
                      </a:r>
                      <a:r>
                        <a:rPr lang="en-US" sz="1600" dirty="0"/>
                        <a:t> </a:t>
                      </a:r>
                      <a:r>
                        <a:rPr lang="en-US" sz="1600" dirty="0" err="1"/>
                        <a:t>talablarga</a:t>
                      </a:r>
                      <a:r>
                        <a:rPr lang="en-US" sz="1600" dirty="0"/>
                        <a:t> </a:t>
                      </a:r>
                      <a:r>
                        <a:rPr lang="en-US" sz="1600" dirty="0" err="1"/>
                        <a:t>muvofiq</a:t>
                      </a:r>
                      <a:r>
                        <a:rPr lang="en-US" sz="1600" dirty="0"/>
                        <a:t> </a:t>
                      </a:r>
                      <a:r>
                        <a:rPr lang="en-US" sz="1600" dirty="0" err="1"/>
                        <a:t>tayyorlanadi</a:t>
                      </a:r>
                      <a:r>
                        <a:rPr lang="en-US" sz="1600" dirty="0"/>
                        <a:t> </a:t>
                      </a:r>
                      <a:r>
                        <a:rPr lang="en-US" sz="1600" dirty="0" err="1"/>
                        <a:t>va</a:t>
                      </a:r>
                      <a:r>
                        <a:rPr lang="en-US" sz="1600" dirty="0"/>
                        <a:t> </a:t>
                      </a:r>
                      <a:r>
                        <a:rPr lang="en-US" sz="1600" dirty="0" err="1"/>
                        <a:t>risola</a:t>
                      </a:r>
                      <a:r>
                        <a:rPr lang="en-US" sz="1600" dirty="0"/>
                        <a:t> </a:t>
                      </a:r>
                      <a:r>
                        <a:rPr lang="en-US" sz="1600" dirty="0" err="1"/>
                        <a:t>shaklida</a:t>
                      </a:r>
                      <a:r>
                        <a:rPr lang="en-US" sz="1600" dirty="0"/>
                        <a:t> chop </a:t>
                      </a:r>
                      <a:r>
                        <a:rPr lang="en-US" sz="1600" dirty="0" err="1"/>
                        <a:t>etiladi</a:t>
                      </a:r>
                      <a:r>
                        <a:rPr lang="en-US" sz="1600" dirty="0"/>
                        <a:t>: </a:t>
                      </a:r>
                      <a:r>
                        <a:rPr lang="en-US" sz="1600" dirty="0" err="1"/>
                        <a:t>matn</a:t>
                      </a:r>
                      <a:r>
                        <a:rPr lang="en-US" sz="1600" dirty="0"/>
                        <a:t> A4 </a:t>
                      </a:r>
                      <a:r>
                        <a:rPr lang="en-US" sz="1600" dirty="0" err="1"/>
                        <a:t>formatdagi</a:t>
                      </a:r>
                      <a:r>
                        <a:rPr lang="en-US" sz="1600" dirty="0"/>
                        <a:t> </a:t>
                      </a:r>
                      <a:r>
                        <a:rPr lang="en-US" sz="1600" dirty="0" err="1"/>
                        <a:t>standart</a:t>
                      </a:r>
                      <a:r>
                        <a:rPr lang="en-US" sz="1600" dirty="0"/>
                        <a:t> </a:t>
                      </a:r>
                      <a:r>
                        <a:rPr lang="en-US" sz="1600" dirty="0" err="1"/>
                        <a:t>qog‘oz</a:t>
                      </a:r>
                      <a:r>
                        <a:rPr lang="en-US" sz="1600" dirty="0"/>
                        <a:t> </a:t>
                      </a:r>
                      <a:r>
                        <a:rPr lang="en-US" sz="1600" dirty="0" err="1"/>
                        <a:t>varag‘ining</a:t>
                      </a:r>
                      <a:r>
                        <a:rPr lang="en-US" sz="1600" dirty="0"/>
                        <a:t> </a:t>
                      </a:r>
                      <a:r>
                        <a:rPr lang="en-US" sz="1600" dirty="0" err="1"/>
                        <a:t>bir</a:t>
                      </a:r>
                      <a:r>
                        <a:rPr lang="en-US" sz="1600" dirty="0"/>
                        <a:t> </a:t>
                      </a:r>
                      <a:r>
                        <a:rPr lang="en-US" sz="1600" dirty="0" err="1"/>
                        <a:t>tomonida</a:t>
                      </a:r>
                      <a:r>
                        <a:rPr lang="en-US" sz="1600" dirty="0"/>
                        <a:t> </a:t>
                      </a:r>
                      <a:r>
                        <a:rPr lang="en-US" sz="1600" dirty="0" err="1"/>
                        <a:t>joylashtiriladi</a:t>
                      </a:r>
                      <a:r>
                        <a:rPr lang="en-US" sz="1600" dirty="0"/>
                        <a:t>; </a:t>
                      </a:r>
                      <a:r>
                        <a:rPr lang="en-US" sz="1600" dirty="0" err="1"/>
                        <a:t>matn</a:t>
                      </a:r>
                      <a:r>
                        <a:rPr lang="en-US" sz="1600" dirty="0"/>
                        <a:t> 1 </a:t>
                      </a:r>
                      <a:r>
                        <a:rPr lang="en-US" sz="1600" dirty="0" err="1"/>
                        <a:t>qator</a:t>
                      </a:r>
                      <a:r>
                        <a:rPr lang="en-US" sz="1600" dirty="0"/>
                        <a:t> </a:t>
                      </a:r>
                      <a:r>
                        <a:rPr lang="en-US" sz="1600" dirty="0" err="1"/>
                        <a:t>oralig‘ida</a:t>
                      </a:r>
                      <a:r>
                        <a:rPr lang="en-US" sz="1600" dirty="0"/>
                        <a:t> (“</a:t>
                      </a:r>
                      <a:r>
                        <a:rPr lang="en-US" sz="1600" dirty="0" err="1"/>
                        <a:t>odinarn</a:t>
                      </a:r>
                      <a:r>
                        <a:rPr lang="ru-RU" sz="1600" dirty="0"/>
                        <a:t>ы</a:t>
                      </a:r>
                      <a:r>
                        <a:rPr lang="en-US" sz="1600" dirty="0"/>
                        <a:t>y”) </a:t>
                      </a:r>
                      <a:r>
                        <a:rPr lang="en-US" sz="1600" dirty="0" err="1"/>
                        <a:t>yozilishi</a:t>
                      </a:r>
                      <a:r>
                        <a:rPr lang="en-US" sz="1600" dirty="0"/>
                        <a:t> </a:t>
                      </a:r>
                      <a:r>
                        <a:rPr lang="en-US" sz="1600" dirty="0" err="1"/>
                        <a:t>lozim</a:t>
                      </a:r>
                      <a:r>
                        <a:rPr lang="en-US" sz="1600" dirty="0"/>
                        <a:t>.</a:t>
                      </a:r>
                      <a:endParaRPr lang="ru-RU" sz="1600" dirty="0"/>
                    </a:p>
                  </a:txBody>
                  <a:tcPr/>
                </a:tc>
                <a:extLst>
                  <a:ext uri="{0D108BD9-81ED-4DB2-BD59-A6C34878D82A}">
                    <a16:rowId xmlns:a16="http://schemas.microsoft.com/office/drawing/2014/main" xmlns="" val="1437756524"/>
                  </a:ext>
                </a:extLst>
              </a:tr>
              <a:tr h="370840">
                <a:tc>
                  <a:txBody>
                    <a:bodyPr/>
                    <a:lstStyle/>
                    <a:p>
                      <a:r>
                        <a:rPr lang="en-US" sz="1600" dirty="0"/>
                        <a:t>Har </a:t>
                      </a:r>
                      <a:r>
                        <a:rPr lang="en-US" sz="1600" dirty="0" err="1"/>
                        <a:t>bir</a:t>
                      </a:r>
                      <a:r>
                        <a:rPr lang="en-US" sz="1600" dirty="0"/>
                        <a:t> bet: </a:t>
                      </a:r>
                      <a:r>
                        <a:rPr lang="en-US" sz="1600" dirty="0" err="1"/>
                        <a:t>yuqoridan</a:t>
                      </a:r>
                      <a:r>
                        <a:rPr lang="en-US" sz="1600" dirty="0"/>
                        <a:t> </a:t>
                      </a:r>
                      <a:r>
                        <a:rPr lang="en-US" sz="1600" dirty="0" err="1"/>
                        <a:t>va</a:t>
                      </a:r>
                      <a:r>
                        <a:rPr lang="en-US" sz="1600" dirty="0"/>
                        <a:t> </a:t>
                      </a:r>
                      <a:r>
                        <a:rPr lang="en-US" sz="1600" dirty="0" err="1"/>
                        <a:t>pastdan</a:t>
                      </a:r>
                      <a:r>
                        <a:rPr lang="en-US" sz="1600" dirty="0"/>
                        <a:t> 2 </a:t>
                      </a:r>
                      <a:r>
                        <a:rPr lang="en-US" sz="1600" dirty="0" err="1"/>
                        <a:t>sm</a:t>
                      </a:r>
                      <a:r>
                        <a:rPr lang="en-US" sz="1600" dirty="0"/>
                        <a:t>; </a:t>
                      </a:r>
                      <a:r>
                        <a:rPr lang="en-US" sz="1600" dirty="0" err="1"/>
                        <a:t>chapdan</a:t>
                      </a:r>
                      <a:r>
                        <a:rPr lang="en-US" sz="1600" dirty="0"/>
                        <a:t> 3 </a:t>
                      </a:r>
                      <a:r>
                        <a:rPr lang="en-US" sz="1600" dirty="0" err="1"/>
                        <a:t>sm</a:t>
                      </a:r>
                      <a:r>
                        <a:rPr lang="en-US" sz="1600" dirty="0"/>
                        <a:t>; </a:t>
                      </a:r>
                      <a:r>
                        <a:rPr lang="en-US" sz="1600" dirty="0" err="1"/>
                        <a:t>o‘ngdan</a:t>
                      </a:r>
                      <a:r>
                        <a:rPr lang="en-US" sz="1600" dirty="0"/>
                        <a:t> 1,5</a:t>
                      </a:r>
                    </a:p>
                    <a:p>
                      <a:r>
                        <a:rPr lang="en-US" sz="1600" dirty="0" err="1"/>
                        <a:t>sm</a:t>
                      </a:r>
                      <a:r>
                        <a:rPr lang="en-US" sz="1600" dirty="0"/>
                        <a:t> </a:t>
                      </a:r>
                      <a:r>
                        <a:rPr lang="en-US" sz="1600" dirty="0" err="1"/>
                        <a:t>hoshiyaga</a:t>
                      </a:r>
                      <a:r>
                        <a:rPr lang="en-US" sz="1600" dirty="0"/>
                        <a:t> </a:t>
                      </a:r>
                      <a:r>
                        <a:rPr lang="en-US" sz="1600" dirty="0" err="1"/>
                        <a:t>ega</a:t>
                      </a:r>
                      <a:r>
                        <a:rPr lang="en-US" sz="1600" dirty="0"/>
                        <a:t>; </a:t>
                      </a:r>
                      <a:r>
                        <a:rPr lang="en-US" sz="1600" dirty="0" err="1"/>
                        <a:t>xatboshi</a:t>
                      </a:r>
                      <a:r>
                        <a:rPr lang="en-US" sz="1600" dirty="0"/>
                        <a:t> 1 </a:t>
                      </a:r>
                      <a:r>
                        <a:rPr lang="en-US" sz="1600" dirty="0" err="1"/>
                        <a:t>sm</a:t>
                      </a:r>
                      <a:r>
                        <a:rPr lang="en-US" sz="1600" dirty="0"/>
                        <a:t> ga </a:t>
                      </a:r>
                      <a:r>
                        <a:rPr lang="en-US" sz="1600" dirty="0" err="1"/>
                        <a:t>teng</a:t>
                      </a:r>
                      <a:r>
                        <a:rPr lang="en-US" sz="1600" dirty="0"/>
                        <a:t> </a:t>
                      </a:r>
                      <a:r>
                        <a:rPr lang="en-US" sz="1600" dirty="0" err="1"/>
                        <a:t>va</a:t>
                      </a:r>
                      <a:r>
                        <a:rPr lang="en-US" sz="1600" dirty="0"/>
                        <a:t> </a:t>
                      </a:r>
                      <a:r>
                        <a:rPr lang="en-US" sz="1600" dirty="0" err="1"/>
                        <a:t>bir</a:t>
                      </a:r>
                      <a:r>
                        <a:rPr lang="en-US" sz="1600" dirty="0"/>
                        <a:t> </a:t>
                      </a:r>
                      <a:r>
                        <a:rPr lang="en-US" sz="1600" dirty="0" err="1"/>
                        <a:t>xilda</a:t>
                      </a:r>
                      <a:r>
                        <a:rPr lang="en-US" sz="1600" dirty="0"/>
                        <a:t> </a:t>
                      </a:r>
                      <a:r>
                        <a:rPr lang="en-US" sz="1600" dirty="0" err="1"/>
                        <a:t>bo‘ladi</a:t>
                      </a:r>
                      <a:r>
                        <a:rPr lang="en-US" sz="1600" dirty="0"/>
                        <a:t>; </a:t>
                      </a:r>
                      <a:r>
                        <a:rPr lang="en-US" sz="1600" dirty="0" err="1"/>
                        <a:t>risolaning</a:t>
                      </a:r>
                      <a:r>
                        <a:rPr lang="en-US" sz="1600" dirty="0"/>
                        <a:t> </a:t>
                      </a:r>
                      <a:r>
                        <a:rPr lang="en-US" sz="1600" dirty="0" err="1"/>
                        <a:t>o‘lchami</a:t>
                      </a:r>
                      <a:r>
                        <a:rPr lang="en-US" sz="1600" dirty="0"/>
                        <a:t> 21 x 14,5 </a:t>
                      </a:r>
                      <a:r>
                        <a:rPr lang="en-US" sz="1600" dirty="0" err="1"/>
                        <a:t>sm</a:t>
                      </a:r>
                      <a:r>
                        <a:rPr lang="en-US" sz="1600" dirty="0"/>
                        <a:t> </a:t>
                      </a:r>
                      <a:r>
                        <a:rPr lang="en-US" sz="1600" dirty="0" err="1"/>
                        <a:t>bo‘ladi</a:t>
                      </a:r>
                      <a:r>
                        <a:rPr lang="en-US" sz="1600" dirty="0"/>
                        <a:t>. </a:t>
                      </a:r>
                      <a:r>
                        <a:rPr lang="en-US" sz="1600" dirty="0" err="1"/>
                        <a:t>Betlar</a:t>
                      </a:r>
                      <a:r>
                        <a:rPr lang="en-US" sz="1600" dirty="0"/>
                        <a:t> </a:t>
                      </a:r>
                      <a:r>
                        <a:rPr lang="en-US" sz="1600" dirty="0" err="1"/>
                        <a:t>asosiy</a:t>
                      </a:r>
                      <a:r>
                        <a:rPr lang="en-US" sz="1600" dirty="0"/>
                        <a:t> </a:t>
                      </a:r>
                      <a:r>
                        <a:rPr lang="en-US" sz="1600" dirty="0" err="1"/>
                        <a:t>muqovadan</a:t>
                      </a:r>
                      <a:r>
                        <a:rPr lang="en-US" sz="1600" dirty="0"/>
                        <a:t> </a:t>
                      </a:r>
                      <a:r>
                        <a:rPr lang="en-US" sz="1600" dirty="0" err="1"/>
                        <a:t>boshlab</a:t>
                      </a:r>
                      <a:r>
                        <a:rPr lang="en-US" sz="1600" dirty="0"/>
                        <a:t> </a:t>
                      </a:r>
                      <a:r>
                        <a:rPr lang="en-US" sz="1600" dirty="0" err="1"/>
                        <a:t>oxirgi</a:t>
                      </a:r>
                      <a:r>
                        <a:rPr lang="en-US" sz="1600" dirty="0"/>
                        <a:t> </a:t>
                      </a:r>
                      <a:r>
                        <a:rPr lang="en-US" sz="1600" dirty="0" err="1"/>
                        <a:t>varaqgacha</a:t>
                      </a:r>
                      <a:r>
                        <a:rPr lang="en-US" sz="1600" dirty="0"/>
                        <a:t> </a:t>
                      </a:r>
                      <a:r>
                        <a:rPr lang="en-US" sz="1600" dirty="0" err="1"/>
                        <a:t>izchil</a:t>
                      </a:r>
                      <a:r>
                        <a:rPr lang="en-US" sz="1600" dirty="0"/>
                        <a:t> </a:t>
                      </a:r>
                      <a:r>
                        <a:rPr lang="en-US" sz="1600" dirty="0" err="1"/>
                        <a:t>ketma-ketlikda</a:t>
                      </a:r>
                      <a:r>
                        <a:rPr lang="en-US" sz="1600" dirty="0"/>
                        <a:t> </a:t>
                      </a:r>
                      <a:r>
                        <a:rPr lang="en-US" sz="1600" dirty="0" err="1"/>
                        <a:t>raqamlanadi</a:t>
                      </a:r>
                      <a:r>
                        <a:rPr lang="en-US" sz="1600" dirty="0"/>
                        <a:t>. </a:t>
                      </a:r>
                      <a:r>
                        <a:rPr lang="en-US" sz="1600" dirty="0" err="1"/>
                        <a:t>Betning</a:t>
                      </a:r>
                      <a:r>
                        <a:rPr lang="en-US" sz="1600" dirty="0"/>
                        <a:t> </a:t>
                      </a:r>
                      <a:r>
                        <a:rPr lang="en-US" sz="1600" dirty="0" err="1"/>
                        <a:t>tartib</a:t>
                      </a:r>
                      <a:r>
                        <a:rPr lang="en-US" sz="1600" dirty="0"/>
                        <a:t> </a:t>
                      </a:r>
                      <a:r>
                        <a:rPr lang="en-US" sz="1600" dirty="0" err="1"/>
                        <a:t>raqami</a:t>
                      </a:r>
                      <a:r>
                        <a:rPr lang="en-US" sz="1600" dirty="0"/>
                        <a:t> </a:t>
                      </a:r>
                      <a:r>
                        <a:rPr lang="en-US" sz="1600" dirty="0" err="1"/>
                        <a:t>varaqning</a:t>
                      </a:r>
                      <a:r>
                        <a:rPr lang="en-US" sz="1600" dirty="0"/>
                        <a:t> </a:t>
                      </a:r>
                      <a:r>
                        <a:rPr lang="en-US" sz="1600" dirty="0" err="1"/>
                        <a:t>pastki</a:t>
                      </a:r>
                      <a:r>
                        <a:rPr lang="en-US" sz="1600" dirty="0"/>
                        <a:t> </a:t>
                      </a:r>
                      <a:r>
                        <a:rPr lang="en-US" sz="1600" dirty="0" err="1"/>
                        <a:t>o‘ng</a:t>
                      </a:r>
                      <a:r>
                        <a:rPr lang="en-US" sz="1600" dirty="0"/>
                        <a:t> </a:t>
                      </a:r>
                      <a:r>
                        <a:rPr lang="en-US" sz="1600" dirty="0" err="1"/>
                        <a:t>burchagida</a:t>
                      </a:r>
                      <a:r>
                        <a:rPr lang="en-US" sz="1600" dirty="0"/>
                        <a:t> «5» </a:t>
                      </a:r>
                      <a:r>
                        <a:rPr lang="en-US" sz="1600" dirty="0" err="1"/>
                        <a:t>raqamidan</a:t>
                      </a:r>
                      <a:r>
                        <a:rPr lang="en-US" sz="1600" dirty="0"/>
                        <a:t> </a:t>
                      </a:r>
                      <a:r>
                        <a:rPr lang="en-US" sz="1600" dirty="0" err="1"/>
                        <a:t>boshlab</a:t>
                      </a:r>
                      <a:r>
                        <a:rPr lang="en-US" sz="1600" dirty="0"/>
                        <a:t> </a:t>
                      </a:r>
                      <a:r>
                        <a:rPr lang="en-US" sz="1600" dirty="0" err="1"/>
                        <a:t>yoziladi</a:t>
                      </a:r>
                      <a:r>
                        <a:rPr lang="en-US" sz="1600" dirty="0"/>
                        <a:t>. </a:t>
                      </a:r>
                      <a:r>
                        <a:rPr lang="en-US" sz="1600" dirty="0" err="1"/>
                        <a:t>Asosiy</a:t>
                      </a:r>
                      <a:r>
                        <a:rPr lang="en-US" sz="1600" dirty="0"/>
                        <a:t> </a:t>
                      </a:r>
                      <a:r>
                        <a:rPr lang="en-US" sz="1600" dirty="0" err="1"/>
                        <a:t>muqova</a:t>
                      </a:r>
                      <a:r>
                        <a:rPr lang="en-US" sz="1600" dirty="0"/>
                        <a:t> </a:t>
                      </a:r>
                      <a:r>
                        <a:rPr lang="en-US" sz="1600" dirty="0" err="1"/>
                        <a:t>va</a:t>
                      </a:r>
                      <a:r>
                        <a:rPr lang="en-US" sz="1600" dirty="0"/>
                        <a:t> </a:t>
                      </a:r>
                      <a:r>
                        <a:rPr lang="en-US" sz="1600" dirty="0" err="1"/>
                        <a:t>uning</a:t>
                      </a:r>
                      <a:r>
                        <a:rPr lang="en-US" sz="1600" dirty="0"/>
                        <a:t> </a:t>
                      </a:r>
                      <a:r>
                        <a:rPr lang="en-US" sz="1600" dirty="0" err="1"/>
                        <a:t>orqa</a:t>
                      </a:r>
                      <a:r>
                        <a:rPr lang="en-US" sz="1600" dirty="0"/>
                        <a:t> </a:t>
                      </a:r>
                      <a:r>
                        <a:rPr lang="en-US" sz="1600" dirty="0" err="1"/>
                        <a:t>tomoni</a:t>
                      </a:r>
                      <a:r>
                        <a:rPr lang="en-US" sz="1600" dirty="0"/>
                        <a:t> </a:t>
                      </a:r>
                      <a:r>
                        <a:rPr lang="en-US" sz="1600" dirty="0" err="1"/>
                        <a:t>hamda</a:t>
                      </a:r>
                      <a:r>
                        <a:rPr lang="en-US" sz="1600" dirty="0"/>
                        <a:t> </a:t>
                      </a:r>
                      <a:r>
                        <a:rPr lang="en-US" sz="1600" dirty="0" err="1"/>
                        <a:t>ichki</a:t>
                      </a:r>
                      <a:r>
                        <a:rPr lang="en-US" sz="1600" dirty="0"/>
                        <a:t> </a:t>
                      </a:r>
                      <a:r>
                        <a:rPr lang="en-US" sz="1600" dirty="0" err="1"/>
                        <a:t>muqovalar</a:t>
                      </a:r>
                      <a:r>
                        <a:rPr lang="en-US" sz="1600" dirty="0"/>
                        <a:t> </a:t>
                      </a:r>
                      <a:r>
                        <a:rPr lang="en-US" sz="1600" dirty="0" err="1"/>
                        <a:t>va</a:t>
                      </a:r>
                      <a:r>
                        <a:rPr lang="en-US" sz="1600" dirty="0"/>
                        <a:t> </a:t>
                      </a:r>
                      <a:r>
                        <a:rPr lang="en-US" sz="1600" dirty="0" err="1"/>
                        <a:t>ularning</a:t>
                      </a:r>
                      <a:r>
                        <a:rPr lang="en-US" sz="1600" dirty="0"/>
                        <a:t> </a:t>
                      </a:r>
                      <a:r>
                        <a:rPr lang="en-US" sz="1600" dirty="0" err="1"/>
                        <a:t>orqa</a:t>
                      </a:r>
                      <a:r>
                        <a:rPr lang="en-US" sz="1600" dirty="0"/>
                        <a:t> </a:t>
                      </a:r>
                      <a:r>
                        <a:rPr lang="en-US" sz="1600" dirty="0" err="1"/>
                        <a:t>tomonlariga</a:t>
                      </a:r>
                      <a:r>
                        <a:rPr lang="en-US" sz="1600" dirty="0"/>
                        <a:t> </a:t>
                      </a:r>
                      <a:r>
                        <a:rPr lang="en-US" sz="1600" dirty="0" err="1"/>
                        <a:t>tegishli</a:t>
                      </a:r>
                      <a:r>
                        <a:rPr lang="en-US" sz="1600" dirty="0"/>
                        <a:t> </a:t>
                      </a:r>
                      <a:r>
                        <a:rPr lang="en-US" sz="1600" dirty="0" err="1"/>
                        <a:t>betning</a:t>
                      </a:r>
                      <a:r>
                        <a:rPr lang="en-US" sz="1600" dirty="0"/>
                        <a:t> </a:t>
                      </a:r>
                      <a:r>
                        <a:rPr lang="en-US" sz="1600" dirty="0" err="1"/>
                        <a:t>raqami</a:t>
                      </a:r>
                      <a:r>
                        <a:rPr lang="en-US" sz="1600" dirty="0"/>
                        <a:t> </a:t>
                      </a:r>
                      <a:r>
                        <a:rPr lang="en-US" sz="1600" dirty="0" err="1"/>
                        <a:t>qo‘yilmaydi</a:t>
                      </a:r>
                      <a:r>
                        <a:rPr lang="en-US" sz="1600" dirty="0"/>
                        <a:t>.</a:t>
                      </a:r>
                    </a:p>
                    <a:p>
                      <a:endParaRPr lang="ru-RU" sz="1600" dirty="0"/>
                    </a:p>
                  </a:txBody>
                  <a:tcPr/>
                </a:tc>
                <a:extLst>
                  <a:ext uri="{0D108BD9-81ED-4DB2-BD59-A6C34878D82A}">
                    <a16:rowId xmlns:a16="http://schemas.microsoft.com/office/drawing/2014/main" xmlns="" val="2699505303"/>
                  </a:ext>
                </a:extLst>
              </a:tr>
              <a:tr h="370840">
                <a:tc>
                  <a:txBody>
                    <a:bodyPr/>
                    <a:lstStyle/>
                    <a:p>
                      <a:r>
                        <a:rPr lang="en-US" sz="1600" dirty="0" err="1"/>
                        <a:t>Dissertatsiya</a:t>
                      </a:r>
                      <a:r>
                        <a:rPr lang="en-US" sz="1600" dirty="0"/>
                        <a:t> </a:t>
                      </a:r>
                      <a:r>
                        <a:rPr lang="en-US" sz="1600" dirty="0" err="1"/>
                        <a:t>avtoreferati</a:t>
                      </a:r>
                      <a:r>
                        <a:rPr lang="en-US" sz="1600" dirty="0"/>
                        <a:t> </a:t>
                      </a:r>
                      <a:r>
                        <a:rPr lang="en-US" sz="1600" dirty="0" err="1"/>
                        <a:t>tarkibiy</a:t>
                      </a:r>
                      <a:r>
                        <a:rPr lang="en-US" sz="1600" dirty="0"/>
                        <a:t> </a:t>
                      </a:r>
                      <a:r>
                        <a:rPr lang="en-US" sz="1600" dirty="0" err="1"/>
                        <a:t>qismlarining</a:t>
                      </a:r>
                      <a:r>
                        <a:rPr lang="en-US" sz="1600" dirty="0"/>
                        <a:t> bosh </a:t>
                      </a:r>
                      <a:r>
                        <a:rPr lang="en-US" sz="1600" dirty="0" err="1"/>
                        <a:t>sarlavhalari</a:t>
                      </a:r>
                      <a:r>
                        <a:rPr lang="en-US" sz="1600" dirty="0"/>
                        <a:t> («</a:t>
                      </a:r>
                      <a:r>
                        <a:rPr lang="en-US" sz="1600" dirty="0" err="1"/>
                        <a:t>Mundarija</a:t>
                      </a:r>
                      <a:r>
                        <a:rPr lang="en-US" sz="1600" dirty="0"/>
                        <a:t>», «</a:t>
                      </a:r>
                      <a:r>
                        <a:rPr lang="en-US" sz="1600" dirty="0" err="1"/>
                        <a:t>Kirish</a:t>
                      </a:r>
                      <a:r>
                        <a:rPr lang="en-US" sz="1600" dirty="0"/>
                        <a:t> (</a:t>
                      </a:r>
                      <a:r>
                        <a:rPr lang="en-US" sz="1600" dirty="0" err="1"/>
                        <a:t>dissertatsiya</a:t>
                      </a:r>
                      <a:r>
                        <a:rPr lang="en-US" sz="1600" dirty="0"/>
                        <a:t> </a:t>
                      </a:r>
                      <a:r>
                        <a:rPr lang="en-US" sz="1600" dirty="0" err="1"/>
                        <a:t>annotatsiyasi</a:t>
                      </a:r>
                      <a:r>
                        <a:rPr lang="en-US" sz="1600" dirty="0"/>
                        <a:t>)», «</a:t>
                      </a:r>
                      <a:r>
                        <a:rPr lang="en-US" sz="1600" dirty="0" err="1"/>
                        <a:t>Dissertatsiyaning</a:t>
                      </a:r>
                      <a:endParaRPr lang="en-US" sz="1600" dirty="0"/>
                    </a:p>
                    <a:p>
                      <a:r>
                        <a:rPr lang="en-US" sz="1600" dirty="0" err="1"/>
                        <a:t>asosiy</a:t>
                      </a:r>
                      <a:r>
                        <a:rPr lang="en-US" sz="1600" dirty="0"/>
                        <a:t> </a:t>
                      </a:r>
                      <a:r>
                        <a:rPr lang="en-US" sz="1600" dirty="0" err="1"/>
                        <a:t>mazmuni</a:t>
                      </a:r>
                      <a:r>
                        <a:rPr lang="en-US" sz="1600" dirty="0"/>
                        <a:t>», «</a:t>
                      </a:r>
                      <a:r>
                        <a:rPr lang="en-US" sz="1600" dirty="0" err="1"/>
                        <a:t>Xulosa</a:t>
                      </a:r>
                      <a:r>
                        <a:rPr lang="en-US" sz="1600" dirty="0"/>
                        <a:t>», «</a:t>
                      </a:r>
                      <a:r>
                        <a:rPr lang="en-US" sz="1600" dirty="0" err="1"/>
                        <a:t>E’lon</a:t>
                      </a:r>
                      <a:r>
                        <a:rPr lang="en-US" sz="1600" dirty="0"/>
                        <a:t> </a:t>
                      </a:r>
                      <a:r>
                        <a:rPr lang="en-US" sz="1600" dirty="0" err="1"/>
                        <a:t>qilingan</a:t>
                      </a:r>
                      <a:r>
                        <a:rPr lang="en-US" sz="1600" dirty="0"/>
                        <a:t> </a:t>
                      </a:r>
                      <a:r>
                        <a:rPr lang="en-US" sz="1600" dirty="0" err="1"/>
                        <a:t>ishlar</a:t>
                      </a:r>
                      <a:r>
                        <a:rPr lang="en-US" sz="1600" dirty="0"/>
                        <a:t> </a:t>
                      </a:r>
                      <a:r>
                        <a:rPr lang="en-US" sz="1600" dirty="0" err="1"/>
                        <a:t>ro‘yxati</a:t>
                      </a:r>
                      <a:r>
                        <a:rPr lang="en-US" sz="1600" dirty="0"/>
                        <a:t>»)</a:t>
                      </a:r>
                    </a:p>
                    <a:p>
                      <a:r>
                        <a:rPr lang="en-US" sz="1600" dirty="0"/>
                        <a:t>bosh </a:t>
                      </a:r>
                      <a:r>
                        <a:rPr lang="en-US" sz="1600" dirty="0" err="1"/>
                        <a:t>harflarda</a:t>
                      </a:r>
                      <a:r>
                        <a:rPr lang="en-US" sz="1600" dirty="0"/>
                        <a:t> </a:t>
                      </a:r>
                      <a:r>
                        <a:rPr lang="en-US" sz="1600" dirty="0" err="1"/>
                        <a:t>yoziladi</a:t>
                      </a:r>
                      <a:r>
                        <a:rPr lang="en-US" sz="1600" dirty="0"/>
                        <a:t>. </a:t>
                      </a:r>
                      <a:r>
                        <a:rPr lang="en-US" sz="1600" dirty="0" err="1"/>
                        <a:t>Ularning</a:t>
                      </a:r>
                      <a:r>
                        <a:rPr lang="en-US" sz="1600" dirty="0"/>
                        <a:t> </a:t>
                      </a:r>
                      <a:r>
                        <a:rPr lang="en-US" sz="1600" dirty="0" err="1"/>
                        <a:t>tagidan</a:t>
                      </a:r>
                      <a:r>
                        <a:rPr lang="en-US" sz="1600" dirty="0"/>
                        <a:t> 12 </a:t>
                      </a:r>
                      <a:r>
                        <a:rPr lang="en-US" sz="1600" dirty="0" err="1"/>
                        <a:t>o‘lchamli</a:t>
                      </a:r>
                      <a:r>
                        <a:rPr lang="en-US" sz="1600" dirty="0"/>
                        <a:t> («</a:t>
                      </a:r>
                      <a:r>
                        <a:rPr lang="en-US" sz="1600" dirty="0" err="1"/>
                        <a:t>pt</a:t>
                      </a:r>
                      <a:r>
                        <a:rPr lang="en-US" sz="1600" dirty="0"/>
                        <a:t>»)</a:t>
                      </a:r>
                    </a:p>
                    <a:p>
                      <a:r>
                        <a:rPr lang="en-US" sz="1600" dirty="0" err="1"/>
                        <a:t>oraliq</a:t>
                      </a:r>
                      <a:r>
                        <a:rPr lang="en-US" sz="1600" dirty="0"/>
                        <a:t> </a:t>
                      </a:r>
                      <a:r>
                        <a:rPr lang="en-US" sz="1600" dirty="0" err="1"/>
                        <a:t>qoldirilishi</a:t>
                      </a:r>
                      <a:r>
                        <a:rPr lang="en-US" sz="1600" dirty="0"/>
                        <a:t> </a:t>
                      </a:r>
                      <a:r>
                        <a:rPr lang="en-US" sz="1600" dirty="0" err="1"/>
                        <a:t>kerak</a:t>
                      </a:r>
                      <a:r>
                        <a:rPr lang="en-US" sz="1600" dirty="0"/>
                        <a:t>. </a:t>
                      </a:r>
                      <a:endParaRPr lang="ru-RU" sz="1600" dirty="0"/>
                    </a:p>
                  </a:txBody>
                  <a:tcPr/>
                </a:tc>
                <a:extLst>
                  <a:ext uri="{0D108BD9-81ED-4DB2-BD59-A6C34878D82A}">
                    <a16:rowId xmlns:a16="http://schemas.microsoft.com/office/drawing/2014/main" xmlns="" val="2791664393"/>
                  </a:ext>
                </a:extLst>
              </a:tr>
            </a:tbl>
          </a:graphicData>
        </a:graphic>
      </p:graphicFrame>
    </p:spTree>
    <p:extLst>
      <p:ext uri="{BB962C8B-B14F-4D97-AF65-F5344CB8AC3E}">
        <p14:creationId xmlns:p14="http://schemas.microsoft.com/office/powerpoint/2010/main" val="18454935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Группа 5">
            <a:extLst>
              <a:ext uri="{FF2B5EF4-FFF2-40B4-BE49-F238E27FC236}">
                <a16:creationId xmlns:a16="http://schemas.microsoft.com/office/drawing/2014/main" xmlns="" id="{54A6AA77-3892-4DF4-AEDF-F3968B602187}"/>
              </a:ext>
            </a:extLst>
          </p:cNvPr>
          <p:cNvGrpSpPr/>
          <p:nvPr/>
        </p:nvGrpSpPr>
        <p:grpSpPr>
          <a:xfrm>
            <a:off x="987640" y="473845"/>
            <a:ext cx="10216720" cy="5910309"/>
            <a:chOff x="1376039" y="1038687"/>
            <a:chExt cx="8939815" cy="4962618"/>
          </a:xfrm>
        </p:grpSpPr>
        <p:pic>
          <p:nvPicPr>
            <p:cNvPr id="3" name="Рисунок 2">
              <a:extLst>
                <a:ext uri="{FF2B5EF4-FFF2-40B4-BE49-F238E27FC236}">
                  <a16:creationId xmlns:a16="http://schemas.microsoft.com/office/drawing/2014/main" xmlns="" id="{BD44C7AC-5C5E-4AFE-9EB4-E520BFBAA5E4}"/>
                </a:ext>
              </a:extLst>
            </p:cNvPr>
            <p:cNvPicPr>
              <a:picLocks noChangeAspect="1"/>
            </p:cNvPicPr>
            <p:nvPr/>
          </p:nvPicPr>
          <p:blipFill rotWithShape="1">
            <a:blip r:embed="rId2"/>
            <a:srcRect l="34879" t="20712" r="34466" b="6924"/>
            <a:stretch/>
          </p:blipFill>
          <p:spPr>
            <a:xfrm>
              <a:off x="1376039" y="1038687"/>
              <a:ext cx="3737499" cy="4962618"/>
            </a:xfrm>
            <a:prstGeom prst="rect">
              <a:avLst/>
            </a:prstGeom>
          </p:spPr>
        </p:pic>
        <p:pic>
          <p:nvPicPr>
            <p:cNvPr id="5" name="Рисунок 4">
              <a:extLst>
                <a:ext uri="{FF2B5EF4-FFF2-40B4-BE49-F238E27FC236}">
                  <a16:creationId xmlns:a16="http://schemas.microsoft.com/office/drawing/2014/main" xmlns="" id="{6C566C88-3AA9-4BD0-A9D5-DC0B011E399A}"/>
                </a:ext>
              </a:extLst>
            </p:cNvPr>
            <p:cNvPicPr>
              <a:picLocks noChangeAspect="1"/>
            </p:cNvPicPr>
            <p:nvPr/>
          </p:nvPicPr>
          <p:blipFill rotWithShape="1">
            <a:blip r:embed="rId2"/>
            <a:srcRect l="66408" t="20453" r="2937" b="7183"/>
            <a:stretch/>
          </p:blipFill>
          <p:spPr>
            <a:xfrm>
              <a:off x="6578354" y="1038687"/>
              <a:ext cx="3737500" cy="4962618"/>
            </a:xfrm>
            <a:prstGeom prst="rect">
              <a:avLst/>
            </a:prstGeom>
          </p:spPr>
        </p:pic>
      </p:grpSp>
    </p:spTree>
    <p:extLst>
      <p:ext uri="{BB962C8B-B14F-4D97-AF65-F5344CB8AC3E}">
        <p14:creationId xmlns:p14="http://schemas.microsoft.com/office/powerpoint/2010/main" val="4987178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xmlns="" id="{049D8BC1-755B-4019-BA7C-28FB75164636}"/>
              </a:ext>
            </a:extLst>
          </p:cNvPr>
          <p:cNvPicPr>
            <a:picLocks noChangeAspect="1"/>
          </p:cNvPicPr>
          <p:nvPr/>
        </p:nvPicPr>
        <p:blipFill rotWithShape="1">
          <a:blip r:embed="rId2"/>
          <a:srcRect l="2913" t="20583" r="34175" b="6796"/>
          <a:stretch/>
        </p:blipFill>
        <p:spPr>
          <a:xfrm>
            <a:off x="1214894" y="259672"/>
            <a:ext cx="9762211" cy="6338656"/>
          </a:xfrm>
          <a:prstGeom prst="rect">
            <a:avLst/>
          </a:prstGeom>
        </p:spPr>
      </p:pic>
    </p:spTree>
    <p:extLst>
      <p:ext uri="{BB962C8B-B14F-4D97-AF65-F5344CB8AC3E}">
        <p14:creationId xmlns:p14="http://schemas.microsoft.com/office/powerpoint/2010/main" val="1360399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Заголовок 6">
            <a:extLst>
              <a:ext uri="{FF2B5EF4-FFF2-40B4-BE49-F238E27FC236}">
                <a16:creationId xmlns:a16="http://schemas.microsoft.com/office/drawing/2014/main" xmlns="" id="{764F804B-8E69-4ED0-83A4-03A82F387654}"/>
              </a:ext>
            </a:extLst>
          </p:cNvPr>
          <p:cNvSpPr>
            <a:spLocks noGrp="1"/>
          </p:cNvSpPr>
          <p:nvPr>
            <p:ph type="ctrTitle"/>
          </p:nvPr>
        </p:nvSpPr>
        <p:spPr>
          <a:xfrm>
            <a:off x="684212" y="685800"/>
            <a:ext cx="9489598" cy="1107490"/>
          </a:xfrm>
        </p:spPr>
        <p:txBody>
          <a:bodyPr/>
          <a:lstStyle/>
          <a:p>
            <a:r>
              <a:rPr lang="en-US" b="1" dirty="0"/>
              <a:t>REJA</a:t>
            </a:r>
            <a:endParaRPr lang="ru-RU" b="1" dirty="0"/>
          </a:p>
        </p:txBody>
      </p:sp>
      <p:sp>
        <p:nvSpPr>
          <p:cNvPr id="8" name="Подзаголовок 7">
            <a:extLst>
              <a:ext uri="{FF2B5EF4-FFF2-40B4-BE49-F238E27FC236}">
                <a16:creationId xmlns:a16="http://schemas.microsoft.com/office/drawing/2014/main" xmlns="" id="{D3D5AADB-35AD-4A56-940C-D03BDFE0FBDE}"/>
              </a:ext>
            </a:extLst>
          </p:cNvPr>
          <p:cNvSpPr>
            <a:spLocks noGrp="1"/>
          </p:cNvSpPr>
          <p:nvPr>
            <p:ph type="subTitle" idx="1"/>
          </p:nvPr>
        </p:nvSpPr>
        <p:spPr>
          <a:xfrm>
            <a:off x="684211" y="1953087"/>
            <a:ext cx="9489597" cy="3838113"/>
          </a:xfrm>
        </p:spPr>
        <p:txBody>
          <a:bodyPr/>
          <a:lstStyle/>
          <a:p>
            <a:r>
              <a:rPr lang="en-US" dirty="0"/>
              <a:t>1.	</a:t>
            </a:r>
            <a:r>
              <a:rPr lang="en-US" b="1" dirty="0" err="1"/>
              <a:t>Dissertatsiyani</a:t>
            </a:r>
            <a:r>
              <a:rPr lang="en-US" b="1" dirty="0"/>
              <a:t> </a:t>
            </a:r>
            <a:r>
              <a:rPr lang="en-US" b="1" dirty="0" err="1"/>
              <a:t>rasmiylashtirish</a:t>
            </a:r>
            <a:r>
              <a:rPr lang="en-US" b="1" dirty="0"/>
              <a:t>.</a:t>
            </a:r>
          </a:p>
          <a:p>
            <a:r>
              <a:rPr lang="en-US" b="1" dirty="0"/>
              <a:t>2.	</a:t>
            </a:r>
            <a:r>
              <a:rPr lang="en-US" b="1" dirty="0" err="1"/>
              <a:t>Dissertatsiyaga</a:t>
            </a:r>
            <a:r>
              <a:rPr lang="en-US" b="1" dirty="0"/>
              <a:t> </a:t>
            </a:r>
            <a:r>
              <a:rPr lang="en-US" b="1" dirty="0" err="1"/>
              <a:t>qo‘yiladigan</a:t>
            </a:r>
            <a:r>
              <a:rPr lang="en-US" b="1" dirty="0"/>
              <a:t> </a:t>
            </a:r>
            <a:r>
              <a:rPr lang="en-US" b="1" dirty="0" err="1"/>
              <a:t>talablar</a:t>
            </a:r>
            <a:endParaRPr lang="en-US" b="1" dirty="0"/>
          </a:p>
          <a:p>
            <a:r>
              <a:rPr lang="en-US" b="1" dirty="0"/>
              <a:t>3.	</a:t>
            </a:r>
            <a:r>
              <a:rPr lang="en-US" b="1" dirty="0" err="1"/>
              <a:t>Dissertatsiya</a:t>
            </a:r>
            <a:r>
              <a:rPr lang="en-US" b="1" dirty="0"/>
              <a:t> </a:t>
            </a:r>
            <a:r>
              <a:rPr lang="en-US" b="1" dirty="0" err="1"/>
              <a:t>matnining</a:t>
            </a:r>
            <a:r>
              <a:rPr lang="en-US" b="1" dirty="0"/>
              <a:t> </a:t>
            </a:r>
            <a:r>
              <a:rPr lang="en-US" b="1" dirty="0" err="1"/>
              <a:t>rasmiylashtirilishiga</a:t>
            </a:r>
            <a:r>
              <a:rPr lang="en-US" b="1" dirty="0"/>
              <a:t> </a:t>
            </a:r>
            <a:r>
              <a:rPr lang="en-US" b="1" dirty="0" err="1"/>
              <a:t>qo‘yiladigan</a:t>
            </a:r>
            <a:r>
              <a:rPr lang="en-US" b="1" dirty="0"/>
              <a:t> </a:t>
            </a:r>
            <a:r>
              <a:rPr lang="en-US" b="1" dirty="0" err="1"/>
              <a:t>talablar</a:t>
            </a:r>
            <a:r>
              <a:rPr lang="en-US" b="1" dirty="0"/>
              <a:t>.</a:t>
            </a:r>
          </a:p>
          <a:p>
            <a:r>
              <a:rPr lang="en-US" b="1" dirty="0"/>
              <a:t>4.	</a:t>
            </a:r>
            <a:r>
              <a:rPr lang="en-US" b="1" dirty="0" err="1"/>
              <a:t>Dissertatsiya</a:t>
            </a:r>
            <a:r>
              <a:rPr lang="en-US" b="1" dirty="0"/>
              <a:t> </a:t>
            </a:r>
            <a:r>
              <a:rPr lang="en-US" b="1" dirty="0" err="1"/>
              <a:t>avtoreferatiga</a:t>
            </a:r>
            <a:r>
              <a:rPr lang="en-US" b="1" dirty="0"/>
              <a:t> </a:t>
            </a:r>
            <a:r>
              <a:rPr lang="en-US" b="1" dirty="0" err="1"/>
              <a:t>qo‘yiladigan</a:t>
            </a:r>
            <a:r>
              <a:rPr lang="en-US" b="1" dirty="0"/>
              <a:t> </a:t>
            </a:r>
            <a:r>
              <a:rPr lang="en-US" b="1" dirty="0" err="1"/>
              <a:t>talablar</a:t>
            </a:r>
            <a:r>
              <a:rPr lang="en-US" b="1" dirty="0"/>
              <a:t>.</a:t>
            </a:r>
          </a:p>
          <a:p>
            <a:r>
              <a:rPr lang="en-US" b="1" dirty="0"/>
              <a:t>5.	</a:t>
            </a:r>
            <a:r>
              <a:rPr lang="en-US" b="1" dirty="0" err="1"/>
              <a:t>Dissertatsiya</a:t>
            </a:r>
            <a:r>
              <a:rPr lang="en-US" b="1" dirty="0"/>
              <a:t> </a:t>
            </a:r>
            <a:r>
              <a:rPr lang="en-US" b="1" dirty="0" err="1"/>
              <a:t>avtoreferati</a:t>
            </a:r>
            <a:r>
              <a:rPr lang="en-US" b="1" dirty="0"/>
              <a:t> </a:t>
            </a:r>
            <a:r>
              <a:rPr lang="en-US" b="1" dirty="0" err="1"/>
              <a:t>matnining</a:t>
            </a:r>
            <a:r>
              <a:rPr lang="en-US" b="1" dirty="0"/>
              <a:t> </a:t>
            </a:r>
            <a:r>
              <a:rPr lang="en-US" b="1" dirty="0" err="1"/>
              <a:t>rasmiylashtirilishiga</a:t>
            </a:r>
            <a:r>
              <a:rPr lang="en-US" b="1" dirty="0"/>
              <a:t> </a:t>
            </a:r>
            <a:r>
              <a:rPr lang="en-US" b="1" dirty="0" err="1"/>
              <a:t>qo‘yiladigan</a:t>
            </a:r>
            <a:r>
              <a:rPr lang="en-US" b="1" dirty="0"/>
              <a:t> </a:t>
            </a:r>
            <a:r>
              <a:rPr lang="en-US" b="1" dirty="0" err="1"/>
              <a:t>talablar</a:t>
            </a:r>
            <a:r>
              <a:rPr lang="en-US" b="1" dirty="0"/>
              <a:t>.</a:t>
            </a:r>
          </a:p>
          <a:p>
            <a:r>
              <a:rPr lang="en-US" b="1" dirty="0"/>
              <a:t>6.	Fundamental </a:t>
            </a:r>
            <a:r>
              <a:rPr lang="en-US" b="1" dirty="0" err="1"/>
              <a:t>va</a:t>
            </a:r>
            <a:r>
              <a:rPr lang="en-US" b="1" dirty="0"/>
              <a:t> </a:t>
            </a:r>
            <a:r>
              <a:rPr lang="en-US" b="1" dirty="0" err="1"/>
              <a:t>amaliy</a:t>
            </a:r>
            <a:r>
              <a:rPr lang="en-US" b="1" dirty="0"/>
              <a:t> </a:t>
            </a:r>
            <a:r>
              <a:rPr lang="en-US" b="1" dirty="0" err="1"/>
              <a:t>tadqiqotlar</a:t>
            </a:r>
            <a:r>
              <a:rPr lang="en-US" b="1" dirty="0"/>
              <a:t> </a:t>
            </a:r>
            <a:r>
              <a:rPr lang="en-US" b="1" dirty="0" err="1"/>
              <a:t>tanlovida</a:t>
            </a:r>
            <a:r>
              <a:rPr lang="en-US" b="1" dirty="0"/>
              <a:t> </a:t>
            </a:r>
            <a:r>
              <a:rPr lang="en-US" b="1" dirty="0" err="1"/>
              <a:t>ishtirok</a:t>
            </a:r>
            <a:r>
              <a:rPr lang="en-US" b="1" dirty="0"/>
              <a:t> </a:t>
            </a:r>
            <a:r>
              <a:rPr lang="en-US" b="1" dirty="0" err="1"/>
              <a:t>etish</a:t>
            </a:r>
            <a:r>
              <a:rPr lang="en-US" b="1" dirty="0"/>
              <a:t> </a:t>
            </a:r>
            <a:r>
              <a:rPr lang="en-US" b="1" dirty="0" err="1"/>
              <a:t>uchun</a:t>
            </a:r>
            <a:r>
              <a:rPr lang="en-US" b="1" dirty="0"/>
              <a:t> </a:t>
            </a:r>
            <a:r>
              <a:rPr lang="en-US" b="1" dirty="0" err="1"/>
              <a:t>vazirliklarga</a:t>
            </a:r>
            <a:r>
              <a:rPr lang="en-US" b="1" dirty="0"/>
              <a:t> </a:t>
            </a:r>
            <a:r>
              <a:rPr lang="en-US" b="1" dirty="0" err="1"/>
              <a:t>topshiriladigan</a:t>
            </a:r>
            <a:r>
              <a:rPr lang="en-US" b="1" dirty="0"/>
              <a:t> </a:t>
            </a:r>
            <a:r>
              <a:rPr lang="en-US" b="1" dirty="0" err="1"/>
              <a:t>ilmiy</a:t>
            </a:r>
            <a:r>
              <a:rPr lang="en-US" b="1" dirty="0"/>
              <a:t> </a:t>
            </a:r>
            <a:r>
              <a:rPr lang="en-US" b="1" dirty="0" err="1"/>
              <a:t>loyihalar</a:t>
            </a:r>
            <a:r>
              <a:rPr lang="en-US" b="1" dirty="0"/>
              <a:t> </a:t>
            </a:r>
            <a:r>
              <a:rPr lang="en-US" b="1" dirty="0" err="1"/>
              <a:t>va</a:t>
            </a:r>
            <a:r>
              <a:rPr lang="en-US" b="1" dirty="0"/>
              <a:t> </a:t>
            </a:r>
            <a:r>
              <a:rPr lang="en-US" b="1" dirty="0" err="1"/>
              <a:t>ular</a:t>
            </a:r>
            <a:r>
              <a:rPr lang="en-US" b="1" dirty="0"/>
              <a:t> </a:t>
            </a:r>
            <a:r>
              <a:rPr lang="en-US" b="1" dirty="0" err="1"/>
              <a:t>bilan</a:t>
            </a:r>
            <a:r>
              <a:rPr lang="en-US" b="1" dirty="0"/>
              <a:t> </a:t>
            </a:r>
            <a:r>
              <a:rPr lang="en-US" b="1" dirty="0" err="1"/>
              <a:t>birga</a:t>
            </a:r>
            <a:r>
              <a:rPr lang="en-US" b="1" dirty="0"/>
              <a:t> </a:t>
            </a:r>
            <a:r>
              <a:rPr lang="en-US" b="1" dirty="0" err="1"/>
              <a:t>taqdim</a:t>
            </a:r>
            <a:r>
              <a:rPr lang="en-US" b="1" dirty="0"/>
              <a:t> </a:t>
            </a:r>
            <a:r>
              <a:rPr lang="en-US" b="1" dirty="0" err="1"/>
              <a:t>etiladigan</a:t>
            </a:r>
            <a:r>
              <a:rPr lang="en-US" b="1" dirty="0"/>
              <a:t> </a:t>
            </a:r>
            <a:r>
              <a:rPr lang="en-US" b="1" dirty="0" err="1"/>
              <a:t>hujjatlarga</a:t>
            </a:r>
            <a:r>
              <a:rPr lang="en-US" b="1" dirty="0"/>
              <a:t> </a:t>
            </a:r>
            <a:r>
              <a:rPr lang="en-US" b="1" dirty="0" err="1"/>
              <a:t>qo‘yiladigan</a:t>
            </a:r>
            <a:r>
              <a:rPr lang="en-US" b="1" dirty="0"/>
              <a:t> </a:t>
            </a:r>
            <a:r>
              <a:rPr lang="en-US" b="1" dirty="0" err="1"/>
              <a:t>talablar</a:t>
            </a:r>
            <a:r>
              <a:rPr lang="en-US" b="1" dirty="0"/>
              <a:t>.</a:t>
            </a:r>
          </a:p>
          <a:p>
            <a:endParaRPr lang="ru-RU" dirty="0"/>
          </a:p>
        </p:txBody>
      </p:sp>
    </p:spTree>
    <p:extLst>
      <p:ext uri="{BB962C8B-B14F-4D97-AF65-F5344CB8AC3E}">
        <p14:creationId xmlns:p14="http://schemas.microsoft.com/office/powerpoint/2010/main" val="41596507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Группа 5">
            <a:extLst>
              <a:ext uri="{FF2B5EF4-FFF2-40B4-BE49-F238E27FC236}">
                <a16:creationId xmlns:a16="http://schemas.microsoft.com/office/drawing/2014/main" xmlns="" id="{5FAA1085-DF5C-4023-931B-64593BF448EA}"/>
              </a:ext>
            </a:extLst>
          </p:cNvPr>
          <p:cNvGrpSpPr/>
          <p:nvPr/>
        </p:nvGrpSpPr>
        <p:grpSpPr>
          <a:xfrm>
            <a:off x="1848034" y="277427"/>
            <a:ext cx="8495931" cy="6303146"/>
            <a:chOff x="1686757" y="905522"/>
            <a:chExt cx="7501596" cy="4918229"/>
          </a:xfrm>
        </p:grpSpPr>
        <p:pic>
          <p:nvPicPr>
            <p:cNvPr id="3" name="Рисунок 2">
              <a:extLst>
                <a:ext uri="{FF2B5EF4-FFF2-40B4-BE49-F238E27FC236}">
                  <a16:creationId xmlns:a16="http://schemas.microsoft.com/office/drawing/2014/main" xmlns="" id="{AA45CB79-331D-419F-B760-98EDC9DB1E18}"/>
                </a:ext>
              </a:extLst>
            </p:cNvPr>
            <p:cNvPicPr>
              <a:picLocks noChangeAspect="1"/>
            </p:cNvPicPr>
            <p:nvPr/>
          </p:nvPicPr>
          <p:blipFill rotWithShape="1">
            <a:blip r:embed="rId2"/>
            <a:srcRect l="66553" t="21101" r="2719" b="7184"/>
            <a:stretch/>
          </p:blipFill>
          <p:spPr>
            <a:xfrm>
              <a:off x="1686757" y="905522"/>
              <a:ext cx="3746377" cy="4918229"/>
            </a:xfrm>
            <a:prstGeom prst="rect">
              <a:avLst/>
            </a:prstGeom>
          </p:spPr>
        </p:pic>
        <p:pic>
          <p:nvPicPr>
            <p:cNvPr id="5" name="Рисунок 4">
              <a:extLst>
                <a:ext uri="{FF2B5EF4-FFF2-40B4-BE49-F238E27FC236}">
                  <a16:creationId xmlns:a16="http://schemas.microsoft.com/office/drawing/2014/main" xmlns="" id="{C57A7110-EA24-4741-8BE4-F1995BAC10B4}"/>
                </a:ext>
              </a:extLst>
            </p:cNvPr>
            <p:cNvPicPr>
              <a:picLocks noChangeAspect="1"/>
            </p:cNvPicPr>
            <p:nvPr/>
          </p:nvPicPr>
          <p:blipFill rotWithShape="1">
            <a:blip r:embed="rId3"/>
            <a:srcRect l="11068" t="26149" r="63155" b="9903"/>
            <a:stretch/>
          </p:blipFill>
          <p:spPr>
            <a:xfrm>
              <a:off x="5663954" y="905522"/>
              <a:ext cx="3524399" cy="4918229"/>
            </a:xfrm>
            <a:prstGeom prst="rect">
              <a:avLst/>
            </a:prstGeom>
          </p:spPr>
        </p:pic>
      </p:grpSp>
    </p:spTree>
    <p:extLst>
      <p:ext uri="{BB962C8B-B14F-4D97-AF65-F5344CB8AC3E}">
        <p14:creationId xmlns:p14="http://schemas.microsoft.com/office/powerpoint/2010/main" val="23469503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xmlns="" id="{E681E591-84F3-4B9E-9389-C7D57E13EE15}"/>
              </a:ext>
            </a:extLst>
          </p:cNvPr>
          <p:cNvPicPr>
            <a:picLocks noChangeAspect="1"/>
          </p:cNvPicPr>
          <p:nvPr/>
        </p:nvPicPr>
        <p:blipFill rotWithShape="1">
          <a:blip r:embed="rId2"/>
          <a:srcRect l="37281" t="25890" r="10582" b="10033"/>
          <a:stretch/>
        </p:blipFill>
        <p:spPr>
          <a:xfrm>
            <a:off x="1704297" y="392837"/>
            <a:ext cx="8783406" cy="6072326"/>
          </a:xfrm>
          <a:prstGeom prst="rect">
            <a:avLst/>
          </a:prstGeom>
        </p:spPr>
      </p:pic>
    </p:spTree>
    <p:extLst>
      <p:ext uri="{BB962C8B-B14F-4D97-AF65-F5344CB8AC3E}">
        <p14:creationId xmlns:p14="http://schemas.microsoft.com/office/powerpoint/2010/main" val="3271871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xmlns="" id="{B7778889-7E1C-4FE0-AA6E-EF3954A2C2AB}"/>
              </a:ext>
            </a:extLst>
          </p:cNvPr>
          <p:cNvSpPr>
            <a:spLocks noGrp="1"/>
          </p:cNvSpPr>
          <p:nvPr>
            <p:ph type="title"/>
          </p:nvPr>
        </p:nvSpPr>
        <p:spPr>
          <a:xfrm>
            <a:off x="684213" y="419840"/>
            <a:ext cx="9125614" cy="887520"/>
          </a:xfrm>
        </p:spPr>
        <p:txBody>
          <a:bodyPr>
            <a:normAutofit/>
          </a:bodyPr>
          <a:lstStyle/>
          <a:p>
            <a:pPr algn="ctr"/>
            <a:r>
              <a:rPr lang="en-US" sz="2400" dirty="0" err="1"/>
              <a:t>Dissertatsiyani</a:t>
            </a:r>
            <a:r>
              <a:rPr lang="en-US" sz="2400" dirty="0"/>
              <a:t> </a:t>
            </a:r>
            <a:r>
              <a:rPr lang="en-US" sz="2400" dirty="0" err="1"/>
              <a:t>rasmiylashtirishda</a:t>
            </a:r>
            <a:r>
              <a:rPr lang="en-US" sz="2400" dirty="0"/>
              <a:t> </a:t>
            </a:r>
            <a:r>
              <a:rPr lang="en-US" sz="2400" dirty="0" err="1"/>
              <a:t>quyidagi</a:t>
            </a:r>
            <a:r>
              <a:rPr lang="en-US" sz="2400" dirty="0"/>
              <a:t> </a:t>
            </a:r>
            <a:r>
              <a:rPr lang="en-US" sz="2400" dirty="0" err="1"/>
              <a:t>umumiy</a:t>
            </a:r>
            <a:r>
              <a:rPr lang="en-US" sz="2400" dirty="0"/>
              <a:t> </a:t>
            </a:r>
            <a:r>
              <a:rPr lang="en-US" sz="2400" dirty="0" err="1"/>
              <a:t>talablarga</a:t>
            </a:r>
            <a:r>
              <a:rPr lang="en-US" sz="2400" dirty="0"/>
              <a:t> </a:t>
            </a:r>
            <a:r>
              <a:rPr lang="en-US" sz="2400" dirty="0" err="1"/>
              <a:t>rioya</a:t>
            </a:r>
            <a:r>
              <a:rPr lang="en-US" sz="2400" dirty="0"/>
              <a:t> </a:t>
            </a:r>
            <a:r>
              <a:rPr lang="en-US" sz="2400" dirty="0" err="1"/>
              <a:t>qilinishi</a:t>
            </a:r>
            <a:r>
              <a:rPr lang="en-US" sz="2400" dirty="0"/>
              <a:t> </a:t>
            </a:r>
            <a:r>
              <a:rPr lang="en-US" sz="2400" dirty="0" err="1"/>
              <a:t>lozim</a:t>
            </a:r>
            <a:r>
              <a:rPr lang="en-US" sz="2400" dirty="0"/>
              <a:t>:</a:t>
            </a:r>
            <a:endParaRPr lang="ru-RU" sz="2400" dirty="0"/>
          </a:p>
        </p:txBody>
      </p:sp>
      <p:sp>
        <p:nvSpPr>
          <p:cNvPr id="5" name="Текст 4">
            <a:extLst>
              <a:ext uri="{FF2B5EF4-FFF2-40B4-BE49-F238E27FC236}">
                <a16:creationId xmlns:a16="http://schemas.microsoft.com/office/drawing/2014/main" xmlns="" id="{FFFB7F14-1380-47D3-99CA-7F051D368C0A}"/>
              </a:ext>
            </a:extLst>
          </p:cNvPr>
          <p:cNvSpPr>
            <a:spLocks noGrp="1"/>
          </p:cNvSpPr>
          <p:nvPr>
            <p:ph type="body" idx="1"/>
          </p:nvPr>
        </p:nvSpPr>
        <p:spPr>
          <a:xfrm>
            <a:off x="684212" y="1672700"/>
            <a:ext cx="10661449" cy="4301971"/>
          </a:xfrm>
        </p:spPr>
        <p:txBody>
          <a:bodyPr>
            <a:normAutofit lnSpcReduction="10000"/>
          </a:bodyPr>
          <a:lstStyle/>
          <a:p>
            <a:r>
              <a:rPr lang="en-US" dirty="0" err="1"/>
              <a:t>Matn</a:t>
            </a:r>
            <a:r>
              <a:rPr lang="en-US" dirty="0"/>
              <a:t> </a:t>
            </a:r>
            <a:r>
              <a:rPr lang="en-US" dirty="0" err="1"/>
              <a:t>tahririy</a:t>
            </a:r>
            <a:r>
              <a:rPr lang="en-US" dirty="0"/>
              <a:t> </a:t>
            </a:r>
            <a:r>
              <a:rPr lang="en-US" dirty="0" err="1"/>
              <a:t>jihatdan</a:t>
            </a:r>
            <a:r>
              <a:rPr lang="en-US" dirty="0"/>
              <a:t> </a:t>
            </a:r>
            <a:r>
              <a:rPr lang="en-US" dirty="0" err="1"/>
              <a:t>ravon</a:t>
            </a:r>
            <a:r>
              <a:rPr lang="en-US" dirty="0"/>
              <a:t>, </a:t>
            </a:r>
            <a:r>
              <a:rPr lang="en-US" dirty="0" err="1"/>
              <a:t>xatosiz</a:t>
            </a:r>
            <a:r>
              <a:rPr lang="en-US" dirty="0"/>
              <a:t> </a:t>
            </a:r>
            <a:r>
              <a:rPr lang="en-US" dirty="0" err="1"/>
              <a:t>va</a:t>
            </a:r>
            <a:r>
              <a:rPr lang="en-US" dirty="0"/>
              <a:t> </a:t>
            </a:r>
            <a:r>
              <a:rPr lang="en-US" dirty="0" err="1"/>
              <a:t>uni</a:t>
            </a:r>
            <a:r>
              <a:rPr lang="en-US" dirty="0"/>
              <a:t> </a:t>
            </a:r>
            <a:r>
              <a:rPr lang="en-US" dirty="0" err="1"/>
              <a:t>rasmiylashtirishga</a:t>
            </a:r>
            <a:r>
              <a:rPr lang="en-US" dirty="0"/>
              <a:t> </a:t>
            </a:r>
            <a:r>
              <a:rPr lang="en-US" dirty="0" err="1"/>
              <a:t>qo‘yiladigan</a:t>
            </a:r>
            <a:r>
              <a:rPr lang="en-US" dirty="0"/>
              <a:t> </a:t>
            </a:r>
            <a:r>
              <a:rPr lang="en-US" dirty="0" err="1"/>
              <a:t>talablarga</a:t>
            </a:r>
            <a:r>
              <a:rPr lang="en-US" dirty="0"/>
              <a:t> </a:t>
            </a:r>
            <a:r>
              <a:rPr lang="en-US" dirty="0" err="1"/>
              <a:t>muvofiq</a:t>
            </a:r>
            <a:r>
              <a:rPr lang="en-US" dirty="0"/>
              <a:t> </a:t>
            </a:r>
            <a:r>
              <a:rPr lang="en-US" dirty="0" err="1"/>
              <a:t>hamda</a:t>
            </a:r>
            <a:r>
              <a:rPr lang="en-US" dirty="0"/>
              <a:t> </a:t>
            </a:r>
            <a:r>
              <a:rPr lang="en-US" dirty="0" err="1"/>
              <a:t>mantiqiy</a:t>
            </a:r>
            <a:r>
              <a:rPr lang="en-US" dirty="0"/>
              <a:t> </a:t>
            </a:r>
            <a:r>
              <a:rPr lang="en-US" dirty="0" err="1"/>
              <a:t>bog‘liqlikda</a:t>
            </a:r>
            <a:r>
              <a:rPr lang="en-US" dirty="0"/>
              <a:t> </a:t>
            </a:r>
            <a:r>
              <a:rPr lang="en-US" dirty="0" err="1"/>
              <a:t>bo‘lishi</a:t>
            </a:r>
            <a:r>
              <a:rPr lang="en-US" dirty="0"/>
              <a:t>;</a:t>
            </a:r>
          </a:p>
          <a:p>
            <a:r>
              <a:rPr lang="en-US" dirty="0" err="1"/>
              <a:t>Dissertatsiyaning</a:t>
            </a:r>
            <a:r>
              <a:rPr lang="en-US" dirty="0"/>
              <a:t> </a:t>
            </a:r>
            <a:r>
              <a:rPr lang="en-US" dirty="0" err="1"/>
              <a:t>tarkibiy</a:t>
            </a:r>
            <a:r>
              <a:rPr lang="en-US" dirty="0"/>
              <a:t> </a:t>
            </a:r>
            <a:r>
              <a:rPr lang="en-US" dirty="0" err="1"/>
              <a:t>qismlari</a:t>
            </a:r>
            <a:r>
              <a:rPr lang="en-US" dirty="0"/>
              <a:t> </a:t>
            </a:r>
            <a:r>
              <a:rPr lang="en-US" dirty="0" err="1"/>
              <a:t>bir-biri</a:t>
            </a:r>
            <a:r>
              <a:rPr lang="en-US" dirty="0"/>
              <a:t> </a:t>
            </a:r>
            <a:r>
              <a:rPr lang="en-US" dirty="0" err="1"/>
              <a:t>bilan</a:t>
            </a:r>
            <a:r>
              <a:rPr lang="en-US" dirty="0"/>
              <a:t> </a:t>
            </a:r>
            <a:r>
              <a:rPr lang="en-US" dirty="0" err="1"/>
              <a:t>o‘zaro</a:t>
            </a:r>
            <a:r>
              <a:rPr lang="en-US" dirty="0"/>
              <a:t> </a:t>
            </a:r>
            <a:r>
              <a:rPr lang="en-US" dirty="0" err="1"/>
              <a:t>bog‘liqlik</a:t>
            </a:r>
            <a:r>
              <a:rPr lang="en-US" dirty="0"/>
              <a:t> </a:t>
            </a:r>
            <a:r>
              <a:rPr lang="en-US" dirty="0" err="1"/>
              <a:t>va</a:t>
            </a:r>
            <a:r>
              <a:rPr lang="en-US" dirty="0"/>
              <a:t> </a:t>
            </a:r>
            <a:r>
              <a:rPr lang="en-US" dirty="0" err="1"/>
              <a:t>aloqadorlikda</a:t>
            </a:r>
            <a:r>
              <a:rPr lang="en-US" dirty="0"/>
              <a:t> </a:t>
            </a:r>
            <a:r>
              <a:rPr lang="en-US" dirty="0" err="1"/>
              <a:t>hamda</a:t>
            </a:r>
            <a:r>
              <a:rPr lang="en-US" dirty="0"/>
              <a:t> </a:t>
            </a:r>
            <a:r>
              <a:rPr lang="en-US" dirty="0" err="1"/>
              <a:t>tushunarli</a:t>
            </a:r>
            <a:r>
              <a:rPr lang="en-US" dirty="0"/>
              <a:t> </a:t>
            </a:r>
            <a:r>
              <a:rPr lang="en-US" dirty="0" err="1"/>
              <a:t>ravishda</a:t>
            </a:r>
            <a:r>
              <a:rPr lang="en-US" dirty="0"/>
              <a:t> </a:t>
            </a:r>
            <a:r>
              <a:rPr lang="en-US" dirty="0" err="1"/>
              <a:t>mantiqiy</a:t>
            </a:r>
            <a:r>
              <a:rPr lang="en-US" dirty="0"/>
              <a:t> </a:t>
            </a:r>
            <a:r>
              <a:rPr lang="en-US" dirty="0" err="1"/>
              <a:t>izchillikda</a:t>
            </a:r>
            <a:r>
              <a:rPr lang="en-US" dirty="0"/>
              <a:t> </a:t>
            </a:r>
            <a:r>
              <a:rPr lang="en-US" dirty="0" err="1"/>
              <a:t>yoritilishi</a:t>
            </a:r>
            <a:r>
              <a:rPr lang="en-US" dirty="0"/>
              <a:t>;</a:t>
            </a:r>
          </a:p>
          <a:p>
            <a:r>
              <a:rPr lang="en-US" dirty="0"/>
              <a:t>Har </a:t>
            </a:r>
            <a:r>
              <a:rPr lang="en-US" dirty="0" err="1"/>
              <a:t>bir</a:t>
            </a:r>
            <a:r>
              <a:rPr lang="en-US" dirty="0"/>
              <a:t> </a:t>
            </a:r>
            <a:r>
              <a:rPr lang="en-US" dirty="0" err="1"/>
              <a:t>bobda</a:t>
            </a:r>
            <a:r>
              <a:rPr lang="en-US" dirty="0"/>
              <a:t> </a:t>
            </a:r>
            <a:r>
              <a:rPr lang="en-US" dirty="0" err="1"/>
              <a:t>ishning</a:t>
            </a:r>
            <a:r>
              <a:rPr lang="en-US" dirty="0"/>
              <a:t> </a:t>
            </a:r>
            <a:r>
              <a:rPr lang="en-US" dirty="0" err="1"/>
              <a:t>mazmun-mohiyati</a:t>
            </a:r>
            <a:r>
              <a:rPr lang="en-US" dirty="0"/>
              <a:t> </a:t>
            </a:r>
            <a:r>
              <a:rPr lang="en-US" dirty="0" err="1"/>
              <a:t>tadqiqotning</a:t>
            </a:r>
            <a:r>
              <a:rPr lang="en-US" dirty="0"/>
              <a:t> </a:t>
            </a:r>
            <a:r>
              <a:rPr lang="en-US" dirty="0" err="1"/>
              <a:t>maqsadi</a:t>
            </a:r>
            <a:r>
              <a:rPr lang="en-US" dirty="0"/>
              <a:t> </a:t>
            </a:r>
            <a:r>
              <a:rPr lang="en-US" dirty="0" err="1"/>
              <a:t>va</a:t>
            </a:r>
            <a:r>
              <a:rPr lang="en-US" dirty="0"/>
              <a:t> </a:t>
            </a:r>
            <a:r>
              <a:rPr lang="en-US" dirty="0" err="1"/>
              <a:t>vazifalaridan</a:t>
            </a:r>
            <a:r>
              <a:rPr lang="en-US" dirty="0"/>
              <a:t> </a:t>
            </a:r>
            <a:r>
              <a:rPr lang="en-US" dirty="0" err="1"/>
              <a:t>kelib</a:t>
            </a:r>
            <a:r>
              <a:rPr lang="en-US" dirty="0"/>
              <a:t> </a:t>
            </a:r>
            <a:r>
              <a:rPr lang="en-US" dirty="0" err="1"/>
              <a:t>chiqqan</a:t>
            </a:r>
            <a:r>
              <a:rPr lang="en-US" dirty="0"/>
              <a:t> </a:t>
            </a:r>
            <a:r>
              <a:rPr lang="en-US" dirty="0" err="1"/>
              <a:t>holda</a:t>
            </a:r>
            <a:r>
              <a:rPr lang="en-US" dirty="0"/>
              <a:t> </a:t>
            </a:r>
            <a:r>
              <a:rPr lang="en-US" dirty="0" err="1"/>
              <a:t>tizimli</a:t>
            </a:r>
            <a:r>
              <a:rPr lang="en-US" dirty="0"/>
              <a:t> </a:t>
            </a:r>
            <a:r>
              <a:rPr lang="en-US" dirty="0" err="1"/>
              <a:t>ravishda</a:t>
            </a:r>
            <a:r>
              <a:rPr lang="en-US" dirty="0"/>
              <a:t> </a:t>
            </a:r>
            <a:r>
              <a:rPr lang="en-US" dirty="0" err="1"/>
              <a:t>ochib</a:t>
            </a:r>
            <a:r>
              <a:rPr lang="en-US" dirty="0"/>
              <a:t> </a:t>
            </a:r>
            <a:r>
              <a:rPr lang="en-US" dirty="0" err="1"/>
              <a:t>berilishi</a:t>
            </a:r>
            <a:r>
              <a:rPr lang="en-US" dirty="0"/>
              <a:t>;</a:t>
            </a:r>
          </a:p>
          <a:p>
            <a:r>
              <a:rPr lang="en-US" dirty="0"/>
              <a:t>Har </a:t>
            </a:r>
            <a:r>
              <a:rPr lang="en-US" dirty="0" err="1"/>
              <a:t>bir</a:t>
            </a:r>
            <a:r>
              <a:rPr lang="en-US" dirty="0"/>
              <a:t> </a:t>
            </a:r>
            <a:r>
              <a:rPr lang="en-US" dirty="0" err="1"/>
              <a:t>bobning</a:t>
            </a:r>
            <a:r>
              <a:rPr lang="en-US" dirty="0"/>
              <a:t> </a:t>
            </a:r>
            <a:r>
              <a:rPr lang="en-US" dirty="0" err="1"/>
              <a:t>oxirida</a:t>
            </a:r>
            <a:r>
              <a:rPr lang="en-US" dirty="0"/>
              <a:t> </a:t>
            </a:r>
            <a:r>
              <a:rPr lang="en-US" dirty="0" err="1"/>
              <a:t>tadqiq</a:t>
            </a:r>
            <a:r>
              <a:rPr lang="en-US" dirty="0"/>
              <a:t> </a:t>
            </a:r>
            <a:r>
              <a:rPr lang="en-US" dirty="0" err="1"/>
              <a:t>qilingan</a:t>
            </a:r>
            <a:r>
              <a:rPr lang="en-US" dirty="0"/>
              <a:t> </a:t>
            </a:r>
            <a:r>
              <a:rPr lang="en-US" dirty="0" err="1"/>
              <a:t>muammolar</a:t>
            </a:r>
            <a:r>
              <a:rPr lang="en-US" dirty="0"/>
              <a:t> </a:t>
            </a:r>
            <a:r>
              <a:rPr lang="en-US" dirty="0" err="1"/>
              <a:t>bo‘yicha</a:t>
            </a:r>
            <a:r>
              <a:rPr lang="en-US" dirty="0"/>
              <a:t> </a:t>
            </a:r>
            <a:r>
              <a:rPr lang="en-US" dirty="0" err="1"/>
              <a:t>xulosa</a:t>
            </a:r>
            <a:r>
              <a:rPr lang="en-US" dirty="0"/>
              <a:t> </a:t>
            </a:r>
            <a:r>
              <a:rPr lang="en-US" dirty="0" err="1"/>
              <a:t>va</a:t>
            </a:r>
            <a:r>
              <a:rPr lang="en-US" dirty="0"/>
              <a:t> </a:t>
            </a:r>
            <a:r>
              <a:rPr lang="en-US" dirty="0" err="1"/>
              <a:t>takliflar</a:t>
            </a:r>
            <a:r>
              <a:rPr lang="en-US" dirty="0"/>
              <a:t> </a:t>
            </a:r>
            <a:r>
              <a:rPr lang="en-US" dirty="0" err="1"/>
              <a:t>berilishi</a:t>
            </a:r>
            <a:r>
              <a:rPr lang="en-US" dirty="0"/>
              <a:t>;</a:t>
            </a:r>
          </a:p>
          <a:p>
            <a:r>
              <a:rPr lang="en-US" dirty="0" err="1"/>
              <a:t>Bayon</a:t>
            </a:r>
            <a:r>
              <a:rPr lang="en-US" dirty="0"/>
              <a:t> </a:t>
            </a:r>
            <a:r>
              <a:rPr lang="en-US" dirty="0" err="1"/>
              <a:t>qilingan</a:t>
            </a:r>
            <a:r>
              <a:rPr lang="en-US" dirty="0"/>
              <a:t> </a:t>
            </a:r>
            <a:r>
              <a:rPr lang="en-US" dirty="0" err="1"/>
              <a:t>xulosa</a:t>
            </a:r>
            <a:r>
              <a:rPr lang="en-US" dirty="0"/>
              <a:t> </a:t>
            </a:r>
            <a:r>
              <a:rPr lang="en-US" dirty="0" err="1"/>
              <a:t>dissertatsiya</a:t>
            </a:r>
            <a:r>
              <a:rPr lang="en-US" dirty="0"/>
              <a:t> </a:t>
            </a:r>
            <a:r>
              <a:rPr lang="en-US" dirty="0" err="1"/>
              <a:t>tadqiqotining</a:t>
            </a:r>
            <a:r>
              <a:rPr lang="en-US" dirty="0"/>
              <a:t> </a:t>
            </a:r>
            <a:r>
              <a:rPr lang="en-US" dirty="0" err="1"/>
              <a:t>mantiqiy</a:t>
            </a:r>
            <a:r>
              <a:rPr lang="en-US" dirty="0"/>
              <a:t> </a:t>
            </a:r>
            <a:r>
              <a:rPr lang="en-US" dirty="0" err="1"/>
              <a:t>hosilasi</a:t>
            </a:r>
            <a:r>
              <a:rPr lang="en-US" dirty="0"/>
              <a:t> </a:t>
            </a:r>
            <a:r>
              <a:rPr lang="en-US" dirty="0" err="1"/>
              <a:t>sifatida</a:t>
            </a:r>
            <a:r>
              <a:rPr lang="en-US" dirty="0"/>
              <a:t> </a:t>
            </a:r>
            <a:r>
              <a:rPr lang="en-US" dirty="0" err="1"/>
              <a:t>ishonchli</a:t>
            </a:r>
            <a:r>
              <a:rPr lang="en-US" dirty="0"/>
              <a:t> </a:t>
            </a:r>
            <a:r>
              <a:rPr lang="en-US" dirty="0" err="1"/>
              <a:t>manbalar</a:t>
            </a:r>
            <a:r>
              <a:rPr lang="en-US" dirty="0"/>
              <a:t> </a:t>
            </a:r>
            <a:r>
              <a:rPr lang="en-US" dirty="0" err="1"/>
              <a:t>asosida</a:t>
            </a:r>
            <a:r>
              <a:rPr lang="en-US" dirty="0"/>
              <a:t> </a:t>
            </a:r>
            <a:r>
              <a:rPr lang="en-US" dirty="0" err="1"/>
              <a:t>aniq</a:t>
            </a:r>
            <a:r>
              <a:rPr lang="en-US" dirty="0"/>
              <a:t> </a:t>
            </a:r>
            <a:r>
              <a:rPr lang="en-US" dirty="0" err="1"/>
              <a:t>va</a:t>
            </a:r>
            <a:r>
              <a:rPr lang="en-US" dirty="0"/>
              <a:t> </a:t>
            </a:r>
            <a:r>
              <a:rPr lang="en-US" dirty="0" err="1"/>
              <a:t>qisqa</a:t>
            </a:r>
            <a:r>
              <a:rPr lang="en-US" dirty="0"/>
              <a:t> </a:t>
            </a:r>
            <a:r>
              <a:rPr lang="en-US" dirty="0" err="1"/>
              <a:t>ifodalanishi</a:t>
            </a:r>
            <a:r>
              <a:rPr lang="en-US" dirty="0"/>
              <a:t>, </a:t>
            </a:r>
            <a:r>
              <a:rPr lang="en-US" dirty="0" err="1"/>
              <a:t>chuqur</a:t>
            </a:r>
            <a:r>
              <a:rPr lang="en-US" dirty="0"/>
              <a:t> </a:t>
            </a:r>
            <a:r>
              <a:rPr lang="en-US" dirty="0" err="1"/>
              <a:t>fikr-mulohazalar</a:t>
            </a:r>
            <a:r>
              <a:rPr lang="en-US" dirty="0"/>
              <a:t>, </a:t>
            </a:r>
            <a:r>
              <a:rPr lang="en-US" dirty="0" err="1"/>
              <a:t>etarli</a:t>
            </a:r>
            <a:r>
              <a:rPr lang="en-US" dirty="0"/>
              <a:t> </a:t>
            </a:r>
            <a:r>
              <a:rPr lang="en-US" dirty="0" err="1"/>
              <a:t>ilmiy</a:t>
            </a:r>
            <a:r>
              <a:rPr lang="en-US" dirty="0"/>
              <a:t> </a:t>
            </a:r>
            <a:r>
              <a:rPr lang="en-US" dirty="0" err="1"/>
              <a:t>dalillar</a:t>
            </a:r>
            <a:r>
              <a:rPr lang="en-US" dirty="0"/>
              <a:t> </a:t>
            </a:r>
            <a:r>
              <a:rPr lang="en-US" dirty="0" err="1"/>
              <a:t>asosida</a:t>
            </a:r>
            <a:r>
              <a:rPr lang="en-US" dirty="0"/>
              <a:t> </a:t>
            </a:r>
            <a:r>
              <a:rPr lang="en-US" dirty="0" err="1"/>
              <a:t>isbotlangan</a:t>
            </a:r>
            <a:r>
              <a:rPr lang="en-US" dirty="0"/>
              <a:t> </a:t>
            </a:r>
            <a:r>
              <a:rPr lang="en-US" dirty="0" err="1"/>
              <a:t>bo‘lishi</a:t>
            </a:r>
            <a:r>
              <a:rPr lang="en-US" dirty="0"/>
              <a:t>.</a:t>
            </a:r>
          </a:p>
          <a:p>
            <a:r>
              <a:rPr lang="en-US" dirty="0" err="1"/>
              <a:t>Dissertatsiya</a:t>
            </a:r>
            <a:r>
              <a:rPr lang="en-US" dirty="0"/>
              <a:t> </a:t>
            </a:r>
            <a:r>
              <a:rPr lang="en-US" dirty="0" err="1"/>
              <a:t>avtoreferatida</a:t>
            </a:r>
            <a:r>
              <a:rPr lang="en-US" dirty="0"/>
              <a:t> </a:t>
            </a:r>
            <a:r>
              <a:rPr lang="en-US" dirty="0" err="1"/>
              <a:t>tadqiqotning</a:t>
            </a:r>
            <a:r>
              <a:rPr lang="en-US" dirty="0"/>
              <a:t> </a:t>
            </a:r>
            <a:r>
              <a:rPr lang="en-US" dirty="0" err="1"/>
              <a:t>maqsadi</a:t>
            </a:r>
            <a:r>
              <a:rPr lang="en-US" dirty="0"/>
              <a:t> </a:t>
            </a:r>
            <a:r>
              <a:rPr lang="en-US" dirty="0" err="1"/>
              <a:t>va</a:t>
            </a:r>
            <a:r>
              <a:rPr lang="en-US" dirty="0"/>
              <a:t> </a:t>
            </a:r>
            <a:r>
              <a:rPr lang="en-US" dirty="0" err="1"/>
              <a:t>vazifalaridan</a:t>
            </a:r>
            <a:r>
              <a:rPr lang="en-US" dirty="0"/>
              <a:t> </a:t>
            </a:r>
            <a:r>
              <a:rPr lang="en-US" dirty="0" err="1"/>
              <a:t>kelib</a:t>
            </a:r>
            <a:r>
              <a:rPr lang="en-US" dirty="0"/>
              <a:t> </a:t>
            </a:r>
            <a:r>
              <a:rPr lang="en-US" dirty="0" err="1"/>
              <a:t>chiqqan</a:t>
            </a:r>
            <a:r>
              <a:rPr lang="en-US" dirty="0"/>
              <a:t> </a:t>
            </a:r>
            <a:r>
              <a:rPr lang="en-US" dirty="0" err="1"/>
              <a:t>holda</a:t>
            </a:r>
            <a:r>
              <a:rPr lang="en-US" dirty="0"/>
              <a:t> </a:t>
            </a:r>
            <a:r>
              <a:rPr lang="en-US" dirty="0" err="1"/>
              <a:t>ishning</a:t>
            </a:r>
            <a:r>
              <a:rPr lang="en-US" dirty="0"/>
              <a:t> </a:t>
            </a:r>
            <a:r>
              <a:rPr lang="en-US" dirty="0" err="1"/>
              <a:t>ilmiy</a:t>
            </a:r>
            <a:r>
              <a:rPr lang="en-US" dirty="0"/>
              <a:t> </a:t>
            </a:r>
            <a:r>
              <a:rPr lang="en-US" dirty="0" err="1"/>
              <a:t>yangiligi</a:t>
            </a:r>
            <a:r>
              <a:rPr lang="en-US" dirty="0"/>
              <a:t>, </a:t>
            </a:r>
            <a:r>
              <a:rPr lang="en-US" dirty="0" err="1"/>
              <a:t>amaliy</a:t>
            </a:r>
            <a:r>
              <a:rPr lang="en-US" dirty="0"/>
              <a:t> </a:t>
            </a:r>
            <a:r>
              <a:rPr lang="en-US" dirty="0" err="1"/>
              <a:t>va</a:t>
            </a:r>
            <a:r>
              <a:rPr lang="en-US" dirty="0"/>
              <a:t> </a:t>
            </a:r>
            <a:r>
              <a:rPr lang="en-US" dirty="0" err="1"/>
              <a:t>ilmiy</a:t>
            </a:r>
            <a:r>
              <a:rPr lang="en-US" dirty="0"/>
              <a:t> </a:t>
            </a:r>
            <a:r>
              <a:rPr lang="en-US" dirty="0" err="1"/>
              <a:t>natijalarining</a:t>
            </a:r>
            <a:r>
              <a:rPr lang="en-US" dirty="0"/>
              <a:t> </a:t>
            </a:r>
            <a:r>
              <a:rPr lang="en-US" dirty="0" err="1"/>
              <a:t>amaliyotga</a:t>
            </a:r>
            <a:r>
              <a:rPr lang="en-US" dirty="0"/>
              <a:t> </a:t>
            </a:r>
            <a:r>
              <a:rPr lang="en-US" dirty="0" err="1"/>
              <a:t>joriy</a:t>
            </a:r>
            <a:r>
              <a:rPr lang="en-US" dirty="0"/>
              <a:t> </a:t>
            </a:r>
            <a:r>
              <a:rPr lang="en-US" dirty="0" err="1"/>
              <a:t>etilganligi</a:t>
            </a:r>
            <a:r>
              <a:rPr lang="en-US" dirty="0"/>
              <a:t> </a:t>
            </a:r>
            <a:r>
              <a:rPr lang="en-US" dirty="0" err="1"/>
              <a:t>hamda</a:t>
            </a:r>
            <a:r>
              <a:rPr lang="en-US" dirty="0"/>
              <a:t> </a:t>
            </a:r>
            <a:r>
              <a:rPr lang="en-US" dirty="0" err="1"/>
              <a:t>ishning</a:t>
            </a:r>
            <a:r>
              <a:rPr lang="en-US" dirty="0"/>
              <a:t> </a:t>
            </a:r>
            <a:r>
              <a:rPr lang="en-US" dirty="0" err="1"/>
              <a:t>mohiyati</a:t>
            </a:r>
            <a:r>
              <a:rPr lang="en-US" dirty="0"/>
              <a:t> </a:t>
            </a:r>
            <a:r>
              <a:rPr lang="en-US" dirty="0" err="1"/>
              <a:t>ochib</a:t>
            </a:r>
            <a:endParaRPr lang="en-US" dirty="0"/>
          </a:p>
          <a:p>
            <a:r>
              <a:rPr lang="en-US" dirty="0" err="1"/>
              <a:t>berilganligi</a:t>
            </a:r>
            <a:r>
              <a:rPr lang="en-US" dirty="0"/>
              <a:t>, </a:t>
            </a:r>
            <a:r>
              <a:rPr lang="en-US" dirty="0" err="1"/>
              <a:t>shuningdek</a:t>
            </a:r>
            <a:r>
              <a:rPr lang="en-US" dirty="0"/>
              <a:t> </a:t>
            </a:r>
            <a:r>
              <a:rPr lang="en-US" dirty="0" err="1"/>
              <a:t>xulosalari</a:t>
            </a:r>
            <a:r>
              <a:rPr lang="en-US" dirty="0"/>
              <a:t> </a:t>
            </a:r>
            <a:r>
              <a:rPr lang="en-US" dirty="0" err="1"/>
              <a:t>bayon</a:t>
            </a:r>
            <a:r>
              <a:rPr lang="en-US" dirty="0"/>
              <a:t> </a:t>
            </a:r>
            <a:r>
              <a:rPr lang="en-US" dirty="0" err="1"/>
              <a:t>etilishi</a:t>
            </a:r>
            <a:r>
              <a:rPr lang="en-US" dirty="0"/>
              <a:t> </a:t>
            </a:r>
            <a:r>
              <a:rPr lang="en-US" dirty="0" err="1"/>
              <a:t>lozim</a:t>
            </a:r>
            <a:r>
              <a:rPr lang="en-US" dirty="0"/>
              <a:t>.</a:t>
            </a:r>
          </a:p>
          <a:p>
            <a:endParaRPr lang="en-US" dirty="0"/>
          </a:p>
          <a:p>
            <a:endParaRPr lang="ru-RU" dirty="0"/>
          </a:p>
        </p:txBody>
      </p:sp>
    </p:spTree>
    <p:extLst>
      <p:ext uri="{BB962C8B-B14F-4D97-AF65-F5344CB8AC3E}">
        <p14:creationId xmlns:p14="http://schemas.microsoft.com/office/powerpoint/2010/main" val="1224091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B950A1BD-8D74-4148-8DD8-A6C775156DDE}"/>
              </a:ext>
            </a:extLst>
          </p:cNvPr>
          <p:cNvSpPr>
            <a:spLocks noGrp="1"/>
          </p:cNvSpPr>
          <p:nvPr>
            <p:ph type="title"/>
          </p:nvPr>
        </p:nvSpPr>
        <p:spPr>
          <a:xfrm>
            <a:off x="777240" y="190500"/>
            <a:ext cx="10488522" cy="1420057"/>
          </a:xfrm>
        </p:spPr>
        <p:txBody>
          <a:bodyPr>
            <a:noAutofit/>
          </a:bodyPr>
          <a:lstStyle/>
          <a:p>
            <a:pPr algn="ctr"/>
            <a:r>
              <a:rPr lang="ru-RU" sz="4000" b="1" dirty="0"/>
              <a:t/>
            </a:r>
            <a:br>
              <a:rPr lang="ru-RU" sz="4000" b="1" dirty="0"/>
            </a:br>
            <a:r>
              <a:rPr lang="en-US" sz="4000" b="1" dirty="0"/>
              <a:t>1-§. </a:t>
            </a:r>
            <a:r>
              <a:rPr lang="en-US" sz="4000" b="1" dirty="0" err="1"/>
              <a:t>Dissertatsiyaga</a:t>
            </a:r>
            <a:r>
              <a:rPr lang="en-US" sz="4000" b="1" dirty="0"/>
              <a:t> </a:t>
            </a:r>
            <a:r>
              <a:rPr lang="en-US" sz="4000" b="1" dirty="0" err="1"/>
              <a:t>qo‘yiladigan</a:t>
            </a:r>
            <a:r>
              <a:rPr lang="en-US" sz="4000" b="1" dirty="0"/>
              <a:t> </a:t>
            </a:r>
            <a:r>
              <a:rPr lang="en-US" sz="4000" b="1" dirty="0" err="1"/>
              <a:t>talablar</a:t>
            </a:r>
            <a:endParaRPr lang="ru-RU" sz="4000" b="1" dirty="0"/>
          </a:p>
        </p:txBody>
      </p:sp>
      <p:sp>
        <p:nvSpPr>
          <p:cNvPr id="3" name="Текст 2">
            <a:extLst>
              <a:ext uri="{FF2B5EF4-FFF2-40B4-BE49-F238E27FC236}">
                <a16:creationId xmlns:a16="http://schemas.microsoft.com/office/drawing/2014/main" xmlns="" id="{36EAF278-8C94-4558-95FC-CCEF0EE9FBA0}"/>
              </a:ext>
            </a:extLst>
          </p:cNvPr>
          <p:cNvSpPr>
            <a:spLocks noGrp="1"/>
          </p:cNvSpPr>
          <p:nvPr>
            <p:ph type="body" idx="1"/>
          </p:nvPr>
        </p:nvSpPr>
        <p:spPr>
          <a:xfrm>
            <a:off x="684211" y="1610557"/>
            <a:ext cx="10972169" cy="1079377"/>
          </a:xfrm>
        </p:spPr>
        <p:txBody>
          <a:bodyPr>
            <a:noAutofit/>
          </a:bodyPr>
          <a:lstStyle/>
          <a:p>
            <a:r>
              <a:rPr lang="en-US" sz="2400" b="1" dirty="0" err="1"/>
              <a:t>Dissertatsiyani</a:t>
            </a:r>
            <a:r>
              <a:rPr lang="en-US" sz="2400" b="1" dirty="0"/>
              <a:t> </a:t>
            </a:r>
            <a:r>
              <a:rPr lang="en-US" sz="2400" b="1" dirty="0" err="1"/>
              <a:t>rasmiylashtirish</a:t>
            </a:r>
            <a:r>
              <a:rPr lang="en-US" sz="2400" b="1" dirty="0"/>
              <a:t> </a:t>
            </a:r>
            <a:r>
              <a:rPr lang="en-US" sz="2400" b="1" dirty="0" err="1"/>
              <a:t>doktorant</a:t>
            </a:r>
            <a:r>
              <a:rPr lang="en-US" sz="2400" b="1" dirty="0"/>
              <a:t> </a:t>
            </a:r>
            <a:r>
              <a:rPr lang="en-US" sz="2400" b="1" dirty="0" err="1"/>
              <a:t>yoki</a:t>
            </a:r>
            <a:r>
              <a:rPr lang="en-US" sz="2400" b="1" dirty="0"/>
              <a:t> </a:t>
            </a:r>
            <a:r>
              <a:rPr lang="en-US" sz="2400" b="1" dirty="0" err="1"/>
              <a:t>mustaqil</a:t>
            </a:r>
            <a:r>
              <a:rPr lang="en-US" sz="2400" b="1" dirty="0"/>
              <a:t> </a:t>
            </a:r>
            <a:r>
              <a:rPr lang="en-US" sz="2400" b="1" dirty="0" err="1"/>
              <a:t>izlanuvchining</a:t>
            </a:r>
            <a:r>
              <a:rPr lang="en-US" sz="2400" b="1" dirty="0"/>
              <a:t> </a:t>
            </a:r>
            <a:r>
              <a:rPr lang="en-US" sz="2400" b="1" dirty="0" err="1"/>
              <a:t>xohishiga</a:t>
            </a:r>
            <a:r>
              <a:rPr lang="en-US" sz="2400" b="1" dirty="0"/>
              <a:t> </a:t>
            </a:r>
            <a:r>
              <a:rPr lang="en-US" sz="2400" b="1" dirty="0" err="1"/>
              <a:t>ko‘ra</a:t>
            </a:r>
            <a:r>
              <a:rPr lang="ru-RU" sz="2400" b="1" dirty="0"/>
              <a:t>:</a:t>
            </a:r>
            <a:r>
              <a:rPr lang="en-US" sz="2400" b="1" dirty="0"/>
              <a:t> </a:t>
            </a:r>
            <a:endParaRPr lang="ru-RU" sz="2400" b="1" dirty="0"/>
          </a:p>
          <a:p>
            <a:pPr marL="342900" indent="-342900">
              <a:buFont typeface="Arial" panose="020B0604020202020204" pitchFamily="34" charset="0"/>
              <a:buChar char="•"/>
            </a:pPr>
            <a:r>
              <a:rPr lang="en-US" sz="2400" dirty="0" err="1"/>
              <a:t>o‘zbek</a:t>
            </a:r>
            <a:r>
              <a:rPr lang="en-US" sz="2400" dirty="0"/>
              <a:t>, </a:t>
            </a:r>
            <a:r>
              <a:rPr lang="en-US" sz="2400" dirty="0" err="1"/>
              <a:t>rus</a:t>
            </a:r>
            <a:r>
              <a:rPr lang="en-US" sz="2400" dirty="0"/>
              <a:t>, </a:t>
            </a:r>
            <a:r>
              <a:rPr lang="en-US" sz="2400" dirty="0" err="1"/>
              <a:t>qoraqalpoq</a:t>
            </a:r>
            <a:r>
              <a:rPr lang="en-US" sz="2400" dirty="0"/>
              <a:t> </a:t>
            </a:r>
            <a:r>
              <a:rPr lang="en-US" sz="2400" dirty="0" err="1"/>
              <a:t>va</a:t>
            </a:r>
            <a:r>
              <a:rPr lang="en-US" sz="2400" dirty="0"/>
              <a:t> </a:t>
            </a:r>
            <a:r>
              <a:rPr lang="en-US" sz="2400" dirty="0" err="1"/>
              <a:t>ingliz</a:t>
            </a:r>
            <a:r>
              <a:rPr lang="en-US" sz="2400" dirty="0"/>
              <a:t> </a:t>
            </a:r>
            <a:r>
              <a:rPr lang="en-US" sz="2400" dirty="0" err="1"/>
              <a:t>tillarida</a:t>
            </a:r>
            <a:r>
              <a:rPr lang="en-US" sz="2400" dirty="0"/>
              <a:t> </a:t>
            </a:r>
            <a:endParaRPr lang="ru-RU" sz="2400" dirty="0"/>
          </a:p>
          <a:p>
            <a:pPr marL="342900" indent="-342900">
              <a:buFont typeface="Arial" panose="020B0604020202020204" pitchFamily="34" charset="0"/>
              <a:buChar char="•"/>
            </a:pPr>
            <a:r>
              <a:rPr lang="en-US" sz="2400" dirty="0" err="1"/>
              <a:t>yoxud</a:t>
            </a:r>
            <a:r>
              <a:rPr lang="en-US" sz="2400" dirty="0"/>
              <a:t> </a:t>
            </a:r>
            <a:r>
              <a:rPr lang="en-US" sz="2400" dirty="0" err="1"/>
              <a:t>O‘zbekiston</a:t>
            </a:r>
            <a:r>
              <a:rPr lang="en-US" sz="2400" dirty="0"/>
              <a:t> </a:t>
            </a:r>
            <a:r>
              <a:rPr lang="en-US" sz="2400" dirty="0" err="1"/>
              <a:t>Respublikasi</a:t>
            </a:r>
            <a:r>
              <a:rPr lang="en-US" sz="2400" dirty="0"/>
              <a:t> </a:t>
            </a:r>
            <a:r>
              <a:rPr lang="en-US" sz="2400" dirty="0" err="1"/>
              <a:t>Vazirlar</a:t>
            </a:r>
            <a:r>
              <a:rPr lang="en-US" sz="2400" dirty="0"/>
              <a:t> </a:t>
            </a:r>
            <a:r>
              <a:rPr lang="en-US" sz="2400" dirty="0" err="1"/>
              <a:t>Mahkamasi</a:t>
            </a:r>
            <a:r>
              <a:rPr lang="en-US" sz="2400" dirty="0"/>
              <a:t> </a:t>
            </a:r>
            <a:r>
              <a:rPr lang="en-US" sz="2400" dirty="0" err="1"/>
              <a:t>huzuridagi</a:t>
            </a:r>
            <a:r>
              <a:rPr lang="en-US" sz="2400" dirty="0"/>
              <a:t> </a:t>
            </a:r>
            <a:r>
              <a:rPr lang="en-US" sz="2400" dirty="0" err="1"/>
              <a:t>Oliy</a:t>
            </a:r>
            <a:r>
              <a:rPr lang="en-US" sz="2400" dirty="0"/>
              <a:t> </a:t>
            </a:r>
            <a:r>
              <a:rPr lang="en-US" sz="2400" dirty="0" err="1"/>
              <a:t>attestatsiya</a:t>
            </a:r>
            <a:r>
              <a:rPr lang="en-US" sz="2400" dirty="0"/>
              <a:t> </a:t>
            </a:r>
            <a:r>
              <a:rPr lang="en-US" sz="2400" dirty="0" err="1"/>
              <a:t>komissiyasi</a:t>
            </a:r>
            <a:r>
              <a:rPr lang="en-US" sz="2400" dirty="0"/>
              <a:t> </a:t>
            </a:r>
            <a:r>
              <a:rPr lang="en-US" sz="2400" dirty="0" err="1"/>
              <a:t>bilan</a:t>
            </a:r>
            <a:r>
              <a:rPr lang="en-US" sz="2400" dirty="0"/>
              <a:t> </a:t>
            </a:r>
            <a:r>
              <a:rPr lang="en-US" sz="2400" dirty="0" err="1"/>
              <a:t>kelishgan</a:t>
            </a:r>
            <a:r>
              <a:rPr lang="en-US" sz="2400" dirty="0"/>
              <a:t> </a:t>
            </a:r>
            <a:r>
              <a:rPr lang="en-US" sz="2400" dirty="0" err="1"/>
              <a:t>holda</a:t>
            </a:r>
            <a:r>
              <a:rPr lang="en-US" sz="2400" dirty="0"/>
              <a:t> </a:t>
            </a:r>
            <a:r>
              <a:rPr lang="en-US" sz="2400" dirty="0" err="1"/>
              <a:t>boshqa</a:t>
            </a:r>
            <a:r>
              <a:rPr lang="en-US" sz="2400" dirty="0"/>
              <a:t> </a:t>
            </a:r>
            <a:r>
              <a:rPr lang="en-US" sz="2400" dirty="0" err="1"/>
              <a:t>tilda</a:t>
            </a:r>
            <a:r>
              <a:rPr lang="en-US" sz="2400" dirty="0"/>
              <a:t> </a:t>
            </a:r>
            <a:r>
              <a:rPr lang="en-US" sz="2400" dirty="0" err="1"/>
              <a:t>amalga</a:t>
            </a:r>
            <a:r>
              <a:rPr lang="en-US" sz="2400" dirty="0"/>
              <a:t> </a:t>
            </a:r>
            <a:r>
              <a:rPr lang="en-US" sz="2400" dirty="0" err="1"/>
              <a:t>oshiriladi</a:t>
            </a:r>
            <a:r>
              <a:rPr lang="en-US" sz="2400" dirty="0"/>
              <a:t>.</a:t>
            </a:r>
            <a:endParaRPr lang="ru-RU" sz="2400" dirty="0"/>
          </a:p>
        </p:txBody>
      </p:sp>
    </p:spTree>
    <p:extLst>
      <p:ext uri="{BB962C8B-B14F-4D97-AF65-F5344CB8AC3E}">
        <p14:creationId xmlns:p14="http://schemas.microsoft.com/office/powerpoint/2010/main" val="2268173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Стрелка: пятиугольник 3">
            <a:extLst>
              <a:ext uri="{FF2B5EF4-FFF2-40B4-BE49-F238E27FC236}">
                <a16:creationId xmlns:a16="http://schemas.microsoft.com/office/drawing/2014/main" xmlns="" id="{A9D7F47C-626E-49B7-9905-EA077810270A}"/>
              </a:ext>
            </a:extLst>
          </p:cNvPr>
          <p:cNvSpPr/>
          <p:nvPr/>
        </p:nvSpPr>
        <p:spPr>
          <a:xfrm>
            <a:off x="0" y="419469"/>
            <a:ext cx="7723573" cy="949911"/>
          </a:xfrm>
          <a:prstGeom prst="homePlat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bg1"/>
                </a:solidFill>
              </a:rPr>
              <a:t>Dissertatsiyaning</a:t>
            </a:r>
            <a:r>
              <a:rPr lang="en-US" dirty="0">
                <a:solidFill>
                  <a:schemeClr val="bg1"/>
                </a:solidFill>
              </a:rPr>
              <a:t> </a:t>
            </a:r>
            <a:r>
              <a:rPr lang="en-US" dirty="0" err="1">
                <a:solidFill>
                  <a:schemeClr val="bg1"/>
                </a:solidFill>
              </a:rPr>
              <a:t>titul</a:t>
            </a:r>
            <a:r>
              <a:rPr lang="en-US" dirty="0">
                <a:solidFill>
                  <a:schemeClr val="bg1"/>
                </a:solidFill>
              </a:rPr>
              <a:t> </a:t>
            </a:r>
            <a:r>
              <a:rPr lang="en-US" dirty="0" err="1">
                <a:solidFill>
                  <a:schemeClr val="bg1"/>
                </a:solidFill>
              </a:rPr>
              <a:t>varag‘i</a:t>
            </a:r>
            <a:r>
              <a:rPr lang="en-US" dirty="0">
                <a:solidFill>
                  <a:schemeClr val="bg1"/>
                </a:solidFill>
              </a:rPr>
              <a:t> </a:t>
            </a:r>
            <a:r>
              <a:rPr lang="en-US" dirty="0" err="1">
                <a:solidFill>
                  <a:schemeClr val="bg1"/>
                </a:solidFill>
              </a:rPr>
              <a:t>mazkur</a:t>
            </a:r>
            <a:r>
              <a:rPr lang="en-US" dirty="0">
                <a:solidFill>
                  <a:schemeClr val="bg1"/>
                </a:solidFill>
              </a:rPr>
              <a:t> </a:t>
            </a:r>
            <a:r>
              <a:rPr lang="en-US" dirty="0" err="1">
                <a:solidFill>
                  <a:schemeClr val="bg1"/>
                </a:solidFill>
              </a:rPr>
              <a:t>Qoidalarning</a:t>
            </a:r>
            <a:r>
              <a:rPr lang="en-US" dirty="0">
                <a:solidFill>
                  <a:schemeClr val="bg1"/>
                </a:solidFill>
              </a:rPr>
              <a:t> 1 </a:t>
            </a:r>
            <a:r>
              <a:rPr lang="en-US" dirty="0" err="1">
                <a:solidFill>
                  <a:schemeClr val="bg1"/>
                </a:solidFill>
              </a:rPr>
              <a:t>va</a:t>
            </a:r>
            <a:r>
              <a:rPr lang="en-US" dirty="0">
                <a:solidFill>
                  <a:schemeClr val="bg1"/>
                </a:solidFill>
              </a:rPr>
              <a:t> 1a-ilovalariga </a:t>
            </a:r>
            <a:r>
              <a:rPr lang="en-US" dirty="0" err="1">
                <a:solidFill>
                  <a:schemeClr val="bg1"/>
                </a:solidFill>
              </a:rPr>
              <a:t>muvofiq</a:t>
            </a:r>
            <a:r>
              <a:rPr lang="en-US" dirty="0">
                <a:solidFill>
                  <a:schemeClr val="bg1"/>
                </a:solidFill>
              </a:rPr>
              <a:t> </a:t>
            </a:r>
            <a:r>
              <a:rPr lang="en-US" dirty="0" err="1">
                <a:solidFill>
                  <a:schemeClr val="bg1"/>
                </a:solidFill>
              </a:rPr>
              <a:t>shaklda</a:t>
            </a:r>
            <a:r>
              <a:rPr lang="en-US" dirty="0">
                <a:solidFill>
                  <a:schemeClr val="bg1"/>
                </a:solidFill>
              </a:rPr>
              <a:t> </a:t>
            </a:r>
            <a:r>
              <a:rPr lang="en-US" dirty="0" err="1">
                <a:solidFill>
                  <a:schemeClr val="bg1"/>
                </a:solidFill>
              </a:rPr>
              <a:t>rasmiylashtiriladi</a:t>
            </a:r>
            <a:r>
              <a:rPr lang="en-US" dirty="0">
                <a:solidFill>
                  <a:schemeClr val="bg1"/>
                </a:solidFill>
              </a:rPr>
              <a:t>. </a:t>
            </a:r>
            <a:endParaRPr lang="ru-RU" dirty="0">
              <a:solidFill>
                <a:schemeClr val="bg1"/>
              </a:solidFill>
            </a:endParaRPr>
          </a:p>
          <a:p>
            <a:r>
              <a:rPr lang="en-US" dirty="0" err="1">
                <a:solidFill>
                  <a:schemeClr val="bg1"/>
                </a:solidFill>
              </a:rPr>
              <a:t>Dissertatsiya</a:t>
            </a:r>
            <a:r>
              <a:rPr lang="en-US" dirty="0">
                <a:solidFill>
                  <a:schemeClr val="bg1"/>
                </a:solidFill>
              </a:rPr>
              <a:t> </a:t>
            </a:r>
            <a:r>
              <a:rPr lang="en-US" dirty="0" err="1">
                <a:solidFill>
                  <a:schemeClr val="bg1"/>
                </a:solidFill>
              </a:rPr>
              <a:t>quyidagi</a:t>
            </a:r>
            <a:r>
              <a:rPr lang="en-US" dirty="0">
                <a:solidFill>
                  <a:schemeClr val="bg1"/>
                </a:solidFill>
              </a:rPr>
              <a:t> </a:t>
            </a:r>
            <a:r>
              <a:rPr lang="en-US" dirty="0" err="1">
                <a:solidFill>
                  <a:schemeClr val="bg1"/>
                </a:solidFill>
              </a:rPr>
              <a:t>tarkibiy</a:t>
            </a:r>
            <a:r>
              <a:rPr lang="en-US" dirty="0">
                <a:solidFill>
                  <a:schemeClr val="bg1"/>
                </a:solidFill>
              </a:rPr>
              <a:t> </a:t>
            </a:r>
            <a:r>
              <a:rPr lang="en-US" dirty="0" err="1">
                <a:solidFill>
                  <a:schemeClr val="bg1"/>
                </a:solidFill>
              </a:rPr>
              <a:t>qismlardan</a:t>
            </a:r>
            <a:r>
              <a:rPr lang="en-US" dirty="0">
                <a:solidFill>
                  <a:schemeClr val="bg1"/>
                </a:solidFill>
              </a:rPr>
              <a:t> </a:t>
            </a:r>
            <a:r>
              <a:rPr lang="en-US" dirty="0" err="1">
                <a:solidFill>
                  <a:schemeClr val="bg1"/>
                </a:solidFill>
              </a:rPr>
              <a:t>iborat</a:t>
            </a:r>
            <a:r>
              <a:rPr lang="en-US" dirty="0">
                <a:solidFill>
                  <a:schemeClr val="bg1"/>
                </a:solidFill>
              </a:rPr>
              <a:t> </a:t>
            </a:r>
            <a:r>
              <a:rPr lang="en-US" dirty="0" err="1">
                <a:solidFill>
                  <a:schemeClr val="bg1"/>
                </a:solidFill>
              </a:rPr>
              <a:t>bo‘lishi</a:t>
            </a:r>
            <a:r>
              <a:rPr lang="en-US" dirty="0">
                <a:solidFill>
                  <a:schemeClr val="bg1"/>
                </a:solidFill>
              </a:rPr>
              <a:t> </a:t>
            </a:r>
            <a:r>
              <a:rPr lang="en-US" dirty="0" err="1">
                <a:solidFill>
                  <a:schemeClr val="bg1"/>
                </a:solidFill>
              </a:rPr>
              <a:t>lozim</a:t>
            </a:r>
            <a:r>
              <a:rPr lang="en-US" dirty="0">
                <a:solidFill>
                  <a:schemeClr val="bg1"/>
                </a:solidFill>
              </a:rPr>
              <a:t>: </a:t>
            </a:r>
            <a:endParaRPr lang="ru-RU" dirty="0">
              <a:solidFill>
                <a:schemeClr val="bg1"/>
              </a:solidFill>
            </a:endParaRPr>
          </a:p>
        </p:txBody>
      </p:sp>
      <p:sp>
        <p:nvSpPr>
          <p:cNvPr id="6" name="Шестиугольник 5">
            <a:extLst>
              <a:ext uri="{FF2B5EF4-FFF2-40B4-BE49-F238E27FC236}">
                <a16:creationId xmlns:a16="http://schemas.microsoft.com/office/drawing/2014/main" xmlns="" id="{FFF0B4E3-7DC0-4029-ADEE-61799696D040}"/>
              </a:ext>
            </a:extLst>
          </p:cNvPr>
          <p:cNvSpPr/>
          <p:nvPr/>
        </p:nvSpPr>
        <p:spPr>
          <a:xfrm>
            <a:off x="1012054" y="1997476"/>
            <a:ext cx="2396971" cy="1997475"/>
          </a:xfrm>
          <a:prstGeom prst="hexagon">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err="1">
                <a:solidFill>
                  <a:schemeClr val="bg1"/>
                </a:solidFill>
              </a:rPr>
              <a:t>mundarija</a:t>
            </a:r>
            <a:endParaRPr lang="ru-RU" dirty="0">
              <a:solidFill>
                <a:schemeClr val="bg1"/>
              </a:solidFill>
            </a:endParaRPr>
          </a:p>
        </p:txBody>
      </p:sp>
      <p:sp>
        <p:nvSpPr>
          <p:cNvPr id="7" name="Шестиугольник 6">
            <a:extLst>
              <a:ext uri="{FF2B5EF4-FFF2-40B4-BE49-F238E27FC236}">
                <a16:creationId xmlns:a16="http://schemas.microsoft.com/office/drawing/2014/main" xmlns="" id="{C66C8D8D-D5AD-413F-99CE-4F91047C4445}"/>
              </a:ext>
            </a:extLst>
          </p:cNvPr>
          <p:cNvSpPr/>
          <p:nvPr/>
        </p:nvSpPr>
        <p:spPr>
          <a:xfrm>
            <a:off x="3737499" y="1997476"/>
            <a:ext cx="2396971" cy="1997475"/>
          </a:xfrm>
          <a:prstGeom prst="hexagon">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err="1">
                <a:solidFill>
                  <a:schemeClr val="bg1"/>
                </a:solidFill>
              </a:rPr>
              <a:t>kirish</a:t>
            </a:r>
            <a:r>
              <a:rPr lang="en-US" dirty="0">
                <a:solidFill>
                  <a:schemeClr val="bg1"/>
                </a:solidFill>
              </a:rPr>
              <a:t> (</a:t>
            </a:r>
            <a:r>
              <a:rPr lang="en-US" dirty="0" err="1">
                <a:solidFill>
                  <a:schemeClr val="bg1"/>
                </a:solidFill>
              </a:rPr>
              <a:t>dissertatsiya</a:t>
            </a:r>
            <a:r>
              <a:rPr lang="en-US" dirty="0">
                <a:solidFill>
                  <a:schemeClr val="bg1"/>
                </a:solidFill>
              </a:rPr>
              <a:t> </a:t>
            </a:r>
            <a:r>
              <a:rPr lang="en-US" dirty="0" err="1">
                <a:solidFill>
                  <a:schemeClr val="bg1"/>
                </a:solidFill>
              </a:rPr>
              <a:t>annotatsiyasi</a:t>
            </a:r>
            <a:r>
              <a:rPr lang="en-US" dirty="0">
                <a:solidFill>
                  <a:schemeClr val="bg1"/>
                </a:solidFill>
              </a:rPr>
              <a:t>)</a:t>
            </a:r>
            <a:endParaRPr lang="ru-RU" dirty="0">
              <a:solidFill>
                <a:schemeClr val="bg1"/>
              </a:solidFill>
            </a:endParaRPr>
          </a:p>
        </p:txBody>
      </p:sp>
      <p:sp>
        <p:nvSpPr>
          <p:cNvPr id="8" name="Шестиугольник 7">
            <a:extLst>
              <a:ext uri="{FF2B5EF4-FFF2-40B4-BE49-F238E27FC236}">
                <a16:creationId xmlns:a16="http://schemas.microsoft.com/office/drawing/2014/main" xmlns="" id="{4A418D91-BC61-4A5C-BE1A-128C200723A2}"/>
              </a:ext>
            </a:extLst>
          </p:cNvPr>
          <p:cNvSpPr/>
          <p:nvPr/>
        </p:nvSpPr>
        <p:spPr>
          <a:xfrm>
            <a:off x="6471821" y="1997476"/>
            <a:ext cx="2396971" cy="1997475"/>
          </a:xfrm>
          <a:prstGeom prst="hexagon">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a:solidFill>
                  <a:schemeClr val="bg1"/>
                </a:solidFill>
              </a:rPr>
              <a:t>asosiy qism;</a:t>
            </a:r>
            <a:endParaRPr lang="ru-RU" dirty="0">
              <a:solidFill>
                <a:schemeClr val="bg1"/>
              </a:solidFill>
            </a:endParaRPr>
          </a:p>
        </p:txBody>
      </p:sp>
      <p:sp>
        <p:nvSpPr>
          <p:cNvPr id="9" name="Шестиугольник 8">
            <a:extLst>
              <a:ext uri="{FF2B5EF4-FFF2-40B4-BE49-F238E27FC236}">
                <a16:creationId xmlns:a16="http://schemas.microsoft.com/office/drawing/2014/main" xmlns="" id="{50705A13-02D7-44DD-ABF7-1AD12A42BF6D}"/>
              </a:ext>
            </a:extLst>
          </p:cNvPr>
          <p:cNvSpPr/>
          <p:nvPr/>
        </p:nvSpPr>
        <p:spPr>
          <a:xfrm>
            <a:off x="9206143" y="1997476"/>
            <a:ext cx="2396971" cy="1997475"/>
          </a:xfrm>
          <a:prstGeom prst="hexagon">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a:solidFill>
                  <a:schemeClr val="bg1"/>
                </a:solidFill>
              </a:rPr>
              <a:t>xulosa;</a:t>
            </a:r>
            <a:endParaRPr lang="ru-RU" dirty="0">
              <a:solidFill>
                <a:schemeClr val="bg1"/>
              </a:solidFill>
            </a:endParaRPr>
          </a:p>
        </p:txBody>
      </p:sp>
      <p:sp>
        <p:nvSpPr>
          <p:cNvPr id="10" name="Шестиугольник 9">
            <a:extLst>
              <a:ext uri="{FF2B5EF4-FFF2-40B4-BE49-F238E27FC236}">
                <a16:creationId xmlns:a16="http://schemas.microsoft.com/office/drawing/2014/main" xmlns="" id="{D35653A7-683B-4DA3-AAD2-F97112C28CBF}"/>
              </a:ext>
            </a:extLst>
          </p:cNvPr>
          <p:cNvSpPr/>
          <p:nvPr/>
        </p:nvSpPr>
        <p:spPr>
          <a:xfrm>
            <a:off x="2370340" y="4301232"/>
            <a:ext cx="2396970" cy="1997475"/>
          </a:xfrm>
          <a:prstGeom prst="hexagon">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err="1">
                <a:solidFill>
                  <a:schemeClr val="bg1"/>
                </a:solidFill>
              </a:rPr>
              <a:t>foydalanilgan</a:t>
            </a:r>
            <a:r>
              <a:rPr lang="en-US" dirty="0">
                <a:solidFill>
                  <a:schemeClr val="bg1"/>
                </a:solidFill>
              </a:rPr>
              <a:t> </a:t>
            </a:r>
            <a:r>
              <a:rPr lang="en-US" dirty="0" err="1">
                <a:solidFill>
                  <a:schemeClr val="bg1"/>
                </a:solidFill>
              </a:rPr>
              <a:t>adabiyotlar</a:t>
            </a:r>
            <a:r>
              <a:rPr lang="en-US" dirty="0">
                <a:solidFill>
                  <a:schemeClr val="bg1"/>
                </a:solidFill>
              </a:rPr>
              <a:t> </a:t>
            </a:r>
            <a:r>
              <a:rPr lang="en-US" dirty="0" err="1">
                <a:solidFill>
                  <a:schemeClr val="bg1"/>
                </a:solidFill>
              </a:rPr>
              <a:t>ro‘yxati</a:t>
            </a:r>
            <a:r>
              <a:rPr lang="en-US" dirty="0">
                <a:solidFill>
                  <a:schemeClr val="bg1"/>
                </a:solidFill>
              </a:rPr>
              <a:t>;</a:t>
            </a:r>
            <a:endParaRPr lang="ru-RU" dirty="0">
              <a:solidFill>
                <a:schemeClr val="bg1"/>
              </a:solidFill>
            </a:endParaRPr>
          </a:p>
        </p:txBody>
      </p:sp>
      <p:sp>
        <p:nvSpPr>
          <p:cNvPr id="11" name="Шестиугольник 10">
            <a:extLst>
              <a:ext uri="{FF2B5EF4-FFF2-40B4-BE49-F238E27FC236}">
                <a16:creationId xmlns:a16="http://schemas.microsoft.com/office/drawing/2014/main" xmlns="" id="{FBC47D4E-EA72-495A-AEE9-BC5DF979789D}"/>
              </a:ext>
            </a:extLst>
          </p:cNvPr>
          <p:cNvSpPr/>
          <p:nvPr/>
        </p:nvSpPr>
        <p:spPr>
          <a:xfrm>
            <a:off x="5117977" y="4247965"/>
            <a:ext cx="2396971" cy="1997475"/>
          </a:xfrm>
          <a:prstGeom prst="hexagon">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err="1">
                <a:solidFill>
                  <a:schemeClr val="bg1"/>
                </a:solidFill>
              </a:rPr>
              <a:t>shartli</a:t>
            </a:r>
            <a:r>
              <a:rPr lang="en-US" dirty="0">
                <a:solidFill>
                  <a:schemeClr val="bg1"/>
                </a:solidFill>
              </a:rPr>
              <a:t> </a:t>
            </a:r>
            <a:r>
              <a:rPr lang="en-US" dirty="0" err="1">
                <a:solidFill>
                  <a:schemeClr val="bg1"/>
                </a:solidFill>
              </a:rPr>
              <a:t>belgilar</a:t>
            </a:r>
            <a:r>
              <a:rPr lang="en-US" dirty="0">
                <a:solidFill>
                  <a:schemeClr val="bg1"/>
                </a:solidFill>
              </a:rPr>
              <a:t> </a:t>
            </a:r>
            <a:r>
              <a:rPr lang="en-US" dirty="0" err="1">
                <a:solidFill>
                  <a:schemeClr val="bg1"/>
                </a:solidFill>
              </a:rPr>
              <a:t>va</a:t>
            </a:r>
            <a:r>
              <a:rPr lang="en-US" dirty="0">
                <a:solidFill>
                  <a:schemeClr val="bg1"/>
                </a:solidFill>
              </a:rPr>
              <a:t> </a:t>
            </a:r>
            <a:r>
              <a:rPr lang="en-US" dirty="0" err="1">
                <a:solidFill>
                  <a:schemeClr val="bg1"/>
                </a:solidFill>
              </a:rPr>
              <a:t>atamalar</a:t>
            </a:r>
            <a:r>
              <a:rPr lang="en-US" dirty="0">
                <a:solidFill>
                  <a:schemeClr val="bg1"/>
                </a:solidFill>
              </a:rPr>
              <a:t> </a:t>
            </a:r>
            <a:r>
              <a:rPr lang="en-US" dirty="0" err="1">
                <a:solidFill>
                  <a:schemeClr val="bg1"/>
                </a:solidFill>
              </a:rPr>
              <a:t>ro‘yxati</a:t>
            </a:r>
            <a:r>
              <a:rPr lang="en-US" dirty="0">
                <a:solidFill>
                  <a:schemeClr val="bg1"/>
                </a:solidFill>
              </a:rPr>
              <a:t> (</a:t>
            </a:r>
            <a:r>
              <a:rPr lang="en-US" dirty="0" err="1">
                <a:solidFill>
                  <a:schemeClr val="bg1"/>
                </a:solidFill>
              </a:rPr>
              <a:t>mavjud</a:t>
            </a:r>
            <a:r>
              <a:rPr lang="en-US" dirty="0">
                <a:solidFill>
                  <a:schemeClr val="bg1"/>
                </a:solidFill>
              </a:rPr>
              <a:t> </a:t>
            </a:r>
            <a:r>
              <a:rPr lang="en-US" dirty="0" err="1">
                <a:solidFill>
                  <a:schemeClr val="bg1"/>
                </a:solidFill>
              </a:rPr>
              <a:t>bo‘lsa</a:t>
            </a:r>
            <a:r>
              <a:rPr lang="en-US" dirty="0">
                <a:solidFill>
                  <a:schemeClr val="bg1"/>
                </a:solidFill>
              </a:rPr>
              <a:t>);</a:t>
            </a:r>
            <a:endParaRPr lang="ru-RU" dirty="0">
              <a:solidFill>
                <a:schemeClr val="bg1"/>
              </a:solidFill>
            </a:endParaRPr>
          </a:p>
        </p:txBody>
      </p:sp>
      <p:sp>
        <p:nvSpPr>
          <p:cNvPr id="12" name="Шестиугольник 11">
            <a:extLst>
              <a:ext uri="{FF2B5EF4-FFF2-40B4-BE49-F238E27FC236}">
                <a16:creationId xmlns:a16="http://schemas.microsoft.com/office/drawing/2014/main" xmlns="" id="{85FB748D-744D-41D9-B108-D8F6A68DE2A1}"/>
              </a:ext>
            </a:extLst>
          </p:cNvPr>
          <p:cNvSpPr/>
          <p:nvPr/>
        </p:nvSpPr>
        <p:spPr>
          <a:xfrm>
            <a:off x="7865615" y="4247965"/>
            <a:ext cx="2396971" cy="1997475"/>
          </a:xfrm>
          <a:prstGeom prst="hexagon">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err="1">
                <a:solidFill>
                  <a:schemeClr val="bg1"/>
                </a:solidFill>
              </a:rPr>
              <a:t>ilovalar</a:t>
            </a:r>
            <a:r>
              <a:rPr lang="en-US" dirty="0">
                <a:solidFill>
                  <a:schemeClr val="bg1"/>
                </a:solidFill>
              </a:rPr>
              <a:t> (</a:t>
            </a:r>
            <a:r>
              <a:rPr lang="en-US" dirty="0" err="1">
                <a:solidFill>
                  <a:schemeClr val="bg1"/>
                </a:solidFill>
              </a:rPr>
              <a:t>mavjud</a:t>
            </a:r>
            <a:r>
              <a:rPr lang="en-US" dirty="0">
                <a:solidFill>
                  <a:schemeClr val="bg1"/>
                </a:solidFill>
              </a:rPr>
              <a:t> </a:t>
            </a:r>
            <a:r>
              <a:rPr lang="en-US" dirty="0" err="1">
                <a:solidFill>
                  <a:schemeClr val="bg1"/>
                </a:solidFill>
              </a:rPr>
              <a:t>bo‘lsa</a:t>
            </a:r>
            <a:r>
              <a:rPr lang="en-US" dirty="0">
                <a:solidFill>
                  <a:schemeClr val="bg1"/>
                </a:solidFill>
              </a:rPr>
              <a:t>).</a:t>
            </a:r>
            <a:endParaRPr lang="ru-RU" dirty="0">
              <a:solidFill>
                <a:schemeClr val="bg1"/>
              </a:solidFill>
            </a:endParaRPr>
          </a:p>
          <a:p>
            <a:pPr algn="ctr"/>
            <a:endParaRPr lang="ru-RU" dirty="0">
              <a:solidFill>
                <a:schemeClr val="bg1"/>
              </a:solidFill>
            </a:endParaRPr>
          </a:p>
        </p:txBody>
      </p:sp>
    </p:spTree>
    <p:extLst>
      <p:ext uri="{BB962C8B-B14F-4D97-AF65-F5344CB8AC3E}">
        <p14:creationId xmlns:p14="http://schemas.microsoft.com/office/powerpoint/2010/main" val="3139462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скругленные углы 1">
            <a:extLst>
              <a:ext uri="{FF2B5EF4-FFF2-40B4-BE49-F238E27FC236}">
                <a16:creationId xmlns:a16="http://schemas.microsoft.com/office/drawing/2014/main" xmlns="" id="{7EC4199D-37AB-4494-B3E3-CA6732BD991A}"/>
              </a:ext>
            </a:extLst>
          </p:cNvPr>
          <p:cNvSpPr/>
          <p:nvPr/>
        </p:nvSpPr>
        <p:spPr>
          <a:xfrm>
            <a:off x="665825" y="461639"/>
            <a:ext cx="4074851" cy="1970843"/>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solidFill>
                  <a:schemeClr val="bg1"/>
                </a:solidFill>
              </a:rPr>
              <a:t>Dissertatsiyaning mundarijasida boblar va paragraflarning nomlanishi hamda ularning beti ko‘rsatiladi.</a:t>
            </a:r>
            <a:endParaRPr lang="ru-RU" dirty="0">
              <a:solidFill>
                <a:schemeClr val="bg1"/>
              </a:solidFill>
            </a:endParaRPr>
          </a:p>
        </p:txBody>
      </p:sp>
      <p:sp>
        <p:nvSpPr>
          <p:cNvPr id="3" name="Прямоугольник: скругленные углы 2">
            <a:extLst>
              <a:ext uri="{FF2B5EF4-FFF2-40B4-BE49-F238E27FC236}">
                <a16:creationId xmlns:a16="http://schemas.microsoft.com/office/drawing/2014/main" xmlns="" id="{1F4A32C2-1E47-4450-9AEE-10B012A1A5B0}"/>
              </a:ext>
            </a:extLst>
          </p:cNvPr>
          <p:cNvSpPr/>
          <p:nvPr/>
        </p:nvSpPr>
        <p:spPr>
          <a:xfrm>
            <a:off x="665825" y="2716567"/>
            <a:ext cx="4074851" cy="3515557"/>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solidFill>
                  <a:schemeClr val="bg1"/>
                </a:solidFill>
              </a:rPr>
              <a:t>Dissertatsiyaning kirish qismi tadqiqotning mohiyati to‘g‘risida qisqa, lekin yaxlit tasavvur hosil qilishga imkon berishi kerak. Mazkur qismda dissertatsiya tadqiqoti mohiyatini tavsiflaydigan asosiy ma’lumotlar puxta tahrir qilingan, qisqa, aniq va ravon bo‘lishi kerak. </a:t>
            </a:r>
            <a:endParaRPr lang="ru-RU">
              <a:solidFill>
                <a:schemeClr val="bg1"/>
              </a:solidFill>
            </a:endParaRPr>
          </a:p>
        </p:txBody>
      </p:sp>
      <p:sp>
        <p:nvSpPr>
          <p:cNvPr id="5" name="Прямоугольник: скругленные углы 4">
            <a:extLst>
              <a:ext uri="{FF2B5EF4-FFF2-40B4-BE49-F238E27FC236}">
                <a16:creationId xmlns:a16="http://schemas.microsoft.com/office/drawing/2014/main" xmlns="" id="{676A53F3-A9AD-4FA6-875B-6D7F35C90E62}"/>
              </a:ext>
            </a:extLst>
          </p:cNvPr>
          <p:cNvSpPr/>
          <p:nvPr/>
        </p:nvSpPr>
        <p:spPr>
          <a:xfrm>
            <a:off x="5220069" y="461639"/>
            <a:ext cx="6306105" cy="941033"/>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err="1">
                <a:solidFill>
                  <a:schemeClr val="bg1"/>
                </a:solidFill>
              </a:rPr>
              <a:t>Dissertatsiyaning</a:t>
            </a:r>
            <a:r>
              <a:rPr lang="en-US" dirty="0">
                <a:solidFill>
                  <a:schemeClr val="bg1"/>
                </a:solidFill>
              </a:rPr>
              <a:t> </a:t>
            </a:r>
            <a:r>
              <a:rPr lang="en-US" dirty="0" err="1">
                <a:solidFill>
                  <a:schemeClr val="bg1"/>
                </a:solidFill>
              </a:rPr>
              <a:t>kirish</a:t>
            </a:r>
            <a:r>
              <a:rPr lang="en-US" dirty="0">
                <a:solidFill>
                  <a:schemeClr val="bg1"/>
                </a:solidFill>
              </a:rPr>
              <a:t> </a:t>
            </a:r>
            <a:r>
              <a:rPr lang="en-US" dirty="0" err="1">
                <a:solidFill>
                  <a:schemeClr val="bg1"/>
                </a:solidFill>
              </a:rPr>
              <a:t>qismida</a:t>
            </a:r>
            <a:r>
              <a:rPr lang="en-US" dirty="0">
                <a:solidFill>
                  <a:schemeClr val="bg1"/>
                </a:solidFill>
              </a:rPr>
              <a:t> </a:t>
            </a:r>
            <a:r>
              <a:rPr lang="en-US" dirty="0" err="1">
                <a:solidFill>
                  <a:schemeClr val="bg1"/>
                </a:solidFill>
              </a:rPr>
              <a:t>quyidagilar</a:t>
            </a:r>
            <a:r>
              <a:rPr lang="en-US" dirty="0">
                <a:solidFill>
                  <a:schemeClr val="bg1"/>
                </a:solidFill>
              </a:rPr>
              <a:t> </a:t>
            </a:r>
            <a:r>
              <a:rPr lang="en-US" dirty="0" err="1">
                <a:solidFill>
                  <a:schemeClr val="bg1"/>
                </a:solidFill>
              </a:rPr>
              <a:t>yoritib</a:t>
            </a:r>
            <a:r>
              <a:rPr lang="en-US" dirty="0">
                <a:solidFill>
                  <a:schemeClr val="bg1"/>
                </a:solidFill>
              </a:rPr>
              <a:t> </a:t>
            </a:r>
            <a:r>
              <a:rPr lang="en-US" dirty="0" err="1">
                <a:solidFill>
                  <a:schemeClr val="bg1"/>
                </a:solidFill>
              </a:rPr>
              <a:t>berilishi</a:t>
            </a:r>
            <a:r>
              <a:rPr lang="en-US" dirty="0">
                <a:solidFill>
                  <a:schemeClr val="bg1"/>
                </a:solidFill>
              </a:rPr>
              <a:t> </a:t>
            </a:r>
            <a:r>
              <a:rPr lang="en-US" dirty="0" err="1">
                <a:solidFill>
                  <a:schemeClr val="bg1"/>
                </a:solidFill>
              </a:rPr>
              <a:t>kerak</a:t>
            </a:r>
            <a:endParaRPr lang="ru-RU" dirty="0">
              <a:solidFill>
                <a:schemeClr val="bg1"/>
              </a:solidFill>
            </a:endParaRPr>
          </a:p>
        </p:txBody>
      </p:sp>
      <p:sp>
        <p:nvSpPr>
          <p:cNvPr id="6" name="Прямоугольник: скругленные углы 5">
            <a:extLst>
              <a:ext uri="{FF2B5EF4-FFF2-40B4-BE49-F238E27FC236}">
                <a16:creationId xmlns:a16="http://schemas.microsoft.com/office/drawing/2014/main" xmlns="" id="{25A2500E-E686-42EA-939B-18831C020974}"/>
              </a:ext>
            </a:extLst>
          </p:cNvPr>
          <p:cNvSpPr/>
          <p:nvPr/>
        </p:nvSpPr>
        <p:spPr>
          <a:xfrm>
            <a:off x="5220070" y="1402673"/>
            <a:ext cx="6306106" cy="48294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err="1">
                <a:solidFill>
                  <a:schemeClr val="tx1"/>
                </a:solidFill>
              </a:rPr>
              <a:t>dissertatsiya</a:t>
            </a:r>
            <a:r>
              <a:rPr lang="en-US" sz="1400" dirty="0">
                <a:solidFill>
                  <a:schemeClr val="tx1"/>
                </a:solidFill>
              </a:rPr>
              <a:t> </a:t>
            </a:r>
            <a:r>
              <a:rPr lang="en-US" sz="1400" dirty="0" err="1">
                <a:solidFill>
                  <a:schemeClr val="tx1"/>
                </a:solidFill>
              </a:rPr>
              <a:t>mavzusining</a:t>
            </a:r>
            <a:r>
              <a:rPr lang="en-US" sz="1400" dirty="0">
                <a:solidFill>
                  <a:schemeClr val="tx1"/>
                </a:solidFill>
              </a:rPr>
              <a:t> </a:t>
            </a:r>
            <a:r>
              <a:rPr lang="en-US" sz="1400" dirty="0" err="1">
                <a:solidFill>
                  <a:schemeClr val="tx1"/>
                </a:solidFill>
              </a:rPr>
              <a:t>dolzarbligi</a:t>
            </a:r>
            <a:r>
              <a:rPr lang="en-US" sz="1400" dirty="0">
                <a:solidFill>
                  <a:schemeClr val="tx1"/>
                </a:solidFill>
              </a:rPr>
              <a:t> </a:t>
            </a:r>
            <a:r>
              <a:rPr lang="en-US" sz="1400" dirty="0" err="1">
                <a:solidFill>
                  <a:schemeClr val="tx1"/>
                </a:solidFill>
              </a:rPr>
              <a:t>va</a:t>
            </a:r>
            <a:r>
              <a:rPr lang="en-US" sz="1400" dirty="0">
                <a:solidFill>
                  <a:schemeClr val="tx1"/>
                </a:solidFill>
              </a:rPr>
              <a:t> </a:t>
            </a:r>
            <a:r>
              <a:rPr lang="en-US" sz="1400" dirty="0" err="1">
                <a:solidFill>
                  <a:schemeClr val="tx1"/>
                </a:solidFill>
              </a:rPr>
              <a:t>zarurati</a:t>
            </a:r>
            <a:r>
              <a:rPr lang="en-US" sz="1400" dirty="0">
                <a:solidFill>
                  <a:schemeClr val="tx1"/>
                </a:solidFill>
              </a:rPr>
              <a:t>;</a:t>
            </a:r>
            <a:endParaRPr lang="ru-RU" sz="1400" dirty="0">
              <a:solidFill>
                <a:schemeClr val="tx1"/>
              </a:solidFill>
            </a:endParaRPr>
          </a:p>
          <a:p>
            <a:r>
              <a:rPr lang="en-US" sz="1400" dirty="0" err="1">
                <a:solidFill>
                  <a:schemeClr val="tx1"/>
                </a:solidFill>
              </a:rPr>
              <a:t>tadqiqotning</a:t>
            </a:r>
            <a:r>
              <a:rPr lang="en-US" sz="1400" dirty="0">
                <a:solidFill>
                  <a:schemeClr val="tx1"/>
                </a:solidFill>
              </a:rPr>
              <a:t> </a:t>
            </a:r>
            <a:r>
              <a:rPr lang="en-US" sz="1400" dirty="0" err="1">
                <a:solidFill>
                  <a:schemeClr val="tx1"/>
                </a:solidFill>
              </a:rPr>
              <a:t>respublika</a:t>
            </a:r>
            <a:r>
              <a:rPr lang="en-US" sz="1400" dirty="0">
                <a:solidFill>
                  <a:schemeClr val="tx1"/>
                </a:solidFill>
              </a:rPr>
              <a:t> fan </a:t>
            </a:r>
            <a:r>
              <a:rPr lang="en-US" sz="1400" dirty="0" err="1">
                <a:solidFill>
                  <a:schemeClr val="tx1"/>
                </a:solidFill>
              </a:rPr>
              <a:t>va</a:t>
            </a:r>
            <a:r>
              <a:rPr lang="en-US" sz="1400" dirty="0">
                <a:solidFill>
                  <a:schemeClr val="tx1"/>
                </a:solidFill>
              </a:rPr>
              <a:t> </a:t>
            </a:r>
            <a:r>
              <a:rPr lang="en-US" sz="1400" dirty="0" err="1">
                <a:solidFill>
                  <a:schemeClr val="tx1"/>
                </a:solidFill>
              </a:rPr>
              <a:t>texnologiyalari</a:t>
            </a:r>
            <a:r>
              <a:rPr lang="en-US" sz="1400" dirty="0">
                <a:solidFill>
                  <a:schemeClr val="tx1"/>
                </a:solidFill>
              </a:rPr>
              <a:t> </a:t>
            </a:r>
            <a:r>
              <a:rPr lang="en-US" sz="1400" dirty="0" err="1">
                <a:solidFill>
                  <a:schemeClr val="tx1"/>
                </a:solidFill>
              </a:rPr>
              <a:t>rivojlanishining</a:t>
            </a:r>
            <a:r>
              <a:rPr lang="en-US" sz="1400" dirty="0">
                <a:solidFill>
                  <a:schemeClr val="tx1"/>
                </a:solidFill>
              </a:rPr>
              <a:t> </a:t>
            </a:r>
            <a:r>
              <a:rPr lang="en-US" sz="1400" dirty="0" err="1">
                <a:solidFill>
                  <a:schemeClr val="tx1"/>
                </a:solidFill>
              </a:rPr>
              <a:t>ustuvor</a:t>
            </a:r>
            <a:r>
              <a:rPr lang="en-US" sz="1400" dirty="0">
                <a:solidFill>
                  <a:schemeClr val="tx1"/>
                </a:solidFill>
              </a:rPr>
              <a:t> </a:t>
            </a:r>
            <a:r>
              <a:rPr lang="en-US" sz="1400" dirty="0" err="1">
                <a:solidFill>
                  <a:schemeClr val="tx1"/>
                </a:solidFill>
              </a:rPr>
              <a:t>yo‘nalishlariga</a:t>
            </a:r>
            <a:r>
              <a:rPr lang="en-US" sz="1400" dirty="0">
                <a:solidFill>
                  <a:schemeClr val="tx1"/>
                </a:solidFill>
              </a:rPr>
              <a:t> </a:t>
            </a:r>
            <a:r>
              <a:rPr lang="en-US" sz="1400" dirty="0" err="1">
                <a:solidFill>
                  <a:schemeClr val="tx1"/>
                </a:solidFill>
              </a:rPr>
              <a:t>mosligi</a:t>
            </a:r>
            <a:r>
              <a:rPr lang="en-US" sz="1400" dirty="0">
                <a:solidFill>
                  <a:schemeClr val="tx1"/>
                </a:solidFill>
              </a:rPr>
              <a:t>;</a:t>
            </a:r>
            <a:endParaRPr lang="ru-RU" sz="1400" dirty="0">
              <a:solidFill>
                <a:schemeClr val="tx1"/>
              </a:solidFill>
            </a:endParaRPr>
          </a:p>
          <a:p>
            <a:r>
              <a:rPr lang="en-US" sz="1400" dirty="0" err="1">
                <a:solidFill>
                  <a:schemeClr val="tx1"/>
                </a:solidFill>
              </a:rPr>
              <a:t>dissertatsiya</a:t>
            </a:r>
            <a:r>
              <a:rPr lang="en-US" sz="1400" dirty="0">
                <a:solidFill>
                  <a:schemeClr val="tx1"/>
                </a:solidFill>
              </a:rPr>
              <a:t> </a:t>
            </a:r>
            <a:r>
              <a:rPr lang="en-US" sz="1400" dirty="0" err="1">
                <a:solidFill>
                  <a:schemeClr val="tx1"/>
                </a:solidFill>
              </a:rPr>
              <a:t>mavzusi</a:t>
            </a:r>
            <a:r>
              <a:rPr lang="en-US" sz="1400" dirty="0">
                <a:solidFill>
                  <a:schemeClr val="tx1"/>
                </a:solidFill>
              </a:rPr>
              <a:t> </a:t>
            </a:r>
            <a:r>
              <a:rPr lang="en-US" sz="1400" dirty="0" err="1">
                <a:solidFill>
                  <a:schemeClr val="tx1"/>
                </a:solidFill>
              </a:rPr>
              <a:t>bo‘yicha</a:t>
            </a:r>
            <a:r>
              <a:rPr lang="en-US" sz="1400" dirty="0">
                <a:solidFill>
                  <a:schemeClr val="tx1"/>
                </a:solidFill>
              </a:rPr>
              <a:t> </a:t>
            </a:r>
            <a:r>
              <a:rPr lang="en-US" sz="1400" dirty="0" err="1">
                <a:solidFill>
                  <a:schemeClr val="tx1"/>
                </a:solidFill>
              </a:rPr>
              <a:t>xorijiy</a:t>
            </a:r>
            <a:r>
              <a:rPr lang="en-US" sz="1400" dirty="0">
                <a:solidFill>
                  <a:schemeClr val="tx1"/>
                </a:solidFill>
              </a:rPr>
              <a:t> </a:t>
            </a:r>
            <a:r>
              <a:rPr lang="en-US" sz="1400" dirty="0" err="1">
                <a:solidFill>
                  <a:schemeClr val="tx1"/>
                </a:solidFill>
              </a:rPr>
              <a:t>ilmiy</a:t>
            </a:r>
            <a:r>
              <a:rPr lang="en-US" sz="1400" dirty="0">
                <a:solidFill>
                  <a:schemeClr val="tx1"/>
                </a:solidFill>
              </a:rPr>
              <a:t> </a:t>
            </a:r>
            <a:r>
              <a:rPr lang="en-US" sz="1400" dirty="0" err="1">
                <a:solidFill>
                  <a:schemeClr val="tx1"/>
                </a:solidFill>
              </a:rPr>
              <a:t>tadqiqotlar</a:t>
            </a:r>
            <a:r>
              <a:rPr lang="en-US" sz="1400" dirty="0">
                <a:solidFill>
                  <a:schemeClr val="tx1"/>
                </a:solidFill>
              </a:rPr>
              <a:t> </a:t>
            </a:r>
            <a:r>
              <a:rPr lang="en-US" sz="1400" dirty="0" err="1">
                <a:solidFill>
                  <a:schemeClr val="tx1"/>
                </a:solidFill>
              </a:rPr>
              <a:t>sharhi</a:t>
            </a:r>
            <a:r>
              <a:rPr lang="en-US" sz="1400" dirty="0">
                <a:solidFill>
                  <a:schemeClr val="tx1"/>
                </a:solidFill>
              </a:rPr>
              <a:t> (</a:t>
            </a:r>
            <a:r>
              <a:rPr lang="en-US" sz="1400" dirty="0" err="1">
                <a:solidFill>
                  <a:schemeClr val="tx1"/>
                </a:solidFill>
              </a:rPr>
              <a:t>faqat</a:t>
            </a:r>
            <a:r>
              <a:rPr lang="en-US" sz="1400" dirty="0">
                <a:solidFill>
                  <a:schemeClr val="tx1"/>
                </a:solidFill>
              </a:rPr>
              <a:t> fan </a:t>
            </a:r>
            <a:r>
              <a:rPr lang="en-US" sz="1400" dirty="0" err="1">
                <a:solidFill>
                  <a:schemeClr val="tx1"/>
                </a:solidFill>
              </a:rPr>
              <a:t>doktori</a:t>
            </a:r>
            <a:r>
              <a:rPr lang="en-US" sz="1400" dirty="0">
                <a:solidFill>
                  <a:schemeClr val="tx1"/>
                </a:solidFill>
              </a:rPr>
              <a:t> (DSc) </a:t>
            </a:r>
            <a:r>
              <a:rPr lang="en-US" sz="1400" dirty="0" err="1">
                <a:solidFill>
                  <a:schemeClr val="tx1"/>
                </a:solidFill>
              </a:rPr>
              <a:t>dissertatsiyasi</a:t>
            </a:r>
            <a:r>
              <a:rPr lang="en-US" sz="1400" dirty="0">
                <a:solidFill>
                  <a:schemeClr val="tx1"/>
                </a:solidFill>
              </a:rPr>
              <a:t> </a:t>
            </a:r>
            <a:r>
              <a:rPr lang="en-US" sz="1400" dirty="0" err="1">
                <a:solidFill>
                  <a:schemeClr val="tx1"/>
                </a:solidFill>
              </a:rPr>
              <a:t>uchun</a:t>
            </a:r>
            <a:r>
              <a:rPr lang="en-US" sz="1400" dirty="0">
                <a:solidFill>
                  <a:schemeClr val="tx1"/>
                </a:solidFill>
              </a:rPr>
              <a:t>);</a:t>
            </a:r>
            <a:endParaRPr lang="ru-RU" sz="1400" dirty="0">
              <a:solidFill>
                <a:schemeClr val="tx1"/>
              </a:solidFill>
            </a:endParaRPr>
          </a:p>
          <a:p>
            <a:r>
              <a:rPr lang="en-US" sz="1400" dirty="0" err="1">
                <a:solidFill>
                  <a:schemeClr val="tx1"/>
                </a:solidFill>
              </a:rPr>
              <a:t>muammoning</a:t>
            </a:r>
            <a:r>
              <a:rPr lang="en-US" sz="1400" dirty="0">
                <a:solidFill>
                  <a:schemeClr val="tx1"/>
                </a:solidFill>
              </a:rPr>
              <a:t> </a:t>
            </a:r>
            <a:r>
              <a:rPr lang="en-US" sz="1400" dirty="0" err="1">
                <a:solidFill>
                  <a:schemeClr val="tx1"/>
                </a:solidFill>
              </a:rPr>
              <a:t>o‘rganilganlik</a:t>
            </a:r>
            <a:r>
              <a:rPr lang="en-US" sz="1400" dirty="0">
                <a:solidFill>
                  <a:schemeClr val="tx1"/>
                </a:solidFill>
              </a:rPr>
              <a:t> </a:t>
            </a:r>
            <a:r>
              <a:rPr lang="en-US" sz="1400" dirty="0" err="1">
                <a:solidFill>
                  <a:schemeClr val="tx1"/>
                </a:solidFill>
              </a:rPr>
              <a:t>darajasi</a:t>
            </a:r>
            <a:r>
              <a:rPr lang="en-US" sz="1400" dirty="0">
                <a:solidFill>
                  <a:schemeClr val="tx1"/>
                </a:solidFill>
              </a:rPr>
              <a:t>;</a:t>
            </a:r>
            <a:endParaRPr lang="ru-RU" sz="1400" dirty="0">
              <a:solidFill>
                <a:schemeClr val="tx1"/>
              </a:solidFill>
            </a:endParaRPr>
          </a:p>
          <a:p>
            <a:r>
              <a:rPr lang="en-US" sz="1400" dirty="0" err="1">
                <a:solidFill>
                  <a:schemeClr val="tx1"/>
                </a:solidFill>
              </a:rPr>
              <a:t>dissertatsiya</a:t>
            </a:r>
            <a:r>
              <a:rPr lang="en-US" sz="1400" dirty="0">
                <a:solidFill>
                  <a:schemeClr val="tx1"/>
                </a:solidFill>
              </a:rPr>
              <a:t> </a:t>
            </a:r>
            <a:r>
              <a:rPr lang="en-US" sz="1400" dirty="0" err="1">
                <a:solidFill>
                  <a:schemeClr val="tx1"/>
                </a:solidFill>
              </a:rPr>
              <a:t>tadqiqotining</a:t>
            </a:r>
            <a:r>
              <a:rPr lang="en-US" sz="1400" dirty="0">
                <a:solidFill>
                  <a:schemeClr val="tx1"/>
                </a:solidFill>
              </a:rPr>
              <a:t> </a:t>
            </a:r>
            <a:r>
              <a:rPr lang="en-US" sz="1400" dirty="0" err="1">
                <a:solidFill>
                  <a:schemeClr val="tx1"/>
                </a:solidFill>
              </a:rPr>
              <a:t>dissertatsiya</a:t>
            </a:r>
            <a:r>
              <a:rPr lang="en-US" sz="1400" dirty="0">
                <a:solidFill>
                  <a:schemeClr val="tx1"/>
                </a:solidFill>
              </a:rPr>
              <a:t> </a:t>
            </a:r>
            <a:r>
              <a:rPr lang="en-US" sz="1400" dirty="0" err="1">
                <a:solidFill>
                  <a:schemeClr val="tx1"/>
                </a:solidFill>
              </a:rPr>
              <a:t>bajarilgan</a:t>
            </a:r>
            <a:r>
              <a:rPr lang="en-US" sz="1400" dirty="0">
                <a:solidFill>
                  <a:schemeClr val="tx1"/>
                </a:solidFill>
              </a:rPr>
              <a:t> </a:t>
            </a:r>
            <a:r>
              <a:rPr lang="en-US" sz="1400" dirty="0" err="1">
                <a:solidFill>
                  <a:schemeClr val="tx1"/>
                </a:solidFill>
              </a:rPr>
              <a:t>oliy</a:t>
            </a:r>
            <a:r>
              <a:rPr lang="en-US" sz="1400" dirty="0">
                <a:solidFill>
                  <a:schemeClr val="tx1"/>
                </a:solidFill>
              </a:rPr>
              <a:t> </a:t>
            </a:r>
            <a:r>
              <a:rPr lang="en-US" sz="1400" dirty="0" err="1">
                <a:solidFill>
                  <a:schemeClr val="tx1"/>
                </a:solidFill>
              </a:rPr>
              <a:t>ta’lim</a:t>
            </a:r>
            <a:r>
              <a:rPr lang="en-US" sz="1400" dirty="0">
                <a:solidFill>
                  <a:schemeClr val="tx1"/>
                </a:solidFill>
              </a:rPr>
              <a:t> </a:t>
            </a:r>
            <a:r>
              <a:rPr lang="en-US" sz="1400" dirty="0" err="1">
                <a:solidFill>
                  <a:schemeClr val="tx1"/>
                </a:solidFill>
              </a:rPr>
              <a:t>yoki</a:t>
            </a:r>
            <a:r>
              <a:rPr lang="en-US" sz="1400" dirty="0">
                <a:solidFill>
                  <a:schemeClr val="tx1"/>
                </a:solidFill>
              </a:rPr>
              <a:t> </a:t>
            </a:r>
            <a:r>
              <a:rPr lang="en-US" sz="1400" dirty="0" err="1">
                <a:solidFill>
                  <a:schemeClr val="tx1"/>
                </a:solidFill>
              </a:rPr>
              <a:t>ilmiy-tadqiqot</a:t>
            </a:r>
            <a:r>
              <a:rPr lang="en-US" sz="1400" dirty="0">
                <a:solidFill>
                  <a:schemeClr val="tx1"/>
                </a:solidFill>
              </a:rPr>
              <a:t> </a:t>
            </a:r>
            <a:r>
              <a:rPr lang="en-US" sz="1400" dirty="0" err="1">
                <a:solidFill>
                  <a:schemeClr val="tx1"/>
                </a:solidFill>
              </a:rPr>
              <a:t>muassasasining</a:t>
            </a:r>
            <a:r>
              <a:rPr lang="en-US" sz="1400" dirty="0">
                <a:solidFill>
                  <a:schemeClr val="tx1"/>
                </a:solidFill>
              </a:rPr>
              <a:t> </a:t>
            </a:r>
            <a:r>
              <a:rPr lang="en-US" sz="1400" dirty="0" err="1">
                <a:solidFill>
                  <a:schemeClr val="tx1"/>
                </a:solidFill>
              </a:rPr>
              <a:t>ilmiy-tadqiqot</a:t>
            </a:r>
            <a:r>
              <a:rPr lang="en-US" sz="1400" dirty="0">
                <a:solidFill>
                  <a:schemeClr val="tx1"/>
                </a:solidFill>
              </a:rPr>
              <a:t> </a:t>
            </a:r>
            <a:r>
              <a:rPr lang="en-US" sz="1400" dirty="0" err="1">
                <a:solidFill>
                  <a:schemeClr val="tx1"/>
                </a:solidFill>
              </a:rPr>
              <a:t>ishlari</a:t>
            </a:r>
            <a:r>
              <a:rPr lang="en-US" sz="1400" dirty="0">
                <a:solidFill>
                  <a:schemeClr val="tx1"/>
                </a:solidFill>
              </a:rPr>
              <a:t> </a:t>
            </a:r>
            <a:r>
              <a:rPr lang="en-US" sz="1400" dirty="0" err="1">
                <a:solidFill>
                  <a:schemeClr val="tx1"/>
                </a:solidFill>
              </a:rPr>
              <a:t>rejalari</a:t>
            </a:r>
            <a:r>
              <a:rPr lang="en-US" sz="1400" dirty="0">
                <a:solidFill>
                  <a:schemeClr val="tx1"/>
                </a:solidFill>
              </a:rPr>
              <a:t> </a:t>
            </a:r>
            <a:r>
              <a:rPr lang="en-US" sz="1400" dirty="0" err="1">
                <a:solidFill>
                  <a:schemeClr val="tx1"/>
                </a:solidFill>
              </a:rPr>
              <a:t>bilan</a:t>
            </a:r>
            <a:r>
              <a:rPr lang="en-US" sz="1400" dirty="0">
                <a:solidFill>
                  <a:schemeClr val="tx1"/>
                </a:solidFill>
              </a:rPr>
              <a:t> </a:t>
            </a:r>
            <a:r>
              <a:rPr lang="en-US" sz="1400" dirty="0" err="1">
                <a:solidFill>
                  <a:schemeClr val="tx1"/>
                </a:solidFill>
              </a:rPr>
              <a:t>bog‘liqligi</a:t>
            </a:r>
            <a:r>
              <a:rPr lang="en-US" sz="1400" dirty="0">
                <a:solidFill>
                  <a:schemeClr val="tx1"/>
                </a:solidFill>
              </a:rPr>
              <a:t>;</a:t>
            </a:r>
            <a:endParaRPr lang="ru-RU" sz="1400" dirty="0">
              <a:solidFill>
                <a:schemeClr val="tx1"/>
              </a:solidFill>
            </a:endParaRPr>
          </a:p>
          <a:p>
            <a:r>
              <a:rPr lang="en-US" sz="1400" dirty="0" err="1">
                <a:solidFill>
                  <a:schemeClr val="tx1"/>
                </a:solidFill>
              </a:rPr>
              <a:t>tadqiqotning</a:t>
            </a:r>
            <a:r>
              <a:rPr lang="en-US" sz="1400" dirty="0">
                <a:solidFill>
                  <a:schemeClr val="tx1"/>
                </a:solidFill>
              </a:rPr>
              <a:t> </a:t>
            </a:r>
            <a:r>
              <a:rPr lang="en-US" sz="1400" dirty="0" err="1">
                <a:solidFill>
                  <a:schemeClr val="tx1"/>
                </a:solidFill>
              </a:rPr>
              <a:t>maqsadi</a:t>
            </a:r>
            <a:r>
              <a:rPr lang="en-US" sz="1400" dirty="0">
                <a:solidFill>
                  <a:schemeClr val="tx1"/>
                </a:solidFill>
              </a:rPr>
              <a:t>;</a:t>
            </a:r>
          </a:p>
          <a:p>
            <a:r>
              <a:rPr lang="en-US" sz="1400" dirty="0" err="1">
                <a:solidFill>
                  <a:schemeClr val="tx1"/>
                </a:solidFill>
              </a:rPr>
              <a:t>tadqiqotning</a:t>
            </a:r>
            <a:r>
              <a:rPr lang="en-US" sz="1400" dirty="0">
                <a:solidFill>
                  <a:schemeClr val="tx1"/>
                </a:solidFill>
              </a:rPr>
              <a:t> </a:t>
            </a:r>
            <a:r>
              <a:rPr lang="en-US" sz="1400" dirty="0" err="1">
                <a:solidFill>
                  <a:schemeClr val="tx1"/>
                </a:solidFill>
              </a:rPr>
              <a:t>vazifalari</a:t>
            </a:r>
            <a:r>
              <a:rPr lang="en-US" sz="1400" dirty="0">
                <a:solidFill>
                  <a:schemeClr val="tx1"/>
                </a:solidFill>
              </a:rPr>
              <a:t>;</a:t>
            </a:r>
          </a:p>
          <a:p>
            <a:r>
              <a:rPr lang="en-US" sz="1400" dirty="0" err="1">
                <a:solidFill>
                  <a:schemeClr val="tx1"/>
                </a:solidFill>
              </a:rPr>
              <a:t>tadqiqotning</a:t>
            </a:r>
            <a:r>
              <a:rPr lang="en-US" sz="1400" dirty="0">
                <a:solidFill>
                  <a:schemeClr val="tx1"/>
                </a:solidFill>
              </a:rPr>
              <a:t> </a:t>
            </a:r>
            <a:r>
              <a:rPr lang="en-US" sz="1400" dirty="0" err="1">
                <a:solidFill>
                  <a:schemeClr val="tx1"/>
                </a:solidFill>
              </a:rPr>
              <a:t>ob’ekti</a:t>
            </a:r>
            <a:r>
              <a:rPr lang="en-US" sz="1400" dirty="0">
                <a:solidFill>
                  <a:schemeClr val="tx1"/>
                </a:solidFill>
              </a:rPr>
              <a:t>;</a:t>
            </a:r>
          </a:p>
          <a:p>
            <a:r>
              <a:rPr lang="en-US" sz="1400" dirty="0" err="1">
                <a:solidFill>
                  <a:schemeClr val="tx1"/>
                </a:solidFill>
              </a:rPr>
              <a:t>tadqiqotning</a:t>
            </a:r>
            <a:r>
              <a:rPr lang="en-US" sz="1400" dirty="0">
                <a:solidFill>
                  <a:schemeClr val="tx1"/>
                </a:solidFill>
              </a:rPr>
              <a:t> </a:t>
            </a:r>
            <a:r>
              <a:rPr lang="en-US" sz="1400" dirty="0" err="1">
                <a:solidFill>
                  <a:schemeClr val="tx1"/>
                </a:solidFill>
              </a:rPr>
              <a:t>predmeti</a:t>
            </a:r>
            <a:r>
              <a:rPr lang="en-US" sz="1400" dirty="0">
                <a:solidFill>
                  <a:schemeClr val="tx1"/>
                </a:solidFill>
              </a:rPr>
              <a:t>;</a:t>
            </a:r>
          </a:p>
          <a:p>
            <a:r>
              <a:rPr lang="en-US" sz="1400" dirty="0" err="1">
                <a:solidFill>
                  <a:schemeClr val="tx1"/>
                </a:solidFill>
              </a:rPr>
              <a:t>tadqiqotning</a:t>
            </a:r>
            <a:r>
              <a:rPr lang="en-US" sz="1400" dirty="0">
                <a:solidFill>
                  <a:schemeClr val="tx1"/>
                </a:solidFill>
              </a:rPr>
              <a:t> </a:t>
            </a:r>
            <a:r>
              <a:rPr lang="en-US" sz="1400" dirty="0" err="1">
                <a:solidFill>
                  <a:schemeClr val="tx1"/>
                </a:solidFill>
              </a:rPr>
              <a:t>usullari</a:t>
            </a:r>
            <a:r>
              <a:rPr lang="en-US" sz="1400" dirty="0">
                <a:solidFill>
                  <a:schemeClr val="tx1"/>
                </a:solidFill>
              </a:rPr>
              <a:t>;</a:t>
            </a:r>
          </a:p>
          <a:p>
            <a:r>
              <a:rPr lang="en-US" sz="1400" dirty="0" err="1">
                <a:solidFill>
                  <a:schemeClr val="tx1"/>
                </a:solidFill>
              </a:rPr>
              <a:t>tadqiqotning</a:t>
            </a:r>
            <a:r>
              <a:rPr lang="en-US" sz="1400" dirty="0">
                <a:solidFill>
                  <a:schemeClr val="tx1"/>
                </a:solidFill>
              </a:rPr>
              <a:t> </a:t>
            </a:r>
            <a:r>
              <a:rPr lang="en-US" sz="1400" dirty="0" err="1">
                <a:solidFill>
                  <a:schemeClr val="tx1"/>
                </a:solidFill>
              </a:rPr>
              <a:t>ilmiy</a:t>
            </a:r>
            <a:r>
              <a:rPr lang="en-US" sz="1400" dirty="0">
                <a:solidFill>
                  <a:schemeClr val="tx1"/>
                </a:solidFill>
              </a:rPr>
              <a:t> </a:t>
            </a:r>
            <a:r>
              <a:rPr lang="en-US" sz="1400" dirty="0" err="1">
                <a:solidFill>
                  <a:schemeClr val="tx1"/>
                </a:solidFill>
              </a:rPr>
              <a:t>yangiligi</a:t>
            </a:r>
            <a:r>
              <a:rPr lang="en-US" sz="1400" dirty="0">
                <a:solidFill>
                  <a:schemeClr val="tx1"/>
                </a:solidFill>
              </a:rPr>
              <a:t>;</a:t>
            </a:r>
          </a:p>
          <a:p>
            <a:r>
              <a:rPr lang="en-US" sz="1400" dirty="0" err="1">
                <a:solidFill>
                  <a:schemeClr val="tx1"/>
                </a:solidFill>
              </a:rPr>
              <a:t>tadqiqotning</a:t>
            </a:r>
            <a:r>
              <a:rPr lang="en-US" sz="1400" dirty="0">
                <a:solidFill>
                  <a:schemeClr val="tx1"/>
                </a:solidFill>
              </a:rPr>
              <a:t> </a:t>
            </a:r>
            <a:r>
              <a:rPr lang="en-US" sz="1400" dirty="0" err="1">
                <a:solidFill>
                  <a:schemeClr val="tx1"/>
                </a:solidFill>
              </a:rPr>
              <a:t>amaliy</a:t>
            </a:r>
            <a:r>
              <a:rPr lang="en-US" sz="1400" dirty="0">
                <a:solidFill>
                  <a:schemeClr val="tx1"/>
                </a:solidFill>
              </a:rPr>
              <a:t> </a:t>
            </a:r>
            <a:r>
              <a:rPr lang="en-US" sz="1400" dirty="0" err="1">
                <a:solidFill>
                  <a:schemeClr val="tx1"/>
                </a:solidFill>
              </a:rPr>
              <a:t>natijalari</a:t>
            </a:r>
            <a:r>
              <a:rPr lang="en-US" sz="1400" dirty="0">
                <a:solidFill>
                  <a:schemeClr val="tx1"/>
                </a:solidFill>
              </a:rPr>
              <a:t>;</a:t>
            </a:r>
          </a:p>
          <a:p>
            <a:r>
              <a:rPr lang="en-US" sz="1400" dirty="0" err="1">
                <a:solidFill>
                  <a:schemeClr val="tx1"/>
                </a:solidFill>
              </a:rPr>
              <a:t>tadqiqot</a:t>
            </a:r>
            <a:r>
              <a:rPr lang="en-US" sz="1400" dirty="0">
                <a:solidFill>
                  <a:schemeClr val="tx1"/>
                </a:solidFill>
              </a:rPr>
              <a:t> </a:t>
            </a:r>
            <a:r>
              <a:rPr lang="en-US" sz="1400" dirty="0" err="1">
                <a:solidFill>
                  <a:schemeClr val="tx1"/>
                </a:solidFill>
              </a:rPr>
              <a:t>natijalarining</a:t>
            </a:r>
            <a:r>
              <a:rPr lang="en-US" sz="1400" dirty="0">
                <a:solidFill>
                  <a:schemeClr val="tx1"/>
                </a:solidFill>
              </a:rPr>
              <a:t> </a:t>
            </a:r>
            <a:r>
              <a:rPr lang="en-US" sz="1400" dirty="0" err="1">
                <a:solidFill>
                  <a:schemeClr val="tx1"/>
                </a:solidFill>
              </a:rPr>
              <a:t>ishonchliligi</a:t>
            </a:r>
            <a:r>
              <a:rPr lang="en-US" sz="1400" dirty="0">
                <a:solidFill>
                  <a:schemeClr val="tx1"/>
                </a:solidFill>
              </a:rPr>
              <a:t>;</a:t>
            </a:r>
          </a:p>
          <a:p>
            <a:r>
              <a:rPr lang="en-US" sz="1400" dirty="0" err="1">
                <a:solidFill>
                  <a:schemeClr val="tx1"/>
                </a:solidFill>
              </a:rPr>
              <a:t>tadqiqot</a:t>
            </a:r>
            <a:r>
              <a:rPr lang="en-US" sz="1400" dirty="0">
                <a:solidFill>
                  <a:schemeClr val="tx1"/>
                </a:solidFill>
              </a:rPr>
              <a:t> </a:t>
            </a:r>
            <a:r>
              <a:rPr lang="en-US" sz="1400" dirty="0" err="1">
                <a:solidFill>
                  <a:schemeClr val="tx1"/>
                </a:solidFill>
              </a:rPr>
              <a:t>natijalarining</a:t>
            </a:r>
            <a:r>
              <a:rPr lang="en-US" sz="1400" dirty="0">
                <a:solidFill>
                  <a:schemeClr val="tx1"/>
                </a:solidFill>
              </a:rPr>
              <a:t> </a:t>
            </a:r>
            <a:r>
              <a:rPr lang="en-US" sz="1400" dirty="0" err="1">
                <a:solidFill>
                  <a:schemeClr val="tx1"/>
                </a:solidFill>
              </a:rPr>
              <a:t>ilmiy</a:t>
            </a:r>
            <a:r>
              <a:rPr lang="en-US" sz="1400" dirty="0">
                <a:solidFill>
                  <a:schemeClr val="tx1"/>
                </a:solidFill>
              </a:rPr>
              <a:t> </a:t>
            </a:r>
            <a:r>
              <a:rPr lang="en-US" sz="1400" dirty="0" err="1">
                <a:solidFill>
                  <a:schemeClr val="tx1"/>
                </a:solidFill>
              </a:rPr>
              <a:t>va</a:t>
            </a:r>
            <a:r>
              <a:rPr lang="en-US" sz="1400" dirty="0">
                <a:solidFill>
                  <a:schemeClr val="tx1"/>
                </a:solidFill>
              </a:rPr>
              <a:t> </a:t>
            </a:r>
            <a:r>
              <a:rPr lang="en-US" sz="1400" dirty="0" err="1">
                <a:solidFill>
                  <a:schemeClr val="tx1"/>
                </a:solidFill>
              </a:rPr>
              <a:t>amaliy</a:t>
            </a:r>
            <a:r>
              <a:rPr lang="en-US" sz="1400" dirty="0">
                <a:solidFill>
                  <a:schemeClr val="tx1"/>
                </a:solidFill>
              </a:rPr>
              <a:t> </a:t>
            </a:r>
            <a:r>
              <a:rPr lang="en-US" sz="1400" dirty="0" err="1">
                <a:solidFill>
                  <a:schemeClr val="tx1"/>
                </a:solidFill>
              </a:rPr>
              <a:t>ahamiyati</a:t>
            </a:r>
            <a:r>
              <a:rPr lang="en-US" sz="1400" dirty="0">
                <a:solidFill>
                  <a:schemeClr val="tx1"/>
                </a:solidFill>
              </a:rPr>
              <a:t>;</a:t>
            </a:r>
          </a:p>
          <a:p>
            <a:r>
              <a:rPr lang="en-US" sz="1400" dirty="0" err="1">
                <a:solidFill>
                  <a:schemeClr val="tx1"/>
                </a:solidFill>
              </a:rPr>
              <a:t>tadqiqot</a:t>
            </a:r>
            <a:r>
              <a:rPr lang="en-US" sz="1400" dirty="0">
                <a:solidFill>
                  <a:schemeClr val="tx1"/>
                </a:solidFill>
              </a:rPr>
              <a:t> </a:t>
            </a:r>
            <a:r>
              <a:rPr lang="en-US" sz="1400" dirty="0" err="1">
                <a:solidFill>
                  <a:schemeClr val="tx1"/>
                </a:solidFill>
              </a:rPr>
              <a:t>natijalarining</a:t>
            </a:r>
            <a:r>
              <a:rPr lang="en-US" sz="1400" dirty="0">
                <a:solidFill>
                  <a:schemeClr val="tx1"/>
                </a:solidFill>
              </a:rPr>
              <a:t> </a:t>
            </a:r>
            <a:r>
              <a:rPr lang="en-US" sz="1400" dirty="0" err="1">
                <a:solidFill>
                  <a:schemeClr val="tx1"/>
                </a:solidFill>
              </a:rPr>
              <a:t>joriy</a:t>
            </a:r>
            <a:r>
              <a:rPr lang="en-US" sz="1400" dirty="0">
                <a:solidFill>
                  <a:schemeClr val="tx1"/>
                </a:solidFill>
              </a:rPr>
              <a:t> </a:t>
            </a:r>
            <a:r>
              <a:rPr lang="en-US" sz="1400" dirty="0" err="1">
                <a:solidFill>
                  <a:schemeClr val="tx1"/>
                </a:solidFill>
              </a:rPr>
              <a:t>qilinishi</a:t>
            </a:r>
            <a:r>
              <a:rPr lang="en-US" sz="1400" dirty="0">
                <a:solidFill>
                  <a:schemeClr val="tx1"/>
                </a:solidFill>
              </a:rPr>
              <a:t>;</a:t>
            </a:r>
          </a:p>
          <a:p>
            <a:r>
              <a:rPr lang="en-US" sz="1400" dirty="0" err="1">
                <a:solidFill>
                  <a:schemeClr val="tx1"/>
                </a:solidFill>
              </a:rPr>
              <a:t>tadqiqot</a:t>
            </a:r>
            <a:r>
              <a:rPr lang="en-US" sz="1400" dirty="0">
                <a:solidFill>
                  <a:schemeClr val="tx1"/>
                </a:solidFill>
              </a:rPr>
              <a:t> </a:t>
            </a:r>
            <a:r>
              <a:rPr lang="en-US" sz="1400" dirty="0" err="1">
                <a:solidFill>
                  <a:schemeClr val="tx1"/>
                </a:solidFill>
              </a:rPr>
              <a:t>natijalarining</a:t>
            </a:r>
            <a:r>
              <a:rPr lang="en-US" sz="1400" dirty="0">
                <a:solidFill>
                  <a:schemeClr val="tx1"/>
                </a:solidFill>
              </a:rPr>
              <a:t> </a:t>
            </a:r>
            <a:r>
              <a:rPr lang="en-US" sz="1400" dirty="0" err="1">
                <a:solidFill>
                  <a:schemeClr val="tx1"/>
                </a:solidFill>
              </a:rPr>
              <a:t>aprobatsiyasi</a:t>
            </a:r>
            <a:r>
              <a:rPr lang="en-US" sz="1400" dirty="0">
                <a:solidFill>
                  <a:schemeClr val="tx1"/>
                </a:solidFill>
              </a:rPr>
              <a:t>;</a:t>
            </a:r>
          </a:p>
          <a:p>
            <a:r>
              <a:rPr lang="en-US" sz="1400" dirty="0" err="1">
                <a:solidFill>
                  <a:schemeClr val="tx1"/>
                </a:solidFill>
              </a:rPr>
              <a:t>tadqiqot</a:t>
            </a:r>
            <a:r>
              <a:rPr lang="en-US" sz="1400" dirty="0">
                <a:solidFill>
                  <a:schemeClr val="tx1"/>
                </a:solidFill>
              </a:rPr>
              <a:t> </a:t>
            </a:r>
            <a:r>
              <a:rPr lang="en-US" sz="1400" dirty="0" err="1">
                <a:solidFill>
                  <a:schemeClr val="tx1"/>
                </a:solidFill>
              </a:rPr>
              <a:t>natijalarining</a:t>
            </a:r>
            <a:r>
              <a:rPr lang="en-US" sz="1400" dirty="0">
                <a:solidFill>
                  <a:schemeClr val="tx1"/>
                </a:solidFill>
              </a:rPr>
              <a:t> </a:t>
            </a:r>
            <a:r>
              <a:rPr lang="en-US" sz="1400" dirty="0" err="1">
                <a:solidFill>
                  <a:schemeClr val="tx1"/>
                </a:solidFill>
              </a:rPr>
              <a:t>e’lon</a:t>
            </a:r>
            <a:r>
              <a:rPr lang="en-US" sz="1400" dirty="0">
                <a:solidFill>
                  <a:schemeClr val="tx1"/>
                </a:solidFill>
              </a:rPr>
              <a:t> </a:t>
            </a:r>
            <a:r>
              <a:rPr lang="en-US" sz="1400" dirty="0" err="1">
                <a:solidFill>
                  <a:schemeClr val="tx1"/>
                </a:solidFill>
              </a:rPr>
              <a:t>qilinganligi</a:t>
            </a:r>
            <a:r>
              <a:rPr lang="en-US" sz="1400" dirty="0">
                <a:solidFill>
                  <a:schemeClr val="tx1"/>
                </a:solidFill>
              </a:rPr>
              <a:t>;</a:t>
            </a:r>
          </a:p>
          <a:p>
            <a:r>
              <a:rPr lang="en-US" sz="1400" dirty="0" err="1">
                <a:solidFill>
                  <a:schemeClr val="tx1"/>
                </a:solidFill>
              </a:rPr>
              <a:t>dissertatsiyaning</a:t>
            </a:r>
            <a:r>
              <a:rPr lang="en-US" sz="1400" dirty="0">
                <a:solidFill>
                  <a:schemeClr val="tx1"/>
                </a:solidFill>
              </a:rPr>
              <a:t> </a:t>
            </a:r>
            <a:r>
              <a:rPr lang="en-US" sz="1400" dirty="0" err="1">
                <a:solidFill>
                  <a:schemeClr val="tx1"/>
                </a:solidFill>
              </a:rPr>
              <a:t>tuzilishi</a:t>
            </a:r>
            <a:r>
              <a:rPr lang="en-US" sz="1400" dirty="0">
                <a:solidFill>
                  <a:schemeClr val="tx1"/>
                </a:solidFill>
              </a:rPr>
              <a:t> </a:t>
            </a:r>
            <a:r>
              <a:rPr lang="en-US" sz="1400" dirty="0" err="1">
                <a:solidFill>
                  <a:schemeClr val="tx1"/>
                </a:solidFill>
              </a:rPr>
              <a:t>va</a:t>
            </a:r>
            <a:r>
              <a:rPr lang="en-US" sz="1400" dirty="0">
                <a:solidFill>
                  <a:schemeClr val="tx1"/>
                </a:solidFill>
              </a:rPr>
              <a:t> </a:t>
            </a:r>
            <a:r>
              <a:rPr lang="en-US" sz="1400" dirty="0" err="1">
                <a:solidFill>
                  <a:schemeClr val="tx1"/>
                </a:solidFill>
              </a:rPr>
              <a:t>hajmi</a:t>
            </a:r>
            <a:r>
              <a:rPr lang="en-US" sz="1400" dirty="0">
                <a:solidFill>
                  <a:schemeClr val="tx1"/>
                </a:solidFill>
              </a:rPr>
              <a:t>.</a:t>
            </a:r>
          </a:p>
        </p:txBody>
      </p:sp>
    </p:spTree>
    <p:extLst>
      <p:ext uri="{BB962C8B-B14F-4D97-AF65-F5344CB8AC3E}">
        <p14:creationId xmlns:p14="http://schemas.microsoft.com/office/powerpoint/2010/main" val="854870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узырек для мыслей: облако 1">
            <a:extLst>
              <a:ext uri="{FF2B5EF4-FFF2-40B4-BE49-F238E27FC236}">
                <a16:creationId xmlns:a16="http://schemas.microsoft.com/office/drawing/2014/main" xmlns="" id="{A5F3B378-0D6F-4BE4-A05B-F447CC5A513A}"/>
              </a:ext>
            </a:extLst>
          </p:cNvPr>
          <p:cNvSpPr/>
          <p:nvPr/>
        </p:nvSpPr>
        <p:spPr>
          <a:xfrm>
            <a:off x="3225554" y="177553"/>
            <a:ext cx="8966446" cy="5104661"/>
          </a:xfrm>
          <a:prstGeom prst="cloudCallou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err="1"/>
              <a:t>Dissertatsiya</a:t>
            </a:r>
            <a:r>
              <a:rPr lang="en-US" dirty="0"/>
              <a:t> </a:t>
            </a:r>
            <a:r>
              <a:rPr lang="en-US" dirty="0" err="1"/>
              <a:t>matni</a:t>
            </a:r>
            <a:r>
              <a:rPr lang="en-US" dirty="0"/>
              <a:t> A4 </a:t>
            </a:r>
            <a:r>
              <a:rPr lang="en-US" dirty="0" err="1"/>
              <a:t>formatdagi</a:t>
            </a:r>
            <a:r>
              <a:rPr lang="en-US" dirty="0"/>
              <a:t> </a:t>
            </a:r>
            <a:r>
              <a:rPr lang="en-US" dirty="0" err="1"/>
              <a:t>standart</a:t>
            </a:r>
            <a:r>
              <a:rPr lang="en-US" dirty="0"/>
              <a:t> </a:t>
            </a:r>
            <a:r>
              <a:rPr lang="en-US" dirty="0" err="1"/>
              <a:t>qog‘oz</a:t>
            </a:r>
            <a:r>
              <a:rPr lang="en-US" dirty="0"/>
              <a:t> </a:t>
            </a:r>
            <a:r>
              <a:rPr lang="en-US" dirty="0" err="1"/>
              <a:t>varag‘ining</a:t>
            </a:r>
            <a:r>
              <a:rPr lang="en-US" dirty="0"/>
              <a:t> </a:t>
            </a:r>
            <a:r>
              <a:rPr lang="en-US" dirty="0" err="1"/>
              <a:t>ikki</a:t>
            </a:r>
            <a:r>
              <a:rPr lang="en-US" dirty="0"/>
              <a:t> </a:t>
            </a:r>
            <a:r>
              <a:rPr lang="en-US" dirty="0" err="1"/>
              <a:t>tomonida</a:t>
            </a:r>
            <a:r>
              <a:rPr lang="en-US" dirty="0"/>
              <a:t> </a:t>
            </a:r>
            <a:r>
              <a:rPr lang="en-US" dirty="0" err="1"/>
              <a:t>joylashishi</a:t>
            </a:r>
            <a:r>
              <a:rPr lang="en-US" dirty="0"/>
              <a:t> </a:t>
            </a:r>
            <a:r>
              <a:rPr lang="en-US" dirty="0" err="1"/>
              <a:t>va</a:t>
            </a:r>
            <a:r>
              <a:rPr lang="en-US" dirty="0"/>
              <a:t> </a:t>
            </a:r>
            <a:r>
              <a:rPr lang="en-US" dirty="0" err="1"/>
              <a:t>qoida</a:t>
            </a:r>
            <a:r>
              <a:rPr lang="en-US" dirty="0"/>
              <a:t> </a:t>
            </a:r>
            <a:r>
              <a:rPr lang="en-US" dirty="0" err="1"/>
              <a:t>tariqasida</a:t>
            </a:r>
            <a:r>
              <a:rPr lang="en-US" dirty="0"/>
              <a:t>, 1,5 </a:t>
            </a:r>
            <a:r>
              <a:rPr lang="en-US" dirty="0" err="1"/>
              <a:t>qator</a:t>
            </a:r>
            <a:r>
              <a:rPr lang="en-US" dirty="0"/>
              <a:t> </a:t>
            </a:r>
            <a:r>
              <a:rPr lang="en-US" dirty="0" err="1"/>
              <a:t>oralig‘ida</a:t>
            </a:r>
            <a:r>
              <a:rPr lang="en-US" dirty="0"/>
              <a:t>  (“</a:t>
            </a:r>
            <a:r>
              <a:rPr lang="ru-RU" dirty="0"/>
              <a:t>полуторный”) </a:t>
            </a:r>
            <a:r>
              <a:rPr lang="en-US" dirty="0" err="1"/>
              <a:t>yozilishi</a:t>
            </a:r>
            <a:r>
              <a:rPr lang="en-US" dirty="0"/>
              <a:t> </a:t>
            </a:r>
            <a:r>
              <a:rPr lang="en-US" dirty="0" err="1"/>
              <a:t>lozim</a:t>
            </a:r>
            <a:r>
              <a:rPr lang="en-US" dirty="0"/>
              <a:t>. Har </a:t>
            </a:r>
            <a:r>
              <a:rPr lang="en-US" dirty="0" err="1"/>
              <a:t>bir</a:t>
            </a:r>
            <a:r>
              <a:rPr lang="en-US" dirty="0"/>
              <a:t> bet: </a:t>
            </a:r>
            <a:r>
              <a:rPr lang="en-US" dirty="0" err="1"/>
              <a:t>yuqoridan</a:t>
            </a:r>
            <a:r>
              <a:rPr lang="en-US" dirty="0"/>
              <a:t> </a:t>
            </a:r>
            <a:r>
              <a:rPr lang="en-US" dirty="0" err="1"/>
              <a:t>va</a:t>
            </a:r>
            <a:r>
              <a:rPr lang="en-US" dirty="0"/>
              <a:t> </a:t>
            </a:r>
            <a:r>
              <a:rPr lang="en-US" dirty="0" err="1"/>
              <a:t>pastdan</a:t>
            </a:r>
            <a:r>
              <a:rPr lang="en-US" dirty="0"/>
              <a:t> 2 </a:t>
            </a:r>
            <a:r>
              <a:rPr lang="en-US" dirty="0" err="1"/>
              <a:t>sm</a:t>
            </a:r>
            <a:r>
              <a:rPr lang="en-US" dirty="0"/>
              <a:t>; </a:t>
            </a:r>
            <a:r>
              <a:rPr lang="en-US" dirty="0" err="1"/>
              <a:t>chapdan</a:t>
            </a:r>
            <a:r>
              <a:rPr lang="en-US" dirty="0"/>
              <a:t> 3 </a:t>
            </a:r>
            <a:r>
              <a:rPr lang="en-US" dirty="0" err="1"/>
              <a:t>sm</a:t>
            </a:r>
            <a:r>
              <a:rPr lang="en-US" dirty="0"/>
              <a:t>; </a:t>
            </a:r>
            <a:r>
              <a:rPr lang="en-US" dirty="0" err="1"/>
              <a:t>o‘ngdan</a:t>
            </a:r>
            <a:r>
              <a:rPr lang="en-US" dirty="0"/>
              <a:t> 1,5 </a:t>
            </a:r>
            <a:r>
              <a:rPr lang="en-US" dirty="0" err="1"/>
              <a:t>sm</a:t>
            </a:r>
            <a:r>
              <a:rPr lang="en-US" dirty="0"/>
              <a:t> </a:t>
            </a:r>
            <a:r>
              <a:rPr lang="en-US" dirty="0" err="1"/>
              <a:t>hoshiyaga</a:t>
            </a:r>
            <a:r>
              <a:rPr lang="en-US" dirty="0"/>
              <a:t> </a:t>
            </a:r>
            <a:r>
              <a:rPr lang="en-US" dirty="0" err="1"/>
              <a:t>ega</a:t>
            </a:r>
            <a:r>
              <a:rPr lang="en-US" dirty="0"/>
              <a:t>; </a:t>
            </a:r>
            <a:r>
              <a:rPr lang="en-US" dirty="0" err="1"/>
              <a:t>xatboshi</a:t>
            </a:r>
            <a:r>
              <a:rPr lang="en-US" dirty="0"/>
              <a:t> 1,27 </a:t>
            </a:r>
            <a:r>
              <a:rPr lang="en-US" dirty="0" err="1"/>
              <a:t>sm</a:t>
            </a:r>
            <a:r>
              <a:rPr lang="en-US" dirty="0"/>
              <a:t> ga </a:t>
            </a:r>
            <a:r>
              <a:rPr lang="en-US" dirty="0" err="1"/>
              <a:t>teng</a:t>
            </a:r>
            <a:r>
              <a:rPr lang="en-US" dirty="0"/>
              <a:t> </a:t>
            </a:r>
            <a:r>
              <a:rPr lang="en-US" dirty="0" err="1"/>
              <a:t>va</a:t>
            </a:r>
            <a:r>
              <a:rPr lang="en-US" dirty="0"/>
              <a:t> </a:t>
            </a:r>
            <a:r>
              <a:rPr lang="en-US" dirty="0" err="1"/>
              <a:t>bir</a:t>
            </a:r>
            <a:r>
              <a:rPr lang="en-US" dirty="0"/>
              <a:t> </a:t>
            </a:r>
            <a:r>
              <a:rPr lang="en-US" dirty="0" err="1"/>
              <a:t>xilda</a:t>
            </a:r>
            <a:r>
              <a:rPr lang="en-US" dirty="0"/>
              <a:t> </a:t>
            </a:r>
            <a:r>
              <a:rPr lang="en-US" dirty="0" err="1"/>
              <a:t>bo‘lishi</a:t>
            </a:r>
            <a:r>
              <a:rPr lang="en-US" dirty="0"/>
              <a:t> </a:t>
            </a:r>
            <a:r>
              <a:rPr lang="en-US" dirty="0" err="1"/>
              <a:t>lozim</a:t>
            </a:r>
            <a:r>
              <a:rPr lang="en-US" dirty="0"/>
              <a:t>.</a:t>
            </a:r>
          </a:p>
          <a:p>
            <a:pPr algn="ctr"/>
            <a:r>
              <a:rPr lang="en-US" dirty="0" err="1"/>
              <a:t>Matnni</a:t>
            </a:r>
            <a:r>
              <a:rPr lang="en-US" dirty="0"/>
              <a:t> </a:t>
            </a:r>
            <a:r>
              <a:rPr lang="en-US" dirty="0" err="1"/>
              <a:t>kompyuter</a:t>
            </a:r>
            <a:r>
              <a:rPr lang="en-US" dirty="0"/>
              <a:t> </a:t>
            </a:r>
            <a:r>
              <a:rPr lang="en-US" dirty="0" err="1"/>
              <a:t>vositasida</a:t>
            </a:r>
            <a:r>
              <a:rPr lang="en-US" dirty="0"/>
              <a:t> </a:t>
            </a:r>
            <a:r>
              <a:rPr lang="en-US" dirty="0" err="1"/>
              <a:t>bosib</a:t>
            </a:r>
            <a:r>
              <a:rPr lang="en-US" dirty="0"/>
              <a:t> </a:t>
            </a:r>
            <a:r>
              <a:rPr lang="en-US" dirty="0" err="1"/>
              <a:t>chiqarishda</a:t>
            </a:r>
            <a:r>
              <a:rPr lang="en-US" dirty="0"/>
              <a:t> “Times</a:t>
            </a:r>
          </a:p>
          <a:p>
            <a:pPr algn="ctr"/>
            <a:r>
              <a:rPr lang="en-US" dirty="0"/>
              <a:t>New Roman” 14 </a:t>
            </a:r>
            <a:r>
              <a:rPr lang="en-US" dirty="0" err="1"/>
              <a:t>o‘lchamli</a:t>
            </a:r>
            <a:r>
              <a:rPr lang="en-US" dirty="0"/>
              <a:t> </a:t>
            </a:r>
            <a:r>
              <a:rPr lang="en-US" dirty="0" err="1"/>
              <a:t>shriftda</a:t>
            </a:r>
            <a:r>
              <a:rPr lang="en-US" dirty="0"/>
              <a:t> “</a:t>
            </a:r>
            <a:r>
              <a:rPr lang="en-US" dirty="0" err="1"/>
              <a:t>Misrosoft</a:t>
            </a:r>
            <a:r>
              <a:rPr lang="en-US" dirty="0"/>
              <a:t> Word” </a:t>
            </a:r>
            <a:r>
              <a:rPr lang="en-US" dirty="0" err="1"/>
              <a:t>matn</a:t>
            </a:r>
            <a:r>
              <a:rPr lang="en-US" dirty="0"/>
              <a:t> </a:t>
            </a:r>
            <a:r>
              <a:rPr lang="en-US" dirty="0" err="1"/>
              <a:t>redaktoridan</a:t>
            </a:r>
            <a:r>
              <a:rPr lang="en-US" dirty="0"/>
              <a:t> </a:t>
            </a:r>
            <a:r>
              <a:rPr lang="en-US" dirty="0" err="1"/>
              <a:t>foydalanish</a:t>
            </a:r>
            <a:r>
              <a:rPr lang="en-US" dirty="0"/>
              <a:t> </a:t>
            </a:r>
            <a:r>
              <a:rPr lang="en-US" dirty="0" err="1"/>
              <a:t>tavsiya</a:t>
            </a:r>
            <a:r>
              <a:rPr lang="en-US" dirty="0"/>
              <a:t> </a:t>
            </a:r>
            <a:r>
              <a:rPr lang="en-US" dirty="0" err="1"/>
              <a:t>qilinadi</a:t>
            </a:r>
            <a:r>
              <a:rPr lang="en-US" dirty="0"/>
              <a:t>.</a:t>
            </a:r>
          </a:p>
        </p:txBody>
      </p:sp>
      <p:pic>
        <p:nvPicPr>
          <p:cNvPr id="3" name="Рисунок 2">
            <a:extLst>
              <a:ext uri="{FF2B5EF4-FFF2-40B4-BE49-F238E27FC236}">
                <a16:creationId xmlns:a16="http://schemas.microsoft.com/office/drawing/2014/main" xmlns="" id="{64B2F811-CD4C-412B-A524-6D0224FAC939}"/>
              </a:ext>
            </a:extLst>
          </p:cNvPr>
          <p:cNvPicPr>
            <a:picLocks noChangeAspect="1"/>
          </p:cNvPicPr>
          <p:nvPr/>
        </p:nvPicPr>
        <p:blipFill rotWithShape="1">
          <a:blip r:embed="rId2"/>
          <a:srcRect l="8163" t="20801" r="8019" b="25607"/>
          <a:stretch/>
        </p:blipFill>
        <p:spPr>
          <a:xfrm>
            <a:off x="372862" y="4163628"/>
            <a:ext cx="4965321" cy="2379216"/>
          </a:xfrm>
          <a:prstGeom prst="rect">
            <a:avLst/>
          </a:prstGeom>
        </p:spPr>
      </p:pic>
    </p:spTree>
    <p:extLst>
      <p:ext uri="{BB962C8B-B14F-4D97-AF65-F5344CB8AC3E}">
        <p14:creationId xmlns:p14="http://schemas.microsoft.com/office/powerpoint/2010/main" val="3616764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скругленные углы 1">
            <a:extLst>
              <a:ext uri="{FF2B5EF4-FFF2-40B4-BE49-F238E27FC236}">
                <a16:creationId xmlns:a16="http://schemas.microsoft.com/office/drawing/2014/main" xmlns="" id="{3926A23D-B68E-450A-BBC4-AC5D59395589}"/>
              </a:ext>
            </a:extLst>
          </p:cNvPr>
          <p:cNvSpPr/>
          <p:nvPr/>
        </p:nvSpPr>
        <p:spPr>
          <a:xfrm>
            <a:off x="1100831" y="763480"/>
            <a:ext cx="2885243" cy="5406501"/>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err="1"/>
              <a:t>Betlar</a:t>
            </a:r>
            <a:r>
              <a:rPr lang="en-US" dirty="0"/>
              <a:t> </a:t>
            </a:r>
            <a:r>
              <a:rPr lang="en-US" dirty="0" err="1"/>
              <a:t>titul</a:t>
            </a:r>
            <a:r>
              <a:rPr lang="en-US" dirty="0"/>
              <a:t> </a:t>
            </a:r>
            <a:r>
              <a:rPr lang="en-US" dirty="0" err="1"/>
              <a:t>varag‘idan</a:t>
            </a:r>
            <a:r>
              <a:rPr lang="en-US" dirty="0"/>
              <a:t> </a:t>
            </a:r>
            <a:r>
              <a:rPr lang="en-US" dirty="0" err="1"/>
              <a:t>boshlab</a:t>
            </a:r>
            <a:r>
              <a:rPr lang="en-US" dirty="0"/>
              <a:t> </a:t>
            </a:r>
            <a:r>
              <a:rPr lang="en-US" dirty="0" err="1"/>
              <a:t>oxirgi</a:t>
            </a:r>
            <a:r>
              <a:rPr lang="en-US" dirty="0"/>
              <a:t> </a:t>
            </a:r>
            <a:r>
              <a:rPr lang="en-US" dirty="0" err="1"/>
              <a:t>varaqgacha</a:t>
            </a:r>
            <a:r>
              <a:rPr lang="en-US" dirty="0"/>
              <a:t> </a:t>
            </a:r>
            <a:r>
              <a:rPr lang="en-US" dirty="0" err="1"/>
              <a:t>izchil</a:t>
            </a:r>
            <a:r>
              <a:rPr lang="en-US" dirty="0"/>
              <a:t> </a:t>
            </a:r>
            <a:r>
              <a:rPr lang="en-US" dirty="0" err="1"/>
              <a:t>ketma-ketlikda</a:t>
            </a:r>
            <a:r>
              <a:rPr lang="en-US" dirty="0"/>
              <a:t> </a:t>
            </a:r>
            <a:r>
              <a:rPr lang="en-US" dirty="0" err="1"/>
              <a:t>raqamlanadi</a:t>
            </a:r>
            <a:r>
              <a:rPr lang="en-US" dirty="0"/>
              <a:t>. </a:t>
            </a:r>
            <a:endParaRPr lang="ru-RU" dirty="0"/>
          </a:p>
          <a:p>
            <a:pPr algn="ctr"/>
            <a:r>
              <a:rPr lang="en-US" dirty="0" err="1"/>
              <a:t>Betning</a:t>
            </a:r>
            <a:r>
              <a:rPr lang="en-US" dirty="0"/>
              <a:t> </a:t>
            </a:r>
            <a:r>
              <a:rPr lang="en-US" dirty="0" err="1"/>
              <a:t>tartib</a:t>
            </a:r>
            <a:r>
              <a:rPr lang="en-US" dirty="0"/>
              <a:t> </a:t>
            </a:r>
            <a:r>
              <a:rPr lang="en-US" dirty="0" err="1"/>
              <a:t>raqami</a:t>
            </a:r>
            <a:r>
              <a:rPr lang="en-US" dirty="0"/>
              <a:t> </a:t>
            </a:r>
            <a:r>
              <a:rPr lang="en-US" dirty="0" err="1"/>
              <a:t>varaqning</a:t>
            </a:r>
            <a:r>
              <a:rPr lang="en-US" dirty="0"/>
              <a:t> </a:t>
            </a:r>
            <a:r>
              <a:rPr lang="en-US" dirty="0" err="1"/>
              <a:t>pastki</a:t>
            </a:r>
            <a:r>
              <a:rPr lang="en-US" dirty="0"/>
              <a:t> </a:t>
            </a:r>
            <a:r>
              <a:rPr lang="en-US" dirty="0" err="1"/>
              <a:t>o‘ng</a:t>
            </a:r>
            <a:r>
              <a:rPr lang="en-US" dirty="0"/>
              <a:t> </a:t>
            </a:r>
            <a:r>
              <a:rPr lang="en-US" dirty="0" err="1"/>
              <a:t>burchagida</a:t>
            </a:r>
            <a:r>
              <a:rPr lang="en-US" dirty="0"/>
              <a:t> 2 </a:t>
            </a:r>
            <a:r>
              <a:rPr lang="en-US" dirty="0" err="1"/>
              <a:t>raqamidan</a:t>
            </a:r>
            <a:r>
              <a:rPr lang="en-US" dirty="0"/>
              <a:t> </a:t>
            </a:r>
            <a:r>
              <a:rPr lang="en-US" dirty="0" err="1"/>
              <a:t>boshlab</a:t>
            </a:r>
            <a:r>
              <a:rPr lang="en-US" dirty="0"/>
              <a:t> </a:t>
            </a:r>
            <a:r>
              <a:rPr lang="en-US" dirty="0" err="1"/>
              <a:t>yoziladi</a:t>
            </a:r>
            <a:r>
              <a:rPr lang="en-US" dirty="0"/>
              <a:t>. </a:t>
            </a:r>
            <a:r>
              <a:rPr lang="en-US" dirty="0" err="1"/>
              <a:t>Titul</a:t>
            </a:r>
            <a:r>
              <a:rPr lang="en-US" dirty="0"/>
              <a:t> </a:t>
            </a:r>
            <a:r>
              <a:rPr lang="en-US" dirty="0" err="1"/>
              <a:t>varag‘iga</a:t>
            </a:r>
            <a:r>
              <a:rPr lang="en-US" dirty="0"/>
              <a:t> 1 </a:t>
            </a:r>
            <a:r>
              <a:rPr lang="en-US" dirty="0" err="1"/>
              <a:t>raqami</a:t>
            </a:r>
            <a:r>
              <a:rPr lang="en-US" dirty="0"/>
              <a:t> </a:t>
            </a:r>
            <a:r>
              <a:rPr lang="en-US" dirty="0" err="1"/>
              <a:t>qo‘yilmaydi</a:t>
            </a:r>
            <a:r>
              <a:rPr lang="en-US" dirty="0"/>
              <a:t>.</a:t>
            </a:r>
            <a:endParaRPr lang="ru-RU" dirty="0"/>
          </a:p>
        </p:txBody>
      </p:sp>
      <p:sp>
        <p:nvSpPr>
          <p:cNvPr id="3" name="Прямоугольник: скругленные углы 2">
            <a:extLst>
              <a:ext uri="{FF2B5EF4-FFF2-40B4-BE49-F238E27FC236}">
                <a16:creationId xmlns:a16="http://schemas.microsoft.com/office/drawing/2014/main" xmlns="" id="{49A2B6B1-2AEB-4A39-B179-F2F8D0C75B56}"/>
              </a:ext>
            </a:extLst>
          </p:cNvPr>
          <p:cNvSpPr/>
          <p:nvPr/>
        </p:nvSpPr>
        <p:spPr>
          <a:xfrm>
            <a:off x="4287915" y="763480"/>
            <a:ext cx="2885243" cy="5406501"/>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r>
              <a:rPr lang="en-US" dirty="0" err="1"/>
              <a:t>Dissertatsiyaning</a:t>
            </a:r>
            <a:r>
              <a:rPr lang="en-US" dirty="0"/>
              <a:t> </a:t>
            </a:r>
            <a:r>
              <a:rPr lang="en-US" dirty="0" err="1"/>
              <a:t>mundarijasi</a:t>
            </a:r>
            <a:r>
              <a:rPr lang="en-US" dirty="0"/>
              <a:t>, </a:t>
            </a:r>
            <a:endParaRPr lang="ru-RU" dirty="0"/>
          </a:p>
          <a:p>
            <a:r>
              <a:rPr lang="en-US" dirty="0" err="1"/>
              <a:t>kirish</a:t>
            </a:r>
            <a:r>
              <a:rPr lang="en-US" dirty="0"/>
              <a:t> </a:t>
            </a:r>
            <a:r>
              <a:rPr lang="en-US" dirty="0" err="1"/>
              <a:t>qismi</a:t>
            </a:r>
            <a:r>
              <a:rPr lang="en-US" dirty="0"/>
              <a:t>, </a:t>
            </a:r>
            <a:endParaRPr lang="ru-RU" dirty="0"/>
          </a:p>
          <a:p>
            <a:r>
              <a:rPr lang="en-US" dirty="0" err="1"/>
              <a:t>har</a:t>
            </a:r>
            <a:r>
              <a:rPr lang="en-US" dirty="0"/>
              <a:t> </a:t>
            </a:r>
            <a:r>
              <a:rPr lang="en-US" dirty="0" err="1"/>
              <a:t>bir</a:t>
            </a:r>
            <a:r>
              <a:rPr lang="en-US" dirty="0"/>
              <a:t> </a:t>
            </a:r>
            <a:r>
              <a:rPr lang="en-US" dirty="0" err="1"/>
              <a:t>bobi</a:t>
            </a:r>
            <a:r>
              <a:rPr lang="en-US" dirty="0"/>
              <a:t>, </a:t>
            </a:r>
            <a:endParaRPr lang="ru-RU" dirty="0"/>
          </a:p>
          <a:p>
            <a:r>
              <a:rPr lang="en-US" dirty="0" err="1"/>
              <a:t>xulosa</a:t>
            </a:r>
            <a:r>
              <a:rPr lang="en-US" dirty="0"/>
              <a:t>, </a:t>
            </a:r>
            <a:endParaRPr lang="ru-RU" dirty="0"/>
          </a:p>
          <a:p>
            <a:r>
              <a:rPr lang="en-US" dirty="0" err="1"/>
              <a:t>foydalanilgan</a:t>
            </a:r>
            <a:r>
              <a:rPr lang="en-US" dirty="0"/>
              <a:t> </a:t>
            </a:r>
            <a:r>
              <a:rPr lang="en-US" dirty="0" err="1"/>
              <a:t>adabiyotlar</a:t>
            </a:r>
            <a:r>
              <a:rPr lang="en-US" dirty="0"/>
              <a:t> </a:t>
            </a:r>
            <a:r>
              <a:rPr lang="en-US" dirty="0" err="1"/>
              <a:t>ro‘yxati</a:t>
            </a:r>
            <a:r>
              <a:rPr lang="en-US" dirty="0"/>
              <a:t> </a:t>
            </a:r>
            <a:r>
              <a:rPr lang="en-US" dirty="0" err="1"/>
              <a:t>va</a:t>
            </a:r>
            <a:r>
              <a:rPr lang="en-US" dirty="0"/>
              <a:t> </a:t>
            </a:r>
            <a:r>
              <a:rPr lang="en-US" dirty="0" err="1"/>
              <a:t>boshqa</a:t>
            </a:r>
            <a:r>
              <a:rPr lang="en-US" dirty="0"/>
              <a:t> </a:t>
            </a:r>
            <a:r>
              <a:rPr lang="en-US" dirty="0" err="1"/>
              <a:t>tarkibiy</a:t>
            </a:r>
            <a:r>
              <a:rPr lang="en-US" dirty="0"/>
              <a:t> </a:t>
            </a:r>
            <a:r>
              <a:rPr lang="en-US" dirty="0" err="1"/>
              <a:t>qismlari</a:t>
            </a:r>
            <a:r>
              <a:rPr lang="en-US" dirty="0"/>
              <a:t> </a:t>
            </a:r>
            <a:r>
              <a:rPr lang="en-US" dirty="0" err="1"/>
              <a:t>yangi</a:t>
            </a:r>
            <a:r>
              <a:rPr lang="en-US" dirty="0"/>
              <a:t> </a:t>
            </a:r>
            <a:r>
              <a:rPr lang="en-US" dirty="0" err="1"/>
              <a:t>betdan</a:t>
            </a:r>
            <a:endParaRPr lang="en-US" dirty="0"/>
          </a:p>
          <a:p>
            <a:r>
              <a:rPr lang="en-US" dirty="0" err="1"/>
              <a:t>rasmiylashtiriladi</a:t>
            </a:r>
            <a:r>
              <a:rPr lang="en-US" dirty="0"/>
              <a:t>.</a:t>
            </a:r>
          </a:p>
        </p:txBody>
      </p:sp>
      <p:sp>
        <p:nvSpPr>
          <p:cNvPr id="4" name="Прямоугольник: скругленные углы 3">
            <a:extLst>
              <a:ext uri="{FF2B5EF4-FFF2-40B4-BE49-F238E27FC236}">
                <a16:creationId xmlns:a16="http://schemas.microsoft.com/office/drawing/2014/main" xmlns="" id="{80BB7AF0-5EF7-41E9-92EE-345CCD8BAB80}"/>
              </a:ext>
            </a:extLst>
          </p:cNvPr>
          <p:cNvSpPr/>
          <p:nvPr/>
        </p:nvSpPr>
        <p:spPr>
          <a:xfrm>
            <a:off x="7652551" y="763480"/>
            <a:ext cx="2885243" cy="5406501"/>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t>Dissertatsiya tarkibiy qismlarining bosh sarlavhalari («Mundarija», «Kirish», «Xulosa», «Foydalanilgan adabiyotlar ro‘yxati» va boshqalar) bosh harflarda yoziladi.</a:t>
            </a:r>
            <a:endParaRPr lang="ru-RU"/>
          </a:p>
        </p:txBody>
      </p:sp>
    </p:spTree>
    <p:extLst>
      <p:ext uri="{BB962C8B-B14F-4D97-AF65-F5344CB8AC3E}">
        <p14:creationId xmlns:p14="http://schemas.microsoft.com/office/powerpoint/2010/main" val="4293870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52962798-97E4-47DD-A4E4-CAB421713A3D}"/>
              </a:ext>
            </a:extLst>
          </p:cNvPr>
          <p:cNvSpPr txBox="1"/>
          <p:nvPr/>
        </p:nvSpPr>
        <p:spPr>
          <a:xfrm>
            <a:off x="603681" y="480185"/>
            <a:ext cx="11363417" cy="2031325"/>
          </a:xfrm>
          <a:prstGeom prst="rect">
            <a:avLst/>
          </a:prstGeom>
          <a:noFill/>
        </p:spPr>
        <p:txBody>
          <a:bodyPr wrap="square">
            <a:spAutoFit/>
          </a:bodyPr>
          <a:lstStyle/>
          <a:p>
            <a:r>
              <a:rPr lang="ru-RU" dirty="0"/>
              <a:t>	</a:t>
            </a:r>
            <a:r>
              <a:rPr lang="en-US" dirty="0" err="1"/>
              <a:t>Boblar</a:t>
            </a:r>
            <a:r>
              <a:rPr lang="en-US" dirty="0"/>
              <a:t> rim </a:t>
            </a:r>
            <a:r>
              <a:rPr lang="en-US" dirty="0" err="1"/>
              <a:t>raqamlari</a:t>
            </a:r>
            <a:r>
              <a:rPr lang="en-US" dirty="0"/>
              <a:t> </a:t>
            </a:r>
            <a:r>
              <a:rPr lang="en-US" dirty="0" err="1"/>
              <a:t>bilan</a:t>
            </a:r>
            <a:r>
              <a:rPr lang="en-US" dirty="0"/>
              <a:t> </a:t>
            </a:r>
            <a:r>
              <a:rPr lang="en-US" dirty="0" err="1"/>
              <a:t>raqamlanadi</a:t>
            </a:r>
            <a:r>
              <a:rPr lang="en-US" dirty="0"/>
              <a:t> </a:t>
            </a:r>
            <a:r>
              <a:rPr lang="en-US" dirty="0" err="1"/>
              <a:t>va</a:t>
            </a:r>
            <a:r>
              <a:rPr lang="en-US" dirty="0"/>
              <a:t> </a:t>
            </a:r>
            <a:r>
              <a:rPr lang="en-US" dirty="0" err="1"/>
              <a:t>sarlavhalarga</a:t>
            </a:r>
            <a:r>
              <a:rPr lang="en-US" dirty="0"/>
              <a:t> </a:t>
            </a:r>
            <a:r>
              <a:rPr lang="en-US" dirty="0" err="1"/>
              <a:t>ega</a:t>
            </a:r>
            <a:r>
              <a:rPr lang="en-US" dirty="0"/>
              <a:t> </a:t>
            </a:r>
            <a:r>
              <a:rPr lang="en-US" dirty="0" err="1"/>
              <a:t>bo‘ladi</a:t>
            </a:r>
            <a:r>
              <a:rPr lang="en-US" dirty="0"/>
              <a:t>. </a:t>
            </a:r>
            <a:r>
              <a:rPr lang="en-US" dirty="0" err="1"/>
              <a:t>Paragraflar</a:t>
            </a:r>
            <a:r>
              <a:rPr lang="en-US" dirty="0"/>
              <a:t> «§» </a:t>
            </a:r>
            <a:r>
              <a:rPr lang="en-US" dirty="0" err="1"/>
              <a:t>belgisi</a:t>
            </a:r>
            <a:r>
              <a:rPr lang="en-US" dirty="0"/>
              <a:t> </a:t>
            </a:r>
            <a:r>
              <a:rPr lang="en-US" dirty="0" err="1"/>
              <a:t>bilan</a:t>
            </a:r>
            <a:r>
              <a:rPr lang="en-US" dirty="0"/>
              <a:t> </a:t>
            </a:r>
            <a:r>
              <a:rPr lang="en-US" dirty="0" err="1"/>
              <a:t>belgilanadi</a:t>
            </a:r>
            <a:r>
              <a:rPr lang="en-US" dirty="0"/>
              <a:t>, </a:t>
            </a:r>
            <a:r>
              <a:rPr lang="en-US" dirty="0" err="1"/>
              <a:t>arab</a:t>
            </a:r>
            <a:r>
              <a:rPr lang="en-US" dirty="0"/>
              <a:t> </a:t>
            </a:r>
            <a:r>
              <a:rPr lang="en-US" dirty="0" err="1"/>
              <a:t>raqamlari</a:t>
            </a:r>
            <a:r>
              <a:rPr lang="en-US" dirty="0"/>
              <a:t> </a:t>
            </a:r>
            <a:r>
              <a:rPr lang="en-US" dirty="0" err="1"/>
              <a:t>bilan</a:t>
            </a:r>
            <a:r>
              <a:rPr lang="en-US" dirty="0"/>
              <a:t> </a:t>
            </a:r>
            <a:r>
              <a:rPr lang="en-US" dirty="0" err="1"/>
              <a:t>raqamlanadi</a:t>
            </a:r>
            <a:r>
              <a:rPr lang="en-US" dirty="0"/>
              <a:t> </a:t>
            </a:r>
            <a:r>
              <a:rPr lang="en-US" dirty="0" err="1"/>
              <a:t>va</a:t>
            </a:r>
            <a:r>
              <a:rPr lang="en-US" dirty="0"/>
              <a:t> </a:t>
            </a:r>
            <a:r>
              <a:rPr lang="en-US" dirty="0" err="1"/>
              <a:t>sarlavhalarga</a:t>
            </a:r>
            <a:r>
              <a:rPr lang="en-US" dirty="0"/>
              <a:t> </a:t>
            </a:r>
            <a:r>
              <a:rPr lang="en-US" dirty="0" err="1"/>
              <a:t>ega</a:t>
            </a:r>
            <a:r>
              <a:rPr lang="en-US" dirty="0"/>
              <a:t> </a:t>
            </a:r>
            <a:r>
              <a:rPr lang="en-US" dirty="0" err="1"/>
              <a:t>bo‘ladi</a:t>
            </a:r>
            <a:r>
              <a:rPr lang="en-US" dirty="0"/>
              <a:t>. </a:t>
            </a:r>
            <a:r>
              <a:rPr lang="en-US" dirty="0" err="1"/>
              <a:t>Boblar</a:t>
            </a:r>
            <a:r>
              <a:rPr lang="en-US" dirty="0"/>
              <a:t> </a:t>
            </a:r>
            <a:r>
              <a:rPr lang="en-US" dirty="0" err="1"/>
              <a:t>va</a:t>
            </a:r>
            <a:r>
              <a:rPr lang="en-US" dirty="0"/>
              <a:t> </a:t>
            </a:r>
            <a:r>
              <a:rPr lang="en-US" dirty="0" err="1"/>
              <a:t>paragraflar</a:t>
            </a:r>
            <a:r>
              <a:rPr lang="en-US" dirty="0"/>
              <a:t> </a:t>
            </a:r>
            <a:r>
              <a:rPr lang="en-US" dirty="0" err="1"/>
              <a:t>sarlavhalarining</a:t>
            </a:r>
            <a:r>
              <a:rPr lang="en-US" dirty="0"/>
              <a:t> </a:t>
            </a:r>
            <a:r>
              <a:rPr lang="en-US" dirty="0" err="1"/>
              <a:t>yuqori</a:t>
            </a:r>
            <a:r>
              <a:rPr lang="en-US" dirty="0"/>
              <a:t> </a:t>
            </a:r>
            <a:r>
              <a:rPr lang="en-US" dirty="0" err="1"/>
              <a:t>va</a:t>
            </a:r>
            <a:r>
              <a:rPr lang="en-US" dirty="0"/>
              <a:t> </a:t>
            </a:r>
            <a:r>
              <a:rPr lang="en-US" dirty="0" err="1"/>
              <a:t>pastki</a:t>
            </a:r>
            <a:r>
              <a:rPr lang="en-US" dirty="0"/>
              <a:t> </a:t>
            </a:r>
            <a:r>
              <a:rPr lang="en-US" dirty="0" err="1"/>
              <a:t>qismidan</a:t>
            </a:r>
            <a:r>
              <a:rPr lang="en-US" dirty="0"/>
              <a:t> 12 </a:t>
            </a:r>
            <a:r>
              <a:rPr lang="en-US" dirty="0" err="1"/>
              <a:t>o‘lchamli</a:t>
            </a:r>
            <a:r>
              <a:rPr lang="en-US" dirty="0"/>
              <a:t> («</a:t>
            </a:r>
            <a:r>
              <a:rPr lang="en-US" dirty="0" err="1"/>
              <a:t>pt</a:t>
            </a:r>
            <a:r>
              <a:rPr lang="en-US" dirty="0"/>
              <a:t>») </a:t>
            </a:r>
            <a:r>
              <a:rPr lang="en-US" dirty="0" err="1"/>
              <a:t>oraliq</a:t>
            </a:r>
            <a:r>
              <a:rPr lang="en-US" dirty="0"/>
              <a:t> </a:t>
            </a:r>
            <a:r>
              <a:rPr lang="en-US" dirty="0" err="1"/>
              <a:t>qoldirilishi</a:t>
            </a:r>
            <a:r>
              <a:rPr lang="en-US" dirty="0"/>
              <a:t> </a:t>
            </a:r>
            <a:r>
              <a:rPr lang="en-US" dirty="0" err="1"/>
              <a:t>kerak</a:t>
            </a:r>
            <a:r>
              <a:rPr lang="en-US" dirty="0"/>
              <a:t>. </a:t>
            </a:r>
            <a:r>
              <a:rPr lang="en-US" dirty="0" err="1"/>
              <a:t>Dissertatsiya</a:t>
            </a:r>
            <a:r>
              <a:rPr lang="en-US" dirty="0"/>
              <a:t> </a:t>
            </a:r>
            <a:r>
              <a:rPr lang="en-US" dirty="0" err="1"/>
              <a:t>matnida</a:t>
            </a:r>
            <a:r>
              <a:rPr lang="en-US" dirty="0"/>
              <a:t> </a:t>
            </a:r>
            <a:r>
              <a:rPr lang="en-US" dirty="0" err="1"/>
              <a:t>foydalanilgan</a:t>
            </a:r>
            <a:r>
              <a:rPr lang="en-US" dirty="0"/>
              <a:t> </a:t>
            </a:r>
            <a:r>
              <a:rPr lang="en-US" dirty="0" err="1"/>
              <a:t>adabiyotlardan</a:t>
            </a:r>
            <a:r>
              <a:rPr lang="en-US" dirty="0"/>
              <a:t> </a:t>
            </a:r>
            <a:r>
              <a:rPr lang="en-US" dirty="0" err="1"/>
              <a:t>olingan</a:t>
            </a:r>
            <a:r>
              <a:rPr lang="en-US" dirty="0"/>
              <a:t> </a:t>
            </a:r>
            <a:r>
              <a:rPr lang="en-US" dirty="0" err="1"/>
              <a:t>materialga</a:t>
            </a:r>
            <a:r>
              <a:rPr lang="en-US" dirty="0"/>
              <a:t> </a:t>
            </a:r>
            <a:r>
              <a:rPr lang="en-US" dirty="0" err="1"/>
              <a:t>havola</a:t>
            </a:r>
            <a:r>
              <a:rPr lang="en-US" dirty="0"/>
              <a:t> </a:t>
            </a:r>
            <a:r>
              <a:rPr lang="en-US" dirty="0" err="1"/>
              <a:t>satr</a:t>
            </a:r>
            <a:r>
              <a:rPr lang="en-US" dirty="0"/>
              <a:t> </a:t>
            </a:r>
            <a:r>
              <a:rPr lang="en-US" dirty="0" err="1"/>
              <a:t>osti</a:t>
            </a:r>
            <a:r>
              <a:rPr lang="en-US" dirty="0"/>
              <a:t> </a:t>
            </a:r>
            <a:r>
              <a:rPr lang="en-US" dirty="0" err="1"/>
              <a:t>eslatmalarda</a:t>
            </a:r>
            <a:r>
              <a:rPr lang="en-US" dirty="0"/>
              <a:t> </a:t>
            </a:r>
            <a:r>
              <a:rPr lang="en-US" dirty="0" err="1"/>
              <a:t>keltiriladi</a:t>
            </a:r>
            <a:r>
              <a:rPr lang="en-US" dirty="0"/>
              <a:t> </a:t>
            </a:r>
            <a:r>
              <a:rPr lang="en-US" dirty="0" err="1"/>
              <a:t>yoki</a:t>
            </a:r>
            <a:r>
              <a:rPr lang="en-US" dirty="0"/>
              <a:t> </a:t>
            </a:r>
            <a:r>
              <a:rPr lang="en-US" dirty="0" err="1"/>
              <a:t>uning</a:t>
            </a:r>
            <a:r>
              <a:rPr lang="en-US" dirty="0"/>
              <a:t> </a:t>
            </a:r>
            <a:r>
              <a:rPr lang="en-US" dirty="0" err="1"/>
              <a:t>foydalanilgan</a:t>
            </a:r>
            <a:r>
              <a:rPr lang="en-US" dirty="0"/>
              <a:t> </a:t>
            </a:r>
            <a:r>
              <a:rPr lang="en-US" dirty="0" err="1"/>
              <a:t>adabiyotlar</a:t>
            </a:r>
            <a:r>
              <a:rPr lang="en-US" dirty="0"/>
              <a:t> </a:t>
            </a:r>
            <a:r>
              <a:rPr lang="en-US" dirty="0" err="1"/>
              <a:t>ro‘yxatidagi</a:t>
            </a:r>
            <a:r>
              <a:rPr lang="en-US" dirty="0"/>
              <a:t> </a:t>
            </a:r>
            <a:r>
              <a:rPr lang="en-US" dirty="0" err="1"/>
              <a:t>tartib</a:t>
            </a:r>
            <a:r>
              <a:rPr lang="en-US" dirty="0"/>
              <a:t> </a:t>
            </a:r>
            <a:r>
              <a:rPr lang="en-US" dirty="0" err="1"/>
              <a:t>raqami</a:t>
            </a:r>
            <a:r>
              <a:rPr lang="en-US" dirty="0"/>
              <a:t> </a:t>
            </a:r>
            <a:r>
              <a:rPr lang="en-US" dirty="0" err="1"/>
              <a:t>va</a:t>
            </a:r>
            <a:r>
              <a:rPr lang="en-US" dirty="0"/>
              <a:t> </a:t>
            </a:r>
            <a:r>
              <a:rPr lang="en-US" dirty="0" err="1"/>
              <a:t>shu</a:t>
            </a:r>
            <a:r>
              <a:rPr lang="en-US" dirty="0"/>
              <a:t> </a:t>
            </a:r>
            <a:r>
              <a:rPr lang="en-US" dirty="0" err="1"/>
              <a:t>adabiyotga</a:t>
            </a:r>
            <a:r>
              <a:rPr lang="en-US" dirty="0"/>
              <a:t> </a:t>
            </a:r>
            <a:r>
              <a:rPr lang="en-US" dirty="0" err="1"/>
              <a:t>iqtibos</a:t>
            </a:r>
            <a:r>
              <a:rPr lang="en-US" dirty="0"/>
              <a:t> material </a:t>
            </a:r>
            <a:r>
              <a:rPr lang="en-US" dirty="0" err="1"/>
              <a:t>joylashgan</a:t>
            </a:r>
            <a:r>
              <a:rPr lang="en-US" dirty="0"/>
              <a:t> bet </a:t>
            </a:r>
            <a:r>
              <a:rPr lang="en-US" dirty="0" err="1"/>
              <a:t>qavs</a:t>
            </a:r>
            <a:r>
              <a:rPr lang="en-US" dirty="0"/>
              <a:t> </a:t>
            </a:r>
            <a:r>
              <a:rPr lang="en-US" dirty="0" err="1"/>
              <a:t>ichida</a:t>
            </a:r>
            <a:r>
              <a:rPr lang="en-US" dirty="0"/>
              <a:t>, </a:t>
            </a:r>
            <a:r>
              <a:rPr lang="en-US" dirty="0" err="1"/>
              <a:t>dissertatsiya</a:t>
            </a:r>
            <a:r>
              <a:rPr lang="en-US" dirty="0"/>
              <a:t> </a:t>
            </a:r>
            <a:r>
              <a:rPr lang="en-US" dirty="0" err="1"/>
              <a:t>matnining</a:t>
            </a:r>
            <a:endParaRPr lang="en-US" dirty="0"/>
          </a:p>
          <a:p>
            <a:r>
              <a:rPr lang="en-US" dirty="0" err="1"/>
              <a:t>o‘zida</a:t>
            </a:r>
            <a:r>
              <a:rPr lang="en-US" dirty="0"/>
              <a:t> </a:t>
            </a:r>
            <a:r>
              <a:rPr lang="en-US" dirty="0" err="1"/>
              <a:t>alohida</a:t>
            </a:r>
            <a:r>
              <a:rPr lang="en-US" dirty="0"/>
              <a:t> </a:t>
            </a:r>
            <a:r>
              <a:rPr lang="en-US" dirty="0" err="1"/>
              <a:t>ko‘rsatiladi</a:t>
            </a:r>
            <a:r>
              <a:rPr lang="en-US" dirty="0"/>
              <a:t> (</a:t>
            </a:r>
            <a:r>
              <a:rPr lang="en-US" dirty="0" err="1"/>
              <a:t>masalan</a:t>
            </a:r>
            <a:r>
              <a:rPr lang="en-US" dirty="0"/>
              <a:t>: [1; 25–26-b.]).</a:t>
            </a:r>
          </a:p>
        </p:txBody>
      </p:sp>
      <p:sp>
        <p:nvSpPr>
          <p:cNvPr id="5" name="TextBox 4">
            <a:extLst>
              <a:ext uri="{FF2B5EF4-FFF2-40B4-BE49-F238E27FC236}">
                <a16:creationId xmlns:a16="http://schemas.microsoft.com/office/drawing/2014/main" xmlns="" id="{7D1D537B-3922-40ED-94DB-A559691A2900}"/>
              </a:ext>
            </a:extLst>
          </p:cNvPr>
          <p:cNvSpPr txBox="1"/>
          <p:nvPr/>
        </p:nvSpPr>
        <p:spPr>
          <a:xfrm>
            <a:off x="603681" y="2596653"/>
            <a:ext cx="11363416" cy="1477328"/>
          </a:xfrm>
          <a:prstGeom prst="rect">
            <a:avLst/>
          </a:prstGeom>
          <a:noFill/>
        </p:spPr>
        <p:txBody>
          <a:bodyPr wrap="square">
            <a:spAutoFit/>
          </a:bodyPr>
          <a:lstStyle/>
          <a:p>
            <a:r>
              <a:rPr lang="ru-RU" dirty="0"/>
              <a:t>	</a:t>
            </a:r>
            <a:r>
              <a:rPr lang="en-US" dirty="0"/>
              <a:t>Surat, </a:t>
            </a:r>
            <a:r>
              <a:rPr lang="en-US" dirty="0" err="1"/>
              <a:t>fotosurat</a:t>
            </a:r>
            <a:r>
              <a:rPr lang="en-US" dirty="0"/>
              <a:t>, </a:t>
            </a:r>
            <a:r>
              <a:rPr lang="en-US" dirty="0" err="1"/>
              <a:t>grafik</a:t>
            </a:r>
            <a:r>
              <a:rPr lang="en-US" dirty="0"/>
              <a:t>, </a:t>
            </a:r>
            <a:r>
              <a:rPr lang="en-US" dirty="0" err="1"/>
              <a:t>chizma</a:t>
            </a:r>
            <a:r>
              <a:rPr lang="en-US" dirty="0"/>
              <a:t>, </a:t>
            </a:r>
            <a:r>
              <a:rPr lang="en-US" dirty="0" err="1"/>
              <a:t>diagramma</a:t>
            </a:r>
            <a:r>
              <a:rPr lang="en-US" dirty="0"/>
              <a:t> </a:t>
            </a:r>
            <a:r>
              <a:rPr lang="en-US" dirty="0" err="1"/>
              <a:t>va</a:t>
            </a:r>
            <a:r>
              <a:rPr lang="en-US" dirty="0"/>
              <a:t> </a:t>
            </a:r>
            <a:r>
              <a:rPr lang="en-US" dirty="0" err="1"/>
              <a:t>shu</a:t>
            </a:r>
            <a:r>
              <a:rPr lang="en-US" dirty="0"/>
              <a:t> </a:t>
            </a:r>
            <a:r>
              <a:rPr lang="en-US" dirty="0" err="1"/>
              <a:t>kabilar</a:t>
            </a:r>
            <a:r>
              <a:rPr lang="en-US" dirty="0"/>
              <a:t> «</a:t>
            </a:r>
            <a:r>
              <a:rPr lang="en-US" dirty="0" err="1"/>
              <a:t>rasm</a:t>
            </a:r>
            <a:r>
              <a:rPr lang="en-US" dirty="0"/>
              <a:t>» </a:t>
            </a:r>
            <a:r>
              <a:rPr lang="en-US" dirty="0" err="1"/>
              <a:t>so‘zi</a:t>
            </a:r>
            <a:r>
              <a:rPr lang="en-US" dirty="0"/>
              <a:t> </a:t>
            </a:r>
            <a:r>
              <a:rPr lang="en-US" dirty="0" err="1"/>
              <a:t>bilan</a:t>
            </a:r>
            <a:r>
              <a:rPr lang="en-US" dirty="0"/>
              <a:t> </a:t>
            </a:r>
            <a:r>
              <a:rPr lang="en-US" dirty="0" err="1"/>
              <a:t>ifodalanib</a:t>
            </a:r>
            <a:r>
              <a:rPr lang="en-US" dirty="0"/>
              <a:t>, </a:t>
            </a:r>
            <a:r>
              <a:rPr lang="en-US" dirty="0" err="1"/>
              <a:t>ular</a:t>
            </a:r>
            <a:r>
              <a:rPr lang="en-US" dirty="0"/>
              <a:t> </a:t>
            </a:r>
            <a:r>
              <a:rPr lang="en-US" dirty="0" err="1"/>
              <a:t>varaqda</a:t>
            </a:r>
            <a:r>
              <a:rPr lang="en-US" dirty="0"/>
              <a:t> </a:t>
            </a:r>
            <a:r>
              <a:rPr lang="en-US" dirty="0" err="1"/>
              <a:t>ko‘rish</a:t>
            </a:r>
            <a:r>
              <a:rPr lang="en-US" dirty="0"/>
              <a:t> </a:t>
            </a:r>
            <a:r>
              <a:rPr lang="en-US" dirty="0" err="1"/>
              <a:t>uchun</a:t>
            </a:r>
            <a:r>
              <a:rPr lang="en-US" dirty="0"/>
              <a:t> </a:t>
            </a:r>
            <a:r>
              <a:rPr lang="en-US" dirty="0" err="1"/>
              <a:t>qulay</a:t>
            </a:r>
            <a:r>
              <a:rPr lang="en-US" dirty="0"/>
              <a:t> </a:t>
            </a:r>
            <a:r>
              <a:rPr lang="en-US" dirty="0" err="1"/>
              <a:t>tarzda</a:t>
            </a:r>
            <a:r>
              <a:rPr lang="en-US" dirty="0"/>
              <a:t> </a:t>
            </a:r>
            <a:r>
              <a:rPr lang="en-US" dirty="0" err="1"/>
              <a:t>joylashtirilishi</a:t>
            </a:r>
            <a:endParaRPr lang="en-US" dirty="0"/>
          </a:p>
          <a:p>
            <a:r>
              <a:rPr lang="en-US" dirty="0" err="1"/>
              <a:t>kerak</a:t>
            </a:r>
            <a:r>
              <a:rPr lang="en-US" dirty="0"/>
              <a:t>. </a:t>
            </a:r>
            <a:r>
              <a:rPr lang="en-US" dirty="0" err="1"/>
              <a:t>Rasmlar</a:t>
            </a:r>
            <a:r>
              <a:rPr lang="en-US" dirty="0"/>
              <a:t> </a:t>
            </a:r>
            <a:r>
              <a:rPr lang="en-US" dirty="0" err="1"/>
              <a:t>ular</a:t>
            </a:r>
            <a:r>
              <a:rPr lang="en-US" dirty="0"/>
              <a:t> </a:t>
            </a:r>
            <a:r>
              <a:rPr lang="en-US" dirty="0" err="1"/>
              <a:t>joylashgan</a:t>
            </a:r>
            <a:r>
              <a:rPr lang="en-US" dirty="0"/>
              <a:t> </a:t>
            </a:r>
            <a:r>
              <a:rPr lang="en-US" dirty="0" err="1"/>
              <a:t>boblar</a:t>
            </a:r>
            <a:r>
              <a:rPr lang="en-US" dirty="0"/>
              <a:t> </a:t>
            </a:r>
            <a:r>
              <a:rPr lang="en-US" dirty="0" err="1"/>
              <a:t>tartib</a:t>
            </a:r>
            <a:r>
              <a:rPr lang="en-US" dirty="0"/>
              <a:t> </a:t>
            </a:r>
            <a:r>
              <a:rPr lang="en-US" dirty="0" err="1"/>
              <a:t>raqami</a:t>
            </a:r>
            <a:r>
              <a:rPr lang="en-US" dirty="0"/>
              <a:t> </a:t>
            </a:r>
            <a:r>
              <a:rPr lang="en-US" dirty="0" err="1"/>
              <a:t>ko‘rsatilgan</a:t>
            </a:r>
            <a:r>
              <a:rPr lang="en-US" dirty="0"/>
              <a:t> </a:t>
            </a:r>
            <a:r>
              <a:rPr lang="en-US" dirty="0" err="1"/>
              <a:t>holda</a:t>
            </a:r>
            <a:r>
              <a:rPr lang="en-US" dirty="0"/>
              <a:t>, </a:t>
            </a:r>
            <a:r>
              <a:rPr lang="en-US" dirty="0" err="1"/>
              <a:t>izchil</a:t>
            </a:r>
            <a:r>
              <a:rPr lang="en-US" dirty="0"/>
              <a:t> </a:t>
            </a:r>
            <a:r>
              <a:rPr lang="en-US" dirty="0" err="1"/>
              <a:t>ketma-ketlikda</a:t>
            </a:r>
            <a:r>
              <a:rPr lang="en-US" dirty="0"/>
              <a:t>, </a:t>
            </a:r>
            <a:r>
              <a:rPr lang="en-US" dirty="0" err="1"/>
              <a:t>rasmning</a:t>
            </a:r>
            <a:r>
              <a:rPr lang="en-US" dirty="0"/>
              <a:t> </a:t>
            </a:r>
            <a:r>
              <a:rPr lang="en-US" dirty="0" err="1"/>
              <a:t>pastida</a:t>
            </a:r>
            <a:r>
              <a:rPr lang="en-US" dirty="0"/>
              <a:t> </a:t>
            </a:r>
            <a:r>
              <a:rPr lang="en-US" dirty="0" err="1"/>
              <a:t>o‘rta</a:t>
            </a:r>
            <a:r>
              <a:rPr lang="en-US" dirty="0"/>
              <a:t> </a:t>
            </a:r>
            <a:r>
              <a:rPr lang="en-US" dirty="0" err="1"/>
              <a:t>qismida</a:t>
            </a:r>
            <a:r>
              <a:rPr lang="en-US" dirty="0"/>
              <a:t> </a:t>
            </a:r>
            <a:r>
              <a:rPr lang="en-US" dirty="0" err="1"/>
              <a:t>raqamlanadi</a:t>
            </a:r>
            <a:r>
              <a:rPr lang="en-US" dirty="0"/>
              <a:t> (</a:t>
            </a:r>
            <a:r>
              <a:rPr lang="en-US" dirty="0" err="1"/>
              <a:t>masalan</a:t>
            </a:r>
            <a:r>
              <a:rPr lang="en-US" dirty="0"/>
              <a:t>: «1.1- </a:t>
            </a:r>
            <a:r>
              <a:rPr lang="en-US" dirty="0" err="1"/>
              <a:t>rasm</a:t>
            </a:r>
            <a:r>
              <a:rPr lang="en-US" dirty="0"/>
              <a:t>.»), </a:t>
            </a:r>
            <a:r>
              <a:rPr lang="en-US" dirty="0" err="1"/>
              <a:t>ilovalarda</a:t>
            </a:r>
            <a:r>
              <a:rPr lang="en-US" dirty="0"/>
              <a:t> </a:t>
            </a:r>
            <a:r>
              <a:rPr lang="en-US" dirty="0" err="1"/>
              <a:t>keltirilgan</a:t>
            </a:r>
            <a:r>
              <a:rPr lang="en-US" dirty="0"/>
              <a:t> </a:t>
            </a:r>
            <a:r>
              <a:rPr lang="en-US" dirty="0" err="1"/>
              <a:t>rasmlar</a:t>
            </a:r>
            <a:r>
              <a:rPr lang="en-US" dirty="0"/>
              <a:t> </a:t>
            </a:r>
            <a:r>
              <a:rPr lang="en-US" dirty="0" err="1"/>
              <a:t>bundan</a:t>
            </a:r>
            <a:r>
              <a:rPr lang="en-US" dirty="0"/>
              <a:t> </a:t>
            </a:r>
            <a:r>
              <a:rPr lang="en-US" dirty="0" err="1"/>
              <a:t>mustasno</a:t>
            </a:r>
            <a:r>
              <a:rPr lang="en-US" dirty="0"/>
              <a:t>.</a:t>
            </a:r>
          </a:p>
        </p:txBody>
      </p:sp>
      <p:sp>
        <p:nvSpPr>
          <p:cNvPr id="7" name="TextBox 6">
            <a:extLst>
              <a:ext uri="{FF2B5EF4-FFF2-40B4-BE49-F238E27FC236}">
                <a16:creationId xmlns:a16="http://schemas.microsoft.com/office/drawing/2014/main" xmlns="" id="{3E0473A6-7A1B-400F-A728-45CF06E21386}"/>
              </a:ext>
            </a:extLst>
          </p:cNvPr>
          <p:cNvSpPr txBox="1"/>
          <p:nvPr/>
        </p:nvSpPr>
        <p:spPr>
          <a:xfrm>
            <a:off x="603680" y="4090867"/>
            <a:ext cx="11363415" cy="646331"/>
          </a:xfrm>
          <a:prstGeom prst="rect">
            <a:avLst/>
          </a:prstGeom>
          <a:noFill/>
        </p:spPr>
        <p:txBody>
          <a:bodyPr wrap="square">
            <a:spAutoFit/>
          </a:bodyPr>
          <a:lstStyle/>
          <a:p>
            <a:r>
              <a:rPr lang="ru-RU" dirty="0"/>
              <a:t>	</a:t>
            </a:r>
            <a:r>
              <a:rPr lang="en-US" dirty="0"/>
              <a:t>Har </a:t>
            </a:r>
            <a:r>
              <a:rPr lang="en-US" dirty="0" err="1"/>
              <a:t>bir</a:t>
            </a:r>
            <a:r>
              <a:rPr lang="en-US" dirty="0"/>
              <a:t> </a:t>
            </a:r>
            <a:r>
              <a:rPr lang="en-US" dirty="0" err="1"/>
              <a:t>rasm</a:t>
            </a:r>
            <a:r>
              <a:rPr lang="en-US" dirty="0"/>
              <a:t> </a:t>
            </a:r>
            <a:r>
              <a:rPr lang="en-US" dirty="0" err="1"/>
              <a:t>nomlanishi</a:t>
            </a:r>
            <a:r>
              <a:rPr lang="en-US" dirty="0"/>
              <a:t> </a:t>
            </a:r>
            <a:r>
              <a:rPr lang="en-US" dirty="0" err="1"/>
              <a:t>kerak</a:t>
            </a:r>
            <a:r>
              <a:rPr lang="en-US" dirty="0"/>
              <a:t>. </a:t>
            </a:r>
            <a:r>
              <a:rPr lang="en-US" dirty="0" err="1"/>
              <a:t>Rasmning</a:t>
            </a:r>
            <a:r>
              <a:rPr lang="en-US" dirty="0"/>
              <a:t> </a:t>
            </a:r>
            <a:r>
              <a:rPr lang="en-US" dirty="0" err="1"/>
              <a:t>nomi</a:t>
            </a:r>
            <a:r>
              <a:rPr lang="en-US" dirty="0"/>
              <a:t> </a:t>
            </a:r>
            <a:r>
              <a:rPr lang="en-US" dirty="0" err="1"/>
              <a:t>uning</a:t>
            </a:r>
            <a:r>
              <a:rPr lang="en-US" dirty="0"/>
              <a:t> </a:t>
            </a:r>
            <a:r>
              <a:rPr lang="en-US" dirty="0" err="1"/>
              <a:t>ostiga</a:t>
            </a:r>
            <a:r>
              <a:rPr lang="en-US" dirty="0"/>
              <a:t> </a:t>
            </a:r>
            <a:r>
              <a:rPr lang="en-US" dirty="0" err="1"/>
              <a:t>yoziladi</a:t>
            </a:r>
            <a:r>
              <a:rPr lang="en-US" dirty="0"/>
              <a:t>.</a:t>
            </a:r>
          </a:p>
          <a:p>
            <a:r>
              <a:rPr lang="en-US" dirty="0" err="1"/>
              <a:t>Zarur</a:t>
            </a:r>
            <a:r>
              <a:rPr lang="en-US" dirty="0"/>
              <a:t> </a:t>
            </a:r>
            <a:r>
              <a:rPr lang="en-US" dirty="0" err="1"/>
              <a:t>hollarda</a:t>
            </a:r>
            <a:r>
              <a:rPr lang="en-US" dirty="0"/>
              <a:t> </a:t>
            </a:r>
            <a:r>
              <a:rPr lang="en-US" dirty="0" err="1"/>
              <a:t>rasmga</a:t>
            </a:r>
            <a:r>
              <a:rPr lang="en-US" dirty="0"/>
              <a:t> </a:t>
            </a:r>
            <a:r>
              <a:rPr lang="en-US" dirty="0" err="1"/>
              <a:t>izoh</a:t>
            </a:r>
            <a:r>
              <a:rPr lang="en-US" dirty="0"/>
              <a:t> </a:t>
            </a:r>
            <a:r>
              <a:rPr lang="en-US" dirty="0" err="1"/>
              <a:t>berilishi</a:t>
            </a:r>
            <a:r>
              <a:rPr lang="en-US" dirty="0"/>
              <a:t> </a:t>
            </a:r>
            <a:r>
              <a:rPr lang="en-US" dirty="0" err="1"/>
              <a:t>mumkin</a:t>
            </a:r>
            <a:r>
              <a:rPr lang="en-US" dirty="0"/>
              <a:t> </a:t>
            </a:r>
            <a:r>
              <a:rPr lang="en-US" dirty="0" err="1"/>
              <a:t>va</a:t>
            </a:r>
            <a:r>
              <a:rPr lang="en-US" dirty="0"/>
              <a:t> u ham </a:t>
            </a:r>
            <a:r>
              <a:rPr lang="en-US" dirty="0" err="1"/>
              <a:t>rasmning</a:t>
            </a:r>
            <a:r>
              <a:rPr lang="en-US" dirty="0"/>
              <a:t> </a:t>
            </a:r>
            <a:r>
              <a:rPr lang="en-US" dirty="0" err="1"/>
              <a:t>ostiga</a:t>
            </a:r>
            <a:r>
              <a:rPr lang="en-US" dirty="0"/>
              <a:t> </a:t>
            </a:r>
            <a:r>
              <a:rPr lang="en-US" dirty="0" err="1"/>
              <a:t>qo‘yiladi</a:t>
            </a:r>
            <a:r>
              <a:rPr lang="en-US" dirty="0"/>
              <a:t>.</a:t>
            </a:r>
          </a:p>
        </p:txBody>
      </p:sp>
    </p:spTree>
    <p:extLst>
      <p:ext uri="{BB962C8B-B14F-4D97-AF65-F5344CB8AC3E}">
        <p14:creationId xmlns:p14="http://schemas.microsoft.com/office/powerpoint/2010/main" val="27985266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Волна">
  <a:themeElements>
    <a:clrScheme name="Волна">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Волна">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Волна">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1963</TotalTime>
  <Words>1466</Words>
  <Application>Microsoft Office PowerPoint</Application>
  <PresentationFormat>Произвольный</PresentationFormat>
  <Paragraphs>104</Paragraphs>
  <Slides>21</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21</vt:i4>
      </vt:variant>
    </vt:vector>
  </HeadingPairs>
  <TitlesOfParts>
    <vt:vector size="22" baseType="lpstr">
      <vt:lpstr>Волна</vt:lpstr>
      <vt:lpstr> 14-MAVZU. ILMIY ISHLARNI BADIIY JIHATDAN RASMIYLASHIRISH VA HIMOYA QILISH. ILMIY GRANT UCHUN MATERIALLARNI TAYYORLASH METODOLOGIYASI</vt:lpstr>
      <vt:lpstr>REJA</vt:lpstr>
      <vt:lpstr>Dissertatsiyani rasmiylashtirishda quyidagi umumiy talablarga rioya qilinishi lozim:</vt:lpstr>
      <vt:lpstr> 1-§. Dissertatsiyaga qo‘yiladigan talablar</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14-MAVZU. ILMIY ISHLARNI BADIIY JIHATDAN RASMIYLASHIRISH VA HIMOYA QILISH. ILMIY GRANT UCHUN MATERIALLARNI TAYYORLASH METODOLOGIYASI</dc:title>
  <dc:creator>User</dc:creator>
  <cp:lastModifiedBy>User</cp:lastModifiedBy>
  <cp:revision>6</cp:revision>
  <dcterms:created xsi:type="dcterms:W3CDTF">2021-11-22T15:40:14Z</dcterms:created>
  <dcterms:modified xsi:type="dcterms:W3CDTF">2022-01-31T15:49:08Z</dcterms:modified>
</cp:coreProperties>
</file>