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56" r:id="rId2"/>
    <p:sldId id="271" r:id="rId3"/>
    <p:sldId id="267" r:id="rId4"/>
    <p:sldId id="258" r:id="rId5"/>
    <p:sldId id="259" r:id="rId6"/>
    <p:sldId id="260" r:id="rId7"/>
    <p:sldId id="262" r:id="rId8"/>
    <p:sldId id="263" r:id="rId9"/>
    <p:sldId id="264" r:id="rId10"/>
    <p:sldId id="261" r:id="rId11"/>
    <p:sldId id="265" r:id="rId12"/>
    <p:sldId id="268" r:id="rId13"/>
    <p:sldId id="266"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3" d="100"/>
          <a:sy n="53" d="100"/>
        </p:scale>
        <p:origin x="-586"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46A7FB2-2BF1-455F-BF63-BB4A896B6105}"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18705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266908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903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292104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57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297833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46A7FB2-2BF1-455F-BF63-BB4A896B6105}"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711284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46A7FB2-2BF1-455F-BF63-BB4A896B6105}"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265834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46A7FB2-2BF1-455F-BF63-BB4A896B6105}"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219188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46A7FB2-2BF1-455F-BF63-BB4A896B6105}"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148447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46A7FB2-2BF1-455F-BF63-BB4A896B6105}"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32609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46A7FB2-2BF1-455F-BF63-BB4A896B6105}" type="datetimeFigureOut">
              <a:rPr lang="ru-RU" smtClean="0"/>
              <a:t>31.01.2022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355343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46A7FB2-2BF1-455F-BF63-BB4A896B6105}" type="datetimeFigureOut">
              <a:rPr lang="ru-RU" smtClean="0"/>
              <a:t>31.01.2022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413466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A7FB2-2BF1-455F-BF63-BB4A896B6105}" type="datetimeFigureOut">
              <a:rPr lang="ru-RU" smtClean="0"/>
              <a:t>31.01.2022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38396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46A7FB2-2BF1-455F-BF63-BB4A896B6105}"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323649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46A7FB2-2BF1-455F-BF63-BB4A896B6105}"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1E81D47-DA5B-447A-A767-9D1CE152EDFE}" type="slidenum">
              <a:rPr lang="ru-RU" smtClean="0"/>
              <a:t>‹#›</a:t>
            </a:fld>
            <a:endParaRPr lang="ru-RU"/>
          </a:p>
        </p:txBody>
      </p:sp>
    </p:spTree>
    <p:extLst>
      <p:ext uri="{BB962C8B-B14F-4D97-AF65-F5344CB8AC3E}">
        <p14:creationId xmlns:p14="http://schemas.microsoft.com/office/powerpoint/2010/main" val="846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6A7FB2-2BF1-455F-BF63-BB4A896B6105}" type="datetimeFigureOut">
              <a:rPr lang="ru-RU" smtClean="0"/>
              <a:t>31.01.2022</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E81D47-DA5B-447A-A767-9D1CE152EDFE}" type="slidenum">
              <a:rPr lang="ru-RU" smtClean="0"/>
              <a:t>‹#›</a:t>
            </a:fld>
            <a:endParaRPr lang="ru-RU"/>
          </a:p>
        </p:txBody>
      </p:sp>
    </p:spTree>
    <p:extLst>
      <p:ext uri="{BB962C8B-B14F-4D97-AF65-F5344CB8AC3E}">
        <p14:creationId xmlns:p14="http://schemas.microsoft.com/office/powerpoint/2010/main" val="685923074"/>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80B4514-BEBB-49E5-96E1-7802F458253B}"/>
              </a:ext>
            </a:extLst>
          </p:cNvPr>
          <p:cNvSpPr>
            <a:spLocks noGrp="1"/>
          </p:cNvSpPr>
          <p:nvPr>
            <p:ph type="ctrTitle"/>
          </p:nvPr>
        </p:nvSpPr>
        <p:spPr>
          <a:xfrm>
            <a:off x="506931" y="883309"/>
            <a:ext cx="10885747" cy="2188030"/>
          </a:xfrm>
        </p:spPr>
        <p:txBody>
          <a:bodyPr>
            <a:noAutofit/>
          </a:bodyPr>
          <a:lstStyle/>
          <a:p>
            <a:pPr indent="114300" algn="ctr">
              <a:lnSpc>
                <a:spcPct val="115000"/>
              </a:lnSpc>
              <a:spcAft>
                <a:spcPts val="1000"/>
              </a:spcAft>
            </a:pPr>
            <a:r>
              <a:rPr lang="en-US" sz="4400" b="1" i="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uz-Cyrl-UZ" sz="4400" b="1" i="1" dirty="0">
                <a:effectLst/>
                <a:latin typeface="Times New Roman" panose="02020603050405020304" pitchFamily="18" charset="0"/>
                <a:ea typeface="Times New Roman" panose="02020603050405020304" pitchFamily="18" charset="0"/>
                <a:cs typeface="Times New Roman" panose="02020603050405020304" pitchFamily="18" charset="0"/>
              </a:rPr>
              <a:t>-MAVZU. </a:t>
            </a:r>
            <a:r>
              <a:rPr lang="uz-Cyrl-UZ" sz="44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ILMIY  TАDQIQОTDА DАLILLАRNING RОLI</a:t>
            </a:r>
            <a:r>
              <a:rPr lang="en-US" sz="44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4400" i="1" dirty="0">
                <a:effectLst/>
                <a:latin typeface="Calibri" panose="020F0502020204030204" pitchFamily="34" charset="0"/>
                <a:ea typeface="Times New Roman" panose="02020603050405020304" pitchFamily="18" charset="0"/>
                <a:cs typeface="Times New Roman" panose="02020603050405020304" pitchFamily="18" charset="0"/>
              </a:rPr>
              <a:t/>
            </a:r>
            <a:br>
              <a:rPr lang="ru-RU" sz="4400" i="1" dirty="0">
                <a:effectLst/>
                <a:latin typeface="Calibri" panose="020F0502020204030204" pitchFamily="34" charset="0"/>
                <a:ea typeface="Times New Roman" panose="02020603050405020304" pitchFamily="18" charset="0"/>
                <a:cs typeface="Times New Roman" panose="02020603050405020304" pitchFamily="18" charset="0"/>
              </a:rPr>
            </a:br>
            <a:r>
              <a:rPr lang="uz-Cyrl-UZ" sz="32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3200" i="1" dirty="0">
                <a:effectLst/>
                <a:latin typeface="Calibri" panose="020F0502020204030204" pitchFamily="34" charset="0"/>
                <a:ea typeface="Times New Roman" panose="02020603050405020304" pitchFamily="18" charset="0"/>
                <a:cs typeface="Times New Roman" panose="02020603050405020304" pitchFamily="18" charset="0"/>
              </a:rPr>
              <a:t/>
            </a:r>
            <a:br>
              <a:rPr lang="ru-RU" sz="3200" i="1" dirty="0">
                <a:effectLst/>
                <a:latin typeface="Calibri" panose="020F0502020204030204" pitchFamily="34" charset="0"/>
                <a:ea typeface="Times New Roman" panose="02020603050405020304" pitchFamily="18" charset="0"/>
                <a:cs typeface="Times New Roman" panose="02020603050405020304" pitchFamily="18" charset="0"/>
              </a:rPr>
            </a:br>
            <a:endParaRPr lang="ru-RU" sz="3200" i="1" dirty="0"/>
          </a:p>
        </p:txBody>
      </p:sp>
      <p:sp>
        <p:nvSpPr>
          <p:cNvPr id="3" name="Подзаголовок 2">
            <a:extLst>
              <a:ext uri="{FF2B5EF4-FFF2-40B4-BE49-F238E27FC236}">
                <a16:creationId xmlns="" xmlns:a16="http://schemas.microsoft.com/office/drawing/2014/main" id="{A2A6699B-7456-42E3-A85E-50AF99C1D046}"/>
              </a:ext>
            </a:extLst>
          </p:cNvPr>
          <p:cNvSpPr>
            <a:spLocks noGrp="1"/>
          </p:cNvSpPr>
          <p:nvPr>
            <p:ph type="subTitle" idx="1"/>
          </p:nvPr>
        </p:nvSpPr>
        <p:spPr>
          <a:xfrm>
            <a:off x="506931" y="1392708"/>
            <a:ext cx="11507788" cy="4364279"/>
          </a:xfrm>
        </p:spPr>
        <p:txBody>
          <a:bodyPr>
            <a:normAutofit fontScale="25000" lnSpcReduction="20000"/>
          </a:bodyPr>
          <a:lstStyle/>
          <a:p>
            <a:pPr indent="114300" algn="just">
              <a:lnSpc>
                <a:spcPct val="115000"/>
              </a:lnSpc>
              <a:spcAft>
                <a:spcPts val="1000"/>
              </a:spcAft>
            </a:pPr>
            <a:r>
              <a:rPr lang="uz-Cyrl-UZ" sz="8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80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tabLst>
                <a:tab pos="630555" algn="l"/>
              </a:tabLst>
            </a:pPr>
            <a:r>
              <a:rPr lang="ru-RU" sz="12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800" b="1" i="1" dirty="0" err="1">
                <a:effectLst/>
                <a:latin typeface="Times New Roman" panose="02020603050405020304" pitchFamily="18" charset="0"/>
                <a:ea typeface="Times New Roman" panose="02020603050405020304" pitchFamily="18" charset="0"/>
                <a:cs typeface="Times New Roman" panose="02020603050405020304" pitchFamily="18" charset="0"/>
              </a:rPr>
              <a:t>Reja</a:t>
            </a:r>
            <a:r>
              <a:rPr lang="en-US" sz="128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800" i="1"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tabLst>
                <a:tab pos="630555" algn="l"/>
              </a:tabLst>
            </a:pPr>
            <a:r>
              <a:rPr lang="ru-RU" sz="8000" b="1"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80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15000"/>
              </a:lnSpc>
              <a:spcAft>
                <a:spcPts val="1000"/>
              </a:spcAft>
              <a:buFont typeface="+mj-lt"/>
              <a:buAutoNum type="arabicPeriod"/>
              <a:tabLst>
                <a:tab pos="630555" algn="l"/>
              </a:tabLst>
            </a:pPr>
            <a:r>
              <a:rPr lang="uz-Cyrl-UZ" sz="11200" b="1" i="1" dirty="0">
                <a:effectLst/>
                <a:latin typeface="Times New Roman" panose="02020603050405020304" pitchFamily="18" charset="0"/>
                <a:ea typeface="Times New Roman" panose="02020603050405020304" pitchFamily="18" charset="0"/>
                <a:cs typeface="Times New Roman" panose="02020603050405020304" pitchFamily="18" charset="0"/>
              </a:rPr>
              <a:t>Dalilning falsafiy tahlili. </a:t>
            </a:r>
            <a:endParaRPr lang="ru-RU" sz="112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15000"/>
              </a:lnSpc>
              <a:spcAft>
                <a:spcPts val="1000"/>
              </a:spcAft>
              <a:buFont typeface="+mj-lt"/>
              <a:buAutoNum type="arabicPeriod"/>
              <a:tabLst>
                <a:tab pos="630555" algn="l"/>
              </a:tabLst>
            </a:pPr>
            <a:r>
              <a:rPr lang="uz-Cyrl-UZ" sz="11200" b="1" i="1" dirty="0">
                <a:effectLst/>
                <a:latin typeface="Times New Roman" panose="02020603050405020304" pitchFamily="18" charset="0"/>
                <a:ea typeface="Times New Roman" panose="02020603050405020304" pitchFamily="18" charset="0"/>
                <a:cs typeface="Times New Roman" panose="02020603050405020304" pitchFamily="18" charset="0"/>
              </a:rPr>
              <a:t>Empirik dalilning xossalari</a:t>
            </a:r>
            <a:r>
              <a:rPr lang="en-US" sz="112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2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15000"/>
              </a:lnSpc>
              <a:spcAft>
                <a:spcPts val="1000"/>
              </a:spcAft>
              <a:buFont typeface="+mj-lt"/>
              <a:buAutoNum type="arabicPeriod"/>
              <a:tabLst>
                <a:tab pos="630555" algn="l"/>
              </a:tabLst>
            </a:pPr>
            <a:r>
              <a:rPr lang="uz-Cyrl-UZ" sz="11200" b="1" i="1" dirty="0">
                <a:effectLst/>
                <a:latin typeface="Times New Roman" panose="02020603050405020304" pitchFamily="18" charset="0"/>
                <a:ea typeface="Times New Roman" panose="02020603050405020304" pitchFamily="18" charset="0"/>
                <a:cs typeface="Times New Roman" panose="02020603050405020304" pitchFamily="18" charset="0"/>
              </a:rPr>
              <a:t>Ilmiy dalilning tavsifi va xossalari</a:t>
            </a:r>
            <a:r>
              <a:rPr lang="en-US" sz="112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2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15000"/>
              </a:lnSpc>
              <a:spcAft>
                <a:spcPts val="1000"/>
              </a:spcAft>
              <a:buFont typeface="+mj-lt"/>
              <a:buAutoNum type="arabicPeriod"/>
              <a:tabLst>
                <a:tab pos="630555" algn="l"/>
              </a:tabLst>
            </a:pPr>
            <a:r>
              <a:rPr lang="uz-Cyrl-UZ" sz="11200" b="1" i="1" dirty="0">
                <a:effectLst/>
                <a:latin typeface="Times New Roman" panose="02020603050405020304" pitchFamily="18" charset="0"/>
                <a:ea typeface="Times New Roman" panose="02020603050405020304" pitchFamily="18" charset="0"/>
                <a:cs typeface="Times New Roman" panose="02020603050405020304" pitchFamily="18" charset="0"/>
              </a:rPr>
              <a:t>Ilmiy dalilning strukturasi</a:t>
            </a:r>
            <a:r>
              <a:rPr lang="en-US" sz="112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200" i="1"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7400" b="1"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7400" i="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348952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B39E58C7-1763-40C2-AF70-5D35DDE4DB2F}"/>
              </a:ext>
            </a:extLst>
          </p:cNvPr>
          <p:cNvSpPr>
            <a:spLocks noGrp="1"/>
          </p:cNvSpPr>
          <p:nvPr>
            <p:ph idx="1"/>
          </p:nvPr>
        </p:nvSpPr>
        <p:spPr>
          <a:xfrm>
            <a:off x="7899816" y="337279"/>
            <a:ext cx="3932420" cy="6183442"/>
          </a:xfrm>
        </p:spPr>
        <p:txBody>
          <a:bodyPr>
            <a:normAutofit fontScale="85000" lnSpcReduction="20000"/>
          </a:bodyPr>
          <a:lstStyle/>
          <a:p>
            <a:pPr indent="457200" algn="just">
              <a:lnSpc>
                <a:spcPct val="115000"/>
              </a:lnSpc>
              <a:spcAft>
                <a:spcPts val="1000"/>
              </a:spcAft>
            </a:pPr>
            <a:r>
              <a:rPr lang="uz-Cyrl-UZ" sz="4000" b="1" i="1" dirty="0">
                <a:effectLst/>
                <a:latin typeface="Times New Roman" panose="02020603050405020304" pitchFamily="18" charset="0"/>
                <a:ea typeface="Times New Roman" panose="02020603050405020304" pitchFamily="18" charset="0"/>
                <a:cs typeface="Times New Roman" panose="02020603050405020304" pitchFamily="18" charset="0"/>
              </a:rPr>
              <a:t>Ilmiy dalillarni aniqlash usullari.   </a:t>
            </a:r>
          </a:p>
          <a:p>
            <a:pPr indent="457200" algn="just">
              <a:lnSpc>
                <a:spcPct val="115000"/>
              </a:lnSpc>
              <a:spcAft>
                <a:spcPts val="1000"/>
              </a:spcAft>
            </a:pPr>
            <a:r>
              <a:rPr lang="uz-Cyrl-UZ" sz="4000" i="1" dirty="0">
                <a:effectLst/>
                <a:latin typeface="Times New Roman" panose="02020603050405020304" pitchFamily="18" charset="0"/>
                <a:ea typeface="Times New Roman" panose="02020603050405020304" pitchFamily="18" charset="0"/>
                <a:cs typeface="Times New Roman" panose="02020603050405020304" pitchFamily="18" charset="0"/>
              </a:rPr>
              <a:t>Ilmiy dalillar asosida hodisalarning xossalari va qonuniyatlari aniqlanadi, nazariyalar va qonunlar keltirib chiqariladi.</a:t>
            </a:r>
            <a:endParaRPr lang="ru-RU" sz="4000" i="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ru-RU" dirty="0"/>
          </a:p>
        </p:txBody>
      </p:sp>
      <p:pic>
        <p:nvPicPr>
          <p:cNvPr id="8194" name="Picture 2" descr="5 Tips For Starting A New Business">
            <a:extLst>
              <a:ext uri="{FF2B5EF4-FFF2-40B4-BE49-F238E27FC236}">
                <a16:creationId xmlns="" xmlns:a16="http://schemas.microsoft.com/office/drawing/2014/main" id="{996A1C79-1D9A-434F-BFD3-70F2ACC4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63" y="337278"/>
            <a:ext cx="7749915" cy="6183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20738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Выноска: стрелка вправо 12">
            <a:extLst>
              <a:ext uri="{FF2B5EF4-FFF2-40B4-BE49-F238E27FC236}">
                <a16:creationId xmlns="" xmlns:a16="http://schemas.microsoft.com/office/drawing/2014/main" id="{2A2BDFAF-BAAE-4945-8F2D-88CF8E151E91}"/>
              </a:ext>
            </a:extLst>
          </p:cNvPr>
          <p:cNvSpPr/>
          <p:nvPr/>
        </p:nvSpPr>
        <p:spPr>
          <a:xfrm>
            <a:off x="429718" y="164893"/>
            <a:ext cx="5091658" cy="652821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3200" b="1" i="1" dirty="0">
                <a:solidFill>
                  <a:schemeClr val="bg2">
                    <a:lumMod val="25000"/>
                  </a:schemeClr>
                </a:solidFill>
                <a:effectLst/>
                <a:latin typeface="Times New Roman" panose="02020603050405020304" pitchFamily="18" charset="0"/>
                <a:ea typeface="Times New Roman" panose="02020603050405020304" pitchFamily="18" charset="0"/>
              </a:rPr>
              <a:t>Ilmiy dalilning tavsifi va xossalari</a:t>
            </a:r>
            <a:r>
              <a:rPr lang="uz-Cyrl-UZ" sz="3200" i="1" dirty="0">
                <a:solidFill>
                  <a:schemeClr val="bg2">
                    <a:lumMod val="25000"/>
                  </a:schemeClr>
                </a:solidFill>
                <a:effectLst/>
                <a:latin typeface="Times New Roman" panose="02020603050405020304" pitchFamily="18" charset="0"/>
                <a:ea typeface="Times New Roman" panose="02020603050405020304" pitchFamily="18" charset="0"/>
              </a:rPr>
              <a:t>. Ilmiy dalil empirik bilishning natijasi hisoblanadi. Dalil (yoki dalillar)ni aniqlash ilmiy tadqiqotning zaruriy shartidir.</a:t>
            </a:r>
            <a:endParaRPr lang="ru-RU" sz="3200" dirty="0"/>
          </a:p>
        </p:txBody>
      </p:sp>
      <p:pic>
        <p:nvPicPr>
          <p:cNvPr id="9222" name="Picture 6" descr="The 17 Best Digital Marketing Tools in 2021">
            <a:extLst>
              <a:ext uri="{FF2B5EF4-FFF2-40B4-BE49-F238E27FC236}">
                <a16:creationId xmlns="" xmlns:a16="http://schemas.microsoft.com/office/drawing/2014/main" id="{87918CD0-F517-4F8B-810F-32F220BBA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376" y="1109272"/>
            <a:ext cx="6538091" cy="476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5609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ppt_w</p:attrName>
                                        </p:attrNameLst>
                                      </p:cBhvr>
                                      <p:tavLst>
                                        <p:tav tm="0" fmla="#ppt_w*sin(2.5*pi*$)">
                                          <p:val>
                                            <p:fltVal val="0"/>
                                          </p:val>
                                        </p:tav>
                                        <p:tav tm="100000">
                                          <p:val>
                                            <p:fltVal val="1"/>
                                          </p:val>
                                        </p:tav>
                                      </p:tavLst>
                                    </p:anim>
                                    <p:anim calcmode="lin" valueType="num">
                                      <p:cBhvr>
                                        <p:cTn id="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8D5F1F81-F923-473D-97EE-015C0DF663CF}"/>
              </a:ext>
            </a:extLst>
          </p:cNvPr>
          <p:cNvSpPr>
            <a:spLocks noGrp="1"/>
          </p:cNvSpPr>
          <p:nvPr>
            <p:ph idx="1"/>
          </p:nvPr>
        </p:nvSpPr>
        <p:spPr>
          <a:xfrm>
            <a:off x="5831174" y="736524"/>
            <a:ext cx="6360826" cy="6728577"/>
          </a:xfrm>
        </p:spPr>
        <p:txBody>
          <a:bodyPr>
            <a:normAutofit/>
          </a:bodyPr>
          <a:lstStyle/>
          <a:p>
            <a:pPr lvl="1"/>
            <a:r>
              <a:rPr lang="uz-Cyrl-UZ" sz="4000" b="1" i="1" dirty="0">
                <a:latin typeface="Times New Roman" panose="02020603050405020304" pitchFamily="18" charset="0"/>
                <a:ea typeface="Times New Roman" panose="02020603050405020304" pitchFamily="18" charset="0"/>
                <a:cs typeface="Times New Roman" panose="02020603050405020304" pitchFamily="18" charset="0"/>
              </a:rPr>
              <a:t> </a:t>
            </a:r>
            <a:r>
              <a:rPr lang="uz-Cyrl-UZ" sz="4000" b="1" i="1" dirty="0">
                <a:effectLst/>
                <a:latin typeface="Times New Roman" panose="02020603050405020304" pitchFamily="18" charset="0"/>
                <a:ea typeface="Times New Roman" panose="02020603050405020304" pitchFamily="18" charset="0"/>
                <a:cs typeface="Times New Roman" panose="02020603050405020304" pitchFamily="18" charset="0"/>
              </a:rPr>
              <a:t>A.Eynshteyn so‘zlari bilan aytganda, fan dalillardan boshlanishi va boshlanish bilan tugallanish o‘rtasida qanday nazariy tuzilmalar bo‘lishidan tuzilishidan qat’i nazar, dalillar bilan yakunlanishi lozim. </a:t>
            </a:r>
            <a:endParaRPr lang="ru-RU" sz="4000" dirty="0"/>
          </a:p>
        </p:txBody>
      </p:sp>
      <p:pic>
        <p:nvPicPr>
          <p:cNvPr id="10242" name="Picture 2" descr="Часы Альберта Эйнштейна. Какую марку часов носит Альберт Эйнштейн.">
            <a:extLst>
              <a:ext uri="{FF2B5EF4-FFF2-40B4-BE49-F238E27FC236}">
                <a16:creationId xmlns="" xmlns:a16="http://schemas.microsoft.com/office/drawing/2014/main" id="{EE6E70FC-F12B-4C37-945E-E3290FA6D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9" y="-24983"/>
            <a:ext cx="5752225" cy="719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662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один усеченный угол 3">
            <a:extLst>
              <a:ext uri="{FF2B5EF4-FFF2-40B4-BE49-F238E27FC236}">
                <a16:creationId xmlns="" xmlns:a16="http://schemas.microsoft.com/office/drawing/2014/main" id="{621402AB-C8CF-4AD2-AE5B-AC314A830369}"/>
              </a:ext>
            </a:extLst>
          </p:cNvPr>
          <p:cNvSpPr/>
          <p:nvPr/>
        </p:nvSpPr>
        <p:spPr>
          <a:xfrm>
            <a:off x="359764" y="768245"/>
            <a:ext cx="5561351" cy="532151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15000"/>
              </a:lnSpc>
              <a:spcAft>
                <a:spcPts val="1000"/>
              </a:spcAft>
            </a:pPr>
            <a:r>
              <a:rPr lang="uz-Cyrl-UZ" sz="2400" b="1" i="1" dirty="0">
                <a:effectLst/>
                <a:latin typeface="Times New Roman" panose="02020603050405020304" pitchFamily="18" charset="0"/>
                <a:ea typeface="Times New Roman" panose="02020603050405020304" pitchFamily="18" charset="0"/>
                <a:cs typeface="Times New Roman" panose="02020603050405020304" pitchFamily="18" charset="0"/>
              </a:rPr>
              <a:t>Ilmiy dalil strukturasi. </a:t>
            </a:r>
            <a:r>
              <a:rPr lang="uz-Cyrl-UZ" sz="2400" i="1" dirty="0">
                <a:effectLst/>
                <a:latin typeface="Times New Roman" panose="02020603050405020304" pitchFamily="18" charset="0"/>
                <a:ea typeface="Times New Roman" panose="02020603050405020304" pitchFamily="18" charset="0"/>
                <a:cs typeface="Times New Roman" panose="02020603050405020304" pitchFamily="18" charset="0"/>
              </a:rPr>
              <a:t>Ilmiy dalil uch tarkibiy element – lingvistik, perseptiv va moddiy-amaliy elementlarni o‘z ichiga oladi. Ushbu elementlarning har biri dalilning mavjudligi uchun teng darajada zarur.  Har qanday dalil, avvalambor, muayyan gap bilan bog‘liq bo‘ladi. Bunday gap quyidagicha ifodalanishi mumkin: “Atmosfera havosida falon xossalarga ega bo‘lgan gaz mavjud”. Ushbu gapni dalilning lingvistik elementi deb ataymiz. </a:t>
            </a:r>
            <a:endParaRPr lang="ru-RU" sz="24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6" name="Picture 2" descr="Жиноят-процессуал қонунчиликка “электрон далил” тушунчаси киритилмоқда">
            <a:extLst>
              <a:ext uri="{FF2B5EF4-FFF2-40B4-BE49-F238E27FC236}">
                <a16:creationId xmlns="" xmlns:a16="http://schemas.microsoft.com/office/drawing/2014/main" id="{C595EF98-D0E0-4EC5-AAD6-96F3CAB1C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44183"/>
            <a:ext cx="5857320" cy="466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9910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Капля 3">
            <a:extLst>
              <a:ext uri="{FF2B5EF4-FFF2-40B4-BE49-F238E27FC236}">
                <a16:creationId xmlns="" xmlns:a16="http://schemas.microsoft.com/office/drawing/2014/main" id="{013DAABD-3F1A-4B12-9992-6924A4944023}"/>
              </a:ext>
            </a:extLst>
          </p:cNvPr>
          <p:cNvSpPr/>
          <p:nvPr/>
        </p:nvSpPr>
        <p:spPr>
          <a:xfrm>
            <a:off x="0" y="659566"/>
            <a:ext cx="8349521" cy="6370821"/>
          </a:xfrm>
          <a:prstGeom prst="teardrop">
            <a:avLst>
              <a:gd name="adj" fmla="val 12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15000"/>
              </a:lnSpc>
              <a:spcAft>
                <a:spcPts val="100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uz-Cyrl-UZ" sz="3200" b="1" dirty="0">
                <a:effectLst/>
                <a:latin typeface="Times New Roman" panose="02020603050405020304" pitchFamily="18" charset="0"/>
                <a:ea typeface="Times New Roman" panose="02020603050405020304" pitchFamily="18" charset="0"/>
                <a:cs typeface="Times New Roman" panose="02020603050405020304" pitchFamily="18" charset="0"/>
              </a:rPr>
              <a:t>Xulosalar. </a:t>
            </a:r>
            <a:endPar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r>
              <a:rPr lang="uz-Cyrl-UZ" sz="2400" dirty="0">
                <a:effectLst/>
                <a:latin typeface="Times New Roman" panose="02020603050405020304" pitchFamily="18" charset="0"/>
                <a:ea typeface="Times New Roman" panose="02020603050405020304" pitchFamily="18" charset="0"/>
                <a:cs typeface="Times New Roman" panose="02020603050405020304" pitchFamily="18" charset="0"/>
              </a:rPr>
              <a:t>Dalillarni tavsiflash, ayniqsa ularga miqdoriy tavsif berish uchun mos keladigan vositalar va usullarni topish ilmiy ijod uchun ancha muhim ahamiyatga ega. Bu borada ilmiy-texnika taraqqiyoti ko‘p sonli asboblar, qurilmalar, o‘lchash apparatlarini taklif qiladi. Ilmiy “o‘lchash” dalillarni “to‘g‘rilash”, ularga aniqlik kiritish, ularning tabiatiga yot bo‘lgan, tasodifiy elementlarni bartaraf etishning qudratli vositasi hisoblanadi.</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15867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Лента: изогнутая и наклоненная вниз 5">
            <a:extLst>
              <a:ext uri="{FF2B5EF4-FFF2-40B4-BE49-F238E27FC236}">
                <a16:creationId xmlns="" xmlns:a16="http://schemas.microsoft.com/office/drawing/2014/main" id="{28074894-C3A3-4A05-A9DF-7F411E8070F9}"/>
              </a:ext>
            </a:extLst>
          </p:cNvPr>
          <p:cNvSpPr/>
          <p:nvPr/>
        </p:nvSpPr>
        <p:spPr>
          <a:xfrm>
            <a:off x="134912" y="1633928"/>
            <a:ext cx="10568066" cy="3627620"/>
          </a:xfrm>
          <a:prstGeom prst="ellipse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i="1" dirty="0"/>
              <a:t>ETIBORINGIZ UCHUN RAXMAT</a:t>
            </a:r>
            <a:endParaRPr lang="ru-RU" sz="4400" i="1" dirty="0"/>
          </a:p>
        </p:txBody>
      </p:sp>
    </p:spTree>
    <p:extLst>
      <p:ext uri="{BB962C8B-B14F-4D97-AF65-F5344CB8AC3E}">
        <p14:creationId xmlns:p14="http://schemas.microsoft.com/office/powerpoint/2010/main" val="3423114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вал 5">
            <a:extLst>
              <a:ext uri="{FF2B5EF4-FFF2-40B4-BE49-F238E27FC236}">
                <a16:creationId xmlns="" xmlns:a16="http://schemas.microsoft.com/office/drawing/2014/main" id="{4BB3FB6C-2B04-4F35-BF0E-E7D73AE8D9A5}"/>
              </a:ext>
            </a:extLst>
          </p:cNvPr>
          <p:cNvSpPr/>
          <p:nvPr/>
        </p:nvSpPr>
        <p:spPr>
          <a:xfrm>
            <a:off x="329782" y="603354"/>
            <a:ext cx="10088381" cy="5651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90170" algn="ctr">
              <a:lnSpc>
                <a:spcPct val="115000"/>
              </a:lnSpc>
              <a:spcAft>
                <a:spcPts val="1000"/>
              </a:spcAft>
              <a:tabLst>
                <a:tab pos="2620645" algn="l"/>
              </a:tabLst>
            </a:pPr>
            <a:r>
              <a:rPr lang="uz-Cyrl-UZ" sz="3200" b="1" i="1" dirty="0">
                <a:effectLst/>
                <a:latin typeface="Times New Roman" panose="02020603050405020304" pitchFamily="18" charset="0"/>
                <a:ea typeface="Times New Roman" panose="02020603050405020304" pitchFamily="18" charset="0"/>
                <a:cs typeface="Times New Roman" panose="02020603050405020304" pitchFamily="18" charset="0"/>
              </a:rPr>
              <a:t>Аsоsiy аdаbiyotlаr:</a:t>
            </a:r>
            <a:endParaRPr lang="ru-RU" sz="32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15000"/>
              </a:lnSpc>
              <a:buFont typeface="+mj-lt"/>
              <a:buAutoNum type="arabicPeriod"/>
            </a:pPr>
            <a:r>
              <a:rPr lang="uz-Cyrl-UZ" sz="2000" dirty="0">
                <a:effectLst/>
                <a:latin typeface="Times New Roman" panose="02020603050405020304" pitchFamily="18" charset="0"/>
                <a:ea typeface="Times New Roman" panose="02020603050405020304" pitchFamily="18" charset="0"/>
                <a:cs typeface="Times New Roman" panose="02020603050405020304" pitchFamily="18" charset="0"/>
              </a:rPr>
              <a:t>Saifnazarov I., Karimov T., Nikitchenko G.V. Ilmiy ijod metodologiyasi. – Toshkent, TDIU, 2004.</a:t>
            </a:r>
            <a:endParaRPr lang="ru-RU"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15000"/>
              </a:lnSpc>
              <a:buFont typeface="+mj-lt"/>
              <a:buAutoNum type="arabicPeriod"/>
              <a:tabLst>
                <a:tab pos="450215" algn="l"/>
                <a:tab pos="540385" algn="l"/>
              </a:tabLst>
            </a:pPr>
            <a:r>
              <a:rPr lang="uz-Cyrl-UZ"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uz-Cyrl-UZ" sz="2000" dirty="0">
                <a:effectLst/>
                <a:latin typeface="Times New Roman" panose="02020603050405020304" pitchFamily="18" charset="0"/>
                <a:ea typeface="Times New Roman" panose="02020603050405020304" pitchFamily="18" charset="0"/>
                <a:cs typeface="Times New Roman" panose="02020603050405020304" pitchFamily="18" charset="0"/>
              </a:rPr>
              <a:t>Shermuhammedova N.A.Ilmiy tadqiqot metodologiyasi (darslik).- T.: 2014 – 521 b.  </a:t>
            </a:r>
            <a:endParaRPr lang="ru-RU"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15000"/>
              </a:lnSpc>
              <a:buFont typeface="+mj-lt"/>
              <a:buAutoNum type="arabicPeriod"/>
              <a:tabLst>
                <a:tab pos="450215" algn="l"/>
                <a:tab pos="540385" algn="l"/>
              </a:tabLst>
            </a:pPr>
            <a:r>
              <a:rPr lang="uz-Cyrl-UZ" sz="2000" dirty="0">
                <a:effectLst/>
                <a:latin typeface="Times New Roman" panose="02020603050405020304" pitchFamily="18" charset="0"/>
                <a:ea typeface="Times New Roman" panose="02020603050405020304" pitchFamily="18" charset="0"/>
                <a:cs typeface="Times New Roman" panose="02020603050405020304" pitchFamily="18" charset="0"/>
              </a:rPr>
              <a:t>O‘zbekiston Respublikasining Konstitutsiyasi.  – T.: “O‘zbekiston”, 2019.</a:t>
            </a:r>
            <a:endParaRPr lang="ru-RU"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15000"/>
              </a:lnSpc>
              <a:spcAft>
                <a:spcPts val="1000"/>
              </a:spcAft>
              <a:buFont typeface="+mj-lt"/>
              <a:buAutoNum type="arabicPeriod"/>
              <a:tabLst>
                <a:tab pos="450215" algn="l"/>
                <a:tab pos="540385" algn="l"/>
              </a:tabLst>
            </a:pPr>
            <a:r>
              <a:rPr lang="uz-Cyrl-UZ" sz="2000" dirty="0">
                <a:effectLst/>
                <a:latin typeface="Times New Roman" panose="02020603050405020304" pitchFamily="18" charset="0"/>
                <a:ea typeface="Times New Roman" panose="02020603050405020304" pitchFamily="18" charset="0"/>
                <a:cs typeface="Times New Roman" panose="02020603050405020304" pitchFamily="18" charset="0"/>
              </a:rPr>
              <a:t>O‘zbekiston Respublikasi Prezidentining 2017 yil 7 fevraldagi “O‘zbekiston Respublikasini rivojlantirish bo‘yicha harakatlar strategiyasi o‘g‘risida”gi PF-4947 sonli Farmoni.</a:t>
            </a:r>
            <a:endParaRPr lang="ru-RU"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95177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трелка: вправо 3">
            <a:extLst>
              <a:ext uri="{FF2B5EF4-FFF2-40B4-BE49-F238E27FC236}">
                <a16:creationId xmlns="" xmlns:a16="http://schemas.microsoft.com/office/drawing/2014/main" id="{3CC4E9A3-EB6D-4962-8900-0014E614BCC1}"/>
              </a:ext>
            </a:extLst>
          </p:cNvPr>
          <p:cNvSpPr/>
          <p:nvPr/>
        </p:nvSpPr>
        <p:spPr>
          <a:xfrm>
            <a:off x="209862" y="554634"/>
            <a:ext cx="3927423" cy="2874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uz-Cyrl-UZ" sz="3200" b="1" i="1" u="none" strike="noStrike" kern="1200" cap="none" spc="0" normalizeH="0" baseline="0" noProof="0">
                <a:ln>
                  <a:noFill/>
                </a:ln>
                <a:solidFill>
                  <a:prstClr val="black">
                    <a:lumMod val="75000"/>
                    <a:lumOff val="25000"/>
                  </a:prstClr>
                </a:solidFill>
                <a:effectLst/>
                <a:uLnTx/>
                <a:uFillTx/>
                <a:latin typeface="Times New Roman" panose="02020603050405020304" pitchFamily="18" charset="0"/>
                <a:ea typeface="Times New Roman" panose="02020603050405020304" pitchFamily="18" charset="0"/>
                <a:cs typeface="+mn-cs"/>
              </a:rPr>
              <a:t>Dalilning falsafiy tahlili.</a:t>
            </a:r>
            <a:endParaRPr lang="ru-RU"/>
          </a:p>
        </p:txBody>
      </p:sp>
      <p:sp>
        <p:nvSpPr>
          <p:cNvPr id="5" name="Овал 4">
            <a:extLst>
              <a:ext uri="{FF2B5EF4-FFF2-40B4-BE49-F238E27FC236}">
                <a16:creationId xmlns="" xmlns:a16="http://schemas.microsoft.com/office/drawing/2014/main" id="{73779375-849D-451C-A147-D1E5917B524A}"/>
              </a:ext>
            </a:extLst>
          </p:cNvPr>
          <p:cNvSpPr/>
          <p:nvPr/>
        </p:nvSpPr>
        <p:spPr>
          <a:xfrm>
            <a:off x="4137285" y="554634"/>
            <a:ext cx="6955436" cy="3207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2400" b="1" i="1" dirty="0">
                <a:effectLst/>
                <a:latin typeface="Times New Roman" panose="02020603050405020304" pitchFamily="18" charset="0"/>
                <a:ea typeface="Times New Roman" panose="02020603050405020304" pitchFamily="18" charset="0"/>
              </a:rPr>
              <a:t>. </a:t>
            </a:r>
            <a:r>
              <a:rPr lang="uz-Cyrl-UZ" sz="2400" i="1" dirty="0">
                <a:effectLst/>
                <a:latin typeface="Times New Roman" panose="02020603050405020304" pitchFamily="18" charset="0"/>
                <a:ea typeface="Times New Roman" panose="02020603050405020304" pitchFamily="18" charset="0"/>
              </a:rPr>
              <a:t>Ilmiy muammoni qo‘yish, uning echimini topish, ilgari surilgan qoidalarni tekshirish uchun ob’ektiv haqiqiyligi aniqlangan bilim zarur. Bu haqqoniy ilmiy bilim ilmiy ijodda tayaniladigan dalil hisoblanadi.</a:t>
            </a:r>
            <a:endParaRPr lang="ru-RU" sz="2400" dirty="0"/>
          </a:p>
        </p:txBody>
      </p:sp>
      <p:sp>
        <p:nvSpPr>
          <p:cNvPr id="6" name="Блок-схема: несколько документов 5">
            <a:extLst>
              <a:ext uri="{FF2B5EF4-FFF2-40B4-BE49-F238E27FC236}">
                <a16:creationId xmlns="" xmlns:a16="http://schemas.microsoft.com/office/drawing/2014/main" id="{7337A9B2-5FBD-4DB7-B4D1-2C9DEC1E20D9}"/>
              </a:ext>
            </a:extLst>
          </p:cNvPr>
          <p:cNvSpPr/>
          <p:nvPr/>
        </p:nvSpPr>
        <p:spPr>
          <a:xfrm>
            <a:off x="614596" y="3429000"/>
            <a:ext cx="8154650" cy="3429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15000"/>
              </a:lnSpc>
              <a:spcAft>
                <a:spcPts val="1000"/>
              </a:spcAft>
            </a:pPr>
            <a:r>
              <a:rPr lang="uz-Cyrl-UZ" sz="2400" i="1" dirty="0">
                <a:effectLst/>
                <a:latin typeface="Times New Roman" panose="02020603050405020304" pitchFamily="18" charset="0"/>
                <a:ea typeface="Times New Roman" panose="02020603050405020304" pitchFamily="18" charset="0"/>
                <a:cs typeface="Times New Roman" panose="02020603050405020304" pitchFamily="18" charset="0"/>
              </a:rPr>
              <a:t>Dalillar murakkab tuzilishga ega. Ular borliq haqidagi axborot, dalil talqini, uni olish va tavsiflash usulini o‘z ichiga oladi. </a:t>
            </a:r>
            <a:endParaRPr lang="ru-RU" sz="2400" i="1" dirty="0">
              <a:effectLst/>
              <a:latin typeface="Calibri" panose="020F0502020204030204" pitchFamily="34" charset="0"/>
              <a:ea typeface="Times New Roman" panose="02020603050405020304" pitchFamily="18" charset="0"/>
              <a:cs typeface="Times New Roman" panose="02020603050405020304" pitchFamily="18" charset="0"/>
            </a:endParaRPr>
          </a:p>
          <a:p>
            <a:r>
              <a:rPr lang="uz-Cyrl-UZ" sz="2400" i="1" dirty="0">
                <a:effectLst/>
                <a:latin typeface="Times New Roman" panose="02020603050405020304" pitchFamily="18" charset="0"/>
                <a:ea typeface="Times New Roman" panose="02020603050405020304" pitchFamily="18" charset="0"/>
              </a:rPr>
              <a:t>     Dalilning muhim tomoni – borliq yoki uning ayrim xossalari haqida tasavvurning shakllanishiga imkoniyat yaratuvchi borliq to‘g‘risidagi axborot. </a:t>
            </a:r>
            <a:endParaRPr lang="ru-RU" sz="2400" i="1" dirty="0"/>
          </a:p>
        </p:txBody>
      </p:sp>
    </p:spTree>
    <p:extLst>
      <p:ext uri="{BB962C8B-B14F-4D97-AF65-F5344CB8AC3E}">
        <p14:creationId xmlns:p14="http://schemas.microsoft.com/office/powerpoint/2010/main" val="180264768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 xmlns:a16="http://schemas.microsoft.com/office/drawing/2014/main" id="{197AEB24-CA93-4B0E-B8A3-F287B25B93E9}"/>
              </a:ext>
            </a:extLst>
          </p:cNvPr>
          <p:cNvPicPr>
            <a:picLocks noGrp="1" noChangeAspect="1"/>
          </p:cNvPicPr>
          <p:nvPr>
            <p:ph idx="1"/>
          </p:nvPr>
        </p:nvPicPr>
        <p:blipFill>
          <a:blip r:embed="rId2"/>
          <a:stretch>
            <a:fillRect/>
          </a:stretch>
        </p:blipFill>
        <p:spPr>
          <a:xfrm>
            <a:off x="3668623" y="980243"/>
            <a:ext cx="8579341" cy="5224903"/>
          </a:xfrm>
          <a:prstGeom prst="rect">
            <a:avLst/>
          </a:prstGeom>
        </p:spPr>
      </p:pic>
      <p:pic>
        <p:nvPicPr>
          <p:cNvPr id="1026" name="Picture 2" descr="Creative Corner Digital Marketing Agency">
            <a:extLst>
              <a:ext uri="{FF2B5EF4-FFF2-40B4-BE49-F238E27FC236}">
                <a16:creationId xmlns="" xmlns:a16="http://schemas.microsoft.com/office/drawing/2014/main" id="{5A71AA11-F958-4D2A-B310-386A83F98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85739"/>
            <a:ext cx="5572123" cy="324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99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a:extLst>
              <a:ext uri="{FF2B5EF4-FFF2-40B4-BE49-F238E27FC236}">
                <a16:creationId xmlns="" xmlns:a16="http://schemas.microsoft.com/office/drawing/2014/main" id="{24CE756F-EA2A-491E-82F8-C1538BAD48B1}"/>
              </a:ext>
            </a:extLst>
          </p:cNvPr>
          <p:cNvSpPr>
            <a:spLocks noGrp="1"/>
          </p:cNvSpPr>
          <p:nvPr>
            <p:ph idx="1"/>
          </p:nvPr>
        </p:nvSpPr>
        <p:spPr>
          <a:xfrm>
            <a:off x="6457416" y="378244"/>
            <a:ext cx="5464734" cy="2600325"/>
          </a:xfrm>
        </p:spPr>
        <p:style>
          <a:lnRef idx="2">
            <a:schemeClr val="accent1">
              <a:shade val="50000"/>
            </a:schemeClr>
          </a:lnRef>
          <a:fillRef idx="1">
            <a:schemeClr val="accent1"/>
          </a:fillRef>
          <a:effectRef idx="0">
            <a:schemeClr val="accent1"/>
          </a:effectRef>
          <a:fontRef idx="minor">
            <a:schemeClr val="lt1"/>
          </a:fontRef>
        </p:style>
        <p:txBody>
          <a:bodyPr/>
          <a:lstStyle/>
          <a:p>
            <a:pPr indent="457200" algn="just">
              <a:lnSpc>
                <a:spcPct val="115000"/>
              </a:lnSpc>
              <a:spcAft>
                <a:spcPts val="1000"/>
              </a:spcAft>
            </a:pPr>
            <a:endParaRPr lang="uz-Cyrl-UZ"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15000"/>
              </a:lnSpc>
              <a:spcAft>
                <a:spcPts val="1000"/>
              </a:spcAft>
              <a:buNone/>
            </a:pPr>
            <a:r>
              <a:rPr lang="uz-Cyrl-UZ" sz="1800" i="1" dirty="0">
                <a:effectLst/>
                <a:latin typeface="Times New Roman" panose="02020603050405020304" pitchFamily="18" charset="0"/>
                <a:ea typeface="Times New Roman" panose="02020603050405020304" pitchFamily="18" charset="0"/>
                <a:cs typeface="Times New Roman" panose="02020603050405020304" pitchFamily="18" charset="0"/>
              </a:rPr>
              <a:t>Birinchidan, borliq hodisasi, asos qilib olish mumkin bo‘lgan voqea, hodisa, holat sifatidagi dalil. Bu inson tomonidan anglangan yoki anglanmaganligidan qat’i nazar mavjud bo‘lgan hayot dalillaridir. </a:t>
            </a:r>
            <a:endParaRPr lang="ru-RU" sz="1400" i="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ru-RU" dirty="0"/>
          </a:p>
        </p:txBody>
      </p:sp>
      <p:sp>
        <p:nvSpPr>
          <p:cNvPr id="13" name="Овал 12">
            <a:extLst>
              <a:ext uri="{FF2B5EF4-FFF2-40B4-BE49-F238E27FC236}">
                <a16:creationId xmlns="" xmlns:a16="http://schemas.microsoft.com/office/drawing/2014/main" id="{FFB51796-7726-42C2-BA3E-12E167DA660B}"/>
              </a:ext>
            </a:extLst>
          </p:cNvPr>
          <p:cNvSpPr/>
          <p:nvPr/>
        </p:nvSpPr>
        <p:spPr>
          <a:xfrm>
            <a:off x="471372" y="485807"/>
            <a:ext cx="5464734" cy="1447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uz-Cyrl-UZ" sz="2400" b="1" i="1" dirty="0">
                <a:effectLst/>
                <a:latin typeface="Times New Roman" panose="02020603050405020304" pitchFamily="18" charset="0"/>
                <a:ea typeface="Times New Roman" panose="02020603050405020304" pitchFamily="18" charset="0"/>
                <a:cs typeface="Times New Roman" panose="02020603050405020304" pitchFamily="18" charset="0"/>
              </a:rPr>
              <a:t>Dalil tushunchasi har xil ma’no-mazmunga ega</a:t>
            </a:r>
            <a:r>
              <a:rPr lang="uz-Cyrl-UZ"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 name="Прямоугольник 13">
            <a:extLst>
              <a:ext uri="{FF2B5EF4-FFF2-40B4-BE49-F238E27FC236}">
                <a16:creationId xmlns="" xmlns:a16="http://schemas.microsoft.com/office/drawing/2014/main" id="{EE4725CC-40A0-4233-9C1A-95B47FBB4DB9}"/>
              </a:ext>
            </a:extLst>
          </p:cNvPr>
          <p:cNvSpPr/>
          <p:nvPr/>
        </p:nvSpPr>
        <p:spPr>
          <a:xfrm>
            <a:off x="6526282" y="3415832"/>
            <a:ext cx="5395868" cy="2600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uz-Cyrl-UZ" sz="1800" i="1" dirty="0">
                <a:effectLst/>
                <a:latin typeface="Times New Roman" panose="02020603050405020304" pitchFamily="18" charset="0"/>
                <a:ea typeface="Times New Roman" panose="02020603050405020304" pitchFamily="18" charset="0"/>
                <a:cs typeface="Times New Roman" panose="02020603050405020304" pitchFamily="18" charset="0"/>
              </a:rPr>
              <a:t>Ikkinchidan, «dalil» tushunchasi borliqning anglab etilgan voqealari va hodisalarini belgilash</a:t>
            </a:r>
            <a:endParaRPr lang="ru-RU" sz="14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050" name="Picture 2" descr="8 Technology - Droeg, Jamie / Technology Home Page">
            <a:extLst>
              <a:ext uri="{FF2B5EF4-FFF2-40B4-BE49-F238E27FC236}">
                <a16:creationId xmlns="" xmlns:a16="http://schemas.microsoft.com/office/drawing/2014/main" id="{9559F32B-D100-47A6-83C6-36627CBB2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50" y="2293494"/>
            <a:ext cx="6155212" cy="372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6839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wipe(down)">
                                      <p:cBhvr>
                                        <p:cTn id="12" dur="500"/>
                                        <p:tgtEl>
                                          <p:spTgt spid="7">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B0A94AC8-4AC9-4840-8F36-6A56346A52DD}"/>
              </a:ext>
            </a:extLst>
          </p:cNvPr>
          <p:cNvSpPr>
            <a:spLocks noGrp="1"/>
          </p:cNvSpPr>
          <p:nvPr>
            <p:ph idx="1"/>
          </p:nvPr>
        </p:nvSpPr>
        <p:spPr>
          <a:xfrm>
            <a:off x="6249649" y="179883"/>
            <a:ext cx="5427689" cy="6220918"/>
          </a:xfrm>
        </p:spPr>
        <p:txBody>
          <a:bodyPr>
            <a:normAutofit fontScale="92500" lnSpcReduction="10000"/>
          </a:bodyPr>
          <a:lstStyle/>
          <a:p>
            <a:pPr indent="457200" algn="just">
              <a:lnSpc>
                <a:spcPct val="115000"/>
              </a:lnSpc>
              <a:spcAft>
                <a:spcPts val="1000"/>
              </a:spcAft>
            </a:pPr>
            <a:endParaRPr lang="uz-Cyrl-UZ" sz="40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r>
              <a:rPr lang="uz-Cyrl-UZ" sz="4000" i="1" dirty="0">
                <a:effectLst/>
                <a:latin typeface="Times New Roman" panose="02020603050405020304" pitchFamily="18" charset="0"/>
                <a:ea typeface="Times New Roman" panose="02020603050405020304" pitchFamily="18" charset="0"/>
                <a:cs typeface="Times New Roman" panose="02020603050405020304" pitchFamily="18" charset="0"/>
              </a:rPr>
              <a:t>Eynshteyn ta’biri bilan aytganda, fan dalillar bilan boshlanishi va ular bilan tugashi kerak, bunda ibtido va intiho o‘rtasida qanday nazariy strukturalar tuzilishi ahamiyatga ega emas.</a:t>
            </a:r>
            <a:r>
              <a:rPr lang="uz-Cyrl-UZ" sz="4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indent="457200" algn="just">
              <a:lnSpc>
                <a:spcPct val="115000"/>
              </a:lnSpc>
              <a:spcAft>
                <a:spcPts val="1000"/>
              </a:spcAft>
            </a:pPr>
            <a:endParaRPr lang="uz-Cyrl-UZ" sz="4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uz-Cyrl-UZ" sz="40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ru-RU" sz="4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ru-RU" dirty="0"/>
          </a:p>
        </p:txBody>
      </p:sp>
      <p:pic>
        <p:nvPicPr>
          <p:cNvPr id="3078" name="Picture 6" descr="самый быстрый альберт эйнштейн фотографии">
            <a:extLst>
              <a:ext uri="{FF2B5EF4-FFF2-40B4-BE49-F238E27FC236}">
                <a16:creationId xmlns="" xmlns:a16="http://schemas.microsoft.com/office/drawing/2014/main" id="{FF7B31B9-C358-491B-B92B-B397559BB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54" y="179882"/>
            <a:ext cx="5951095" cy="622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8656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кругленные углы 3">
            <a:extLst>
              <a:ext uri="{FF2B5EF4-FFF2-40B4-BE49-F238E27FC236}">
                <a16:creationId xmlns="" xmlns:a16="http://schemas.microsoft.com/office/drawing/2014/main" id="{EC1D5BC0-9979-4CB2-A4CE-958608718F7C}"/>
              </a:ext>
            </a:extLst>
          </p:cNvPr>
          <p:cNvSpPr/>
          <p:nvPr/>
        </p:nvSpPr>
        <p:spPr>
          <a:xfrm>
            <a:off x="369127" y="294012"/>
            <a:ext cx="5596958" cy="3566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2800" b="1" i="1" dirty="0">
                <a:effectLst/>
                <a:latin typeface="Times New Roman" panose="02020603050405020304" pitchFamily="18" charset="0"/>
                <a:ea typeface="Times New Roman" panose="02020603050405020304" pitchFamily="18" charset="0"/>
              </a:rPr>
              <a:t>Empirik dalilning xossalari. </a:t>
            </a:r>
            <a:r>
              <a:rPr lang="uz-Cyrl-UZ" sz="2800" i="1" dirty="0">
                <a:effectLst/>
                <a:latin typeface="Times New Roman" panose="02020603050405020304" pitchFamily="18" charset="0"/>
                <a:ea typeface="Times New Roman" panose="02020603050405020304" pitchFamily="18" charset="0"/>
              </a:rPr>
              <a:t>Empirik dalillar fanda ilmiy nazariyalar tayanadigan empirik bazisni hosil qiladi. Empirik darajaning ichki tuzilishida kamida ikki kichik daraja farqlanadi: </a:t>
            </a:r>
            <a:endParaRPr lang="ru-RU" sz="2800" i="1" dirty="0"/>
          </a:p>
        </p:txBody>
      </p:sp>
      <p:sp>
        <p:nvSpPr>
          <p:cNvPr id="6" name="Овал 5">
            <a:extLst>
              <a:ext uri="{FF2B5EF4-FFF2-40B4-BE49-F238E27FC236}">
                <a16:creationId xmlns="" xmlns:a16="http://schemas.microsoft.com/office/drawing/2014/main" id="{59C9BF47-56B8-483C-B31C-8B3ECBE339B3}"/>
              </a:ext>
            </a:extLst>
          </p:cNvPr>
          <p:cNvSpPr/>
          <p:nvPr/>
        </p:nvSpPr>
        <p:spPr>
          <a:xfrm>
            <a:off x="774180" y="4113101"/>
            <a:ext cx="5191905" cy="2450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2400" dirty="0">
                <a:effectLst/>
                <a:latin typeface="Times New Roman" panose="02020603050405020304" pitchFamily="18" charset="0"/>
                <a:ea typeface="Times New Roman" panose="02020603050405020304" pitchFamily="18" charset="0"/>
              </a:rPr>
              <a:t> a) bevosita kuzatishlar va eksperimentlar. Kuzatish ma’lumotlari ularning natijasi hisoblanadi</a:t>
            </a:r>
            <a:r>
              <a:rPr lang="uz-Cyrl-UZ" sz="1800" dirty="0">
                <a:effectLst/>
                <a:latin typeface="Times New Roman" panose="02020603050405020304" pitchFamily="18" charset="0"/>
                <a:ea typeface="Times New Roman" panose="02020603050405020304" pitchFamily="18" charset="0"/>
              </a:rPr>
              <a:t>; </a:t>
            </a:r>
            <a:endParaRPr lang="ru-RU" dirty="0"/>
          </a:p>
        </p:txBody>
      </p:sp>
      <p:sp>
        <p:nvSpPr>
          <p:cNvPr id="7" name="Овал 6">
            <a:extLst>
              <a:ext uri="{FF2B5EF4-FFF2-40B4-BE49-F238E27FC236}">
                <a16:creationId xmlns="" xmlns:a16="http://schemas.microsoft.com/office/drawing/2014/main" id="{8DAE069E-DA3D-43B5-8797-6428E71FF338}"/>
              </a:ext>
            </a:extLst>
          </p:cNvPr>
          <p:cNvSpPr/>
          <p:nvPr/>
        </p:nvSpPr>
        <p:spPr>
          <a:xfrm>
            <a:off x="6096000" y="4113101"/>
            <a:ext cx="5191905" cy="245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1800" dirty="0">
                <a:effectLst/>
                <a:latin typeface="Times New Roman" panose="02020603050405020304" pitchFamily="18" charset="0"/>
                <a:ea typeface="Times New Roman" panose="02020603050405020304" pitchFamily="18" charset="0"/>
              </a:rPr>
              <a:t>b) bilish amallari. Ularning yordamida kuzatish ma’lumotlaridan empirik bog‘lanishlar va dalillarga o‘tish amalga oshiriladi</a:t>
            </a:r>
            <a:endParaRPr lang="ru-RU" dirty="0"/>
          </a:p>
        </p:txBody>
      </p:sp>
      <p:cxnSp>
        <p:nvCxnSpPr>
          <p:cNvPr id="12" name="Прямая со стрелкой 11">
            <a:extLst>
              <a:ext uri="{FF2B5EF4-FFF2-40B4-BE49-F238E27FC236}">
                <a16:creationId xmlns="" xmlns:a16="http://schemas.microsoft.com/office/drawing/2014/main" id="{5400F160-FEF3-4D0A-9F84-3B203101AF70}"/>
              </a:ext>
            </a:extLst>
          </p:cNvPr>
          <p:cNvCxnSpPr>
            <a:cxnSpLocks/>
            <a:stCxn id="7" idx="0"/>
            <a:endCxn id="7" idx="0"/>
          </p:cNvCxnSpPr>
          <p:nvPr/>
        </p:nvCxnSpPr>
        <p:spPr>
          <a:xfrm>
            <a:off x="8691953" y="4113101"/>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Названы самые бизнес-активные регионы России — Российская газета">
            <a:extLst>
              <a:ext uri="{FF2B5EF4-FFF2-40B4-BE49-F238E27FC236}">
                <a16:creationId xmlns="" xmlns:a16="http://schemas.microsoft.com/office/drawing/2014/main" id="{7871D3B3-B14C-4097-8524-9DC4AF921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4012"/>
            <a:ext cx="5347116" cy="3566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9917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Understanding the Role of an IT Business Analyst &amp;amp; How to Become One">
            <a:extLst>
              <a:ext uri="{FF2B5EF4-FFF2-40B4-BE49-F238E27FC236}">
                <a16:creationId xmlns="" xmlns:a16="http://schemas.microsoft.com/office/drawing/2014/main" id="{DFABCFA8-DED6-428A-8C5D-68E112930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85" y="1512132"/>
            <a:ext cx="5176602" cy="4304223"/>
          </a:xfrm>
          <a:prstGeom prst="rect">
            <a:avLst/>
          </a:prstGeom>
          <a:noFill/>
          <a:extLst>
            <a:ext uri="{909E8E84-426E-40DD-AFC4-6F175D3DCCD1}">
              <a14:hiddenFill xmlns:a14="http://schemas.microsoft.com/office/drawing/2010/main">
                <a:solidFill>
                  <a:srgbClr val="FFFFFF"/>
                </a:solidFill>
              </a14:hiddenFill>
            </a:ext>
          </a:extLst>
        </p:spPr>
      </p:pic>
      <p:sp>
        <p:nvSpPr>
          <p:cNvPr id="9" name="Блок-схема: несколько документов 8">
            <a:extLst>
              <a:ext uri="{FF2B5EF4-FFF2-40B4-BE49-F238E27FC236}">
                <a16:creationId xmlns="" xmlns:a16="http://schemas.microsoft.com/office/drawing/2014/main" id="{98528B86-13B8-406E-8E09-3C6CCDD0AE1B}"/>
              </a:ext>
            </a:extLst>
          </p:cNvPr>
          <p:cNvSpPr/>
          <p:nvPr/>
        </p:nvSpPr>
        <p:spPr>
          <a:xfrm>
            <a:off x="5641298" y="244612"/>
            <a:ext cx="5846164" cy="64045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z-Cyrl-UZ" sz="2800" b="1" i="1" dirty="0">
                <a:effectLst/>
                <a:latin typeface="Times New Roman" panose="02020603050405020304" pitchFamily="18" charset="0"/>
                <a:ea typeface="Times New Roman" panose="02020603050405020304" pitchFamily="18" charset="0"/>
                <a:cs typeface="Times New Roman" panose="02020603050405020304" pitchFamily="18" charset="0"/>
              </a:rPr>
              <a:t>Kuzatilgan dalil </a:t>
            </a:r>
            <a:r>
              <a:rPr lang="uz-Cyrl-UZ" sz="2800" i="1" dirty="0">
                <a:effectLst/>
                <a:latin typeface="Times New Roman" panose="02020603050405020304" pitchFamily="18" charset="0"/>
                <a:ea typeface="Times New Roman" panose="02020603050405020304" pitchFamily="18" charset="0"/>
                <a:cs typeface="Times New Roman" panose="02020603050405020304" pitchFamily="18" charset="0"/>
              </a:rPr>
              <a:t>– bu ikki qismdan iborat </a:t>
            </a:r>
            <a:r>
              <a:rPr lang="en-US" sz="2800" i="1" dirty="0" err="1">
                <a:latin typeface="Times New Roman" panose="02020603050405020304" pitchFamily="18" charset="0"/>
                <a:ea typeface="Times New Roman" panose="02020603050405020304" pitchFamily="18" charset="0"/>
                <a:cs typeface="Times New Roman" panose="02020603050405020304" pitchFamily="18" charset="0"/>
              </a:rPr>
              <a:t>bo</a:t>
            </a:r>
            <a:r>
              <a:rPr lang="uz-Cyrl-UZ" sz="2800" i="1" dirty="0">
                <a:effectLst/>
                <a:latin typeface="Times New Roman" panose="02020603050405020304" pitchFamily="18" charset="0"/>
                <a:ea typeface="Times New Roman" panose="02020603050405020304" pitchFamily="18" charset="0"/>
                <a:cs typeface="Times New Roman" panose="02020603050405020304" pitchFamily="18" charset="0"/>
              </a:rPr>
              <a:t>‘lgan da’vo. </a:t>
            </a:r>
            <a:r>
              <a:rPr lang="uz-Cyrl-UZ" sz="2800" b="1" i="1" dirty="0">
                <a:effectLst/>
                <a:latin typeface="Times New Roman" panose="02020603050405020304" pitchFamily="18" charset="0"/>
                <a:ea typeface="Times New Roman" panose="02020603050405020304" pitchFamily="18" charset="0"/>
                <a:cs typeface="Times New Roman" panose="02020603050405020304" pitchFamily="18" charset="0"/>
              </a:rPr>
              <a:t>Dalil tavsifi </a:t>
            </a:r>
            <a:r>
              <a:rPr lang="uz-Cyrl-UZ" sz="2800" i="1" dirty="0">
                <a:effectLst/>
                <a:latin typeface="Times New Roman" panose="02020603050405020304" pitchFamily="18" charset="0"/>
                <a:ea typeface="Times New Roman" panose="02020603050405020304" pitchFamily="18" charset="0"/>
                <a:cs typeface="Times New Roman" panose="02020603050405020304" pitchFamily="18" charset="0"/>
              </a:rPr>
              <a:t>– muayyan sharoitlarda kuzatish mumkin bo‘lgan narsa yoki hodisa tavsifi. </a:t>
            </a:r>
            <a:r>
              <a:rPr lang="uz-Cyrl-UZ" sz="2800" b="1" i="1" dirty="0">
                <a:effectLst/>
                <a:latin typeface="Times New Roman" panose="02020603050405020304" pitchFamily="18" charset="0"/>
                <a:ea typeface="Times New Roman" panose="02020603050405020304" pitchFamily="18" charset="0"/>
                <a:cs typeface="Times New Roman" panose="02020603050405020304" pitchFamily="18" charset="0"/>
              </a:rPr>
              <a:t>Kuzatishni o‘tkazish sharoitlari </a:t>
            </a:r>
            <a:r>
              <a:rPr lang="uz-Cyrl-UZ" sz="2800" i="1" dirty="0">
                <a:effectLst/>
                <a:latin typeface="Times New Roman" panose="02020603050405020304" pitchFamily="18" charset="0"/>
                <a:ea typeface="Times New Roman" panose="02020603050405020304" pitchFamily="18" charset="0"/>
                <a:cs typeface="Times New Roman" panose="02020603050405020304" pitchFamily="18" charset="0"/>
              </a:rPr>
              <a:t>– bu da’voning birinchi qismida tavsiflangan narsa yoki hodisani qaysi sharoitlarda kuzatish mumkinligining tavsifi. </a:t>
            </a:r>
            <a:endParaRPr lang="ru-RU" sz="28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03133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вал 9">
            <a:extLst>
              <a:ext uri="{FF2B5EF4-FFF2-40B4-BE49-F238E27FC236}">
                <a16:creationId xmlns="" xmlns:a16="http://schemas.microsoft.com/office/drawing/2014/main" id="{A878549A-BDAA-4266-A7ED-8B5AB6A441BC}"/>
              </a:ext>
            </a:extLst>
          </p:cNvPr>
          <p:cNvSpPr/>
          <p:nvPr/>
        </p:nvSpPr>
        <p:spPr>
          <a:xfrm>
            <a:off x="119921" y="0"/>
            <a:ext cx="6385810" cy="685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uz-Cyrl-UZ" sz="2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F.Bekon o‘z bilish nazariyasida empirik dalilarning ahamiyatini ulug‘laydi. Uning fikricha, “Sof empirik olim chumoliga o‘xshab faqat dalillarni yig‘ishi va ular bilan kifoyalanadi, sof ratsionalist, nazariyotchi esa, aksincha, dalillarga e’tibor bermay, o‘rgimchakka o‘xshab o‘z-o‘zidan nazariy to‘r to‘qiydi, biroq haqiqiy olim asalariga o‘xshab har xil gullardan material yig‘adi va ularni o‘z ixtiyoriga ko‘ra tasarruf etadi”</a:t>
            </a:r>
            <a:endParaRPr lang="ru-RU" sz="24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170" name="Picture 2" descr="Бэкон, Фрэнсис — Википедия">
            <a:extLst>
              <a:ext uri="{FF2B5EF4-FFF2-40B4-BE49-F238E27FC236}">
                <a16:creationId xmlns="" xmlns:a16="http://schemas.microsoft.com/office/drawing/2014/main" id="{2A2DA376-F311-4494-931F-665D8094BB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0662" y="304423"/>
            <a:ext cx="4976735" cy="624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663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402</TotalTime>
  <Words>597</Words>
  <Application>Microsoft Office PowerPoint</Application>
  <PresentationFormat>Произвольный</PresentationFormat>
  <Paragraphs>44</Paragraphs>
  <Slides>15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Аспект</vt:lpstr>
      <vt:lpstr>5-MAVZU. ILMIY  TАDQIQОTDА DАLILLАRNING RОLI.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5-MAVZU. ILMIY  TАDQIQОTDА DАLILLАRNING RОLI.</dc:title>
  <dc:creator>acer</dc:creator>
  <cp:lastModifiedBy>User</cp:lastModifiedBy>
  <cp:revision>32</cp:revision>
  <dcterms:created xsi:type="dcterms:W3CDTF">2021-10-09T18:35:03Z</dcterms:created>
  <dcterms:modified xsi:type="dcterms:W3CDTF">2022-01-31T17:02:32Z</dcterms:modified>
</cp:coreProperties>
</file>