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259"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smtClean="0"/>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smtClean="0"/>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_ftn1"/><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_ftn1"/><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_ftn1"/><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_ftn1"/><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_ftn1"/><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algn="ctr"/>
            <a:r>
              <a:rPr lang="uz-Cyrl-UZ" b="1" dirty="0">
                <a:latin typeface="Times New Roman" panose="02020603050405020304" pitchFamily="18" charset="0"/>
                <a:cs typeface="Times New Roman" panose="02020603050405020304" pitchFamily="18" charset="0"/>
              </a:rPr>
              <a:t>Ilmiy  tаdqiqоtdа intuitsiyaning </a:t>
            </a:r>
            <a:r>
              <a:rPr lang="uz-Cyrl-UZ" b="1" dirty="0" smtClean="0">
                <a:latin typeface="Times New Roman" panose="02020603050405020304" pitchFamily="18" charset="0"/>
                <a:cs typeface="Times New Roman" panose="02020603050405020304" pitchFamily="18" charset="0"/>
              </a:rPr>
              <a:t>rоli</a:t>
            </a:r>
            <a:endParaRPr lang="ru-RU"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3181004" y="4967886"/>
            <a:ext cx="6096000" cy="646331"/>
          </a:xfrm>
          <a:prstGeom prst="rect">
            <a:avLst/>
          </a:prstGeom>
        </p:spPr>
        <p:txBody>
          <a:bodyPr>
            <a:spAutoFit/>
          </a:bodyPr>
          <a:lstStyle/>
          <a:p>
            <a:pPr algn="ctr">
              <a:defRPr/>
            </a:pPr>
            <a:r>
              <a:rPr lang="ru-RU" b="1" dirty="0">
                <a:latin typeface="Times New Roman" panose="02020603050405020304" pitchFamily="18" charset="0"/>
                <a:cs typeface="Times New Roman" panose="02020603050405020304" pitchFamily="18" charset="0"/>
              </a:rPr>
              <a:t>1-</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prof. </a:t>
            </a:r>
            <a:r>
              <a:rPr lang="en-US" b="1" dirty="0" err="1">
                <a:latin typeface="Times New Roman" panose="02020603050405020304" pitchFamily="18" charset="0"/>
                <a:cs typeface="Times New Roman" panose="02020603050405020304" pitchFamily="18" charset="0"/>
              </a:rPr>
              <a:t>G.K.Masharipova</a:t>
            </a:r>
            <a:endParaRPr lang="en-US" b="1" dirty="0">
              <a:latin typeface="Times New Roman" panose="02020603050405020304" pitchFamily="18" charset="0"/>
              <a:cs typeface="Times New Roman" panose="02020603050405020304" pitchFamily="18" charset="0"/>
            </a:endParaRPr>
          </a:p>
          <a:p>
            <a:pPr algn="ctr">
              <a:defRPr/>
            </a:pPr>
            <a:r>
              <a:rPr lang="en-US" b="1" dirty="0">
                <a:latin typeface="Times New Roman" panose="02020603050405020304" pitchFamily="18" charset="0"/>
                <a:cs typeface="Times New Roman" panose="02020603050405020304" pitchFamily="18" charset="0"/>
              </a:rPr>
              <a:t>2</a:t>
            </a:r>
            <a:r>
              <a:rPr lang="ru-RU"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PhD </a:t>
            </a:r>
            <a:r>
              <a:rPr lang="en-US" b="1" smtClean="0">
                <a:latin typeface="Times New Roman" panose="02020603050405020304" pitchFamily="18" charset="0"/>
                <a:cs typeface="Times New Roman" panose="02020603050405020304" pitchFamily="18" charset="0"/>
              </a:rPr>
              <a:t>T.J.Xo'janova</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458135"/>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1579" y="328774"/>
            <a:ext cx="9603275" cy="5137572"/>
          </a:xfrm>
        </p:spPr>
        <p:txBody>
          <a:bodyPr>
            <a:normAutofit fontScale="92500" lnSpcReduction="20000"/>
          </a:bodyPr>
          <a:lstStyle/>
          <a:p>
            <a:r>
              <a:rPr lang="uz-Cyrl-UZ" dirty="0"/>
              <a:t>SHunday qilib, </a:t>
            </a:r>
            <a:r>
              <a:rPr lang="uz-Cyrl-UZ" i="1" dirty="0"/>
              <a:t>intellektual elita – ziyolilarning tug‘ma emas, balki funksional tipi. U o‘z zimmasiga yuklangan jamiyatning ma’naviy va intellektual  rivojlanishini  ta’minlash  funksiyasi bilan bog‘liq</a:t>
            </a:r>
            <a:r>
              <a:rPr lang="uz-Cyrl-UZ" dirty="0"/>
              <a:t>. Mazkur qatlamning o‘ziga xos xususiyatlari jumlasiga uning ochiqligini kiritish mumkin. Ziyolilarning aynan iqtidorli vakillari intellektual elita safini to‘ldiradilar. Ziyolilarning u yoki bu </a:t>
            </a:r>
            <a:endParaRPr lang="uz-Cyrl-UZ" dirty="0" smtClean="0"/>
          </a:p>
          <a:p>
            <a:endParaRPr lang="uz-Cyrl-UZ" dirty="0"/>
          </a:p>
          <a:p>
            <a:r>
              <a:rPr lang="uz-Cyrl-UZ" dirty="0" smtClean="0"/>
              <a:t>vakilini  </a:t>
            </a:r>
            <a:r>
              <a:rPr lang="uz-Cyrl-UZ" dirty="0"/>
              <a:t>intellektual elitaga mansub deb topish masalasini hal qilishda ayrim zarur belgilarga ishora qiluvchi metodikalar mavjud. Bunday belgilar sifatida quyidagilar taklif qilinadi:</a:t>
            </a:r>
            <a:endParaRPr lang="ru-RU" dirty="0"/>
          </a:p>
          <a:p>
            <a:pPr lvl="0"/>
            <a:r>
              <a:rPr lang="uz-Cyrl-UZ" dirty="0"/>
              <a:t>muayyan olim fanlar akademiyasi, ilmiy muassasalar va jamiyatlarga haqiqiy a’zo, muxbir a’zo yoki faxriy a’zo etib saylangani;</a:t>
            </a:r>
            <a:endParaRPr lang="ru-RU" dirty="0"/>
          </a:p>
          <a:p>
            <a:pPr lvl="0"/>
            <a:r>
              <a:rPr lang="uz-Cyrl-UZ" dirty="0"/>
              <a:t>ilmiy faoliyat uchun mukofot va medallarga sazovor bo‘lganlik;</a:t>
            </a:r>
            <a:endParaRPr lang="ru-RU" dirty="0"/>
          </a:p>
          <a:p>
            <a:pPr lvl="0"/>
            <a:r>
              <a:rPr lang="uz-Cyrl-UZ" dirty="0"/>
              <a:t>maxsus biografik ma’lumotnomalar va ensiklopediyalarga kiritilganlik;</a:t>
            </a:r>
            <a:endParaRPr lang="ru-RU" dirty="0"/>
          </a:p>
          <a:p>
            <a:pPr lvl="0"/>
            <a:r>
              <a:rPr lang="uz-Cyrl-UZ" dirty="0"/>
              <a:t>ilmiy nufuzi katta bo‘lgan nashrlarning tahrir hay’atlarida ishtirok etish;</a:t>
            </a:r>
            <a:endParaRPr lang="ru-RU" dirty="0"/>
          </a:p>
          <a:p>
            <a:pPr lvl="0"/>
            <a:r>
              <a:rPr lang="uz-Cyrl-UZ" dirty="0"/>
              <a:t>olimning asarlari jahon ilmiy hamjamiyati a’zolari tomonidan yuksak baholanishi va ulardan iqtiboslar olish indeksining yuqoriligi. </a:t>
            </a:r>
            <a:endParaRPr lang="ru-RU" dirty="0"/>
          </a:p>
          <a:p>
            <a:endParaRPr lang="ru-RU" dirty="0"/>
          </a:p>
        </p:txBody>
      </p:sp>
    </p:spTree>
    <p:extLst>
      <p:ext uri="{BB962C8B-B14F-4D97-AF65-F5344CB8AC3E}">
        <p14:creationId xmlns:p14="http://schemas.microsoft.com/office/powerpoint/2010/main" val="3983110232"/>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62518" y="431515"/>
            <a:ext cx="9603275" cy="5117024"/>
          </a:xfrm>
        </p:spPr>
        <p:txBody>
          <a:bodyPr>
            <a:normAutofit lnSpcReduction="10000"/>
          </a:bodyPr>
          <a:lstStyle/>
          <a:p>
            <a:r>
              <a:rPr lang="uz-Cyrl-UZ" dirty="0"/>
              <a:t>Fanda amal qiluvchi «Matfey effekti»ga ko‘ra, ilmiy hamjamiyat tomonidan e’tirof etilgan olimlar yangi mukofotlarga o‘zlarining hali dovruq qozonmagan hamkasblariga qaraganda osonroq erishadilar. </a:t>
            </a:r>
            <a:endParaRPr lang="uz-Cyrl-UZ" dirty="0" smtClean="0"/>
          </a:p>
          <a:p>
            <a:endParaRPr lang="ru-RU" dirty="0"/>
          </a:p>
          <a:p>
            <a:r>
              <a:rPr lang="uz-Cyrl-UZ" i="1" dirty="0"/>
              <a:t>Intellektual elitaning ontopsixologiyasi ijodiy o‘sishni rag‘batlantiruvchi omillarning ikki darajasi mavjudligini ko‘rsatadi</a:t>
            </a:r>
            <a:r>
              <a:rPr lang="uz-Cyrl-UZ" dirty="0"/>
              <a:t>. Birinchi daraja shaxsiy manfaatlar va ambitsiyalarga to‘la stimullardan iborat bo‘lib, ularning orasida o‘z imkoniyatlarini ro‘yobga chiqarish ehtiyoji, liderlikka intilish muhim o‘rin tutadi. Ikkinchi daraja ijtimoiy ahamiyatga molik rag‘batlantiruvchi omillar bilan belgilanadi. Bu erda ayrim faoliyat jabhalarining ustunligi, umuman jamiyat yoki uning ayrim tuzilmalari manfaatlari o‘z rolini o‘ynaydi. Unda ijodkor shaxsning ahamiyatiga urg‘u berish, ijodni targ‘ib qilishning har xil imkoniyatlaridan, shuningdek moddiy stimullar: grantlar, shaxsiy stipendiyalar, byudjetdan moliyalashtirishdan foydalaniladi. Har qanday jamiyat o‘z intellektual salohiyatini o‘stirishdan manfaatdor bo‘lishi lozim. </a:t>
            </a:r>
            <a:endParaRPr lang="ru-RU" dirty="0"/>
          </a:p>
        </p:txBody>
      </p:sp>
    </p:spTree>
    <p:extLst>
      <p:ext uri="{BB962C8B-B14F-4D97-AF65-F5344CB8AC3E}">
        <p14:creationId xmlns:p14="http://schemas.microsoft.com/office/powerpoint/2010/main" val="26681042"/>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z-Cyrl-UZ" dirty="0"/>
              <a:t>Matfey effekti</a:t>
            </a:r>
            <a:endParaRPr lang="ru-RU" b="1" dirty="0"/>
          </a:p>
        </p:txBody>
      </p:sp>
      <p:pic>
        <p:nvPicPr>
          <p:cNvPr id="4" name="Рисунок 3"/>
          <p:cNvPicPr>
            <a:picLocks noChangeAspect="1"/>
          </p:cNvPicPr>
          <p:nvPr/>
        </p:nvPicPr>
        <p:blipFill>
          <a:blip r:embed="rId2"/>
          <a:stretch>
            <a:fillRect/>
          </a:stretch>
        </p:blipFill>
        <p:spPr>
          <a:xfrm>
            <a:off x="2239766" y="1989994"/>
            <a:ext cx="7732694" cy="4322926"/>
          </a:xfrm>
          <a:prstGeom prst="rect">
            <a:avLst/>
          </a:prstGeom>
        </p:spPr>
      </p:pic>
    </p:spTree>
    <p:extLst>
      <p:ext uri="{BB962C8B-B14F-4D97-AF65-F5344CB8AC3E}">
        <p14:creationId xmlns:p14="http://schemas.microsoft.com/office/powerpoint/2010/main" val="284256140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7453" y="310222"/>
            <a:ext cx="7692421" cy="5504951"/>
          </a:xfrm>
        </p:spPr>
        <p:txBody>
          <a:bodyPr>
            <a:normAutofit/>
          </a:bodyPr>
          <a:lstStyle/>
          <a:p>
            <a:r>
              <a:rPr lang="uz-Cyrl-UZ" b="1" dirty="0"/>
              <a:t>Hozirgi zamon olimining portreti.</a:t>
            </a:r>
            <a:r>
              <a:rPr lang="uz-Cyrl-UZ" dirty="0"/>
              <a:t> Xo‘sh, hozirgi zamon olimi kim va u qanday sifatlarga ega? Pol Feyerabend qalamiga mansub sahifalar davrimiz olimining o‘ziga xos xususiyatlarini anglab etish, uning portretini yaratishga qaratilgan falsafiy ijodning yorqin namunasidir. U o‘z do‘sti va hamkasbi Imre Lakatos obraziga murojaat etib, olim portretini yaratadi. Portret juda aniq yaratilgan, chunki metodologning asosiy vazifasi haqiqatni ko‘rsatishdir. Zamondoshlarining xotiralariga ko‘ra, Pol Feyerabendning o‘zi hazil-mutoyibaga moyilligi kuchli, ekstravagant shaxs bo‘lgan. U soxta tavoze va har xil dabdababozliklar ustidan kulgan. Tanqidiy kayfiyatdagi shaxs sifatida, u ayovsiz tanqid tig‘i ostiga olingan va muqarrar tarzda o‘ziga nisbatan dushmanlik tuyg‘ularini uyg‘otgan. </a:t>
            </a:r>
            <a:endParaRPr lang="ru-RU" dirty="0"/>
          </a:p>
        </p:txBody>
      </p:sp>
      <p:pic>
        <p:nvPicPr>
          <p:cNvPr id="6146" name="Picture 2" descr="Пол Фейерабенд: Избранные труды по методологии науки — Гуманитарный порт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0608" y="2003460"/>
            <a:ext cx="2517950" cy="27512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7103"/>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93853" y="636998"/>
            <a:ext cx="6698749" cy="5239820"/>
          </a:xfrm>
        </p:spPr>
        <p:txBody>
          <a:bodyPr>
            <a:normAutofit/>
          </a:bodyPr>
          <a:lstStyle/>
          <a:p>
            <a:r>
              <a:rPr lang="uz-Cyrl-UZ" dirty="0"/>
              <a:t>SHunday qilib, </a:t>
            </a:r>
            <a:r>
              <a:rPr lang="uz-Cyrl-UZ" i="1" dirty="0"/>
              <a:t>hozirgi zamon olimining portreti qo‘yidagicha: Hozirgi davr olimi  eng bahsli g‘oyalarni vijdoni qiynalmay himoya qilishga qodir. U biron-bir muassasa va mafkuraga nisbatan boqiy muhabbat yoki nafrat tuyg‘ularini his etmaydi. Uning maqsadlari barqaror bo‘lishi yoki mulohazalar, zerikish, tajribaning o‘zgarishi yoki atrofdagilarda kuchli taassurot qoldirish niyati ta’sirida o‘zgarishi mumkin. U maqsadga yo bir o‘zi, yo uyushgan guruh yordamida erishishga harakat qilishi mumkin. Bunda u aql-idrok, emosiyalar, mutoyiba, «jiddiy manfaatdorlik pozitsiyasi» va odamlar o‘ylab topgan har qanday vositalardan foydalanishi mumkin. U doim universal g‘oyalar va universal andozalarga ochiq-oydin qarshi chiqadi. U ilmiy halollikni shijoat bilan himoya qilishda har qanday Nobel mukofoti sohibidan o‘zishga qodir.</a:t>
            </a:r>
            <a:r>
              <a:rPr lang="uz-Cyrl-UZ" dirty="0"/>
              <a:t> </a:t>
            </a:r>
            <a:endParaRPr lang="ru-RU" dirty="0"/>
          </a:p>
        </p:txBody>
      </p:sp>
      <p:pic>
        <p:nvPicPr>
          <p:cNvPr id="7174" name="Picture 6" descr="Анархизм в науке: кто такой Пол Фейерабенд и почему он призывал ученых не  верить в истинность знани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807" y="2400859"/>
            <a:ext cx="4139023" cy="256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570128"/>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3342" y="731463"/>
            <a:ext cx="7127342" cy="5093984"/>
          </a:xfrm>
        </p:spPr>
        <p:txBody>
          <a:bodyPr>
            <a:normAutofit/>
          </a:bodyPr>
          <a:lstStyle/>
          <a:p>
            <a:r>
              <a:rPr lang="uz-Cyrl-UZ" dirty="0"/>
              <a:t>U Karlos Kastaneda tavsiflagan taomillar, hodisalar va kechinmalarga juda qiziqadi</a:t>
            </a:r>
            <a:r>
              <a:rPr lang="en-US" baseline="30000" dirty="0">
                <a:hlinkClick r:id="rId2"/>
              </a:rPr>
              <a:t>1</a:t>
            </a:r>
            <a:r>
              <a:rPr lang="uz-Cyrl-UZ" dirty="0"/>
              <a:t>. Feyerabend, olim o‘zini tabiat qonunlari bilan bog‘lashga yo‘l qo‘ymagani uchungina muvaffaqiyatga erishadi, deb e’lon qiladi. Olim konformizm yo‘lini butunlay rad etadi. Uning tafakkurida aql va antiaql, ma’no va ma’nosizlik, mo‘ljal va tasodif, ong va ongsizlik, insonparvarlik va antigumanizm yaxlit holda mujassamlashadi. Ba’zan u o‘z opponentlarining kayfiyatini juda aniq tushunadi, biroq emosional, ma’naviy va ijtimoiy tizginlardan nafratlanishi ham mumkin. Xullas, insoniyat va fanga faqat o‘z ishi bilan shug‘ullangan odamlargina foyda keltiradi. </a:t>
            </a:r>
            <a:endParaRPr lang="ru-RU" dirty="0"/>
          </a:p>
        </p:txBody>
      </p:sp>
      <p:pic>
        <p:nvPicPr>
          <p:cNvPr id="8194" name="Picture 2" descr="Карлос Кастанеда - самая загадочная личность XX век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1337" y="731463"/>
            <a:ext cx="2381250"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577453"/>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1579" y="390418"/>
            <a:ext cx="9603275" cy="5476126"/>
          </a:xfrm>
        </p:spPr>
        <p:txBody>
          <a:bodyPr>
            <a:normAutofit fontScale="85000" lnSpcReduction="10000"/>
          </a:bodyPr>
          <a:lstStyle/>
          <a:p>
            <a:r>
              <a:rPr lang="uz-Cyrl-UZ" dirty="0"/>
              <a:t>Olim portretiga yana shuni qo‘shimcha qilish lozimki, u haqiqatni hamma narsadan ustun qo‘yadi, bilim – hayotning oliy in’omi, haqiqat har qanday e’tiqodlar, mafkuralar va jamoatchilik fikridan muhimroq ekanligi, olimning vazifasi haqiqatni tarqib qilishdan iboratligi, demak, u shogirdlar va izdoshlarga ega bo‘lishi lozimligiga uning ishonchi komil. Koinot va tabiatning azaliy muammolarini o‘rganar ekan, u dunyoning o‘tinchini eshitmaydi. Haqiqatni izlash, cheksiz olamni «anglash sifatini oshirish»ni olim o‘z hayotining mazmuni deb hisoblaydi. Darhaqiqat, jonli mavjudot tug‘ilishi bilan anglash qobiliyatiga ega bo‘ladi va o‘lganidan keyin undan ayriladi, biroq anglash sifati inson bosib o‘tgan hayot yo‘li, uning tajribasi va o‘zlashtirgan bilimlar majmui bilan belgilanadi. Har bir inson o‘z borlig‘ini anglash va olam qonunlarini tushunib etishga intilishda epirikdir. </a:t>
            </a:r>
            <a:endParaRPr lang="ru-RU" dirty="0"/>
          </a:p>
          <a:p>
            <a:r>
              <a:rPr lang="uz-Cyrl-UZ" dirty="0"/>
              <a:t>Oqilona qobiliyatlarning haddan ortiq rivojlanishi dunyoni idrok etishning boshqa barcha yo‘llari torayishi va hatto buzilishiga sabab bo‘ladi, degan taxmin mavjud. Albatta, borliq haqidagi ma’lumotlar axborot bazasining kamayishi uni yaxlit tushunib etishga ko‘maklashmaydi, balki aksincha, dunyoni tor tushunishga yo‘l ochadi. Olimlar intuitsiyaga tayanar ekan, bu bilan ular o‘zining oqilonalik chegarasidan chetga chiqishga intilishini e’lon qiladi. Rasionalizm ob’ektni va dunyoning butun rang-barangligini konsepsiya chegarasiga so‘zlar va tushunchalar tarzida sig‘dirishga harakat qiladi. Rasionalizm olimni ma’lum narsalar va hodisalar bilan bog‘laydi va uni noma’lumni ma’lumga aylantirishga yo‘naltirib, o‘zi ma’lum koordinatalar tizimida qolishni ma’qul ko‘radi. Butun fan binosining poydevorini tashkil etuvchi ilmiy tushuntirish mexanizmining mohiyati shundan iborat. </a:t>
            </a:r>
            <a:endParaRPr lang="ru-RU" dirty="0"/>
          </a:p>
          <a:p>
            <a:endParaRPr lang="ru-RU" dirty="0"/>
          </a:p>
        </p:txBody>
      </p:sp>
    </p:spTree>
    <p:extLst>
      <p:ext uri="{BB962C8B-B14F-4D97-AF65-F5344CB8AC3E}">
        <p14:creationId xmlns:p14="http://schemas.microsoft.com/office/powerpoint/2010/main" val="380556754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1579" y="349322"/>
            <a:ext cx="9603275" cy="5117024"/>
          </a:xfrm>
        </p:spPr>
        <p:txBody>
          <a:bodyPr>
            <a:normAutofit fontScale="85000" lnSpcReduction="20000"/>
          </a:bodyPr>
          <a:lstStyle/>
          <a:p>
            <a:r>
              <a:rPr lang="uz-Cyrl-UZ" dirty="0"/>
              <a:t>Olimning mo‘ljallarida doimo mavjud bo‘lgan ikkiyoqlamalik R.Merton asarida o‘z ifodasini topdi. 1965 yilda nashr etilgan «Olimning ambivalentligi» kitobida</a:t>
            </a:r>
            <a:r>
              <a:rPr lang="uz-Cyrl-UZ" baseline="30000" dirty="0">
                <a:hlinkClick r:id="rId2"/>
              </a:rPr>
              <a:t>1</a:t>
            </a:r>
            <a:r>
              <a:rPr lang="uz-Cyrl-UZ" dirty="0"/>
              <a:t> olimlar o‘z faoliyatida mo‘ljal oluvchi qarama-qarshi yo‘nalishdagi normativ talablar mavjudligi qayd etilgan. Normalar va qarshi normalarning qarama-qarshiligi ilmiy tadqiqotning deyarli har bir jihatida seziladi. </a:t>
            </a:r>
            <a:endParaRPr lang="uz-Cyrl-UZ" dirty="0" smtClean="0"/>
          </a:p>
          <a:p>
            <a:r>
              <a:rPr lang="uz-Cyrl-UZ" dirty="0" smtClean="0"/>
              <a:t>  </a:t>
            </a:r>
          </a:p>
          <a:p>
            <a:r>
              <a:rPr lang="uz-Cyrl-UZ" dirty="0" smtClean="0"/>
              <a:t>Masalan</a:t>
            </a:r>
            <a:r>
              <a:rPr lang="uz-Cyrl-UZ" dirty="0"/>
              <a:t>, olim o‘zi erishgan natijalari bilan hamkasblarini mumkin qadar tezroq tanishtirishi </a:t>
            </a:r>
            <a:r>
              <a:rPr lang="uz-Cyrl-UZ" dirty="0" smtClean="0"/>
              <a:t>lozim</a:t>
            </a:r>
            <a:r>
              <a:rPr lang="uz-Cyrl-UZ" dirty="0"/>
              <a:t>. Biroq ularda xato o‘tib ketmasligi uchun u o‘z natijalarini e’lon qilishdan oldin sinchiklab tekshirishi shart. Bundan tashqari, olim yangi g‘oyalar va yo‘nalishlarga nisbatan ta’sirchan bo‘lishi lozim. Biroq, ayni vaqtda, u o‘z ilmiy qarashlarini himoya qilishi va intellektual modaga berilmasligi kerak. Olimdan o‘tmishdoshlar va zamondoshlarning o‘z qiziqishlari sohasiga mansub barcha asarlarini bilish talab etiladi. Ayni vaqtda u tafakkurning mustaqilligini saqlab qolishi va uning eruditsiyasi qarashlarining o‘ziga xosligiga ta’sir ko‘rsatmasligi darkor. Olim o‘zi erishgan natijalarni fan xazinasiga kiritishga harakat qilishi lozim, biroq u oldingi paradigma doirasida olingan barcha bilimlarga shubha bilan qarashi kerak. SHunday qilib, fan qadriyatlar va me’yorlar tizimining ambivalentligi doim olimning oldiga quyidagi muammoni ko‘ndalang qilib qo‘yadi: bir tomondan, insoniyat ravnaqi uchun yashash va ishlash, boshqa tomondan – o‘z tadqiqotlarining natijalari halokatli bo‘lgan taqdirda, ulardan foydalanish oqibatlari uchun mas’uliyatni o‘z zimmasiga olmaslik. </a:t>
            </a:r>
            <a:endParaRPr lang="ru-RU" dirty="0"/>
          </a:p>
        </p:txBody>
      </p:sp>
    </p:spTree>
    <p:extLst>
      <p:ext uri="{BB962C8B-B14F-4D97-AF65-F5344CB8AC3E}">
        <p14:creationId xmlns:p14="http://schemas.microsoft.com/office/powerpoint/2010/main" val="3097818122"/>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24163" y="523983"/>
            <a:ext cx="7415019" cy="4860170"/>
          </a:xfrm>
        </p:spPr>
        <p:txBody>
          <a:bodyPr>
            <a:normAutofit fontScale="92500" lnSpcReduction="10000"/>
          </a:bodyPr>
          <a:lstStyle/>
          <a:p>
            <a:r>
              <a:rPr lang="uz-Cyrl-UZ" i="1" dirty="0"/>
              <a:t>J.Xolton A.Eynshteynning olimni harakatlantiruvchi omillar haqidagi fikrlariga tayanib, quyidagi modelni taklif qiladi: «Olim, mutafakkir yoki ijodkor tajribada yuzaga kelgan dunyoning tartibsizligidan yashirinish uchun olamning soddalashtirilgan aniq qiyofasini yaratadi va unga o‘z emosional hayotining og‘irlik markazini joylashtiradi»</a:t>
            </a:r>
            <a:r>
              <a:rPr lang="uz-Cyrl-UZ" i="1" baseline="30000" dirty="0">
                <a:hlinkClick r:id="rId2"/>
              </a:rPr>
              <a:t>1</a:t>
            </a:r>
            <a:r>
              <a:rPr lang="uz-Cyrl-UZ" i="1" dirty="0"/>
              <a:t>.</a:t>
            </a:r>
            <a:r>
              <a:rPr lang="uz-Cyrl-UZ" dirty="0"/>
              <a:t> Olim tadqiqot ob’ekti yaxlit va to‘laqonli ekanligiga o‘zini ishontiradi. Eksperimentning qat’iy belgilangan chegaralari uzib yuborgan ob’ektning o‘zaro aloqalari olingan natijalarga ta’sir ko‘rsatmaydigan, ikkinchi darajali deb baholanadi. Olim ob’ektni ideallashtirishga majbur bo‘ladi, aks holda u eksperiment o‘tkaza olmaydi, ya’ni tabiat oldiga o‘zi ta’riflagan ayrim savollarni qo‘yib, ularga o‘zini qanoatlantiruvchi javoblar ololmaydi. Hamonki shunday ekan, mazkur farazlar asosida tuzilgan bashorat va prognozlar taxminiy xususiyat kasb etadi. Olim tabiatga aralashuvning barcha oqibatlarini bashorat qilishga qodir emas. </a:t>
            </a:r>
            <a:endParaRPr lang="ru-RU" dirty="0"/>
          </a:p>
        </p:txBody>
      </p:sp>
      <p:pic>
        <p:nvPicPr>
          <p:cNvPr id="9218" name="Picture 2" descr="Искусство, созидающее человека (Система Станиславского) | Независимый  альманах ЛЕБЕД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820" y="2748105"/>
            <a:ext cx="4326691" cy="2974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660355"/>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71381" y="354273"/>
            <a:ext cx="6818090" cy="5589327"/>
          </a:xfrm>
        </p:spPr>
        <p:txBody>
          <a:bodyPr>
            <a:normAutofit/>
          </a:bodyPr>
          <a:lstStyle/>
          <a:p>
            <a:r>
              <a:rPr lang="uz-Cyrl-UZ" dirty="0"/>
              <a:t>N.Gilbert va M.Makley tomonidan olimlar fikrlarining tahlili «Mulohazalarning variantliligi metodologik kamchiliklar oqibati emas, balki ularning uzviy xossasidir», degan xulosaga olib keldi. Olimlar ba’zan qo‘llanilayotgan atamalar va nazariyalarning aniq-ravshan ko‘rinib turgan ma’nosini tushunishni xohlamaydigan o‘z hamkasblarining xulq-atvorini har xil baholaydilar. Olimlar o‘z moyilliklari va fikrlarida o‘ta beqaror bo‘lib, ba’zan ularni hatto butunlay qarama-qarshi nuqtai nazar bilan almashtirishlari va intellektual raqiblar tomoniga o‘tishlari mumkin. Natijada olim – haqiqat, yagona va ob’ektiv haqiqat ritsari, degan ideal shubha ostida qoladi. Agar bahsda haqiqat tug‘ilgudek bo‘lsa, u har xil fikrlar, qarama-qarshiliklar va bir-birini inkor etuvchi nuqtai nazarlarga qaramay, olimlar erishadigan murosasi madora mahsuli hisoblanadi. </a:t>
            </a:r>
            <a:endParaRPr lang="ru-RU" dirty="0"/>
          </a:p>
        </p:txBody>
      </p:sp>
      <p:pic>
        <p:nvPicPr>
          <p:cNvPr id="10242" name="Picture 2" descr="ЛЬЮИС Гилберт Ньютон (LEWIS Gilbert Newton) | Объединение учителей  Санкт-Петербург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471" y="170818"/>
            <a:ext cx="2473326" cy="34246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44" name="Picture 4" descr="Миклухо-Маклай, Николай Николаевич — Википеди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849" y="2742490"/>
            <a:ext cx="3004719" cy="38380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693976"/>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Cyrl-UZ" b="1" dirty="0"/>
              <a:t>Reja:</a:t>
            </a:r>
            <a:endParaRPr lang="ru-RU" dirty="0"/>
          </a:p>
        </p:txBody>
      </p:sp>
      <p:sp>
        <p:nvSpPr>
          <p:cNvPr id="3" name="Объект 2"/>
          <p:cNvSpPr>
            <a:spLocks noGrp="1"/>
          </p:cNvSpPr>
          <p:nvPr>
            <p:ph idx="1"/>
          </p:nvPr>
        </p:nvSpPr>
        <p:spPr/>
        <p:txBody>
          <a:bodyPr/>
          <a:lstStyle/>
          <a:p>
            <a:pPr lvl="0"/>
            <a:r>
              <a:rPr lang="uz-Cyrl-UZ" b="1" dirty="0"/>
              <a:t>Intuitiv bilish darajasi.</a:t>
            </a:r>
            <a:endParaRPr lang="ru-RU" dirty="0"/>
          </a:p>
          <a:p>
            <a:pPr lvl="0"/>
            <a:r>
              <a:rPr lang="uz-Cyrl-UZ" b="1" dirty="0"/>
              <a:t>Intuitsiya muammosi.</a:t>
            </a:r>
            <a:endParaRPr lang="ru-RU" dirty="0"/>
          </a:p>
          <a:p>
            <a:pPr lvl="0"/>
            <a:r>
              <a:rPr lang="uz-Cyrl-UZ" b="1" dirty="0"/>
              <a:t>Ilmiy va intellektual elita</a:t>
            </a:r>
            <a:endParaRPr lang="ru-RU" dirty="0"/>
          </a:p>
          <a:p>
            <a:pPr lvl="0"/>
            <a:r>
              <a:rPr lang="uz-Cyrl-UZ" b="1" dirty="0"/>
              <a:t>Hozirgi zamon olimining portreti </a:t>
            </a:r>
            <a:endParaRPr lang="ru-RU" dirty="0"/>
          </a:p>
        </p:txBody>
      </p:sp>
    </p:spTree>
    <p:extLst>
      <p:ext uri="{BB962C8B-B14F-4D97-AF65-F5344CB8AC3E}">
        <p14:creationId xmlns:p14="http://schemas.microsoft.com/office/powerpoint/2010/main" val="2996779157"/>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25237" y="397164"/>
            <a:ext cx="10029618" cy="5069181"/>
          </a:xfrm>
        </p:spPr>
        <p:txBody>
          <a:bodyPr>
            <a:noAutofit/>
          </a:bodyPr>
          <a:lstStyle/>
          <a:p>
            <a:r>
              <a:rPr lang="uz-Cyrl-UZ" sz="1400" dirty="0"/>
              <a:t>Konsensusga erishish taxminan quyidagi darajalarda amalga oshiriladi:</a:t>
            </a:r>
            <a:endParaRPr lang="ru-RU" sz="1400" dirty="0"/>
          </a:p>
          <a:p>
            <a:pPr lvl="0"/>
            <a:r>
              <a:rPr lang="de-DE" sz="1400" dirty="0" err="1"/>
              <a:t>paradigma</a:t>
            </a:r>
            <a:r>
              <a:rPr lang="de-DE" sz="1400" dirty="0"/>
              <a:t> </a:t>
            </a:r>
            <a:r>
              <a:rPr lang="de-DE" sz="1400" dirty="0" err="1"/>
              <a:t>darajasi</a:t>
            </a:r>
            <a:r>
              <a:rPr lang="de-DE" sz="1400" dirty="0"/>
              <a:t>;</a:t>
            </a:r>
            <a:endParaRPr lang="ru-RU" sz="1400" dirty="0"/>
          </a:p>
          <a:p>
            <a:pPr lvl="0"/>
            <a:r>
              <a:rPr lang="de-DE" sz="1400" dirty="0" err="1"/>
              <a:t>ilmiy</a:t>
            </a:r>
            <a:r>
              <a:rPr lang="de-DE" sz="1400" dirty="0"/>
              <a:t> </a:t>
            </a:r>
            <a:r>
              <a:rPr lang="de-DE" sz="1400" dirty="0" err="1"/>
              <a:t>tadqiqot</a:t>
            </a:r>
            <a:r>
              <a:rPr lang="de-DE" sz="1400" dirty="0"/>
              <a:t> </a:t>
            </a:r>
            <a:r>
              <a:rPr lang="de-DE" sz="1400" dirty="0" err="1"/>
              <a:t>dasturi</a:t>
            </a:r>
            <a:r>
              <a:rPr lang="de-DE" sz="1400" dirty="0"/>
              <a:t> </a:t>
            </a:r>
            <a:r>
              <a:rPr lang="de-DE" sz="1400" dirty="0" err="1"/>
              <a:t>darajasi</a:t>
            </a:r>
            <a:r>
              <a:rPr lang="de-DE" sz="1400" dirty="0"/>
              <a:t>;</a:t>
            </a:r>
            <a:endParaRPr lang="ru-RU" sz="1400" dirty="0"/>
          </a:p>
          <a:p>
            <a:pPr lvl="0"/>
            <a:r>
              <a:rPr lang="de-DE" sz="1400" dirty="0" err="1"/>
              <a:t>maktablar</a:t>
            </a:r>
            <a:r>
              <a:rPr lang="de-DE" sz="1400" dirty="0"/>
              <a:t> </a:t>
            </a:r>
            <a:r>
              <a:rPr lang="de-DE" sz="1400" dirty="0" err="1"/>
              <a:t>va</a:t>
            </a:r>
            <a:r>
              <a:rPr lang="de-DE" sz="1400" dirty="0"/>
              <a:t> </a:t>
            </a:r>
            <a:r>
              <a:rPr lang="de-DE" sz="1400" dirty="0" err="1"/>
              <a:t>yo‘nalishlar</a:t>
            </a:r>
            <a:r>
              <a:rPr lang="de-DE" sz="1400" dirty="0"/>
              <a:t> </a:t>
            </a:r>
            <a:r>
              <a:rPr lang="de-DE" sz="1400" dirty="0" err="1"/>
              <a:t>darajasi</a:t>
            </a:r>
            <a:r>
              <a:rPr lang="de-DE" sz="1400" dirty="0"/>
              <a:t>;</a:t>
            </a:r>
            <a:endParaRPr lang="ru-RU" sz="1400" dirty="0"/>
          </a:p>
          <a:p>
            <a:pPr lvl="0"/>
            <a:r>
              <a:rPr lang="de-DE" sz="1400" dirty="0"/>
              <a:t>individual </a:t>
            </a:r>
            <a:r>
              <a:rPr lang="de-DE" sz="1400" dirty="0" err="1"/>
              <a:t>qarorlar</a:t>
            </a:r>
            <a:r>
              <a:rPr lang="de-DE" sz="1400" dirty="0"/>
              <a:t> </a:t>
            </a:r>
            <a:r>
              <a:rPr lang="de-DE" sz="1400" dirty="0" err="1"/>
              <a:t>va</a:t>
            </a:r>
            <a:r>
              <a:rPr lang="de-DE" sz="1400" dirty="0"/>
              <a:t> </a:t>
            </a:r>
            <a:r>
              <a:rPr lang="de-DE" sz="1400" dirty="0" err="1"/>
              <a:t>kelishuvlar</a:t>
            </a:r>
            <a:r>
              <a:rPr lang="de-DE" sz="1400" dirty="0"/>
              <a:t> </a:t>
            </a:r>
            <a:r>
              <a:rPr lang="de-DE" sz="1400" dirty="0" err="1"/>
              <a:t>darajasi</a:t>
            </a:r>
            <a:r>
              <a:rPr lang="de-DE" sz="1400" dirty="0"/>
              <a:t>. </a:t>
            </a:r>
            <a:endParaRPr lang="ru-RU" sz="1400" dirty="0"/>
          </a:p>
          <a:p>
            <a:r>
              <a:rPr lang="uz-Cyrl-UZ" sz="1400" dirty="0"/>
              <a:t>	</a:t>
            </a:r>
            <a:r>
              <a:rPr lang="en-US" sz="1400" dirty="0" err="1"/>
              <a:t>SHund</a:t>
            </a:r>
            <a:r>
              <a:rPr lang="de-DE" sz="1400" dirty="0"/>
              <a:t>a</a:t>
            </a:r>
            <a:r>
              <a:rPr lang="en-US" sz="1400" dirty="0"/>
              <a:t>y </a:t>
            </a:r>
            <a:r>
              <a:rPr lang="en-US" sz="1400" dirty="0" err="1"/>
              <a:t>qilib</a:t>
            </a:r>
            <a:r>
              <a:rPr lang="de-DE" sz="1400" dirty="0"/>
              <a:t>, </a:t>
            </a:r>
            <a:r>
              <a:rPr lang="en-US" sz="1400" i="1" dirty="0"/>
              <a:t>F</a:t>
            </a:r>
            <a:r>
              <a:rPr lang="de-DE" sz="1400" i="1" dirty="0"/>
              <a:t>.</a:t>
            </a:r>
            <a:r>
              <a:rPr lang="en-US" sz="1400" i="1" dirty="0"/>
              <a:t>Fr</a:t>
            </a:r>
            <a:r>
              <a:rPr lang="de-DE" sz="1400" i="1" dirty="0"/>
              <a:t>a</a:t>
            </a:r>
            <a:r>
              <a:rPr lang="en-US" sz="1400" i="1" dirty="0" err="1"/>
              <a:t>nk</a:t>
            </a:r>
            <a:r>
              <a:rPr lang="en-US" sz="1400" i="1" dirty="0"/>
              <a:t> </a:t>
            </a:r>
            <a:r>
              <a:rPr lang="en-US" sz="1400" i="1" dirty="0" err="1"/>
              <a:t>fikrig</a:t>
            </a:r>
            <a:r>
              <a:rPr lang="de-DE" sz="1400" i="1" dirty="0"/>
              <a:t>a </a:t>
            </a:r>
            <a:r>
              <a:rPr lang="en-US" sz="1400" i="1" dirty="0" err="1"/>
              <a:t>ko‘r</a:t>
            </a:r>
            <a:r>
              <a:rPr lang="de-DE" sz="1400" i="1" dirty="0"/>
              <a:t>a</a:t>
            </a:r>
            <a:r>
              <a:rPr lang="de-DE" sz="1400" dirty="0"/>
              <a:t>, </a:t>
            </a:r>
            <a:r>
              <a:rPr lang="de-DE" sz="1400" i="1" dirty="0"/>
              <a:t>o</a:t>
            </a:r>
            <a:r>
              <a:rPr lang="en-US" sz="1400" i="1" dirty="0"/>
              <a:t>limning m</a:t>
            </a:r>
            <a:r>
              <a:rPr lang="de-DE" sz="1400" i="1" dirty="0"/>
              <a:t>e</a:t>
            </a:r>
            <a:r>
              <a:rPr lang="en-US" sz="1400" i="1" dirty="0" err="1"/>
              <a:t>hn</a:t>
            </a:r>
            <a:r>
              <a:rPr lang="de-DE" sz="1400" i="1" dirty="0"/>
              <a:t>a</a:t>
            </a:r>
            <a:r>
              <a:rPr lang="en-US" sz="1400" i="1" dirty="0" err="1"/>
              <a:t>ti</a:t>
            </a:r>
            <a:r>
              <a:rPr lang="en-US" sz="1400" i="1" dirty="0"/>
              <a:t> </a:t>
            </a:r>
            <a:r>
              <a:rPr lang="en-US" sz="1400" i="1" dirty="0" err="1"/>
              <a:t>uch</a:t>
            </a:r>
            <a:r>
              <a:rPr lang="en-US" sz="1400" i="1" dirty="0"/>
              <a:t> </a:t>
            </a:r>
            <a:r>
              <a:rPr lang="en-US" sz="1400" i="1" dirty="0" err="1"/>
              <a:t>qismd</a:t>
            </a:r>
            <a:r>
              <a:rPr lang="de-DE" sz="1400" i="1" dirty="0"/>
              <a:t>a</a:t>
            </a:r>
            <a:r>
              <a:rPr lang="en-US" sz="1400" i="1" dirty="0"/>
              <a:t>n </a:t>
            </a:r>
            <a:r>
              <a:rPr lang="en-US" sz="1400" i="1" dirty="0" err="1"/>
              <a:t>ib</a:t>
            </a:r>
            <a:r>
              <a:rPr lang="de-DE" sz="1400" i="1" dirty="0"/>
              <a:t>o</a:t>
            </a:r>
            <a:r>
              <a:rPr lang="en-US" sz="1400" i="1" dirty="0"/>
              <a:t>r</a:t>
            </a:r>
            <a:r>
              <a:rPr lang="de-DE" sz="1400" i="1" dirty="0"/>
              <a:t>a</a:t>
            </a:r>
            <a:r>
              <a:rPr lang="en-US" sz="1400" i="1" dirty="0"/>
              <a:t>t </a:t>
            </a:r>
            <a:r>
              <a:rPr lang="en-US" sz="1400" i="1" dirty="0" err="1"/>
              <a:t>bo‘l</a:t>
            </a:r>
            <a:r>
              <a:rPr lang="de-DE" sz="1400" i="1" dirty="0"/>
              <a:t>a</a:t>
            </a:r>
            <a:r>
              <a:rPr lang="en-US" sz="1400" i="1" dirty="0"/>
              <a:t>di</a:t>
            </a:r>
            <a:r>
              <a:rPr lang="de-DE" sz="1400" i="1" dirty="0"/>
              <a:t>:</a:t>
            </a:r>
            <a:endParaRPr lang="ru-RU" sz="1400" dirty="0"/>
          </a:p>
          <a:p>
            <a:pPr lvl="0"/>
            <a:r>
              <a:rPr lang="uz-Cyrl-UZ" sz="1400" i="1" dirty="0"/>
              <a:t>tamoyil va g‘oyalar</a:t>
            </a:r>
            <a:r>
              <a:rPr lang="en-US" sz="1400" i="1" dirty="0"/>
              <a:t>l</a:t>
            </a:r>
            <a:r>
              <a:rPr lang="de-DE" sz="1400" i="1" dirty="0"/>
              <a:t>a</a:t>
            </a:r>
            <a:r>
              <a:rPr lang="en-US" sz="1400" i="1" dirty="0" err="1"/>
              <a:t>rni</a:t>
            </a:r>
            <a:r>
              <a:rPr lang="en-US" sz="1400" i="1" dirty="0"/>
              <a:t> </a:t>
            </a:r>
            <a:r>
              <a:rPr lang="en-US" sz="1400" i="1" dirty="0" err="1"/>
              <a:t>ilg</a:t>
            </a:r>
            <a:r>
              <a:rPr lang="de-DE" sz="1400" i="1" dirty="0"/>
              <a:t>a</a:t>
            </a:r>
            <a:r>
              <a:rPr lang="en-US" sz="1400" i="1" dirty="0" err="1"/>
              <a:t>ri</a:t>
            </a:r>
            <a:r>
              <a:rPr lang="en-US" sz="1400" i="1" dirty="0"/>
              <a:t> </a:t>
            </a:r>
            <a:r>
              <a:rPr lang="en-US" sz="1400" i="1" dirty="0" err="1"/>
              <a:t>surish</a:t>
            </a:r>
            <a:r>
              <a:rPr lang="de-DE" sz="1400" i="1" dirty="0"/>
              <a:t>; </a:t>
            </a:r>
            <a:endParaRPr lang="ru-RU" sz="1400" dirty="0"/>
          </a:p>
          <a:p>
            <a:pPr lvl="0"/>
            <a:r>
              <a:rPr lang="en-US" sz="1400" i="1" dirty="0"/>
              <a:t>m</a:t>
            </a:r>
            <a:r>
              <a:rPr lang="de-DE" sz="1400" i="1" dirty="0"/>
              <a:t>a</a:t>
            </a:r>
            <a:r>
              <a:rPr lang="en-US" sz="1400" i="1" dirty="0" err="1"/>
              <a:t>zkur</a:t>
            </a:r>
            <a:r>
              <a:rPr lang="en-US" sz="1400" i="1" dirty="0"/>
              <a:t> </a:t>
            </a:r>
            <a:r>
              <a:rPr lang="uz-Cyrl-UZ" sz="1400" i="1" dirty="0"/>
              <a:t>tamoyil</a:t>
            </a:r>
            <a:r>
              <a:rPr lang="en-US" sz="1400" i="1" dirty="0"/>
              <a:t>l</a:t>
            </a:r>
            <a:r>
              <a:rPr lang="de-DE" sz="1400" i="1" dirty="0"/>
              <a:t>a</a:t>
            </a:r>
            <a:r>
              <a:rPr lang="en-US" sz="1400" i="1" dirty="0" err="1"/>
              <a:t>rg</a:t>
            </a:r>
            <a:r>
              <a:rPr lang="de-DE" sz="1400" i="1" dirty="0"/>
              <a:t>a </a:t>
            </a:r>
            <a:r>
              <a:rPr lang="en-US" sz="1400" i="1" dirty="0"/>
              <a:t>t</a:t>
            </a:r>
            <a:r>
              <a:rPr lang="de-DE" sz="1400" i="1" dirty="0"/>
              <a:t>e</a:t>
            </a:r>
            <a:r>
              <a:rPr lang="en-US" sz="1400" i="1" dirty="0" err="1"/>
              <a:t>gishli</a:t>
            </a:r>
            <a:r>
              <a:rPr lang="en-US" sz="1400" i="1" dirty="0"/>
              <a:t> </a:t>
            </a:r>
            <a:r>
              <a:rPr lang="en-US" sz="1400" i="1" dirty="0" err="1"/>
              <a:t>kuz</a:t>
            </a:r>
            <a:r>
              <a:rPr lang="de-DE" sz="1400" i="1" dirty="0"/>
              <a:t>a</a:t>
            </a:r>
            <a:r>
              <a:rPr lang="en-US" sz="1400" i="1" dirty="0" err="1"/>
              <a:t>til</a:t>
            </a:r>
            <a:r>
              <a:rPr lang="de-DE" sz="1400" i="1" dirty="0"/>
              <a:t>a</a:t>
            </a:r>
            <a:r>
              <a:rPr lang="en-US" sz="1400" i="1" dirty="0" err="1"/>
              <a:t>yotg</a:t>
            </a:r>
            <a:r>
              <a:rPr lang="de-DE" sz="1400" i="1" dirty="0"/>
              <a:t>a</a:t>
            </a:r>
            <a:r>
              <a:rPr lang="en-US" sz="1400" i="1" dirty="0"/>
              <a:t>n </a:t>
            </a:r>
            <a:r>
              <a:rPr lang="uz-Cyrl-UZ" sz="1400" i="1" dirty="0"/>
              <a:t>dalil</a:t>
            </a:r>
            <a:r>
              <a:rPr lang="en-US" sz="1400" i="1" dirty="0"/>
              <a:t>l</a:t>
            </a:r>
            <a:r>
              <a:rPr lang="de-DE" sz="1400" i="1" dirty="0"/>
              <a:t>a</a:t>
            </a:r>
            <a:r>
              <a:rPr lang="en-US" sz="1400" i="1" dirty="0" err="1"/>
              <a:t>rni</a:t>
            </a:r>
            <a:r>
              <a:rPr lang="de-DE" sz="1400" i="1" dirty="0"/>
              <a:t> o</a:t>
            </a:r>
            <a:r>
              <a:rPr lang="en-US" sz="1400" i="1" dirty="0" err="1"/>
              <a:t>lish</a:t>
            </a:r>
            <a:r>
              <a:rPr lang="en-US" sz="1400" i="1" dirty="0"/>
              <a:t> </a:t>
            </a:r>
            <a:r>
              <a:rPr lang="en-US" sz="1400" i="1" dirty="0" err="1"/>
              <a:t>uchun</a:t>
            </a:r>
            <a:r>
              <a:rPr lang="en-US" sz="1400" i="1" dirty="0"/>
              <a:t> </a:t>
            </a:r>
            <a:r>
              <a:rPr lang="en-US" sz="1400" i="1" dirty="0" err="1"/>
              <a:t>ul</a:t>
            </a:r>
            <a:r>
              <a:rPr lang="de-DE" sz="1400" i="1" dirty="0"/>
              <a:t>a</a:t>
            </a:r>
            <a:r>
              <a:rPr lang="en-US" sz="1400" i="1" dirty="0" err="1"/>
              <a:t>rd</a:t>
            </a:r>
            <a:r>
              <a:rPr lang="de-DE" sz="1400" i="1" dirty="0"/>
              <a:t>a</a:t>
            </a:r>
            <a:r>
              <a:rPr lang="en-US" sz="1400" i="1" dirty="0"/>
              <a:t>n m</a:t>
            </a:r>
            <a:r>
              <a:rPr lang="de-DE" sz="1400" i="1" dirty="0"/>
              <a:t>a</a:t>
            </a:r>
            <a:r>
              <a:rPr lang="en-US" sz="1400" i="1" dirty="0" err="1"/>
              <a:t>ntiqiy</a:t>
            </a:r>
            <a:r>
              <a:rPr lang="de-DE" sz="1400" i="1" dirty="0"/>
              <a:t> x</a:t>
            </a:r>
            <a:r>
              <a:rPr lang="en-US" sz="1400" i="1" dirty="0" err="1"/>
              <a:t>ul</a:t>
            </a:r>
            <a:r>
              <a:rPr lang="de-DE" sz="1400" i="1" dirty="0"/>
              <a:t>o</a:t>
            </a:r>
            <a:r>
              <a:rPr lang="en-US" sz="1400" i="1" dirty="0"/>
              <a:t>s</a:t>
            </a:r>
            <a:r>
              <a:rPr lang="de-DE" sz="1400" i="1" dirty="0"/>
              <a:t>a</a:t>
            </a:r>
            <a:r>
              <a:rPr lang="en-US" sz="1400" i="1" dirty="0"/>
              <a:t>l</a:t>
            </a:r>
            <a:r>
              <a:rPr lang="de-DE" sz="1400" i="1" dirty="0"/>
              <a:t>a</a:t>
            </a:r>
            <a:r>
              <a:rPr lang="en-US" sz="1400" i="1" dirty="0"/>
              <a:t>r </a:t>
            </a:r>
            <a:r>
              <a:rPr lang="en-US" sz="1400" i="1" dirty="0" err="1"/>
              <a:t>chiq</a:t>
            </a:r>
            <a:r>
              <a:rPr lang="de-DE" sz="1400" i="1" dirty="0"/>
              <a:t>a</a:t>
            </a:r>
            <a:r>
              <a:rPr lang="en-US" sz="1400" i="1" dirty="0" err="1"/>
              <a:t>rish</a:t>
            </a:r>
            <a:r>
              <a:rPr lang="de-DE" sz="1400" i="1" dirty="0"/>
              <a:t>;</a:t>
            </a:r>
            <a:endParaRPr lang="ru-RU" sz="1400" dirty="0"/>
          </a:p>
          <a:p>
            <a:pPr lvl="0"/>
            <a:r>
              <a:rPr lang="en-US" sz="1400" i="1" dirty="0" err="1"/>
              <a:t>kuz</a:t>
            </a:r>
            <a:r>
              <a:rPr lang="de-DE" sz="1400" i="1" dirty="0"/>
              <a:t>a</a:t>
            </a:r>
            <a:r>
              <a:rPr lang="en-US" sz="1400" i="1" dirty="0" err="1"/>
              <a:t>til</a:t>
            </a:r>
            <a:r>
              <a:rPr lang="de-DE" sz="1400" i="1" dirty="0"/>
              <a:t>a</a:t>
            </a:r>
            <a:r>
              <a:rPr lang="en-US" sz="1400" i="1" dirty="0" err="1"/>
              <a:t>yotg</a:t>
            </a:r>
            <a:r>
              <a:rPr lang="de-DE" sz="1400" i="1" dirty="0"/>
              <a:t>a</a:t>
            </a:r>
            <a:r>
              <a:rPr lang="en-US" sz="1400" i="1" dirty="0"/>
              <a:t>n </a:t>
            </a:r>
            <a:r>
              <a:rPr lang="uz-Cyrl-UZ" sz="1400" i="1" dirty="0"/>
              <a:t>dalil</a:t>
            </a:r>
            <a:r>
              <a:rPr lang="en-US" sz="1400" i="1" dirty="0"/>
              <a:t>l</a:t>
            </a:r>
            <a:r>
              <a:rPr lang="de-DE" sz="1400" i="1" dirty="0"/>
              <a:t>a</a:t>
            </a:r>
            <a:r>
              <a:rPr lang="en-US" sz="1400" i="1" dirty="0" err="1"/>
              <a:t>rni</a:t>
            </a:r>
            <a:r>
              <a:rPr lang="en-US" sz="1400" i="1" dirty="0"/>
              <a:t> </a:t>
            </a:r>
            <a:r>
              <a:rPr lang="en-US" sz="1400" i="1" dirty="0" err="1"/>
              <a:t>eksp</a:t>
            </a:r>
            <a:r>
              <a:rPr lang="de-DE" sz="1400" i="1" dirty="0"/>
              <a:t>e</a:t>
            </a:r>
            <a:r>
              <a:rPr lang="en-US" sz="1400" i="1" dirty="0"/>
              <a:t>rim</a:t>
            </a:r>
            <a:r>
              <a:rPr lang="de-DE" sz="1400" i="1" dirty="0"/>
              <a:t>e</a:t>
            </a:r>
            <a:r>
              <a:rPr lang="en-US" sz="1400" i="1" dirty="0" err="1"/>
              <a:t>nt</a:t>
            </a:r>
            <a:r>
              <a:rPr lang="en-US" sz="1400" i="1" dirty="0"/>
              <a:t> </a:t>
            </a:r>
            <a:r>
              <a:rPr lang="en-US" sz="1400" i="1" dirty="0" err="1"/>
              <a:t>o‘tk</a:t>
            </a:r>
            <a:r>
              <a:rPr lang="de-DE" sz="1400" i="1" dirty="0"/>
              <a:t>a</a:t>
            </a:r>
            <a:r>
              <a:rPr lang="en-US" sz="1400" i="1" dirty="0" err="1"/>
              <a:t>zish</a:t>
            </a:r>
            <a:r>
              <a:rPr lang="en-US" sz="1400" i="1" dirty="0"/>
              <a:t> </a:t>
            </a:r>
            <a:r>
              <a:rPr lang="en-US" sz="1400" i="1" dirty="0" err="1"/>
              <a:t>yo‘li</a:t>
            </a:r>
            <a:r>
              <a:rPr lang="en-US" sz="1400" i="1" dirty="0"/>
              <a:t> </a:t>
            </a:r>
            <a:r>
              <a:rPr lang="en-US" sz="1400" i="1" dirty="0" err="1"/>
              <a:t>bil</a:t>
            </a:r>
            <a:r>
              <a:rPr lang="de-DE" sz="1400" i="1" dirty="0"/>
              <a:t>a</a:t>
            </a:r>
            <a:r>
              <a:rPr lang="en-US" sz="1400" i="1" dirty="0"/>
              <a:t>n t</a:t>
            </a:r>
            <a:r>
              <a:rPr lang="de-DE" sz="1400" i="1" dirty="0"/>
              <a:t>e</a:t>
            </a:r>
            <a:r>
              <a:rPr lang="en-US" sz="1400" i="1" dirty="0" err="1"/>
              <a:t>kshirish</a:t>
            </a:r>
            <a:r>
              <a:rPr lang="de-DE" sz="1400" i="1" dirty="0"/>
              <a:t>. </a:t>
            </a:r>
            <a:endParaRPr lang="ru-RU" sz="1400" dirty="0"/>
          </a:p>
          <a:p>
            <a:r>
              <a:rPr lang="en-US" sz="1400" dirty="0"/>
              <a:t>F</a:t>
            </a:r>
            <a:r>
              <a:rPr lang="de-DE" sz="1400" dirty="0"/>
              <a:t>.</a:t>
            </a:r>
            <a:r>
              <a:rPr lang="en-US" sz="1400" dirty="0"/>
              <a:t>Fr</a:t>
            </a:r>
            <a:r>
              <a:rPr lang="de-DE" sz="1400" dirty="0"/>
              <a:t>a</a:t>
            </a:r>
            <a:r>
              <a:rPr lang="en-US" sz="1400" dirty="0" err="1"/>
              <a:t>nk</a:t>
            </a:r>
            <a:r>
              <a:rPr lang="en-US" sz="1400" dirty="0"/>
              <a:t> </a:t>
            </a:r>
            <a:r>
              <a:rPr lang="en-US" sz="1400" dirty="0" err="1"/>
              <a:t>bu</a:t>
            </a:r>
            <a:r>
              <a:rPr lang="en-US" sz="1400" dirty="0"/>
              <a:t> </a:t>
            </a:r>
            <a:r>
              <a:rPr lang="en-US" sz="1400" dirty="0" err="1"/>
              <a:t>uch</a:t>
            </a:r>
            <a:r>
              <a:rPr lang="en-US" sz="1400" dirty="0"/>
              <a:t> </a:t>
            </a:r>
            <a:r>
              <a:rPr lang="en-US" sz="1400" dirty="0" err="1"/>
              <a:t>qism</a:t>
            </a:r>
            <a:r>
              <a:rPr lang="en-US" sz="1400" dirty="0"/>
              <a:t> ins</a:t>
            </a:r>
            <a:r>
              <a:rPr lang="de-DE" sz="1400" dirty="0"/>
              <a:t>o</a:t>
            </a:r>
            <a:r>
              <a:rPr lang="en-US" sz="1400" dirty="0"/>
              <a:t>n </a:t>
            </a:r>
            <a:r>
              <a:rPr lang="en-US" sz="1400" dirty="0" err="1"/>
              <a:t>ruhining</a:t>
            </a:r>
            <a:r>
              <a:rPr lang="en-US" sz="1400" dirty="0"/>
              <a:t> </a:t>
            </a:r>
            <a:r>
              <a:rPr lang="en-US" sz="1400" dirty="0" err="1"/>
              <a:t>uch</a:t>
            </a:r>
            <a:r>
              <a:rPr lang="en-US" sz="1400" dirty="0"/>
              <a:t> h</a:t>
            </a:r>
            <a:r>
              <a:rPr lang="de-DE" sz="1400" dirty="0"/>
              <a:t>a</a:t>
            </a:r>
            <a:r>
              <a:rPr lang="en-US" sz="1400" dirty="0"/>
              <a:t>r</a:t>
            </a:r>
            <a:r>
              <a:rPr lang="de-DE" sz="1400" dirty="0"/>
              <a:t> x</a:t>
            </a:r>
            <a:r>
              <a:rPr lang="en-US" sz="1400" dirty="0" err="1"/>
              <a:t>il</a:t>
            </a:r>
            <a:r>
              <a:rPr lang="en-US" sz="1400" dirty="0"/>
              <a:t> q</a:t>
            </a:r>
            <a:r>
              <a:rPr lang="de-DE" sz="1400" dirty="0"/>
              <a:t>o</a:t>
            </a:r>
            <a:r>
              <a:rPr lang="en-US" sz="1400" dirty="0" err="1"/>
              <a:t>biliyati</a:t>
            </a:r>
            <a:r>
              <a:rPr lang="en-US" sz="1400" dirty="0"/>
              <a:t> </a:t>
            </a:r>
            <a:r>
              <a:rPr lang="en-US" sz="1400" dirty="0" err="1"/>
              <a:t>yord</a:t>
            </a:r>
            <a:r>
              <a:rPr lang="de-DE" sz="1400" dirty="0"/>
              <a:t>a</a:t>
            </a:r>
            <a:r>
              <a:rPr lang="en-US" sz="1400" dirty="0"/>
              <a:t>mid</a:t>
            </a:r>
            <a:r>
              <a:rPr lang="de-DE" sz="1400" dirty="0"/>
              <a:t>a </a:t>
            </a:r>
            <a:r>
              <a:rPr lang="de-DE" sz="1400" dirty="0" err="1"/>
              <a:t>a</a:t>
            </a:r>
            <a:r>
              <a:rPr lang="en-US" sz="1400" dirty="0"/>
              <a:t>m</a:t>
            </a:r>
            <a:r>
              <a:rPr lang="de-DE" sz="1400" dirty="0"/>
              <a:t>a</a:t>
            </a:r>
            <a:r>
              <a:rPr lang="en-US" sz="1400" dirty="0" err="1"/>
              <a:t>lg</a:t>
            </a:r>
            <a:r>
              <a:rPr lang="de-DE" sz="1400" dirty="0"/>
              <a:t>a o</a:t>
            </a:r>
            <a:r>
              <a:rPr lang="en-US" sz="1400" dirty="0" err="1"/>
              <a:t>shirilishini</a:t>
            </a:r>
            <a:r>
              <a:rPr lang="en-US" sz="1400" dirty="0"/>
              <a:t> </a:t>
            </a:r>
            <a:r>
              <a:rPr lang="en-US" sz="1400" dirty="0" err="1"/>
              <a:t>ko‘rs</a:t>
            </a:r>
            <a:r>
              <a:rPr lang="de-DE" sz="1400" dirty="0"/>
              <a:t>a</a:t>
            </a:r>
            <a:r>
              <a:rPr lang="en-US" sz="1400" dirty="0"/>
              <a:t>t</a:t>
            </a:r>
            <a:r>
              <a:rPr lang="de-DE" sz="1400" dirty="0"/>
              <a:t>a</a:t>
            </a:r>
            <a:r>
              <a:rPr lang="en-US" sz="1400" dirty="0"/>
              <a:t>di</a:t>
            </a:r>
            <a:r>
              <a:rPr lang="de-DE" sz="1400" dirty="0"/>
              <a:t>. Agar </a:t>
            </a:r>
            <a:r>
              <a:rPr lang="de-DE" sz="1400" dirty="0" err="1"/>
              <a:t>eksperiment</a:t>
            </a:r>
            <a:r>
              <a:rPr lang="de-DE" sz="1400" dirty="0"/>
              <a:t> </a:t>
            </a:r>
            <a:r>
              <a:rPr lang="de-DE" sz="1400" dirty="0" err="1"/>
              <a:t>o‘tkazish</a:t>
            </a:r>
            <a:r>
              <a:rPr lang="de-DE" sz="1400" dirty="0"/>
              <a:t> </a:t>
            </a:r>
            <a:r>
              <a:rPr lang="de-DE" sz="1400" dirty="0" err="1"/>
              <a:t>yo‘li</a:t>
            </a:r>
            <a:r>
              <a:rPr lang="de-DE" sz="1400" dirty="0"/>
              <a:t> </a:t>
            </a:r>
            <a:r>
              <a:rPr lang="de-DE" sz="1400" dirty="0" err="1"/>
              <a:t>bilan</a:t>
            </a:r>
            <a:r>
              <a:rPr lang="de-DE" sz="1400" dirty="0"/>
              <a:t> </a:t>
            </a:r>
            <a:r>
              <a:rPr lang="de-DE" sz="1400" dirty="0" err="1"/>
              <a:t>tekshirish</a:t>
            </a:r>
            <a:r>
              <a:rPr lang="de-DE" sz="1400" dirty="0"/>
              <a:t> </a:t>
            </a:r>
            <a:r>
              <a:rPr lang="de-DE" sz="1400" dirty="0" err="1"/>
              <a:t>kuzatish</a:t>
            </a:r>
            <a:r>
              <a:rPr lang="de-DE" sz="1400" dirty="0"/>
              <a:t>, </a:t>
            </a:r>
            <a:r>
              <a:rPr lang="de-DE" sz="1400" dirty="0" err="1"/>
              <a:t>hissiy</a:t>
            </a:r>
            <a:r>
              <a:rPr lang="de-DE" sz="1400" dirty="0"/>
              <a:t> </a:t>
            </a:r>
            <a:r>
              <a:rPr lang="de-DE" sz="1400" dirty="0" err="1"/>
              <a:t>taassurotlarni</a:t>
            </a:r>
            <a:r>
              <a:rPr lang="de-DE" sz="1400" dirty="0"/>
              <a:t> </a:t>
            </a:r>
            <a:r>
              <a:rPr lang="de-DE" sz="1400" dirty="0" err="1"/>
              <a:t>qayd</a:t>
            </a:r>
            <a:r>
              <a:rPr lang="de-DE" sz="1400" dirty="0"/>
              <a:t> </a:t>
            </a:r>
            <a:r>
              <a:rPr lang="de-DE" sz="1400" dirty="0" err="1"/>
              <a:t>etish</a:t>
            </a:r>
            <a:r>
              <a:rPr lang="de-DE" sz="1400" dirty="0"/>
              <a:t> </a:t>
            </a:r>
            <a:r>
              <a:rPr lang="de-DE" sz="1400" dirty="0" err="1"/>
              <a:t>qobiliyati</a:t>
            </a:r>
            <a:r>
              <a:rPr lang="de-DE" sz="1400" dirty="0"/>
              <a:t> </a:t>
            </a:r>
            <a:r>
              <a:rPr lang="de-DE" sz="1400" dirty="0" err="1"/>
              <a:t>yordamida</a:t>
            </a:r>
            <a:r>
              <a:rPr lang="de-DE" sz="1400" dirty="0"/>
              <a:t> </a:t>
            </a:r>
            <a:r>
              <a:rPr lang="de-DE" sz="1400" dirty="0" err="1"/>
              <a:t>amalga</a:t>
            </a:r>
            <a:r>
              <a:rPr lang="de-DE" sz="1400" dirty="0"/>
              <a:t> </a:t>
            </a:r>
            <a:r>
              <a:rPr lang="de-DE" sz="1400" dirty="0" err="1"/>
              <a:t>oshirilsa</a:t>
            </a:r>
            <a:r>
              <a:rPr lang="de-DE" sz="1400" dirty="0"/>
              <a:t>, </a:t>
            </a:r>
            <a:r>
              <a:rPr lang="de-DE" sz="1400" dirty="0" err="1"/>
              <a:t>ikkinchi</a:t>
            </a:r>
            <a:r>
              <a:rPr lang="de-DE" sz="1400" dirty="0"/>
              <a:t> </a:t>
            </a:r>
            <a:r>
              <a:rPr lang="de-DE" sz="1400" dirty="0" err="1"/>
              <a:t>qism</a:t>
            </a:r>
            <a:r>
              <a:rPr lang="de-DE" sz="1400" dirty="0"/>
              <a:t> </a:t>
            </a:r>
            <a:r>
              <a:rPr lang="de-DE" sz="1400" dirty="0" err="1"/>
              <a:t>esa</a:t>
            </a:r>
            <a:r>
              <a:rPr lang="de-DE" sz="1400" dirty="0"/>
              <a:t> </a:t>
            </a:r>
            <a:r>
              <a:rPr lang="de-DE" sz="1400" dirty="0" err="1"/>
              <a:t>mantiqiy</a:t>
            </a:r>
            <a:r>
              <a:rPr lang="de-DE" sz="1400" dirty="0"/>
              <a:t> </a:t>
            </a:r>
            <a:r>
              <a:rPr lang="de-DE" sz="1400" dirty="0" err="1"/>
              <a:t>fikrlashni</a:t>
            </a:r>
            <a:r>
              <a:rPr lang="de-DE" sz="1400" dirty="0"/>
              <a:t> talab </a:t>
            </a:r>
            <a:r>
              <a:rPr lang="de-DE" sz="1400" dirty="0" err="1"/>
              <a:t>qilsa</a:t>
            </a:r>
            <a:r>
              <a:rPr lang="de-DE" sz="1400" dirty="0"/>
              <a:t>, u </a:t>
            </a:r>
            <a:r>
              <a:rPr lang="de-DE" sz="1400" dirty="0" err="1"/>
              <a:t>holda</a:t>
            </a:r>
            <a:r>
              <a:rPr lang="de-DE" sz="1400" dirty="0"/>
              <a:t> </a:t>
            </a:r>
            <a:r>
              <a:rPr lang="de-DE" sz="1400" dirty="0" err="1"/>
              <a:t>biz</a:t>
            </a:r>
            <a:r>
              <a:rPr lang="de-DE" sz="1400" dirty="0"/>
              <a:t> </a:t>
            </a:r>
            <a:r>
              <a:rPr lang="uz-Cyrl-UZ" sz="1400" dirty="0"/>
              <a:t>tamoyil</a:t>
            </a:r>
            <a:r>
              <a:rPr lang="de-DE" sz="1400" dirty="0" err="1"/>
              <a:t>larni</a:t>
            </a:r>
            <a:r>
              <a:rPr lang="de-DE" sz="1400" dirty="0"/>
              <a:t> </a:t>
            </a:r>
            <a:r>
              <a:rPr lang="de-DE" sz="1400" dirty="0" err="1"/>
              <a:t>qay</a:t>
            </a:r>
            <a:r>
              <a:rPr lang="de-DE" sz="1400" dirty="0"/>
              <a:t> </a:t>
            </a:r>
            <a:r>
              <a:rPr lang="de-DE" sz="1400" dirty="0" err="1"/>
              <a:t>yo‘l</a:t>
            </a:r>
            <a:r>
              <a:rPr lang="de-DE" sz="1400" dirty="0"/>
              <a:t> </a:t>
            </a:r>
            <a:r>
              <a:rPr lang="de-DE" sz="1400" dirty="0" err="1"/>
              <a:t>bilan</a:t>
            </a:r>
            <a:r>
              <a:rPr lang="de-DE" sz="1400" dirty="0"/>
              <a:t> </a:t>
            </a:r>
            <a:r>
              <a:rPr lang="de-DE" sz="1400" dirty="0" err="1"/>
              <a:t>olamiz</a:t>
            </a:r>
            <a:r>
              <a:rPr lang="de-DE" sz="1400" dirty="0"/>
              <a:t>? </a:t>
            </a:r>
            <a:r>
              <a:rPr lang="de-DE" sz="1400" dirty="0" err="1"/>
              <a:t>Bu</a:t>
            </a:r>
            <a:r>
              <a:rPr lang="de-DE" sz="1400" dirty="0"/>
              <a:t> </a:t>
            </a:r>
            <a:r>
              <a:rPr lang="de-DE" sz="1400" dirty="0" err="1"/>
              <a:t>erda</a:t>
            </a:r>
            <a:r>
              <a:rPr lang="de-DE" sz="1400" dirty="0"/>
              <a:t> </a:t>
            </a:r>
            <a:r>
              <a:rPr lang="de-DE" sz="1400" dirty="0" err="1"/>
              <a:t>F.Frank</a:t>
            </a:r>
            <a:r>
              <a:rPr lang="de-DE" sz="1400" dirty="0"/>
              <a:t> </a:t>
            </a:r>
            <a:r>
              <a:rPr lang="de-DE" sz="1400" dirty="0" err="1"/>
              <a:t>borliqni</a:t>
            </a:r>
            <a:r>
              <a:rPr lang="de-DE" sz="1400" dirty="0"/>
              <a:t> </a:t>
            </a:r>
            <a:r>
              <a:rPr lang="de-DE" sz="1400" dirty="0" err="1"/>
              <a:t>tushunib</a:t>
            </a:r>
            <a:r>
              <a:rPr lang="de-DE" sz="1400" dirty="0"/>
              <a:t> </a:t>
            </a:r>
            <a:r>
              <a:rPr lang="de-DE" sz="1400" dirty="0" err="1"/>
              <a:t>etishning</a:t>
            </a:r>
            <a:r>
              <a:rPr lang="de-DE" sz="1400" dirty="0"/>
              <a:t> </a:t>
            </a:r>
            <a:r>
              <a:rPr lang="de-DE" sz="1400" dirty="0" err="1"/>
              <a:t>nafaqat</a:t>
            </a:r>
            <a:r>
              <a:rPr lang="de-DE" sz="1400" dirty="0"/>
              <a:t> </a:t>
            </a:r>
            <a:r>
              <a:rPr lang="de-DE" sz="1400" dirty="0" err="1"/>
              <a:t>oqilona</a:t>
            </a:r>
            <a:r>
              <a:rPr lang="de-DE" sz="1400" dirty="0"/>
              <a:t>, </a:t>
            </a:r>
            <a:r>
              <a:rPr lang="de-DE" sz="1400" dirty="0" err="1"/>
              <a:t>balki</a:t>
            </a:r>
            <a:r>
              <a:rPr lang="de-DE" sz="1400" dirty="0"/>
              <a:t> </a:t>
            </a:r>
            <a:r>
              <a:rPr lang="de-DE" sz="1400" dirty="0" err="1"/>
              <a:t>nooqilona</a:t>
            </a:r>
            <a:r>
              <a:rPr lang="de-DE" sz="1400" dirty="0"/>
              <a:t> </a:t>
            </a:r>
            <a:r>
              <a:rPr lang="de-DE" sz="1400" dirty="0" err="1"/>
              <a:t>usuli</a:t>
            </a:r>
            <a:r>
              <a:rPr lang="de-DE" sz="1400" dirty="0"/>
              <a:t> </a:t>
            </a:r>
            <a:r>
              <a:rPr lang="de-DE" sz="1400" dirty="0" err="1"/>
              <a:t>imkoniyatlarini</a:t>
            </a:r>
            <a:r>
              <a:rPr lang="de-DE" sz="1400" dirty="0"/>
              <a:t> </a:t>
            </a:r>
            <a:r>
              <a:rPr lang="de-DE" sz="1400" dirty="0" err="1"/>
              <a:t>ham</a:t>
            </a:r>
            <a:r>
              <a:rPr lang="de-DE" sz="1400" dirty="0"/>
              <a:t> </a:t>
            </a:r>
            <a:r>
              <a:rPr lang="de-DE" sz="1400" dirty="0" err="1"/>
              <a:t>hisobga</a:t>
            </a:r>
            <a:r>
              <a:rPr lang="de-DE" sz="1400" dirty="0"/>
              <a:t> </a:t>
            </a:r>
            <a:r>
              <a:rPr lang="de-DE" sz="1400" dirty="0" err="1"/>
              <a:t>olib</a:t>
            </a:r>
            <a:r>
              <a:rPr lang="de-DE" sz="1400" dirty="0"/>
              <a:t>, </a:t>
            </a:r>
            <a:r>
              <a:rPr lang="de-DE" sz="1400" dirty="0" err="1"/>
              <a:t>ancha</a:t>
            </a:r>
            <a:r>
              <a:rPr lang="de-DE" sz="1400" dirty="0"/>
              <a:t> </a:t>
            </a:r>
            <a:r>
              <a:rPr lang="de-DE" sz="1400" dirty="0" err="1"/>
              <a:t>il</a:t>
            </a:r>
            <a:r>
              <a:rPr lang="uz-Cyrl-UZ" sz="1400" dirty="0"/>
              <a:t>g‘</a:t>
            </a:r>
            <a:r>
              <a:rPr lang="de-DE" sz="1400" dirty="0" err="1"/>
              <a:t>or</a:t>
            </a:r>
            <a:r>
              <a:rPr lang="de-DE" sz="1400" dirty="0"/>
              <a:t> </a:t>
            </a:r>
            <a:r>
              <a:rPr lang="de-DE" sz="1400" dirty="0" err="1"/>
              <a:t>fikr</a:t>
            </a:r>
            <a:r>
              <a:rPr lang="de-DE" sz="1400" dirty="0"/>
              <a:t> </a:t>
            </a:r>
            <a:r>
              <a:rPr lang="de-DE" sz="1400" dirty="0" err="1"/>
              <a:t>yuritadi</a:t>
            </a:r>
            <a:r>
              <a:rPr lang="de-DE" sz="1400" dirty="0"/>
              <a:t>. «</a:t>
            </a:r>
            <a:r>
              <a:rPr lang="de-DE" sz="1400" dirty="0" err="1"/>
              <a:t>Umumiy</a:t>
            </a:r>
            <a:r>
              <a:rPr lang="de-DE" sz="1400" dirty="0"/>
              <a:t> </a:t>
            </a:r>
            <a:r>
              <a:rPr lang="uz-Cyrl-UZ" sz="1400" dirty="0"/>
              <a:t>tamoyil</a:t>
            </a:r>
            <a:r>
              <a:rPr lang="de-DE" sz="1400" dirty="0" err="1"/>
              <a:t>lar</a:t>
            </a:r>
            <a:r>
              <a:rPr lang="de-DE" sz="1400" dirty="0"/>
              <a:t> </a:t>
            </a:r>
            <a:r>
              <a:rPr lang="de-DE" sz="1400" dirty="0" err="1"/>
              <a:t>insonga</a:t>
            </a:r>
            <a:r>
              <a:rPr lang="de-DE" sz="1400" dirty="0"/>
              <a:t> </a:t>
            </a:r>
            <a:r>
              <a:rPr lang="de-DE" sz="1400" dirty="0" err="1"/>
              <a:t>tushida</a:t>
            </a:r>
            <a:r>
              <a:rPr lang="de-DE" sz="1400" dirty="0"/>
              <a:t> </a:t>
            </a:r>
            <a:r>
              <a:rPr lang="de-DE" sz="1400" dirty="0" err="1"/>
              <a:t>kelishi</a:t>
            </a:r>
            <a:r>
              <a:rPr lang="de-DE" sz="1400" dirty="0"/>
              <a:t>, </a:t>
            </a:r>
            <a:r>
              <a:rPr lang="de-DE" sz="1400" dirty="0" err="1"/>
              <a:t>fanning</a:t>
            </a:r>
            <a:r>
              <a:rPr lang="de-DE" sz="1400" dirty="0"/>
              <a:t> </a:t>
            </a:r>
            <a:r>
              <a:rPr lang="de-DE" sz="1400" dirty="0" err="1"/>
              <a:t>umumiy</a:t>
            </a:r>
            <a:r>
              <a:rPr lang="de-DE" sz="1400" dirty="0"/>
              <a:t> </a:t>
            </a:r>
            <a:r>
              <a:rPr lang="uz-Cyrl-UZ" sz="1400" dirty="0"/>
              <a:t>tamoyil</a:t>
            </a:r>
            <a:r>
              <a:rPr lang="de-DE" sz="1400" dirty="0" err="1"/>
              <a:t>larini</a:t>
            </a:r>
            <a:r>
              <a:rPr lang="de-DE" sz="1400" dirty="0"/>
              <a:t> </a:t>
            </a:r>
            <a:r>
              <a:rPr lang="de-DE" sz="1400" dirty="0" err="1"/>
              <a:t>olish</a:t>
            </a:r>
            <a:r>
              <a:rPr lang="de-DE" sz="1400" dirty="0"/>
              <a:t> </a:t>
            </a:r>
            <a:r>
              <a:rPr lang="de-DE" sz="1400" dirty="0" err="1"/>
              <a:t>uchun</a:t>
            </a:r>
            <a:r>
              <a:rPr lang="de-DE" sz="1400" dirty="0"/>
              <a:t> </a:t>
            </a:r>
            <a:r>
              <a:rPr lang="de-DE" sz="1400" dirty="0" err="1"/>
              <a:t>zarur</a:t>
            </a:r>
            <a:r>
              <a:rPr lang="de-DE" sz="1400" dirty="0"/>
              <a:t> </a:t>
            </a:r>
            <a:r>
              <a:rPr lang="de-DE" sz="1400" dirty="0" err="1"/>
              <a:t>bo‘lgan</a:t>
            </a:r>
            <a:r>
              <a:rPr lang="de-DE" sz="1400" dirty="0"/>
              <a:t> </a:t>
            </a:r>
            <a:r>
              <a:rPr lang="de-DE" sz="1400" dirty="0" err="1"/>
              <a:t>qobiliyatni</a:t>
            </a:r>
            <a:r>
              <a:rPr lang="de-DE" sz="1400" dirty="0"/>
              <a:t> </a:t>
            </a:r>
            <a:r>
              <a:rPr lang="de-DE" sz="1400" dirty="0" err="1"/>
              <a:t>esa</a:t>
            </a:r>
            <a:r>
              <a:rPr lang="de-DE" sz="1400" dirty="0"/>
              <a:t> </a:t>
            </a:r>
            <a:r>
              <a:rPr lang="de-DE" sz="1400" dirty="0" err="1"/>
              <a:t>biz</a:t>
            </a:r>
            <a:r>
              <a:rPr lang="de-DE" sz="1400" dirty="0"/>
              <a:t> </a:t>
            </a:r>
            <a:r>
              <a:rPr lang="de-DE" sz="1400" dirty="0" err="1"/>
              <a:t>tasavvur</a:t>
            </a:r>
            <a:r>
              <a:rPr lang="de-DE" sz="1400" dirty="0"/>
              <a:t> </a:t>
            </a:r>
            <a:r>
              <a:rPr lang="de-DE" sz="1400" dirty="0" err="1"/>
              <a:t>deb</a:t>
            </a:r>
            <a:r>
              <a:rPr lang="de-DE" sz="1400" dirty="0"/>
              <a:t> </a:t>
            </a:r>
            <a:r>
              <a:rPr lang="de-DE" sz="1400" dirty="0" err="1"/>
              <a:t>nomlashimiz</a:t>
            </a:r>
            <a:r>
              <a:rPr lang="de-DE" sz="1400" dirty="0"/>
              <a:t> mumkin»</a:t>
            </a:r>
            <a:r>
              <a:rPr lang="de-DE" sz="1400" baseline="30000" dirty="0">
                <a:hlinkClick r:id="rId2"/>
              </a:rPr>
              <a:t>1</a:t>
            </a:r>
            <a:r>
              <a:rPr lang="de-DE" sz="1400" dirty="0"/>
              <a:t>, </a:t>
            </a:r>
            <a:r>
              <a:rPr lang="de-DE" sz="1400" dirty="0" err="1"/>
              <a:t>deb</a:t>
            </a:r>
            <a:r>
              <a:rPr lang="de-DE" sz="1400" dirty="0"/>
              <a:t> </a:t>
            </a:r>
            <a:r>
              <a:rPr lang="de-DE" sz="1400" dirty="0" err="1"/>
              <a:t>qayd</a:t>
            </a:r>
            <a:r>
              <a:rPr lang="de-DE" sz="1400" dirty="0"/>
              <a:t> </a:t>
            </a:r>
            <a:r>
              <a:rPr lang="de-DE" sz="1400" dirty="0" err="1"/>
              <a:t>etadi</a:t>
            </a:r>
            <a:r>
              <a:rPr lang="de-DE" sz="1400" dirty="0"/>
              <a:t> u. </a:t>
            </a:r>
            <a:endParaRPr lang="ru-RU" sz="1400" dirty="0"/>
          </a:p>
        </p:txBody>
      </p:sp>
      <p:pic>
        <p:nvPicPr>
          <p:cNvPr id="11266" name="Picture 2" descr="ФРАНК Филипп (Frank Philip) | Объединение учителей Санкт-Петербург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4092" y="280121"/>
            <a:ext cx="2343978" cy="33128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561324"/>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z-Cyrl-UZ" b="1" dirty="0"/>
              <a:t>Xulosalar.</a:t>
            </a:r>
            <a:endParaRPr lang="ru-RU" dirty="0"/>
          </a:p>
        </p:txBody>
      </p:sp>
      <p:sp>
        <p:nvSpPr>
          <p:cNvPr id="3" name="Объект 2"/>
          <p:cNvSpPr>
            <a:spLocks noGrp="1"/>
          </p:cNvSpPr>
          <p:nvPr>
            <p:ph idx="1"/>
          </p:nvPr>
        </p:nvSpPr>
        <p:spPr/>
        <p:txBody>
          <a:bodyPr>
            <a:normAutofit fontScale="92500" lnSpcReduction="10000"/>
          </a:bodyPr>
          <a:lstStyle/>
          <a:p>
            <a:r>
              <a:rPr lang="uz-Cyrl-UZ" dirty="0"/>
              <a:t>Har qanday ijodiy faoliyat, ilmiy tadqiqot ishining natijasi muayyan darajada inson manfaatlarini himoya qilish, insonga xizmat qilishni ko‘zda tutishi uning ijtimoiy madaniy yo‘nalishini o‘zida namoyon etadi.</a:t>
            </a:r>
            <a:endParaRPr lang="ru-RU" dirty="0"/>
          </a:p>
          <a:p>
            <a:r>
              <a:rPr lang="uz-Cyrl-UZ" dirty="0"/>
              <a:t>Ilmiy faoliyat ijtimoiy mas’uliyatni talab qiladi, zero har qanday ixtiro jamiyat taraqqiyotini jadal rivojlanishiga munosib hissa qo‘shishda o‘z ifodasini topmog‘i lozim.</a:t>
            </a:r>
            <a:endParaRPr lang="ru-RU" dirty="0"/>
          </a:p>
          <a:p>
            <a:r>
              <a:rPr lang="uz-Cyrl-UZ" dirty="0"/>
              <a:t>Murosaga kelish olimlar hamjamiyatining o‘ziga xos omili, ular munosabatini davom ettirishning asosiy ko‘rsatkichidir.</a:t>
            </a:r>
            <a:endParaRPr lang="ru-RU" dirty="0"/>
          </a:p>
          <a:p>
            <a:r>
              <a:rPr lang="uz-Cyrl-UZ" dirty="0"/>
              <a:t>Ilmiy va intellektual elita jamiyatning kam sonli kishilari to‘plami bo‘lib, ularning g‘oyalari insoniyat sivilizasiyasiningdavomchilari sifatida namoyon bo‘ladi.</a:t>
            </a:r>
            <a:endParaRPr lang="ru-RU" dirty="0"/>
          </a:p>
        </p:txBody>
      </p:sp>
    </p:spTree>
    <p:extLst>
      <p:ext uri="{BB962C8B-B14F-4D97-AF65-F5344CB8AC3E}">
        <p14:creationId xmlns:p14="http://schemas.microsoft.com/office/powerpoint/2010/main" val="1299040661"/>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foydalanilgan</a:t>
            </a:r>
            <a:r>
              <a:rPr lang="uz-Cyrl-UZ" b="1" dirty="0" smtClean="0">
                <a:latin typeface="Times New Roman" panose="02020603050405020304" pitchFamily="18" charset="0"/>
                <a:cs typeface="Times New Roman" panose="02020603050405020304" pitchFamily="18" charset="0"/>
              </a:rPr>
              <a:t> </a:t>
            </a:r>
            <a:r>
              <a:rPr lang="uz-Cyrl-UZ" b="1" dirty="0">
                <a:latin typeface="Times New Roman" panose="02020603050405020304" pitchFamily="18" charset="0"/>
                <a:cs typeface="Times New Roman" panose="02020603050405020304" pitchFamily="18" charset="0"/>
              </a:rPr>
              <a:t>аdаbiyotlаr:</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O‘zbekiston Respublikasining Konstitutsiyasi.  – T.: “O‘zbekiston”, 2019.</a:t>
            </a:r>
            <a:endParaRPr lang="ru-RU" sz="1100" dirty="0">
              <a:latin typeface="Times New Roman" panose="02020603050405020304" pitchFamily="18" charset="0"/>
              <a:cs typeface="Times New Roman" panose="02020603050405020304" pitchFamily="18" charset="0"/>
            </a:endParaRPr>
          </a:p>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O‘zbekiston Respublikasi Prezidentining 2017 yil 7 fevraldagi “O‘zbekiston Respublikasini rivojlantirish bo‘yicha harakatlar strategiyasi o‘g‘risida”gi PF-4947 sonli Farmoni.</a:t>
            </a:r>
            <a:endParaRPr lang="ru-RU" sz="1100" dirty="0">
              <a:latin typeface="Times New Roman" panose="02020603050405020304" pitchFamily="18" charset="0"/>
              <a:cs typeface="Times New Roman" panose="02020603050405020304" pitchFamily="18" charset="0"/>
            </a:endParaRPr>
          </a:p>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O‘zbekiston Respublikasi Prezidentining 20.04.2017 yildagi PQ-2909-sonli “Oliy ta’lim tizimini yanada rivojlantirish chora-tadbirlari to‘g‘risia”gi Qarori. </a:t>
            </a:r>
            <a:endParaRPr lang="ru-RU" sz="1100" dirty="0">
              <a:latin typeface="Times New Roman" panose="02020603050405020304" pitchFamily="18" charset="0"/>
              <a:cs typeface="Times New Roman" panose="02020603050405020304" pitchFamily="18" charset="0"/>
            </a:endParaRPr>
          </a:p>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Mirziyoev SH.M.  Erkin va farovon, demokratik O‘zbekiston davlatini birgalikda barpo etamiz. O‘zbekiston Respublikasi Prezidenti lavozimiga kirishish tantanali marosimiga bag‘ishlangan Oliy Majlis palatalarining qo‘shma majlisidagi nutq. – Toshkent, 2016,  56-b.</a:t>
            </a:r>
            <a:endParaRPr lang="ru-RU" sz="1100" dirty="0">
              <a:latin typeface="Times New Roman" panose="02020603050405020304" pitchFamily="18" charset="0"/>
              <a:cs typeface="Times New Roman" panose="02020603050405020304" pitchFamily="18" charset="0"/>
            </a:endParaRPr>
          </a:p>
          <a:p>
            <a:pPr marL="92075" lvl="3" indent="441325" algn="just">
              <a:buFont typeface="Wingdings" panose="05000000000000000000" pitchFamily="2" charset="2"/>
              <a:buChar char="Ø"/>
            </a:pPr>
            <a:r>
              <a:rPr lang="uz-Cyrl-UZ" dirty="0">
                <a:latin typeface="Times New Roman" panose="02020603050405020304" pitchFamily="18" charset="0"/>
                <a:cs typeface="Times New Roman" panose="02020603050405020304" pitchFamily="18" charset="0"/>
              </a:rPr>
              <a:t>Mirziyoev SH.M. Tanqidiy taxlil, qat’iy tartib intizom va shaxsiy javobgarlik - har bir rahbar faoliyatining kundalik qoidasi bo‘lishi kerak. Mamlakatimizni 2016 yilda ijtimoiy-iqtisodiy rivojlantirishning asosiy yakunlari va 2017 yilga mo‘ljallangan iqtisodiy dasturning eng muhim ustuvor yo‘nalishlariga bag‘ishlangan Vazirlar Mahkamasining kengaytirilgan majlisidagi ma’ruza, 2017 yil 14 yanvar. - Toshkent, “O‘zbekiston”, 2017 yil, 104 bet.</a:t>
            </a:r>
            <a:endParaRPr lang="ru-RU"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573401"/>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51579" y="554182"/>
            <a:ext cx="9603275" cy="4912163"/>
          </a:xfrm>
        </p:spPr>
        <p:txBody>
          <a:bodyPr>
            <a:normAutofit/>
          </a:bodyPr>
          <a:lstStyle/>
          <a:p>
            <a:r>
              <a:rPr lang="uz-Cyrl-UZ" b="1" dirty="0"/>
              <a:t>Intuitiv bilish darajasi.</a:t>
            </a:r>
            <a:r>
              <a:rPr lang="uz-Cyrl-UZ" dirty="0"/>
              <a:t> Intuitsiya – haqiqatni mantiqiy dalillar yordamisiz, bevosita anglab etish qobiliyatidir. </a:t>
            </a:r>
            <a:r>
              <a:rPr lang="en-US" dirty="0"/>
              <a:t>U </a:t>
            </a:r>
            <a:r>
              <a:rPr lang="en-US" dirty="0" err="1"/>
              <a:t>doim</a:t>
            </a:r>
            <a:r>
              <a:rPr lang="en-US" dirty="0"/>
              <a:t> </a:t>
            </a:r>
            <a:r>
              <a:rPr lang="en-US" dirty="0" err="1"/>
              <a:t>inson</a:t>
            </a:r>
            <a:r>
              <a:rPr lang="en-US" dirty="0"/>
              <a:t> </a:t>
            </a:r>
            <a:r>
              <a:rPr lang="en-US" dirty="0" err="1"/>
              <a:t>aqli</a:t>
            </a:r>
            <a:r>
              <a:rPr lang="en-US" dirty="0"/>
              <a:t> </a:t>
            </a:r>
            <a:r>
              <a:rPr lang="en-US" dirty="0" err="1"/>
              <a:t>va</a:t>
            </a:r>
            <a:r>
              <a:rPr lang="en-US" dirty="0"/>
              <a:t> </a:t>
            </a:r>
            <a:r>
              <a:rPr lang="en-US" dirty="0" err="1"/>
              <a:t>joni</a:t>
            </a:r>
            <a:r>
              <a:rPr lang="en-US" dirty="0"/>
              <a:t> </a:t>
            </a:r>
            <a:r>
              <a:rPr lang="en-US" dirty="0" err="1"/>
              <a:t>birgalikda</a:t>
            </a:r>
            <a:r>
              <a:rPr lang="en-US" dirty="0"/>
              <a:t> </a:t>
            </a:r>
            <a:r>
              <a:rPr lang="en-US" dirty="0" err="1"/>
              <a:t>amalga</a:t>
            </a:r>
            <a:r>
              <a:rPr lang="en-US" dirty="0"/>
              <a:t> </a:t>
            </a:r>
            <a:r>
              <a:rPr lang="en-US" dirty="0" err="1"/>
              <a:t>oshirgan</a:t>
            </a:r>
            <a:r>
              <a:rPr lang="en-US" dirty="0"/>
              <a:t> </a:t>
            </a:r>
            <a:r>
              <a:rPr lang="en-US" dirty="0" err="1"/>
              <a:t>katta</a:t>
            </a:r>
            <a:r>
              <a:rPr lang="en-US" dirty="0"/>
              <a:t> </a:t>
            </a:r>
            <a:r>
              <a:rPr lang="en-US" dirty="0" err="1"/>
              <a:t>ish</a:t>
            </a:r>
            <a:r>
              <a:rPr lang="en-US" dirty="0"/>
              <a:t> </a:t>
            </a:r>
            <a:r>
              <a:rPr lang="en-US" dirty="0" err="1"/>
              <a:t>mahsuli</a:t>
            </a:r>
            <a:r>
              <a:rPr lang="en-US" dirty="0"/>
              <a:t> </a:t>
            </a:r>
            <a:r>
              <a:rPr lang="en-US" dirty="0" err="1"/>
              <a:t>hisoblanadi</a:t>
            </a:r>
            <a:r>
              <a:rPr lang="en-US" dirty="0"/>
              <a:t>. </a:t>
            </a:r>
            <a:r>
              <a:rPr lang="en-US" dirty="0" err="1"/>
              <a:t>SHu</a:t>
            </a:r>
            <a:r>
              <a:rPr lang="en-US" dirty="0"/>
              <a:t> </a:t>
            </a:r>
            <a:r>
              <a:rPr lang="en-US" dirty="0" err="1"/>
              <a:t>ma’noda</a:t>
            </a:r>
            <a:r>
              <a:rPr lang="en-US" dirty="0"/>
              <a:t> </a:t>
            </a:r>
            <a:r>
              <a:rPr lang="en-US" dirty="0" err="1"/>
              <a:t>faqat</a:t>
            </a:r>
            <a:r>
              <a:rPr lang="en-US" dirty="0"/>
              <a:t> </a:t>
            </a:r>
            <a:r>
              <a:rPr lang="en-US" dirty="0" err="1"/>
              <a:t>iste’dodli</a:t>
            </a:r>
            <a:r>
              <a:rPr lang="en-US" dirty="0"/>
              <a:t>, </a:t>
            </a:r>
            <a:r>
              <a:rPr lang="en-US" dirty="0" err="1"/>
              <a:t>mehnatkash</a:t>
            </a:r>
            <a:r>
              <a:rPr lang="en-US" dirty="0"/>
              <a:t> </a:t>
            </a:r>
            <a:r>
              <a:rPr lang="en-US" dirty="0" err="1"/>
              <a:t>va</a:t>
            </a:r>
            <a:r>
              <a:rPr lang="en-US" dirty="0"/>
              <a:t> </a:t>
            </a:r>
            <a:r>
              <a:rPr lang="en-US" dirty="0" err="1"/>
              <a:t>tirishqoq</a:t>
            </a:r>
            <a:r>
              <a:rPr lang="en-US" dirty="0"/>
              <a:t> </a:t>
            </a:r>
            <a:r>
              <a:rPr lang="en-US" dirty="0" err="1"/>
              <a:t>odamlargina</a:t>
            </a:r>
            <a:r>
              <a:rPr lang="en-US" dirty="0"/>
              <a:t> </a:t>
            </a:r>
            <a:endParaRPr lang="en-US" dirty="0" smtClean="0"/>
          </a:p>
          <a:p>
            <a:r>
              <a:rPr lang="en-US" dirty="0" err="1" smtClean="0"/>
              <a:t>intuitiv</a:t>
            </a:r>
            <a:r>
              <a:rPr lang="en-US" dirty="0" smtClean="0"/>
              <a:t> </a:t>
            </a:r>
            <a:r>
              <a:rPr lang="en-US" dirty="0" err="1"/>
              <a:t>bilishga</a:t>
            </a:r>
            <a:r>
              <a:rPr lang="en-US" dirty="0"/>
              <a:t> </a:t>
            </a:r>
            <a:r>
              <a:rPr lang="en-US" dirty="0" err="1"/>
              <a:t>qodir</a:t>
            </a:r>
            <a:r>
              <a:rPr lang="en-US" dirty="0"/>
              <a:t>. </a:t>
            </a:r>
            <a:endParaRPr lang="ru-RU" dirty="0"/>
          </a:p>
          <a:p>
            <a:r>
              <a:rPr lang="en-US" dirty="0" err="1"/>
              <a:t>Intuitsiya</a:t>
            </a:r>
            <a:r>
              <a:rPr lang="en-US" dirty="0"/>
              <a:t> </a:t>
            </a:r>
            <a:r>
              <a:rPr lang="en-US" dirty="0" err="1"/>
              <a:t>muammosi</a:t>
            </a:r>
            <a:r>
              <a:rPr lang="en-US" dirty="0"/>
              <a:t> </a:t>
            </a:r>
            <a:r>
              <a:rPr lang="en-US" dirty="0" err="1"/>
              <a:t>falsafa</a:t>
            </a:r>
            <a:r>
              <a:rPr lang="en-US" dirty="0"/>
              <a:t> </a:t>
            </a:r>
            <a:r>
              <a:rPr lang="en-US" dirty="0" err="1"/>
              <a:t>va</a:t>
            </a:r>
            <a:r>
              <a:rPr lang="en-US" dirty="0"/>
              <a:t> </a:t>
            </a:r>
            <a:r>
              <a:rPr lang="en-US" dirty="0" err="1"/>
              <a:t>tabiatshunoslik</a:t>
            </a:r>
            <a:r>
              <a:rPr lang="en-US" dirty="0"/>
              <a:t> </a:t>
            </a:r>
            <a:r>
              <a:rPr lang="en-US" dirty="0" err="1"/>
              <a:t>tarixida</a:t>
            </a:r>
            <a:r>
              <a:rPr lang="en-US" dirty="0"/>
              <a:t> </a:t>
            </a:r>
            <a:r>
              <a:rPr lang="en-US" dirty="0" err="1"/>
              <a:t>har</a:t>
            </a:r>
            <a:r>
              <a:rPr lang="en-US" dirty="0"/>
              <a:t> </a:t>
            </a:r>
            <a:r>
              <a:rPr lang="en-US" dirty="0" err="1"/>
              <a:t>xil</a:t>
            </a:r>
            <a:r>
              <a:rPr lang="en-US" dirty="0"/>
              <a:t>, </a:t>
            </a:r>
            <a:r>
              <a:rPr lang="en-US" dirty="0" err="1"/>
              <a:t>ba’zan</a:t>
            </a:r>
            <a:r>
              <a:rPr lang="en-US" dirty="0"/>
              <a:t> </a:t>
            </a:r>
            <a:r>
              <a:rPr lang="en-US" dirty="0" err="1"/>
              <a:t>bir-birini</a:t>
            </a:r>
            <a:r>
              <a:rPr lang="en-US" dirty="0"/>
              <a:t> </a:t>
            </a:r>
            <a:r>
              <a:rPr lang="en-US" dirty="0" err="1"/>
              <a:t>istisno</a:t>
            </a:r>
            <a:r>
              <a:rPr lang="en-US" dirty="0"/>
              <a:t> </a:t>
            </a:r>
            <a:r>
              <a:rPr lang="en-US" dirty="0" err="1"/>
              <a:t>etuvchi</a:t>
            </a:r>
            <a:r>
              <a:rPr lang="en-US" dirty="0"/>
              <a:t> </a:t>
            </a:r>
            <a:r>
              <a:rPr lang="en-US" dirty="0" err="1"/>
              <a:t>yondashuvlar</a:t>
            </a:r>
            <a:r>
              <a:rPr lang="en-US" dirty="0"/>
              <a:t>, </a:t>
            </a:r>
            <a:r>
              <a:rPr lang="en-US" dirty="0" err="1"/>
              <a:t>nuqtai</a:t>
            </a:r>
            <a:r>
              <a:rPr lang="en-US" dirty="0"/>
              <a:t> </a:t>
            </a:r>
            <a:r>
              <a:rPr lang="en-US" dirty="0" err="1"/>
              <a:t>nazarlar</a:t>
            </a:r>
            <a:r>
              <a:rPr lang="en-US" dirty="0"/>
              <a:t> </a:t>
            </a:r>
            <a:r>
              <a:rPr lang="en-US" dirty="0" err="1"/>
              <a:t>va</a:t>
            </a:r>
            <a:r>
              <a:rPr lang="en-US" dirty="0"/>
              <a:t> </a:t>
            </a:r>
            <a:r>
              <a:rPr lang="en-US" dirty="0" err="1"/>
              <a:t>tasavvurlar</a:t>
            </a:r>
            <a:r>
              <a:rPr lang="en-US" dirty="0"/>
              <a:t> </a:t>
            </a:r>
            <a:r>
              <a:rPr lang="en-US" dirty="0" err="1"/>
              <a:t>bilan</a:t>
            </a:r>
            <a:r>
              <a:rPr lang="en-US" dirty="0"/>
              <a:t> </a:t>
            </a:r>
            <a:r>
              <a:rPr lang="en-US" dirty="0" err="1"/>
              <a:t>tavsiflanadi</a:t>
            </a:r>
            <a:r>
              <a:rPr lang="en-US" dirty="0"/>
              <a:t>. </a:t>
            </a:r>
            <a:r>
              <a:rPr lang="en-US" dirty="0" err="1"/>
              <a:t>Antik</a:t>
            </a:r>
            <a:r>
              <a:rPr lang="en-US" dirty="0"/>
              <a:t> </a:t>
            </a:r>
            <a:r>
              <a:rPr lang="en-US" dirty="0" err="1"/>
              <a:t>falsafadayoq</a:t>
            </a:r>
            <a:r>
              <a:rPr lang="en-US" dirty="0"/>
              <a:t> </a:t>
            </a:r>
            <a:r>
              <a:rPr lang="en-US" dirty="0" err="1"/>
              <a:t>bu</a:t>
            </a:r>
            <a:r>
              <a:rPr lang="en-US" dirty="0"/>
              <a:t> </a:t>
            </a:r>
            <a:r>
              <a:rPr lang="en-US" dirty="0" err="1"/>
              <a:t>muammo</a:t>
            </a:r>
            <a:r>
              <a:rPr lang="en-US" dirty="0"/>
              <a:t> </a:t>
            </a:r>
            <a:r>
              <a:rPr lang="en-US" dirty="0" err="1"/>
              <a:t>atrofida</a:t>
            </a:r>
            <a:r>
              <a:rPr lang="en-US" dirty="0"/>
              <a:t> </a:t>
            </a:r>
            <a:r>
              <a:rPr lang="en-US" dirty="0" err="1"/>
              <a:t>keskin</a:t>
            </a:r>
            <a:r>
              <a:rPr lang="en-US" dirty="0"/>
              <a:t> </a:t>
            </a:r>
            <a:r>
              <a:rPr lang="en-US" dirty="0" err="1"/>
              <a:t>bahslar</a:t>
            </a:r>
            <a:r>
              <a:rPr lang="en-US" dirty="0"/>
              <a:t> </a:t>
            </a:r>
            <a:r>
              <a:rPr lang="en-US" dirty="0" err="1"/>
              <a:t>bo‘lgan</a:t>
            </a:r>
            <a:r>
              <a:rPr lang="en-US" dirty="0"/>
              <a:t>. </a:t>
            </a:r>
            <a:r>
              <a:rPr lang="en-US" dirty="0" err="1"/>
              <a:t>Ioniya</a:t>
            </a:r>
            <a:r>
              <a:rPr lang="en-US" dirty="0"/>
              <a:t> </a:t>
            </a:r>
            <a:r>
              <a:rPr lang="en-US" dirty="0" err="1"/>
              <a:t>falsafasi</a:t>
            </a:r>
            <a:r>
              <a:rPr lang="en-US" dirty="0"/>
              <a:t> </a:t>
            </a:r>
            <a:r>
              <a:rPr lang="en-US" dirty="0" err="1"/>
              <a:t>namoyandalari</a:t>
            </a:r>
            <a:r>
              <a:rPr lang="en-US" dirty="0"/>
              <a:t> </a:t>
            </a:r>
            <a:r>
              <a:rPr lang="en-US" dirty="0" err="1"/>
              <a:t>intuitsiyaga</a:t>
            </a:r>
            <a:r>
              <a:rPr lang="en-US" dirty="0"/>
              <a:t> </a:t>
            </a:r>
            <a:r>
              <a:rPr lang="en-US" dirty="0" err="1"/>
              <a:t>bevosita</a:t>
            </a:r>
            <a:r>
              <a:rPr lang="en-US" dirty="0"/>
              <a:t> </a:t>
            </a:r>
            <a:r>
              <a:rPr lang="en-US" dirty="0" err="1"/>
              <a:t>bilim</a:t>
            </a:r>
            <a:r>
              <a:rPr lang="en-US" dirty="0"/>
              <a:t>, </a:t>
            </a:r>
            <a:r>
              <a:rPr lang="en-US" dirty="0" err="1"/>
              <a:t>sezgi</a:t>
            </a:r>
            <a:r>
              <a:rPr lang="en-US" dirty="0"/>
              <a:t> </a:t>
            </a:r>
            <a:r>
              <a:rPr lang="en-US" dirty="0" err="1"/>
              <a:t>a’zolari</a:t>
            </a:r>
            <a:r>
              <a:rPr lang="en-US" dirty="0"/>
              <a:t> </a:t>
            </a:r>
            <a:r>
              <a:rPr lang="en-US" dirty="0" err="1"/>
              <a:t>orqali</a:t>
            </a:r>
            <a:r>
              <a:rPr lang="en-US" dirty="0"/>
              <a:t> </a:t>
            </a:r>
            <a:r>
              <a:rPr lang="en-US" dirty="0" err="1"/>
              <a:t>bilish</a:t>
            </a:r>
            <a:r>
              <a:rPr lang="en-US" dirty="0"/>
              <a:t> </a:t>
            </a:r>
            <a:r>
              <a:rPr lang="en-US" dirty="0" err="1"/>
              <a:t>shakli</a:t>
            </a:r>
            <a:r>
              <a:rPr lang="en-US" dirty="0"/>
              <a:t> deb </a:t>
            </a:r>
            <a:r>
              <a:rPr lang="en-US" dirty="0" err="1"/>
              <a:t>qaragan</a:t>
            </a:r>
            <a:r>
              <a:rPr lang="en-US" dirty="0"/>
              <a:t> </a:t>
            </a:r>
            <a:r>
              <a:rPr lang="en-US" dirty="0" err="1"/>
              <a:t>bo‘lsalar</a:t>
            </a:r>
            <a:r>
              <a:rPr lang="en-US" dirty="0"/>
              <a:t>, </a:t>
            </a:r>
            <a:r>
              <a:rPr lang="en-US" dirty="0" err="1"/>
              <a:t>eley</a:t>
            </a:r>
            <a:r>
              <a:rPr lang="en-US" dirty="0"/>
              <a:t> </a:t>
            </a:r>
            <a:r>
              <a:rPr lang="en-US" dirty="0" err="1"/>
              <a:t>maktabi</a:t>
            </a:r>
            <a:r>
              <a:rPr lang="en-US" dirty="0"/>
              <a:t> </a:t>
            </a:r>
            <a:r>
              <a:rPr lang="en-US" dirty="0" err="1"/>
              <a:t>vakillari</a:t>
            </a:r>
            <a:r>
              <a:rPr lang="en-US" dirty="0"/>
              <a:t>, </a:t>
            </a:r>
            <a:r>
              <a:rPr lang="en-US" dirty="0" err="1"/>
              <a:t>shuningdek</a:t>
            </a:r>
            <a:r>
              <a:rPr lang="en-US" dirty="0"/>
              <a:t> </a:t>
            </a:r>
            <a:r>
              <a:rPr lang="en-US" dirty="0" err="1"/>
              <a:t>Levkipp</a:t>
            </a:r>
            <a:r>
              <a:rPr lang="en-US" dirty="0"/>
              <a:t> </a:t>
            </a:r>
            <a:r>
              <a:rPr lang="en-US" dirty="0" err="1"/>
              <a:t>va</a:t>
            </a:r>
            <a:r>
              <a:rPr lang="en-US" dirty="0"/>
              <a:t> </a:t>
            </a:r>
            <a:r>
              <a:rPr lang="en-US" dirty="0" err="1"/>
              <a:t>Demokrit</a:t>
            </a:r>
            <a:r>
              <a:rPr lang="en-US" dirty="0"/>
              <a:t> </a:t>
            </a:r>
            <a:r>
              <a:rPr lang="en-US" dirty="0" err="1"/>
              <a:t>bevosita</a:t>
            </a:r>
            <a:r>
              <a:rPr lang="en-US" dirty="0"/>
              <a:t> </a:t>
            </a:r>
            <a:r>
              <a:rPr lang="en-US" dirty="0" err="1"/>
              <a:t>bilim</a:t>
            </a:r>
            <a:r>
              <a:rPr lang="en-US" dirty="0"/>
              <a:t> </a:t>
            </a:r>
            <a:r>
              <a:rPr lang="en-US" dirty="0" err="1"/>
              <a:t>va</a:t>
            </a:r>
            <a:r>
              <a:rPr lang="en-US" dirty="0"/>
              <a:t> </a:t>
            </a:r>
            <a:r>
              <a:rPr lang="en-US" dirty="0" err="1"/>
              <a:t>sezgi</a:t>
            </a:r>
            <a:r>
              <a:rPr lang="en-US" dirty="0"/>
              <a:t> </a:t>
            </a:r>
            <a:r>
              <a:rPr lang="en-US" dirty="0" err="1"/>
              <a:t>a’zolari</a:t>
            </a:r>
            <a:r>
              <a:rPr lang="en-US" dirty="0"/>
              <a:t> </a:t>
            </a:r>
            <a:r>
              <a:rPr lang="en-US" dirty="0" err="1"/>
              <a:t>orqali</a:t>
            </a:r>
            <a:r>
              <a:rPr lang="en-US" dirty="0"/>
              <a:t> </a:t>
            </a:r>
            <a:r>
              <a:rPr lang="en-US" dirty="0" err="1"/>
              <a:t>bilishni</a:t>
            </a:r>
            <a:r>
              <a:rPr lang="en-US" dirty="0"/>
              <a:t> rad </a:t>
            </a:r>
            <a:r>
              <a:rPr lang="en-US" dirty="0" err="1"/>
              <a:t>etganlar</a:t>
            </a:r>
            <a:r>
              <a:rPr lang="en-US" dirty="0"/>
              <a:t>, </a:t>
            </a:r>
            <a:r>
              <a:rPr lang="en-US" dirty="0" err="1"/>
              <a:t>sezgilarni</a:t>
            </a:r>
            <a:r>
              <a:rPr lang="en-US" dirty="0"/>
              <a:t> </a:t>
            </a:r>
            <a:r>
              <a:rPr lang="en-US" dirty="0" err="1"/>
              <a:t>soxta</a:t>
            </a:r>
            <a:r>
              <a:rPr lang="en-US" dirty="0"/>
              <a:t> deb </a:t>
            </a:r>
            <a:r>
              <a:rPr lang="en-US" dirty="0" err="1"/>
              <a:t>e’lon</a:t>
            </a:r>
            <a:r>
              <a:rPr lang="en-US" dirty="0"/>
              <a:t> </a:t>
            </a:r>
            <a:r>
              <a:rPr lang="en-US" dirty="0" err="1"/>
              <a:t>qilganlar</a:t>
            </a:r>
            <a:r>
              <a:rPr lang="en-US" dirty="0"/>
              <a:t>. </a:t>
            </a:r>
            <a:r>
              <a:rPr lang="en-US" dirty="0" err="1"/>
              <a:t>Suqrot</a:t>
            </a:r>
            <a:r>
              <a:rPr lang="en-US" dirty="0"/>
              <a:t> </a:t>
            </a:r>
            <a:r>
              <a:rPr lang="en-US" dirty="0" err="1"/>
              <a:t>talqinida</a:t>
            </a:r>
            <a:r>
              <a:rPr lang="en-US" dirty="0"/>
              <a:t> </a:t>
            </a:r>
            <a:r>
              <a:rPr lang="en-US" dirty="0" err="1"/>
              <a:t>intuitsiya</a:t>
            </a:r>
            <a:r>
              <a:rPr lang="en-US" dirty="0"/>
              <a:t> «</a:t>
            </a:r>
            <a:r>
              <a:rPr lang="en-US" dirty="0" err="1"/>
              <a:t>daymoniy</a:t>
            </a:r>
            <a:r>
              <a:rPr lang="en-US" dirty="0"/>
              <a:t>» </a:t>
            </a:r>
            <a:r>
              <a:rPr lang="en-US" dirty="0" err="1"/>
              <a:t>yoki</a:t>
            </a:r>
            <a:r>
              <a:rPr lang="en-US" dirty="0"/>
              <a:t> «</a:t>
            </a:r>
            <a:r>
              <a:rPr lang="en-US" dirty="0" err="1"/>
              <a:t>predmet</a:t>
            </a:r>
            <a:r>
              <a:rPr lang="en-US" dirty="0"/>
              <a:t> </a:t>
            </a:r>
            <a:r>
              <a:rPr lang="en-US" dirty="0" err="1"/>
              <a:t>g‘oyasiga</a:t>
            </a:r>
            <a:r>
              <a:rPr lang="en-US" dirty="0"/>
              <a:t> </a:t>
            </a:r>
            <a:r>
              <a:rPr lang="en-US" dirty="0" err="1"/>
              <a:t>egalik»dir</a:t>
            </a:r>
            <a:r>
              <a:rPr lang="en-US" dirty="0"/>
              <a:t>. </a:t>
            </a:r>
            <a:r>
              <a:rPr lang="en-US" dirty="0" err="1"/>
              <a:t>Platon</a:t>
            </a:r>
            <a:r>
              <a:rPr lang="en-US" dirty="0"/>
              <a:t> ham </a:t>
            </a:r>
            <a:r>
              <a:rPr lang="en-US" dirty="0" err="1"/>
              <a:t>hissiy</a:t>
            </a:r>
            <a:r>
              <a:rPr lang="en-US" dirty="0"/>
              <a:t> </a:t>
            </a:r>
            <a:r>
              <a:rPr lang="en-US" dirty="0" err="1"/>
              <a:t>bilishni</a:t>
            </a:r>
            <a:r>
              <a:rPr lang="en-US" dirty="0"/>
              <a:t> </a:t>
            </a:r>
            <a:r>
              <a:rPr lang="en-US" dirty="0" err="1"/>
              <a:t>haqiqat</a:t>
            </a:r>
            <a:r>
              <a:rPr lang="en-US" dirty="0"/>
              <a:t> </a:t>
            </a:r>
            <a:r>
              <a:rPr lang="en-US" dirty="0" err="1"/>
              <a:t>emas</a:t>
            </a:r>
            <a:r>
              <a:rPr lang="en-US" dirty="0"/>
              <a:t> deb </a:t>
            </a:r>
            <a:r>
              <a:rPr lang="en-US" dirty="0" err="1"/>
              <a:t>hisoblagan</a:t>
            </a:r>
            <a:r>
              <a:rPr lang="en-US" dirty="0"/>
              <a:t>. </a:t>
            </a:r>
            <a:endParaRPr lang="ru-RU" dirty="0"/>
          </a:p>
        </p:txBody>
      </p:sp>
    </p:spTree>
    <p:extLst>
      <p:ext uri="{BB962C8B-B14F-4D97-AF65-F5344CB8AC3E}">
        <p14:creationId xmlns:p14="http://schemas.microsoft.com/office/powerpoint/2010/main" val="3997523575"/>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54416" y="768823"/>
            <a:ext cx="6417803" cy="3793941"/>
          </a:xfrm>
        </p:spPr>
        <p:txBody>
          <a:bodyPr>
            <a:normAutofit lnSpcReduction="10000"/>
          </a:bodyPr>
          <a:lstStyle/>
          <a:p>
            <a:r>
              <a:rPr lang="en-US" dirty="0" err="1"/>
              <a:t>Yangi</a:t>
            </a:r>
            <a:r>
              <a:rPr lang="en-US" dirty="0"/>
              <a:t> </a:t>
            </a:r>
            <a:r>
              <a:rPr lang="en-US" dirty="0" err="1"/>
              <a:t>davrda</a:t>
            </a:r>
            <a:r>
              <a:rPr lang="en-US" dirty="0"/>
              <a:t> </a:t>
            </a:r>
            <a:r>
              <a:rPr lang="en-US" dirty="0" err="1"/>
              <a:t>Dekart</a:t>
            </a:r>
            <a:r>
              <a:rPr lang="en-US" dirty="0"/>
              <a:t>, Spinoza, </a:t>
            </a:r>
            <a:r>
              <a:rPr lang="en-US" dirty="0" err="1"/>
              <a:t>Leybnits</a:t>
            </a:r>
            <a:r>
              <a:rPr lang="en-US" dirty="0"/>
              <a:t> </a:t>
            </a:r>
            <a:r>
              <a:rPr lang="en-US" dirty="0" err="1"/>
              <a:t>intellektual</a:t>
            </a:r>
            <a:r>
              <a:rPr lang="en-US" dirty="0"/>
              <a:t> </a:t>
            </a:r>
            <a:r>
              <a:rPr lang="en-US" dirty="0" err="1"/>
              <a:t>intuitsiya</a:t>
            </a:r>
            <a:r>
              <a:rPr lang="en-US" dirty="0"/>
              <a:t> </a:t>
            </a:r>
            <a:r>
              <a:rPr lang="en-US" dirty="0" err="1"/>
              <a:t>haqidagi</a:t>
            </a:r>
            <a:r>
              <a:rPr lang="en-US" dirty="0"/>
              <a:t> </a:t>
            </a:r>
            <a:r>
              <a:rPr lang="en-US" dirty="0" err="1"/>
              <a:t>ta’limotni</a:t>
            </a:r>
            <a:r>
              <a:rPr lang="en-US" dirty="0"/>
              <a:t> </a:t>
            </a:r>
            <a:r>
              <a:rPr lang="en-US" dirty="0" err="1"/>
              <a:t>yaratdi</a:t>
            </a:r>
            <a:r>
              <a:rPr lang="en-US" dirty="0"/>
              <a:t>. </a:t>
            </a:r>
            <a:r>
              <a:rPr lang="en-US" dirty="0" err="1"/>
              <a:t>Dekart</a:t>
            </a:r>
            <a:r>
              <a:rPr lang="en-US" dirty="0"/>
              <a:t> </a:t>
            </a:r>
            <a:r>
              <a:rPr lang="en-US" dirty="0" err="1"/>
              <a:t>intuitsiya</a:t>
            </a:r>
            <a:r>
              <a:rPr lang="en-US" dirty="0"/>
              <a:t> </a:t>
            </a:r>
            <a:r>
              <a:rPr lang="en-US" dirty="0" err="1"/>
              <a:t>deganda</a:t>
            </a:r>
            <a:r>
              <a:rPr lang="en-US" dirty="0"/>
              <a:t> </a:t>
            </a:r>
            <a:r>
              <a:rPr lang="en-US" dirty="0" err="1"/>
              <a:t>sezgilarning</a:t>
            </a:r>
            <a:r>
              <a:rPr lang="en-US" dirty="0"/>
              <a:t> </a:t>
            </a:r>
            <a:r>
              <a:rPr lang="en-US" dirty="0" err="1"/>
              <a:t>omonat</a:t>
            </a:r>
            <a:r>
              <a:rPr lang="en-US" dirty="0"/>
              <a:t> </a:t>
            </a:r>
            <a:r>
              <a:rPr lang="en-US" dirty="0" err="1"/>
              <a:t>guvohligi</a:t>
            </a:r>
            <a:r>
              <a:rPr lang="en-US" dirty="0"/>
              <a:t> </a:t>
            </a:r>
            <a:r>
              <a:rPr lang="en-US" dirty="0" err="1"/>
              <a:t>va</a:t>
            </a:r>
            <a:r>
              <a:rPr lang="en-US" dirty="0"/>
              <a:t> </a:t>
            </a:r>
            <a:r>
              <a:rPr lang="en-US" dirty="0" err="1"/>
              <a:t>tartibsiz</a:t>
            </a:r>
            <a:r>
              <a:rPr lang="en-US" dirty="0"/>
              <a:t> </a:t>
            </a:r>
            <a:r>
              <a:rPr lang="en-US" dirty="0" err="1"/>
              <a:t>xayolning</a:t>
            </a:r>
            <a:r>
              <a:rPr lang="en-US" dirty="0"/>
              <a:t> </a:t>
            </a:r>
            <a:r>
              <a:rPr lang="en-US" dirty="0" err="1"/>
              <a:t>aldamchi</a:t>
            </a:r>
            <a:r>
              <a:rPr lang="en-US" dirty="0"/>
              <a:t> </a:t>
            </a:r>
            <a:r>
              <a:rPr lang="en-US" dirty="0" err="1"/>
              <a:t>mulohazasiga</a:t>
            </a:r>
            <a:r>
              <a:rPr lang="en-US" dirty="0"/>
              <a:t> </a:t>
            </a:r>
            <a:r>
              <a:rPr lang="en-US" dirty="0" err="1"/>
              <a:t>bo‘lgan</a:t>
            </a:r>
            <a:r>
              <a:rPr lang="en-US" dirty="0"/>
              <a:t> </a:t>
            </a:r>
            <a:r>
              <a:rPr lang="en-US" dirty="0" err="1"/>
              <a:t>ishonchni</a:t>
            </a:r>
            <a:r>
              <a:rPr lang="en-US" dirty="0"/>
              <a:t> </a:t>
            </a:r>
            <a:r>
              <a:rPr lang="en-US" dirty="0" err="1"/>
              <a:t>emas</a:t>
            </a:r>
            <a:r>
              <a:rPr lang="en-US" dirty="0"/>
              <a:t>, </a:t>
            </a:r>
            <a:r>
              <a:rPr lang="en-US" dirty="0" err="1"/>
              <a:t>balki</a:t>
            </a:r>
            <a:r>
              <a:rPr lang="en-US" dirty="0"/>
              <a:t> </a:t>
            </a:r>
            <a:r>
              <a:rPr lang="en-US" dirty="0" err="1"/>
              <a:t>teran</a:t>
            </a:r>
            <a:r>
              <a:rPr lang="en-US" dirty="0"/>
              <a:t> </a:t>
            </a:r>
            <a:r>
              <a:rPr lang="en-US" dirty="0" err="1"/>
              <a:t>va</a:t>
            </a:r>
            <a:r>
              <a:rPr lang="en-US" dirty="0"/>
              <a:t> </a:t>
            </a:r>
            <a:r>
              <a:rPr lang="en-US" dirty="0" err="1"/>
              <a:t>zehnli</a:t>
            </a:r>
            <a:r>
              <a:rPr lang="en-US" dirty="0"/>
              <a:t> </a:t>
            </a:r>
            <a:r>
              <a:rPr lang="en-US" dirty="0" err="1"/>
              <a:t>aqlni</a:t>
            </a:r>
            <a:r>
              <a:rPr lang="en-US" dirty="0"/>
              <a:t> </a:t>
            </a:r>
            <a:r>
              <a:rPr lang="en-US" dirty="0" err="1"/>
              <a:t>tushunadi</a:t>
            </a:r>
            <a:r>
              <a:rPr lang="en-US" dirty="0"/>
              <a:t>. Spinoza </a:t>
            </a:r>
            <a:r>
              <a:rPr lang="en-US" dirty="0" err="1"/>
              <a:t>intuitsiyani</a:t>
            </a:r>
            <a:r>
              <a:rPr lang="en-US" dirty="0"/>
              <a:t> </a:t>
            </a:r>
            <a:r>
              <a:rPr lang="en-US" dirty="0" err="1"/>
              <a:t>narsalarning</a:t>
            </a:r>
            <a:r>
              <a:rPr lang="en-US" dirty="0"/>
              <a:t> </a:t>
            </a:r>
            <a:r>
              <a:rPr lang="en-US" dirty="0" err="1"/>
              <a:t>mohiyatini</a:t>
            </a:r>
            <a:r>
              <a:rPr lang="en-US" dirty="0"/>
              <a:t> </a:t>
            </a:r>
            <a:r>
              <a:rPr lang="en-US" dirty="0" err="1"/>
              <a:t>qamrab</a:t>
            </a:r>
            <a:r>
              <a:rPr lang="en-US" dirty="0"/>
              <a:t> </a:t>
            </a:r>
            <a:r>
              <a:rPr lang="en-US" dirty="0" err="1"/>
              <a:t>oluvchi</a:t>
            </a:r>
            <a:r>
              <a:rPr lang="en-US" dirty="0"/>
              <a:t> </a:t>
            </a:r>
            <a:r>
              <a:rPr lang="en-US" dirty="0" err="1"/>
              <a:t>eng</a:t>
            </a:r>
            <a:r>
              <a:rPr lang="en-US" dirty="0"/>
              <a:t> </a:t>
            </a:r>
            <a:r>
              <a:rPr lang="en-US" dirty="0" err="1"/>
              <a:t>ishonchli</a:t>
            </a:r>
            <a:r>
              <a:rPr lang="en-US" dirty="0"/>
              <a:t> </a:t>
            </a:r>
            <a:r>
              <a:rPr lang="en-US" dirty="0" err="1"/>
              <a:t>bilish</a:t>
            </a:r>
            <a:r>
              <a:rPr lang="en-US" dirty="0"/>
              <a:t> deb </a:t>
            </a:r>
            <a:r>
              <a:rPr lang="en-US" dirty="0" err="1"/>
              <a:t>hisoblaydi</a:t>
            </a:r>
            <a:r>
              <a:rPr lang="en-US" dirty="0"/>
              <a:t>. </a:t>
            </a:r>
            <a:r>
              <a:rPr lang="en-US" dirty="0" err="1"/>
              <a:t>Sensualistlar</a:t>
            </a:r>
            <a:r>
              <a:rPr lang="en-US" dirty="0"/>
              <a:t> </a:t>
            </a:r>
            <a:r>
              <a:rPr lang="en-US" dirty="0" err="1"/>
              <a:t>sezgi</a:t>
            </a:r>
            <a:r>
              <a:rPr lang="en-US" dirty="0"/>
              <a:t> </a:t>
            </a:r>
            <a:r>
              <a:rPr lang="en-US" dirty="0" err="1"/>
              <a:t>darajasidagi</a:t>
            </a:r>
            <a:r>
              <a:rPr lang="en-US" dirty="0"/>
              <a:t> </a:t>
            </a:r>
            <a:r>
              <a:rPr lang="en-US" dirty="0" err="1"/>
              <a:t>intuitsiyani</a:t>
            </a:r>
            <a:r>
              <a:rPr lang="en-US" dirty="0"/>
              <a:t> </a:t>
            </a:r>
            <a:r>
              <a:rPr lang="en-US" dirty="0" err="1"/>
              <a:t>targ‘ib</a:t>
            </a:r>
            <a:r>
              <a:rPr lang="en-US" dirty="0"/>
              <a:t> </a:t>
            </a:r>
            <a:r>
              <a:rPr lang="en-US" dirty="0" err="1"/>
              <a:t>qiladi</a:t>
            </a:r>
            <a:r>
              <a:rPr lang="en-US" dirty="0"/>
              <a:t>, </a:t>
            </a:r>
            <a:r>
              <a:rPr lang="en-US" dirty="0" err="1"/>
              <a:t>sezgi</a:t>
            </a:r>
            <a:r>
              <a:rPr lang="en-US" dirty="0"/>
              <a:t> </a:t>
            </a:r>
            <a:r>
              <a:rPr lang="en-US" dirty="0" err="1"/>
              <a:t>a’zolari</a:t>
            </a:r>
            <a:r>
              <a:rPr lang="en-US" dirty="0"/>
              <a:t> </a:t>
            </a:r>
            <a:r>
              <a:rPr lang="en-US" dirty="0" err="1"/>
              <a:t>orqali</a:t>
            </a:r>
            <a:r>
              <a:rPr lang="en-US" dirty="0"/>
              <a:t>, </a:t>
            </a:r>
            <a:r>
              <a:rPr lang="en-US" dirty="0" err="1"/>
              <a:t>bevosita</a:t>
            </a:r>
            <a:r>
              <a:rPr lang="en-US" dirty="0"/>
              <a:t> </a:t>
            </a:r>
            <a:r>
              <a:rPr lang="en-US" dirty="0" err="1"/>
              <a:t>bilishni</a:t>
            </a:r>
            <a:r>
              <a:rPr lang="en-US" dirty="0"/>
              <a:t> </a:t>
            </a:r>
            <a:r>
              <a:rPr lang="en-US" dirty="0" err="1"/>
              <a:t>birinchi</a:t>
            </a:r>
            <a:r>
              <a:rPr lang="en-US" dirty="0"/>
              <a:t> </a:t>
            </a:r>
            <a:r>
              <a:rPr lang="en-US" dirty="0" err="1"/>
              <a:t>o‘ringa</a:t>
            </a:r>
            <a:r>
              <a:rPr lang="en-US" dirty="0"/>
              <a:t> </a:t>
            </a:r>
            <a:r>
              <a:rPr lang="en-US" dirty="0" err="1"/>
              <a:t>qo‘yadi</a:t>
            </a:r>
            <a:r>
              <a:rPr lang="en-US" dirty="0"/>
              <a:t>. </a:t>
            </a:r>
            <a:r>
              <a:rPr lang="en-US" dirty="0" err="1"/>
              <a:t>J.Lokk</a:t>
            </a:r>
            <a:r>
              <a:rPr lang="en-US" dirty="0"/>
              <a:t> </a:t>
            </a:r>
            <a:r>
              <a:rPr lang="en-US" dirty="0" err="1"/>
              <a:t>fikriga</a:t>
            </a:r>
            <a:r>
              <a:rPr lang="en-US" dirty="0"/>
              <a:t> </a:t>
            </a:r>
            <a:r>
              <a:rPr lang="en-US" dirty="0" err="1"/>
              <a:t>ko‘ra</a:t>
            </a:r>
            <a:r>
              <a:rPr lang="en-US" dirty="0"/>
              <a:t>, </a:t>
            </a:r>
            <a:r>
              <a:rPr lang="en-US" dirty="0" err="1"/>
              <a:t>aql</a:t>
            </a:r>
            <a:r>
              <a:rPr lang="en-US" dirty="0"/>
              <a:t> – </a:t>
            </a:r>
            <a:r>
              <a:rPr lang="en-US" dirty="0" err="1"/>
              <a:t>sezgi</a:t>
            </a:r>
            <a:r>
              <a:rPr lang="en-US" dirty="0"/>
              <a:t> </a:t>
            </a:r>
            <a:r>
              <a:rPr lang="en-US" dirty="0" err="1"/>
              <a:t>a’zolari</a:t>
            </a:r>
            <a:r>
              <a:rPr lang="en-US" dirty="0"/>
              <a:t> </a:t>
            </a:r>
            <a:r>
              <a:rPr lang="en-US" dirty="0" err="1"/>
              <a:t>faoliyatining</a:t>
            </a:r>
            <a:r>
              <a:rPr lang="en-US" dirty="0"/>
              <a:t> </a:t>
            </a:r>
            <a:r>
              <a:rPr lang="en-US" dirty="0" err="1"/>
              <a:t>haqiqiy</a:t>
            </a:r>
            <a:r>
              <a:rPr lang="en-US" dirty="0"/>
              <a:t> </a:t>
            </a:r>
            <a:r>
              <a:rPr lang="en-US" dirty="0" err="1"/>
              <a:t>natijalarini</a:t>
            </a:r>
            <a:r>
              <a:rPr lang="en-US" dirty="0"/>
              <a:t> </a:t>
            </a:r>
            <a:r>
              <a:rPr lang="en-US" dirty="0" err="1"/>
              <a:t>uzluksiz</a:t>
            </a:r>
            <a:r>
              <a:rPr lang="en-US" dirty="0"/>
              <a:t> </a:t>
            </a:r>
            <a:r>
              <a:rPr lang="en-US" dirty="0" err="1"/>
              <a:t>qayd</a:t>
            </a:r>
            <a:r>
              <a:rPr lang="en-US" dirty="0"/>
              <a:t> </a:t>
            </a:r>
            <a:r>
              <a:rPr lang="en-US" dirty="0" err="1"/>
              <a:t>etuvchi</a:t>
            </a:r>
            <a:r>
              <a:rPr lang="en-US" dirty="0"/>
              <a:t> </a:t>
            </a:r>
            <a:r>
              <a:rPr lang="en-US" dirty="0" err="1"/>
              <a:t>ko‘zgu</a:t>
            </a:r>
            <a:r>
              <a:rPr lang="en-US" dirty="0"/>
              <a:t>, </a:t>
            </a:r>
            <a:r>
              <a:rPr lang="en-US" dirty="0" err="1"/>
              <a:t>xolos</a:t>
            </a:r>
            <a:r>
              <a:rPr lang="en-US" dirty="0"/>
              <a:t>. </a:t>
            </a:r>
            <a:endParaRPr lang="ru-RU" dirty="0"/>
          </a:p>
        </p:txBody>
      </p:sp>
      <p:pic>
        <p:nvPicPr>
          <p:cNvPr id="1026" name="Picture 2" descr="Рене Декар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056" y="61157"/>
            <a:ext cx="2365829" cy="277969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Спиноза о субстанции - Русская историческая библиотек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090" y="2750777"/>
            <a:ext cx="2073917" cy="267467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Лейбниц, Готфрид Вильгельм — Википеди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6937" y="3442930"/>
            <a:ext cx="2095500" cy="25241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09728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14581" y="2026007"/>
            <a:ext cx="7712969" cy="3450613"/>
          </a:xfrm>
        </p:spPr>
        <p:txBody>
          <a:bodyPr>
            <a:normAutofit fontScale="92500" lnSpcReduction="20000"/>
          </a:bodyPr>
          <a:lstStyle/>
          <a:p>
            <a:r>
              <a:rPr lang="en-US" dirty="0" err="1"/>
              <a:t>Muammoni</a:t>
            </a:r>
            <a:r>
              <a:rPr lang="en-US" dirty="0"/>
              <a:t> </a:t>
            </a:r>
            <a:r>
              <a:rPr lang="en-US" dirty="0" err="1"/>
              <a:t>o‘rganishga</a:t>
            </a:r>
            <a:r>
              <a:rPr lang="en-US" dirty="0"/>
              <a:t> </a:t>
            </a:r>
            <a:r>
              <a:rPr lang="en-US" dirty="0" err="1"/>
              <a:t>nemis</a:t>
            </a:r>
            <a:r>
              <a:rPr lang="en-US" dirty="0"/>
              <a:t> </a:t>
            </a:r>
            <a:r>
              <a:rPr lang="en-US" dirty="0" err="1"/>
              <a:t>klassik</a:t>
            </a:r>
            <a:r>
              <a:rPr lang="en-US" dirty="0"/>
              <a:t> </a:t>
            </a:r>
            <a:r>
              <a:rPr lang="en-US" dirty="0" err="1"/>
              <a:t>falsafasi</a:t>
            </a:r>
            <a:r>
              <a:rPr lang="en-US" dirty="0"/>
              <a:t> </a:t>
            </a:r>
            <a:r>
              <a:rPr lang="en-US" dirty="0" err="1"/>
              <a:t>muhim</a:t>
            </a:r>
            <a:r>
              <a:rPr lang="en-US" dirty="0"/>
              <a:t> </a:t>
            </a:r>
            <a:r>
              <a:rPr lang="en-US" dirty="0" err="1"/>
              <a:t>hissa</a:t>
            </a:r>
            <a:r>
              <a:rPr lang="en-US" dirty="0"/>
              <a:t> </a:t>
            </a:r>
            <a:r>
              <a:rPr lang="en-US" dirty="0" err="1"/>
              <a:t>qo‘shdi</a:t>
            </a:r>
            <a:r>
              <a:rPr lang="en-US" dirty="0"/>
              <a:t>. Kant </a:t>
            </a:r>
            <a:r>
              <a:rPr lang="en-US" dirty="0" err="1"/>
              <a:t>intellektual</a:t>
            </a:r>
            <a:r>
              <a:rPr lang="en-US" dirty="0"/>
              <a:t> </a:t>
            </a:r>
            <a:r>
              <a:rPr lang="en-US" dirty="0" err="1"/>
              <a:t>intuitsiya</a:t>
            </a:r>
            <a:r>
              <a:rPr lang="en-US" dirty="0"/>
              <a:t> </a:t>
            </a:r>
            <a:r>
              <a:rPr lang="en-US" dirty="0" err="1"/>
              <a:t>qobiliyatini</a:t>
            </a:r>
            <a:r>
              <a:rPr lang="en-US" dirty="0"/>
              <a:t> </a:t>
            </a:r>
            <a:r>
              <a:rPr lang="en-US" dirty="0" err="1"/>
              <a:t>inkor</a:t>
            </a:r>
            <a:r>
              <a:rPr lang="en-US" dirty="0"/>
              <a:t> </a:t>
            </a:r>
            <a:r>
              <a:rPr lang="en-US" dirty="0" err="1"/>
              <a:t>etib</a:t>
            </a:r>
            <a:r>
              <a:rPr lang="en-US" dirty="0"/>
              <a:t>, </a:t>
            </a:r>
            <a:r>
              <a:rPr lang="en-US" dirty="0" err="1"/>
              <a:t>sof</a:t>
            </a:r>
            <a:r>
              <a:rPr lang="en-US" dirty="0"/>
              <a:t> </a:t>
            </a:r>
            <a:r>
              <a:rPr lang="en-US" dirty="0" err="1"/>
              <a:t>apersepsiya</a:t>
            </a:r>
            <a:r>
              <a:rPr lang="en-US" dirty="0"/>
              <a:t> </a:t>
            </a:r>
            <a:r>
              <a:rPr lang="en-US" dirty="0" err="1"/>
              <a:t>g‘oyasini</a:t>
            </a:r>
            <a:r>
              <a:rPr lang="en-US" dirty="0"/>
              <a:t> </a:t>
            </a:r>
            <a:r>
              <a:rPr lang="en-US" dirty="0" err="1"/>
              <a:t>ilgari</a:t>
            </a:r>
            <a:r>
              <a:rPr lang="en-US" dirty="0"/>
              <a:t> </a:t>
            </a:r>
            <a:r>
              <a:rPr lang="en-US" dirty="0" err="1"/>
              <a:t>suradi</a:t>
            </a:r>
            <a:r>
              <a:rPr lang="en-US" dirty="0"/>
              <a:t>. </a:t>
            </a:r>
            <a:r>
              <a:rPr lang="en-US" dirty="0" err="1"/>
              <a:t>Biroq</a:t>
            </a:r>
            <a:r>
              <a:rPr lang="en-US" dirty="0"/>
              <a:t> </a:t>
            </a:r>
            <a:r>
              <a:rPr lang="en-US" dirty="0" err="1"/>
              <a:t>keyinchalik</a:t>
            </a:r>
            <a:r>
              <a:rPr lang="en-US" dirty="0"/>
              <a:t> </a:t>
            </a:r>
            <a:r>
              <a:rPr lang="en-US" dirty="0" err="1"/>
              <a:t>Fixte</a:t>
            </a:r>
            <a:r>
              <a:rPr lang="en-US" dirty="0"/>
              <a:t> </a:t>
            </a:r>
            <a:r>
              <a:rPr lang="en-US" dirty="0" err="1"/>
              <a:t>Kantning</a:t>
            </a:r>
            <a:r>
              <a:rPr lang="en-US" dirty="0"/>
              <a:t> </a:t>
            </a:r>
            <a:r>
              <a:rPr lang="en-US" dirty="0" err="1"/>
              <a:t>sof</a:t>
            </a:r>
            <a:r>
              <a:rPr lang="en-US" dirty="0"/>
              <a:t> </a:t>
            </a:r>
            <a:r>
              <a:rPr lang="en-US" dirty="0" err="1"/>
              <a:t>apersepsiyasi</a:t>
            </a:r>
            <a:r>
              <a:rPr lang="en-US" dirty="0"/>
              <a:t> </a:t>
            </a:r>
            <a:r>
              <a:rPr lang="en-US" dirty="0" err="1"/>
              <a:t>amalda</a:t>
            </a:r>
            <a:r>
              <a:rPr lang="en-US" dirty="0"/>
              <a:t> </a:t>
            </a:r>
            <a:r>
              <a:rPr lang="en-US" dirty="0" err="1"/>
              <a:t>intellektual</a:t>
            </a:r>
            <a:r>
              <a:rPr lang="en-US" dirty="0"/>
              <a:t> </a:t>
            </a:r>
            <a:r>
              <a:rPr lang="en-US" dirty="0" err="1"/>
              <a:t>intuitsiyaning</a:t>
            </a:r>
            <a:r>
              <a:rPr lang="en-US" dirty="0"/>
              <a:t> </a:t>
            </a:r>
            <a:r>
              <a:rPr lang="en-US" dirty="0" err="1"/>
              <a:t>o‘zi</a:t>
            </a:r>
            <a:r>
              <a:rPr lang="en-US" dirty="0"/>
              <a:t> </a:t>
            </a:r>
            <a:r>
              <a:rPr lang="en-US" dirty="0" err="1"/>
              <a:t>ekanligini</a:t>
            </a:r>
            <a:r>
              <a:rPr lang="en-US" dirty="0"/>
              <a:t>, u </a:t>
            </a:r>
            <a:r>
              <a:rPr lang="en-US" dirty="0" err="1"/>
              <a:t>Dekart</a:t>
            </a:r>
            <a:r>
              <a:rPr lang="en-US" dirty="0"/>
              <a:t>, Spinoza </a:t>
            </a:r>
            <a:r>
              <a:rPr lang="en-US" dirty="0" err="1"/>
              <a:t>va</a:t>
            </a:r>
            <a:r>
              <a:rPr lang="en-US" dirty="0"/>
              <a:t> </a:t>
            </a:r>
            <a:r>
              <a:rPr lang="en-US" dirty="0" err="1"/>
              <a:t>Leybnitsning</a:t>
            </a:r>
            <a:r>
              <a:rPr lang="en-US" dirty="0"/>
              <a:t> </a:t>
            </a:r>
            <a:r>
              <a:rPr lang="en-US" dirty="0" err="1"/>
              <a:t>amalda</a:t>
            </a:r>
            <a:r>
              <a:rPr lang="en-US" dirty="0"/>
              <a:t> </a:t>
            </a:r>
            <a:r>
              <a:rPr lang="en-US" dirty="0" err="1"/>
              <a:t>mavjud</a:t>
            </a:r>
            <a:r>
              <a:rPr lang="en-US" dirty="0"/>
              <a:t> </a:t>
            </a:r>
            <a:r>
              <a:rPr lang="en-US" dirty="0" err="1"/>
              <a:t>narsalarni</a:t>
            </a:r>
            <a:r>
              <a:rPr lang="en-US" dirty="0"/>
              <a:t> </a:t>
            </a:r>
            <a:r>
              <a:rPr lang="en-US" dirty="0" err="1"/>
              <a:t>bilish</a:t>
            </a:r>
            <a:r>
              <a:rPr lang="en-US" dirty="0"/>
              <a:t> </a:t>
            </a:r>
            <a:r>
              <a:rPr lang="en-US" dirty="0" err="1"/>
              <a:t>qobiliyati</a:t>
            </a:r>
            <a:r>
              <a:rPr lang="en-US" dirty="0"/>
              <a:t> </a:t>
            </a:r>
            <a:r>
              <a:rPr lang="en-US" dirty="0" err="1"/>
              <a:t>sifatida</a:t>
            </a:r>
            <a:r>
              <a:rPr lang="en-US" dirty="0"/>
              <a:t> </a:t>
            </a:r>
            <a:r>
              <a:rPr lang="en-US" dirty="0" err="1"/>
              <a:t>qaralgan</a:t>
            </a:r>
            <a:r>
              <a:rPr lang="en-US" dirty="0"/>
              <a:t> </a:t>
            </a:r>
            <a:r>
              <a:rPr lang="en-US" dirty="0" err="1"/>
              <a:t>intellektual</a:t>
            </a:r>
            <a:r>
              <a:rPr lang="en-US" dirty="0"/>
              <a:t> </a:t>
            </a:r>
            <a:r>
              <a:rPr lang="en-US" dirty="0" err="1"/>
              <a:t>intuitsiyasidan</a:t>
            </a:r>
            <a:r>
              <a:rPr lang="en-US" dirty="0"/>
              <a:t> </a:t>
            </a:r>
            <a:r>
              <a:rPr lang="en-US" dirty="0" err="1"/>
              <a:t>Kantda</a:t>
            </a:r>
            <a:r>
              <a:rPr lang="en-US" dirty="0"/>
              <a:t> </a:t>
            </a:r>
            <a:r>
              <a:rPr lang="en-US" dirty="0" err="1"/>
              <a:t>intuitsiya</a:t>
            </a:r>
            <a:r>
              <a:rPr lang="en-US" dirty="0"/>
              <a:t> </a:t>
            </a:r>
            <a:r>
              <a:rPr lang="en-US" dirty="0" err="1"/>
              <a:t>faoliyatni</a:t>
            </a:r>
            <a:r>
              <a:rPr lang="en-US" dirty="0"/>
              <a:t> </a:t>
            </a:r>
            <a:r>
              <a:rPr lang="en-US" dirty="0" err="1"/>
              <a:t>bilishga</a:t>
            </a:r>
            <a:r>
              <a:rPr lang="en-US" dirty="0"/>
              <a:t> </a:t>
            </a:r>
            <a:r>
              <a:rPr lang="en-US" dirty="0" err="1"/>
              <a:t>qaratilganligi</a:t>
            </a:r>
            <a:r>
              <a:rPr lang="en-US" dirty="0"/>
              <a:t> </a:t>
            </a:r>
            <a:r>
              <a:rPr lang="en-US" dirty="0" err="1"/>
              <a:t>bilan</a:t>
            </a:r>
            <a:r>
              <a:rPr lang="en-US" dirty="0"/>
              <a:t> </a:t>
            </a:r>
            <a:r>
              <a:rPr lang="en-US" dirty="0" err="1"/>
              <a:t>farq</a:t>
            </a:r>
            <a:r>
              <a:rPr lang="en-US" dirty="0"/>
              <a:t> </a:t>
            </a:r>
            <a:r>
              <a:rPr lang="en-US" dirty="0" err="1"/>
              <a:t>qilishini</a:t>
            </a:r>
            <a:r>
              <a:rPr lang="en-US" dirty="0"/>
              <a:t> </a:t>
            </a:r>
            <a:r>
              <a:rPr lang="en-US" dirty="0" err="1"/>
              <a:t>ko‘rsatdi</a:t>
            </a:r>
            <a:r>
              <a:rPr lang="en-US" dirty="0"/>
              <a:t>. </a:t>
            </a:r>
            <a:r>
              <a:rPr lang="en-US" dirty="0" err="1"/>
              <a:t>Fixtening</a:t>
            </a:r>
            <a:r>
              <a:rPr lang="en-US" dirty="0"/>
              <a:t> </a:t>
            </a:r>
            <a:r>
              <a:rPr lang="en-US" dirty="0" err="1"/>
              <a:t>o‘zi</a:t>
            </a:r>
            <a:r>
              <a:rPr lang="en-US" dirty="0"/>
              <a:t> </a:t>
            </a:r>
            <a:r>
              <a:rPr lang="en-US" dirty="0" err="1"/>
              <a:t>intellektual</a:t>
            </a:r>
            <a:r>
              <a:rPr lang="en-US" dirty="0"/>
              <a:t> </a:t>
            </a:r>
            <a:r>
              <a:rPr lang="en-US" dirty="0" err="1"/>
              <a:t>intuitsiyani</a:t>
            </a:r>
            <a:r>
              <a:rPr lang="en-US" dirty="0"/>
              <a:t> </a:t>
            </a:r>
            <a:r>
              <a:rPr lang="en-US" dirty="0" err="1"/>
              <a:t>amalda</a:t>
            </a:r>
            <a:r>
              <a:rPr lang="en-US" dirty="0"/>
              <a:t> </a:t>
            </a:r>
            <a:r>
              <a:rPr lang="en-US" dirty="0" err="1"/>
              <a:t>mavjud</a:t>
            </a:r>
            <a:r>
              <a:rPr lang="en-US" dirty="0"/>
              <a:t> </a:t>
            </a:r>
            <a:r>
              <a:rPr lang="en-US" dirty="0" err="1"/>
              <a:t>narsalarni</a:t>
            </a:r>
            <a:r>
              <a:rPr lang="en-US" dirty="0"/>
              <a:t> </a:t>
            </a:r>
            <a:r>
              <a:rPr lang="en-US" dirty="0" err="1"/>
              <a:t>emas</a:t>
            </a:r>
            <a:r>
              <a:rPr lang="en-US" dirty="0"/>
              <a:t>, </a:t>
            </a:r>
            <a:r>
              <a:rPr lang="en-US" dirty="0" err="1"/>
              <a:t>balki</a:t>
            </a:r>
            <a:r>
              <a:rPr lang="en-US" dirty="0"/>
              <a:t> </a:t>
            </a:r>
            <a:r>
              <a:rPr lang="en-US" dirty="0" err="1"/>
              <a:t>mutlaq</a:t>
            </a:r>
            <a:r>
              <a:rPr lang="en-US" dirty="0"/>
              <a:t> </a:t>
            </a:r>
            <a:r>
              <a:rPr lang="en-US" dirty="0" err="1"/>
              <a:t>narsalar</a:t>
            </a:r>
            <a:r>
              <a:rPr lang="en-US" dirty="0"/>
              <a:t> </a:t>
            </a:r>
            <a:r>
              <a:rPr lang="en-US" dirty="0" err="1"/>
              <a:t>faoliyatini</a:t>
            </a:r>
            <a:r>
              <a:rPr lang="en-US" dirty="0"/>
              <a:t> </a:t>
            </a:r>
            <a:r>
              <a:rPr lang="en-US" dirty="0" err="1"/>
              <a:t>bilish</a:t>
            </a:r>
            <a:r>
              <a:rPr lang="en-US" dirty="0"/>
              <a:t> </a:t>
            </a:r>
            <a:r>
              <a:rPr lang="en-US" dirty="0" err="1"/>
              <a:t>sifatida</a:t>
            </a:r>
            <a:r>
              <a:rPr lang="en-US" dirty="0"/>
              <a:t> </a:t>
            </a:r>
            <a:r>
              <a:rPr lang="en-US" dirty="0" err="1"/>
              <a:t>tushunadi</a:t>
            </a:r>
            <a:r>
              <a:rPr lang="en-US" dirty="0"/>
              <a:t>. </a:t>
            </a:r>
            <a:r>
              <a:rPr lang="en-US" dirty="0" err="1"/>
              <a:t>SHelling</a:t>
            </a:r>
            <a:r>
              <a:rPr lang="en-US" dirty="0"/>
              <a:t> Kant-</a:t>
            </a:r>
            <a:r>
              <a:rPr lang="en-US" dirty="0" err="1"/>
              <a:t>Fixte</a:t>
            </a:r>
            <a:r>
              <a:rPr lang="en-US" dirty="0"/>
              <a:t> </a:t>
            </a:r>
            <a:r>
              <a:rPr lang="en-US" dirty="0" err="1"/>
              <a:t>yo‘nalishini</a:t>
            </a:r>
            <a:r>
              <a:rPr lang="en-US" dirty="0"/>
              <a:t> </a:t>
            </a:r>
            <a:r>
              <a:rPr lang="en-US" dirty="0" err="1"/>
              <a:t>rivojlantirib</a:t>
            </a:r>
            <a:r>
              <a:rPr lang="en-US" dirty="0"/>
              <a:t>, </a:t>
            </a:r>
            <a:r>
              <a:rPr lang="en-US" dirty="0" err="1"/>
              <a:t>ularning</a:t>
            </a:r>
            <a:r>
              <a:rPr lang="en-US" dirty="0"/>
              <a:t> </a:t>
            </a:r>
            <a:r>
              <a:rPr lang="en-US" dirty="0" err="1"/>
              <a:t>ta’limotini</a:t>
            </a:r>
            <a:r>
              <a:rPr lang="en-US" dirty="0"/>
              <a:t> </a:t>
            </a:r>
            <a:r>
              <a:rPr lang="en-US" dirty="0" err="1"/>
              <a:t>o‘zining</a:t>
            </a:r>
            <a:r>
              <a:rPr lang="en-US" dirty="0"/>
              <a:t> </a:t>
            </a:r>
            <a:r>
              <a:rPr lang="en-US" dirty="0" err="1"/>
              <a:t>transsendental</a:t>
            </a:r>
            <a:r>
              <a:rPr lang="en-US" dirty="0"/>
              <a:t> </a:t>
            </a:r>
            <a:r>
              <a:rPr lang="en-US" dirty="0" err="1"/>
              <a:t>idealizmi</a:t>
            </a:r>
            <a:r>
              <a:rPr lang="en-US" dirty="0"/>
              <a:t> – «</a:t>
            </a:r>
            <a:r>
              <a:rPr lang="en-US" dirty="0" err="1"/>
              <a:t>substansiyani</a:t>
            </a:r>
            <a:r>
              <a:rPr lang="en-US" dirty="0"/>
              <a:t> </a:t>
            </a:r>
            <a:r>
              <a:rPr lang="en-US" dirty="0" err="1"/>
              <a:t>bilish</a:t>
            </a:r>
            <a:r>
              <a:rPr lang="en-US" dirty="0"/>
              <a:t> </a:t>
            </a:r>
            <a:r>
              <a:rPr lang="en-US" dirty="0" err="1"/>
              <a:t>uchun</a:t>
            </a:r>
            <a:r>
              <a:rPr lang="en-US" dirty="0"/>
              <a:t>» </a:t>
            </a:r>
            <a:r>
              <a:rPr lang="en-US" dirty="0" err="1"/>
              <a:t>o‘z</a:t>
            </a:r>
            <a:r>
              <a:rPr lang="en-US" dirty="0"/>
              <a:t> </a:t>
            </a:r>
            <a:r>
              <a:rPr lang="en-US" dirty="0" err="1"/>
              <a:t>naturfalsafasi</a:t>
            </a:r>
            <a:r>
              <a:rPr lang="en-US" dirty="0"/>
              <a:t> </a:t>
            </a:r>
            <a:r>
              <a:rPr lang="en-US" dirty="0" err="1"/>
              <a:t>bilan</a:t>
            </a:r>
            <a:r>
              <a:rPr lang="en-US" dirty="0"/>
              <a:t> </a:t>
            </a:r>
            <a:r>
              <a:rPr lang="en-US" dirty="0" err="1"/>
              <a:t>to‘ldiradi</a:t>
            </a:r>
            <a:r>
              <a:rPr lang="en-US" dirty="0"/>
              <a:t>, </a:t>
            </a:r>
            <a:r>
              <a:rPr lang="en-US" dirty="0" err="1"/>
              <a:t>estetik</a:t>
            </a:r>
            <a:r>
              <a:rPr lang="en-US" dirty="0"/>
              <a:t> </a:t>
            </a:r>
            <a:r>
              <a:rPr lang="en-US" dirty="0" err="1"/>
              <a:t>tasavvurni</a:t>
            </a:r>
            <a:r>
              <a:rPr lang="en-US" dirty="0"/>
              <a:t> </a:t>
            </a:r>
            <a:r>
              <a:rPr lang="en-US" dirty="0" err="1"/>
              <a:t>birinchi</a:t>
            </a:r>
            <a:r>
              <a:rPr lang="en-US" dirty="0"/>
              <a:t> </a:t>
            </a:r>
            <a:r>
              <a:rPr lang="en-US" dirty="0" err="1"/>
              <a:t>o‘ringa</a:t>
            </a:r>
            <a:r>
              <a:rPr lang="en-US" dirty="0"/>
              <a:t> </a:t>
            </a:r>
            <a:r>
              <a:rPr lang="en-US" dirty="0" err="1"/>
              <a:t>qo‘yadi</a:t>
            </a:r>
            <a:r>
              <a:rPr lang="en-US" dirty="0"/>
              <a:t>. </a:t>
            </a:r>
            <a:endParaRPr lang="ru-RU" dirty="0"/>
          </a:p>
        </p:txBody>
      </p:sp>
      <p:pic>
        <p:nvPicPr>
          <p:cNvPr id="2052" name="Picture 4" descr="Философия Фихте – кратко - Русская историческая библиоте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3282" y="1942844"/>
            <a:ext cx="2800350" cy="35337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48775"/>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60470" y="392415"/>
            <a:ext cx="8154758" cy="5535774"/>
          </a:xfrm>
        </p:spPr>
        <p:txBody>
          <a:bodyPr>
            <a:normAutofit/>
          </a:bodyPr>
          <a:lstStyle/>
          <a:p>
            <a:r>
              <a:rPr lang="en-US" dirty="0"/>
              <a:t>XX </a:t>
            </a:r>
            <a:r>
              <a:rPr lang="en-US" dirty="0" err="1"/>
              <a:t>asr</a:t>
            </a:r>
            <a:r>
              <a:rPr lang="en-US" dirty="0"/>
              <a:t> </a:t>
            </a:r>
            <a:r>
              <a:rPr lang="en-US" dirty="0" err="1"/>
              <a:t>boshida</a:t>
            </a:r>
            <a:r>
              <a:rPr lang="en-US" dirty="0"/>
              <a:t> </a:t>
            </a:r>
            <a:r>
              <a:rPr lang="en-US" dirty="0" err="1"/>
              <a:t>har</a:t>
            </a:r>
            <a:r>
              <a:rPr lang="en-US" dirty="0"/>
              <a:t> </a:t>
            </a:r>
            <a:r>
              <a:rPr lang="en-US" dirty="0" err="1"/>
              <a:t>xil</a:t>
            </a:r>
            <a:r>
              <a:rPr lang="en-US" dirty="0"/>
              <a:t> </a:t>
            </a:r>
            <a:r>
              <a:rPr lang="en-US" dirty="0" err="1"/>
              <a:t>maktablar</a:t>
            </a:r>
            <a:r>
              <a:rPr lang="en-US" dirty="0"/>
              <a:t>: </a:t>
            </a:r>
            <a:r>
              <a:rPr lang="en-US" dirty="0" err="1"/>
              <a:t>Gusserlning</a:t>
            </a:r>
            <a:r>
              <a:rPr lang="en-US" dirty="0"/>
              <a:t> </a:t>
            </a:r>
            <a:r>
              <a:rPr lang="en-US" dirty="0" err="1"/>
              <a:t>fenomenologik</a:t>
            </a:r>
            <a:r>
              <a:rPr lang="en-US" dirty="0"/>
              <a:t> </a:t>
            </a:r>
            <a:r>
              <a:rPr lang="en-US" dirty="0" err="1"/>
              <a:t>intuitsiya</a:t>
            </a:r>
            <a:r>
              <a:rPr lang="en-US" dirty="0"/>
              <a:t> (</a:t>
            </a:r>
            <a:r>
              <a:rPr lang="en-US" dirty="0" err="1"/>
              <a:t>reduksiya</a:t>
            </a:r>
            <a:r>
              <a:rPr lang="en-US" dirty="0"/>
              <a:t>), </a:t>
            </a:r>
            <a:r>
              <a:rPr lang="en-US" dirty="0" err="1"/>
              <a:t>Bergsonning</a:t>
            </a:r>
            <a:r>
              <a:rPr lang="en-US" dirty="0"/>
              <a:t> </a:t>
            </a:r>
            <a:r>
              <a:rPr lang="en-US" dirty="0" err="1"/>
              <a:t>intuitivizm</a:t>
            </a:r>
            <a:r>
              <a:rPr lang="en-US" dirty="0"/>
              <a:t>, </a:t>
            </a:r>
            <a:r>
              <a:rPr lang="en-US" dirty="0" err="1"/>
              <a:t>Freydning</a:t>
            </a:r>
            <a:r>
              <a:rPr lang="en-US" dirty="0"/>
              <a:t> </a:t>
            </a:r>
            <a:r>
              <a:rPr lang="en-US" dirty="0" err="1"/>
              <a:t>ong</a:t>
            </a:r>
            <a:r>
              <a:rPr lang="en-US" dirty="0"/>
              <a:t> </a:t>
            </a:r>
            <a:r>
              <a:rPr lang="en-US" dirty="0" err="1"/>
              <a:t>osti</a:t>
            </a:r>
            <a:r>
              <a:rPr lang="en-US" dirty="0"/>
              <a:t> </a:t>
            </a:r>
            <a:r>
              <a:rPr lang="en-US" dirty="0" err="1"/>
              <a:t>intuitsiyasi</a:t>
            </a:r>
            <a:r>
              <a:rPr lang="en-US" dirty="0"/>
              <a:t> </a:t>
            </a:r>
            <a:r>
              <a:rPr lang="en-US" dirty="0" err="1"/>
              <a:t>va</a:t>
            </a:r>
            <a:r>
              <a:rPr lang="en-US" dirty="0"/>
              <a:t> </a:t>
            </a:r>
            <a:r>
              <a:rPr lang="en-US" dirty="0" err="1"/>
              <a:t>boshqa</a:t>
            </a:r>
            <a:r>
              <a:rPr lang="en-US" dirty="0"/>
              <a:t> </a:t>
            </a:r>
            <a:r>
              <a:rPr lang="en-US" dirty="0" err="1"/>
              <a:t>yo‘nalishlar</a:t>
            </a:r>
            <a:r>
              <a:rPr lang="en-US" dirty="0"/>
              <a:t> </a:t>
            </a:r>
            <a:r>
              <a:rPr lang="en-US" dirty="0" err="1"/>
              <a:t>yuzaga</a:t>
            </a:r>
            <a:r>
              <a:rPr lang="en-US" dirty="0"/>
              <a:t> </a:t>
            </a:r>
            <a:r>
              <a:rPr lang="en-US" dirty="0" err="1"/>
              <a:t>keldi</a:t>
            </a:r>
            <a:r>
              <a:rPr lang="en-US" dirty="0"/>
              <a:t>. Bu </a:t>
            </a:r>
            <a:r>
              <a:rPr lang="en-US" dirty="0" err="1"/>
              <a:t>maktablar</a:t>
            </a:r>
            <a:r>
              <a:rPr lang="en-US" dirty="0"/>
              <a:t> </a:t>
            </a:r>
            <a:r>
              <a:rPr lang="en-US" dirty="0" err="1"/>
              <a:t>intuitsiyani</a:t>
            </a:r>
            <a:r>
              <a:rPr lang="en-US" dirty="0"/>
              <a:t> </a:t>
            </a:r>
            <a:r>
              <a:rPr lang="en-US" dirty="0" err="1"/>
              <a:t>bilishning</a:t>
            </a:r>
            <a:r>
              <a:rPr lang="en-US" dirty="0"/>
              <a:t> </a:t>
            </a:r>
            <a:r>
              <a:rPr lang="en-US" dirty="0" err="1"/>
              <a:t>instinkt</a:t>
            </a:r>
            <a:r>
              <a:rPr lang="en-US" dirty="0"/>
              <a:t>, </a:t>
            </a:r>
            <a:r>
              <a:rPr lang="en-US" dirty="0" err="1"/>
              <a:t>ong</a:t>
            </a:r>
            <a:r>
              <a:rPr lang="en-US" dirty="0"/>
              <a:t> </a:t>
            </a:r>
            <a:r>
              <a:rPr lang="en-US" dirty="0" err="1"/>
              <a:t>osti</a:t>
            </a:r>
            <a:r>
              <a:rPr lang="en-US" dirty="0"/>
              <a:t> </a:t>
            </a:r>
            <a:r>
              <a:rPr lang="en-US" dirty="0" err="1"/>
              <a:t>hodisasi</a:t>
            </a:r>
            <a:r>
              <a:rPr lang="en-US" dirty="0"/>
              <a:t>, </a:t>
            </a:r>
            <a:r>
              <a:rPr lang="en-US" dirty="0" err="1"/>
              <a:t>diniy</a:t>
            </a:r>
            <a:r>
              <a:rPr lang="en-US" dirty="0"/>
              <a:t> </a:t>
            </a:r>
            <a:r>
              <a:rPr lang="en-US" dirty="0" err="1"/>
              <a:t>e’tiqod</a:t>
            </a:r>
            <a:r>
              <a:rPr lang="en-US" dirty="0"/>
              <a:t> </a:t>
            </a:r>
            <a:r>
              <a:rPr lang="en-US" dirty="0" err="1"/>
              <a:t>va</a:t>
            </a:r>
            <a:r>
              <a:rPr lang="en-US" dirty="0"/>
              <a:t> </a:t>
            </a:r>
            <a:r>
              <a:rPr lang="en-US" dirty="0" err="1"/>
              <a:t>hokazolarni</a:t>
            </a:r>
            <a:r>
              <a:rPr lang="en-US" dirty="0"/>
              <a:t> </a:t>
            </a:r>
            <a:r>
              <a:rPr lang="en-US" dirty="0" err="1"/>
              <a:t>o‘zida</a:t>
            </a:r>
            <a:r>
              <a:rPr lang="en-US" dirty="0"/>
              <a:t> </a:t>
            </a:r>
            <a:r>
              <a:rPr lang="en-US" dirty="0" err="1"/>
              <a:t>uyg‘unlashtirgan</a:t>
            </a:r>
            <a:r>
              <a:rPr lang="en-US" dirty="0"/>
              <a:t> </a:t>
            </a:r>
            <a:r>
              <a:rPr lang="en-US" dirty="0" err="1"/>
              <a:t>irratsional</a:t>
            </a:r>
            <a:r>
              <a:rPr lang="en-US" dirty="0"/>
              <a:t> </a:t>
            </a:r>
            <a:r>
              <a:rPr lang="en-US" dirty="0" err="1"/>
              <a:t>harakati</a:t>
            </a:r>
            <a:r>
              <a:rPr lang="en-US" dirty="0"/>
              <a:t> </a:t>
            </a:r>
            <a:r>
              <a:rPr lang="en-US" dirty="0" err="1"/>
              <a:t>sifatida</a:t>
            </a:r>
            <a:r>
              <a:rPr lang="en-US" dirty="0"/>
              <a:t> </a:t>
            </a:r>
            <a:r>
              <a:rPr lang="en-US" dirty="0" err="1"/>
              <a:t>tushunadi</a:t>
            </a:r>
            <a:r>
              <a:rPr lang="en-US" dirty="0"/>
              <a:t>. Bu </a:t>
            </a:r>
            <a:r>
              <a:rPr lang="en-US" dirty="0" err="1"/>
              <a:t>yo‘nalishlarning</a:t>
            </a:r>
            <a:r>
              <a:rPr lang="en-US" dirty="0"/>
              <a:t> </a:t>
            </a:r>
            <a:r>
              <a:rPr lang="en-US" dirty="0" err="1"/>
              <a:t>o‘ziga</a:t>
            </a:r>
            <a:r>
              <a:rPr lang="en-US" dirty="0"/>
              <a:t> </a:t>
            </a:r>
            <a:r>
              <a:rPr lang="en-US" dirty="0" err="1"/>
              <a:t>xos</a:t>
            </a:r>
            <a:r>
              <a:rPr lang="en-US" dirty="0"/>
              <a:t> </a:t>
            </a:r>
            <a:r>
              <a:rPr lang="en-US" dirty="0" err="1"/>
              <a:t>xususiyati</a:t>
            </a:r>
            <a:r>
              <a:rPr lang="en-US" dirty="0"/>
              <a:t> </a:t>
            </a:r>
            <a:r>
              <a:rPr lang="en-US" dirty="0" err="1"/>
              <a:t>shundaki</a:t>
            </a:r>
            <a:r>
              <a:rPr lang="en-US" dirty="0"/>
              <a:t>, </a:t>
            </a:r>
            <a:r>
              <a:rPr lang="en-US" dirty="0" err="1"/>
              <a:t>ular</a:t>
            </a:r>
            <a:r>
              <a:rPr lang="en-US" dirty="0"/>
              <a:t> </a:t>
            </a:r>
            <a:r>
              <a:rPr lang="en-US" dirty="0" err="1"/>
              <a:t>dunyoni</a:t>
            </a:r>
            <a:r>
              <a:rPr lang="en-US" dirty="0"/>
              <a:t> </a:t>
            </a:r>
            <a:r>
              <a:rPr lang="en-US" dirty="0" err="1"/>
              <a:t>ilmiy</a:t>
            </a:r>
            <a:r>
              <a:rPr lang="en-US" dirty="0"/>
              <a:t> </a:t>
            </a:r>
            <a:r>
              <a:rPr lang="en-US" dirty="0" err="1"/>
              <a:t>bilishda</a:t>
            </a:r>
            <a:r>
              <a:rPr lang="en-US" dirty="0"/>
              <a:t> </a:t>
            </a:r>
            <a:r>
              <a:rPr lang="en-US" dirty="0" err="1"/>
              <a:t>aqlning</a:t>
            </a:r>
            <a:r>
              <a:rPr lang="en-US" dirty="0"/>
              <a:t>, </a:t>
            </a:r>
            <a:r>
              <a:rPr lang="en-US" dirty="0" err="1"/>
              <a:t>tushunchalar</a:t>
            </a:r>
            <a:r>
              <a:rPr lang="en-US" dirty="0"/>
              <a:t> </a:t>
            </a:r>
            <a:r>
              <a:rPr lang="en-US" dirty="0" err="1"/>
              <a:t>vositasida</a:t>
            </a:r>
            <a:r>
              <a:rPr lang="en-US" dirty="0"/>
              <a:t> </a:t>
            </a:r>
            <a:r>
              <a:rPr lang="en-US" dirty="0" err="1"/>
              <a:t>tafakkurning</a:t>
            </a:r>
            <a:r>
              <a:rPr lang="en-US" dirty="0"/>
              <a:t> </a:t>
            </a:r>
            <a:r>
              <a:rPr lang="en-US" dirty="0" err="1"/>
              <a:t>rolini</a:t>
            </a:r>
            <a:r>
              <a:rPr lang="en-US" dirty="0"/>
              <a:t> </a:t>
            </a:r>
            <a:r>
              <a:rPr lang="en-US" dirty="0" err="1"/>
              <a:t>kamsitadi</a:t>
            </a:r>
            <a:r>
              <a:rPr lang="en-US" dirty="0"/>
              <a:t>. </a:t>
            </a:r>
            <a:r>
              <a:rPr lang="en-US" dirty="0" err="1"/>
              <a:t>Tafakkur</a:t>
            </a:r>
            <a:r>
              <a:rPr lang="en-US" dirty="0"/>
              <a:t> </a:t>
            </a:r>
            <a:r>
              <a:rPr lang="en-US" dirty="0" err="1"/>
              <a:t>o‘rniga</a:t>
            </a:r>
            <a:r>
              <a:rPr lang="en-US" dirty="0"/>
              <a:t> </a:t>
            </a:r>
            <a:r>
              <a:rPr lang="en-US" dirty="0" err="1"/>
              <a:t>predmetni</a:t>
            </a:r>
            <a:r>
              <a:rPr lang="en-US" dirty="0"/>
              <a:t> </a:t>
            </a:r>
            <a:r>
              <a:rPr lang="en-US" dirty="0" err="1"/>
              <a:t>keraksiz</a:t>
            </a:r>
            <a:r>
              <a:rPr lang="en-US" dirty="0"/>
              <a:t> </a:t>
            </a:r>
            <a:r>
              <a:rPr lang="en-US" dirty="0" err="1"/>
              <a:t>ratsionalistik</a:t>
            </a:r>
            <a:r>
              <a:rPr lang="en-US" dirty="0"/>
              <a:t> </a:t>
            </a:r>
            <a:r>
              <a:rPr lang="en-US" dirty="0" err="1"/>
              <a:t>mulohazalarsiz</a:t>
            </a:r>
            <a:r>
              <a:rPr lang="en-US" dirty="0"/>
              <a:t> «</a:t>
            </a:r>
            <a:r>
              <a:rPr lang="en-US" dirty="0" err="1"/>
              <a:t>asl</a:t>
            </a:r>
            <a:r>
              <a:rPr lang="en-US" dirty="0"/>
              <a:t> </a:t>
            </a:r>
            <a:r>
              <a:rPr lang="en-US" dirty="0" err="1"/>
              <a:t>holicha</a:t>
            </a:r>
            <a:r>
              <a:rPr lang="en-US" dirty="0"/>
              <a:t>» </a:t>
            </a:r>
            <a:r>
              <a:rPr lang="en-US" dirty="0" err="1"/>
              <a:t>qamrab</a:t>
            </a:r>
            <a:r>
              <a:rPr lang="en-US" dirty="0"/>
              <a:t> </a:t>
            </a:r>
            <a:r>
              <a:rPr lang="en-US" dirty="0" err="1"/>
              <a:t>olish</a:t>
            </a:r>
            <a:r>
              <a:rPr lang="en-US" dirty="0"/>
              <a:t> </a:t>
            </a:r>
            <a:r>
              <a:rPr lang="en-US" dirty="0" err="1"/>
              <a:t>imkonini</a:t>
            </a:r>
            <a:r>
              <a:rPr lang="en-US" dirty="0"/>
              <a:t> </a:t>
            </a:r>
            <a:r>
              <a:rPr lang="en-US" dirty="0" err="1"/>
              <a:t>beruvchi</a:t>
            </a:r>
            <a:r>
              <a:rPr lang="en-US" dirty="0"/>
              <a:t> </a:t>
            </a:r>
            <a:r>
              <a:rPr lang="en-US" dirty="0" err="1"/>
              <a:t>intuitsiya</a:t>
            </a:r>
            <a:r>
              <a:rPr lang="en-US" dirty="0"/>
              <a:t> </a:t>
            </a:r>
            <a:r>
              <a:rPr lang="en-US" dirty="0" err="1"/>
              <a:t>qo‘yiladi</a:t>
            </a:r>
            <a:r>
              <a:rPr lang="en-US" dirty="0"/>
              <a:t>.  </a:t>
            </a:r>
            <a:r>
              <a:rPr lang="en-US" dirty="0" err="1"/>
              <a:t>Bugungi</a:t>
            </a:r>
            <a:r>
              <a:rPr lang="en-US" dirty="0"/>
              <a:t> </a:t>
            </a:r>
            <a:r>
              <a:rPr lang="en-US" dirty="0" err="1"/>
              <a:t>kunda</a:t>
            </a:r>
            <a:r>
              <a:rPr lang="en-US" dirty="0"/>
              <a:t> </a:t>
            </a:r>
            <a:r>
              <a:rPr lang="en-US" dirty="0" err="1"/>
              <a:t>irratsionalizm</a:t>
            </a:r>
            <a:r>
              <a:rPr lang="en-US" dirty="0"/>
              <a:t> </a:t>
            </a:r>
            <a:r>
              <a:rPr lang="en-US" dirty="0" err="1"/>
              <a:t>g‘oyalarini</a:t>
            </a:r>
            <a:r>
              <a:rPr lang="en-US" dirty="0"/>
              <a:t> </a:t>
            </a:r>
            <a:r>
              <a:rPr lang="en-US" dirty="0" err="1"/>
              <a:t>ekzistensializm</a:t>
            </a:r>
            <a:r>
              <a:rPr lang="en-US" dirty="0"/>
              <a:t>, </a:t>
            </a:r>
            <a:r>
              <a:rPr lang="en-US" dirty="0" err="1"/>
              <a:t>neopozitivizm</a:t>
            </a:r>
            <a:r>
              <a:rPr lang="en-US" dirty="0"/>
              <a:t> </a:t>
            </a:r>
            <a:r>
              <a:rPr lang="en-US" dirty="0" err="1"/>
              <a:t>va</a:t>
            </a:r>
            <a:r>
              <a:rPr lang="en-US" dirty="0"/>
              <a:t> </a:t>
            </a:r>
            <a:r>
              <a:rPr lang="en-US" dirty="0" err="1"/>
              <a:t>hozirgi</a:t>
            </a:r>
            <a:r>
              <a:rPr lang="en-US" dirty="0"/>
              <a:t> </a:t>
            </a:r>
            <a:r>
              <a:rPr lang="en-US" dirty="0" err="1"/>
              <a:t>zamon</a:t>
            </a:r>
            <a:r>
              <a:rPr lang="en-US" dirty="0"/>
              <a:t> </a:t>
            </a:r>
            <a:r>
              <a:rPr lang="en-US" dirty="0" err="1"/>
              <a:t>falsafasining</a:t>
            </a:r>
            <a:r>
              <a:rPr lang="en-US" dirty="0"/>
              <a:t> </a:t>
            </a:r>
            <a:r>
              <a:rPr lang="en-US" dirty="0" err="1"/>
              <a:t>ayrim</a:t>
            </a:r>
            <a:r>
              <a:rPr lang="en-US" dirty="0"/>
              <a:t> </a:t>
            </a:r>
            <a:r>
              <a:rPr lang="en-US" dirty="0" err="1"/>
              <a:t>boshqa</a:t>
            </a:r>
            <a:r>
              <a:rPr lang="en-US" dirty="0"/>
              <a:t> </a:t>
            </a:r>
            <a:r>
              <a:rPr lang="en-US" dirty="0" err="1"/>
              <a:t>yo‘nalishlari</a:t>
            </a:r>
            <a:r>
              <a:rPr lang="en-US" dirty="0"/>
              <a:t> </a:t>
            </a:r>
            <a:r>
              <a:rPr lang="en-US" dirty="0" err="1"/>
              <a:t>rivojlantirmoqda</a:t>
            </a:r>
            <a:r>
              <a:rPr lang="en-US" dirty="0"/>
              <a:t>.</a:t>
            </a:r>
            <a:endParaRPr lang="ru-RU" dirty="0"/>
          </a:p>
        </p:txBody>
      </p:sp>
      <p:pic>
        <p:nvPicPr>
          <p:cNvPr id="3074" name="Picture 2" descr="ГУССЕРЛЬ • Большая российская энциклопедия - электронная верс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2044" y="250655"/>
            <a:ext cx="2022546" cy="310408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Arthur Berson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9889" y="3354744"/>
            <a:ext cx="2286855" cy="286673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Еврейский вопрос Зигмунда Фрейда - Еврейский ОбозревательЕврейский  Обозреватель"/>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025" y="4250199"/>
            <a:ext cx="2034283" cy="21506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8953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11839" y="382141"/>
            <a:ext cx="10897959" cy="5761805"/>
          </a:xfrm>
        </p:spPr>
        <p:txBody>
          <a:bodyPr>
            <a:normAutofit fontScale="92500" lnSpcReduction="20000"/>
          </a:bodyPr>
          <a:lstStyle/>
          <a:p>
            <a:r>
              <a:rPr lang="uz-Cyrl-UZ" b="1" dirty="0"/>
              <a:t>Ilmiy elita va intellektuallar</a:t>
            </a:r>
            <a:r>
              <a:rPr lang="uz-Cyrl-UZ" dirty="0"/>
              <a:t> ilmiy muhitning alohida tipini tashkil etadi</a:t>
            </a:r>
            <a:r>
              <a:rPr lang="uz-Cyrl-UZ" i="1" dirty="0"/>
              <a:t>. Ilmiy elita va intellektuallar – intellektual mulk bunyodkorlari.</a:t>
            </a:r>
            <a:r>
              <a:rPr lang="uz-Cyrl-UZ" dirty="0"/>
              <a:t> </a:t>
            </a:r>
            <a:r>
              <a:rPr lang="uz-Cyrl-UZ" i="1" dirty="0"/>
              <a:t>Intellektual mulkning o‘zini umuman olganda kelib chiqishi mazkur olim yoki ilmiy jamoa mehnati bilan bog‘liq bo‘lgan bilim va axborotga mulk sifatida egalik qilish huquqi deb ta’riflash mumkin.</a:t>
            </a:r>
            <a:r>
              <a:rPr lang="uz-Cyrl-UZ" dirty="0"/>
              <a:t> </a:t>
            </a:r>
            <a:endParaRPr lang="ru-RU" dirty="0"/>
          </a:p>
          <a:p>
            <a:r>
              <a:rPr lang="uz-Cyrl-UZ" i="1" dirty="0"/>
              <a:t>Elita (lotincha «eligo» so‘zidan) «tanlash» degan ma’noni anglatadi. O‘z-o‘zidan ravshanki, ziyolilarning rang-barang </a:t>
            </a:r>
            <a:endParaRPr lang="uz-Cyrl-UZ" i="1" dirty="0" smtClean="0"/>
          </a:p>
          <a:p>
            <a:r>
              <a:rPr lang="uz-Cyrl-UZ" i="1" dirty="0" smtClean="0"/>
              <a:t>qatlamida </a:t>
            </a:r>
            <a:r>
              <a:rPr lang="uz-Cyrl-UZ" i="1" dirty="0"/>
              <a:t>ularning sara nusxalari va tipajlari alohida ajralib turadi.</a:t>
            </a:r>
            <a:r>
              <a:rPr lang="uz-Cyrl-UZ" dirty="0"/>
              <a:t> SHu sababli ziyolilar qatlami muhitida intellektual elita doimo mavjudligini dadil taxmin qilish mumkin. </a:t>
            </a:r>
            <a:r>
              <a:rPr lang="uz-Cyrl-UZ" i="1" dirty="0"/>
              <a:t>Intellektual elita ma’naviy boyliklar bunyodkorlari, professional hamjamiyat tan olgan atoqli nazariyachilar, muhandislar va tibbiyotchilarni o‘z ichiga oluvchi jamiyat gultoji</a:t>
            </a:r>
            <a:r>
              <a:rPr lang="uz-Cyrl-UZ" dirty="0"/>
              <a:t>, desak, mubolag‘a  bo‘lmaydi. </a:t>
            </a:r>
            <a:r>
              <a:rPr lang="uz-Cyrl-UZ" i="1" dirty="0"/>
              <a:t>Superintellektual elita  inson faoliyati barcha jabhalarining ilmiy rivojlanishiga juda katta shaxsiy hissa qo‘shgan olimlarning kichik guruhidir</a:t>
            </a:r>
            <a:r>
              <a:rPr lang="uz-Cyrl-UZ" dirty="0"/>
              <a:t>. </a:t>
            </a:r>
            <a:r>
              <a:rPr lang="uz-Cyrl-UZ" i="1" dirty="0"/>
              <a:t>Superintellektual elitaga Nobel mukofoti sohiblari kiritiladi</a:t>
            </a:r>
            <a:r>
              <a:rPr lang="uz-Cyrl-UZ" dirty="0"/>
              <a:t>. ( </a:t>
            </a:r>
            <a:r>
              <a:rPr lang="uz-Cyrl-UZ" i="1" dirty="0"/>
              <a:t>SHuni ta’kidlash joizki, 27 noyabr 1895 yilda Alfred Nobel 31 mln shved kroni(hozir bu 1,5 mlrd shved kroni) miqdorida kelgusida fizika, kimyo, fiziologiya va tibbiyot, adabiyot, sohalarida eng noyob ixtiro va kashfiyotlar mualliflarini dunyoda tinchlikni saqlash bo‘yicha fidokorona mehnat olib borayotgan shaxslarni taqdirlash uchun mablag‘ni vasiyat qilib qoldirgan. 1901- 2009 yilgacha   dunyoning eng nufuzli Nobel mukofotiga jami 835ta olim sazovor bo‘lgan. 1969 yildan iqtisodiyot sohasida erishilgan yutuqlar uchun ham Nobel mukofoti berilishi joriy qilindi. Ushbu mukofot bilan  39ta ayol 40 marta taqdirlanganligi ayollarning ham ijtimoiy faollashayotganligi ifodasidir. Keyingi 10 yillikda har bir yo‘nalish bo‘yicha 2000 dan ortiq talabgorlarning nomzodi ko‘rsatilayotganligi birinchidan mukofotning nufuzi oshayotganligidan, ikkinchidan  unga munosib talabgorlarning soni oshayotganligidan dalolatdir</a:t>
            </a:r>
            <a:r>
              <a:rPr lang="uz-Cyrl-UZ" dirty="0"/>
              <a:t>.)</a:t>
            </a:r>
            <a:endParaRPr lang="ru-RU" dirty="0"/>
          </a:p>
          <a:p>
            <a:endParaRPr lang="ru-RU" dirty="0"/>
          </a:p>
        </p:txBody>
      </p:sp>
    </p:spTree>
    <p:extLst>
      <p:ext uri="{BB962C8B-B14F-4D97-AF65-F5344CB8AC3E}">
        <p14:creationId xmlns:p14="http://schemas.microsoft.com/office/powerpoint/2010/main" val="3840452010"/>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01565" y="392415"/>
            <a:ext cx="9603275" cy="5391936"/>
          </a:xfrm>
        </p:spPr>
        <p:txBody>
          <a:bodyPr>
            <a:normAutofit/>
          </a:bodyPr>
          <a:lstStyle/>
          <a:p>
            <a:r>
              <a:rPr lang="uz-Cyrl-UZ" dirty="0"/>
              <a:t>Elita ko‘p sonli bo‘lmaydi. Uning nufuzi miqdor omilining ta’siri bilan bog‘liq emas. SHu sababli aholining eng ko‘p moddiy boyliklarni o‘zlashtirgan qismi emas, balki intellektual elitagina haqiqiy elita bo‘lishi mumkin.  Ayrim mutafakkirlar, masalan, Rene Genon haqiqiy elita tushunchasini butun tabiat bilan uyg‘unlikda ish ko‘ruvchi, sof intellektuallik va ma’naviyatni o‘zida mujassamlashtirgan ma’naviy elitaning shakllanishi bilan bog‘laydi</a:t>
            </a:r>
            <a:r>
              <a:rPr lang="uz-Cyrl-UZ" baseline="30000" dirty="0">
                <a:hlinkClick r:id="rId2"/>
              </a:rPr>
              <a:t>1</a:t>
            </a:r>
            <a:r>
              <a:rPr lang="uz-Cyrl-UZ" dirty="0"/>
              <a:t>. Umuman olganda, intellektual elita elitar bo‘lmasligi ham mumkin. Bu qarama-qarshilik bozor iqtisodiyotining, ayniqsa uning elita o‘ziga munosib hayotni ta’minlashi mushkul bo‘lgan dastlabki bosqichlari oqibatidir. O‘tgan davr adabiyotlarida intellektual elita muammosini muhokama qilishga yo‘l qo‘yilmagan. Marksiz-leninizm mafkurasi elitalar nazariyasining ilmiylikka zid xususiyatini to‘la fosh etgan, deb hisoblangan. SHu sababli u mazkur atamadan foydalanmagan. Elitaning qabul qilinishi ierarxiyaviylikning qabul qilinishiga sabab bo‘ladi. </a:t>
            </a:r>
            <a:r>
              <a:rPr lang="de-DE" dirty="0" err="1"/>
              <a:t>Bugungi</a:t>
            </a:r>
            <a:r>
              <a:rPr lang="de-DE" dirty="0"/>
              <a:t> </a:t>
            </a:r>
            <a:r>
              <a:rPr lang="de-DE" dirty="0" err="1"/>
              <a:t>kunda</a:t>
            </a:r>
            <a:r>
              <a:rPr lang="de-DE" dirty="0"/>
              <a:t> </a:t>
            </a:r>
            <a:r>
              <a:rPr lang="de-DE" dirty="0" err="1"/>
              <a:t>mazkur</a:t>
            </a:r>
            <a:r>
              <a:rPr lang="de-DE" dirty="0"/>
              <a:t> </a:t>
            </a:r>
            <a:r>
              <a:rPr lang="de-DE" dirty="0" err="1"/>
              <a:t>hodisaning</a:t>
            </a:r>
            <a:r>
              <a:rPr lang="de-DE" dirty="0"/>
              <a:t> </a:t>
            </a:r>
            <a:r>
              <a:rPr lang="de-DE" dirty="0" err="1"/>
              <a:t>maqomi</a:t>
            </a:r>
            <a:r>
              <a:rPr lang="de-DE" dirty="0"/>
              <a:t> </a:t>
            </a:r>
            <a:r>
              <a:rPr lang="de-DE" dirty="0" err="1"/>
              <a:t>va</a:t>
            </a:r>
            <a:r>
              <a:rPr lang="de-DE" dirty="0"/>
              <a:t> </a:t>
            </a:r>
            <a:r>
              <a:rPr lang="de-DE" dirty="0" err="1"/>
              <a:t>intellektual</a:t>
            </a:r>
            <a:r>
              <a:rPr lang="de-DE" dirty="0"/>
              <a:t> </a:t>
            </a:r>
            <a:r>
              <a:rPr lang="de-DE" dirty="0" err="1"/>
              <a:t>ahamiyati</a:t>
            </a:r>
            <a:r>
              <a:rPr lang="de-DE" dirty="0"/>
              <a:t> tan </a:t>
            </a:r>
            <a:r>
              <a:rPr lang="de-DE" dirty="0" err="1"/>
              <a:t>olingan</a:t>
            </a:r>
            <a:r>
              <a:rPr lang="de-DE" dirty="0"/>
              <a:t>. </a:t>
            </a:r>
            <a:endParaRPr lang="ru-RU" dirty="0"/>
          </a:p>
          <a:p>
            <a:endParaRPr lang="ru-RU" dirty="0"/>
          </a:p>
        </p:txBody>
      </p:sp>
      <p:pic>
        <p:nvPicPr>
          <p:cNvPr id="4098" name="Picture 2" descr="Генон, Рене — Википеди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7655" y="3905927"/>
            <a:ext cx="2571750" cy="26003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199001"/>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19883" y="410966"/>
            <a:ext cx="9934971" cy="5959012"/>
          </a:xfrm>
        </p:spPr>
        <p:txBody>
          <a:bodyPr>
            <a:normAutofit/>
          </a:bodyPr>
          <a:lstStyle/>
          <a:p>
            <a:r>
              <a:rPr lang="de-DE" i="1" dirty="0" err="1"/>
              <a:t>Intellektual</a:t>
            </a:r>
            <a:r>
              <a:rPr lang="de-DE" i="1" dirty="0"/>
              <a:t> </a:t>
            </a:r>
            <a:r>
              <a:rPr lang="de-DE" i="1" dirty="0" err="1"/>
              <a:t>elita</a:t>
            </a:r>
            <a:r>
              <a:rPr lang="de-DE" i="1" dirty="0"/>
              <a:t> </a:t>
            </a:r>
            <a:r>
              <a:rPr lang="de-DE" i="1" dirty="0" err="1"/>
              <a:t>tanqidiy</a:t>
            </a:r>
            <a:r>
              <a:rPr lang="uz-Cyrl-UZ" i="1" dirty="0"/>
              <a:t> tafakkuri</a:t>
            </a:r>
            <a:r>
              <a:rPr lang="de-DE" i="1" dirty="0"/>
              <a:t>, </a:t>
            </a:r>
            <a:r>
              <a:rPr lang="de-DE" i="1" dirty="0" err="1"/>
              <a:t>mustaqil</a:t>
            </a:r>
            <a:r>
              <a:rPr lang="de-DE" i="1" dirty="0"/>
              <a:t> </a:t>
            </a:r>
            <a:r>
              <a:rPr lang="de-DE" i="1" dirty="0" err="1"/>
              <a:t>fikrlashi</a:t>
            </a:r>
            <a:r>
              <a:rPr lang="de-DE" i="1" dirty="0"/>
              <a:t> </a:t>
            </a:r>
            <a:r>
              <a:rPr lang="de-DE" i="1" dirty="0" err="1"/>
              <a:t>bilan</a:t>
            </a:r>
            <a:r>
              <a:rPr lang="de-DE" i="1" dirty="0"/>
              <a:t> </a:t>
            </a:r>
            <a:r>
              <a:rPr lang="de-DE" i="1" dirty="0" err="1"/>
              <a:t>tavsiflanadi</a:t>
            </a:r>
            <a:r>
              <a:rPr lang="de-DE" dirty="0"/>
              <a:t>. </a:t>
            </a:r>
            <a:r>
              <a:rPr lang="uz-Cyrl-UZ" dirty="0"/>
              <a:t>K</a:t>
            </a:r>
            <a:r>
              <a:rPr lang="de-DE" dirty="0" err="1"/>
              <a:t>atta</a:t>
            </a:r>
            <a:r>
              <a:rPr lang="de-DE" dirty="0"/>
              <a:t> </a:t>
            </a:r>
            <a:r>
              <a:rPr lang="de-DE" dirty="0" err="1"/>
              <a:t>qobiliyatga</a:t>
            </a:r>
            <a:r>
              <a:rPr lang="de-DE" dirty="0"/>
              <a:t> </a:t>
            </a:r>
            <a:r>
              <a:rPr lang="de-DE" dirty="0" err="1"/>
              <a:t>egalik</a:t>
            </a:r>
            <a:r>
              <a:rPr lang="de-DE" dirty="0"/>
              <a:t> </a:t>
            </a:r>
            <a:r>
              <a:rPr lang="de-DE" dirty="0" err="1"/>
              <a:t>empirik</a:t>
            </a:r>
            <a:r>
              <a:rPr lang="de-DE" dirty="0"/>
              <a:t> </a:t>
            </a:r>
            <a:r>
              <a:rPr lang="de-DE" dirty="0" err="1"/>
              <a:t>mezon</a:t>
            </a:r>
            <a:r>
              <a:rPr lang="de-DE" dirty="0"/>
              <a:t> </a:t>
            </a:r>
            <a:r>
              <a:rPr lang="de-DE" dirty="0" err="1"/>
              <a:t>bo‘lib</a:t>
            </a:r>
            <a:r>
              <a:rPr lang="de-DE" dirty="0"/>
              <a:t> </a:t>
            </a:r>
            <a:r>
              <a:rPr lang="de-DE" dirty="0" err="1"/>
              <a:t>xizmat</a:t>
            </a:r>
            <a:r>
              <a:rPr lang="de-DE" dirty="0"/>
              <a:t> </a:t>
            </a:r>
            <a:r>
              <a:rPr lang="de-DE" dirty="0" err="1"/>
              <a:t>qiladi</a:t>
            </a:r>
            <a:r>
              <a:rPr lang="de-DE" dirty="0"/>
              <a:t>. </a:t>
            </a:r>
            <a:r>
              <a:rPr lang="de-DE" dirty="0" err="1"/>
              <a:t>Intellektual</a:t>
            </a:r>
            <a:r>
              <a:rPr lang="de-DE" dirty="0"/>
              <a:t> </a:t>
            </a:r>
            <a:r>
              <a:rPr lang="de-DE" dirty="0" err="1"/>
              <a:t>elita</a:t>
            </a:r>
            <a:r>
              <a:rPr lang="de-DE" dirty="0"/>
              <a:t> </a:t>
            </a:r>
            <a:r>
              <a:rPr lang="de-DE" dirty="0" err="1"/>
              <a:t>masalalarini</a:t>
            </a:r>
            <a:r>
              <a:rPr lang="de-DE" dirty="0"/>
              <a:t> </a:t>
            </a:r>
            <a:r>
              <a:rPr lang="de-DE" dirty="0" err="1"/>
              <a:t>o‘rganishga</a:t>
            </a:r>
            <a:r>
              <a:rPr lang="de-DE" dirty="0"/>
              <a:t> </a:t>
            </a:r>
            <a:r>
              <a:rPr lang="de-DE" dirty="0" err="1"/>
              <a:t>ba</a:t>
            </a:r>
            <a:r>
              <a:rPr lang="uz-Cyrl-UZ" dirty="0"/>
              <a:t>g‘</a:t>
            </a:r>
            <a:r>
              <a:rPr lang="de-DE" dirty="0" err="1"/>
              <a:t>ishlangan</a:t>
            </a:r>
            <a:r>
              <a:rPr lang="de-DE" dirty="0"/>
              <a:t> </a:t>
            </a:r>
            <a:r>
              <a:rPr lang="uz-Cyrl-UZ" dirty="0"/>
              <a:t>jamoa </a:t>
            </a:r>
            <a:r>
              <a:rPr lang="de-DE" dirty="0" err="1"/>
              <a:t>monografiya</a:t>
            </a:r>
            <a:r>
              <a:rPr lang="de-DE" dirty="0"/>
              <a:t> </a:t>
            </a:r>
            <a:r>
              <a:rPr lang="de-DE" dirty="0" err="1"/>
              <a:t>mualliflari</a:t>
            </a:r>
            <a:r>
              <a:rPr lang="de-DE" dirty="0"/>
              <a:t> </a:t>
            </a:r>
            <a:r>
              <a:rPr lang="de-DE" dirty="0" err="1"/>
              <a:t>qayd</a:t>
            </a:r>
            <a:r>
              <a:rPr lang="de-DE" dirty="0"/>
              <a:t> </a:t>
            </a:r>
            <a:r>
              <a:rPr lang="de-DE" dirty="0" err="1"/>
              <a:t>etganidek</a:t>
            </a:r>
            <a:r>
              <a:rPr lang="de-DE" dirty="0"/>
              <a:t>, </a:t>
            </a:r>
            <a:r>
              <a:rPr lang="de-DE" i="1" dirty="0"/>
              <a:t>«tu</a:t>
            </a:r>
            <a:r>
              <a:rPr lang="uz-Cyrl-UZ" i="1" dirty="0"/>
              <a:t>g‘</a:t>
            </a:r>
            <a:r>
              <a:rPr lang="de-DE" i="1" dirty="0" err="1"/>
              <a:t>ma</a:t>
            </a:r>
            <a:r>
              <a:rPr lang="de-DE" i="1" dirty="0"/>
              <a:t> </a:t>
            </a:r>
            <a:r>
              <a:rPr lang="de-DE" i="1" dirty="0" err="1"/>
              <a:t>qobiliyat</a:t>
            </a:r>
            <a:r>
              <a:rPr lang="de-DE" i="1" dirty="0"/>
              <a:t> </a:t>
            </a:r>
            <a:r>
              <a:rPr lang="de-DE" i="1" dirty="0" err="1"/>
              <a:t>o‘z</a:t>
            </a:r>
            <a:r>
              <a:rPr lang="de-DE" i="1" dirty="0"/>
              <a:t> </a:t>
            </a:r>
            <a:r>
              <a:rPr lang="de-DE" i="1" dirty="0" err="1"/>
              <a:t>holicha</a:t>
            </a:r>
            <a:r>
              <a:rPr lang="de-DE" i="1" dirty="0"/>
              <a:t> </a:t>
            </a:r>
            <a:r>
              <a:rPr lang="de-DE" i="1" dirty="0" err="1"/>
              <a:t>hech</a:t>
            </a:r>
            <a:r>
              <a:rPr lang="de-DE" i="1" dirty="0"/>
              <a:t> </a:t>
            </a:r>
            <a:r>
              <a:rPr lang="de-DE" i="1" dirty="0" err="1"/>
              <a:t>narsani</a:t>
            </a:r>
            <a:r>
              <a:rPr lang="de-DE" i="1" dirty="0"/>
              <a:t> </a:t>
            </a:r>
            <a:r>
              <a:rPr lang="de-DE" i="1" dirty="0" err="1"/>
              <a:t>hal</a:t>
            </a:r>
            <a:r>
              <a:rPr lang="de-DE" i="1" dirty="0"/>
              <a:t> </a:t>
            </a:r>
            <a:r>
              <a:rPr lang="de-DE" i="1" dirty="0" err="1"/>
              <a:t>qilmaydi</a:t>
            </a:r>
            <a:r>
              <a:rPr lang="de-DE" i="1" dirty="0"/>
              <a:t>. </a:t>
            </a:r>
            <a:r>
              <a:rPr lang="de-DE" i="1" dirty="0" err="1"/>
              <a:t>Bu</a:t>
            </a:r>
            <a:r>
              <a:rPr lang="de-DE" i="1" dirty="0"/>
              <a:t> </a:t>
            </a:r>
            <a:r>
              <a:rPr lang="de-DE" i="1" dirty="0" err="1"/>
              <a:t>qobiliyatni</a:t>
            </a:r>
            <a:r>
              <a:rPr lang="de-DE" i="1" dirty="0"/>
              <a:t> </a:t>
            </a:r>
            <a:r>
              <a:rPr lang="de-DE" i="1" dirty="0" err="1"/>
              <a:t>rivojlantirish</a:t>
            </a:r>
            <a:r>
              <a:rPr lang="de-DE" i="1" dirty="0"/>
              <a:t> </a:t>
            </a:r>
            <a:r>
              <a:rPr lang="de-DE" i="1" dirty="0" err="1"/>
              <a:t>lozim</a:t>
            </a:r>
            <a:r>
              <a:rPr lang="de-DE" i="1" dirty="0"/>
              <a:t>. </a:t>
            </a:r>
            <a:r>
              <a:rPr lang="de-DE" i="1" dirty="0" err="1"/>
              <a:t>Bunga</a:t>
            </a:r>
            <a:r>
              <a:rPr lang="de-DE" i="1" dirty="0"/>
              <a:t> </a:t>
            </a:r>
            <a:r>
              <a:rPr lang="de-DE" i="1" dirty="0" err="1"/>
              <a:t>faqat</a:t>
            </a:r>
            <a:r>
              <a:rPr lang="de-DE" i="1" dirty="0"/>
              <a:t> </a:t>
            </a:r>
            <a:r>
              <a:rPr lang="de-DE" i="1" dirty="0" err="1"/>
              <a:t>ma’lumot</a:t>
            </a:r>
            <a:r>
              <a:rPr lang="de-DE" i="1" dirty="0"/>
              <a:t> </a:t>
            </a:r>
            <a:r>
              <a:rPr lang="de-DE" i="1" dirty="0" err="1"/>
              <a:t>olish</a:t>
            </a:r>
            <a:r>
              <a:rPr lang="de-DE" i="1" dirty="0"/>
              <a:t>, </a:t>
            </a:r>
            <a:r>
              <a:rPr lang="de-DE" i="1" dirty="0" err="1"/>
              <a:t>ilmiy</a:t>
            </a:r>
            <a:r>
              <a:rPr lang="de-DE" i="1" dirty="0"/>
              <a:t> </a:t>
            </a:r>
            <a:r>
              <a:rPr lang="de-DE" i="1" dirty="0" err="1"/>
              <a:t>bilimlar</a:t>
            </a:r>
            <a:r>
              <a:rPr lang="de-DE" i="1" dirty="0"/>
              <a:t> </a:t>
            </a:r>
            <a:r>
              <a:rPr lang="de-DE" i="1" dirty="0" err="1"/>
              <a:t>va</a:t>
            </a:r>
            <a:r>
              <a:rPr lang="de-DE" i="1" dirty="0"/>
              <a:t> </a:t>
            </a:r>
            <a:r>
              <a:rPr lang="de-DE" i="1" dirty="0" err="1"/>
              <a:t>metodologiyani</a:t>
            </a:r>
            <a:r>
              <a:rPr lang="de-DE" i="1" dirty="0"/>
              <a:t> </a:t>
            </a:r>
            <a:r>
              <a:rPr lang="de-DE" i="1" dirty="0" err="1"/>
              <a:t>o‘zlashtirish</a:t>
            </a:r>
            <a:r>
              <a:rPr lang="de-DE" i="1" dirty="0"/>
              <a:t> </a:t>
            </a:r>
            <a:r>
              <a:rPr lang="de-DE" i="1" dirty="0" err="1"/>
              <a:t>yo‘li</a:t>
            </a:r>
            <a:r>
              <a:rPr lang="de-DE" i="1" dirty="0"/>
              <a:t> </a:t>
            </a:r>
            <a:r>
              <a:rPr lang="de-DE" i="1" dirty="0" err="1"/>
              <a:t>bilan</a:t>
            </a:r>
            <a:r>
              <a:rPr lang="de-DE" i="1" dirty="0"/>
              <a:t> </a:t>
            </a:r>
            <a:r>
              <a:rPr lang="de-DE" i="1" dirty="0" err="1"/>
              <a:t>erishiladi</a:t>
            </a:r>
            <a:r>
              <a:rPr lang="de-DE" i="1" dirty="0"/>
              <a:t>. </a:t>
            </a:r>
            <a:r>
              <a:rPr lang="de-DE" i="1" dirty="0" err="1"/>
              <a:t>SHuningdek</a:t>
            </a:r>
            <a:r>
              <a:rPr lang="de-DE" i="1" dirty="0"/>
              <a:t>, </a:t>
            </a:r>
            <a:r>
              <a:rPr lang="de-DE" i="1" dirty="0" err="1"/>
              <a:t>qulay</a:t>
            </a:r>
            <a:r>
              <a:rPr lang="de-DE" i="1" dirty="0"/>
              <a:t> </a:t>
            </a:r>
            <a:r>
              <a:rPr lang="de-DE" i="1" dirty="0" err="1"/>
              <a:t>umumiy</a:t>
            </a:r>
            <a:r>
              <a:rPr lang="de-DE" i="1" dirty="0"/>
              <a:t> </a:t>
            </a:r>
            <a:r>
              <a:rPr lang="de-DE" i="1" dirty="0" err="1"/>
              <a:t>madaniy</a:t>
            </a:r>
            <a:r>
              <a:rPr lang="de-DE" i="1" dirty="0"/>
              <a:t> </a:t>
            </a:r>
            <a:r>
              <a:rPr lang="de-DE" i="1" dirty="0" err="1"/>
              <a:t>muhit</a:t>
            </a:r>
            <a:r>
              <a:rPr lang="de-DE" i="1" dirty="0"/>
              <a:t> </a:t>
            </a:r>
            <a:r>
              <a:rPr lang="de-DE" i="1" dirty="0" err="1"/>
              <a:t>va</a:t>
            </a:r>
            <a:r>
              <a:rPr lang="de-DE" i="1" dirty="0"/>
              <a:t> </a:t>
            </a:r>
            <a:r>
              <a:rPr lang="de-DE" i="1" dirty="0" err="1"/>
              <a:t>individlar</a:t>
            </a:r>
            <a:r>
              <a:rPr lang="de-DE" i="1" dirty="0"/>
              <a:t> </a:t>
            </a:r>
            <a:r>
              <a:rPr lang="de-DE" i="1" dirty="0" err="1"/>
              <a:t>ijtimoiy</a:t>
            </a:r>
            <a:r>
              <a:rPr lang="de-DE" i="1" dirty="0"/>
              <a:t> </a:t>
            </a:r>
            <a:r>
              <a:rPr lang="de-DE" i="1" dirty="0" err="1"/>
              <a:t>hayotining</a:t>
            </a:r>
            <a:r>
              <a:rPr lang="de-DE" i="1" dirty="0"/>
              <a:t> </a:t>
            </a:r>
            <a:r>
              <a:rPr lang="de-DE" i="1" dirty="0" err="1"/>
              <a:t>yaxshi</a:t>
            </a:r>
            <a:r>
              <a:rPr lang="de-DE" i="1" dirty="0"/>
              <a:t> </a:t>
            </a:r>
            <a:r>
              <a:rPr lang="de-DE" i="1" dirty="0" err="1"/>
              <a:t>shart-sharoitlari</a:t>
            </a:r>
            <a:r>
              <a:rPr lang="de-DE" i="1" dirty="0"/>
              <a:t> </a:t>
            </a:r>
            <a:r>
              <a:rPr lang="de-DE" i="1" dirty="0" err="1"/>
              <a:t>ham</a:t>
            </a:r>
            <a:r>
              <a:rPr lang="de-DE" i="1" dirty="0"/>
              <a:t> </a:t>
            </a:r>
            <a:r>
              <a:rPr lang="de-DE" i="1" dirty="0" err="1"/>
              <a:t>zarur</a:t>
            </a:r>
            <a:r>
              <a:rPr lang="de-DE" i="1" dirty="0"/>
              <a:t>. </a:t>
            </a:r>
            <a:r>
              <a:rPr lang="en-US" i="1" dirty="0" err="1"/>
              <a:t>Nih</a:t>
            </a:r>
            <a:r>
              <a:rPr lang="de-DE" i="1" dirty="0"/>
              <a:t>o</a:t>
            </a:r>
            <a:r>
              <a:rPr lang="en-US" i="1" dirty="0" err="1"/>
              <a:t>yat</a:t>
            </a:r>
            <a:r>
              <a:rPr lang="de-DE" i="1" dirty="0"/>
              <a:t>, o</a:t>
            </a:r>
            <a:r>
              <a:rPr lang="en-US" i="1" dirty="0"/>
              <a:t>m</a:t>
            </a:r>
            <a:r>
              <a:rPr lang="de-DE" i="1" dirty="0"/>
              <a:t>a</a:t>
            </a:r>
            <a:r>
              <a:rPr lang="en-US" i="1" dirty="0"/>
              <a:t>d </a:t>
            </a:r>
            <a:r>
              <a:rPr lang="en-US" i="1" dirty="0" err="1"/>
              <a:t>d</a:t>
            </a:r>
            <a:r>
              <a:rPr lang="de-DE" i="1" dirty="0"/>
              <a:t>e</a:t>
            </a:r>
            <a:r>
              <a:rPr lang="en-US" i="1" dirty="0"/>
              <a:t>b</a:t>
            </a:r>
            <a:r>
              <a:rPr lang="de-DE" i="1" dirty="0"/>
              <a:t> a</a:t>
            </a:r>
            <a:r>
              <a:rPr lang="en-US" i="1" dirty="0"/>
              <a:t>t</a:t>
            </a:r>
            <a:r>
              <a:rPr lang="de-DE" i="1" dirty="0"/>
              <a:t>a</a:t>
            </a:r>
            <a:r>
              <a:rPr lang="en-US" i="1" dirty="0" err="1"/>
              <a:t>sh</a:t>
            </a:r>
            <a:r>
              <a:rPr lang="de-DE" i="1" dirty="0"/>
              <a:t> o</a:t>
            </a:r>
            <a:r>
              <a:rPr lang="en-US" i="1" dirty="0"/>
              <a:t>d</a:t>
            </a:r>
            <a:r>
              <a:rPr lang="de-DE" i="1" dirty="0"/>
              <a:t>a</a:t>
            </a:r>
            <a:r>
              <a:rPr lang="en-US" i="1" dirty="0"/>
              <a:t>t </a:t>
            </a:r>
            <a:r>
              <a:rPr lang="en-US" i="1" dirty="0" err="1"/>
              <a:t>tusini</a:t>
            </a:r>
            <a:r>
              <a:rPr lang="de-DE" i="1" dirty="0"/>
              <a:t> o</a:t>
            </a:r>
            <a:r>
              <a:rPr lang="en-US" i="1" dirty="0" err="1"/>
              <a:t>lg</a:t>
            </a:r>
            <a:r>
              <a:rPr lang="de-DE" i="1" dirty="0"/>
              <a:t>a</a:t>
            </a:r>
            <a:r>
              <a:rPr lang="en-US" i="1" dirty="0"/>
              <a:t>n mu</a:t>
            </a:r>
            <a:r>
              <a:rPr lang="de-DE" i="1" dirty="0"/>
              <a:t>a</a:t>
            </a:r>
            <a:r>
              <a:rPr lang="en-US" i="1" dirty="0" err="1"/>
              <a:t>yyan</a:t>
            </a:r>
            <a:r>
              <a:rPr lang="en-US" i="1" dirty="0"/>
              <a:t> h</a:t>
            </a:r>
            <a:r>
              <a:rPr lang="de-DE" i="1" dirty="0"/>
              <a:t>o</a:t>
            </a:r>
            <a:r>
              <a:rPr lang="en-US" i="1" dirty="0"/>
              <a:t>l</a:t>
            </a:r>
            <a:r>
              <a:rPr lang="de-DE" i="1" dirty="0"/>
              <a:t>a</a:t>
            </a:r>
            <a:r>
              <a:rPr lang="en-US" i="1" dirty="0" err="1"/>
              <a:t>tl</a:t>
            </a:r>
            <a:r>
              <a:rPr lang="de-DE" i="1" dirty="0"/>
              <a:t>a</a:t>
            </a:r>
            <a:r>
              <a:rPr lang="en-US" i="1" dirty="0" err="1"/>
              <a:t>rning</a:t>
            </a:r>
            <a:r>
              <a:rPr lang="en-US" i="1" dirty="0"/>
              <a:t> </a:t>
            </a:r>
            <a:r>
              <a:rPr lang="en-US" i="1" dirty="0" err="1"/>
              <a:t>qul</a:t>
            </a:r>
            <a:r>
              <a:rPr lang="de-DE" i="1" dirty="0"/>
              <a:t>a</a:t>
            </a:r>
            <a:r>
              <a:rPr lang="en-US" i="1" dirty="0"/>
              <a:t>y k</a:t>
            </a:r>
            <a:r>
              <a:rPr lang="de-DE" i="1" dirty="0"/>
              <a:t>e</a:t>
            </a:r>
            <a:r>
              <a:rPr lang="en-US" i="1" dirty="0" err="1"/>
              <a:t>sishuvi</a:t>
            </a:r>
            <a:r>
              <a:rPr lang="en-US" i="1" dirty="0"/>
              <a:t> k</a:t>
            </a:r>
            <a:r>
              <a:rPr lang="de-DE" i="1" dirty="0"/>
              <a:t>e</a:t>
            </a:r>
            <a:r>
              <a:rPr lang="en-US" i="1" dirty="0"/>
              <a:t>r</a:t>
            </a:r>
            <a:r>
              <a:rPr lang="de-DE" i="1" dirty="0"/>
              <a:t>a</a:t>
            </a:r>
            <a:r>
              <a:rPr lang="en-US" i="1" dirty="0"/>
              <a:t>k»</a:t>
            </a:r>
            <a:r>
              <a:rPr lang="de-DE" i="1" dirty="0"/>
              <a:t>. </a:t>
            </a:r>
            <a:r>
              <a:rPr lang="uz-Cyrl-UZ" dirty="0"/>
              <a:t>Tadqiqotchilar intellektual elita tipologiyasini tavsiflar ekanlar, ba’zan «prometeylar» va «sintetiklar» atamalariga murojaat etadilar. Bu nomlar mohiyati intuitsiya darajasida aniq. Prometeylar – bu yangi tushunchalar, nazariyalar, yangi fikrlash uslublarining bunyodkorlari. Sintetiklar umumlashtiruvchi xususiyatga ega kashfiyotlar qilishga moyil bo‘ladilar. </a:t>
            </a:r>
            <a:r>
              <a:rPr lang="uz-Cyrl-UZ" i="1" dirty="0"/>
              <a:t>Intellektual elitaga mansublikning eng diqqatga sazovor ko‘rsatkichi kashfiyot yoki ta’limotga stixiyali tarzda uning muallifi nomi berilishidir.</a:t>
            </a:r>
            <a:r>
              <a:rPr lang="uz-Cyrl-UZ" dirty="0"/>
              <a:t> (Masalan, Rentgen nurlari, Dalton kasalligi, Botkin kasalligi, Lobachevskiy geometriyasi, Fridman nurlari). </a:t>
            </a:r>
            <a:r>
              <a:rPr lang="uz-Cyrl-UZ" i="1" dirty="0"/>
              <a:t>Intellektual elitaning hamma vakillariga ular faoliyatining barcha davrlarida yuqori darajada mahsuldorlik xosdir. Intellektual elita o‘ta faolligining ikki davri ko‘p kuzatiladi. Birinchi davr 32-36 yoshga, ikkinchisi – 42-46 yoshga to‘g‘ri keladi. </a:t>
            </a:r>
            <a:endParaRPr lang="ru-RU" dirty="0"/>
          </a:p>
          <a:p>
            <a:endParaRPr lang="ru-RU" dirty="0"/>
          </a:p>
        </p:txBody>
      </p:sp>
    </p:spTree>
    <p:extLst>
      <p:ext uri="{BB962C8B-B14F-4D97-AF65-F5344CB8AC3E}">
        <p14:creationId xmlns:p14="http://schemas.microsoft.com/office/powerpoint/2010/main" val="3473730526"/>
      </p:ext>
    </p:extLst>
  </p:cSld>
  <p:clrMapOvr>
    <a:masterClrMapping/>
  </p:clrMapOvr>
  <mc:AlternateContent xmlns:mc="http://schemas.openxmlformats.org/markup-compatibility/2006" xmlns:p14="http://schemas.microsoft.com/office/powerpoint/2010/main">
    <mc:Choice Requires="p14">
      <p:transition spd="slow" p14:dur="4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TM10001114[[fn=Галерея]]</Template>
  <TotalTime>124</TotalTime>
  <Words>2655</Words>
  <Application>Microsoft Office PowerPoint</Application>
  <PresentationFormat>Произвольный</PresentationFormat>
  <Paragraphs>62</Paragraphs>
  <Slides>22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22</vt:i4>
      </vt:variant>
    </vt:vector>
  </HeadingPairs>
  <TitlesOfParts>
    <vt:vector size="23" baseType="lpstr">
      <vt:lpstr>Gallery</vt:lpstr>
      <vt:lpstr>Ilmiy  tаdqiqоtdа intuitsiyaning rоli</vt:lpstr>
      <vt:lpstr>Reja: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Matfey effekti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Xulosalar.</vt:lpstr>
      <vt:lpstr>foydalanilgan аdаbiyotlаr: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Ilmiy  tаdqiqоtdа intuitsiyaning rоli.</dc:title>
  <dc:creator>Пользователь</dc:creator>
  <cp:lastModifiedBy>ADMIN</cp:lastModifiedBy>
  <cp:revision>16</cp:revision>
  <dcterms:created xsi:type="dcterms:W3CDTF">2021-11-12T03:30:14Z</dcterms:created>
  <dcterms:modified xsi:type="dcterms:W3CDTF">2023-01-16T17:25:30Z</dcterms:modified>
</cp:coreProperties>
</file>