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86" r:id="rId2"/>
    <p:sldId id="256" r:id="rId3"/>
    <p:sldId id="257" r:id="rId4"/>
    <p:sldId id="300" r:id="rId5"/>
    <p:sldId id="301" r:id="rId6"/>
    <p:sldId id="302" r:id="rId7"/>
    <p:sldId id="303" r:id="rId8"/>
    <p:sldId id="304" r:id="rId9"/>
    <p:sldId id="305" r:id="rId10"/>
    <p:sldId id="306" r:id="rId11"/>
    <p:sldId id="307" r:id="rId12"/>
    <p:sldId id="308" r:id="rId13"/>
    <p:sldId id="309" r:id="rId14"/>
    <p:sldId id="310" r:id="rId15"/>
    <p:sldId id="311" r:id="rId16"/>
    <p:sldId id="312"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314" r:id="rId30"/>
    <p:sldId id="280" r:id="rId31"/>
    <p:sldId id="28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cer" initials="A"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6C1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0" d="100"/>
          <a:sy n="50" d="100"/>
        </p:scale>
        <p:origin x="-730"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1"/>
      </p:bgRef>
    </p:bg>
    <p:spTree>
      <p:nvGrpSpPr>
        <p:cNvPr id="1" name=""/>
        <p:cNvGrpSpPr/>
        <p:nvPr/>
      </p:nvGrpSpPr>
      <p:grpSpPr>
        <a:xfrm>
          <a:off x="0" y="0"/>
          <a:ext cx="0" cy="0"/>
          <a:chOff x="0" y="0"/>
          <a:chExt cx="0" cy="0"/>
        </a:xfrm>
      </p:grpSpPr>
      <p:sp>
        <p:nvSpPr>
          <p:cNvPr id="8" name="Прямоугольник 7"/>
          <p:cNvSpPr/>
          <p:nvPr/>
        </p:nvSpPr>
        <p:spPr>
          <a:xfrm flipH="1">
            <a:off x="3556000" y="0"/>
            <a:ext cx="8636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Прямая соединительная линия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Заголовок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ru-RU" smtClean="0"/>
              <a:t>Образец заголовка</a:t>
            </a:r>
            <a:endParaRPr kumimoji="0" lang="en-US"/>
          </a:p>
        </p:txBody>
      </p:sp>
      <p:sp>
        <p:nvSpPr>
          <p:cNvPr id="25" name="Подзаголовок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31" name="Дата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93FEE0CA-8DA0-4A31-8AE0-AD5AB34C48A1}" type="datetimeFigureOut">
              <a:rPr lang="ru-RU" smtClean="0"/>
              <a:pPr/>
              <a:t>31.01.2022</a:t>
            </a:fld>
            <a:endParaRPr lang="ru-RU"/>
          </a:p>
        </p:txBody>
      </p:sp>
      <p:sp>
        <p:nvSpPr>
          <p:cNvPr id="18" name="Нижний колонтитул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endParaRPr lang="ru-RU"/>
          </a:p>
        </p:txBody>
      </p:sp>
      <p:sp>
        <p:nvSpPr>
          <p:cNvPr id="29" name="Номер слайда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5E7C36E3-A1C7-4063-9AB1-21889BD123EF}"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93FEE0CA-8DA0-4A31-8AE0-AD5AB34C48A1}" type="datetimeFigureOut">
              <a:rPr lang="ru-RU" smtClean="0"/>
              <a:pPr/>
              <a:t>31.01.2022</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5E7C36E3-A1C7-4063-9AB1-21889BD123EF}"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37600" y="274956"/>
            <a:ext cx="2032000" cy="5851525"/>
          </a:xfrm>
        </p:spPr>
        <p:txBody>
          <a:bodyPr vert="eaVert" ancho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609600" y="274643"/>
            <a:ext cx="8026400" cy="5851525"/>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a:xfrm>
            <a:off x="5657088" y="6557946"/>
            <a:ext cx="2669952" cy="226902"/>
          </a:xfrm>
        </p:spPr>
        <p:txBody>
          <a:bodyPr/>
          <a:lstStyle>
            <a:extLst/>
          </a:lstStyle>
          <a:p>
            <a:fld id="{93FEE0CA-8DA0-4A31-8AE0-AD5AB34C48A1}" type="datetimeFigureOut">
              <a:rPr lang="ru-RU" smtClean="0"/>
              <a:pPr/>
              <a:t>31.01.2022</a:t>
            </a:fld>
            <a:endParaRPr lang="ru-RU"/>
          </a:p>
        </p:txBody>
      </p:sp>
      <p:sp>
        <p:nvSpPr>
          <p:cNvPr id="5" name="Нижний колонтитул 4"/>
          <p:cNvSpPr>
            <a:spLocks noGrp="1"/>
          </p:cNvSpPr>
          <p:nvPr>
            <p:ph type="ftr" sz="quarter" idx="11"/>
          </p:nvPr>
        </p:nvSpPr>
        <p:spPr>
          <a:xfrm>
            <a:off x="609600" y="6556248"/>
            <a:ext cx="4876800" cy="228600"/>
          </a:xfrm>
        </p:spPr>
        <p:txBody>
          <a:bodyPr/>
          <a:lstStyle>
            <a:extLst/>
          </a:lstStyle>
          <a:p>
            <a:endParaRPr lang="ru-RU"/>
          </a:p>
        </p:txBody>
      </p:sp>
      <p:sp>
        <p:nvSpPr>
          <p:cNvPr id="6" name="Номер слайда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5E7C36E3-A1C7-4063-9AB1-21889BD123EF}"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93FEE0CA-8DA0-4A31-8AE0-AD5AB34C48A1}" type="datetimeFigureOut">
              <a:rPr lang="ru-RU" smtClean="0"/>
              <a:pPr/>
              <a:t>31.01.2022</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5E7C36E3-A1C7-4063-9AB1-21889BD123EF}"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93FEE0CA-8DA0-4A31-8AE0-AD5AB34C48A1}" type="datetimeFigureOut">
              <a:rPr lang="ru-RU" smtClean="0"/>
              <a:pPr/>
              <a:t>31.01.2022</a:t>
            </a:fld>
            <a:endParaRPr lang="ru-RU"/>
          </a:p>
        </p:txBody>
      </p:sp>
      <p:sp>
        <p:nvSpPr>
          <p:cNvPr id="5" name="Нижний колонтитул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endParaRPr lang="ru-RU"/>
          </a:p>
        </p:txBody>
      </p:sp>
      <p:sp>
        <p:nvSpPr>
          <p:cNvPr id="6" name="Номер слайда 5"/>
          <p:cNvSpPr>
            <a:spLocks noGrp="1"/>
          </p:cNvSpPr>
          <p:nvPr>
            <p:ph type="sldNum" sz="quarter" idx="12"/>
          </p:nvPr>
        </p:nvSpPr>
        <p:spPr>
          <a:xfrm>
            <a:off x="8978603" y="6555112"/>
            <a:ext cx="784448" cy="228600"/>
          </a:xfrm>
        </p:spPr>
        <p:txBody>
          <a:bodyPr/>
          <a:lstStyle>
            <a:extLst/>
          </a:lstStyle>
          <a:p>
            <a:fld id="{5E7C36E3-A1C7-4063-9AB1-21889BD123EF}"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320040"/>
            <a:ext cx="9656064" cy="1143000"/>
          </a:xfrm>
        </p:spPr>
        <p:txBody>
          <a:bodyPr/>
          <a:lstStyle>
            <a:extLst/>
          </a:lstStyle>
          <a:p>
            <a:r>
              <a:rPr kumimoji="0" lang="ru-RU" smtClean="0"/>
              <a:t>Образец заголовка</a:t>
            </a:r>
            <a:endParaRPr kumimoji="0" lang="en-US"/>
          </a:p>
        </p:txBody>
      </p:sp>
      <p:sp>
        <p:nvSpPr>
          <p:cNvPr id="3" name="Содержимое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93FEE0CA-8DA0-4A31-8AE0-AD5AB34C48A1}" type="datetimeFigureOut">
              <a:rPr lang="ru-RU" smtClean="0"/>
              <a:pPr/>
              <a:t>31.01.2022</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5E7C36E3-A1C7-4063-9AB1-21889BD123EF}"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320040"/>
            <a:ext cx="9656064" cy="1143000"/>
          </a:xfrm>
        </p:spPr>
        <p:txBody>
          <a:bodyPr anchor="b"/>
          <a:lstStyle>
            <a:lvl1pPr>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93FEE0CA-8DA0-4A31-8AE0-AD5AB34C48A1}" type="datetimeFigureOut">
              <a:rPr lang="ru-RU" smtClean="0"/>
              <a:pPr/>
              <a:t>31.01.2022</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9" name="Номер слайда 8"/>
          <p:cNvSpPr>
            <a:spLocks noGrp="1"/>
          </p:cNvSpPr>
          <p:nvPr>
            <p:ph type="sldNum" sz="quarter" idx="12"/>
          </p:nvPr>
        </p:nvSpPr>
        <p:spPr/>
        <p:txBody>
          <a:bodyPr/>
          <a:lstStyle>
            <a:extLst/>
          </a:lstStyle>
          <a:p>
            <a:fld id="{5E7C36E3-A1C7-4063-9AB1-21889BD123EF}"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320040"/>
            <a:ext cx="9656064" cy="1143000"/>
          </a:xfrm>
        </p:spPr>
        <p:txBody>
          <a:bodyPr/>
          <a:lstStyle>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extLst/>
          </a:lstStyle>
          <a:p>
            <a:fld id="{93FEE0CA-8DA0-4A31-8AE0-AD5AB34C48A1}" type="datetimeFigureOut">
              <a:rPr lang="ru-RU" smtClean="0"/>
              <a:pPr/>
              <a:t>31.01.2022</a:t>
            </a:fld>
            <a:endParaRPr lang="ru-RU"/>
          </a:p>
        </p:txBody>
      </p:sp>
      <p:sp>
        <p:nvSpPr>
          <p:cNvPr id="4" name="Нижний колонтитул 3"/>
          <p:cNvSpPr>
            <a:spLocks noGrp="1"/>
          </p:cNvSpPr>
          <p:nvPr>
            <p:ph type="ftr" sz="quarter" idx="11"/>
          </p:nvPr>
        </p:nvSpPr>
        <p:spPr/>
        <p:txBody>
          <a:bodyPr/>
          <a:lstStyle>
            <a:extLst/>
          </a:lstStyle>
          <a:p>
            <a:endParaRPr lang="ru-RU"/>
          </a:p>
        </p:txBody>
      </p:sp>
      <p:sp>
        <p:nvSpPr>
          <p:cNvPr id="5" name="Номер слайда 4"/>
          <p:cNvSpPr>
            <a:spLocks noGrp="1"/>
          </p:cNvSpPr>
          <p:nvPr>
            <p:ph type="sldNum" sz="quarter" idx="12"/>
          </p:nvPr>
        </p:nvSpPr>
        <p:spPr/>
        <p:txBody>
          <a:bodyPr/>
          <a:lstStyle>
            <a:extLst/>
          </a:lstStyle>
          <a:p>
            <a:fld id="{5E7C36E3-A1C7-4063-9AB1-21889BD123EF}"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solidFill>
                  <a:schemeClr val="tx2"/>
                </a:solidFill>
              </a:defRPr>
            </a:lvl1pPr>
            <a:extLst/>
          </a:lstStyle>
          <a:p>
            <a:fld id="{93FEE0CA-8DA0-4A31-8AE0-AD5AB34C48A1}" type="datetimeFigureOut">
              <a:rPr lang="ru-RU" smtClean="0"/>
              <a:pPr/>
              <a:t>31.01.2022</a:t>
            </a:fld>
            <a:endParaRPr lang="ru-RU"/>
          </a:p>
        </p:txBody>
      </p:sp>
      <p:sp>
        <p:nvSpPr>
          <p:cNvPr id="3" name="Нижний колонтитул 2"/>
          <p:cNvSpPr>
            <a:spLocks noGrp="1"/>
          </p:cNvSpPr>
          <p:nvPr>
            <p:ph type="ftr" sz="quarter" idx="11"/>
          </p:nvPr>
        </p:nvSpPr>
        <p:spPr/>
        <p:txBody>
          <a:bodyPr/>
          <a:lstStyle>
            <a:lvl1pPr>
              <a:defRPr>
                <a:solidFill>
                  <a:schemeClr val="tx2"/>
                </a:solidFill>
              </a:defRPr>
            </a:lvl1pPr>
            <a:extLst/>
          </a:lstStyle>
          <a:p>
            <a:endParaRPr lang="ru-RU"/>
          </a:p>
        </p:txBody>
      </p:sp>
      <p:sp>
        <p:nvSpPr>
          <p:cNvPr id="4" name="Номер слайда 3"/>
          <p:cNvSpPr>
            <a:spLocks noGrp="1"/>
          </p:cNvSpPr>
          <p:nvPr>
            <p:ph type="sldNum" sz="quarter" idx="12"/>
          </p:nvPr>
        </p:nvSpPr>
        <p:spPr/>
        <p:txBody>
          <a:bodyPr/>
          <a:lstStyle>
            <a:extLst/>
          </a:lstStyle>
          <a:p>
            <a:fld id="{5E7C36E3-A1C7-4063-9AB1-21889BD123EF}"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93FEE0CA-8DA0-4A31-8AE0-AD5AB34C48A1}" type="datetimeFigureOut">
              <a:rPr lang="ru-RU" smtClean="0"/>
              <a:pPr/>
              <a:t>31.01.2022</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5E7C36E3-A1C7-4063-9AB1-21889BD123EF}"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Ref idx="1002">
        <a:schemeClr val="bg2"/>
      </p:bgRef>
    </p:bg>
    <p:spTree>
      <p:nvGrpSpPr>
        <p:cNvPr id="1" name=""/>
        <p:cNvGrpSpPr/>
        <p:nvPr/>
      </p:nvGrpSpPr>
      <p:grpSpPr>
        <a:xfrm>
          <a:off x="0" y="0"/>
          <a:ext cx="0" cy="0"/>
          <a:chOff x="0" y="0"/>
          <a:chExt cx="0" cy="0"/>
        </a:xfrm>
      </p:grpSpPr>
      <p:sp>
        <p:nvSpPr>
          <p:cNvPr id="8" name="Прямоугольник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Прямоугольник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Заголовок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ru-RU" smtClean="0"/>
              <a:t>Образец заголовка</a:t>
            </a:r>
            <a:endParaRPr kumimoji="0" lang="en-US" dirty="0"/>
          </a:p>
        </p:txBody>
      </p:sp>
      <p:sp>
        <p:nvSpPr>
          <p:cNvPr id="4" name="Текст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ru-RU" smtClean="0"/>
              <a:t>Образец текста</a:t>
            </a:r>
          </a:p>
        </p:txBody>
      </p:sp>
      <p:sp>
        <p:nvSpPr>
          <p:cNvPr id="5" name="Дата 4"/>
          <p:cNvSpPr>
            <a:spLocks noGrp="1"/>
          </p:cNvSpPr>
          <p:nvPr>
            <p:ph type="dt" sz="half" idx="10"/>
          </p:nvPr>
        </p:nvSpPr>
        <p:spPr/>
        <p:txBody>
          <a:bodyPr/>
          <a:lstStyle>
            <a:extLst/>
          </a:lstStyle>
          <a:p>
            <a:fld id="{93FEE0CA-8DA0-4A31-8AE0-AD5AB34C48A1}" type="datetimeFigureOut">
              <a:rPr lang="ru-RU" smtClean="0"/>
              <a:pPr/>
              <a:t>31.01.2022</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5E7C36E3-A1C7-4063-9AB1-21889BD123EF}" type="slidenum">
              <a:rPr lang="ru-RU" smtClean="0"/>
              <a:pPr/>
              <a:t>‹#›</a:t>
            </a:fld>
            <a:endParaRPr lang="ru-RU"/>
          </a:p>
        </p:txBody>
      </p:sp>
      <p:sp>
        <p:nvSpPr>
          <p:cNvPr id="10" name="Рисунок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ru-RU" smtClean="0"/>
              <a:t>Вставка рисунка</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Прямоугольник 8"/>
          <p:cNvSpPr/>
          <p:nvPr/>
        </p:nvSpPr>
        <p:spPr>
          <a:xfrm flipH="1">
            <a:off x="10871200" y="0"/>
            <a:ext cx="13208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Заголовок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extLst/>
          </a:lstStyle>
          <a:p>
            <a:r>
              <a:rPr kumimoji="0" lang="ru-RU" smtClean="0"/>
              <a:t>Образец заголовка</a:t>
            </a:r>
            <a:endParaRPr kumimoji="0" lang="en-US"/>
          </a:p>
        </p:txBody>
      </p:sp>
      <p:sp>
        <p:nvSpPr>
          <p:cNvPr id="31" name="Текст 30"/>
          <p:cNvSpPr>
            <a:spLocks noGrp="1"/>
          </p:cNvSpPr>
          <p:nvPr>
            <p:ph type="body" idx="1"/>
          </p:nvPr>
        </p:nvSpPr>
        <p:spPr>
          <a:xfrm>
            <a:off x="609600" y="1609416"/>
            <a:ext cx="9652000" cy="4846320"/>
          </a:xfrm>
          <a:prstGeom prst="rect">
            <a:avLst/>
          </a:prstGeom>
        </p:spPr>
        <p:txBody>
          <a:bodyPr vert="horz">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27" name="Дата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93FEE0CA-8DA0-4A31-8AE0-AD5AB34C48A1}" type="datetimeFigureOut">
              <a:rPr lang="ru-RU" smtClean="0"/>
              <a:pPr/>
              <a:t>31.01.2022</a:t>
            </a:fld>
            <a:endParaRPr lang="ru-RU"/>
          </a:p>
        </p:txBody>
      </p:sp>
      <p:sp>
        <p:nvSpPr>
          <p:cNvPr id="4" name="Нижний колонтитул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ru-RU"/>
          </a:p>
        </p:txBody>
      </p:sp>
      <p:sp>
        <p:nvSpPr>
          <p:cNvPr id="16" name="Номер слайда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5E7C36E3-A1C7-4063-9AB1-21889BD123EF}"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_ftn1"/><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azkurs.org/1-fanning-mohiyati-fan.html" TargetMode="External"/><Relationship Id="rId2" Type="http://schemas.openxmlformats.org/officeDocument/2006/relationships/hyperlink" Target="http://www.philosophy.ru/"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7F3D96C4-AE2E-40AE-AA24-79685DA787C5}"/>
              </a:ext>
            </a:extLst>
          </p:cNvPr>
          <p:cNvSpPr>
            <a:spLocks noGrp="1"/>
          </p:cNvSpPr>
          <p:nvPr>
            <p:ph type="ctrTitle"/>
          </p:nvPr>
        </p:nvSpPr>
        <p:spPr>
          <a:xfrm>
            <a:off x="757749" y="2065985"/>
            <a:ext cx="10572000" cy="2971051"/>
          </a:xfrm>
        </p:spPr>
        <p:txBody>
          <a:bodyPr/>
          <a:lstStyle/>
          <a:p>
            <a:pPr algn="ctr"/>
            <a:r>
              <a:rPr lang="en-US" dirty="0" err="1">
                <a:solidFill>
                  <a:schemeClr val="bg1"/>
                </a:solidFill>
                <a:latin typeface="Times New Roman" panose="02020603050405020304" pitchFamily="18" charset="0"/>
                <a:cs typeface="Times New Roman" panose="02020603050405020304" pitchFamily="18" charset="0"/>
              </a:rPr>
              <a:t>O’zbekiston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Respublikasi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Oliy</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va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o’rta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maxsus</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ta’lim</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vazirligi</a:t>
            </a:r>
            <a:r>
              <a:rPr lang="en-US" dirty="0">
                <a:solidFill>
                  <a:schemeClr val="bg1"/>
                </a:solidFill>
                <a:latin typeface="Times New Roman" panose="02020603050405020304" pitchFamily="18" charset="0"/>
                <a:cs typeface="Times New Roman" panose="02020603050405020304" pitchFamily="18" charset="0"/>
              </a:rPr>
              <a:t>.</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TOSHKENT TO’QIMACHILIK VA YENGIL SANOAT INSTITUTI</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a:r>
            <a:br>
              <a:rPr lang="en-US" dirty="0">
                <a:solidFill>
                  <a:schemeClr val="bg1"/>
                </a:solidFill>
                <a:latin typeface="Times New Roman" panose="02020603050405020304" pitchFamily="18" charset="0"/>
                <a:cs typeface="Times New Roman" panose="02020603050405020304" pitchFamily="18" charset="0"/>
              </a:rPr>
            </a:br>
            <a:endParaRPr lang="ru-RU" dirty="0">
              <a:solidFill>
                <a:schemeClr val="bg1"/>
              </a:solidFill>
              <a:latin typeface="Times New Roman" panose="02020603050405020304" pitchFamily="18" charset="0"/>
              <a:cs typeface="Times New Roman" panose="02020603050405020304" pitchFamily="18" charset="0"/>
            </a:endParaRPr>
          </a:p>
        </p:txBody>
      </p:sp>
      <p:pic>
        <p:nvPicPr>
          <p:cNvPr id="4" name="Рисунок 3">
            <a:extLst>
              <a:ext uri="{FF2B5EF4-FFF2-40B4-BE49-F238E27FC236}">
                <a16:creationId xmlns:a16="http://schemas.microsoft.com/office/drawing/2014/main" xmlns="" id="{BF58B2B4-D19B-4254-9832-303A761138B8}"/>
              </a:ext>
            </a:extLst>
          </p:cNvPr>
          <p:cNvPicPr>
            <a:picLocks noChangeAspect="1"/>
          </p:cNvPicPr>
          <p:nvPr/>
        </p:nvPicPr>
        <p:blipFill>
          <a:blip r:embed="rId2" cstate="print"/>
          <a:stretch>
            <a:fillRect/>
          </a:stretch>
        </p:blipFill>
        <p:spPr>
          <a:xfrm>
            <a:off x="3937825" y="4031478"/>
            <a:ext cx="4553032" cy="2559004"/>
          </a:xfrm>
          <a:prstGeom prst="rect">
            <a:avLst/>
          </a:prstGeom>
        </p:spPr>
      </p:pic>
    </p:spTree>
    <p:extLst>
      <p:ext uri="{BB962C8B-B14F-4D97-AF65-F5344CB8AC3E}">
        <p14:creationId xmlns:p14="http://schemas.microsoft.com/office/powerpoint/2010/main" val="2671018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900D6A-3020-4EB1-8436-99EEC50CD024}"/>
              </a:ext>
            </a:extLst>
          </p:cNvPr>
          <p:cNvSpPr>
            <a:spLocks noGrp="1"/>
          </p:cNvSpPr>
          <p:nvPr>
            <p:ph type="title"/>
          </p:nvPr>
        </p:nvSpPr>
        <p:spPr>
          <a:xfrm>
            <a:off x="581192" y="702156"/>
            <a:ext cx="11029616" cy="598610"/>
          </a:xfrm>
        </p:spPr>
        <p:txBody>
          <a:bodyPr/>
          <a:lstStyle/>
          <a:p>
            <a:pPr algn="ctr"/>
            <a:r>
              <a:rPr lang="uz-Cyrl-UZ" dirty="0"/>
              <a:t>Baholash bilan bog‘liq muammolar</a:t>
            </a:r>
            <a:endParaRPr lang="ru-RU" dirty="0"/>
          </a:p>
        </p:txBody>
      </p:sp>
      <p:sp>
        <p:nvSpPr>
          <p:cNvPr id="3" name="Content Placeholder 2">
            <a:extLst>
              <a:ext uri="{FF2B5EF4-FFF2-40B4-BE49-F238E27FC236}">
                <a16:creationId xmlns="" xmlns:a16="http://schemas.microsoft.com/office/drawing/2014/main" id="{884811DD-ABDE-4ACC-B1BD-8886572C5934}"/>
              </a:ext>
            </a:extLst>
          </p:cNvPr>
          <p:cNvSpPr>
            <a:spLocks noGrp="1"/>
          </p:cNvSpPr>
          <p:nvPr>
            <p:ph idx="1"/>
          </p:nvPr>
        </p:nvSpPr>
        <p:spPr>
          <a:xfrm>
            <a:off x="0" y="1970468"/>
            <a:ext cx="12192000" cy="2704564"/>
          </a:xfrm>
        </p:spPr>
        <p:txBody>
          <a:bodyPr>
            <a:normAutofit fontScale="62500" lnSpcReduction="20000"/>
          </a:bodyPr>
          <a:lstStyle/>
          <a:p>
            <a:r>
              <a:rPr lang="uz-Cyrl-UZ" dirty="0"/>
              <a:t>Baholash bilan bog‘liq muammolar empirik ma’lumotlar, gipotezalar, nazariyalar va shu kabilarni baholash, hatto muammoning o‘zi qay darajada to‘g‘ri tuzilgan va ta’riflanganligini baholashni nazarda tutadi. Muammo to‘g‘ri qo‘yilgan deb hisoblanishi uchun:</a:t>
            </a:r>
            <a:endParaRPr lang="ru-RU" dirty="0"/>
          </a:p>
          <a:p>
            <a:r>
              <a:rPr lang="uz-Cyrl-UZ" dirty="0"/>
              <a:t>1) o‘rganilayotgan muammoning tarkibiga kiritish mumkin bo‘lgan muayyan ilmiy bilim (ma’lumotlar, nazariya, metodika mavjud bo‘lishi;</a:t>
            </a:r>
            <a:endParaRPr lang="ru-RU" dirty="0"/>
          </a:p>
          <a:p>
            <a:r>
              <a:rPr lang="uz-Cyrl-UZ" dirty="0"/>
              <a:t>2) muammo shaklan to‘g‘ri tuzilgan bo‘lishi;</a:t>
            </a:r>
            <a:endParaRPr lang="ru-RU" dirty="0"/>
          </a:p>
          <a:p>
            <a:r>
              <a:rPr lang="uz-Cyrl-UZ" dirty="0"/>
              <a:t>3) muammo o‘rinli bo‘lishi, ya’ni uning asoslari soxta bo‘lmasligi;</a:t>
            </a:r>
            <a:endParaRPr lang="ru-RU" dirty="0"/>
          </a:p>
          <a:p>
            <a:r>
              <a:rPr lang="uz-Cyrl-UZ" dirty="0"/>
              <a:t>4) muammo muayyan darajada chegaralangan bo‘lishi;</a:t>
            </a:r>
            <a:endParaRPr lang="ru-RU" dirty="0"/>
          </a:p>
          <a:p>
            <a:r>
              <a:rPr lang="uz-Cyrl-UZ" dirty="0"/>
              <a:t>5) echimning mavjudlik sharti va uning yagonaligi ko‘rsatilgan bo‘lishi;</a:t>
            </a:r>
            <a:endParaRPr lang="ru-RU" dirty="0"/>
          </a:p>
          <a:p>
            <a:r>
              <a:rPr lang="uz-Cyrl-UZ" dirty="0"/>
              <a:t>6) maqbul echim belgilari hamda echimning maqbulligini tekshirish usullari haqidagi shartlar qabul qilinishi lozim. </a:t>
            </a:r>
            <a:endParaRPr lang="ru-RU" dirty="0"/>
          </a:p>
          <a:p>
            <a:endParaRPr lang="ru-RU" dirty="0"/>
          </a:p>
        </p:txBody>
      </p:sp>
      <p:pic>
        <p:nvPicPr>
          <p:cNvPr id="5" name="Picture 4">
            <a:extLst>
              <a:ext uri="{FF2B5EF4-FFF2-40B4-BE49-F238E27FC236}">
                <a16:creationId xmlns="" xmlns:a16="http://schemas.microsoft.com/office/drawing/2014/main" id="{D8C246A6-3DC2-4D4B-9223-DE18D045D5AA}"/>
              </a:ext>
            </a:extLst>
          </p:cNvPr>
          <p:cNvPicPr>
            <a:picLocks noChangeAspect="1"/>
          </p:cNvPicPr>
          <p:nvPr/>
        </p:nvPicPr>
        <p:blipFill>
          <a:blip r:embed="rId2"/>
          <a:stretch>
            <a:fillRect/>
          </a:stretch>
        </p:blipFill>
        <p:spPr>
          <a:xfrm>
            <a:off x="2900295" y="4456090"/>
            <a:ext cx="5792943" cy="2401910"/>
          </a:xfrm>
          <a:prstGeom prst="rect">
            <a:avLst/>
          </a:prstGeom>
        </p:spPr>
      </p:pic>
    </p:spTree>
    <p:extLst>
      <p:ext uri="{BB962C8B-B14F-4D97-AF65-F5344CB8AC3E}">
        <p14:creationId xmlns:p14="http://schemas.microsoft.com/office/powerpoint/2010/main" val="3684521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A9A507-D38B-4A3B-8E40-7C6C2FBAA2D1}"/>
              </a:ext>
            </a:extLst>
          </p:cNvPr>
          <p:cNvSpPr>
            <a:spLocks noGrp="1"/>
          </p:cNvSpPr>
          <p:nvPr>
            <p:ph type="title"/>
          </p:nvPr>
        </p:nvSpPr>
        <p:spPr/>
        <p:txBody>
          <a:bodyPr/>
          <a:lstStyle/>
          <a:p>
            <a:pPr algn="ctr"/>
            <a:r>
              <a:rPr lang="uz-Cyrl-UZ" dirty="0"/>
              <a:t>ilmiy va samarali muammolar</a:t>
            </a:r>
            <a:endParaRPr lang="ru-RU" dirty="0"/>
          </a:p>
        </p:txBody>
      </p:sp>
      <p:sp>
        <p:nvSpPr>
          <p:cNvPr id="3" name="Content Placeholder 2">
            <a:extLst>
              <a:ext uri="{FF2B5EF4-FFF2-40B4-BE49-F238E27FC236}">
                <a16:creationId xmlns="" xmlns:a16="http://schemas.microsoft.com/office/drawing/2014/main" id="{AD1FDD19-2CC2-455B-B45C-74847456B27D}"/>
              </a:ext>
            </a:extLst>
          </p:cNvPr>
          <p:cNvSpPr>
            <a:spLocks noGrp="1"/>
          </p:cNvSpPr>
          <p:nvPr>
            <p:ph idx="1"/>
          </p:nvPr>
        </p:nvSpPr>
        <p:spPr>
          <a:xfrm>
            <a:off x="581192" y="1918952"/>
            <a:ext cx="11029615" cy="4939048"/>
          </a:xfrm>
        </p:spPr>
        <p:txBody>
          <a:bodyPr>
            <a:normAutofit fontScale="85000" lnSpcReduction="20000"/>
          </a:bodyPr>
          <a:lstStyle/>
          <a:p>
            <a:r>
              <a:rPr lang="uz-Cyrl-UZ" dirty="0"/>
              <a:t>Teran, samarali echimini topadigan muammolarni yaratishning umumiy metodi mavjud emas. SHunga qaramay, fan tarixi ko‘pgina hollarda teran ilmiy va samarali muammolar quyidagi to‘rt mo‘ljalni ro‘yobga chiqarish paytida yuzaga kelganligidan dalolat beradi:</a:t>
            </a:r>
            <a:endParaRPr lang="ru-RU" dirty="0"/>
          </a:p>
          <a:p>
            <a:r>
              <a:rPr lang="uz-Cyrl-UZ" dirty="0"/>
              <a:t>1) ilgari qo‘yilgan muammolarning taklif qilinayotgan echimlariga, hatto bu echimlar bir qarashda shak-shubhasiz bo‘lib ko‘rinsa ham, tanqidiy yondashish lozim; har qanday holatda ham ayrim kamchiliklarni topish yoki hech bo‘lmasa topilgan echimni umumlashtirish ayrim holatga tatbiqan muayyanlashtirish mumkin;</a:t>
            </a:r>
            <a:endParaRPr lang="ru-RU" dirty="0"/>
          </a:p>
          <a:p>
            <a:r>
              <a:rPr lang="uz-Cyrl-UZ" dirty="0"/>
              <a:t>2) yangi holatlarga nisbatan ma’lum echimlarni tatbiq etish, ularning yaroqli yoki yaroqsizligini baholash lozim: agar muammoning echimi o‘z kuchini saqlab qolsa, buning natijasida nafaqat echimlar, balki muammolar ham umumlashtiriladi, agar echim yaroqsiz bo‘lsa, muammolarning yangi majmui yuzaga keladi;</a:t>
            </a:r>
            <a:endParaRPr lang="ru-RU" dirty="0"/>
          </a:p>
          <a:p>
            <a:r>
              <a:rPr lang="uz-Cyrl-UZ" dirty="0"/>
              <a:t>3) ma’lum muammolarni yangi sohalarga ko‘chirish yoki unga yana bir ko‘rsatkich kiritish yo‘li bilan ularni umumlashtirishga harakat qilish lozim;</a:t>
            </a:r>
            <a:endParaRPr lang="ru-RU" dirty="0"/>
          </a:p>
          <a:p>
            <a:r>
              <a:rPr lang="uz-Cyrl-UZ" dirty="0"/>
              <a:t>4) muammoning mavjudligini bilimning boshqa sohalaridagi bilimlar bilan bog‘lash, muammolarni kompleks o‘rganishga harakat qilish kerak. </a:t>
            </a:r>
            <a:endParaRPr lang="ru-RU" dirty="0"/>
          </a:p>
        </p:txBody>
      </p:sp>
    </p:spTree>
    <p:extLst>
      <p:ext uri="{BB962C8B-B14F-4D97-AF65-F5344CB8AC3E}">
        <p14:creationId xmlns:p14="http://schemas.microsoft.com/office/powerpoint/2010/main" val="1051647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31894D-BB84-46D9-9C8F-8D61109F60FA}"/>
              </a:ext>
            </a:extLst>
          </p:cNvPr>
          <p:cNvSpPr>
            <a:spLocks noGrp="1"/>
          </p:cNvSpPr>
          <p:nvPr>
            <p:ph type="title"/>
          </p:nvPr>
        </p:nvSpPr>
        <p:spPr/>
        <p:txBody>
          <a:bodyPr/>
          <a:lstStyle/>
          <a:p>
            <a:pPr algn="ctr"/>
            <a:r>
              <a:rPr lang="uz-Cyrl-UZ" dirty="0"/>
              <a:t>Ilmiy muammo</a:t>
            </a:r>
            <a:endParaRPr lang="ru-RU" dirty="0"/>
          </a:p>
        </p:txBody>
      </p:sp>
      <p:sp>
        <p:nvSpPr>
          <p:cNvPr id="3" name="Content Placeholder 2">
            <a:extLst>
              <a:ext uri="{FF2B5EF4-FFF2-40B4-BE49-F238E27FC236}">
                <a16:creationId xmlns="" xmlns:a16="http://schemas.microsoft.com/office/drawing/2014/main" id="{DF534ACE-FF67-4247-B547-043CF52D0133}"/>
              </a:ext>
            </a:extLst>
          </p:cNvPr>
          <p:cNvSpPr>
            <a:spLocks noGrp="1"/>
          </p:cNvSpPr>
          <p:nvPr>
            <p:ph idx="1"/>
          </p:nvPr>
        </p:nvSpPr>
        <p:spPr>
          <a:xfrm>
            <a:off x="581192" y="1893194"/>
            <a:ext cx="11029615" cy="4636395"/>
          </a:xfrm>
        </p:spPr>
        <p:txBody>
          <a:bodyPr>
            <a:normAutofit fontScale="85000" lnSpcReduction="20000"/>
          </a:bodyPr>
          <a:lstStyle/>
          <a:p>
            <a:r>
              <a:rPr lang="uz-Cyrl-UZ" dirty="0"/>
              <a:t>Ilmiy muammo, didaktik tizim kabi, bilimlar va faoliyat usullarini ijodiy o‘zlashtirish qonuniyatlariga asoslanadi, u bilish va amaliy faoliyat jarayonida muhim ahamiyatga ega bo‘lgan ijodiy tafakkurni rivojlantirishning samarali vositalaridan biridir. </a:t>
            </a:r>
            <a:endParaRPr lang="ru-RU" dirty="0"/>
          </a:p>
          <a:p>
            <a:r>
              <a:rPr lang="uz-Cyrl-UZ" dirty="0"/>
              <a:t>Ilmiy muammo bilimlarning izchilligi, ularning fundamentalligi va ixtisoslashuvini uyg‘unlashtirish, turdosh fanlar metodlaridan foydalanish, bilimlarni ilmiy umumlashtirish va tizimga solish ko‘nikmalarini ishlab chiqish, shuningdek o‘rganilayotgan masalalarni tanqidiy tahlil qilishni o‘z ichiga oladi. U bilimlarni kengaytirish va chuqurlashtirishga da’vat etadi, yangi muammolarni mustaqil qo‘yish, ularning echimlarini izlash va topishga qiziqishni kuchaytiradi. Ayni vaqtda, ilmiy muammo zarur intellektual keskinlikni vujudga keltiradi, bilish jarayonidagi qiyinchiliklarni engish, ijodiy tafakkur ko‘nikmalarini shakllantiradi. Ilmiy muammo – murakkab va keng hajmli vazifa. </a:t>
            </a:r>
            <a:endParaRPr lang="ru-RU" dirty="0"/>
          </a:p>
          <a:p>
            <a:r>
              <a:rPr lang="uz-Cyrl-UZ" dirty="0"/>
              <a:t>Bosh vazifa – u yoki bu mavzuga mos keladigan muammolarni topish, farqlash va aniq ta’riflash. Puxta ishlab chiqilgan va to‘g‘ri ta’riflangan muammo ilmiy hamda ijodiy jihatdan diqqatga sazovor bo‘lishi mumkin. </a:t>
            </a:r>
            <a:endParaRPr lang="ru-RU" dirty="0"/>
          </a:p>
          <a:p>
            <a:endParaRPr lang="ru-RU" dirty="0"/>
          </a:p>
        </p:txBody>
      </p:sp>
    </p:spTree>
    <p:extLst>
      <p:ext uri="{BB962C8B-B14F-4D97-AF65-F5344CB8AC3E}">
        <p14:creationId xmlns:p14="http://schemas.microsoft.com/office/powerpoint/2010/main" val="751668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BDAE91-D1D1-49B7-BD27-5715AB162895}"/>
              </a:ext>
            </a:extLst>
          </p:cNvPr>
          <p:cNvSpPr>
            <a:spLocks noGrp="1"/>
          </p:cNvSpPr>
          <p:nvPr>
            <p:ph type="title"/>
          </p:nvPr>
        </p:nvSpPr>
        <p:spPr/>
        <p:txBody>
          <a:bodyPr/>
          <a:lstStyle/>
          <a:p>
            <a:pPr algn="ctr"/>
            <a:r>
              <a:rPr lang="uz-Cyrl-UZ" dirty="0"/>
              <a:t>Ilmiy ishning maqsadi</a:t>
            </a:r>
            <a:endParaRPr lang="ru-RU" dirty="0"/>
          </a:p>
        </p:txBody>
      </p:sp>
      <p:sp>
        <p:nvSpPr>
          <p:cNvPr id="3" name="Content Placeholder 2">
            <a:extLst>
              <a:ext uri="{FF2B5EF4-FFF2-40B4-BE49-F238E27FC236}">
                <a16:creationId xmlns="" xmlns:a16="http://schemas.microsoft.com/office/drawing/2014/main" id="{E409802C-6B4F-46E3-AFA1-7F616B8D65CE}"/>
              </a:ext>
            </a:extLst>
          </p:cNvPr>
          <p:cNvSpPr>
            <a:spLocks noGrp="1"/>
          </p:cNvSpPr>
          <p:nvPr>
            <p:ph idx="1"/>
          </p:nvPr>
        </p:nvSpPr>
        <p:spPr>
          <a:xfrm>
            <a:off x="581192" y="1931832"/>
            <a:ext cx="11029615" cy="1803041"/>
          </a:xfrm>
        </p:spPr>
        <p:txBody>
          <a:bodyPr>
            <a:normAutofit fontScale="85000" lnSpcReduction="20000"/>
          </a:bodyPr>
          <a:lstStyle/>
          <a:p>
            <a:r>
              <a:rPr lang="uz-Cyrl-UZ" dirty="0"/>
              <a:t>Ilmiy ishning maqsadi - asosiy muammoni aniqroq (yordamchi) savollarga qisqartirish, uning javoblari to'g'ridan-to'g'ri asosiy muammoga echim topish imkoniyatini beradi.  Ilmiy tadqiqotning aniq, to'g'ri maqsadini shakllantirish ilmiy muammo ustida ishlashning boshlanishida ham, natijalarini yakunlashida ham muhim uslubiy rol o'ynaydi.  Ishning maqsadi muallif qaysi sohada tadqiqot olib borishini emas, balki o'quvchiga qanday natijalar taqdim etilishini ko'rsatishi kerak.</a:t>
            </a:r>
            <a:endParaRPr lang="ru-RU" dirty="0"/>
          </a:p>
          <a:p>
            <a:endParaRPr lang="ru-RU" dirty="0"/>
          </a:p>
        </p:txBody>
      </p:sp>
      <p:pic>
        <p:nvPicPr>
          <p:cNvPr id="5" name="Picture 4">
            <a:extLst>
              <a:ext uri="{FF2B5EF4-FFF2-40B4-BE49-F238E27FC236}">
                <a16:creationId xmlns="" xmlns:a16="http://schemas.microsoft.com/office/drawing/2014/main" id="{2268344E-970D-4FF3-A33E-D3AF4D938BD0}"/>
              </a:ext>
            </a:extLst>
          </p:cNvPr>
          <p:cNvPicPr>
            <a:picLocks noChangeAspect="1"/>
          </p:cNvPicPr>
          <p:nvPr/>
        </p:nvPicPr>
        <p:blipFill>
          <a:blip r:embed="rId2"/>
          <a:stretch>
            <a:fillRect/>
          </a:stretch>
        </p:blipFill>
        <p:spPr>
          <a:xfrm>
            <a:off x="2704564" y="3328595"/>
            <a:ext cx="6156102" cy="3439252"/>
          </a:xfrm>
          <a:prstGeom prst="rect">
            <a:avLst/>
          </a:prstGeom>
        </p:spPr>
      </p:pic>
    </p:spTree>
    <p:extLst>
      <p:ext uri="{BB962C8B-B14F-4D97-AF65-F5344CB8AC3E}">
        <p14:creationId xmlns:p14="http://schemas.microsoft.com/office/powerpoint/2010/main" val="312290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10D759-2369-4626-AD2D-AE0FF1E18EEA}"/>
              </a:ext>
            </a:extLst>
          </p:cNvPr>
          <p:cNvSpPr>
            <a:spLocks noGrp="1"/>
          </p:cNvSpPr>
          <p:nvPr>
            <p:ph type="title"/>
          </p:nvPr>
        </p:nvSpPr>
        <p:spPr/>
        <p:txBody>
          <a:bodyPr/>
          <a:lstStyle/>
          <a:p>
            <a:pPr algn="ctr"/>
            <a:r>
              <a:rPr lang="uz-Cyrl-UZ" dirty="0"/>
              <a:t>Muammoli vaziyatni tahlil </a:t>
            </a:r>
            <a:r>
              <a:rPr lang="uz-Cyrl-UZ" dirty="0" smtClean="0"/>
              <a:t>qilish</a:t>
            </a:r>
            <a:endParaRPr lang="ru-RU" dirty="0"/>
          </a:p>
        </p:txBody>
      </p:sp>
      <p:sp>
        <p:nvSpPr>
          <p:cNvPr id="3" name="Content Placeholder 2">
            <a:extLst>
              <a:ext uri="{FF2B5EF4-FFF2-40B4-BE49-F238E27FC236}">
                <a16:creationId xmlns="" xmlns:a16="http://schemas.microsoft.com/office/drawing/2014/main" id="{0BEDA1EF-C56A-4C88-B534-FF6FFD98C4C2}"/>
              </a:ext>
            </a:extLst>
          </p:cNvPr>
          <p:cNvSpPr>
            <a:spLocks noGrp="1"/>
          </p:cNvSpPr>
          <p:nvPr>
            <p:ph idx="1"/>
          </p:nvPr>
        </p:nvSpPr>
        <p:spPr>
          <a:xfrm>
            <a:off x="581192" y="1906074"/>
            <a:ext cx="11029615" cy="4765182"/>
          </a:xfrm>
        </p:spPr>
        <p:txBody>
          <a:bodyPr>
            <a:normAutofit fontScale="77500" lnSpcReduction="20000"/>
          </a:bodyPr>
          <a:lstStyle/>
          <a:p>
            <a:r>
              <a:rPr lang="uz-Cyrl-UZ" dirty="0"/>
              <a:t>Muammoli vaziyatni tahlil qilishda shaxsiy-psixologik tusdagi masalalarni ham o‘rganishga to‘g‘ri keladi, chunki bu vaziyatni olim o‘z boshidan kechiradi va unda olimning intuitsiyasi, tafakkur uslubi va hokazolar namoyon bo‘ladi. </a:t>
            </a:r>
            <a:endParaRPr lang="ru-RU" dirty="0"/>
          </a:p>
          <a:p>
            <a:r>
              <a:rPr lang="uz-Cyrl-UZ" dirty="0"/>
              <a:t>Muammoli vaziyatning pirovard negizi amaliyot hisoblanadi. Bizning ob’ekt haqidagi bilimlarimiz etarli emasligi ayon bo‘lib, «salbiy» natijalar olinadi, amaliyot yangi muammolarning yuzaga kelishiga sabab bo‘ladi. Bunda fan nisbatan mustaqillikka, o‘z rivojlanishining ichki mantiqiga, o‘z ichki qarama-qarshiliklariga ega ekanligi, bu omillar ham muammoli vaziyatlarni yuzaga keltirishini unutmaslik lozim. Bunday holatga fanning ko‘pgina sohalari: matematika, nazariy fizika va hokazolarda duch kelish mumkin. </a:t>
            </a:r>
            <a:endParaRPr lang="ru-RU" dirty="0"/>
          </a:p>
          <a:p>
            <a:r>
              <a:rPr lang="uz-Cyrl-UZ" dirty="0"/>
              <a:t>Muammo va ilmiy tadqiqot uyg‘unligi. Muammo ilmiy tadqiqotning dolzarbligiga tayanadi. O‘z navbatida muammo ilmiy, ilmiy-uslubiy, ilmiy-metodologik jihatdan tadqiq etiladigan masaladan iborat bo‘lishi ham mumkin. Ilmiy izlanishda muammo shunday jarayonki, u mavzu dolzarbligi va ishchi gipoteza asosida ifodalanadi va to oxirgi echimga etib bormaguncha u haqda to‘liq bilimga ega bo‘la olmaymiz, ammo shuni bilamizki, u ilm-fan rivoji va jamiyat talabi bilan paydo bo‘ladi. Demak, ilmiy muammo sababsiz paydo bo‘lmaydi, ular doimo mavjud ilmiy salohiyat va ilmiy ishlanmalar asosida paydo bo‘ladi hamda ular muntazam ravishda takomillashib, rivojlanib boradi.</a:t>
            </a:r>
            <a:endParaRPr lang="ru-RU" dirty="0"/>
          </a:p>
          <a:p>
            <a:endParaRPr lang="ru-RU" dirty="0"/>
          </a:p>
        </p:txBody>
      </p:sp>
    </p:spTree>
    <p:extLst>
      <p:ext uri="{BB962C8B-B14F-4D97-AF65-F5344CB8AC3E}">
        <p14:creationId xmlns:p14="http://schemas.microsoft.com/office/powerpoint/2010/main" val="3761912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5951C8-0F23-456C-9DE3-393341A08C74}"/>
              </a:ext>
            </a:extLst>
          </p:cNvPr>
          <p:cNvSpPr>
            <a:spLocks noGrp="1"/>
          </p:cNvSpPr>
          <p:nvPr>
            <p:ph type="title"/>
          </p:nvPr>
        </p:nvSpPr>
        <p:spPr/>
        <p:txBody>
          <a:bodyPr>
            <a:normAutofit fontScale="90000"/>
          </a:bodyPr>
          <a:lstStyle/>
          <a:p>
            <a:pPr algn="ctr"/>
            <a:r>
              <a:rPr lang="en-US" dirty="0"/>
              <a:t> </a:t>
            </a:r>
            <a:r>
              <a:rPr lang="en-US" dirty="0" err="1"/>
              <a:t>muammoni</a:t>
            </a:r>
            <a:r>
              <a:rPr lang="en-US" dirty="0"/>
              <a:t> </a:t>
            </a:r>
            <a:r>
              <a:rPr lang="en-US" dirty="0" err="1"/>
              <a:t>izlash</a:t>
            </a:r>
            <a:r>
              <a:rPr lang="ru-RU" dirty="0"/>
              <a:t/>
            </a:r>
            <a:br>
              <a:rPr lang="ru-RU" dirty="0"/>
            </a:br>
            <a:endParaRPr lang="ru-RU" dirty="0"/>
          </a:p>
        </p:txBody>
      </p:sp>
      <p:sp>
        <p:nvSpPr>
          <p:cNvPr id="3" name="Content Placeholder 2">
            <a:extLst>
              <a:ext uri="{FF2B5EF4-FFF2-40B4-BE49-F238E27FC236}">
                <a16:creationId xmlns="" xmlns:a16="http://schemas.microsoft.com/office/drawing/2014/main" id="{0CECF1C0-B315-4BCB-81EA-F7392002F12C}"/>
              </a:ext>
            </a:extLst>
          </p:cNvPr>
          <p:cNvSpPr>
            <a:spLocks noGrp="1"/>
          </p:cNvSpPr>
          <p:nvPr>
            <p:ph idx="1"/>
          </p:nvPr>
        </p:nvSpPr>
        <p:spPr>
          <a:xfrm>
            <a:off x="581192" y="1970468"/>
            <a:ext cx="11029615" cy="2266681"/>
          </a:xfrm>
        </p:spPr>
        <p:txBody>
          <a:bodyPr>
            <a:normAutofit fontScale="77500" lnSpcReduction="20000"/>
          </a:bodyPr>
          <a:lstStyle/>
          <a:p>
            <a:r>
              <a:rPr lang="uz-Cyrl-UZ" dirty="0"/>
              <a:t>Umuman olganda, muammolarni topish, qo‘yish va ularni echish, shuningdek, yangilarini shakllantirish ijodiy tafakkurning barcha shakllariga xarakterlidir. Ijodiy tafakkurning mazkur xususiyatlari ilmiy, badiiy mehnat bilan birga, ilmiy-texnik mehnat va b.larga ham taalluqlidir. Muammo fandagi o‘z-o‘zidan rivojlanishning borishi va texnologiyalarni takomillashtirish ehtiyojlari hamda ijtimoiy taraqqiyotning ta’sirida bo‘lib turadigan san’at evolyusiyasi tomonidan keltirib chiqarilishi mumkin</a:t>
            </a:r>
            <a:r>
              <a:rPr lang="uz-Cyrl-UZ" baseline="30000" dirty="0">
                <a:hlinkClick r:id="rId2"/>
              </a:rPr>
              <a:t>1</a:t>
            </a:r>
            <a:r>
              <a:rPr lang="uz-Cyrl-UZ" dirty="0"/>
              <a:t>.</a:t>
            </a:r>
            <a:endParaRPr lang="ru-RU" dirty="0"/>
          </a:p>
          <a:p>
            <a:r>
              <a:rPr lang="en-US" dirty="0" err="1"/>
              <a:t>Muammo</a:t>
            </a:r>
            <a:r>
              <a:rPr lang="en-US" dirty="0"/>
              <a:t> </a:t>
            </a:r>
            <a:r>
              <a:rPr lang="en-US" dirty="0" err="1"/>
              <a:t>qo‘yilishida</a:t>
            </a:r>
            <a:r>
              <a:rPr lang="en-US" dirty="0"/>
              <a:t> </a:t>
            </a:r>
            <a:r>
              <a:rPr lang="en-US" dirty="0" err="1"/>
              <a:t>quyidagi</a:t>
            </a:r>
            <a:r>
              <a:rPr lang="en-US" dirty="0"/>
              <a:t> </a:t>
            </a:r>
            <a:r>
              <a:rPr lang="en-US" dirty="0" err="1"/>
              <a:t>bosqichlarga</a:t>
            </a:r>
            <a:r>
              <a:rPr lang="en-US" dirty="0"/>
              <a:t> </a:t>
            </a:r>
            <a:r>
              <a:rPr lang="en-US" dirty="0" err="1"/>
              <a:t>e’tibor</a:t>
            </a:r>
            <a:r>
              <a:rPr lang="en-US" dirty="0"/>
              <a:t> </a:t>
            </a:r>
            <a:r>
              <a:rPr lang="en-US" dirty="0" err="1"/>
              <a:t>berish</a:t>
            </a:r>
            <a:r>
              <a:rPr lang="en-US" dirty="0"/>
              <a:t> </a:t>
            </a:r>
            <a:r>
              <a:rPr lang="en-US" dirty="0" err="1"/>
              <a:t>lozim</a:t>
            </a:r>
            <a:r>
              <a:rPr lang="en-US" dirty="0"/>
              <a:t>:</a:t>
            </a:r>
            <a:r>
              <a:rPr lang="ru-RU" dirty="0"/>
              <a:t> </a:t>
            </a:r>
          </a:p>
          <a:p>
            <a:endParaRPr lang="ru-RU" dirty="0"/>
          </a:p>
        </p:txBody>
      </p:sp>
      <p:sp>
        <p:nvSpPr>
          <p:cNvPr id="4" name="Rectangle 3">
            <a:extLst>
              <a:ext uri="{FF2B5EF4-FFF2-40B4-BE49-F238E27FC236}">
                <a16:creationId xmlns="" xmlns:a16="http://schemas.microsoft.com/office/drawing/2014/main" id="{17285916-C106-48B8-B66B-F17C5040A8CC}"/>
              </a:ext>
            </a:extLst>
          </p:cNvPr>
          <p:cNvSpPr/>
          <p:nvPr/>
        </p:nvSpPr>
        <p:spPr>
          <a:xfrm>
            <a:off x="3779948" y="4098856"/>
            <a:ext cx="3494468" cy="450760"/>
          </a:xfrm>
          <a:prstGeom prst="rect">
            <a:avLst/>
          </a:prstGeom>
          <a:solidFill>
            <a:schemeClr val="accent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dirty="0" err="1"/>
              <a:t>muammoni</a:t>
            </a:r>
            <a:r>
              <a:rPr lang="en-US" dirty="0"/>
              <a:t> </a:t>
            </a:r>
            <a:r>
              <a:rPr lang="en-US" dirty="0" err="1"/>
              <a:t>izlash</a:t>
            </a:r>
            <a:endParaRPr lang="ru-RU" dirty="0"/>
          </a:p>
        </p:txBody>
      </p:sp>
      <p:sp>
        <p:nvSpPr>
          <p:cNvPr id="5" name="Rectangle 4">
            <a:extLst>
              <a:ext uri="{FF2B5EF4-FFF2-40B4-BE49-F238E27FC236}">
                <a16:creationId xmlns="" xmlns:a16="http://schemas.microsoft.com/office/drawing/2014/main" id="{6134771C-0EB5-456E-91E6-C3A2FC534AED}"/>
              </a:ext>
            </a:extLst>
          </p:cNvPr>
          <p:cNvSpPr/>
          <p:nvPr/>
        </p:nvSpPr>
        <p:spPr>
          <a:xfrm>
            <a:off x="3779948" y="4960053"/>
            <a:ext cx="3494468" cy="450760"/>
          </a:xfrm>
          <a:prstGeom prst="rect">
            <a:avLst/>
          </a:prstGeom>
          <a:solidFill>
            <a:schemeClr val="accent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xususiy</a:t>
            </a:r>
            <a:r>
              <a:rPr lang="en-US" dirty="0"/>
              <a:t> </a:t>
            </a:r>
            <a:r>
              <a:rPr lang="en-US" dirty="0" err="1"/>
              <a:t>muammoni</a:t>
            </a:r>
            <a:r>
              <a:rPr lang="en-US" dirty="0"/>
              <a:t> </a:t>
            </a:r>
            <a:r>
              <a:rPr lang="en-US" dirty="0" err="1"/>
              <a:t>qo‘yish</a:t>
            </a:r>
            <a:endParaRPr lang="ru-RU" dirty="0"/>
          </a:p>
        </p:txBody>
      </p:sp>
      <p:sp>
        <p:nvSpPr>
          <p:cNvPr id="6" name="Rectangle: Rounded Corners 5">
            <a:extLst>
              <a:ext uri="{FF2B5EF4-FFF2-40B4-BE49-F238E27FC236}">
                <a16:creationId xmlns="" xmlns:a16="http://schemas.microsoft.com/office/drawing/2014/main" id="{C36C96FB-203C-49E4-8470-C363E25D0A76}"/>
              </a:ext>
            </a:extLst>
          </p:cNvPr>
          <p:cNvSpPr/>
          <p:nvPr/>
        </p:nvSpPr>
        <p:spPr>
          <a:xfrm>
            <a:off x="4348765" y="5821250"/>
            <a:ext cx="2356833" cy="907961"/>
          </a:xfrm>
          <a:prstGeom prst="roundRect">
            <a:avLst/>
          </a:prstGeom>
          <a:solidFill>
            <a:schemeClr val="accent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muammoni</a:t>
            </a:r>
            <a:r>
              <a:rPr lang="uz-Cyrl-UZ" dirty="0"/>
              <a:t>ng echimini topish</a:t>
            </a:r>
            <a:r>
              <a:rPr lang="ru-RU" dirty="0"/>
              <a:t> </a:t>
            </a:r>
          </a:p>
        </p:txBody>
      </p:sp>
      <p:sp>
        <p:nvSpPr>
          <p:cNvPr id="7" name="Arrow: Down 6">
            <a:extLst>
              <a:ext uri="{FF2B5EF4-FFF2-40B4-BE49-F238E27FC236}">
                <a16:creationId xmlns="" xmlns:a16="http://schemas.microsoft.com/office/drawing/2014/main" id="{92D5DA20-47BE-4444-98A7-54432CA7F3B9}"/>
              </a:ext>
            </a:extLst>
          </p:cNvPr>
          <p:cNvSpPr/>
          <p:nvPr/>
        </p:nvSpPr>
        <p:spPr>
          <a:xfrm>
            <a:off x="5177306" y="4588252"/>
            <a:ext cx="918693" cy="3572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Arrow: Down 7">
            <a:extLst>
              <a:ext uri="{FF2B5EF4-FFF2-40B4-BE49-F238E27FC236}">
                <a16:creationId xmlns="" xmlns:a16="http://schemas.microsoft.com/office/drawing/2014/main" id="{0C0C6434-8247-4C90-B6BA-B0F79D60224E}"/>
              </a:ext>
            </a:extLst>
          </p:cNvPr>
          <p:cNvSpPr/>
          <p:nvPr/>
        </p:nvSpPr>
        <p:spPr>
          <a:xfrm>
            <a:off x="5177305" y="5464015"/>
            <a:ext cx="918693" cy="3572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76089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D45D61-B212-454D-AF28-692896E51676}"/>
              </a:ext>
            </a:extLst>
          </p:cNvPr>
          <p:cNvSpPr>
            <a:spLocks noGrp="1"/>
          </p:cNvSpPr>
          <p:nvPr>
            <p:ph type="title"/>
          </p:nvPr>
        </p:nvSpPr>
        <p:spPr/>
        <p:txBody>
          <a:bodyPr>
            <a:normAutofit/>
          </a:bodyPr>
          <a:lstStyle/>
          <a:p>
            <a:pPr algn="ctr"/>
            <a:r>
              <a:rPr lang="en-US" dirty="0" err="1" smtClean="0"/>
              <a:t>ilmiy-tadqiqot</a:t>
            </a:r>
            <a:r>
              <a:rPr lang="en-US" dirty="0" smtClean="0"/>
              <a:t> </a:t>
            </a:r>
            <a:r>
              <a:rPr lang="en-US" dirty="0" err="1" smtClean="0"/>
              <a:t>faoliyatida</a:t>
            </a:r>
            <a:r>
              <a:rPr lang="en-US" dirty="0" smtClean="0"/>
              <a:t> </a:t>
            </a:r>
            <a:r>
              <a:rPr lang="en-US" dirty="0" err="1"/>
              <a:t>muammo</a:t>
            </a:r>
            <a:endParaRPr lang="ru-RU" dirty="0"/>
          </a:p>
        </p:txBody>
      </p:sp>
      <p:sp>
        <p:nvSpPr>
          <p:cNvPr id="3" name="Content Placeholder 2">
            <a:extLst>
              <a:ext uri="{FF2B5EF4-FFF2-40B4-BE49-F238E27FC236}">
                <a16:creationId xmlns="" xmlns:a16="http://schemas.microsoft.com/office/drawing/2014/main" id="{8CCC8963-66B2-4B07-BDC4-83BE1B1C5DB4}"/>
              </a:ext>
            </a:extLst>
          </p:cNvPr>
          <p:cNvSpPr>
            <a:spLocks noGrp="1"/>
          </p:cNvSpPr>
          <p:nvPr>
            <p:ph idx="1"/>
          </p:nvPr>
        </p:nvSpPr>
        <p:spPr>
          <a:xfrm>
            <a:off x="581192" y="1841680"/>
            <a:ext cx="11029615" cy="4829576"/>
          </a:xfrm>
        </p:spPr>
        <p:txBody>
          <a:bodyPr>
            <a:normAutofit fontScale="85000" lnSpcReduction="20000"/>
          </a:bodyPr>
          <a:lstStyle/>
          <a:p>
            <a:r>
              <a:rPr lang="en-US" dirty="0" err="1"/>
              <a:t>Xususiy</a:t>
            </a:r>
            <a:r>
              <a:rPr lang="en-US" dirty="0"/>
              <a:t> </a:t>
            </a:r>
            <a:r>
              <a:rPr lang="en-US" dirty="0" err="1"/>
              <a:t>muammolar</a:t>
            </a:r>
            <a:r>
              <a:rPr lang="en-US" dirty="0"/>
              <a:t> </a:t>
            </a:r>
            <a:r>
              <a:rPr lang="en-US" dirty="0" err="1"/>
              <a:t>ma’lum</a:t>
            </a:r>
            <a:r>
              <a:rPr lang="en-US" dirty="0"/>
              <a:t> </a:t>
            </a:r>
            <a:r>
              <a:rPr lang="en-US" dirty="0" err="1"/>
              <a:t>darajada</a:t>
            </a:r>
            <a:r>
              <a:rPr lang="en-US" dirty="0"/>
              <a:t> </a:t>
            </a:r>
            <a:r>
              <a:rPr lang="en-US" dirty="0" err="1"/>
              <a:t>asosiy</a:t>
            </a:r>
            <a:r>
              <a:rPr lang="en-US" dirty="0"/>
              <a:t> </a:t>
            </a:r>
            <a:r>
              <a:rPr lang="en-US" dirty="0" err="1"/>
              <a:t>muammoning</a:t>
            </a:r>
            <a:r>
              <a:rPr lang="en-US" dirty="0"/>
              <a:t> </a:t>
            </a:r>
            <a:r>
              <a:rPr lang="en-US" dirty="0" err="1"/>
              <a:t>rejalariga</a:t>
            </a:r>
            <a:r>
              <a:rPr lang="en-US" dirty="0"/>
              <a:t> </a:t>
            </a:r>
            <a:r>
              <a:rPr lang="en-US" dirty="0" err="1"/>
              <a:t>o‘xshash</a:t>
            </a:r>
            <a:r>
              <a:rPr lang="en-US" dirty="0"/>
              <a:t> </a:t>
            </a:r>
            <a:r>
              <a:rPr lang="en-US" dirty="0" err="1"/>
              <a:t>bo‘ladi</a:t>
            </a:r>
            <a:r>
              <a:rPr lang="en-US" dirty="0"/>
              <a:t>. </a:t>
            </a:r>
            <a:r>
              <a:rPr lang="en-US" dirty="0" err="1"/>
              <a:t>Bunda</a:t>
            </a:r>
            <a:r>
              <a:rPr lang="en-US" dirty="0"/>
              <a:t> </a:t>
            </a:r>
            <a:r>
              <a:rPr lang="en-US" dirty="0" err="1"/>
              <a:t>tadqiqot</a:t>
            </a:r>
            <a:r>
              <a:rPr lang="en-US" dirty="0"/>
              <a:t> </a:t>
            </a:r>
            <a:r>
              <a:rPr lang="en-US" dirty="0" err="1"/>
              <a:t>manbaini</a:t>
            </a:r>
            <a:r>
              <a:rPr lang="en-US" dirty="0"/>
              <a:t> </a:t>
            </a:r>
            <a:r>
              <a:rPr lang="en-US" dirty="0" err="1"/>
              <a:t>yangi</a:t>
            </a:r>
            <a:r>
              <a:rPr lang="en-US" dirty="0"/>
              <a:t> </a:t>
            </a:r>
            <a:r>
              <a:rPr lang="en-US" dirty="0" err="1"/>
              <a:t>aloqadorliklar</a:t>
            </a:r>
            <a:r>
              <a:rPr lang="en-US" dirty="0"/>
              <a:t> </a:t>
            </a:r>
            <a:r>
              <a:rPr lang="en-US" dirty="0" err="1"/>
              <a:t>bilan</a:t>
            </a:r>
            <a:r>
              <a:rPr lang="en-US" dirty="0"/>
              <a:t> </a:t>
            </a:r>
            <a:r>
              <a:rPr lang="en-US" dirty="0" err="1"/>
              <a:t>o‘rganish</a:t>
            </a:r>
            <a:r>
              <a:rPr lang="en-US" dirty="0"/>
              <a:t>, </a:t>
            </a:r>
            <a:r>
              <a:rPr lang="en-US" dirty="0" err="1"/>
              <a:t>yangi</a:t>
            </a:r>
            <a:r>
              <a:rPr lang="en-US" dirty="0"/>
              <a:t> </a:t>
            </a:r>
            <a:r>
              <a:rPr lang="en-US" dirty="0" err="1"/>
              <a:t>manba</a:t>
            </a:r>
            <a:r>
              <a:rPr lang="en-US" dirty="0"/>
              <a:t> </a:t>
            </a:r>
            <a:r>
              <a:rPr lang="en-US" dirty="0" err="1"/>
              <a:t>bilan</a:t>
            </a:r>
            <a:r>
              <a:rPr lang="en-US" dirty="0"/>
              <a:t> </a:t>
            </a:r>
            <a:r>
              <a:rPr lang="en-US" dirty="0" err="1"/>
              <a:t>yoki</a:t>
            </a:r>
            <a:r>
              <a:rPr lang="en-US" dirty="0"/>
              <a:t> </a:t>
            </a:r>
            <a:r>
              <a:rPr lang="en-US" dirty="0" err="1"/>
              <a:t>manbani</a:t>
            </a:r>
            <a:r>
              <a:rPr lang="en-US" dirty="0"/>
              <a:t> </a:t>
            </a:r>
            <a:r>
              <a:rPr lang="en-US" dirty="0" err="1"/>
              <a:t>yangi</a:t>
            </a:r>
            <a:r>
              <a:rPr lang="en-US" dirty="0"/>
              <a:t> </a:t>
            </a:r>
            <a:r>
              <a:rPr lang="en-US" dirty="0" err="1"/>
              <a:t>sharoitda</a:t>
            </a:r>
            <a:r>
              <a:rPr lang="en-US" dirty="0"/>
              <a:t> </a:t>
            </a:r>
            <a:r>
              <a:rPr lang="en-US" dirty="0" err="1"/>
              <a:t>o‘rganishga</a:t>
            </a:r>
            <a:r>
              <a:rPr lang="en-US" dirty="0"/>
              <a:t> </a:t>
            </a:r>
            <a:r>
              <a:rPr lang="en-US" dirty="0" err="1"/>
              <a:t>tenglash</a:t>
            </a:r>
            <a:r>
              <a:rPr lang="en-US" dirty="0"/>
              <a:t> </a:t>
            </a:r>
            <a:r>
              <a:rPr lang="en-US" dirty="0" err="1"/>
              <a:t>mumkin</a:t>
            </a:r>
            <a:r>
              <a:rPr lang="en-US" dirty="0"/>
              <a:t>. </a:t>
            </a:r>
            <a:r>
              <a:rPr lang="en-US" dirty="0" err="1"/>
              <a:t>Ilmiy-ijodiy</a:t>
            </a:r>
            <a:r>
              <a:rPr lang="en-US" dirty="0"/>
              <a:t> </a:t>
            </a:r>
            <a:r>
              <a:rPr lang="en-US" dirty="0" err="1"/>
              <a:t>faoliyatning</a:t>
            </a:r>
            <a:r>
              <a:rPr lang="en-US" dirty="0"/>
              <a:t> </a:t>
            </a:r>
            <a:r>
              <a:rPr lang="en-US" dirty="0" err="1"/>
              <a:t>markaziy</a:t>
            </a:r>
            <a:r>
              <a:rPr lang="en-US" dirty="0"/>
              <a:t> </a:t>
            </a:r>
            <a:r>
              <a:rPr lang="en-US" dirty="0" err="1"/>
              <a:t>muammosi</a:t>
            </a:r>
            <a:r>
              <a:rPr lang="en-US" dirty="0"/>
              <a:t> – </a:t>
            </a:r>
            <a:r>
              <a:rPr lang="en-US" dirty="0" err="1"/>
              <a:t>muammo</a:t>
            </a:r>
            <a:r>
              <a:rPr lang="en-US" dirty="0"/>
              <a:t> har </a:t>
            </a:r>
            <a:r>
              <a:rPr lang="en-US" dirty="0" err="1"/>
              <a:t>xil</a:t>
            </a:r>
            <a:r>
              <a:rPr lang="en-US" dirty="0"/>
              <a:t> </a:t>
            </a:r>
            <a:r>
              <a:rPr lang="en-US" dirty="0" err="1"/>
              <a:t>turdagi</a:t>
            </a:r>
            <a:r>
              <a:rPr lang="en-US" dirty="0"/>
              <a:t> (</a:t>
            </a:r>
            <a:r>
              <a:rPr lang="en-US" dirty="0" err="1"/>
              <a:t>nazariy</a:t>
            </a:r>
            <a:r>
              <a:rPr lang="en-US" dirty="0"/>
              <a:t>, </a:t>
            </a:r>
            <a:r>
              <a:rPr lang="en-US" dirty="0" err="1"/>
              <a:t>nazariy-amaliy</a:t>
            </a:r>
            <a:r>
              <a:rPr lang="en-US" dirty="0"/>
              <a:t>, </a:t>
            </a:r>
            <a:r>
              <a:rPr lang="en-US" dirty="0" err="1"/>
              <a:t>amaliy</a:t>
            </a:r>
            <a:r>
              <a:rPr lang="en-US" dirty="0"/>
              <a:t>) </a:t>
            </a:r>
            <a:r>
              <a:rPr lang="en-US" dirty="0" err="1"/>
              <a:t>jihatlardan</a:t>
            </a:r>
            <a:r>
              <a:rPr lang="en-US" dirty="0"/>
              <a:t> </a:t>
            </a:r>
            <a:r>
              <a:rPr lang="en-US" dirty="0" err="1"/>
              <a:t>iborat</a:t>
            </a:r>
            <a:r>
              <a:rPr lang="en-US" dirty="0"/>
              <a:t> </a:t>
            </a:r>
            <a:r>
              <a:rPr lang="en-US" dirty="0" err="1"/>
              <a:t>ekanligi</a:t>
            </a:r>
            <a:r>
              <a:rPr lang="en-US" dirty="0"/>
              <a:t> </a:t>
            </a:r>
            <a:r>
              <a:rPr lang="en-US" dirty="0" err="1"/>
              <a:t>va</a:t>
            </a:r>
            <a:r>
              <a:rPr lang="en-US" dirty="0"/>
              <a:t> </a:t>
            </a:r>
            <a:r>
              <a:rPr lang="en-US" dirty="0" err="1"/>
              <a:t>ular</a:t>
            </a:r>
            <a:r>
              <a:rPr lang="en-US" dirty="0"/>
              <a:t> </a:t>
            </a:r>
            <a:r>
              <a:rPr lang="en-US" dirty="0" err="1"/>
              <a:t>orasidagi</a:t>
            </a:r>
            <a:r>
              <a:rPr lang="en-US" dirty="0"/>
              <a:t> </a:t>
            </a:r>
            <a:r>
              <a:rPr lang="en-US" dirty="0" err="1"/>
              <a:t>bog‘lanishning</a:t>
            </a:r>
            <a:r>
              <a:rPr lang="en-US" dirty="0"/>
              <a:t> </a:t>
            </a:r>
            <a:r>
              <a:rPr lang="en-US" dirty="0" err="1"/>
              <a:t>xilma-xilligidir</a:t>
            </a:r>
            <a:r>
              <a:rPr lang="en-US" dirty="0"/>
              <a:t>. </a:t>
            </a:r>
            <a:r>
              <a:rPr lang="en-US" dirty="0" err="1"/>
              <a:t>Ular</a:t>
            </a:r>
            <a:r>
              <a:rPr lang="en-US" dirty="0"/>
              <a:t> </a:t>
            </a:r>
            <a:r>
              <a:rPr lang="en-US" dirty="0" err="1"/>
              <a:t>ba’zi</a:t>
            </a:r>
            <a:r>
              <a:rPr lang="en-US" dirty="0"/>
              <a:t> </a:t>
            </a:r>
            <a:r>
              <a:rPr lang="en-US" dirty="0" err="1"/>
              <a:t>hollarda</a:t>
            </a:r>
            <a:r>
              <a:rPr lang="en-US" dirty="0"/>
              <a:t> </a:t>
            </a:r>
            <a:r>
              <a:rPr lang="en-US" dirty="0" err="1"/>
              <a:t>alohida</a:t>
            </a:r>
            <a:r>
              <a:rPr lang="en-US" dirty="0"/>
              <a:t> </a:t>
            </a:r>
            <a:r>
              <a:rPr lang="en-US" dirty="0" err="1"/>
              <a:t>tadqiqot</a:t>
            </a:r>
            <a:r>
              <a:rPr lang="en-US" dirty="0"/>
              <a:t> </a:t>
            </a:r>
            <a:r>
              <a:rPr lang="en-US" dirty="0" err="1"/>
              <a:t>mavzusi</a:t>
            </a:r>
            <a:r>
              <a:rPr lang="en-US" dirty="0"/>
              <a:t> </a:t>
            </a:r>
            <a:r>
              <a:rPr lang="en-US" dirty="0" err="1"/>
              <a:t>sifatida</a:t>
            </a:r>
            <a:r>
              <a:rPr lang="en-US" dirty="0"/>
              <a:t> ham </a:t>
            </a:r>
            <a:r>
              <a:rPr lang="en-US" dirty="0" err="1"/>
              <a:t>ko‘rinishi</a:t>
            </a:r>
            <a:r>
              <a:rPr lang="en-US" dirty="0"/>
              <a:t> </a:t>
            </a:r>
            <a:r>
              <a:rPr lang="en-US" dirty="0" err="1"/>
              <a:t>mumkin</a:t>
            </a:r>
            <a:r>
              <a:rPr lang="en-US" dirty="0"/>
              <a:t> </a:t>
            </a:r>
            <a:r>
              <a:rPr lang="en-US" dirty="0" err="1"/>
              <a:t>va</a:t>
            </a:r>
            <a:r>
              <a:rPr lang="en-US" dirty="0"/>
              <a:t> </a:t>
            </a:r>
            <a:r>
              <a:rPr lang="en-US" dirty="0" err="1"/>
              <a:t>hattoki</a:t>
            </a:r>
            <a:r>
              <a:rPr lang="en-US" dirty="0"/>
              <a:t> </a:t>
            </a:r>
            <a:r>
              <a:rPr lang="en-US" dirty="0" err="1"/>
              <a:t>alohida</a:t>
            </a:r>
            <a:r>
              <a:rPr lang="en-US" dirty="0"/>
              <a:t> </a:t>
            </a:r>
            <a:r>
              <a:rPr lang="en-US" dirty="0" err="1"/>
              <a:t>kichik</a:t>
            </a:r>
            <a:r>
              <a:rPr lang="en-US" dirty="0"/>
              <a:t> </a:t>
            </a:r>
            <a:r>
              <a:rPr lang="en-US" dirty="0" err="1"/>
              <a:t>muammo</a:t>
            </a:r>
            <a:r>
              <a:rPr lang="en-US" dirty="0"/>
              <a:t> </a:t>
            </a:r>
            <a:r>
              <a:rPr lang="en-US" dirty="0" err="1"/>
              <a:t>yoki</a:t>
            </a:r>
            <a:r>
              <a:rPr lang="en-US" dirty="0"/>
              <a:t> </a:t>
            </a:r>
            <a:r>
              <a:rPr lang="en-US" dirty="0" err="1"/>
              <a:t>mustaqil</a:t>
            </a:r>
            <a:r>
              <a:rPr lang="en-US" dirty="0"/>
              <a:t> </a:t>
            </a:r>
            <a:r>
              <a:rPr lang="en-US" dirty="0" err="1"/>
              <a:t>muammo</a:t>
            </a:r>
            <a:r>
              <a:rPr lang="en-US" dirty="0"/>
              <a:t> </a:t>
            </a:r>
            <a:r>
              <a:rPr lang="en-US" dirty="0" err="1"/>
              <a:t>sifatida</a:t>
            </a:r>
            <a:r>
              <a:rPr lang="en-US" dirty="0"/>
              <a:t> ham </a:t>
            </a:r>
            <a:r>
              <a:rPr lang="en-US" dirty="0" err="1"/>
              <a:t>qaraladi</a:t>
            </a:r>
            <a:r>
              <a:rPr lang="en-US" dirty="0"/>
              <a:t>.</a:t>
            </a:r>
            <a:endParaRPr lang="ru-RU" dirty="0"/>
          </a:p>
          <a:p>
            <a:r>
              <a:rPr lang="en-US" dirty="0" err="1"/>
              <a:t>YUqoridagilarga</a:t>
            </a:r>
            <a:r>
              <a:rPr lang="en-US" dirty="0"/>
              <a:t> </a:t>
            </a:r>
            <a:r>
              <a:rPr lang="en-US" dirty="0" err="1"/>
              <a:t>asoslanib</a:t>
            </a:r>
            <a:r>
              <a:rPr lang="en-US" dirty="0"/>
              <a:t> </a:t>
            </a:r>
            <a:r>
              <a:rPr lang="en-US" dirty="0" err="1"/>
              <a:t>ilmiy-tadqiqot</a:t>
            </a:r>
            <a:r>
              <a:rPr lang="en-US" dirty="0"/>
              <a:t> </a:t>
            </a:r>
            <a:r>
              <a:rPr lang="en-US" dirty="0" err="1"/>
              <a:t>faoliyatidagi</a:t>
            </a:r>
            <a:r>
              <a:rPr lang="en-US" dirty="0"/>
              <a:t> </a:t>
            </a:r>
            <a:r>
              <a:rPr lang="en-US" dirty="0" err="1"/>
              <a:t>muammo</a:t>
            </a:r>
            <a:r>
              <a:rPr lang="en-US" dirty="0"/>
              <a:t> </a:t>
            </a:r>
            <a:r>
              <a:rPr lang="en-US" dirty="0" err="1"/>
              <a:t>to‘g‘risida</a:t>
            </a:r>
            <a:r>
              <a:rPr lang="en-US" dirty="0"/>
              <a:t> </a:t>
            </a:r>
            <a:r>
              <a:rPr lang="en-US" dirty="0" err="1"/>
              <a:t>quyidagicha</a:t>
            </a:r>
            <a:r>
              <a:rPr lang="en-US" dirty="0"/>
              <a:t> </a:t>
            </a:r>
            <a:r>
              <a:rPr lang="en-US" dirty="0" err="1"/>
              <a:t>fikrlarni</a:t>
            </a:r>
            <a:r>
              <a:rPr lang="en-US" dirty="0"/>
              <a:t> </a:t>
            </a:r>
            <a:r>
              <a:rPr lang="en-US" dirty="0" err="1"/>
              <a:t>keltirish</a:t>
            </a:r>
            <a:r>
              <a:rPr lang="en-US" dirty="0"/>
              <a:t> </a:t>
            </a:r>
            <a:r>
              <a:rPr lang="en-US" dirty="0" err="1"/>
              <a:t>mumkin</a:t>
            </a:r>
            <a:r>
              <a:rPr lang="en-US" dirty="0"/>
              <a:t>:</a:t>
            </a:r>
            <a:endParaRPr lang="ru-RU" dirty="0"/>
          </a:p>
          <a:p>
            <a:r>
              <a:rPr lang="uz-Cyrl-UZ" dirty="0"/>
              <a:t>– </a:t>
            </a:r>
            <a:r>
              <a:rPr lang="en-US" dirty="0" err="1"/>
              <a:t>biror</a:t>
            </a:r>
            <a:r>
              <a:rPr lang="en-US" dirty="0"/>
              <a:t> </a:t>
            </a:r>
            <a:r>
              <a:rPr lang="en-US" dirty="0" err="1"/>
              <a:t>bir</a:t>
            </a:r>
            <a:r>
              <a:rPr lang="en-US" dirty="0"/>
              <a:t> </a:t>
            </a:r>
            <a:r>
              <a:rPr lang="en-US" dirty="0" err="1"/>
              <a:t>muammo</a:t>
            </a:r>
            <a:r>
              <a:rPr lang="en-US" dirty="0"/>
              <a:t> (</a:t>
            </a:r>
            <a:r>
              <a:rPr lang="en-US" dirty="0" err="1"/>
              <a:t>xususiy</a:t>
            </a:r>
            <a:r>
              <a:rPr lang="en-US" dirty="0"/>
              <a:t> </a:t>
            </a:r>
            <a:r>
              <a:rPr lang="en-US" dirty="0" err="1"/>
              <a:t>muammo</a:t>
            </a:r>
            <a:r>
              <a:rPr lang="en-US" dirty="0"/>
              <a:t> bosh </a:t>
            </a:r>
            <a:r>
              <a:rPr lang="en-US" dirty="0" err="1"/>
              <a:t>muammoga</a:t>
            </a:r>
            <a:r>
              <a:rPr lang="en-US" dirty="0"/>
              <a:t> </a:t>
            </a:r>
            <a:r>
              <a:rPr lang="en-US" dirty="0" err="1"/>
              <a:t>yoki</a:t>
            </a:r>
            <a:r>
              <a:rPr lang="en-US" dirty="0"/>
              <a:t> </a:t>
            </a:r>
            <a:r>
              <a:rPr lang="en-US" dirty="0" err="1"/>
              <a:t>boshqa</a:t>
            </a:r>
            <a:r>
              <a:rPr lang="en-US" dirty="0"/>
              <a:t> </a:t>
            </a:r>
            <a:r>
              <a:rPr lang="en-US" dirty="0" err="1"/>
              <a:t>bir</a:t>
            </a:r>
            <a:r>
              <a:rPr lang="en-US" dirty="0"/>
              <a:t> </a:t>
            </a:r>
            <a:r>
              <a:rPr lang="en-US" dirty="0" err="1"/>
              <a:t>yo‘nalishdagi</a:t>
            </a:r>
            <a:r>
              <a:rPr lang="en-US" dirty="0"/>
              <a:t> </a:t>
            </a:r>
            <a:r>
              <a:rPr lang="en-US" dirty="0" err="1"/>
              <a:t>muammoga</a:t>
            </a:r>
            <a:r>
              <a:rPr lang="en-US" dirty="0"/>
              <a:t>) </a:t>
            </a:r>
            <a:r>
              <a:rPr lang="en-US" dirty="0" err="1"/>
              <a:t>o‘sib</a:t>
            </a:r>
            <a:r>
              <a:rPr lang="en-US" dirty="0"/>
              <a:t>, </a:t>
            </a:r>
            <a:r>
              <a:rPr lang="en-US" dirty="0" err="1"/>
              <a:t>o‘rganilib</a:t>
            </a:r>
            <a:r>
              <a:rPr lang="en-US" dirty="0"/>
              <a:t>, </a:t>
            </a:r>
            <a:r>
              <a:rPr lang="en-US" dirty="0" err="1"/>
              <a:t>takomillashtirilib</a:t>
            </a:r>
            <a:r>
              <a:rPr lang="en-US" dirty="0"/>
              <a:t>, </a:t>
            </a:r>
            <a:r>
              <a:rPr lang="en-US" dirty="0" err="1"/>
              <a:t>tadqiqot</a:t>
            </a:r>
            <a:r>
              <a:rPr lang="en-US" dirty="0"/>
              <a:t> </a:t>
            </a:r>
            <a:r>
              <a:rPr lang="en-US" dirty="0" err="1"/>
              <a:t>maqsadiga</a:t>
            </a:r>
            <a:r>
              <a:rPr lang="en-US" dirty="0"/>
              <a:t> </a:t>
            </a:r>
            <a:r>
              <a:rPr lang="en-US" dirty="0" err="1"/>
              <a:t>ozgina</a:t>
            </a:r>
            <a:r>
              <a:rPr lang="en-US" dirty="0"/>
              <a:t> </a:t>
            </a:r>
            <a:r>
              <a:rPr lang="en-US" dirty="0" err="1"/>
              <a:t>o‘zgartirish</a:t>
            </a:r>
            <a:r>
              <a:rPr lang="en-US" dirty="0"/>
              <a:t> </a:t>
            </a:r>
            <a:r>
              <a:rPr lang="en-US" dirty="0" err="1"/>
              <a:t>kiritilib</a:t>
            </a:r>
            <a:r>
              <a:rPr lang="en-US" dirty="0"/>
              <a:t>, </a:t>
            </a:r>
            <a:r>
              <a:rPr lang="en-US" dirty="0" err="1"/>
              <a:t>boshqacha</a:t>
            </a:r>
            <a:r>
              <a:rPr lang="en-US" dirty="0"/>
              <a:t> </a:t>
            </a:r>
            <a:r>
              <a:rPr lang="en-US" dirty="0" err="1"/>
              <a:t>bir</a:t>
            </a:r>
            <a:r>
              <a:rPr lang="en-US" dirty="0"/>
              <a:t> </a:t>
            </a:r>
            <a:r>
              <a:rPr lang="en-US" dirty="0" err="1"/>
              <a:t>muammoga</a:t>
            </a:r>
            <a:r>
              <a:rPr lang="en-US" dirty="0"/>
              <a:t> </a:t>
            </a:r>
            <a:r>
              <a:rPr lang="en-US" dirty="0" err="1"/>
              <a:t>aylantirilishi</a:t>
            </a:r>
            <a:r>
              <a:rPr lang="en-US" dirty="0"/>
              <a:t> </a:t>
            </a:r>
            <a:r>
              <a:rPr lang="en-US" dirty="0" err="1"/>
              <a:t>mumkin</a:t>
            </a:r>
            <a:r>
              <a:rPr lang="en-US" dirty="0"/>
              <a:t>;</a:t>
            </a:r>
            <a:endParaRPr lang="ru-RU" dirty="0"/>
          </a:p>
          <a:p>
            <a:r>
              <a:rPr lang="uz-Cyrl-UZ" dirty="0"/>
              <a:t>– </a:t>
            </a:r>
            <a:r>
              <a:rPr lang="en-US" dirty="0" err="1"/>
              <a:t>biror</a:t>
            </a:r>
            <a:r>
              <a:rPr lang="en-US" dirty="0"/>
              <a:t> </a:t>
            </a:r>
            <a:r>
              <a:rPr lang="en-US" dirty="0" err="1"/>
              <a:t>bir</a:t>
            </a:r>
            <a:r>
              <a:rPr lang="en-US" dirty="0"/>
              <a:t> </a:t>
            </a:r>
            <a:r>
              <a:rPr lang="en-US" dirty="0" err="1"/>
              <a:t>muammoni</a:t>
            </a:r>
            <a:r>
              <a:rPr lang="en-US" dirty="0"/>
              <a:t> </a:t>
            </a:r>
            <a:r>
              <a:rPr lang="en-US" dirty="0" err="1"/>
              <a:t>o‘rganish</a:t>
            </a:r>
            <a:r>
              <a:rPr lang="en-US" dirty="0"/>
              <a:t> </a:t>
            </a:r>
            <a:r>
              <a:rPr lang="en-US" dirty="0" err="1"/>
              <a:t>davomida</a:t>
            </a:r>
            <a:r>
              <a:rPr lang="en-US" dirty="0"/>
              <a:t> </a:t>
            </a:r>
            <a:r>
              <a:rPr lang="en-US" dirty="0" err="1"/>
              <a:t>yangi</a:t>
            </a:r>
            <a:r>
              <a:rPr lang="en-US" dirty="0"/>
              <a:t> </a:t>
            </a:r>
            <a:r>
              <a:rPr lang="en-US" dirty="0" err="1"/>
              <a:t>fikr</a:t>
            </a:r>
            <a:r>
              <a:rPr lang="en-US" dirty="0"/>
              <a:t> </a:t>
            </a:r>
            <a:r>
              <a:rPr lang="en-US" dirty="0" err="1"/>
              <a:t>va</a:t>
            </a:r>
            <a:r>
              <a:rPr lang="en-US" dirty="0"/>
              <a:t> </a:t>
            </a:r>
            <a:r>
              <a:rPr lang="en-US" dirty="0" err="1"/>
              <a:t>yangi</a:t>
            </a:r>
            <a:r>
              <a:rPr lang="en-US" dirty="0"/>
              <a:t> </a:t>
            </a:r>
            <a:r>
              <a:rPr lang="en-US" dirty="0" err="1"/>
              <a:t>savollar</a:t>
            </a:r>
            <a:r>
              <a:rPr lang="en-US" dirty="0"/>
              <a:t> (</a:t>
            </a:r>
            <a:r>
              <a:rPr lang="en-US" dirty="0" err="1"/>
              <a:t>muammolar</a:t>
            </a:r>
            <a:r>
              <a:rPr lang="en-US" dirty="0"/>
              <a:t>) </a:t>
            </a:r>
            <a:r>
              <a:rPr lang="en-US" dirty="0" err="1"/>
              <a:t>yuzaga</a:t>
            </a:r>
            <a:r>
              <a:rPr lang="en-US" dirty="0"/>
              <a:t> </a:t>
            </a:r>
            <a:r>
              <a:rPr lang="en-US" dirty="0" err="1"/>
              <a:t>chiqadi</a:t>
            </a:r>
            <a:r>
              <a:rPr lang="en-US" dirty="0"/>
              <a:t>, bosh </a:t>
            </a:r>
            <a:r>
              <a:rPr lang="en-US" dirty="0" err="1"/>
              <a:t>muammoning</a:t>
            </a:r>
            <a:r>
              <a:rPr lang="en-US" dirty="0"/>
              <a:t> </a:t>
            </a:r>
            <a:r>
              <a:rPr lang="en-US" dirty="0" err="1"/>
              <a:t>muhim</a:t>
            </a:r>
            <a:r>
              <a:rPr lang="en-US" dirty="0"/>
              <a:t> </a:t>
            </a:r>
            <a:r>
              <a:rPr lang="en-US" dirty="0" err="1"/>
              <a:t>jihatlari</a:t>
            </a:r>
            <a:r>
              <a:rPr lang="en-US" dirty="0"/>
              <a:t> </a:t>
            </a:r>
            <a:r>
              <a:rPr lang="en-US" dirty="0" err="1"/>
              <a:t>ko‘payadi</a:t>
            </a:r>
            <a:r>
              <a:rPr lang="en-US" dirty="0"/>
              <a:t>  (</a:t>
            </a:r>
            <a:r>
              <a:rPr lang="en-US" dirty="0" err="1"/>
              <a:t>kengayadi</a:t>
            </a:r>
            <a:r>
              <a:rPr lang="en-US" dirty="0"/>
              <a:t>);</a:t>
            </a:r>
            <a:endParaRPr lang="ru-RU" dirty="0"/>
          </a:p>
          <a:p>
            <a:r>
              <a:rPr lang="uz-Cyrl-UZ" dirty="0"/>
              <a:t>– </a:t>
            </a:r>
            <a:r>
              <a:rPr lang="en-US" dirty="0" err="1"/>
              <a:t>biror</a:t>
            </a:r>
            <a:r>
              <a:rPr lang="en-US" dirty="0"/>
              <a:t> </a:t>
            </a:r>
            <a:r>
              <a:rPr lang="en-US" dirty="0" err="1"/>
              <a:t>bir</a:t>
            </a:r>
            <a:r>
              <a:rPr lang="en-US" dirty="0"/>
              <a:t> </a:t>
            </a:r>
            <a:r>
              <a:rPr lang="en-US" dirty="0" err="1"/>
              <a:t>muammo</a:t>
            </a:r>
            <a:r>
              <a:rPr lang="en-US" dirty="0"/>
              <a:t> </a:t>
            </a:r>
            <a:r>
              <a:rPr lang="en-US" dirty="0" err="1"/>
              <a:t>echimini</a:t>
            </a:r>
            <a:r>
              <a:rPr lang="en-US" dirty="0"/>
              <a:t> </a:t>
            </a:r>
            <a:r>
              <a:rPr lang="en-US" dirty="0" err="1"/>
              <a:t>topishda</a:t>
            </a:r>
            <a:r>
              <a:rPr lang="en-US" dirty="0"/>
              <a:t> </a:t>
            </a:r>
            <a:r>
              <a:rPr lang="en-US" dirty="0" err="1"/>
              <a:t>boshqa</a:t>
            </a:r>
            <a:r>
              <a:rPr lang="en-US" dirty="0"/>
              <a:t> </a:t>
            </a:r>
            <a:r>
              <a:rPr lang="en-US" dirty="0" err="1"/>
              <a:t>muammoning</a:t>
            </a:r>
            <a:r>
              <a:rPr lang="en-US" dirty="0"/>
              <a:t> </a:t>
            </a:r>
            <a:r>
              <a:rPr lang="en-US" dirty="0" err="1"/>
              <a:t>tug‘ilishi</a:t>
            </a:r>
            <a:r>
              <a:rPr lang="en-US" dirty="0"/>
              <a:t> bosh </a:t>
            </a:r>
            <a:r>
              <a:rPr lang="en-US" dirty="0" err="1"/>
              <a:t>muammoning</a:t>
            </a:r>
            <a:r>
              <a:rPr lang="en-US" dirty="0"/>
              <a:t> </a:t>
            </a:r>
            <a:r>
              <a:rPr lang="en-US" dirty="0" err="1"/>
              <a:t>kattagina</a:t>
            </a:r>
            <a:r>
              <a:rPr lang="en-US" dirty="0"/>
              <a:t> </a:t>
            </a:r>
            <a:r>
              <a:rPr lang="en-US" dirty="0" err="1"/>
              <a:t>ko‘lamda</a:t>
            </a:r>
            <a:r>
              <a:rPr lang="en-US" dirty="0"/>
              <a:t> </a:t>
            </a:r>
            <a:r>
              <a:rPr lang="en-US" dirty="0" err="1"/>
              <a:t>yoyilishini</a:t>
            </a:r>
            <a:r>
              <a:rPr lang="en-US" dirty="0"/>
              <a:t> </a:t>
            </a:r>
            <a:r>
              <a:rPr lang="en-US" dirty="0" err="1"/>
              <a:t>tug‘diradi</a:t>
            </a:r>
            <a:r>
              <a:rPr lang="en-US" dirty="0"/>
              <a:t>.</a:t>
            </a:r>
            <a:endParaRPr lang="ru-RU" dirty="0"/>
          </a:p>
          <a:p>
            <a:endParaRPr lang="ru-RU" dirty="0"/>
          </a:p>
        </p:txBody>
      </p:sp>
    </p:spTree>
    <p:extLst>
      <p:ext uri="{BB962C8B-B14F-4D97-AF65-F5344CB8AC3E}">
        <p14:creationId xmlns:p14="http://schemas.microsoft.com/office/powerpoint/2010/main" val="1063357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727165" y="590513"/>
            <a:ext cx="9652000" cy="5836413"/>
          </a:xfrm>
        </p:spPr>
        <p:txBody>
          <a:bodyPr>
            <a:normAutofit fontScale="92500" lnSpcReduction="20000"/>
          </a:bodyPr>
          <a:lstStyle/>
          <a:p>
            <a:r>
              <a:rPr lang="uz-Cyrl-UZ" b="1" dirty="0" smtClean="0"/>
              <a:t>Ilmiy tadqiqotlarning tiplari. </a:t>
            </a:r>
            <a:r>
              <a:rPr lang="uz-Cyrl-UZ" dirty="0" smtClean="0"/>
              <a:t>F.Bekon fanda o‘z-o‘zicha foyda keltirmaydigan, lekin «sabablar va aksiomalar»ni bilishga ko‘maklashadigan tajribalar hamda foydali kashfiyotlar va ixtirolarga eltadigan tajribalar borligini ta’kidlagan edi. YAngi davrdan boshlab, fan o‘zining birinchi toifadagi tajribalari ikkinchi toifadagi tajribalarga yo‘l ochishiga qarab tobora ko‘proq mo‘ljal oladi. Hozirgi zamon fanining amaliyotga qarab mo‘ljal olishi mazkur fanga xos bo‘lgan xususiyat va shu bilan bir vaqtda jamiyat fanga qo‘yuvchi muhim talablardan biridir. O‘z navbatida, amaliyot ham fanga tobora ko‘proq tayanmoqda. Fanning amaliyot sari harakatining turli bosqichlariga ilmiy tadqiqotlarning bir-biri bilan bog‘langan, lekin shunga qaramay turli tiplari muvofiq keladi: </a:t>
            </a:r>
            <a:endParaRPr lang="ru-RU" dirty="0" smtClean="0"/>
          </a:p>
          <a:p>
            <a:pPr>
              <a:buNone/>
            </a:pPr>
            <a:r>
              <a:rPr lang="uz-Cyrl-UZ" dirty="0" smtClean="0"/>
              <a:t>1) fundamental tadqiqotlar;</a:t>
            </a:r>
            <a:endParaRPr lang="ru-RU" dirty="0" smtClean="0"/>
          </a:p>
          <a:p>
            <a:pPr>
              <a:buNone/>
            </a:pPr>
            <a:r>
              <a:rPr lang="uz-Cyrl-UZ" dirty="0" smtClean="0"/>
              <a:t>2) amaliy tadqiqotlar; </a:t>
            </a:r>
            <a:endParaRPr lang="ru-RU" dirty="0" smtClean="0"/>
          </a:p>
          <a:p>
            <a:pPr>
              <a:buNone/>
            </a:pPr>
            <a:r>
              <a:rPr lang="uz-Cyrl-UZ" dirty="0" smtClean="0"/>
              <a:t>3) tadqiqotchilik loyiha-konstruktorlik ishlanmalar; </a:t>
            </a:r>
            <a:endParaRPr lang="ru-RU" dirty="0" smtClean="0"/>
          </a:p>
          <a:p>
            <a:pPr>
              <a:buNone/>
            </a:pPr>
            <a:r>
              <a:rPr lang="uz-Cyrl-UZ" dirty="0" smtClean="0"/>
              <a:t>4) innovasion tadqiqotlar;</a:t>
            </a:r>
            <a:endParaRPr lang="ru-RU" dirty="0" smtClean="0"/>
          </a:p>
          <a:p>
            <a:pPr>
              <a:buNone/>
            </a:pPr>
            <a:r>
              <a:rPr lang="uz-Cyrl-UZ" dirty="0" smtClean="0"/>
              <a:t>5) YOshlarning amaliy va fundamental tadqiqotlari.</a:t>
            </a:r>
            <a:endParaRPr lang="ru-RU" dirty="0" smtClean="0"/>
          </a:p>
          <a:p>
            <a:pPr>
              <a:buNone/>
            </a:pPr>
            <a:endParaRPr lang="ru-RU" dirty="0" smtClean="0"/>
          </a:p>
          <a:p>
            <a:pPr>
              <a:buNone/>
            </a:pPr>
            <a:endParaRPr lang="ru-RU" dirty="0"/>
          </a:p>
        </p:txBody>
      </p:sp>
      <p:pic>
        <p:nvPicPr>
          <p:cNvPr id="4" name="Рисунок 3">
            <a:extLst>
              <a:ext uri="{FF2B5EF4-FFF2-40B4-BE49-F238E27FC236}">
                <a16:creationId xmlns:a16="http://schemas.microsoft.com/office/drawing/2014/main" xmlns="" id="{6E030E4E-6525-47B8-9B8E-7D7BC7512CD5}"/>
              </a:ext>
            </a:extLst>
          </p:cNvPr>
          <p:cNvPicPr>
            <a:picLocks noChangeAspect="1"/>
          </p:cNvPicPr>
          <p:nvPr/>
        </p:nvPicPr>
        <p:blipFill>
          <a:blip r:embed="rId2" cstate="print"/>
          <a:stretch>
            <a:fillRect/>
          </a:stretch>
        </p:blipFill>
        <p:spPr>
          <a:xfrm>
            <a:off x="7855132" y="4232367"/>
            <a:ext cx="4180114" cy="24688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09600" y="444137"/>
            <a:ext cx="9652000" cy="6413863"/>
          </a:xfrm>
        </p:spPr>
        <p:txBody>
          <a:bodyPr>
            <a:normAutofit fontScale="85000" lnSpcReduction="20000"/>
          </a:bodyPr>
          <a:lstStyle/>
          <a:p>
            <a:r>
              <a:rPr lang="uz-Cyrl-UZ" i="1" dirty="0" smtClean="0"/>
              <a:t>Fundamental tadqiqotlar</a:t>
            </a:r>
            <a:r>
              <a:rPr lang="uz-Cyrl-UZ" b="1" dirty="0" smtClean="0"/>
              <a:t>. </a:t>
            </a:r>
            <a:r>
              <a:rPr lang="uz-Cyrl-UZ" dirty="0" smtClean="0"/>
              <a:t>Fundamental tadqiqotlar voqelik hodisalari va qonunlari haqida yangi bilim olishga qaratiladi. Ular biron-bir amaliy maqsadlarga erishishni bevosita ko‘zlamaydi. Bu erda tadqiqotchini haqiqat o‘z-o‘zicha qiziqtirmaydi, u mazkur haqiqatning tagiga etish qanday foyda keltirishi mumkinligini bilmasdan uni izlaydi. Fundamental tadqiqotlar ikki xil: epirik va aniq maqsadga qaratilgan bo‘ladi. </a:t>
            </a:r>
            <a:endParaRPr lang="ru-RU" dirty="0" smtClean="0"/>
          </a:p>
          <a:p>
            <a:r>
              <a:rPr lang="uz-Cyrl-UZ" i="1" dirty="0" smtClean="0"/>
              <a:t>Epirik tadqiqot (izlanish) odatda individual xususiyat kasb etadi yoki ish maqsadini mustaqil belgilash va unga zarur bo‘lgan mablag‘larni o‘z ixtiyoriga ko‘ra tasarruf etish imkoniyatiga ega bo‘lgan olim tomonidan boshqariladi</a:t>
            </a:r>
            <a:r>
              <a:rPr lang="uz-Cyrl-UZ" dirty="0" smtClean="0"/>
              <a:t>. Epirik izlanish rejimida ish olib borayotgan olim o‘z faoliyati metodlari va yo‘nalishlarini tanlashda epirik bo‘ladi. Uning aqlida kutilmagan g‘oyalarning paydo bo‘lishi, agar ular olimga qiziqarli bo‘lib tuyulsa yoki tabiat qonunlarini yanada teranroq tushunishni va’da qilsa yoinki tadqiqotning yangi sohalarini ochish imkoniyatini bersa, ilmiy izlanish yo‘nalishini butunlay o‘zgartirib yuborishi mumkin. </a:t>
            </a:r>
            <a:endParaRPr lang="ru-RU" dirty="0" smtClean="0"/>
          </a:p>
          <a:p>
            <a:r>
              <a:rPr lang="uz-Cyrl-UZ" i="1" dirty="0" smtClean="0"/>
              <a:t>Aniq maqsadga qaratilgan fundamental tadqiqotda ilmiy izlanish yo‘nalishi aniq belgilangan bo‘ladi va tadqiqotchilardan qo‘yilgan maqsadlarga erishish yo‘lidan og‘maslik talab etiladi</a:t>
            </a:r>
            <a:r>
              <a:rPr lang="uz-Cyrl-UZ" b="1" i="1" dirty="0" smtClean="0"/>
              <a:t>.</a:t>
            </a:r>
            <a:r>
              <a:rPr lang="uz-Cyrl-UZ" dirty="0" smtClean="0"/>
              <a:t> Odatda, bunday tadqiqot muayyan tashkilot tarkibida, jamoa bo‘lib amalga oshiriladi. Unda jamoa ishiga ma’muriy rahbarlik qilish tizimi ulkan rol o‘ynaydi. Ixtisoslashtirilgan ilmiy guruhlar, laboratoriyalar, bo‘limlar tashkil etiladi, ularning faoliyati muvofiqlashtiriladi</a:t>
            </a:r>
            <a:endParaRPr lang="ru-RU"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91588" y="342319"/>
            <a:ext cx="11016344" cy="6280550"/>
          </a:xfrm>
        </p:spPr>
        <p:txBody>
          <a:bodyPr>
            <a:normAutofit fontScale="92500" lnSpcReduction="20000"/>
          </a:bodyPr>
          <a:lstStyle/>
          <a:p>
            <a:r>
              <a:rPr lang="uz-Cyrl-UZ" i="1" dirty="0" smtClean="0"/>
              <a:t>Amaliy tadqiqotlar.</a:t>
            </a:r>
            <a:r>
              <a:rPr lang="uz-Cyrl-UZ" b="1" dirty="0" smtClean="0"/>
              <a:t> </a:t>
            </a:r>
            <a:r>
              <a:rPr lang="uz-Cyrl-UZ" i="1" dirty="0" smtClean="0"/>
              <a:t>Amaliy tadqiqotlarning xususiyati shu bilan belgilanadiki, ular amaliy vazifalarni echish uchun kerakli bo‘lgan bilimni olishga qarab to‘g‘ridan-to‘g‘ri mo‘ljal oladi</a:t>
            </a:r>
            <a:r>
              <a:rPr lang="uz-Cyrl-UZ" dirty="0" smtClean="0"/>
              <a:t>. Bunda gap ayrim turdagi amaliy vazifalarni echish haqida boradi. Ilmiy xodim boshqa imkoniyatlarni o‘rganish uchun, hatto ular qiziqarli natijalarni va’da qilayotgan bo‘lsa ham, mazkur tadqiqot chizig‘idan chetga chiqishi mumkin emas. Ish rejalari va grafiklarini hamda ularni bajarish to‘g‘risida hisobotlarni vaqti-vaqti bilan taqdim etish odatda amaliy tadqiqotlarni moliyalashtirish sharti hisoblanadi. </a:t>
            </a:r>
            <a:endParaRPr lang="ru-RU" dirty="0" smtClean="0"/>
          </a:p>
          <a:p>
            <a:r>
              <a:rPr lang="uz-Cyrl-UZ" i="1" dirty="0" smtClean="0"/>
              <a:t>Tadqiqotchilik loyiha-konstruktorlik ishlanmalari.</a:t>
            </a:r>
            <a:r>
              <a:rPr lang="uz-Cyrl-UZ" b="1" dirty="0" smtClean="0"/>
              <a:t> </a:t>
            </a:r>
            <a:r>
              <a:rPr lang="uz-Cyrl-UZ" i="1" dirty="0" smtClean="0"/>
              <a:t>Amaliy tadqiqotlardan farqli o‘laroq loyiha konstruktorlik ishlanmalari konkret texnik vazifani bajarish maqsadini ko‘zlaydi. </a:t>
            </a:r>
            <a:r>
              <a:rPr lang="uz-Cyrl-UZ" dirty="0" smtClean="0"/>
              <a:t>Bu, masalan, biron-bir apparat yoki inshoot loyihasini yaratish, ishlab chiqarishning texnologik sxemalarini tayyorlash bo‘lishi mumkin.</a:t>
            </a:r>
            <a:endParaRPr lang="en-US" dirty="0" smtClean="0"/>
          </a:p>
          <a:p>
            <a:r>
              <a:rPr lang="de-DE" i="1" dirty="0" smtClean="0"/>
              <a:t>Fan </a:t>
            </a:r>
            <a:r>
              <a:rPr lang="de-DE" i="1" dirty="0" err="1" smtClean="0"/>
              <a:t>va</a:t>
            </a:r>
            <a:r>
              <a:rPr lang="de-DE" i="1" dirty="0" smtClean="0"/>
              <a:t> </a:t>
            </a:r>
            <a:r>
              <a:rPr lang="de-DE" i="1" dirty="0" err="1" smtClean="0"/>
              <a:t>amaliyot</a:t>
            </a:r>
            <a:r>
              <a:rPr lang="de-DE" i="1" dirty="0" smtClean="0"/>
              <a:t> </a:t>
            </a:r>
            <a:r>
              <a:rPr lang="de-DE" i="1" dirty="0" err="1" smtClean="0"/>
              <a:t>o‘rtasidagi</a:t>
            </a:r>
            <a:r>
              <a:rPr lang="de-DE" i="1" dirty="0" smtClean="0"/>
              <a:t> </a:t>
            </a:r>
            <a:r>
              <a:rPr lang="de-DE" i="1" dirty="0" err="1" smtClean="0"/>
              <a:t>chegara</a:t>
            </a:r>
            <a:r>
              <a:rPr lang="de-DE" i="1" dirty="0" smtClean="0"/>
              <a:t> </a:t>
            </a:r>
            <a:r>
              <a:rPr lang="de-DE" i="1" dirty="0" err="1" smtClean="0"/>
              <a:t>omonat</a:t>
            </a:r>
            <a:r>
              <a:rPr lang="de-DE" i="1" dirty="0" smtClean="0"/>
              <a:t> </a:t>
            </a:r>
            <a:r>
              <a:rPr lang="de-DE" i="1" dirty="0" err="1" smtClean="0"/>
              <a:t>va</a:t>
            </a:r>
            <a:r>
              <a:rPr lang="de-DE" i="1" dirty="0" smtClean="0"/>
              <a:t> </a:t>
            </a:r>
            <a:r>
              <a:rPr lang="de-DE" i="1" dirty="0" err="1" smtClean="0"/>
              <a:t>harakatchandir</a:t>
            </a:r>
            <a:r>
              <a:rPr lang="de-DE" i="1" dirty="0" smtClean="0"/>
              <a:t>. </a:t>
            </a:r>
            <a:r>
              <a:rPr lang="de-DE" i="1" dirty="0" err="1" smtClean="0"/>
              <a:t>Hozirgi</a:t>
            </a:r>
            <a:r>
              <a:rPr lang="de-DE" i="1" dirty="0" smtClean="0"/>
              <a:t> </a:t>
            </a:r>
            <a:r>
              <a:rPr lang="de-DE" i="1" dirty="0" err="1" smtClean="0"/>
              <a:t>davr</a:t>
            </a:r>
            <a:r>
              <a:rPr lang="de-DE" i="1" dirty="0" smtClean="0"/>
              <a:t> </a:t>
            </a:r>
            <a:r>
              <a:rPr lang="de-DE" i="1" dirty="0" err="1" smtClean="0"/>
              <a:t>sharoitlarida</a:t>
            </a:r>
            <a:r>
              <a:rPr lang="de-DE" i="1" dirty="0" smtClean="0"/>
              <a:t> </a:t>
            </a:r>
            <a:r>
              <a:rPr lang="de-DE" i="1" dirty="0" err="1" smtClean="0"/>
              <a:t>amaliyot</a:t>
            </a:r>
            <a:r>
              <a:rPr lang="de-DE" i="1" dirty="0" smtClean="0"/>
              <a:t> </a:t>
            </a:r>
            <a:r>
              <a:rPr lang="de-DE" i="1" dirty="0" err="1" smtClean="0"/>
              <a:t>o‘zining</a:t>
            </a:r>
            <a:r>
              <a:rPr lang="de-DE" i="1" dirty="0" smtClean="0"/>
              <a:t> </a:t>
            </a:r>
            <a:r>
              <a:rPr lang="de-DE" i="1" dirty="0" err="1" smtClean="0"/>
              <a:t>deyarli</a:t>
            </a:r>
            <a:r>
              <a:rPr lang="de-DE" i="1" dirty="0" smtClean="0"/>
              <a:t> har </a:t>
            </a:r>
            <a:r>
              <a:rPr lang="de-DE" i="1" dirty="0" err="1" smtClean="0"/>
              <a:t>bir</a:t>
            </a:r>
            <a:r>
              <a:rPr lang="de-DE" i="1" dirty="0" smtClean="0"/>
              <a:t> </a:t>
            </a:r>
            <a:r>
              <a:rPr lang="de-DE" i="1" dirty="0" err="1" smtClean="0"/>
              <a:t>qadamida</a:t>
            </a:r>
            <a:r>
              <a:rPr lang="de-DE" i="1" dirty="0" smtClean="0"/>
              <a:t> </a:t>
            </a:r>
            <a:r>
              <a:rPr lang="de-DE" i="1" dirty="0" err="1" smtClean="0"/>
              <a:t>fanga</a:t>
            </a:r>
            <a:r>
              <a:rPr lang="de-DE" i="1" dirty="0" smtClean="0"/>
              <a:t> </a:t>
            </a:r>
            <a:r>
              <a:rPr lang="de-DE" i="1" dirty="0" err="1" smtClean="0"/>
              <a:t>tayanadi</a:t>
            </a:r>
            <a:r>
              <a:rPr lang="de-DE" i="1" dirty="0" smtClean="0"/>
              <a:t>.</a:t>
            </a:r>
            <a:r>
              <a:rPr lang="de-DE" dirty="0" smtClean="0"/>
              <a:t> </a:t>
            </a:r>
            <a:r>
              <a:rPr lang="de-DE" dirty="0" err="1" smtClean="0"/>
              <a:t>Ayni</a:t>
            </a:r>
            <a:r>
              <a:rPr lang="de-DE" dirty="0" smtClean="0"/>
              <a:t> </a:t>
            </a:r>
            <a:r>
              <a:rPr lang="de-DE" dirty="0" err="1" smtClean="0"/>
              <a:t>shu</a:t>
            </a:r>
            <a:r>
              <a:rPr lang="de-DE" dirty="0" smtClean="0"/>
              <a:t> </a:t>
            </a:r>
            <a:r>
              <a:rPr lang="de-DE" dirty="0" err="1" smtClean="0"/>
              <a:t>sababli</a:t>
            </a:r>
            <a:r>
              <a:rPr lang="de-DE" dirty="0" smtClean="0"/>
              <a:t>, </a:t>
            </a:r>
            <a:r>
              <a:rPr lang="de-DE" dirty="0" err="1" smtClean="0"/>
              <a:t>bir</a:t>
            </a:r>
            <a:r>
              <a:rPr lang="de-DE" dirty="0" smtClean="0"/>
              <a:t> </a:t>
            </a:r>
            <a:r>
              <a:rPr lang="de-DE" dirty="0" err="1" smtClean="0"/>
              <a:t>tomondan</a:t>
            </a:r>
            <a:r>
              <a:rPr lang="de-DE" dirty="0" smtClean="0"/>
              <a:t>, </a:t>
            </a:r>
            <a:r>
              <a:rPr lang="de-DE" dirty="0" err="1" smtClean="0"/>
              <a:t>amaliy</a:t>
            </a:r>
            <a:r>
              <a:rPr lang="de-DE" dirty="0" smtClean="0"/>
              <a:t> </a:t>
            </a:r>
            <a:r>
              <a:rPr lang="de-DE" dirty="0" err="1" smtClean="0"/>
              <a:t>faoliyatning</a:t>
            </a:r>
            <a:r>
              <a:rPr lang="de-DE" dirty="0" smtClean="0"/>
              <a:t> </a:t>
            </a:r>
            <a:r>
              <a:rPr lang="de-DE" dirty="0" err="1" smtClean="0"/>
              <a:t>ilmiy</a:t>
            </a:r>
            <a:r>
              <a:rPr lang="de-DE" dirty="0" smtClean="0"/>
              <a:t> </a:t>
            </a:r>
            <a:r>
              <a:rPr lang="de-DE" dirty="0" err="1" smtClean="0"/>
              <a:t>asoslarini</a:t>
            </a:r>
            <a:r>
              <a:rPr lang="de-DE" dirty="0" smtClean="0"/>
              <a:t> </a:t>
            </a:r>
            <a:r>
              <a:rPr lang="de-DE" dirty="0" err="1" smtClean="0"/>
              <a:t>ishlab</a:t>
            </a:r>
            <a:r>
              <a:rPr lang="de-DE" dirty="0" smtClean="0"/>
              <a:t> </a:t>
            </a:r>
            <a:r>
              <a:rPr lang="de-DE" dirty="0" err="1" smtClean="0"/>
              <a:t>chiquvchi</a:t>
            </a:r>
            <a:r>
              <a:rPr lang="de-DE" dirty="0" smtClean="0"/>
              <a:t> </a:t>
            </a:r>
            <a:r>
              <a:rPr lang="de-DE" dirty="0" err="1" smtClean="0"/>
              <a:t>tadqiqotchilar</a:t>
            </a:r>
            <a:r>
              <a:rPr lang="de-DE" dirty="0" smtClean="0"/>
              <a:t>, </a:t>
            </a:r>
            <a:r>
              <a:rPr lang="de-DE" dirty="0" err="1" smtClean="0"/>
              <a:t>boshqa</a:t>
            </a:r>
            <a:r>
              <a:rPr lang="de-DE" dirty="0" smtClean="0"/>
              <a:t> </a:t>
            </a:r>
            <a:r>
              <a:rPr lang="de-DE" dirty="0" err="1" smtClean="0"/>
              <a:t>tomondan</a:t>
            </a:r>
            <a:r>
              <a:rPr lang="de-DE" dirty="0" smtClean="0"/>
              <a:t> </a:t>
            </a:r>
            <a:r>
              <a:rPr lang="de-DE" dirty="0" err="1" smtClean="0"/>
              <a:t>esa</a:t>
            </a:r>
            <a:r>
              <a:rPr lang="de-DE" dirty="0" smtClean="0"/>
              <a:t> – </a:t>
            </a:r>
            <a:r>
              <a:rPr lang="de-DE" dirty="0" err="1" smtClean="0"/>
              <a:t>tegishli</a:t>
            </a:r>
            <a:r>
              <a:rPr lang="de-DE" dirty="0" smtClean="0"/>
              <a:t> </a:t>
            </a:r>
            <a:r>
              <a:rPr lang="de-DE" dirty="0" err="1" smtClean="0"/>
              <a:t>ilmiy</a:t>
            </a:r>
            <a:r>
              <a:rPr lang="de-DE" dirty="0" smtClean="0"/>
              <a:t> </a:t>
            </a:r>
            <a:r>
              <a:rPr lang="de-DE" dirty="0" err="1" smtClean="0"/>
              <a:t>bilimlarga</a:t>
            </a:r>
            <a:r>
              <a:rPr lang="de-DE" dirty="0" smtClean="0"/>
              <a:t> </a:t>
            </a:r>
            <a:r>
              <a:rPr lang="de-DE" dirty="0" err="1" smtClean="0"/>
              <a:t>ega</a:t>
            </a:r>
            <a:r>
              <a:rPr lang="de-DE" dirty="0" smtClean="0"/>
              <a:t> </a:t>
            </a:r>
            <a:r>
              <a:rPr lang="de-DE" dirty="0" err="1" smtClean="0"/>
              <a:t>bo‘lgan</a:t>
            </a:r>
            <a:r>
              <a:rPr lang="de-DE" dirty="0" smtClean="0"/>
              <a:t> </a:t>
            </a:r>
            <a:r>
              <a:rPr lang="de-DE" dirty="0" err="1" smtClean="0"/>
              <a:t>va</a:t>
            </a:r>
            <a:r>
              <a:rPr lang="de-DE" dirty="0" smtClean="0"/>
              <a:t> </a:t>
            </a:r>
            <a:r>
              <a:rPr lang="de-DE" dirty="0" err="1" smtClean="0"/>
              <a:t>ulardan</a:t>
            </a:r>
            <a:r>
              <a:rPr lang="de-DE" dirty="0" smtClean="0"/>
              <a:t> </a:t>
            </a:r>
            <a:r>
              <a:rPr lang="de-DE" dirty="0" err="1" smtClean="0"/>
              <a:t>o‘z</a:t>
            </a:r>
            <a:r>
              <a:rPr lang="de-DE" dirty="0" smtClean="0"/>
              <a:t> </a:t>
            </a:r>
            <a:r>
              <a:rPr lang="de-DE" dirty="0" err="1" smtClean="0"/>
              <a:t>mehnatida</a:t>
            </a:r>
            <a:r>
              <a:rPr lang="de-DE" dirty="0" smtClean="0"/>
              <a:t> </a:t>
            </a:r>
            <a:r>
              <a:rPr lang="de-DE" dirty="0" err="1" smtClean="0"/>
              <a:t>foydalana</a:t>
            </a:r>
            <a:r>
              <a:rPr lang="de-DE" dirty="0" smtClean="0"/>
              <a:t> </a:t>
            </a:r>
            <a:r>
              <a:rPr lang="de-DE" dirty="0" err="1" smtClean="0"/>
              <a:t>oladigan</a:t>
            </a:r>
            <a:r>
              <a:rPr lang="de-DE" dirty="0" smtClean="0"/>
              <a:t> </a:t>
            </a:r>
            <a:r>
              <a:rPr lang="de-DE" dirty="0" err="1" smtClean="0"/>
              <a:t>yuqori</a:t>
            </a:r>
            <a:r>
              <a:rPr lang="de-DE" dirty="0" smtClean="0"/>
              <a:t> </a:t>
            </a:r>
            <a:r>
              <a:rPr lang="de-DE" dirty="0" err="1" smtClean="0"/>
              <a:t>malakali</a:t>
            </a:r>
            <a:r>
              <a:rPr lang="de-DE" dirty="0" smtClean="0"/>
              <a:t> </a:t>
            </a:r>
            <a:r>
              <a:rPr lang="de-DE" dirty="0" err="1" smtClean="0"/>
              <a:t>amaliy</a:t>
            </a:r>
            <a:r>
              <a:rPr lang="de-DE" dirty="0" smtClean="0"/>
              <a:t> </a:t>
            </a:r>
            <a:r>
              <a:rPr lang="de-DE" dirty="0" err="1" smtClean="0"/>
              <a:t>xodimlar</a:t>
            </a:r>
            <a:r>
              <a:rPr lang="de-DE" dirty="0" smtClean="0"/>
              <a:t> talab </a:t>
            </a:r>
            <a:r>
              <a:rPr lang="de-DE" dirty="0" err="1" smtClean="0"/>
              <a:t>etiladi</a:t>
            </a:r>
            <a:r>
              <a:rPr lang="de-DE" dirty="0" smtClean="0"/>
              <a:t>. </a:t>
            </a:r>
            <a:endParaRPr lang="ru-RU" dirty="0" smtClean="0"/>
          </a:p>
          <a:p>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D2089ADA-CACC-4637-9096-F77ABD2029E2}"/>
              </a:ext>
            </a:extLst>
          </p:cNvPr>
          <p:cNvSpPr>
            <a:spLocks noGrp="1"/>
          </p:cNvSpPr>
          <p:nvPr>
            <p:ph type="ctrTitle"/>
          </p:nvPr>
        </p:nvSpPr>
        <p:spPr>
          <a:xfrm>
            <a:off x="173414" y="4062548"/>
            <a:ext cx="12018586" cy="2103121"/>
          </a:xfrm>
        </p:spPr>
        <p:txBody>
          <a:bodyPr/>
          <a:lstStyle/>
          <a:p>
            <a:pPr algn="ctr"/>
            <a:r>
              <a:rPr lang="en-US" sz="4800" dirty="0"/>
              <a:t>“ILMIY TADQIQOT METODOLOGIYASI”</a:t>
            </a:r>
            <a:br>
              <a:rPr lang="en-US" sz="4800" dirty="0"/>
            </a:br>
            <a:r>
              <a:rPr lang="en-US" sz="4800" dirty="0"/>
              <a:t/>
            </a:r>
            <a:br>
              <a:rPr lang="en-US" sz="4800" dirty="0"/>
            </a:br>
            <a:r>
              <a:rPr lang="en-US" sz="4800" u="sng" dirty="0" err="1" smtClean="0">
                <a:latin typeface="Times New Roman" panose="02020603050405020304" pitchFamily="18" charset="0"/>
                <a:cs typeface="Times New Roman" panose="02020603050405020304" pitchFamily="18" charset="0"/>
              </a:rPr>
              <a:t>Mavzu</a:t>
            </a:r>
            <a:r>
              <a:rPr lang="en-US" sz="4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uz-Cyrl-UZ" sz="4800" dirty="0"/>
              <a:t>Muammo va muammoli vaziyat ilmiy tadqiqotning boshlang’ich asosi. </a:t>
            </a:r>
            <a:r>
              <a:rPr lang="en-US" sz="4800" dirty="0" err="1"/>
              <a:t>Ijod</a:t>
            </a:r>
            <a:r>
              <a:rPr lang="en-US" sz="4800" dirty="0"/>
              <a:t> </a:t>
            </a:r>
            <a:r>
              <a:rPr lang="en-US" sz="4800" dirty="0" err="1"/>
              <a:t>jarayonida</a:t>
            </a:r>
            <a:r>
              <a:rPr lang="en-US" sz="4800" dirty="0"/>
              <a:t> </a:t>
            </a:r>
            <a:r>
              <a:rPr lang="en-US" sz="4800" dirty="0" err="1"/>
              <a:t>ilmiy</a:t>
            </a:r>
            <a:r>
              <a:rPr lang="en-US" sz="4800" dirty="0"/>
              <a:t> </a:t>
            </a:r>
            <a:r>
              <a:rPr lang="en-US" sz="4800" dirty="0" err="1"/>
              <a:t>izlanishlarning</a:t>
            </a:r>
            <a:r>
              <a:rPr lang="en-US" sz="4800" dirty="0"/>
              <a:t> </a:t>
            </a:r>
            <a:r>
              <a:rPr lang="en-US" sz="4800" dirty="0" err="1"/>
              <a:t>ahamiyati</a:t>
            </a:r>
            <a:r>
              <a:rPr lang="en-US" sz="4800" dirty="0"/>
              <a:t>.</a:t>
            </a:r>
            <a:endParaRPr lang="ru-RU" sz="4800" dirty="0">
              <a:effectLst>
                <a:outerShdw blurRad="38100" dist="38100" dir="2700000" algn="tl">
                  <a:srgbClr val="000000">
                    <a:alpha val="43137"/>
                  </a:srgbClr>
                </a:outerShdw>
              </a:effectLst>
            </a:endParaRPr>
          </a:p>
        </p:txBody>
      </p:sp>
      <p:pic>
        <p:nvPicPr>
          <p:cNvPr id="4" name="Рисунок 3">
            <a:extLst>
              <a:ext uri="{FF2B5EF4-FFF2-40B4-BE49-F238E27FC236}">
                <a16:creationId xmlns:a16="http://schemas.microsoft.com/office/drawing/2014/main" xmlns="" id="{C6B4AD8A-12CD-4A2D-9370-F20FE3E9C27F}"/>
              </a:ext>
            </a:extLst>
          </p:cNvPr>
          <p:cNvPicPr>
            <a:picLocks noChangeAspect="1"/>
          </p:cNvPicPr>
          <p:nvPr/>
        </p:nvPicPr>
        <p:blipFill>
          <a:blip r:embed="rId2" cstate="print"/>
          <a:stretch>
            <a:fillRect/>
          </a:stretch>
        </p:blipFill>
        <p:spPr>
          <a:xfrm>
            <a:off x="137160" y="-230778"/>
            <a:ext cx="1963783" cy="196378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5" name="Подзаголовок 4"/>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259331640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17715" y="431074"/>
            <a:ext cx="9652000" cy="6037725"/>
          </a:xfrm>
        </p:spPr>
        <p:txBody>
          <a:bodyPr>
            <a:normAutofit fontScale="85000" lnSpcReduction="10000"/>
          </a:bodyPr>
          <a:lstStyle/>
          <a:p>
            <a:r>
              <a:rPr lang="uz-Cyrl-UZ" b="1" dirty="0" smtClean="0"/>
              <a:t>Ilmiy bilimning o‘sish qonuniyatlari. Fanning «o‘sish nuqtalari».</a:t>
            </a:r>
            <a:r>
              <a:rPr lang="uz-Cyrl-UZ" i="1" dirty="0" smtClean="0"/>
              <a:t>O‘z rivojlanish jarayonida fan o‘zi to‘plagan bilimlar hajmini o‘stirish bilan bir vaqtda uning mazmunida ham sifat o‘zgarishlari yasaydi, uni olish va asoslash usullarini takomillashtiradi, uni tashkillashtirish tizimini qayta quradi.</a:t>
            </a:r>
            <a:endParaRPr lang="en-US" i="1" dirty="0" smtClean="0"/>
          </a:p>
          <a:p>
            <a:r>
              <a:rPr lang="uz-Cyrl-UZ" dirty="0" smtClean="0"/>
              <a:t>Ilmiy bilimlar yangi dalillar ochilishi va yangi nazariyalar ishlab chiqilishi hisobiga jamg‘ariladi. </a:t>
            </a:r>
            <a:r>
              <a:rPr lang="uz-Cyrl-UZ" i="1" dirty="0" smtClean="0"/>
              <a:t>YAngi dalillar va nazariyalar eski dalillar va nazariyalar qatoriga qo‘shilib, shuning hisobiga ilmiy bilim hajmi o‘sib boradi</a:t>
            </a:r>
            <a:r>
              <a:rPr lang="uz-Cyrl-UZ" dirty="0" smtClean="0"/>
              <a:t>. </a:t>
            </a:r>
            <a:r>
              <a:rPr lang="uz-Cyrl-UZ" i="1" dirty="0" smtClean="0"/>
              <a:t>Ilmiy bilimning o‘sishi haqidagi bunday tasavvur fan rivojlanishining kumulyativistik konsepsiyasida o‘z ifodasini topgan. </a:t>
            </a:r>
            <a:r>
              <a:rPr lang="uz-Cyrl-UZ" dirty="0" smtClean="0"/>
              <a:t>Quyidagilar kumulyativistik konsepsiyaning asosiy qoidalari hisoblanadi:</a:t>
            </a:r>
            <a:endParaRPr lang="ru-RU" dirty="0" smtClean="0"/>
          </a:p>
          <a:p>
            <a:pPr lvl="0"/>
            <a:r>
              <a:rPr lang="uz-Cyrl-UZ" dirty="0" smtClean="0"/>
              <a:t>fanda yangi bilimlar ilgari olingan bilimlar asosida yaratiladi;</a:t>
            </a:r>
            <a:endParaRPr lang="ru-RU" dirty="0" smtClean="0"/>
          </a:p>
          <a:p>
            <a:pPr lvl="0"/>
            <a:r>
              <a:rPr lang="uz-Cyrl-UZ" dirty="0" smtClean="0"/>
              <a:t>fan rivojlanish jarayonining har bir bosqichida ilmiy bilim tarkibida ilgari to‘g‘ri aniqlangan bilimlargina qoldiriladi; </a:t>
            </a:r>
            <a:endParaRPr lang="ru-RU" dirty="0" smtClean="0"/>
          </a:p>
          <a:p>
            <a:pPr lvl="0"/>
            <a:r>
              <a:rPr lang="uz-Cyrl-UZ" dirty="0" smtClean="0"/>
              <a:t>o‘tmish fanida mavjud bo‘lgan xatolar va yanglishishlar esa fosh qilinadi va ulardan voz kechiladi; </a:t>
            </a:r>
            <a:endParaRPr lang="ru-RU" dirty="0" smtClean="0"/>
          </a:p>
          <a:p>
            <a:pPr lvl="0"/>
            <a:r>
              <a:rPr lang="uz-Cyrl-UZ" dirty="0" smtClean="0"/>
              <a:t>ilmiy bilimning rivojlanish jarayoni izchil, tadrijiy kechadi, u asta-sekin takomillashib boradi va voqelikni yanada aniqroq aks ettiradi. </a:t>
            </a:r>
            <a:endParaRPr lang="ru-RU" dirty="0" smtClean="0"/>
          </a:p>
          <a:p>
            <a:pPr>
              <a:buNone/>
            </a:pPr>
            <a:endParaRPr lang="ru-RU" dirty="0"/>
          </a:p>
        </p:txBody>
      </p:sp>
      <p:pic>
        <p:nvPicPr>
          <p:cNvPr id="4" name="Рисунок 3">
            <a:extLst>
              <a:ext uri="{FF2B5EF4-FFF2-40B4-BE49-F238E27FC236}">
                <a16:creationId xmlns:a16="http://schemas.microsoft.com/office/drawing/2014/main" xmlns="" id="{21535539-B19C-483D-BAAB-44198A083370}"/>
              </a:ext>
            </a:extLst>
          </p:cNvPr>
          <p:cNvPicPr>
            <a:picLocks noChangeAspect="1"/>
          </p:cNvPicPr>
          <p:nvPr/>
        </p:nvPicPr>
        <p:blipFill>
          <a:blip r:embed="rId2" cstate="print"/>
          <a:stretch>
            <a:fillRect/>
          </a:stretch>
        </p:blipFill>
        <p:spPr>
          <a:xfrm>
            <a:off x="9670869" y="4075611"/>
            <a:ext cx="2521131" cy="252113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91887" y="313509"/>
            <a:ext cx="10496731" cy="6246730"/>
          </a:xfrm>
        </p:spPr>
        <p:txBody>
          <a:bodyPr>
            <a:normAutofit/>
          </a:bodyPr>
          <a:lstStyle/>
          <a:p>
            <a:r>
              <a:rPr lang="de-DE" i="1" dirty="0" err="1" smtClean="0"/>
              <a:t>Kumulyativizm</a:t>
            </a:r>
            <a:r>
              <a:rPr lang="de-DE" i="1" dirty="0" smtClean="0"/>
              <a:t> </a:t>
            </a:r>
            <a:r>
              <a:rPr lang="de-DE" i="1" dirty="0" err="1" smtClean="0"/>
              <a:t>ilmiy</a:t>
            </a:r>
            <a:r>
              <a:rPr lang="de-DE" i="1" dirty="0" smtClean="0"/>
              <a:t> </a:t>
            </a:r>
            <a:r>
              <a:rPr lang="de-DE" i="1" dirty="0" err="1" smtClean="0"/>
              <a:t>bilishda</a:t>
            </a:r>
            <a:r>
              <a:rPr lang="de-DE" i="1" dirty="0" smtClean="0"/>
              <a:t> </a:t>
            </a:r>
            <a:r>
              <a:rPr lang="de-DE" i="1" dirty="0" err="1" smtClean="0"/>
              <a:t>vorisiylikka</a:t>
            </a:r>
            <a:r>
              <a:rPr lang="de-DE" i="1" dirty="0" smtClean="0"/>
              <a:t> </a:t>
            </a:r>
            <a:r>
              <a:rPr lang="de-DE" i="1" dirty="0" err="1" smtClean="0"/>
              <a:t>urg‘u</a:t>
            </a:r>
            <a:r>
              <a:rPr lang="de-DE" i="1" dirty="0" smtClean="0"/>
              <a:t> </a:t>
            </a:r>
            <a:r>
              <a:rPr lang="de-DE" i="1" dirty="0" err="1" smtClean="0"/>
              <a:t>beradi</a:t>
            </a:r>
            <a:r>
              <a:rPr lang="de-DE" i="1" dirty="0" smtClean="0"/>
              <a:t>.</a:t>
            </a:r>
            <a:r>
              <a:rPr lang="de-DE" dirty="0" smtClean="0"/>
              <a:t> </a:t>
            </a:r>
            <a:r>
              <a:rPr lang="de-DE" i="1" dirty="0" err="1" smtClean="0"/>
              <a:t>Kumulyativistik</a:t>
            </a:r>
            <a:r>
              <a:rPr lang="de-DE" i="1" dirty="0" smtClean="0"/>
              <a:t> </a:t>
            </a:r>
            <a:r>
              <a:rPr lang="de-DE" i="1" dirty="0" err="1" smtClean="0"/>
              <a:t>nuqtai</a:t>
            </a:r>
            <a:r>
              <a:rPr lang="de-DE" i="1" dirty="0" smtClean="0"/>
              <a:t> </a:t>
            </a:r>
            <a:r>
              <a:rPr lang="de-DE" i="1" dirty="0" err="1" smtClean="0"/>
              <a:t>nazardan</a:t>
            </a:r>
            <a:r>
              <a:rPr lang="de-DE" i="1" dirty="0" smtClean="0"/>
              <a:t> </a:t>
            </a:r>
            <a:r>
              <a:rPr lang="de-DE" i="1" dirty="0" err="1" smtClean="0"/>
              <a:t>fan</a:t>
            </a:r>
            <a:r>
              <a:rPr lang="de-DE" i="1" dirty="0" smtClean="0"/>
              <a:t> </a:t>
            </a:r>
            <a:r>
              <a:rPr lang="de-DE" i="1" dirty="0" err="1" smtClean="0"/>
              <a:t>tarixiy</a:t>
            </a:r>
            <a:r>
              <a:rPr lang="de-DE" i="1" dirty="0" smtClean="0"/>
              <a:t> </a:t>
            </a:r>
            <a:r>
              <a:rPr lang="de-DE" i="1" dirty="0" err="1" smtClean="0"/>
              <a:t>tajribada</a:t>
            </a:r>
            <a:r>
              <a:rPr lang="de-DE" i="1" dirty="0" smtClean="0"/>
              <a:t> </a:t>
            </a:r>
            <a:r>
              <a:rPr lang="de-DE" i="1" dirty="0" err="1" smtClean="0"/>
              <a:t>o‘z</a:t>
            </a:r>
            <a:r>
              <a:rPr lang="de-DE" i="1" dirty="0" smtClean="0"/>
              <a:t> </a:t>
            </a:r>
            <a:r>
              <a:rPr lang="de-DE" i="1" dirty="0" err="1" smtClean="0"/>
              <a:t>tasdig‘ini</a:t>
            </a:r>
            <a:r>
              <a:rPr lang="de-DE" i="1" dirty="0" smtClean="0"/>
              <a:t> </a:t>
            </a:r>
            <a:r>
              <a:rPr lang="de-DE" i="1" dirty="0" err="1" smtClean="0"/>
              <a:t>topgan</a:t>
            </a:r>
            <a:r>
              <a:rPr lang="de-DE" i="1" dirty="0" smtClean="0"/>
              <a:t>, </a:t>
            </a:r>
            <a:r>
              <a:rPr lang="de-DE" i="1" dirty="0" err="1" smtClean="0"/>
              <a:t>to‘laqonli</a:t>
            </a:r>
            <a:r>
              <a:rPr lang="de-DE" i="1" dirty="0" smtClean="0"/>
              <a:t> </a:t>
            </a:r>
            <a:r>
              <a:rPr lang="de-DE" i="1" dirty="0" err="1" smtClean="0"/>
              <a:t>aniqlangan</a:t>
            </a:r>
            <a:r>
              <a:rPr lang="de-DE" i="1" dirty="0" smtClean="0"/>
              <a:t> </a:t>
            </a:r>
            <a:r>
              <a:rPr lang="de-DE" i="1" dirty="0" err="1" smtClean="0"/>
              <a:t>haqiqatlarnigina</a:t>
            </a:r>
            <a:r>
              <a:rPr lang="de-DE" i="1" dirty="0" smtClean="0"/>
              <a:t> </a:t>
            </a:r>
            <a:r>
              <a:rPr lang="de-DE" i="1" dirty="0" err="1" smtClean="0"/>
              <a:t>o‘z</a:t>
            </a:r>
            <a:r>
              <a:rPr lang="de-DE" i="1" dirty="0" smtClean="0"/>
              <a:t> </a:t>
            </a:r>
            <a:r>
              <a:rPr lang="de-DE" i="1" dirty="0" err="1" smtClean="0"/>
              <a:t>ichiga</a:t>
            </a:r>
            <a:r>
              <a:rPr lang="de-DE" i="1" dirty="0" smtClean="0"/>
              <a:t> </a:t>
            </a:r>
            <a:r>
              <a:rPr lang="de-DE" i="1" dirty="0" err="1" smtClean="0"/>
              <a:t>oladi</a:t>
            </a:r>
            <a:r>
              <a:rPr lang="de-DE" i="1" dirty="0" smtClean="0"/>
              <a:t> </a:t>
            </a:r>
            <a:r>
              <a:rPr lang="de-DE" i="1" dirty="0" err="1" smtClean="0"/>
              <a:t>va</a:t>
            </a:r>
            <a:r>
              <a:rPr lang="de-DE" i="1" dirty="0" smtClean="0"/>
              <a:t> </a:t>
            </a:r>
            <a:r>
              <a:rPr lang="de-DE" i="1" dirty="0" err="1" smtClean="0"/>
              <a:t>bunday</a:t>
            </a:r>
            <a:r>
              <a:rPr lang="de-DE" i="1" dirty="0" smtClean="0"/>
              <a:t> </a:t>
            </a:r>
            <a:r>
              <a:rPr lang="de-DE" i="1" dirty="0" err="1" smtClean="0"/>
              <a:t>haqiqatlar</a:t>
            </a:r>
            <a:r>
              <a:rPr lang="de-DE" i="1" dirty="0" smtClean="0"/>
              <a:t> </a:t>
            </a:r>
            <a:r>
              <a:rPr lang="de-DE" i="1" dirty="0" err="1" smtClean="0"/>
              <a:t>unda</a:t>
            </a:r>
            <a:r>
              <a:rPr lang="de-DE" i="1" dirty="0" smtClean="0"/>
              <a:t> </a:t>
            </a:r>
            <a:r>
              <a:rPr lang="de-DE" i="1" dirty="0" err="1" smtClean="0"/>
              <a:t>tobora</a:t>
            </a:r>
            <a:r>
              <a:rPr lang="de-DE" i="1" dirty="0" smtClean="0"/>
              <a:t> </a:t>
            </a:r>
            <a:r>
              <a:rPr lang="de-DE" i="1" dirty="0" err="1" smtClean="0"/>
              <a:t>ko‘payib</a:t>
            </a:r>
            <a:r>
              <a:rPr lang="de-DE" i="1" dirty="0" smtClean="0"/>
              <a:t> </a:t>
            </a:r>
            <a:r>
              <a:rPr lang="de-DE" i="1" dirty="0" err="1" smtClean="0"/>
              <a:t>boradi</a:t>
            </a:r>
            <a:r>
              <a:rPr lang="de-DE" i="1" dirty="0" smtClean="0"/>
              <a:t>.</a:t>
            </a:r>
            <a:r>
              <a:rPr lang="de-DE" dirty="0" smtClean="0"/>
              <a:t> </a:t>
            </a:r>
            <a:r>
              <a:rPr lang="de-DE" dirty="0" err="1" smtClean="0"/>
              <a:t>Ilgari</a:t>
            </a:r>
            <a:r>
              <a:rPr lang="de-DE" dirty="0" smtClean="0"/>
              <a:t> </a:t>
            </a:r>
            <a:r>
              <a:rPr lang="de-DE" dirty="0" err="1" smtClean="0"/>
              <a:t>aniqlangan</a:t>
            </a:r>
            <a:r>
              <a:rPr lang="de-DE" dirty="0" smtClean="0"/>
              <a:t> </a:t>
            </a:r>
            <a:r>
              <a:rPr lang="uz-Cyrl-UZ" dirty="0" smtClean="0"/>
              <a:t>dalil</a:t>
            </a:r>
            <a:r>
              <a:rPr lang="de-DE" dirty="0" err="1" smtClean="0"/>
              <a:t>lar</a:t>
            </a:r>
            <a:r>
              <a:rPr lang="de-DE" dirty="0" smtClean="0"/>
              <a:t> </a:t>
            </a:r>
            <a:r>
              <a:rPr lang="de-DE" dirty="0" err="1" smtClean="0"/>
              <a:t>yangi</a:t>
            </a:r>
            <a:r>
              <a:rPr lang="de-DE" dirty="0" smtClean="0"/>
              <a:t> </a:t>
            </a:r>
            <a:r>
              <a:rPr lang="uz-Cyrl-UZ" dirty="0" smtClean="0"/>
              <a:t>dalil</a:t>
            </a:r>
            <a:r>
              <a:rPr lang="de-DE" dirty="0" err="1" smtClean="0"/>
              <a:t>larni</a:t>
            </a:r>
            <a:r>
              <a:rPr lang="de-DE" dirty="0" smtClean="0"/>
              <a:t> </a:t>
            </a:r>
            <a:r>
              <a:rPr lang="de-DE" dirty="0" err="1" smtClean="0"/>
              <a:t>topish</a:t>
            </a:r>
            <a:r>
              <a:rPr lang="de-DE" dirty="0" smtClean="0"/>
              <a:t> </a:t>
            </a:r>
            <a:r>
              <a:rPr lang="de-DE" dirty="0" err="1" smtClean="0"/>
              <a:t>uchun</a:t>
            </a:r>
            <a:r>
              <a:rPr lang="de-DE" dirty="0" smtClean="0"/>
              <a:t> </a:t>
            </a:r>
            <a:r>
              <a:rPr lang="de-DE" dirty="0" err="1" smtClean="0"/>
              <a:t>asos</a:t>
            </a:r>
            <a:r>
              <a:rPr lang="de-DE" dirty="0" smtClean="0"/>
              <a:t> </a:t>
            </a:r>
            <a:r>
              <a:rPr lang="de-DE" dirty="0" err="1" smtClean="0"/>
              <a:t>bo‘lib</a:t>
            </a:r>
            <a:r>
              <a:rPr lang="de-DE" dirty="0" smtClean="0"/>
              <a:t> </a:t>
            </a:r>
            <a:r>
              <a:rPr lang="de-DE" dirty="0" err="1" smtClean="0"/>
              <a:t>xizmat</a:t>
            </a:r>
            <a:r>
              <a:rPr lang="de-DE" dirty="0" smtClean="0"/>
              <a:t> </a:t>
            </a:r>
            <a:r>
              <a:rPr lang="de-DE" dirty="0" err="1" smtClean="0"/>
              <a:t>qiladi</a:t>
            </a:r>
            <a:r>
              <a:rPr lang="de-DE" dirty="0" smtClean="0"/>
              <a:t>. </a:t>
            </a:r>
            <a:r>
              <a:rPr lang="de-DE" dirty="0" err="1" smtClean="0"/>
              <a:t>YAngi</a:t>
            </a:r>
            <a:r>
              <a:rPr lang="de-DE" dirty="0" smtClean="0"/>
              <a:t> </a:t>
            </a:r>
            <a:r>
              <a:rPr lang="de-DE" dirty="0" err="1" smtClean="0"/>
              <a:t>ilmiy</a:t>
            </a:r>
            <a:r>
              <a:rPr lang="de-DE" dirty="0" smtClean="0"/>
              <a:t> </a:t>
            </a:r>
            <a:r>
              <a:rPr lang="de-DE" dirty="0" err="1" smtClean="0"/>
              <a:t>g‘oyalar</a:t>
            </a:r>
            <a:r>
              <a:rPr lang="de-DE" dirty="0" smtClean="0"/>
              <a:t> </a:t>
            </a:r>
            <a:r>
              <a:rPr lang="de-DE" dirty="0" err="1" smtClean="0"/>
              <a:t>eski</a:t>
            </a:r>
            <a:r>
              <a:rPr lang="de-DE" dirty="0" smtClean="0"/>
              <a:t> </a:t>
            </a:r>
            <a:r>
              <a:rPr lang="de-DE" dirty="0" err="1" smtClean="0"/>
              <a:t>nazariyalardan</a:t>
            </a:r>
            <a:r>
              <a:rPr lang="de-DE" dirty="0" smtClean="0"/>
              <a:t> </a:t>
            </a:r>
            <a:r>
              <a:rPr lang="de-DE" dirty="0" err="1" smtClean="0"/>
              <a:t>kelib</a:t>
            </a:r>
            <a:r>
              <a:rPr lang="de-DE" dirty="0" smtClean="0"/>
              <a:t> </a:t>
            </a:r>
            <a:r>
              <a:rPr lang="de-DE" dirty="0" err="1" smtClean="0"/>
              <a:t>chiqadi</a:t>
            </a:r>
            <a:r>
              <a:rPr lang="de-DE" dirty="0" smtClean="0"/>
              <a:t>, </a:t>
            </a:r>
            <a:r>
              <a:rPr lang="de-DE" dirty="0" err="1" smtClean="0"/>
              <a:t>ularning</a:t>
            </a:r>
            <a:r>
              <a:rPr lang="de-DE" dirty="0" smtClean="0"/>
              <a:t> </a:t>
            </a:r>
            <a:r>
              <a:rPr lang="de-DE" dirty="0" err="1" smtClean="0"/>
              <a:t>tadrijiy</a:t>
            </a:r>
            <a:r>
              <a:rPr lang="de-DE" dirty="0" smtClean="0"/>
              <a:t> </a:t>
            </a:r>
            <a:r>
              <a:rPr lang="de-DE" dirty="0" err="1" smtClean="0"/>
              <a:t>davomi</a:t>
            </a:r>
            <a:r>
              <a:rPr lang="de-DE" dirty="0" smtClean="0"/>
              <a:t> </a:t>
            </a:r>
            <a:r>
              <a:rPr lang="de-DE" dirty="0" err="1" smtClean="0"/>
              <a:t>va</a:t>
            </a:r>
            <a:r>
              <a:rPr lang="de-DE" dirty="0" smtClean="0"/>
              <a:t> </a:t>
            </a:r>
            <a:r>
              <a:rPr lang="de-DE" dirty="0" err="1" smtClean="0"/>
              <a:t>rivojlangan</a:t>
            </a:r>
            <a:r>
              <a:rPr lang="de-DE" dirty="0" smtClean="0"/>
              <a:t> </a:t>
            </a:r>
            <a:r>
              <a:rPr lang="de-DE" dirty="0" err="1" smtClean="0"/>
              <a:t>ko‘rinishi</a:t>
            </a:r>
            <a:r>
              <a:rPr lang="de-DE" dirty="0" smtClean="0"/>
              <a:t> </a:t>
            </a:r>
            <a:r>
              <a:rPr lang="de-DE" dirty="0" err="1" smtClean="0"/>
              <a:t>hisoblanadi</a:t>
            </a:r>
            <a:r>
              <a:rPr lang="de-DE" dirty="0" smtClean="0"/>
              <a:t>. </a:t>
            </a:r>
            <a:r>
              <a:rPr lang="uz-Cyrl-UZ" dirty="0" smtClean="0"/>
              <a:t>Ashaddiy antikumulyativist hisoblangan P.Feyerabend o‘zining «anarxistik» konsepsiyasida ilmiy bilishning rivojlanishidagi har qanday mantiqni to‘la rad etadi. U fanda «hamma narsaga yo‘l qo‘yiladi», deb hisoblaydi. Birorta ham nazariyani boshqa nazariyalardan ustun qo‘yish mumkin emas, zero nazariyalar «o‘girib bo‘lmaydigan» har xil tillarda so‘zlaydi va bir-biri bilan muvofiq kelmaydi. Barcha paradigmalar teng darajada o‘rinsizdir, zero ular olimlarning ijodiy tafakkurini cheklaydi.</a:t>
            </a:r>
            <a:endParaRPr lang="ru-RU"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65758" y="378823"/>
            <a:ext cx="10424161" cy="6479177"/>
          </a:xfrm>
        </p:spPr>
        <p:txBody>
          <a:bodyPr>
            <a:normAutofit lnSpcReduction="10000"/>
          </a:bodyPr>
          <a:lstStyle/>
          <a:p>
            <a:r>
              <a:rPr lang="uz-Cyrl-UZ" b="1" dirty="0" smtClean="0"/>
              <a:t>Muammo tushunchasi va uning mohiyati. </a:t>
            </a:r>
            <a:r>
              <a:rPr lang="uz-Cyrl-UZ" i="1" dirty="0" smtClean="0"/>
              <a:t>Muammo – bu echilishi lozim bo‘lgan masala yoki vazifa.</a:t>
            </a:r>
            <a:r>
              <a:rPr lang="uz-Cyrl-UZ" dirty="0" smtClean="0"/>
              <a:t> Muammoni qo‘yish hali anglab etilmagan narsa yoki hodisaning mavjudligini anglatadi. Ayni vaqtda bu narsa yoki hodisa muayyan tarzda tavsiflangan, ajratilgan, ya’ni u haqda muayyan boshlang‘ich bilim mavjud bo‘lishi lozim.</a:t>
            </a:r>
            <a:r>
              <a:rPr lang="en-US" dirty="0" smtClean="0"/>
              <a:t> </a:t>
            </a:r>
            <a:r>
              <a:rPr lang="uz-Cyrl-UZ" dirty="0" smtClean="0"/>
              <a:t>Ilmiy tadqiqotlarning muayyan muammolari amaliyot va fanning rivojlanish tendensiyalarini teran tushunishni talab etadi. Bu ulkan ahamiyat kasb etadi, chunki ilmiy tadqiqotlarning dasturlarini belgilaydi. </a:t>
            </a:r>
            <a:endParaRPr lang="ru-RU" dirty="0" smtClean="0"/>
          </a:p>
          <a:p>
            <a:r>
              <a:rPr lang="uz-Cyrl-UZ" i="1" dirty="0" smtClean="0"/>
              <a:t>Katta va muhim muammolarning qo‘yilishi fan tarmoqlarining rivojlanishini bir necha yillarga va hatto o‘n yilliklarga belgilab berishi mumkin</a:t>
            </a:r>
            <a:r>
              <a:rPr lang="uz-Cyrl-UZ" dirty="0" smtClean="0"/>
              <a:t>. Bunga mashhur «Gilbert muammolari» - D.Gilbert 1900 yil matematiklarning Parijdagi xalqaro kongressida so‘zlagan ma’ruzasida ta’riflab bergan va XX asr mobaynida matematikaning rivojlanish jarayonini belgilagan 23 muammo misol bo‘lib xizmat qilishi mumkin. </a:t>
            </a:r>
            <a:endParaRPr lang="ru-RU"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95943" y="182880"/>
            <a:ext cx="10175966" cy="6518366"/>
          </a:xfrm>
        </p:spPr>
        <p:txBody>
          <a:bodyPr>
            <a:normAutofit fontScale="92500" lnSpcReduction="10000"/>
          </a:bodyPr>
          <a:lstStyle/>
          <a:p>
            <a:r>
              <a:rPr lang="uz-Cyrl-UZ" i="1" dirty="0" smtClean="0"/>
              <a:t>Ilmiy muammo – bilishning rivojlanish jarayonida ob’ektiv tarzda yuzaga keladigan, echimini topish muhim amaliy yoki nazariy ahamiyatga ega bo‘lgan masala yoki masalalar majmuidir</a:t>
            </a:r>
            <a:r>
              <a:rPr lang="uz-Cyrl-UZ" dirty="0" smtClean="0"/>
              <a:t>. SHuningdek ilmiy muammo, hal qilishni talab etuvchi nazariy yoki amaliy masala; fanda – biron-bir hodisalar, ob’ektlar, jarayonlarni tushuntirishda qarama-qarshi yondashuvlar ko‘rinishida amal qiluvchi va uni echish uchun muvofiq nazariyani talab etuvchi ziddiyatli holatdir. </a:t>
            </a:r>
            <a:endParaRPr lang="ru-RU" dirty="0" smtClean="0"/>
          </a:p>
          <a:p>
            <a:r>
              <a:rPr lang="uz-Cyrl-UZ" i="1" dirty="0" smtClean="0"/>
              <a:t>Muammoni to‘g‘ri qo‘yish uni muvaffaqiyatli echishning muhim sharti,</a:t>
            </a:r>
            <a:r>
              <a:rPr lang="uz-Cyrl-UZ" dirty="0" smtClean="0"/>
              <a:t> </a:t>
            </a:r>
            <a:r>
              <a:rPr lang="uz-Cyrl-UZ" i="1" dirty="0" smtClean="0"/>
              <a:t>ilmiy bilish jarayonining dastlabki bosqichidir. </a:t>
            </a:r>
            <a:r>
              <a:rPr lang="uz-Cyrl-UZ" dirty="0" smtClean="0"/>
              <a:t>To‘g‘ri qo‘yilmagan muammo yoki soxta muammo haqiqiy muammolarni echishdan chalg‘itadi. Muammoni qo‘yishda, avvalo, ayrim holatni masala sifatida anglab etish, qolaversa, muammoning mazmunini aniq tushunish, ma’lum va noma’lum narsalarni ajratgan holda uni ta’riflash lozim.</a:t>
            </a:r>
            <a:r>
              <a:rPr lang="en-US" dirty="0" smtClean="0"/>
              <a:t> </a:t>
            </a:r>
            <a:r>
              <a:rPr lang="uz-Cyrl-UZ" i="1" dirty="0" smtClean="0"/>
              <a:t>Predmetga doir muammolarda o‘rganilayotgan ob’ektlar, proseduraga doir muammolarda esa – bilim olish va uni baholash usullari aks etadi. O‘z navbatida, predmetga doir muammolarning empirik va konseptual, proseduraga doir muammolarning metodologik va baholash bilan bog‘liq turlari farqlanadi</a:t>
            </a:r>
            <a:r>
              <a:rPr lang="uz-Cyrl-UZ" dirty="0" smtClean="0"/>
              <a:t>. </a:t>
            </a:r>
            <a:endParaRPr lang="ru-RU" dirty="0"/>
          </a:p>
        </p:txBody>
      </p:sp>
      <p:pic>
        <p:nvPicPr>
          <p:cNvPr id="4" name="Рисунок 3">
            <a:extLst>
              <a:ext uri="{FF2B5EF4-FFF2-40B4-BE49-F238E27FC236}">
                <a16:creationId xmlns:a16="http://schemas.microsoft.com/office/drawing/2014/main" xmlns="" id="{80544536-13D1-4400-B864-9D8A4DC01AEB}"/>
              </a:ext>
            </a:extLst>
          </p:cNvPr>
          <p:cNvPicPr>
            <a:picLocks noChangeAspect="1"/>
          </p:cNvPicPr>
          <p:nvPr/>
        </p:nvPicPr>
        <p:blipFill>
          <a:blip r:embed="rId2" cstate="print"/>
          <a:stretch>
            <a:fillRect/>
          </a:stretch>
        </p:blipFill>
        <p:spPr>
          <a:xfrm>
            <a:off x="9653451" y="4284617"/>
            <a:ext cx="2381794" cy="257338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78823" y="222069"/>
            <a:ext cx="10607040" cy="6233667"/>
          </a:xfrm>
        </p:spPr>
        <p:txBody>
          <a:bodyPr>
            <a:normAutofit fontScale="92500" lnSpcReduction="10000"/>
          </a:bodyPr>
          <a:lstStyle/>
          <a:p>
            <a:r>
              <a:rPr lang="uz-Cyrl-UZ" b="1" dirty="0" smtClean="0"/>
              <a:t>Muammo va metod uyg‘unligi. </a:t>
            </a:r>
            <a:r>
              <a:rPr lang="uz-Cyrl-UZ" i="1" dirty="0" smtClean="0"/>
              <a:t>Ilmiy metod harakatlarning shunday bir usuliki, uning yordamida ma’lum turdagi ilmiy vazifalar echiladi. </a:t>
            </a:r>
            <a:r>
              <a:rPr lang="uz-Cyrl-UZ" dirty="0" smtClean="0"/>
              <a:t>Metod haqidagi bilim maxsus yo‘riqnomalar, qo‘llanmalar va metodikalarda ifodalanadi. Ularda harakatlarni bajarish qoidalari ta’riflanadi, shuningdek metodni qo‘llash shartlari va maqsadlari, uning imkoniyatlari, metod yordamida erishiladigan natijalar xususiyati va hokazolar tavsiflanadi.</a:t>
            </a:r>
            <a:endParaRPr lang="en-US" dirty="0" smtClean="0"/>
          </a:p>
          <a:p>
            <a:endParaRPr lang="en-US" dirty="0" smtClean="0"/>
          </a:p>
          <a:p>
            <a:endParaRPr lang="en-US" dirty="0" smtClean="0"/>
          </a:p>
          <a:p>
            <a:endParaRPr lang="en-US" dirty="0" smtClean="0"/>
          </a:p>
          <a:p>
            <a:endParaRPr lang="en-US" dirty="0" smtClean="0"/>
          </a:p>
          <a:p>
            <a:endParaRPr lang="en-US" dirty="0" smtClean="0"/>
          </a:p>
          <a:p>
            <a:r>
              <a:rPr lang="uz-Cyrl-UZ" dirty="0" smtClean="0"/>
              <a:t>Muammolar kabi, metodlarni ham haqiqiylik yoki soxtalik nuqtai nazaridan baholash mumkin emas. Metod yaxshi yoki yomon bo‘lishi, muayyan muammoni echish imkoniyatini berishi yoki bermasligi mumkin, lekin barcha hollarda u haqiqiy ham, soxta ham emas. </a:t>
            </a:r>
            <a:endParaRPr lang="ru-RU" dirty="0"/>
          </a:p>
        </p:txBody>
      </p:sp>
      <p:pic>
        <p:nvPicPr>
          <p:cNvPr id="4" name="Рисунок 3">
            <a:extLst>
              <a:ext uri="{FF2B5EF4-FFF2-40B4-BE49-F238E27FC236}">
                <a16:creationId xmlns:a16="http://schemas.microsoft.com/office/drawing/2014/main" xmlns="" id="{E7E5409F-BB27-483B-836D-434488BF943F}"/>
              </a:ext>
            </a:extLst>
          </p:cNvPr>
          <p:cNvPicPr>
            <a:picLocks noChangeAspect="1"/>
          </p:cNvPicPr>
          <p:nvPr/>
        </p:nvPicPr>
        <p:blipFill>
          <a:blip r:embed="rId2" cstate="print"/>
          <a:stretch>
            <a:fillRect/>
          </a:stretch>
        </p:blipFill>
        <p:spPr>
          <a:xfrm>
            <a:off x="3017519" y="2346468"/>
            <a:ext cx="3994349" cy="225165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39783" y="261257"/>
            <a:ext cx="10310948" cy="6348549"/>
          </a:xfrm>
        </p:spPr>
        <p:txBody>
          <a:bodyPr>
            <a:normAutofit lnSpcReduction="10000"/>
          </a:bodyPr>
          <a:lstStyle/>
          <a:p>
            <a:r>
              <a:rPr lang="uz-Cyrl-UZ" b="1" dirty="0" smtClean="0"/>
              <a:t>Muammo va masala.</a:t>
            </a:r>
            <a:r>
              <a:rPr lang="uz-Cyrl-UZ" dirty="0" smtClean="0"/>
              <a:t> Ko‘pincha muammo masala bilan bog‘lanadi va hatto u bilan tenglashtiriladi, bunda muammo muhim, murakkab masala ekanligi qayd etiladi. O‘z-o‘zidan ravshanki, bu fikr uncha to‘g‘ri emas. </a:t>
            </a:r>
            <a:r>
              <a:rPr lang="uz-Cyrl-UZ" i="1" dirty="0" smtClean="0"/>
              <a:t>Har qanday muammo masala bilan bog‘liq, deb aytish mumkin, biroq har qanday masala ham muammo bo‘la olmaydi. Muammo masalada o‘zining to‘liq ifodasini topadi. </a:t>
            </a:r>
            <a:r>
              <a:rPr lang="uz-Cyrl-UZ" dirty="0" smtClean="0"/>
              <a:t>Har qanday muammo o‘zagini bosh masala tashkil etadi. Garchi muammoni qo‘yish va uni echish sifat jihatidan har xil jarayonlar bo‘lsa-da, ularni aniq farqlash mumkin emas. Muammoni qo‘yish bir vaqtning o‘zida uni echishga kirishishdir. Tadqiqotchi muammoni qo‘yish yo‘lida qancha ilgarilagan bo‘lsa, u muammoni echishga shuncha yaqinlasha</a:t>
            </a:r>
            <a:r>
              <a:rPr lang="en-US" dirty="0" err="1" smtClean="0"/>
              <a:t>di</a:t>
            </a:r>
            <a:r>
              <a:rPr lang="en-US" dirty="0" smtClean="0"/>
              <a:t>. </a:t>
            </a:r>
            <a:r>
              <a:rPr lang="uz-Cyrl-UZ" b="1" dirty="0" smtClean="0"/>
              <a:t>Muammoli vaziyat va uning ahamiyati.</a:t>
            </a:r>
            <a:r>
              <a:rPr lang="uz-Cyrl-UZ" dirty="0" smtClean="0"/>
              <a:t> Mavjud faoliyat strategiyalari va o‘tmish tajribasi insonga yuzaga kelgan qiyinchilikni bartaraf etish imkonini bermaydigan, mutlaqo yangi strategiyani yaratish talab etiladigan vaziyat odatda muammoli vaziyat deb ataladi.</a:t>
            </a:r>
            <a:endParaRPr lang="ru-RU"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09600" y="352697"/>
            <a:ext cx="9932126" cy="6244046"/>
          </a:xfrm>
        </p:spPr>
        <p:txBody>
          <a:bodyPr>
            <a:normAutofit fontScale="92500" lnSpcReduction="10000"/>
          </a:bodyPr>
          <a:lstStyle/>
          <a:p>
            <a:r>
              <a:rPr lang="uz-Cyrl-UZ" dirty="0" smtClean="0"/>
              <a:t>Muammoli vaziyatning paydo bo‘lishi har xil omillar bilan belgilanadi. Avvalo, u dalilni asoslangan xususiyatga ega bo‘lgan mavjud nazariy bilim yordamida tavsiflash mumkin bo‘lmagan holda yuzaga keladi. Bu erda muammoli vaziyat ko‘p jihatdan bizga hali aniq bo‘lmagan ob’ektiv mavjud hodisalar ta’sirida yuzaga keladi. Biroq muammoli vaziyat ba’zan mavjud nazariy dasturni rivojlantirish va kengaytirish bilan ham bog‘liq bo‘lishi mumkin.</a:t>
            </a:r>
            <a:endParaRPr lang="en-US" dirty="0" smtClean="0"/>
          </a:p>
          <a:p>
            <a:endParaRPr lang="en-US" dirty="0" smtClean="0"/>
          </a:p>
          <a:p>
            <a:endParaRPr lang="en-US" dirty="0" smtClean="0"/>
          </a:p>
          <a:p>
            <a:endParaRPr lang="en-US" dirty="0" smtClean="0"/>
          </a:p>
          <a:p>
            <a:endParaRPr lang="en-US" dirty="0" smtClean="0"/>
          </a:p>
          <a:p>
            <a:endParaRPr lang="en-US" dirty="0" smtClean="0"/>
          </a:p>
          <a:p>
            <a:r>
              <a:rPr lang="uz-Cyrl-UZ" dirty="0" smtClean="0"/>
              <a:t>Muammoli vaziyatning pirovard negizi amaliyot hisoblanadi. Bizning ob’ekt haqidagi bilimlarimiz etarli emasligi ayon bo‘lib, «salbiy» natijalar olinadi, amaliyot yangi muammolarning yuzaga kelishiga sabab bo‘ladi.</a:t>
            </a:r>
            <a:endParaRPr lang="en-US" dirty="0" smtClean="0"/>
          </a:p>
        </p:txBody>
      </p:sp>
      <p:pic>
        <p:nvPicPr>
          <p:cNvPr id="4" name="Рисунок 3">
            <a:extLst>
              <a:ext uri="{FF2B5EF4-FFF2-40B4-BE49-F238E27FC236}">
                <a16:creationId xmlns:a16="http://schemas.microsoft.com/office/drawing/2014/main" xmlns="" id="{6E030E4E-6525-47B8-9B8E-7D7BC7512CD5}"/>
              </a:ext>
            </a:extLst>
          </p:cNvPr>
          <p:cNvPicPr>
            <a:picLocks noChangeAspect="1"/>
          </p:cNvPicPr>
          <p:nvPr/>
        </p:nvPicPr>
        <p:blipFill>
          <a:blip r:embed="rId2" cstate="print"/>
          <a:stretch>
            <a:fillRect/>
          </a:stretch>
        </p:blipFill>
        <p:spPr>
          <a:xfrm>
            <a:off x="3339844" y="2698891"/>
            <a:ext cx="4027607" cy="211774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09599" y="404948"/>
            <a:ext cx="10219509" cy="6270171"/>
          </a:xfrm>
        </p:spPr>
        <p:txBody>
          <a:bodyPr>
            <a:normAutofit fontScale="85000" lnSpcReduction="20000"/>
          </a:bodyPr>
          <a:lstStyle/>
          <a:p>
            <a:r>
              <a:rPr lang="uz-Cyrl-UZ" b="1" dirty="0" smtClean="0"/>
              <a:t>Muammo va ilmiy tadqiqot uyg‘unligi. </a:t>
            </a:r>
            <a:r>
              <a:rPr lang="uz-Cyrl-UZ" dirty="0" smtClean="0"/>
              <a:t>Muammo ilmiy tadqiqotning dolzarbligiga tayanadi.</a:t>
            </a:r>
            <a:r>
              <a:rPr lang="uz-Cyrl-UZ" b="1" dirty="0" smtClean="0"/>
              <a:t> </a:t>
            </a:r>
            <a:r>
              <a:rPr lang="uz-Cyrl-UZ" dirty="0" smtClean="0"/>
              <a:t>O‘z navbatida muammo ilmiy, ilmiy-uslubiy, ilmiy-metodologik jihatdan tadqiq etiladigan masaladan iborat bo‘lishi ham mumkin. Ilmiy izlanishda muammo shunday jarayonki, u mavzu dolzarbligi va ishchi gipoteza asosida ifodalanadi va to oxirgi echimga etib bormaguncha u haqda to‘liq bilimga ega bo‘la olmaymiz, ammo shuni bilamizki, u ilm-fan rivoji va jamiyat talabi bilan paydo bo‘ladi. Ilmiy tadqiqot faoliyatida quyidagi bosqichlarni, ya’ni xususiy muammolar va ular echimlarining bosh muammo echimini topishdagi bosqichlarini qayd etish maqsadga muvofiq:</a:t>
            </a:r>
            <a:endParaRPr lang="ru-RU" dirty="0" smtClean="0"/>
          </a:p>
          <a:p>
            <a:r>
              <a:rPr lang="uz-Cyrl-UZ" dirty="0" smtClean="0"/>
              <a:t>–tadqiqot manbai faoliyat ko‘rsatishiga tegishli ko‘rsatkichlar, omillarni o‘rganib chiqish va ular orasidagi mavjud aloqadorlik qonunlarini o‘rganish hamda ko‘rsatkichlar ierarxiyasiga e’tibor berish va nihoyat ma’lumni noma’lumdan ajratish kerak;</a:t>
            </a:r>
            <a:endParaRPr lang="ru-RU" dirty="0" smtClean="0"/>
          </a:p>
          <a:p>
            <a:r>
              <a:rPr lang="uz-Cyrl-UZ" dirty="0" smtClean="0"/>
              <a:t>–ilmiy-tadqiqot faoliyatda muammoni qo‘yish uchun o‘sha sohadagi ilm-fan, ta’lim-tarbiya, texnika-texnologiyalarning yutuqlarini tadqiqotchi mukammal o‘zlashtirgan bo‘lmog‘i lozim, aks holda echilgan muammoning va hattoki undan ham saviyasi pastroq muammoning echimini topishga ortiqcha vaqt sarf qilinishi mumkin;</a:t>
            </a:r>
            <a:endParaRPr lang="ru-RU" dirty="0" smtClean="0"/>
          </a:p>
          <a:p>
            <a:r>
              <a:rPr lang="uz-Cyrl-UZ" dirty="0" smtClean="0"/>
              <a:t>–ilmiy-tadqiqot faoliyatda noma’lumlarni cheklash ham kuzatiladi: ilmiy-ijodiy faoliyatda tadqiqot manbaini ifodalovchi ko‘rsatkichlar tabiatini o‘rganish va asosiylarini olib qolish, ikkinchi darajalilarini tashlab yuborish lozim;</a:t>
            </a:r>
            <a:endParaRPr lang="ru-RU" dirty="0" smtClean="0"/>
          </a:p>
          <a:p>
            <a:endParaRPr lang="ru-RU"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09600" y="365760"/>
            <a:ext cx="9652000" cy="6089976"/>
          </a:xfrm>
        </p:spPr>
        <p:txBody>
          <a:bodyPr>
            <a:normAutofit/>
          </a:bodyPr>
          <a:lstStyle/>
          <a:p>
            <a:r>
              <a:rPr lang="uz-Cyrl-UZ" dirty="0" smtClean="0"/>
              <a:t>–ilmiy-tadqiqot faoliyatdagi noma’lumlarni aniqlash va o‘zgarish sohalarini bilish muhim;</a:t>
            </a:r>
            <a:endParaRPr lang="ru-RU" dirty="0" smtClean="0"/>
          </a:p>
          <a:p>
            <a:r>
              <a:rPr lang="uz-Cyrl-UZ" dirty="0" smtClean="0"/>
              <a:t>–ilmiy faoliyatda muammo echimining aniq shartlarini belgilab olish va shuning bilan birga muammo turi ham asoslanadi;</a:t>
            </a:r>
            <a:endParaRPr lang="ru-RU" dirty="0" smtClean="0"/>
          </a:p>
          <a:p>
            <a:r>
              <a:rPr lang="uz-Cyrl-UZ" dirty="0" smtClean="0"/>
              <a:t>–ilmiy faoliyatda butun tadqiqotning umumiy metodologiyasini asoslash, o‘lcham va baholash mezonlarini aniqlash mumkin;</a:t>
            </a:r>
            <a:endParaRPr lang="ru-RU" dirty="0" smtClean="0"/>
          </a:p>
          <a:p>
            <a:r>
              <a:rPr lang="uz-Cyrl-UZ" dirty="0" smtClean="0"/>
              <a:t>–ilmiy-tadqiqot faoliyatda tadqiqot echimining variantlarining mavjud echimlardan yangiligi hamda istiqbolli ekanligini asoslash kerak bo‘ladi.</a:t>
            </a:r>
            <a:endParaRPr lang="ru-RU" dirty="0" smtClean="0"/>
          </a:p>
          <a:p>
            <a:r>
              <a:rPr lang="uz-Cyrl-UZ" dirty="0" smtClean="0"/>
              <a:t>Ijodiy jarayonning so‘nggi bosqichi insonning hal etilayotgan muammoni echishga qaratilgan barcha tashqi va ichki intilishlarini mujassamlashtiradi.</a:t>
            </a:r>
            <a:endParaRPr lang="ru-RU" dirty="0" smtClean="0"/>
          </a:p>
          <a:p>
            <a:endParaRPr lang="ru-RU"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C3728D2F-2883-4233-8700-8E93A5C720B5}"/>
              </a:ext>
            </a:extLst>
          </p:cNvPr>
          <p:cNvSpPr>
            <a:spLocks noGrp="1"/>
          </p:cNvSpPr>
          <p:nvPr>
            <p:ph type="title"/>
          </p:nvPr>
        </p:nvSpPr>
        <p:spPr/>
        <p:txBody>
          <a:bodyPr/>
          <a:lstStyle/>
          <a:p>
            <a:r>
              <a:rPr lang="en-US" dirty="0"/>
              <a:t>             </a:t>
            </a:r>
            <a:r>
              <a:rPr lang="en-US" dirty="0" err="1"/>
              <a:t>XUlosa</a:t>
            </a:r>
            <a:endParaRPr lang="ru-RU" dirty="0"/>
          </a:p>
        </p:txBody>
      </p:sp>
      <p:sp>
        <p:nvSpPr>
          <p:cNvPr id="9" name="Content Placeholder 8">
            <a:extLst>
              <a:ext uri="{FF2B5EF4-FFF2-40B4-BE49-F238E27FC236}">
                <a16:creationId xmlns="" xmlns:a16="http://schemas.microsoft.com/office/drawing/2014/main" id="{93E6277E-C9E4-40D4-A5D8-B618BB4483AB}"/>
              </a:ext>
            </a:extLst>
          </p:cNvPr>
          <p:cNvSpPr>
            <a:spLocks noGrp="1"/>
          </p:cNvSpPr>
          <p:nvPr>
            <p:ph idx="1"/>
          </p:nvPr>
        </p:nvSpPr>
        <p:spPr/>
        <p:txBody>
          <a:bodyPr>
            <a:normAutofit fontScale="92500" lnSpcReduction="20000"/>
          </a:bodyPr>
          <a:lstStyle/>
          <a:p>
            <a:r>
              <a:rPr lang="uz-Cyrl-UZ" dirty="0"/>
              <a:t>Ilmiy faoliyat ba’zida juda keskin diskussiyalar bilan yanada rivojlanadi. CHunki har bir olim o‘zining ilmiy tadqiqot sohasidan kelib chiqqan holda hamkasblari bilan o‘zaro bahs olib boradi. Bunda ularning qarashlarini qabul qilishi ham, ularni rad etishi ham mumkin. Ayni shuning uchun ham biz o‘zining uzoq davom etgan taraqqiyoti jarayonida fan o‘z muammolarini asoslash, tizimlashtirishga erishdi, deb ayta olamiz. Fanda muammoning qo‘yilishi va echilishi bilish ob’ektivligi mezoniga mos keladi. Bunday mezonga rioya qilgan holda olimlar o‘zlari o‘rganayotgan soha haqida maksimal ob’ektiv bilim olishga intiladilar. Ilmiy bilimning ob’ektivligi bu bilimga inson shaxsi omili tomonidan hech qanday buzilishlar kiritilmasligini talab qiladi. Holbuki, shaxsiy omillarining o‘zi voqelikning bir qismi sifatida o‘rganilayotgan hodisalarning omillari bo‘lgan joyida o‘z-o‘zicha hisobga olinadi. Mazkur holat muammoli vaziyat bilan chambarchas bog‘liq.</a:t>
            </a:r>
            <a:endParaRPr lang="ru-RU" dirty="0"/>
          </a:p>
          <a:p>
            <a:endParaRPr lang="ru-RU" dirty="0"/>
          </a:p>
        </p:txBody>
      </p:sp>
    </p:spTree>
    <p:extLst>
      <p:ext uri="{BB962C8B-B14F-4D97-AF65-F5344CB8AC3E}">
        <p14:creationId xmlns:p14="http://schemas.microsoft.com/office/powerpoint/2010/main" val="3861953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xmlns="" id="{B59396DD-DEA6-4B96-B708-094942052176}"/>
              </a:ext>
            </a:extLst>
          </p:cNvPr>
          <p:cNvSpPr>
            <a:spLocks noGrp="1"/>
          </p:cNvSpPr>
          <p:nvPr>
            <p:ph type="ctrTitle"/>
          </p:nvPr>
        </p:nvSpPr>
        <p:spPr>
          <a:xfrm>
            <a:off x="712422" y="547875"/>
            <a:ext cx="10572000" cy="3671428"/>
          </a:xfrm>
        </p:spPr>
        <p:style>
          <a:lnRef idx="2">
            <a:schemeClr val="accent1">
              <a:shade val="50000"/>
            </a:schemeClr>
          </a:lnRef>
          <a:fillRef idx="1">
            <a:schemeClr val="accent1"/>
          </a:fillRef>
          <a:effectRef idx="0">
            <a:schemeClr val="accent1"/>
          </a:effectRef>
          <a:fontRef idx="minor">
            <a:schemeClr val="lt1"/>
          </a:fontRef>
        </p:style>
        <p:txBody>
          <a:bodyPr/>
          <a:lstStyle/>
          <a:p>
            <a:pPr algn="l"/>
            <a:r>
              <a:rPr lang="en-US" sz="2400" dirty="0" err="1" smtClean="0"/>
              <a:t>Reja</a:t>
            </a:r>
            <a:r>
              <a:rPr lang="en-US" sz="2400" dirty="0" smtClean="0"/>
              <a:t>:</a:t>
            </a:r>
            <a:r>
              <a:rPr lang="ru-RU" sz="2400" dirty="0" smtClean="0"/>
              <a:t/>
            </a:r>
            <a:br>
              <a:rPr lang="ru-RU" sz="2400" dirty="0" smtClean="0"/>
            </a:br>
            <a:r>
              <a:rPr lang="ru-RU" sz="2400" dirty="0" smtClean="0"/>
              <a:t/>
            </a:r>
            <a:br>
              <a:rPr lang="ru-RU" sz="2400" dirty="0" smtClean="0"/>
            </a:br>
            <a:r>
              <a:rPr lang="en-US" sz="2400" dirty="0"/>
              <a:t>1</a:t>
            </a:r>
            <a:r>
              <a:rPr lang="en-US" sz="2400" dirty="0" smtClean="0"/>
              <a:t>. </a:t>
            </a:r>
            <a:r>
              <a:rPr lang="uz-Cyrl-UZ" sz="2400" dirty="0" smtClean="0"/>
              <a:t>Muammo tushunchasi va uning tahlili</a:t>
            </a:r>
            <a:r>
              <a:rPr lang="ru-RU" sz="2400" dirty="0" smtClean="0"/>
              <a:t/>
            </a:r>
            <a:br>
              <a:rPr lang="ru-RU" sz="2400" dirty="0" smtClean="0"/>
            </a:br>
            <a:r>
              <a:rPr lang="en-US" sz="2400" dirty="0"/>
              <a:t>2</a:t>
            </a:r>
            <a:r>
              <a:rPr lang="en-US" sz="2400" dirty="0" smtClean="0"/>
              <a:t>. </a:t>
            </a:r>
            <a:r>
              <a:rPr lang="uz-Cyrl-UZ" sz="2400" dirty="0" smtClean="0"/>
              <a:t>Muammo va metod uyg‘unligi.</a:t>
            </a:r>
            <a:r>
              <a:rPr lang="ru-RU" sz="2400" dirty="0" smtClean="0"/>
              <a:t/>
            </a:r>
            <a:br>
              <a:rPr lang="ru-RU" sz="2400" dirty="0" smtClean="0"/>
            </a:br>
            <a:r>
              <a:rPr lang="uz-Cyrl-UZ" sz="2400" dirty="0" smtClean="0"/>
              <a:t> </a:t>
            </a:r>
            <a:r>
              <a:rPr lang="ru-RU" sz="2400" dirty="0" smtClean="0"/>
              <a:t/>
            </a:r>
            <a:br>
              <a:rPr lang="ru-RU" sz="2400" dirty="0" smtClean="0"/>
            </a:br>
            <a:r>
              <a:rPr lang="en-US" sz="2000" dirty="0" smtClean="0">
                <a:solidFill>
                  <a:schemeClr val="bg1"/>
                </a:solidFill>
                <a:latin typeface="Times New Roman" panose="02020603050405020304" pitchFamily="18" charset="0"/>
                <a:cs typeface="Times New Roman" panose="02020603050405020304" pitchFamily="18" charset="0"/>
              </a:rPr>
              <a:t/>
            </a:r>
            <a:br>
              <a:rPr lang="en-US" sz="2000" dirty="0" smtClean="0">
                <a:solidFill>
                  <a:schemeClr val="bg1"/>
                </a:solidFill>
                <a:latin typeface="Times New Roman" panose="02020603050405020304" pitchFamily="18" charset="0"/>
                <a:cs typeface="Times New Roman" panose="02020603050405020304" pitchFamily="18" charset="0"/>
              </a:rPr>
            </a:br>
            <a:endParaRPr lang="ru-RU" sz="2000" dirty="0">
              <a:solidFill>
                <a:schemeClr val="bg1"/>
              </a:solidFill>
              <a:latin typeface="Times New Roman" panose="02020603050405020304" pitchFamily="18" charset="0"/>
              <a:cs typeface="Times New Roman" panose="02020603050405020304" pitchFamily="18" charset="0"/>
            </a:endParaRPr>
          </a:p>
        </p:txBody>
      </p:sp>
      <p:pic>
        <p:nvPicPr>
          <p:cNvPr id="6" name="Рисунок 5">
            <a:extLst>
              <a:ext uri="{FF2B5EF4-FFF2-40B4-BE49-F238E27FC236}">
                <a16:creationId xmlns:a16="http://schemas.microsoft.com/office/drawing/2014/main" xmlns="" id="{E7E5409F-BB27-483B-836D-434488BF943F}"/>
              </a:ext>
            </a:extLst>
          </p:cNvPr>
          <p:cNvPicPr>
            <a:picLocks noChangeAspect="1"/>
          </p:cNvPicPr>
          <p:nvPr/>
        </p:nvPicPr>
        <p:blipFill>
          <a:blip r:embed="rId2" cstate="print"/>
          <a:stretch>
            <a:fillRect/>
          </a:stretch>
        </p:blipFill>
        <p:spPr>
          <a:xfrm>
            <a:off x="7407230" y="4362994"/>
            <a:ext cx="3545445" cy="2325190"/>
          </a:xfrm>
          <a:prstGeom prst="rect">
            <a:avLst/>
          </a:prstGeom>
        </p:spPr>
      </p:pic>
      <p:pic>
        <p:nvPicPr>
          <p:cNvPr id="7" name="Рисунок 6">
            <a:extLst>
              <a:ext uri="{FF2B5EF4-FFF2-40B4-BE49-F238E27FC236}">
                <a16:creationId xmlns:a16="http://schemas.microsoft.com/office/drawing/2014/main" xmlns="" id="{CCD84830-FF50-4A14-B9F6-C89EA7751929}"/>
              </a:ext>
            </a:extLst>
          </p:cNvPr>
          <p:cNvPicPr>
            <a:picLocks noChangeAspect="1"/>
          </p:cNvPicPr>
          <p:nvPr/>
        </p:nvPicPr>
        <p:blipFill>
          <a:blip r:embed="rId3" cstate="print"/>
          <a:stretch>
            <a:fillRect/>
          </a:stretch>
        </p:blipFill>
        <p:spPr>
          <a:xfrm>
            <a:off x="0" y="4658593"/>
            <a:ext cx="3553097" cy="2016525"/>
          </a:xfrm>
          <a:prstGeom prst="rect">
            <a:avLst/>
          </a:prstGeom>
        </p:spPr>
      </p:pic>
    </p:spTree>
    <p:extLst>
      <p:ext uri="{BB962C8B-B14F-4D97-AF65-F5344CB8AC3E}">
        <p14:creationId xmlns:p14="http://schemas.microsoft.com/office/powerpoint/2010/main" val="2732105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xmlns="" id="{0133488C-D3C4-4C3A-A01B-1EA98EC827C3}"/>
              </a:ext>
            </a:extLst>
          </p:cNvPr>
          <p:cNvSpPr/>
          <p:nvPr/>
        </p:nvSpPr>
        <p:spPr>
          <a:xfrm>
            <a:off x="1073425" y="2024343"/>
            <a:ext cx="8799443" cy="4524315"/>
          </a:xfrm>
          <a:prstGeom prst="rect">
            <a:avLst/>
          </a:prstGeom>
        </p:spPr>
        <p:txBody>
          <a:bodyPr wrap="square">
            <a:spAutoFit/>
          </a:bodyPr>
          <a:lstStyle/>
          <a:p>
            <a:pPr marL="457200" indent="-457200">
              <a:buFont typeface="+mj-lt"/>
              <a:buAutoNum type="arabicPeriod"/>
            </a:pPr>
            <a:r>
              <a:rPr lang="uz-Cyrl-UZ" sz="2400" dirty="0">
                <a:solidFill>
                  <a:schemeClr val="bg1"/>
                </a:solidFill>
                <a:latin typeface="Times New Roman" panose="02020603050405020304" pitchFamily="18" charset="0"/>
                <a:cs typeface="Times New Roman" panose="02020603050405020304" pitchFamily="18" charset="0"/>
              </a:rPr>
              <a:t>Shеrmuhаmmеdоvа N</a:t>
            </a:r>
            <a:r>
              <a:rPr lang="en-US" sz="2400" dirty="0">
                <a:solidFill>
                  <a:schemeClr val="bg1"/>
                </a:solidFill>
                <a:latin typeface="Times New Roman" panose="02020603050405020304" pitchFamily="18" charset="0"/>
                <a:cs typeface="Times New Roman" panose="02020603050405020304" pitchFamily="18" charset="0"/>
              </a:rPr>
              <a:t>.</a:t>
            </a:r>
            <a:r>
              <a:rPr lang="uz-Cyrl-UZ" sz="240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F</a:t>
            </a:r>
            <a:r>
              <a:rPr lang="uz-Cyrl-UZ" sz="2400" dirty="0">
                <a:solidFill>
                  <a:schemeClr val="bg1"/>
                </a:solidFill>
                <a:latin typeface="Times New Roman" panose="02020603050405020304" pitchFamily="18" charset="0"/>
                <a:cs typeface="Times New Roman" panose="02020603050405020304" pitchFamily="18" charset="0"/>
              </a:rPr>
              <a:t>alsa</a:t>
            </a:r>
            <a:r>
              <a:rPr lang="en-US" sz="2400" dirty="0">
                <a:solidFill>
                  <a:schemeClr val="bg1"/>
                </a:solidFill>
                <a:latin typeface="Times New Roman" panose="02020603050405020304" pitchFamily="18" charset="0"/>
                <a:cs typeface="Times New Roman" panose="02020603050405020304" pitchFamily="18" charset="0"/>
              </a:rPr>
              <a:t>f</a:t>
            </a:r>
            <a:r>
              <a:rPr lang="uz-Cyrl-UZ" sz="2400" dirty="0">
                <a:solidFill>
                  <a:schemeClr val="bg1"/>
                </a:solidFill>
                <a:latin typeface="Times New Roman" panose="02020603050405020304" pitchFamily="18" charset="0"/>
                <a:cs typeface="Times New Roman" panose="02020603050405020304" pitchFamily="18" charset="0"/>
              </a:rPr>
              <a:t>a va </a:t>
            </a:r>
            <a:r>
              <a:rPr lang="en-US" sz="2400" dirty="0">
                <a:solidFill>
                  <a:schemeClr val="bg1"/>
                </a:solidFill>
                <a:latin typeface="Times New Roman" panose="02020603050405020304" pitchFamily="18" charset="0"/>
                <a:cs typeface="Times New Roman" panose="02020603050405020304" pitchFamily="18" charset="0"/>
              </a:rPr>
              <a:t>f</a:t>
            </a:r>
            <a:r>
              <a:rPr lang="uz-Cyrl-UZ" sz="2400" dirty="0">
                <a:solidFill>
                  <a:schemeClr val="bg1"/>
                </a:solidFill>
                <a:latin typeface="Times New Roman" panose="02020603050405020304" pitchFamily="18" charset="0"/>
                <a:cs typeface="Times New Roman" panose="02020603050405020304" pitchFamily="18" charset="0"/>
              </a:rPr>
              <a:t>an metadologiyasi. </a:t>
            </a:r>
            <a:r>
              <a:rPr lang="en-US" sz="2400" dirty="0">
                <a:solidFill>
                  <a:schemeClr val="bg1"/>
                </a:solidFill>
                <a:latin typeface="Times New Roman" panose="02020603050405020304" pitchFamily="18" charset="0"/>
                <a:cs typeface="Times New Roman" panose="02020603050405020304" pitchFamily="18" charset="0"/>
              </a:rPr>
              <a:t>- </a:t>
            </a:r>
            <a:r>
              <a:rPr lang="uz-Cyrl-UZ" sz="2400" dirty="0">
                <a:solidFill>
                  <a:schemeClr val="bg1"/>
                </a:solidFill>
                <a:latin typeface="Times New Roman" panose="02020603050405020304" pitchFamily="18" charset="0"/>
                <a:cs typeface="Times New Roman" panose="02020603050405020304" pitchFamily="18" charset="0"/>
              </a:rPr>
              <a:t>Toshkent  </a:t>
            </a:r>
            <a:r>
              <a:rPr lang="uz-Cyrl-UZ" sz="2400" dirty="0">
                <a:latin typeface="Times New Roman" panose="02020603050405020304" pitchFamily="18" charset="0"/>
                <a:cs typeface="Times New Roman" panose="02020603050405020304" pitchFamily="18" charset="0"/>
              </a:rPr>
              <a:t>2009 – 436  </a:t>
            </a:r>
            <a:r>
              <a:rPr lang="en-US" sz="2400" dirty="0">
                <a:latin typeface="Times New Roman" panose="02020603050405020304" pitchFamily="18" charset="0"/>
                <a:cs typeface="Times New Roman" panose="02020603050405020304" pitchFamily="18" charset="0"/>
              </a:rPr>
              <a:t>b.</a:t>
            </a:r>
          </a:p>
          <a:p>
            <a:pPr marL="457200" lvl="0" indent="-457200">
              <a:buFont typeface="+mj-lt"/>
              <a:buAutoNum type="arabicPeriod"/>
            </a:pPr>
            <a:r>
              <a:rPr lang="uz-Cyrl-UZ" sz="2400" dirty="0">
                <a:latin typeface="Times New Roman" panose="02020603050405020304" pitchFamily="18" charset="0"/>
                <a:cs typeface="Times New Roman" panose="02020603050405020304" pitchFamily="18" charset="0"/>
              </a:rPr>
              <a:t>Shеrmuhаmmеdоvа N</a:t>
            </a:r>
            <a:r>
              <a:rPr lang="en-US" sz="2400" dirty="0">
                <a:latin typeface="Times New Roman" panose="02020603050405020304" pitchFamily="18" charset="0"/>
                <a:cs typeface="Times New Roman" panose="02020603050405020304" pitchFamily="18" charset="0"/>
              </a:rPr>
              <a:t>.</a:t>
            </a:r>
            <a:r>
              <a:rPr lang="uz-Cyrl-UZ"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Ilmiy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tadqiqot</a:t>
            </a:r>
            <a:r>
              <a:rPr lang="en-US" sz="2400" dirty="0">
                <a:latin typeface="Times New Roman" panose="02020603050405020304" pitchFamily="18" charset="0"/>
                <a:cs typeface="Times New Roman" panose="02020603050405020304" pitchFamily="18" charset="0"/>
              </a:rPr>
              <a:t> </a:t>
            </a:r>
            <a:r>
              <a:rPr lang="uz-Cyrl-UZ" sz="2400" dirty="0">
                <a:latin typeface="Times New Roman" panose="02020603050405020304" pitchFamily="18" charset="0"/>
                <a:cs typeface="Times New Roman" panose="02020603050405020304" pitchFamily="18" charset="0"/>
              </a:rPr>
              <a:t>metadologiyasi.</a:t>
            </a:r>
            <a:r>
              <a:rPr lang="en-US" sz="2400" dirty="0">
                <a:latin typeface="Times New Roman" panose="02020603050405020304" pitchFamily="18" charset="0"/>
                <a:cs typeface="Times New Roman" panose="02020603050405020304" pitchFamily="18" charset="0"/>
              </a:rPr>
              <a:t> -</a:t>
            </a:r>
            <a:r>
              <a:rPr lang="uz-Cyrl-UZ" sz="2400" dirty="0">
                <a:latin typeface="Times New Roman" panose="02020603050405020304" pitchFamily="18" charset="0"/>
                <a:cs typeface="Times New Roman" panose="02020603050405020304" pitchFamily="18" charset="0"/>
              </a:rPr>
              <a:t> Toshkent  20</a:t>
            </a:r>
            <a:r>
              <a:rPr lang="en-US" sz="2400" dirty="0">
                <a:latin typeface="Times New Roman" panose="02020603050405020304" pitchFamily="18" charset="0"/>
                <a:cs typeface="Times New Roman" panose="02020603050405020304" pitchFamily="18" charset="0"/>
              </a:rPr>
              <a:t>13.</a:t>
            </a:r>
          </a:p>
          <a:p>
            <a:pPr marL="457200" lvl="0" indent="-457200">
              <a:buFont typeface="+mj-lt"/>
              <a:buAutoNum type="arabicPeriod"/>
            </a:pPr>
            <a:r>
              <a:rPr lang="uz-Cyrl-UZ" sz="2400" dirty="0">
                <a:latin typeface="Times New Roman" panose="02020603050405020304" pitchFamily="18" charset="0"/>
                <a:cs typeface="Times New Roman" panose="02020603050405020304" pitchFamily="18" charset="0"/>
              </a:rPr>
              <a:t>Shаripоv M., </a:t>
            </a:r>
            <a:r>
              <a:rPr lang="en-US" sz="2400" dirty="0">
                <a:latin typeface="Times New Roman" panose="02020603050405020304" pitchFamily="18" charset="0"/>
                <a:cs typeface="Times New Roman" panose="02020603050405020304" pitchFamily="18" charset="0"/>
              </a:rPr>
              <a:t>F</a:t>
            </a:r>
            <a:r>
              <a:rPr lang="uz-Cyrl-UZ" sz="2400" dirty="0">
                <a:latin typeface="Times New Roman" panose="02020603050405020304" pitchFamily="18" charset="0"/>
                <a:cs typeface="Times New Roman" panose="02020603050405020304" pitchFamily="18" charset="0"/>
              </a:rPr>
              <a:t>аyziхo’jаеvа D. Mаntiq. –</a:t>
            </a:r>
            <a:r>
              <a:rPr lang="en-US" sz="2400" dirty="0">
                <a:latin typeface="Times New Roman" panose="02020603050405020304" pitchFamily="18" charset="0"/>
                <a:cs typeface="Times New Roman" panose="02020603050405020304" pitchFamily="18" charset="0"/>
              </a:rPr>
              <a:t> </a:t>
            </a:r>
            <a:r>
              <a:rPr lang="uz-Cyrl-UZ" sz="2400" dirty="0">
                <a:latin typeface="Times New Roman" panose="02020603050405020304" pitchFamily="18" charset="0"/>
                <a:cs typeface="Times New Roman" panose="02020603050405020304" pitchFamily="18" charset="0"/>
              </a:rPr>
              <a:t>T.: Univеrsitеt, 2005, -262 b.</a:t>
            </a:r>
            <a:endParaRPr lang="ru-RU" sz="240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uz-Cyrl-UZ" sz="2400" dirty="0">
                <a:latin typeface="Times New Roman" panose="02020603050405020304" pitchFamily="18" charset="0"/>
                <a:cs typeface="Times New Roman" panose="02020603050405020304" pitchFamily="18" charset="0"/>
              </a:rPr>
              <a:t>Shlеyеrmахеr </a:t>
            </a:r>
            <a:r>
              <a:rPr lang="en-US" sz="2400" dirty="0">
                <a:latin typeface="Times New Roman" panose="02020603050405020304" pitchFamily="18" charset="0"/>
                <a:cs typeface="Times New Roman" panose="02020603050405020304" pitchFamily="18" charset="0"/>
              </a:rPr>
              <a:t>F</a:t>
            </a:r>
            <a:r>
              <a:rPr lang="uz-Cyrl-UZ" sz="2400" dirty="0">
                <a:latin typeface="Times New Roman" panose="02020603050405020304" pitchFamily="18" charset="0"/>
                <a:cs typeface="Times New Roman" panose="02020603050405020304" pitchFamily="18" charset="0"/>
              </a:rPr>
              <a:t>. Diаlеktikа. –</a:t>
            </a:r>
            <a:r>
              <a:rPr lang="en-US" sz="2400" dirty="0">
                <a:latin typeface="Times New Roman" panose="02020603050405020304" pitchFamily="18" charset="0"/>
                <a:cs typeface="Times New Roman" panose="02020603050405020304" pitchFamily="18" charset="0"/>
              </a:rPr>
              <a:t> </a:t>
            </a:r>
            <a:r>
              <a:rPr lang="uz-Cyrl-UZ" sz="2400" dirty="0">
                <a:latin typeface="Times New Roman" panose="02020603050405020304" pitchFamily="18" charset="0"/>
                <a:cs typeface="Times New Roman" panose="02020603050405020304" pitchFamily="18" charset="0"/>
              </a:rPr>
              <a:t>M.:  АST, 1992. -270 s. </a:t>
            </a:r>
            <a:endParaRPr lang="ru-RU" sz="240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sz="2400" u="sng" dirty="0">
                <a:latin typeface="Times New Roman" panose="02020603050405020304" pitchFamily="18" charset="0"/>
                <a:cs typeface="Times New Roman" panose="02020603050405020304" pitchFamily="18" charset="0"/>
              </a:rPr>
              <a:t>www.ziyonet.uz</a:t>
            </a:r>
            <a:endParaRPr lang="ru-RU" sz="240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uz-Cyrl-UZ" sz="2400" u="sng"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www.</a:t>
            </a:r>
            <a:r>
              <a:rPr lang="en-US" sz="2400" u="sng"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philosophy</a:t>
            </a:r>
            <a:r>
              <a:rPr lang="uz-Cyrl-UZ" sz="2400" u="sng"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.ru</a:t>
            </a:r>
            <a:r>
              <a:rPr lang="uz-Cyrl-UZ" sz="2400" u="sng" dirty="0">
                <a:latin typeface="Times New Roman" panose="02020603050405020304" pitchFamily="18" charset="0"/>
                <a:cs typeface="Times New Roman" panose="02020603050405020304" pitchFamily="18" charset="0"/>
              </a:rPr>
              <a:t>.</a:t>
            </a:r>
            <a:endParaRPr lang="en-US" sz="2400" u="sng"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hlinkClick r:id="rId3"/>
              </a:rPr>
              <a:t>https://azkurs.org/1-fanning-mohiyati-fan.html</a:t>
            </a:r>
            <a:endParaRPr lang="en-US" sz="240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sz="2400" dirty="0">
                <a:latin typeface="Times New Roman" panose="02020603050405020304" pitchFamily="18" charset="0"/>
                <a:cs typeface="Times New Roman" panose="02020603050405020304" pitchFamily="18" charset="0"/>
              </a:rPr>
              <a:t>WWW.google.com</a:t>
            </a:r>
            <a:endParaRPr lang="ru-RU" sz="2400" dirty="0">
              <a:latin typeface="Times New Roman" panose="02020603050405020304" pitchFamily="18" charset="0"/>
              <a:cs typeface="Times New Roman" panose="02020603050405020304" pitchFamily="18" charset="0"/>
            </a:endParaRPr>
          </a:p>
          <a:p>
            <a:endParaRPr lang="ru-RU" sz="2400" dirty="0"/>
          </a:p>
        </p:txBody>
      </p:sp>
      <p:pic>
        <p:nvPicPr>
          <p:cNvPr id="3" name="Рисунок 2">
            <a:extLst>
              <a:ext uri="{FF2B5EF4-FFF2-40B4-BE49-F238E27FC236}">
                <a16:creationId xmlns:a16="http://schemas.microsoft.com/office/drawing/2014/main" xmlns="" id="{958F21B4-B034-4668-AD77-CAB8E6DD835C}"/>
              </a:ext>
            </a:extLst>
          </p:cNvPr>
          <p:cNvPicPr>
            <a:picLocks noChangeAspect="1"/>
          </p:cNvPicPr>
          <p:nvPr/>
        </p:nvPicPr>
        <p:blipFill>
          <a:blip r:embed="rId4" cstate="print"/>
          <a:stretch>
            <a:fillRect/>
          </a:stretch>
        </p:blipFill>
        <p:spPr>
          <a:xfrm>
            <a:off x="1095882" y="309342"/>
            <a:ext cx="10022693" cy="1749704"/>
          </a:xfrm>
          <a:prstGeom prst="rect">
            <a:avLst/>
          </a:prstGeom>
        </p:spPr>
      </p:pic>
    </p:spTree>
    <p:extLst>
      <p:ext uri="{BB962C8B-B14F-4D97-AF65-F5344CB8AC3E}">
        <p14:creationId xmlns:p14="http://schemas.microsoft.com/office/powerpoint/2010/main" val="3524483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xmlns="" id="{E8800F3A-7B28-47D1-95FA-75D1FDC20169}"/>
              </a:ext>
            </a:extLst>
          </p:cNvPr>
          <p:cNvSpPr/>
          <p:nvPr/>
        </p:nvSpPr>
        <p:spPr>
          <a:xfrm>
            <a:off x="795255" y="1919117"/>
            <a:ext cx="10601489" cy="2308324"/>
          </a:xfrm>
          <a:prstGeom prst="rect">
            <a:avLst/>
          </a:prstGeom>
        </p:spPr>
        <p:txBody>
          <a:bodyPr wrap="square">
            <a:spAutoFit/>
          </a:bodyPr>
          <a:lstStyle/>
          <a:p>
            <a:pPr algn="ctr"/>
            <a:r>
              <a:rPr lang="en-US" sz="7200" dirty="0">
                <a:latin typeface="Times New Roman" panose="02020603050405020304" pitchFamily="18" charset="0"/>
                <a:cs typeface="Times New Roman" panose="02020603050405020304" pitchFamily="18" charset="0"/>
              </a:rPr>
              <a:t>E’TIBORINGIZ UCHUN RAHMAT</a:t>
            </a:r>
          </a:p>
        </p:txBody>
      </p:sp>
      <p:pic>
        <p:nvPicPr>
          <p:cNvPr id="3" name="Рисунок 2">
            <a:extLst>
              <a:ext uri="{FF2B5EF4-FFF2-40B4-BE49-F238E27FC236}">
                <a16:creationId xmlns:a16="http://schemas.microsoft.com/office/drawing/2014/main" xmlns="" id="{FB0F6BEB-11CD-4CBC-9C45-3F00AB36D513}"/>
              </a:ext>
            </a:extLst>
          </p:cNvPr>
          <p:cNvPicPr>
            <a:picLocks noChangeAspect="1"/>
          </p:cNvPicPr>
          <p:nvPr/>
        </p:nvPicPr>
        <p:blipFill>
          <a:blip r:embed="rId2" cstate="print"/>
          <a:stretch>
            <a:fillRect/>
          </a:stretch>
        </p:blipFill>
        <p:spPr>
          <a:xfrm>
            <a:off x="8695982" y="3429000"/>
            <a:ext cx="2700762" cy="5346655"/>
          </a:xfrm>
          <a:prstGeom prst="rect">
            <a:avLst/>
          </a:prstGeom>
        </p:spPr>
      </p:pic>
    </p:spTree>
    <p:extLst>
      <p:ext uri="{BB962C8B-B14F-4D97-AF65-F5344CB8AC3E}">
        <p14:creationId xmlns:p14="http://schemas.microsoft.com/office/powerpoint/2010/main" val="158249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E7685A6-DF4A-417C-9AE6-C92FCBCBE948}"/>
              </a:ext>
            </a:extLst>
          </p:cNvPr>
          <p:cNvSpPr>
            <a:spLocks noGrp="1"/>
          </p:cNvSpPr>
          <p:nvPr>
            <p:ph idx="1"/>
          </p:nvPr>
        </p:nvSpPr>
        <p:spPr>
          <a:xfrm>
            <a:off x="581192" y="1558344"/>
            <a:ext cx="11029615" cy="2524259"/>
          </a:xfrm>
        </p:spPr>
        <p:txBody>
          <a:bodyPr>
            <a:normAutofit fontScale="92500" lnSpcReduction="10000"/>
          </a:bodyPr>
          <a:lstStyle/>
          <a:p>
            <a:r>
              <a:rPr lang="uz-Cyrl-UZ" dirty="0"/>
              <a:t>Ilmiy muammo – hal qilinishi talab etilayotgan nazariy va amaliy masala bo‘lib, usiz ilmiy tadqiqot ishlarini bajarib bo‘lmaydi. Texnika yo‘nalishida ilmiy muammolar, ishlab chiqarish texnik vositalari va jarayonlarini u yoki bu jihatdan ma’lum talablarga javob bermayotganidan energiya va boshqa resurslarni sarflarining yuqoriligi tufayli yuzaga keladigan va yechimi jamiyat taraqqiyotida zarur bo‘lgan masalalardan iboratdir. Ilmiy muammolar fanda oldingi erishilgan natijalar orasidan o‘sib chiqadi.</a:t>
            </a:r>
            <a:endParaRPr lang="en-US" dirty="0"/>
          </a:p>
          <a:p>
            <a:endParaRPr lang="ru-RU" dirty="0"/>
          </a:p>
        </p:txBody>
      </p:sp>
      <p:pic>
        <p:nvPicPr>
          <p:cNvPr id="4" name="Picture 3">
            <a:extLst>
              <a:ext uri="{FF2B5EF4-FFF2-40B4-BE49-F238E27FC236}">
                <a16:creationId xmlns="" xmlns:a16="http://schemas.microsoft.com/office/drawing/2014/main" id="{374B01FA-11D1-448C-9447-BDB3A1D4A5EB}"/>
              </a:ext>
            </a:extLst>
          </p:cNvPr>
          <p:cNvPicPr>
            <a:picLocks noChangeAspect="1"/>
          </p:cNvPicPr>
          <p:nvPr/>
        </p:nvPicPr>
        <p:blipFill>
          <a:blip r:embed="rId2"/>
          <a:stretch>
            <a:fillRect/>
          </a:stretch>
        </p:blipFill>
        <p:spPr>
          <a:xfrm>
            <a:off x="3271232" y="3477294"/>
            <a:ext cx="4928316" cy="3206841"/>
          </a:xfrm>
          <a:prstGeom prst="rect">
            <a:avLst/>
          </a:prstGeom>
        </p:spPr>
      </p:pic>
    </p:spTree>
    <p:extLst>
      <p:ext uri="{BB962C8B-B14F-4D97-AF65-F5344CB8AC3E}">
        <p14:creationId xmlns:p14="http://schemas.microsoft.com/office/powerpoint/2010/main" val="2765800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C78F00-F603-420C-BF3E-788ECA531352}"/>
              </a:ext>
            </a:extLst>
          </p:cNvPr>
          <p:cNvSpPr>
            <a:spLocks noGrp="1"/>
          </p:cNvSpPr>
          <p:nvPr>
            <p:ph type="title"/>
          </p:nvPr>
        </p:nvSpPr>
        <p:spPr/>
        <p:txBody>
          <a:bodyPr>
            <a:normAutofit fontScale="90000"/>
          </a:bodyPr>
          <a:lstStyle/>
          <a:p>
            <a:pPr algn="ctr"/>
            <a:r>
              <a:rPr lang="uz-Cyrl-UZ" dirty="0"/>
              <a:t>Muammo tushunchasi va uning mohiyati</a:t>
            </a:r>
            <a:endParaRPr lang="ru-RU" dirty="0"/>
          </a:p>
        </p:txBody>
      </p:sp>
      <p:sp>
        <p:nvSpPr>
          <p:cNvPr id="3" name="Content Placeholder 2">
            <a:extLst>
              <a:ext uri="{FF2B5EF4-FFF2-40B4-BE49-F238E27FC236}">
                <a16:creationId xmlns="" xmlns:a16="http://schemas.microsoft.com/office/drawing/2014/main" id="{EFAAFA80-6FAD-4073-89BD-C515636EEB2B}"/>
              </a:ext>
            </a:extLst>
          </p:cNvPr>
          <p:cNvSpPr>
            <a:spLocks noGrp="1"/>
          </p:cNvSpPr>
          <p:nvPr>
            <p:ph idx="1"/>
          </p:nvPr>
        </p:nvSpPr>
        <p:spPr>
          <a:xfrm>
            <a:off x="581192" y="4456090"/>
            <a:ext cx="11029615" cy="2401909"/>
          </a:xfrm>
        </p:spPr>
        <p:txBody>
          <a:bodyPr>
            <a:normAutofit fontScale="70000" lnSpcReduction="20000"/>
          </a:bodyPr>
          <a:lstStyle/>
          <a:p>
            <a:r>
              <a:rPr lang="uz-Cyrl-UZ" dirty="0"/>
              <a:t>Ilmiy muammoni qo‘yish – muammoni izlash, muammoni qo‘yish va rivojlantirish (kengaytirish) bosqichlarini o‘z ichiga oladi. Muammoni izlash – ilmiy muammoni yuzaga kelishi ijtimoiy, iqtisodiy va texnik asoslar bilan bog‘liq bo‘lishi mumkin. Ijtimoiy asosga ega bo‘lgan energetik muammo sifatida ekologik toza energiya ishlab chiqarish, muhitni ifloslantirmaydigan ichki yonuv dvigatelini yaratish bilan bog‘liq muammoni misol qilib olishimiz mumkin.</a:t>
            </a:r>
            <a:endParaRPr lang="en-US" dirty="0"/>
          </a:p>
          <a:p>
            <a:r>
              <a:rPr lang="uz-Cyrl-UZ" dirty="0"/>
              <a:t> Muammo tushunchasi va uning mohiyati. Muammo – bu echilishi lozim bo‘lgan masala yoki vazifa. Muammoni qo‘yish hali anglab etilmagan narsa yoki hodisaning mavjudligini anglatadi. Ayni vaqtda bu narsa yoki hodisa muayyan tarzda tavsiflangan, ajratilgan, ya’ni u haqda muayyan boshlang‘ich bilim mavjud bo‘lishi lozim. SHunday qilib, muammoni bilish – bu alohida turdagi bilim: u «bilmaslik haqidagi bilim»dir. </a:t>
            </a:r>
            <a:endParaRPr lang="ru-RU" dirty="0"/>
          </a:p>
          <a:p>
            <a:endParaRPr lang="ru-RU" dirty="0"/>
          </a:p>
        </p:txBody>
      </p:sp>
      <p:pic>
        <p:nvPicPr>
          <p:cNvPr id="5" name="Picture 4">
            <a:extLst>
              <a:ext uri="{FF2B5EF4-FFF2-40B4-BE49-F238E27FC236}">
                <a16:creationId xmlns="" xmlns:a16="http://schemas.microsoft.com/office/drawing/2014/main" id="{B31E533F-AEA7-4B09-B28C-0961C7C2CB35}"/>
              </a:ext>
            </a:extLst>
          </p:cNvPr>
          <p:cNvPicPr>
            <a:picLocks noChangeAspect="1"/>
          </p:cNvPicPr>
          <p:nvPr/>
        </p:nvPicPr>
        <p:blipFill>
          <a:blip r:embed="rId2"/>
          <a:stretch>
            <a:fillRect/>
          </a:stretch>
        </p:blipFill>
        <p:spPr>
          <a:xfrm>
            <a:off x="3481589" y="1933440"/>
            <a:ext cx="4850452" cy="2401910"/>
          </a:xfrm>
          <a:prstGeom prst="rect">
            <a:avLst/>
          </a:prstGeom>
        </p:spPr>
      </p:pic>
    </p:spTree>
    <p:extLst>
      <p:ext uri="{BB962C8B-B14F-4D97-AF65-F5344CB8AC3E}">
        <p14:creationId xmlns:p14="http://schemas.microsoft.com/office/powerpoint/2010/main" val="522740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42BAC3-3B9F-4EDB-887B-7357400296CE}"/>
              </a:ext>
            </a:extLst>
          </p:cNvPr>
          <p:cNvSpPr>
            <a:spLocks noGrp="1"/>
          </p:cNvSpPr>
          <p:nvPr>
            <p:ph type="title"/>
          </p:nvPr>
        </p:nvSpPr>
        <p:spPr/>
        <p:txBody>
          <a:bodyPr/>
          <a:lstStyle/>
          <a:p>
            <a:pPr algn="ctr"/>
            <a:r>
              <a:rPr lang="uz-Cyrl-UZ" dirty="0"/>
              <a:t>muammoni </a:t>
            </a:r>
            <a:r>
              <a:rPr lang="uz-Cyrl-UZ" dirty="0" smtClean="0"/>
              <a:t>baholash</a:t>
            </a:r>
            <a:endParaRPr lang="ru-RU" dirty="0"/>
          </a:p>
        </p:txBody>
      </p:sp>
      <p:sp>
        <p:nvSpPr>
          <p:cNvPr id="3" name="Content Placeholder 2">
            <a:extLst>
              <a:ext uri="{FF2B5EF4-FFF2-40B4-BE49-F238E27FC236}">
                <a16:creationId xmlns="" xmlns:a16="http://schemas.microsoft.com/office/drawing/2014/main" id="{F4D9C87B-F231-42A5-A54B-3212AB8E8A7D}"/>
              </a:ext>
            </a:extLst>
          </p:cNvPr>
          <p:cNvSpPr>
            <a:spLocks noGrp="1"/>
          </p:cNvSpPr>
          <p:nvPr>
            <p:ph idx="1"/>
          </p:nvPr>
        </p:nvSpPr>
        <p:spPr>
          <a:xfrm>
            <a:off x="581192" y="1715956"/>
            <a:ext cx="11029615" cy="4890906"/>
          </a:xfrm>
        </p:spPr>
        <p:txBody>
          <a:bodyPr>
            <a:normAutofit fontScale="85000" lnSpcReduction="20000"/>
          </a:bodyPr>
          <a:lstStyle/>
          <a:p>
            <a:r>
              <a:rPr lang="uz-Cyrl-UZ" dirty="0"/>
              <a:t>Olim muammoni baholashi va u shug‘ullanishga arziydimi, degan savolga javob berishi juda muhimdir. Predmetli bilimdan farqli o‘laroq, muammolar haqiqiy ham, soxta ham bo‘lishi mumkin emas. Ammo ularni boshqa mezonlar – muhimlik, dolzarblik, echish mumkinligi (tadqiqotchilarni odatda muammoni mazkur vositalar bilan va mazkur muddatda echish mumkin yoki mumkin emasligi to‘g‘risidagi masala juda qiziqtiradi) nuqtai nazaridan baholaydilar. Muammoni qo‘yish – har qanday ilmiy tadqiqotning dastlabki bosqichi. Ammo muammo qo‘yilganidan so‘ng uni echish metodlarini topish talab etiladi.  Ijtimoiy  madaniy hayotda ijtimoiy (kundalik, shaxsiy, kasbga doir, ilmiy), iqtisodiy(ishlab chiqarish sohasi), siyosiy (xalqaro darajadagi,  mintaqaviy ) muammo shakllari farqlanadi. Quyida biz ilmiy muammoning tahliliga alohida e’tibor qaratamiz.</a:t>
            </a:r>
            <a:endParaRPr lang="ru-RU" dirty="0"/>
          </a:p>
          <a:p>
            <a:r>
              <a:rPr lang="uz-Cyrl-UZ" dirty="0"/>
              <a:t>Har qanday ilmiy bilish muammodan boshlanadi. Umuman olganda, inson bilimining rivojlanish jarayonini ayrim muammolarni qo‘yishdan ularni echishga o‘tish, so‘ngra yangi muammolarni qo‘yish sifatida tavsiflash mumkin. Biroq muammoning haqiqiy o‘rni qanday? Ilmiy muammolar nima uchun yuzaga keladi? Muammoning masaladan farqi nimada? Ilmiy muammolar doirasi qanday?</a:t>
            </a:r>
            <a:endParaRPr lang="ru-RU" dirty="0"/>
          </a:p>
          <a:p>
            <a:endParaRPr lang="ru-RU" dirty="0"/>
          </a:p>
        </p:txBody>
      </p:sp>
    </p:spTree>
    <p:extLst>
      <p:ext uri="{BB962C8B-B14F-4D97-AF65-F5344CB8AC3E}">
        <p14:creationId xmlns:p14="http://schemas.microsoft.com/office/powerpoint/2010/main" val="4214352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8999F3-E4A6-4ED0-9D23-04ADB6657F69}"/>
              </a:ext>
            </a:extLst>
          </p:cNvPr>
          <p:cNvSpPr>
            <a:spLocks noGrp="1"/>
          </p:cNvSpPr>
          <p:nvPr>
            <p:ph type="title"/>
          </p:nvPr>
        </p:nvSpPr>
        <p:spPr/>
        <p:txBody>
          <a:bodyPr>
            <a:normAutofit fontScale="90000"/>
          </a:bodyPr>
          <a:lstStyle/>
          <a:p>
            <a:pPr marL="0" indent="0" algn="ctr"/>
            <a:r>
              <a:rPr lang="en-US" dirty="0"/>
              <a:t> MUAMMONI OQILONA HAL QILISH </a:t>
            </a:r>
            <a:r>
              <a:rPr lang="en-US" dirty="0" smtClean="0"/>
              <a:t>                                                             </a:t>
            </a:r>
            <a:r>
              <a:rPr lang="en-US" dirty="0"/>
              <a:t>BOSQICHLARI </a:t>
            </a:r>
            <a:endParaRPr lang="ru-RU" dirty="0"/>
          </a:p>
        </p:txBody>
      </p:sp>
      <p:sp>
        <p:nvSpPr>
          <p:cNvPr id="3" name="Content Placeholder 2">
            <a:extLst>
              <a:ext uri="{FF2B5EF4-FFF2-40B4-BE49-F238E27FC236}">
                <a16:creationId xmlns="" xmlns:a16="http://schemas.microsoft.com/office/drawing/2014/main" id="{9D1F0DEA-0171-45A6-BC74-4E2CD63F208A}"/>
              </a:ext>
            </a:extLst>
          </p:cNvPr>
          <p:cNvSpPr>
            <a:spLocks noGrp="1"/>
          </p:cNvSpPr>
          <p:nvPr>
            <p:ph idx="1"/>
          </p:nvPr>
        </p:nvSpPr>
        <p:spPr>
          <a:xfrm>
            <a:off x="1223493" y="1970468"/>
            <a:ext cx="10387314" cy="1867436"/>
          </a:xfrm>
        </p:spPr>
        <p:txBody>
          <a:bodyPr>
            <a:normAutofit/>
          </a:bodyPr>
          <a:lstStyle/>
          <a:p>
            <a:pPr marL="0" indent="0">
              <a:buNone/>
            </a:pPr>
            <a:r>
              <a:rPr lang="en-US" sz="2400" dirty="0" smtClean="0"/>
              <a:t>                                                                            </a:t>
            </a:r>
            <a:endParaRPr lang="ru-RU" sz="2400" dirty="0"/>
          </a:p>
        </p:txBody>
      </p:sp>
      <p:sp>
        <p:nvSpPr>
          <p:cNvPr id="12" name="Diamond 11">
            <a:extLst>
              <a:ext uri="{FF2B5EF4-FFF2-40B4-BE49-F238E27FC236}">
                <a16:creationId xmlns="" xmlns:a16="http://schemas.microsoft.com/office/drawing/2014/main" id="{AC543549-BC81-4F61-B3EC-501A108071C6}"/>
              </a:ext>
            </a:extLst>
          </p:cNvPr>
          <p:cNvSpPr/>
          <p:nvPr/>
        </p:nvSpPr>
        <p:spPr>
          <a:xfrm>
            <a:off x="502275" y="2118575"/>
            <a:ext cx="2910625" cy="78561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Muammoni aniqlash</a:t>
            </a:r>
            <a:endParaRPr lang="ru-RU"/>
          </a:p>
        </p:txBody>
      </p:sp>
      <p:sp>
        <p:nvSpPr>
          <p:cNvPr id="13" name="Flowchart: Preparation 12">
            <a:extLst>
              <a:ext uri="{FF2B5EF4-FFF2-40B4-BE49-F238E27FC236}">
                <a16:creationId xmlns="" xmlns:a16="http://schemas.microsoft.com/office/drawing/2014/main" id="{39654212-2356-431E-B0CE-2E1E045E3B6B}"/>
              </a:ext>
            </a:extLst>
          </p:cNvPr>
          <p:cNvSpPr/>
          <p:nvPr/>
        </p:nvSpPr>
        <p:spPr>
          <a:xfrm>
            <a:off x="1609859" y="3142318"/>
            <a:ext cx="2910625" cy="869581"/>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Chegaralar</a:t>
            </a:r>
            <a:r>
              <a:rPr lang="en-US" dirty="0"/>
              <a:t> </a:t>
            </a:r>
            <a:r>
              <a:rPr lang="en-US" dirty="0" err="1"/>
              <a:t>va</a:t>
            </a:r>
            <a:r>
              <a:rPr lang="en-US" dirty="0"/>
              <a:t> </a:t>
            </a:r>
            <a:r>
              <a:rPr lang="en-US" dirty="0" err="1"/>
              <a:t>mezonlarni</a:t>
            </a:r>
            <a:r>
              <a:rPr lang="en-US" dirty="0"/>
              <a:t> </a:t>
            </a:r>
            <a:r>
              <a:rPr lang="en-US" dirty="0" err="1"/>
              <a:t>shakllantirish</a:t>
            </a:r>
            <a:endParaRPr lang="ru-RU" dirty="0"/>
          </a:p>
        </p:txBody>
      </p:sp>
      <p:sp>
        <p:nvSpPr>
          <p:cNvPr id="14" name="Rectangle: Rounded Corners 13">
            <a:extLst>
              <a:ext uri="{FF2B5EF4-FFF2-40B4-BE49-F238E27FC236}">
                <a16:creationId xmlns="" xmlns:a16="http://schemas.microsoft.com/office/drawing/2014/main" id="{83BB9A5E-B31E-4D49-9830-61104958BB79}"/>
              </a:ext>
            </a:extLst>
          </p:cNvPr>
          <p:cNvSpPr/>
          <p:nvPr/>
        </p:nvSpPr>
        <p:spPr>
          <a:xfrm>
            <a:off x="3509493" y="4237022"/>
            <a:ext cx="2150772" cy="7727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Muqobil</a:t>
            </a:r>
            <a:r>
              <a:rPr lang="en-US" dirty="0"/>
              <a:t> </a:t>
            </a:r>
            <a:r>
              <a:rPr lang="en-US" dirty="0" err="1"/>
              <a:t>variantlarni</a:t>
            </a:r>
            <a:r>
              <a:rPr lang="en-US" dirty="0"/>
              <a:t> </a:t>
            </a:r>
            <a:r>
              <a:rPr lang="en-US" dirty="0" err="1"/>
              <a:t>aniqlash</a:t>
            </a:r>
            <a:endParaRPr lang="ru-RU" dirty="0"/>
          </a:p>
        </p:txBody>
      </p:sp>
      <p:sp>
        <p:nvSpPr>
          <p:cNvPr id="15" name="Oval 14">
            <a:extLst>
              <a:ext uri="{FF2B5EF4-FFF2-40B4-BE49-F238E27FC236}">
                <a16:creationId xmlns="" xmlns:a16="http://schemas.microsoft.com/office/drawing/2014/main" id="{55A116CF-CABF-49A9-8ED4-8B766779A01F}"/>
              </a:ext>
            </a:extLst>
          </p:cNvPr>
          <p:cNvSpPr/>
          <p:nvPr/>
        </p:nvSpPr>
        <p:spPr>
          <a:xfrm>
            <a:off x="7283005" y="5769478"/>
            <a:ext cx="2150772" cy="7727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Yakuniy tanlov</a:t>
            </a:r>
            <a:endParaRPr lang="ru-RU"/>
          </a:p>
        </p:txBody>
      </p:sp>
      <p:sp>
        <p:nvSpPr>
          <p:cNvPr id="17" name="Flowchart: Merge 16">
            <a:extLst>
              <a:ext uri="{FF2B5EF4-FFF2-40B4-BE49-F238E27FC236}">
                <a16:creationId xmlns="" xmlns:a16="http://schemas.microsoft.com/office/drawing/2014/main" id="{7BC47CA5-4D2A-419B-A4BF-D21A52368641}"/>
              </a:ext>
            </a:extLst>
          </p:cNvPr>
          <p:cNvSpPr/>
          <p:nvPr/>
        </p:nvSpPr>
        <p:spPr>
          <a:xfrm>
            <a:off x="4984124" y="5312278"/>
            <a:ext cx="2691684" cy="84356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Variantlarni baholash</a:t>
            </a:r>
            <a:endParaRPr lang="ru-RU"/>
          </a:p>
        </p:txBody>
      </p:sp>
    </p:spTree>
    <p:extLst>
      <p:ext uri="{BB962C8B-B14F-4D97-AF65-F5344CB8AC3E}">
        <p14:creationId xmlns:p14="http://schemas.microsoft.com/office/powerpoint/2010/main" val="2351014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7C1FDE-AD96-4661-83DC-F110200D7C2B}"/>
              </a:ext>
            </a:extLst>
          </p:cNvPr>
          <p:cNvSpPr>
            <a:spLocks noGrp="1"/>
          </p:cNvSpPr>
          <p:nvPr>
            <p:ph type="title"/>
          </p:nvPr>
        </p:nvSpPr>
        <p:spPr/>
        <p:txBody>
          <a:bodyPr/>
          <a:lstStyle/>
          <a:p>
            <a:pPr algn="ctr"/>
            <a:r>
              <a:rPr lang="uz-Cyrl-UZ" dirty="0"/>
              <a:t>Muammoni to‘g‘ri qo‘yish</a:t>
            </a:r>
            <a:endParaRPr lang="ru-RU" dirty="0"/>
          </a:p>
        </p:txBody>
      </p:sp>
      <p:sp>
        <p:nvSpPr>
          <p:cNvPr id="3" name="Content Placeholder 2">
            <a:extLst>
              <a:ext uri="{FF2B5EF4-FFF2-40B4-BE49-F238E27FC236}">
                <a16:creationId xmlns="" xmlns:a16="http://schemas.microsoft.com/office/drawing/2014/main" id="{831C734E-7452-486F-B9D9-96F70807A966}"/>
              </a:ext>
            </a:extLst>
          </p:cNvPr>
          <p:cNvSpPr>
            <a:spLocks noGrp="1"/>
          </p:cNvSpPr>
          <p:nvPr>
            <p:ph idx="1"/>
          </p:nvPr>
        </p:nvSpPr>
        <p:spPr>
          <a:xfrm>
            <a:off x="581192" y="2180496"/>
            <a:ext cx="11029615" cy="4117273"/>
          </a:xfrm>
        </p:spPr>
        <p:txBody>
          <a:bodyPr>
            <a:normAutofit fontScale="70000" lnSpcReduction="20000"/>
          </a:bodyPr>
          <a:lstStyle/>
          <a:p>
            <a:r>
              <a:rPr lang="uz-Cyrl-UZ" dirty="0"/>
              <a:t>Ilmiy muammo – bilishning rivojlanish jarayonida ob’ektiv tarzda yuzaga keladigan, echimini topish muhim amaliy yoki nazariy ahamiyatga ega bo‘lgan masala yoki masalalar majmuidir. SHuningdek ilmiy muammo, hal qilishni talab etuvchi nazariy yoki amaliy masala; fanda – biron-bir hodisalar, ob’ektlar, jarayonlarni tushuntirishda qarama-qarshi yondashuvlar ko‘rinishida amal qiluvchi va uni echish uchun muvofiq nazariyani talab etuvchi ziddiyatli holatdir</a:t>
            </a:r>
            <a:endParaRPr lang="en-US" dirty="0"/>
          </a:p>
          <a:p>
            <a:r>
              <a:rPr lang="uz-Cyrl-UZ" dirty="0"/>
              <a:t>Muammoni to‘g‘ri qo‘yish uni muvaffaqiyatli echishning muhim sharti, ilmiy bilish jarayonining dastlabki bosqichidir. To‘g‘ri qo‘yilmagan muammo yoki soxta muammo haqiqiy muammolarni echishdan chalg‘itadi. Muammoni qo‘yishda, avvalo, ayrim holatni masala sifatida anglab etish, qolaversa, muammoning mazmunini aniq tushunish, ma’lum va noma’lum narsalarni ajratgan holda uni ta’riflash lozim. Masalan, bakalavr, magistr, doktorant mavzu tanlashda eng avvalo bu mavzuning ishlanganlik darajasi haqida to‘liq ma’lumotga ega bo‘lishi, uning amaliy ahamiyatini prognoz qilishi lozim. Muallif mavzuni his qilsa, muammoni yaxlit ko‘radi va uning echimini topadi. SHuningdek, mavzuda muammoning yaxlit ifodasi shakllangan bo‘lishi, shu mavzu bo‘yicha maqolalarning mantiqan izchilligini ta’minlaydi. Siyqasi chiqqan mavzular bo‘yicha nafaqat dissertasiya, hatto  maqola yozish ham muayyan qiyinchilik tug‘diradi. Ilmiy muammoning echimini topish uchun eng avvalo  shu muammoga oid bilimning bo‘lishi asosiy mezondir. Ilmiy muammolar predmetga yoki proseduraga doir bo‘ladi. </a:t>
            </a:r>
            <a:endParaRPr lang="ru-RU" dirty="0"/>
          </a:p>
          <a:p>
            <a:endParaRPr lang="ru-RU" dirty="0"/>
          </a:p>
        </p:txBody>
      </p:sp>
    </p:spTree>
    <p:extLst>
      <p:ext uri="{BB962C8B-B14F-4D97-AF65-F5344CB8AC3E}">
        <p14:creationId xmlns:p14="http://schemas.microsoft.com/office/powerpoint/2010/main" val="3455018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27234D-04C6-4918-9524-0F94BD74C8CD}"/>
              </a:ext>
            </a:extLst>
          </p:cNvPr>
          <p:cNvSpPr>
            <a:spLocks noGrp="1"/>
          </p:cNvSpPr>
          <p:nvPr>
            <p:ph type="title"/>
          </p:nvPr>
        </p:nvSpPr>
        <p:spPr/>
        <p:txBody>
          <a:bodyPr/>
          <a:lstStyle/>
          <a:p>
            <a:pPr algn="ctr"/>
            <a:r>
              <a:rPr lang="uz-Cyrl-UZ" dirty="0"/>
              <a:t>Empirik muammo</a:t>
            </a:r>
            <a:endParaRPr lang="ru-RU" dirty="0"/>
          </a:p>
        </p:txBody>
      </p:sp>
      <p:sp>
        <p:nvSpPr>
          <p:cNvPr id="3" name="Content Placeholder 2">
            <a:extLst>
              <a:ext uri="{FF2B5EF4-FFF2-40B4-BE49-F238E27FC236}">
                <a16:creationId xmlns="" xmlns:a16="http://schemas.microsoft.com/office/drawing/2014/main" id="{71FE1BEB-B9F4-4E1F-AC5F-F7DC480248AB}"/>
              </a:ext>
            </a:extLst>
          </p:cNvPr>
          <p:cNvSpPr>
            <a:spLocks noGrp="1"/>
          </p:cNvSpPr>
          <p:nvPr>
            <p:ph idx="1"/>
          </p:nvPr>
        </p:nvSpPr>
        <p:spPr>
          <a:xfrm>
            <a:off x="581192" y="1828800"/>
            <a:ext cx="11029615" cy="4675031"/>
          </a:xfrm>
        </p:spPr>
        <p:txBody>
          <a:bodyPr>
            <a:normAutofit fontScale="85000" lnSpcReduction="20000"/>
          </a:bodyPr>
          <a:lstStyle/>
          <a:p>
            <a:r>
              <a:rPr lang="uz-Cyrl-UZ" dirty="0"/>
              <a:t>Predmetga doir muammolarda o‘rganilayotgan ob’ektlar, proseduraga doir muammolarda esa – bilim olish va uni baholash usullari aks etadi. O‘z navbatida, predmetga doir muammolarning empirik va konseptual, proseduraga doir muammolarning metodologik va baholash bilan bog‘liq turlari farqlanadi. Empirik muammolarni echish uchun materialni sof nazariy tahlil qilish bilan bir qatorda, predmetlar bilan ma’lum amallarni bajarish lozim, vaholanki, konseptual muammolar borliqqa bevosita murojaat etishni talab qilmaydi. Predmetga doir muammolardan farqli o‘laroq, proseduraga doir muammolar doim konseptual xususiyatga ega bo‘ladi; proseduraga doir muammolar o‘rtasidagi farq shunda ko‘rinadiki, metodologik muammolar nisbiy mushohada ko‘rinishida echimga ega bo‘lishi mumkin emas, baholash bilan bog‘liq muammolar esa fanga mezon vazifasini bajaruvchi ko‘rsatkichlar va mo‘ljallarni olib kiradi. </a:t>
            </a:r>
            <a:endParaRPr lang="ru-RU" dirty="0"/>
          </a:p>
          <a:p>
            <a:r>
              <a:rPr lang="uz-Cyrl-UZ" dirty="0"/>
              <a:t>Empirik muammo avvalo ma’lumotlarni izlashni nazarda tutadi; empirik muammolarga kuzatish, eksperiment, o‘lchash kabi ilmiy metodlar yordamida javob topish mumkin. Bundan tashqari, echimini topish uchun asboblar yasash, reaktivlar tayyorlash va hokazolar kerak bo‘lgan muammo ham empirik hisoblanadi. </a:t>
            </a:r>
            <a:endParaRPr lang="ru-RU" dirty="0"/>
          </a:p>
          <a:p>
            <a:endParaRPr lang="ru-RU" dirty="0"/>
          </a:p>
        </p:txBody>
      </p:sp>
    </p:spTree>
    <p:extLst>
      <p:ext uri="{BB962C8B-B14F-4D97-AF65-F5344CB8AC3E}">
        <p14:creationId xmlns:p14="http://schemas.microsoft.com/office/powerpoint/2010/main" val="33344412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зящная">
  <a:themeElements>
    <a:clrScheme name="Изящная">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Изящная">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Изящная">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332</TotalTime>
  <Words>3645</Words>
  <Application>Microsoft Office PowerPoint</Application>
  <PresentationFormat>Произвольный</PresentationFormat>
  <Paragraphs>117</Paragraphs>
  <Slides>31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31</vt:i4>
      </vt:variant>
    </vt:vector>
  </HeadingPairs>
  <TitlesOfParts>
    <vt:vector size="32" baseType="lpstr">
      <vt:lpstr>Изящная</vt:lpstr>
      <vt:lpstr>O’zbekiston Respublikasi Oliy va o’rta maxsus ta’lim vazirligi.  TOSHKENT TO’QIMACHILIK VA YENGIL SANOAT INSTITUTI  </vt:lpstr>
      <vt:lpstr>“ILMIY TADQIQOT METODOLOGIYASI”  Mavzu: Muammo va muammoli vaziyat ilmiy tadqiqotning boshlang’ich asosi. Ijod jarayonida ilmiy izlanishlarning ahamiyati.</vt:lpstr>
      <vt:lpstr>Reja:  1. Muammo tushunchasi va uning tahlili 2. Muammo va metod uyg‘unligi.    </vt:lpstr>
      <vt:lpstr>Презентация PowerPoint</vt:lpstr>
      <vt:lpstr>Muammo tushunchasi va uning mohiyati</vt:lpstr>
      <vt:lpstr>muammoni baholash</vt:lpstr>
      <vt:lpstr> MUAMMONI OQILONA HAL QILISH                                                              BOSQICHLARI </vt:lpstr>
      <vt:lpstr>Muammoni to‘g‘ri qo‘yish</vt:lpstr>
      <vt:lpstr>Empirik muammo</vt:lpstr>
      <vt:lpstr>Baholash bilan bog‘liq muammolar</vt:lpstr>
      <vt:lpstr>ilmiy va samarali muammolar</vt:lpstr>
      <vt:lpstr>Ilmiy muammo</vt:lpstr>
      <vt:lpstr>Ilmiy ishning maqsadi</vt:lpstr>
      <vt:lpstr>Muammoli vaziyatni tahlil qilish</vt:lpstr>
      <vt:lpstr> muammoni izlash </vt:lpstr>
      <vt:lpstr>ilmiy-tadqiqot faoliyatida muammo</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             XUlosa</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Acer</dc:creator>
  <cp:lastModifiedBy>User</cp:lastModifiedBy>
  <cp:revision>67</cp:revision>
  <dcterms:created xsi:type="dcterms:W3CDTF">2020-11-16T10:30:31Z</dcterms:created>
  <dcterms:modified xsi:type="dcterms:W3CDTF">2022-01-31T16:58:47Z</dcterms:modified>
</cp:coreProperties>
</file>