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92" r:id="rId1"/>
  </p:sldMasterIdLst>
  <p:sldIdLst>
    <p:sldId id="289" r:id="rId2"/>
    <p:sldId id="376" r:id="rId3"/>
    <p:sldId id="378" r:id="rId4"/>
    <p:sldId id="377" r:id="rId5"/>
    <p:sldId id="290" r:id="rId6"/>
    <p:sldId id="291" r:id="rId7"/>
    <p:sldId id="293" r:id="rId8"/>
    <p:sldId id="294" r:id="rId9"/>
    <p:sldId id="295" r:id="rId10"/>
    <p:sldId id="296" r:id="rId11"/>
    <p:sldId id="310" r:id="rId12"/>
    <p:sldId id="298" r:id="rId13"/>
    <p:sldId id="299" r:id="rId14"/>
    <p:sldId id="300" r:id="rId15"/>
    <p:sldId id="301" r:id="rId16"/>
    <p:sldId id="302" r:id="rId17"/>
    <p:sldId id="303" r:id="rId18"/>
    <p:sldId id="304" r:id="rId19"/>
    <p:sldId id="311" r:id="rId20"/>
    <p:sldId id="314" r:id="rId21"/>
    <p:sldId id="330" r:id="rId22"/>
    <p:sldId id="331" r:id="rId23"/>
    <p:sldId id="332" r:id="rId24"/>
    <p:sldId id="333" r:id="rId25"/>
    <p:sldId id="334" r:id="rId26"/>
    <p:sldId id="335" r:id="rId27"/>
    <p:sldId id="336" r:id="rId28"/>
    <p:sldId id="337" r:id="rId29"/>
    <p:sldId id="338" r:id="rId30"/>
    <p:sldId id="339" r:id="rId31"/>
    <p:sldId id="341" r:id="rId32"/>
    <p:sldId id="313" r:id="rId33"/>
    <p:sldId id="305"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9BFBC1-FDD3-4A9A-A818-C297DD21F60E}"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ru-RU"/>
        </a:p>
      </dgm:t>
    </dgm:pt>
    <dgm:pt modelId="{B1ECF19A-7AA0-4C28-9227-70D83696AC26}">
      <dgm:prSet phldrT="[Текст]" phldr="1"/>
      <dgm:spPr/>
      <dgm:t>
        <a:bodyPr/>
        <a:lstStyle/>
        <a:p>
          <a:endParaRPr lang="ru-RU" dirty="0"/>
        </a:p>
      </dgm:t>
    </dgm:pt>
    <dgm:pt modelId="{7CD67E80-9129-4733-82CF-8BCD6583DD40}" type="parTrans" cxnId="{A3D4BE1E-FDBA-4713-A3CB-1458C71F89CC}">
      <dgm:prSet/>
      <dgm:spPr/>
      <dgm:t>
        <a:bodyPr/>
        <a:lstStyle/>
        <a:p>
          <a:endParaRPr lang="ru-RU"/>
        </a:p>
      </dgm:t>
    </dgm:pt>
    <dgm:pt modelId="{6ED59326-64C5-4A63-BC3F-84909A2EF030}" type="sibTrans" cxnId="{A3D4BE1E-FDBA-4713-A3CB-1458C71F89CC}">
      <dgm:prSet/>
      <dgm:spPr/>
      <dgm:t>
        <a:bodyPr/>
        <a:lstStyle/>
        <a:p>
          <a:endParaRPr lang="ru-RU"/>
        </a:p>
      </dgm:t>
    </dgm:pt>
    <dgm:pt modelId="{67854F92-D1FB-4529-BE34-E4049388C425}">
      <dgm:prSet phldrT="[Текст]" phldr="1"/>
      <dgm:spPr/>
      <dgm:t>
        <a:bodyPr/>
        <a:lstStyle/>
        <a:p>
          <a:endParaRPr lang="ru-RU"/>
        </a:p>
      </dgm:t>
    </dgm:pt>
    <dgm:pt modelId="{765AEADC-2ED7-4FBF-9880-8C69898CF387}" type="parTrans" cxnId="{B381E3F3-2699-496A-90D5-E18078363A75}">
      <dgm:prSet/>
      <dgm:spPr/>
      <dgm:t>
        <a:bodyPr/>
        <a:lstStyle/>
        <a:p>
          <a:endParaRPr lang="ru-RU"/>
        </a:p>
      </dgm:t>
    </dgm:pt>
    <dgm:pt modelId="{2A85EB79-D306-42A9-A35B-0CE4C765F39A}" type="sibTrans" cxnId="{B381E3F3-2699-496A-90D5-E18078363A75}">
      <dgm:prSet/>
      <dgm:spPr/>
      <dgm:t>
        <a:bodyPr/>
        <a:lstStyle/>
        <a:p>
          <a:endParaRPr lang="ru-RU"/>
        </a:p>
      </dgm:t>
    </dgm:pt>
    <dgm:pt modelId="{9164D694-F461-4AAE-AFC1-1DE117D90490}">
      <dgm:prSet phldrT="[Текст]" phldr="1"/>
      <dgm:spPr/>
      <dgm:t>
        <a:bodyPr/>
        <a:lstStyle/>
        <a:p>
          <a:endParaRPr lang="ru-RU"/>
        </a:p>
      </dgm:t>
    </dgm:pt>
    <dgm:pt modelId="{F23F9CB1-255F-45B8-920D-9A3AF8FB1F78}" type="parTrans" cxnId="{7EAA7E22-BBC8-49A2-BD0F-52FD61B3F9F3}">
      <dgm:prSet/>
      <dgm:spPr/>
      <dgm:t>
        <a:bodyPr/>
        <a:lstStyle/>
        <a:p>
          <a:endParaRPr lang="ru-RU"/>
        </a:p>
      </dgm:t>
    </dgm:pt>
    <dgm:pt modelId="{B3F844DD-4B47-403A-8C9C-691C4A22B195}" type="sibTrans" cxnId="{7EAA7E22-BBC8-49A2-BD0F-52FD61B3F9F3}">
      <dgm:prSet/>
      <dgm:spPr/>
      <dgm:t>
        <a:bodyPr/>
        <a:lstStyle/>
        <a:p>
          <a:endParaRPr lang="ru-RU"/>
        </a:p>
      </dgm:t>
    </dgm:pt>
    <dgm:pt modelId="{5E1C1A06-1CBD-4FDE-9441-63D555CC5B91}">
      <dgm:prSet phldrT="[Текст]" phldr="1"/>
      <dgm:spPr/>
      <dgm:t>
        <a:bodyPr/>
        <a:lstStyle/>
        <a:p>
          <a:endParaRPr lang="ru-RU"/>
        </a:p>
      </dgm:t>
    </dgm:pt>
    <dgm:pt modelId="{FB323756-0CE0-44EE-8662-1818C5D4EF77}" type="parTrans" cxnId="{514455CD-A90C-49BD-98D6-6261402F5FD5}">
      <dgm:prSet/>
      <dgm:spPr/>
      <dgm:t>
        <a:bodyPr/>
        <a:lstStyle/>
        <a:p>
          <a:endParaRPr lang="ru-RU"/>
        </a:p>
      </dgm:t>
    </dgm:pt>
    <dgm:pt modelId="{B0700AEE-949D-42CC-9B30-EE7F77579F7E}" type="sibTrans" cxnId="{514455CD-A90C-49BD-98D6-6261402F5FD5}">
      <dgm:prSet/>
      <dgm:spPr/>
      <dgm:t>
        <a:bodyPr/>
        <a:lstStyle/>
        <a:p>
          <a:endParaRPr lang="ru-RU"/>
        </a:p>
      </dgm:t>
    </dgm:pt>
    <dgm:pt modelId="{4261BE74-7C6A-4DD0-8BBA-BC8AC1E91D84}">
      <dgm:prSet phldrT="[Текст]" phldr="1"/>
      <dgm:spPr/>
      <dgm:t>
        <a:bodyPr/>
        <a:lstStyle/>
        <a:p>
          <a:endParaRPr lang="ru-RU"/>
        </a:p>
      </dgm:t>
    </dgm:pt>
    <dgm:pt modelId="{A2C1D255-CDDF-4782-8931-67677490A2B9}" type="parTrans" cxnId="{F9626253-E2C0-41EF-997D-A0A9968E95B2}">
      <dgm:prSet/>
      <dgm:spPr/>
      <dgm:t>
        <a:bodyPr/>
        <a:lstStyle/>
        <a:p>
          <a:endParaRPr lang="ru-RU"/>
        </a:p>
      </dgm:t>
    </dgm:pt>
    <dgm:pt modelId="{5B0FE620-CD2B-4C9A-9051-A9DBD558465F}" type="sibTrans" cxnId="{F9626253-E2C0-41EF-997D-A0A9968E95B2}">
      <dgm:prSet/>
      <dgm:spPr/>
      <dgm:t>
        <a:bodyPr/>
        <a:lstStyle/>
        <a:p>
          <a:endParaRPr lang="ru-RU"/>
        </a:p>
      </dgm:t>
    </dgm:pt>
    <dgm:pt modelId="{BA82B260-86E6-402D-B683-85FA8A557DD3}" type="pres">
      <dgm:prSet presAssocID="{279BFBC1-FDD3-4A9A-A818-C297DD21F60E}" presName="diagram" presStyleCnt="0">
        <dgm:presLayoutVars>
          <dgm:dir/>
          <dgm:resizeHandles val="exact"/>
        </dgm:presLayoutVars>
      </dgm:prSet>
      <dgm:spPr/>
      <dgm:t>
        <a:bodyPr/>
        <a:lstStyle/>
        <a:p>
          <a:endParaRPr lang="ru-RU"/>
        </a:p>
      </dgm:t>
    </dgm:pt>
    <dgm:pt modelId="{FAD3A0AD-964F-478D-8C8D-29E0E5F7AD5F}" type="pres">
      <dgm:prSet presAssocID="{B1ECF19A-7AA0-4C28-9227-70D83696AC26}" presName="node" presStyleLbl="node1" presStyleIdx="0" presStyleCnt="5">
        <dgm:presLayoutVars>
          <dgm:bulletEnabled val="1"/>
        </dgm:presLayoutVars>
      </dgm:prSet>
      <dgm:spPr/>
      <dgm:t>
        <a:bodyPr/>
        <a:lstStyle/>
        <a:p>
          <a:endParaRPr lang="ru-RU"/>
        </a:p>
      </dgm:t>
    </dgm:pt>
    <dgm:pt modelId="{D01AC744-3E12-4F04-B7AB-D61A706BC654}" type="pres">
      <dgm:prSet presAssocID="{6ED59326-64C5-4A63-BC3F-84909A2EF030}" presName="sibTrans" presStyleCnt="0"/>
      <dgm:spPr/>
    </dgm:pt>
    <dgm:pt modelId="{B0B1A98C-417C-42DF-AB6B-D604AFDFC189}" type="pres">
      <dgm:prSet presAssocID="{67854F92-D1FB-4529-BE34-E4049388C425}" presName="node" presStyleLbl="node1" presStyleIdx="1" presStyleCnt="5">
        <dgm:presLayoutVars>
          <dgm:bulletEnabled val="1"/>
        </dgm:presLayoutVars>
      </dgm:prSet>
      <dgm:spPr/>
      <dgm:t>
        <a:bodyPr/>
        <a:lstStyle/>
        <a:p>
          <a:endParaRPr lang="ru-RU"/>
        </a:p>
      </dgm:t>
    </dgm:pt>
    <dgm:pt modelId="{D601A915-A5F2-4533-89D2-911B5B98EE2A}" type="pres">
      <dgm:prSet presAssocID="{2A85EB79-D306-42A9-A35B-0CE4C765F39A}" presName="sibTrans" presStyleCnt="0"/>
      <dgm:spPr/>
    </dgm:pt>
    <dgm:pt modelId="{5182CA2D-9951-462F-861B-621A6516489D}" type="pres">
      <dgm:prSet presAssocID="{9164D694-F461-4AAE-AFC1-1DE117D90490}" presName="node" presStyleLbl="node1" presStyleIdx="2" presStyleCnt="5">
        <dgm:presLayoutVars>
          <dgm:bulletEnabled val="1"/>
        </dgm:presLayoutVars>
      </dgm:prSet>
      <dgm:spPr/>
      <dgm:t>
        <a:bodyPr/>
        <a:lstStyle/>
        <a:p>
          <a:endParaRPr lang="ru-RU"/>
        </a:p>
      </dgm:t>
    </dgm:pt>
    <dgm:pt modelId="{B7B6EC96-1ABB-439C-A46B-9FB24D1F87C7}" type="pres">
      <dgm:prSet presAssocID="{B3F844DD-4B47-403A-8C9C-691C4A22B195}" presName="sibTrans" presStyleCnt="0"/>
      <dgm:spPr/>
    </dgm:pt>
    <dgm:pt modelId="{93465A9A-17E9-453A-B5C9-81DC1EEFD604}" type="pres">
      <dgm:prSet presAssocID="{5E1C1A06-1CBD-4FDE-9441-63D555CC5B91}" presName="node" presStyleLbl="node1" presStyleIdx="3" presStyleCnt="5">
        <dgm:presLayoutVars>
          <dgm:bulletEnabled val="1"/>
        </dgm:presLayoutVars>
      </dgm:prSet>
      <dgm:spPr/>
      <dgm:t>
        <a:bodyPr/>
        <a:lstStyle/>
        <a:p>
          <a:endParaRPr lang="ru-RU"/>
        </a:p>
      </dgm:t>
    </dgm:pt>
    <dgm:pt modelId="{86F5844B-DDF3-41A3-9E62-F26A7F09A754}" type="pres">
      <dgm:prSet presAssocID="{B0700AEE-949D-42CC-9B30-EE7F77579F7E}" presName="sibTrans" presStyleCnt="0"/>
      <dgm:spPr/>
    </dgm:pt>
    <dgm:pt modelId="{F8967193-5C9C-4CAB-A201-F8EA26BB3975}" type="pres">
      <dgm:prSet presAssocID="{4261BE74-7C6A-4DD0-8BBA-BC8AC1E91D84}" presName="node" presStyleLbl="node1" presStyleIdx="4" presStyleCnt="5">
        <dgm:presLayoutVars>
          <dgm:bulletEnabled val="1"/>
        </dgm:presLayoutVars>
      </dgm:prSet>
      <dgm:spPr/>
      <dgm:t>
        <a:bodyPr/>
        <a:lstStyle/>
        <a:p>
          <a:endParaRPr lang="ru-RU"/>
        </a:p>
      </dgm:t>
    </dgm:pt>
  </dgm:ptLst>
  <dgm:cxnLst>
    <dgm:cxn modelId="{7E64AADB-A1D1-4515-BF4A-8E74288EF7CD}" type="presOf" srcId="{4261BE74-7C6A-4DD0-8BBA-BC8AC1E91D84}" destId="{F8967193-5C9C-4CAB-A201-F8EA26BB3975}" srcOrd="0" destOrd="0" presId="urn:microsoft.com/office/officeart/2005/8/layout/default"/>
    <dgm:cxn modelId="{514455CD-A90C-49BD-98D6-6261402F5FD5}" srcId="{279BFBC1-FDD3-4A9A-A818-C297DD21F60E}" destId="{5E1C1A06-1CBD-4FDE-9441-63D555CC5B91}" srcOrd="3" destOrd="0" parTransId="{FB323756-0CE0-44EE-8662-1818C5D4EF77}" sibTransId="{B0700AEE-949D-42CC-9B30-EE7F77579F7E}"/>
    <dgm:cxn modelId="{C161DF11-4CE7-46D2-B153-50B2CEEFE8FF}" type="presOf" srcId="{B1ECF19A-7AA0-4C28-9227-70D83696AC26}" destId="{FAD3A0AD-964F-478D-8C8D-29E0E5F7AD5F}" srcOrd="0" destOrd="0" presId="urn:microsoft.com/office/officeart/2005/8/layout/default"/>
    <dgm:cxn modelId="{F9626253-E2C0-41EF-997D-A0A9968E95B2}" srcId="{279BFBC1-FDD3-4A9A-A818-C297DD21F60E}" destId="{4261BE74-7C6A-4DD0-8BBA-BC8AC1E91D84}" srcOrd="4" destOrd="0" parTransId="{A2C1D255-CDDF-4782-8931-67677490A2B9}" sibTransId="{5B0FE620-CD2B-4C9A-9051-A9DBD558465F}"/>
    <dgm:cxn modelId="{8BD591AC-1EDE-4427-9965-A6CDBD739105}" type="presOf" srcId="{5E1C1A06-1CBD-4FDE-9441-63D555CC5B91}" destId="{93465A9A-17E9-453A-B5C9-81DC1EEFD604}" srcOrd="0" destOrd="0" presId="urn:microsoft.com/office/officeart/2005/8/layout/default"/>
    <dgm:cxn modelId="{45F4DD48-5BA4-41C2-B9CF-53956E1909F5}" type="presOf" srcId="{9164D694-F461-4AAE-AFC1-1DE117D90490}" destId="{5182CA2D-9951-462F-861B-621A6516489D}" srcOrd="0" destOrd="0" presId="urn:microsoft.com/office/officeart/2005/8/layout/default"/>
    <dgm:cxn modelId="{E270582A-DAEB-4F0E-BB7C-54D8077965DE}" type="presOf" srcId="{67854F92-D1FB-4529-BE34-E4049388C425}" destId="{B0B1A98C-417C-42DF-AB6B-D604AFDFC189}" srcOrd="0" destOrd="0" presId="urn:microsoft.com/office/officeart/2005/8/layout/default"/>
    <dgm:cxn modelId="{A3D4BE1E-FDBA-4713-A3CB-1458C71F89CC}" srcId="{279BFBC1-FDD3-4A9A-A818-C297DD21F60E}" destId="{B1ECF19A-7AA0-4C28-9227-70D83696AC26}" srcOrd="0" destOrd="0" parTransId="{7CD67E80-9129-4733-82CF-8BCD6583DD40}" sibTransId="{6ED59326-64C5-4A63-BC3F-84909A2EF030}"/>
    <dgm:cxn modelId="{1FF0FBE9-EDFA-43ED-9C70-9C2CB2B2856A}" type="presOf" srcId="{279BFBC1-FDD3-4A9A-A818-C297DD21F60E}" destId="{BA82B260-86E6-402D-B683-85FA8A557DD3}" srcOrd="0" destOrd="0" presId="urn:microsoft.com/office/officeart/2005/8/layout/default"/>
    <dgm:cxn modelId="{7EAA7E22-BBC8-49A2-BD0F-52FD61B3F9F3}" srcId="{279BFBC1-FDD3-4A9A-A818-C297DD21F60E}" destId="{9164D694-F461-4AAE-AFC1-1DE117D90490}" srcOrd="2" destOrd="0" parTransId="{F23F9CB1-255F-45B8-920D-9A3AF8FB1F78}" sibTransId="{B3F844DD-4B47-403A-8C9C-691C4A22B195}"/>
    <dgm:cxn modelId="{B381E3F3-2699-496A-90D5-E18078363A75}" srcId="{279BFBC1-FDD3-4A9A-A818-C297DD21F60E}" destId="{67854F92-D1FB-4529-BE34-E4049388C425}" srcOrd="1" destOrd="0" parTransId="{765AEADC-2ED7-4FBF-9880-8C69898CF387}" sibTransId="{2A85EB79-D306-42A9-A35B-0CE4C765F39A}"/>
    <dgm:cxn modelId="{89E51C99-2E65-428E-A0F7-09461DDAD572}" type="presParOf" srcId="{BA82B260-86E6-402D-B683-85FA8A557DD3}" destId="{FAD3A0AD-964F-478D-8C8D-29E0E5F7AD5F}" srcOrd="0" destOrd="0" presId="urn:microsoft.com/office/officeart/2005/8/layout/default"/>
    <dgm:cxn modelId="{F84B78BC-AA16-43A3-B74F-AC5F6E18AD0F}" type="presParOf" srcId="{BA82B260-86E6-402D-B683-85FA8A557DD3}" destId="{D01AC744-3E12-4F04-B7AB-D61A706BC654}" srcOrd="1" destOrd="0" presId="urn:microsoft.com/office/officeart/2005/8/layout/default"/>
    <dgm:cxn modelId="{556AAA35-EF0D-41AE-8F82-027877AA7CF4}" type="presParOf" srcId="{BA82B260-86E6-402D-B683-85FA8A557DD3}" destId="{B0B1A98C-417C-42DF-AB6B-D604AFDFC189}" srcOrd="2" destOrd="0" presId="urn:microsoft.com/office/officeart/2005/8/layout/default"/>
    <dgm:cxn modelId="{5E6A798C-2174-4435-A44D-70D63CA06F9D}" type="presParOf" srcId="{BA82B260-86E6-402D-B683-85FA8A557DD3}" destId="{D601A915-A5F2-4533-89D2-911B5B98EE2A}" srcOrd="3" destOrd="0" presId="urn:microsoft.com/office/officeart/2005/8/layout/default"/>
    <dgm:cxn modelId="{00CBF1F6-3A57-432B-BBC0-316DD0FCB409}" type="presParOf" srcId="{BA82B260-86E6-402D-B683-85FA8A557DD3}" destId="{5182CA2D-9951-462F-861B-621A6516489D}" srcOrd="4" destOrd="0" presId="urn:microsoft.com/office/officeart/2005/8/layout/default"/>
    <dgm:cxn modelId="{4B996FA5-9D80-462B-9185-2983BBFBDA9B}" type="presParOf" srcId="{BA82B260-86E6-402D-B683-85FA8A557DD3}" destId="{B7B6EC96-1ABB-439C-A46B-9FB24D1F87C7}" srcOrd="5" destOrd="0" presId="urn:microsoft.com/office/officeart/2005/8/layout/default"/>
    <dgm:cxn modelId="{0E016CBD-9909-41D7-AD91-5B5633433534}" type="presParOf" srcId="{BA82B260-86E6-402D-B683-85FA8A557DD3}" destId="{93465A9A-17E9-453A-B5C9-81DC1EEFD604}" srcOrd="6" destOrd="0" presId="urn:microsoft.com/office/officeart/2005/8/layout/default"/>
    <dgm:cxn modelId="{060D5E9E-4165-4057-85E9-127DDCB709F5}" type="presParOf" srcId="{BA82B260-86E6-402D-B683-85FA8A557DD3}" destId="{86F5844B-DDF3-41A3-9E62-F26A7F09A754}" srcOrd="7" destOrd="0" presId="urn:microsoft.com/office/officeart/2005/8/layout/default"/>
    <dgm:cxn modelId="{23C3E36A-4627-4C61-A454-25C512B0C9E4}" type="presParOf" srcId="{BA82B260-86E6-402D-B683-85FA8A557DD3}" destId="{F8967193-5C9C-4CAB-A201-F8EA26BB397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52A42C-6F55-4829-B5A8-0F6136FCDAFB}"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ru-RU"/>
        </a:p>
      </dgm:t>
    </dgm:pt>
    <dgm:pt modelId="{7DB0038A-7C7A-4E6F-AC04-5C622CD152A6}">
      <dgm:prSet phldrT="[Текст]" custT="1"/>
      <dgm:spPr/>
      <dgm:t>
        <a:bodyPr/>
        <a:lstStyle/>
        <a:p>
          <a:r>
            <a:rPr lang="ru-RU" sz="4000" b="1" dirty="0" smtClean="0">
              <a:latin typeface="Times New Roman" panose="02020603050405020304" pitchFamily="18" charset="0"/>
              <a:cs typeface="Times New Roman" panose="02020603050405020304" pitchFamily="18" charset="0"/>
            </a:rPr>
            <a:t>ETIKET</a:t>
          </a:r>
          <a:endParaRPr lang="ru-RU" sz="4000" dirty="0">
            <a:latin typeface="Times New Roman" panose="02020603050405020304" pitchFamily="18" charset="0"/>
            <a:cs typeface="Times New Roman" panose="02020603050405020304" pitchFamily="18" charset="0"/>
          </a:endParaRPr>
        </a:p>
      </dgm:t>
    </dgm:pt>
    <dgm:pt modelId="{46744079-14D6-4338-BD94-D7AE9315777C}" type="parTrans" cxnId="{2E8EC2A8-0D4B-4D2B-85AC-D41E908157CD}">
      <dgm:prSet/>
      <dgm:spPr/>
      <dgm:t>
        <a:bodyPr/>
        <a:lstStyle/>
        <a:p>
          <a:endParaRPr lang="ru-RU"/>
        </a:p>
      </dgm:t>
    </dgm:pt>
    <dgm:pt modelId="{B5602B8E-EC67-4E62-BBBD-12515E7589AE}" type="sibTrans" cxnId="{2E8EC2A8-0D4B-4D2B-85AC-D41E908157CD}">
      <dgm:prSet/>
      <dgm:spPr/>
      <dgm:t>
        <a:bodyPr/>
        <a:lstStyle/>
        <a:p>
          <a:endParaRPr lang="ru-RU"/>
        </a:p>
      </dgm:t>
    </dgm:pt>
    <dgm:pt modelId="{1A394BAD-5651-49EB-B83F-C99087978B23}">
      <dgm:prSet phldrT="[Текст]" custT="1"/>
      <dgm:spPr/>
      <dgm:t>
        <a:bodyPr/>
        <a:lstStyle/>
        <a:p>
          <a:pPr algn="just"/>
          <a:r>
            <a:rPr lang="uz-Cyrl-UZ" sz="2400" b="1" dirty="0" smtClean="0">
              <a:latin typeface="Times New Roman" panose="02020603050405020304" pitchFamily="18" charset="0"/>
              <a:cs typeface="Times New Roman" panose="02020603050405020304" pitchFamily="18" charset="0"/>
            </a:rPr>
            <a:t>axloqiy madaniyatda yaqqol ko‘zga </a:t>
          </a:r>
          <a:r>
            <a:rPr lang="en-US" sz="2400" b="1" dirty="0" smtClean="0">
              <a:latin typeface="Times New Roman" panose="02020603050405020304" pitchFamily="18" charset="0"/>
              <a:cs typeface="Times New Roman" panose="02020603050405020304" pitchFamily="18" charset="0"/>
            </a:rPr>
            <a:t>t</a:t>
          </a:r>
          <a:r>
            <a:rPr lang="uz-Cyrl-UZ" sz="2400" b="1" dirty="0" smtClean="0">
              <a:latin typeface="Times New Roman" panose="02020603050405020304" pitchFamily="18" charset="0"/>
              <a:cs typeface="Times New Roman" panose="02020603050405020304" pitchFamily="18" charset="0"/>
            </a:rPr>
            <a:t>ashlanadigan </a:t>
          </a:r>
          <a:r>
            <a:rPr lang="en-US" sz="2400" b="1" dirty="0" smtClean="0">
              <a:latin typeface="Times New Roman" panose="02020603050405020304" pitchFamily="18" charset="0"/>
              <a:cs typeface="Times New Roman" panose="02020603050405020304" pitchFamily="18" charset="0"/>
            </a:rPr>
            <a:t>  </a:t>
          </a:r>
          <a:r>
            <a:rPr lang="uz-Cyrl-UZ" sz="2400" b="1" dirty="0" smtClean="0">
              <a:latin typeface="Times New Roman" panose="02020603050405020304" pitchFamily="18" charset="0"/>
              <a:cs typeface="Times New Roman" panose="02020603050405020304" pitchFamily="18" charset="0"/>
            </a:rPr>
            <a:t>munosabatlarning ko‘rinishlaridan biri</a:t>
          </a:r>
          <a:endParaRPr lang="ru-RU" sz="2400" dirty="0">
            <a:solidFill>
              <a:srgbClr val="0000CC"/>
            </a:solidFill>
            <a:latin typeface="Times New Roman" panose="02020603050405020304" pitchFamily="18" charset="0"/>
            <a:cs typeface="Times New Roman" panose="02020603050405020304" pitchFamily="18" charset="0"/>
          </a:endParaRPr>
        </a:p>
      </dgm:t>
    </dgm:pt>
    <dgm:pt modelId="{D4B643A1-37C6-4AA7-AE56-137420C7E1E3}" type="parTrans" cxnId="{C69C0CE8-C1FB-45F0-8436-B812173E5013}">
      <dgm:prSet/>
      <dgm:spPr/>
      <dgm:t>
        <a:bodyPr/>
        <a:lstStyle/>
        <a:p>
          <a:endParaRPr lang="ru-RU" sz="2400">
            <a:latin typeface="Times New Roman" panose="02020603050405020304" pitchFamily="18" charset="0"/>
            <a:cs typeface="Times New Roman" panose="02020603050405020304" pitchFamily="18" charset="0"/>
          </a:endParaRPr>
        </a:p>
      </dgm:t>
    </dgm:pt>
    <dgm:pt modelId="{25A3E427-D84E-4399-BEE7-86592BDF6ECD}" type="sibTrans" cxnId="{C69C0CE8-C1FB-45F0-8436-B812173E5013}">
      <dgm:prSet/>
      <dgm:spPr/>
      <dgm:t>
        <a:bodyPr/>
        <a:lstStyle/>
        <a:p>
          <a:endParaRPr lang="ru-RU"/>
        </a:p>
      </dgm:t>
    </dgm:pt>
    <dgm:pt modelId="{6ADB9AF3-FBAC-4962-95C2-2AB1EB2AECE3}">
      <dgm:prSet phldrT="[Текст]" custT="1"/>
      <dgm:spPr/>
      <dgm:t>
        <a:bodyPr/>
        <a:lstStyle/>
        <a:p>
          <a:pPr algn="just"/>
          <a:r>
            <a:rPr lang="uz-Cyrl-UZ" sz="2400" b="1" dirty="0" smtClean="0">
              <a:latin typeface="Times New Roman" panose="02020603050405020304" pitchFamily="18" charset="0"/>
              <a:cs typeface="Times New Roman" panose="02020603050405020304" pitchFamily="18" charset="0"/>
            </a:rPr>
            <a:t>takallufning mayda-chuyda jihatlarigacha ishlab chiqilgan odob qoidalari sifatida ijobiy, kishining ko‘zini quvontiradigan muomala hodisasi</a:t>
          </a:r>
          <a:endParaRPr lang="ru-RU" sz="2400" dirty="0">
            <a:solidFill>
              <a:srgbClr val="0000CC"/>
            </a:solidFill>
            <a:latin typeface="Times New Roman" panose="02020603050405020304" pitchFamily="18" charset="0"/>
            <a:cs typeface="Times New Roman" panose="02020603050405020304" pitchFamily="18" charset="0"/>
          </a:endParaRPr>
        </a:p>
      </dgm:t>
    </dgm:pt>
    <dgm:pt modelId="{E070CDB9-894B-487B-8313-E7FAF311F5F5}" type="parTrans" cxnId="{9CA8F3FD-07E0-4A98-B651-AA79B1481D7B}">
      <dgm:prSet/>
      <dgm:spPr/>
      <dgm:t>
        <a:bodyPr/>
        <a:lstStyle/>
        <a:p>
          <a:endParaRPr lang="ru-RU" sz="2400">
            <a:latin typeface="Times New Roman" panose="02020603050405020304" pitchFamily="18" charset="0"/>
            <a:cs typeface="Times New Roman" panose="02020603050405020304" pitchFamily="18" charset="0"/>
          </a:endParaRPr>
        </a:p>
      </dgm:t>
    </dgm:pt>
    <dgm:pt modelId="{CC1078E3-5AC0-4EFE-97FC-268D7D77E821}" type="sibTrans" cxnId="{9CA8F3FD-07E0-4A98-B651-AA79B1481D7B}">
      <dgm:prSet/>
      <dgm:spPr/>
      <dgm:t>
        <a:bodyPr/>
        <a:lstStyle/>
        <a:p>
          <a:endParaRPr lang="ru-RU"/>
        </a:p>
      </dgm:t>
    </dgm:pt>
    <dgm:pt modelId="{1485DCD9-7907-4AD3-A3CE-C65A9E596E43}">
      <dgm:prSet phldrT="[Текст]" custT="1"/>
      <dgm:spPr/>
      <dgm:t>
        <a:bodyPr/>
        <a:lstStyle/>
        <a:p>
          <a:pPr algn="just"/>
          <a:r>
            <a:rPr lang="uz-Cyrl-UZ" sz="2400" b="1" dirty="0" smtClean="0">
              <a:latin typeface="Times New Roman" panose="02020603050405020304" pitchFamily="18" charset="0"/>
              <a:cs typeface="Times New Roman" panose="02020603050405020304" pitchFamily="18" charset="0"/>
            </a:rPr>
            <a:t>muayyan xolat uchun qoidalashtirib qo‘yilgan hatti-harakat</a:t>
          </a:r>
          <a:endParaRPr lang="ru-RU" sz="2400" dirty="0">
            <a:solidFill>
              <a:srgbClr val="0000CC"/>
            </a:solidFill>
            <a:latin typeface="Times New Roman" panose="02020603050405020304" pitchFamily="18" charset="0"/>
            <a:cs typeface="Times New Roman" panose="02020603050405020304" pitchFamily="18" charset="0"/>
          </a:endParaRPr>
        </a:p>
      </dgm:t>
    </dgm:pt>
    <dgm:pt modelId="{1669B61A-76D5-4338-BB0C-7EB7F1E0A49B}" type="parTrans" cxnId="{387787CC-919B-415F-B04B-88832054241D}">
      <dgm:prSet/>
      <dgm:spPr/>
      <dgm:t>
        <a:bodyPr/>
        <a:lstStyle/>
        <a:p>
          <a:endParaRPr lang="ru-RU" sz="2400">
            <a:latin typeface="Times New Roman" panose="02020603050405020304" pitchFamily="18" charset="0"/>
            <a:cs typeface="Times New Roman" panose="02020603050405020304" pitchFamily="18" charset="0"/>
          </a:endParaRPr>
        </a:p>
      </dgm:t>
    </dgm:pt>
    <dgm:pt modelId="{DC7841C4-C5F7-43C8-B1C5-768BF72A2267}" type="sibTrans" cxnId="{387787CC-919B-415F-B04B-88832054241D}">
      <dgm:prSet/>
      <dgm:spPr/>
      <dgm:t>
        <a:bodyPr/>
        <a:lstStyle/>
        <a:p>
          <a:endParaRPr lang="ru-RU"/>
        </a:p>
      </dgm:t>
    </dgm:pt>
    <dgm:pt modelId="{BAC4D889-9B15-4226-B798-5E1F33C19342}">
      <dgm:prSet phldrT="[Текст]" custT="1"/>
      <dgm:spPr/>
      <dgm:t>
        <a:bodyPr/>
        <a:lstStyle/>
        <a:p>
          <a:pPr algn="just"/>
          <a:r>
            <a:rPr lang="uz-Cyrl-UZ" sz="2400" b="1" dirty="0" smtClean="0">
              <a:latin typeface="Times New Roman" panose="02020603050405020304" pitchFamily="18" charset="0"/>
              <a:cs typeface="Times New Roman" panose="02020603050405020304" pitchFamily="18" charset="0"/>
            </a:rPr>
            <a:t>umumbashariy miqyosda qabul qilingan muomala qoidalari</a:t>
          </a:r>
          <a:endParaRPr lang="ru-RU" sz="2400" dirty="0">
            <a:solidFill>
              <a:srgbClr val="0000CC"/>
            </a:solidFill>
            <a:latin typeface="Times New Roman" panose="02020603050405020304" pitchFamily="18" charset="0"/>
            <a:cs typeface="Times New Roman" panose="02020603050405020304" pitchFamily="18" charset="0"/>
          </a:endParaRPr>
        </a:p>
      </dgm:t>
    </dgm:pt>
    <dgm:pt modelId="{8BF66860-A2D2-46B8-8A96-3B5C5683BBB6}" type="parTrans" cxnId="{6423C322-0552-416D-87FA-2A0C2DD4EC08}">
      <dgm:prSet/>
      <dgm:spPr/>
      <dgm:t>
        <a:bodyPr/>
        <a:lstStyle/>
        <a:p>
          <a:endParaRPr lang="ru-RU" sz="2400">
            <a:latin typeface="Times New Roman" panose="02020603050405020304" pitchFamily="18" charset="0"/>
            <a:cs typeface="Times New Roman" panose="02020603050405020304" pitchFamily="18" charset="0"/>
          </a:endParaRPr>
        </a:p>
      </dgm:t>
    </dgm:pt>
    <dgm:pt modelId="{BB089472-8312-4AF0-8F5C-EA787570942B}" type="sibTrans" cxnId="{6423C322-0552-416D-87FA-2A0C2DD4EC08}">
      <dgm:prSet/>
      <dgm:spPr/>
      <dgm:t>
        <a:bodyPr/>
        <a:lstStyle/>
        <a:p>
          <a:endParaRPr lang="ru-RU"/>
        </a:p>
      </dgm:t>
    </dgm:pt>
    <dgm:pt modelId="{BD2350AE-4FF0-44E9-8580-E1E66868ED3B}" type="pres">
      <dgm:prSet presAssocID="{0552A42C-6F55-4829-B5A8-0F6136FCDAFB}" presName="diagram" presStyleCnt="0">
        <dgm:presLayoutVars>
          <dgm:chPref val="1"/>
          <dgm:dir/>
          <dgm:animOne val="branch"/>
          <dgm:animLvl val="lvl"/>
          <dgm:resizeHandles/>
        </dgm:presLayoutVars>
      </dgm:prSet>
      <dgm:spPr/>
      <dgm:t>
        <a:bodyPr/>
        <a:lstStyle/>
        <a:p>
          <a:endParaRPr lang="ru-RU"/>
        </a:p>
      </dgm:t>
    </dgm:pt>
    <dgm:pt modelId="{7D8A74BB-1DEA-4990-B83E-B36810A4565E}" type="pres">
      <dgm:prSet presAssocID="{7DB0038A-7C7A-4E6F-AC04-5C622CD152A6}" presName="root" presStyleCnt="0"/>
      <dgm:spPr/>
    </dgm:pt>
    <dgm:pt modelId="{E8A41B6E-D4C5-4114-BA56-F92DEE6BC313}" type="pres">
      <dgm:prSet presAssocID="{7DB0038A-7C7A-4E6F-AC04-5C622CD152A6}" presName="rootComposite" presStyleCnt="0"/>
      <dgm:spPr/>
    </dgm:pt>
    <dgm:pt modelId="{ACCF61EC-A836-4FC0-B3CC-7B7003DC1C7B}" type="pres">
      <dgm:prSet presAssocID="{7DB0038A-7C7A-4E6F-AC04-5C622CD152A6}" presName="rootText" presStyleLbl="node1" presStyleIdx="0" presStyleCnt="1" custScaleX="301825" custScaleY="140840" custLinFactNeighborX="-38576" custLinFactNeighborY="6967"/>
      <dgm:spPr/>
      <dgm:t>
        <a:bodyPr/>
        <a:lstStyle/>
        <a:p>
          <a:endParaRPr lang="ru-RU"/>
        </a:p>
      </dgm:t>
    </dgm:pt>
    <dgm:pt modelId="{A6322ADD-3FED-493E-BA78-404A32304922}" type="pres">
      <dgm:prSet presAssocID="{7DB0038A-7C7A-4E6F-AC04-5C622CD152A6}" presName="rootConnector" presStyleLbl="node1" presStyleIdx="0" presStyleCnt="1"/>
      <dgm:spPr/>
      <dgm:t>
        <a:bodyPr/>
        <a:lstStyle/>
        <a:p>
          <a:endParaRPr lang="ru-RU"/>
        </a:p>
      </dgm:t>
    </dgm:pt>
    <dgm:pt modelId="{D71FEE4A-3290-4532-98FE-993499761ED5}" type="pres">
      <dgm:prSet presAssocID="{7DB0038A-7C7A-4E6F-AC04-5C622CD152A6}" presName="childShape" presStyleCnt="0"/>
      <dgm:spPr/>
    </dgm:pt>
    <dgm:pt modelId="{9D384579-D7A9-443F-94A6-590543D13768}" type="pres">
      <dgm:prSet presAssocID="{D4B643A1-37C6-4AA7-AE56-137420C7E1E3}" presName="Name13" presStyleLbl="parChTrans1D2" presStyleIdx="0" presStyleCnt="4"/>
      <dgm:spPr/>
      <dgm:t>
        <a:bodyPr/>
        <a:lstStyle/>
        <a:p>
          <a:endParaRPr lang="ru-RU"/>
        </a:p>
      </dgm:t>
    </dgm:pt>
    <dgm:pt modelId="{045D56CC-F5F4-4FB6-A1BB-4600159FDCCF}" type="pres">
      <dgm:prSet presAssocID="{1A394BAD-5651-49EB-B83F-C99087978B23}" presName="childText" presStyleLbl="bgAcc1" presStyleIdx="0" presStyleCnt="4" custScaleX="716704" custScaleY="160590" custLinFactNeighborX="-1842" custLinFactNeighborY="-8360">
        <dgm:presLayoutVars>
          <dgm:bulletEnabled val="1"/>
        </dgm:presLayoutVars>
      </dgm:prSet>
      <dgm:spPr/>
      <dgm:t>
        <a:bodyPr/>
        <a:lstStyle/>
        <a:p>
          <a:endParaRPr lang="ru-RU"/>
        </a:p>
      </dgm:t>
    </dgm:pt>
    <dgm:pt modelId="{F6CD2C57-A0DD-4ADF-A1FF-F9EC48563920}" type="pres">
      <dgm:prSet presAssocID="{1669B61A-76D5-4338-BB0C-7EB7F1E0A49B}" presName="Name13" presStyleLbl="parChTrans1D2" presStyleIdx="1" presStyleCnt="4"/>
      <dgm:spPr/>
      <dgm:t>
        <a:bodyPr/>
        <a:lstStyle/>
        <a:p>
          <a:endParaRPr lang="ru-RU"/>
        </a:p>
      </dgm:t>
    </dgm:pt>
    <dgm:pt modelId="{E20C7BFD-27DB-4701-A06E-A9AEC2C1BDCC}" type="pres">
      <dgm:prSet presAssocID="{1485DCD9-7907-4AD3-A3CE-C65A9E596E43}" presName="childText" presStyleLbl="bgAcc1" presStyleIdx="1" presStyleCnt="4" custScaleX="716084" custScaleY="243255">
        <dgm:presLayoutVars>
          <dgm:bulletEnabled val="1"/>
        </dgm:presLayoutVars>
      </dgm:prSet>
      <dgm:spPr/>
      <dgm:t>
        <a:bodyPr/>
        <a:lstStyle/>
        <a:p>
          <a:endParaRPr lang="ru-RU"/>
        </a:p>
      </dgm:t>
    </dgm:pt>
    <dgm:pt modelId="{69D62FF1-CEBF-4E9C-A5F0-E223355474E9}" type="pres">
      <dgm:prSet presAssocID="{8BF66860-A2D2-46B8-8A96-3B5C5683BBB6}" presName="Name13" presStyleLbl="parChTrans1D2" presStyleIdx="2" presStyleCnt="4"/>
      <dgm:spPr/>
      <dgm:t>
        <a:bodyPr/>
        <a:lstStyle/>
        <a:p>
          <a:endParaRPr lang="ru-RU"/>
        </a:p>
      </dgm:t>
    </dgm:pt>
    <dgm:pt modelId="{78588F3A-E08C-44D9-A00A-6D535EA4C103}" type="pres">
      <dgm:prSet presAssocID="{BAC4D889-9B15-4226-B798-5E1F33C19342}" presName="childText" presStyleLbl="bgAcc1" presStyleIdx="2" presStyleCnt="4" custScaleX="771084" custScaleY="194419">
        <dgm:presLayoutVars>
          <dgm:bulletEnabled val="1"/>
        </dgm:presLayoutVars>
      </dgm:prSet>
      <dgm:spPr/>
      <dgm:t>
        <a:bodyPr/>
        <a:lstStyle/>
        <a:p>
          <a:endParaRPr lang="ru-RU"/>
        </a:p>
      </dgm:t>
    </dgm:pt>
    <dgm:pt modelId="{29362E0E-5F6C-4910-ABC7-01FE9826C13B}" type="pres">
      <dgm:prSet presAssocID="{E070CDB9-894B-487B-8313-E7FAF311F5F5}" presName="Name13" presStyleLbl="parChTrans1D2" presStyleIdx="3" presStyleCnt="4"/>
      <dgm:spPr/>
      <dgm:t>
        <a:bodyPr/>
        <a:lstStyle/>
        <a:p>
          <a:endParaRPr lang="ru-RU"/>
        </a:p>
      </dgm:t>
    </dgm:pt>
    <dgm:pt modelId="{0E7E43A2-9487-4E55-9886-4FE4ED982F67}" type="pres">
      <dgm:prSet presAssocID="{6ADB9AF3-FBAC-4962-95C2-2AB1EB2AECE3}" presName="childText" presStyleLbl="bgAcc1" presStyleIdx="3" presStyleCnt="4" custScaleX="825806" custScaleY="268529">
        <dgm:presLayoutVars>
          <dgm:bulletEnabled val="1"/>
        </dgm:presLayoutVars>
      </dgm:prSet>
      <dgm:spPr/>
      <dgm:t>
        <a:bodyPr/>
        <a:lstStyle/>
        <a:p>
          <a:endParaRPr lang="ru-RU"/>
        </a:p>
      </dgm:t>
    </dgm:pt>
  </dgm:ptLst>
  <dgm:cxnLst>
    <dgm:cxn modelId="{2B1C61D3-2667-44A3-B109-A07C5987407A}" type="presOf" srcId="{D4B643A1-37C6-4AA7-AE56-137420C7E1E3}" destId="{9D384579-D7A9-443F-94A6-590543D13768}" srcOrd="0" destOrd="0" presId="urn:microsoft.com/office/officeart/2005/8/layout/hierarchy3"/>
    <dgm:cxn modelId="{387787CC-919B-415F-B04B-88832054241D}" srcId="{7DB0038A-7C7A-4E6F-AC04-5C622CD152A6}" destId="{1485DCD9-7907-4AD3-A3CE-C65A9E596E43}" srcOrd="1" destOrd="0" parTransId="{1669B61A-76D5-4338-BB0C-7EB7F1E0A49B}" sibTransId="{DC7841C4-C5F7-43C8-B1C5-768BF72A2267}"/>
    <dgm:cxn modelId="{15CB08C4-06D1-4333-BCDE-F0EB1AE8EF32}" type="presOf" srcId="{BAC4D889-9B15-4226-B798-5E1F33C19342}" destId="{78588F3A-E08C-44D9-A00A-6D535EA4C103}" srcOrd="0" destOrd="0" presId="urn:microsoft.com/office/officeart/2005/8/layout/hierarchy3"/>
    <dgm:cxn modelId="{9CA8F3FD-07E0-4A98-B651-AA79B1481D7B}" srcId="{7DB0038A-7C7A-4E6F-AC04-5C622CD152A6}" destId="{6ADB9AF3-FBAC-4962-95C2-2AB1EB2AECE3}" srcOrd="3" destOrd="0" parTransId="{E070CDB9-894B-487B-8313-E7FAF311F5F5}" sibTransId="{CC1078E3-5AC0-4EFE-97FC-268D7D77E821}"/>
    <dgm:cxn modelId="{29D99DAE-0014-48A7-A5E3-8E9F40A86C0B}" type="presOf" srcId="{0552A42C-6F55-4829-B5A8-0F6136FCDAFB}" destId="{BD2350AE-4FF0-44E9-8580-E1E66868ED3B}" srcOrd="0" destOrd="0" presId="urn:microsoft.com/office/officeart/2005/8/layout/hierarchy3"/>
    <dgm:cxn modelId="{44043A37-E898-41F0-9AC9-0D36B7630652}" type="presOf" srcId="{1669B61A-76D5-4338-BB0C-7EB7F1E0A49B}" destId="{F6CD2C57-A0DD-4ADF-A1FF-F9EC48563920}" srcOrd="0" destOrd="0" presId="urn:microsoft.com/office/officeart/2005/8/layout/hierarchy3"/>
    <dgm:cxn modelId="{6423C322-0552-416D-87FA-2A0C2DD4EC08}" srcId="{7DB0038A-7C7A-4E6F-AC04-5C622CD152A6}" destId="{BAC4D889-9B15-4226-B798-5E1F33C19342}" srcOrd="2" destOrd="0" parTransId="{8BF66860-A2D2-46B8-8A96-3B5C5683BBB6}" sibTransId="{BB089472-8312-4AF0-8F5C-EA787570942B}"/>
    <dgm:cxn modelId="{81834F26-C540-48FC-BCAB-F162659ACDE7}" type="presOf" srcId="{7DB0038A-7C7A-4E6F-AC04-5C622CD152A6}" destId="{ACCF61EC-A836-4FC0-B3CC-7B7003DC1C7B}" srcOrd="0" destOrd="0" presId="urn:microsoft.com/office/officeart/2005/8/layout/hierarchy3"/>
    <dgm:cxn modelId="{CEF74887-59F0-42D3-A4D7-DB3F4BE18476}" type="presOf" srcId="{E070CDB9-894B-487B-8313-E7FAF311F5F5}" destId="{29362E0E-5F6C-4910-ABC7-01FE9826C13B}" srcOrd="0" destOrd="0" presId="urn:microsoft.com/office/officeart/2005/8/layout/hierarchy3"/>
    <dgm:cxn modelId="{7F5CE35A-F9FF-4C5E-AE3A-D0DC03F137E1}" type="presOf" srcId="{1A394BAD-5651-49EB-B83F-C99087978B23}" destId="{045D56CC-F5F4-4FB6-A1BB-4600159FDCCF}" srcOrd="0" destOrd="0" presId="urn:microsoft.com/office/officeart/2005/8/layout/hierarchy3"/>
    <dgm:cxn modelId="{C69C0CE8-C1FB-45F0-8436-B812173E5013}" srcId="{7DB0038A-7C7A-4E6F-AC04-5C622CD152A6}" destId="{1A394BAD-5651-49EB-B83F-C99087978B23}" srcOrd="0" destOrd="0" parTransId="{D4B643A1-37C6-4AA7-AE56-137420C7E1E3}" sibTransId="{25A3E427-D84E-4399-BEE7-86592BDF6ECD}"/>
    <dgm:cxn modelId="{9CC71077-9499-433C-9E17-2912D4ADF198}" type="presOf" srcId="{1485DCD9-7907-4AD3-A3CE-C65A9E596E43}" destId="{E20C7BFD-27DB-4701-A06E-A9AEC2C1BDCC}" srcOrd="0" destOrd="0" presId="urn:microsoft.com/office/officeart/2005/8/layout/hierarchy3"/>
    <dgm:cxn modelId="{2E8EC2A8-0D4B-4D2B-85AC-D41E908157CD}" srcId="{0552A42C-6F55-4829-B5A8-0F6136FCDAFB}" destId="{7DB0038A-7C7A-4E6F-AC04-5C622CD152A6}" srcOrd="0" destOrd="0" parTransId="{46744079-14D6-4338-BD94-D7AE9315777C}" sibTransId="{B5602B8E-EC67-4E62-BBBD-12515E7589AE}"/>
    <dgm:cxn modelId="{68923D31-B7DD-46DC-9789-43E9B02EFD38}" type="presOf" srcId="{8BF66860-A2D2-46B8-8A96-3B5C5683BBB6}" destId="{69D62FF1-CEBF-4E9C-A5F0-E223355474E9}" srcOrd="0" destOrd="0" presId="urn:microsoft.com/office/officeart/2005/8/layout/hierarchy3"/>
    <dgm:cxn modelId="{BC8A8FE9-A301-4057-BA5B-035FDD143C13}" type="presOf" srcId="{7DB0038A-7C7A-4E6F-AC04-5C622CD152A6}" destId="{A6322ADD-3FED-493E-BA78-404A32304922}" srcOrd="1" destOrd="0" presId="urn:microsoft.com/office/officeart/2005/8/layout/hierarchy3"/>
    <dgm:cxn modelId="{271CD842-2448-486D-9F1F-402531852388}" type="presOf" srcId="{6ADB9AF3-FBAC-4962-95C2-2AB1EB2AECE3}" destId="{0E7E43A2-9487-4E55-9886-4FE4ED982F67}" srcOrd="0" destOrd="0" presId="urn:microsoft.com/office/officeart/2005/8/layout/hierarchy3"/>
    <dgm:cxn modelId="{DA512238-EEB4-46BF-9E49-CCEE62A9FBEE}" type="presParOf" srcId="{BD2350AE-4FF0-44E9-8580-E1E66868ED3B}" destId="{7D8A74BB-1DEA-4990-B83E-B36810A4565E}" srcOrd="0" destOrd="0" presId="urn:microsoft.com/office/officeart/2005/8/layout/hierarchy3"/>
    <dgm:cxn modelId="{522911B8-FD16-46BD-BFFC-EC673DACD476}" type="presParOf" srcId="{7D8A74BB-1DEA-4990-B83E-B36810A4565E}" destId="{E8A41B6E-D4C5-4114-BA56-F92DEE6BC313}" srcOrd="0" destOrd="0" presId="urn:microsoft.com/office/officeart/2005/8/layout/hierarchy3"/>
    <dgm:cxn modelId="{4127E7F2-0072-4A29-8515-509F8D68A8DD}" type="presParOf" srcId="{E8A41B6E-D4C5-4114-BA56-F92DEE6BC313}" destId="{ACCF61EC-A836-4FC0-B3CC-7B7003DC1C7B}" srcOrd="0" destOrd="0" presId="urn:microsoft.com/office/officeart/2005/8/layout/hierarchy3"/>
    <dgm:cxn modelId="{5F1B6B7D-5B2E-4042-8D67-D8BA06A9ECF0}" type="presParOf" srcId="{E8A41B6E-D4C5-4114-BA56-F92DEE6BC313}" destId="{A6322ADD-3FED-493E-BA78-404A32304922}" srcOrd="1" destOrd="0" presId="urn:microsoft.com/office/officeart/2005/8/layout/hierarchy3"/>
    <dgm:cxn modelId="{5FFFA90F-A079-4918-A2A3-D2CC2FF816A1}" type="presParOf" srcId="{7D8A74BB-1DEA-4990-B83E-B36810A4565E}" destId="{D71FEE4A-3290-4532-98FE-993499761ED5}" srcOrd="1" destOrd="0" presId="urn:microsoft.com/office/officeart/2005/8/layout/hierarchy3"/>
    <dgm:cxn modelId="{5CC3C718-468F-4BCC-9AF0-37D46AAE985C}" type="presParOf" srcId="{D71FEE4A-3290-4532-98FE-993499761ED5}" destId="{9D384579-D7A9-443F-94A6-590543D13768}" srcOrd="0" destOrd="0" presId="urn:microsoft.com/office/officeart/2005/8/layout/hierarchy3"/>
    <dgm:cxn modelId="{0C7FB06C-2B14-43F7-A6EC-97F703759067}" type="presParOf" srcId="{D71FEE4A-3290-4532-98FE-993499761ED5}" destId="{045D56CC-F5F4-4FB6-A1BB-4600159FDCCF}" srcOrd="1" destOrd="0" presId="urn:microsoft.com/office/officeart/2005/8/layout/hierarchy3"/>
    <dgm:cxn modelId="{2454C883-6750-4887-89F7-AD145FE93A76}" type="presParOf" srcId="{D71FEE4A-3290-4532-98FE-993499761ED5}" destId="{F6CD2C57-A0DD-4ADF-A1FF-F9EC48563920}" srcOrd="2" destOrd="0" presId="urn:microsoft.com/office/officeart/2005/8/layout/hierarchy3"/>
    <dgm:cxn modelId="{D5B1C3C6-8CD7-4264-AF55-EC1F2478DBEB}" type="presParOf" srcId="{D71FEE4A-3290-4532-98FE-993499761ED5}" destId="{E20C7BFD-27DB-4701-A06E-A9AEC2C1BDCC}" srcOrd="3" destOrd="0" presId="urn:microsoft.com/office/officeart/2005/8/layout/hierarchy3"/>
    <dgm:cxn modelId="{E7AEFCCD-F5AB-4CED-82FC-CFF0E3C77D35}" type="presParOf" srcId="{D71FEE4A-3290-4532-98FE-993499761ED5}" destId="{69D62FF1-CEBF-4E9C-A5F0-E223355474E9}" srcOrd="4" destOrd="0" presId="urn:microsoft.com/office/officeart/2005/8/layout/hierarchy3"/>
    <dgm:cxn modelId="{034357A9-F037-47AD-BA43-AE54099DD83B}" type="presParOf" srcId="{D71FEE4A-3290-4532-98FE-993499761ED5}" destId="{78588F3A-E08C-44D9-A00A-6D535EA4C103}" srcOrd="5" destOrd="0" presId="urn:microsoft.com/office/officeart/2005/8/layout/hierarchy3"/>
    <dgm:cxn modelId="{D06713C4-0D02-44C0-87D7-E56B683E9799}" type="presParOf" srcId="{D71FEE4A-3290-4532-98FE-993499761ED5}" destId="{29362E0E-5F6C-4910-ABC7-01FE9826C13B}" srcOrd="6" destOrd="0" presId="urn:microsoft.com/office/officeart/2005/8/layout/hierarchy3"/>
    <dgm:cxn modelId="{8C02C807-9CA3-48D3-8A2F-C9E6B626D8AB}" type="presParOf" srcId="{D71FEE4A-3290-4532-98FE-993499761ED5}" destId="{0E7E43A2-9487-4E55-9886-4FE4ED982F67}"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3A0AD-964F-478D-8C8D-29E0E5F7AD5F}">
      <dsp:nvSpPr>
        <dsp:cNvPr id="0" name=""/>
        <dsp:cNvSpPr/>
      </dsp:nvSpPr>
      <dsp:spPr>
        <a:xfrm>
          <a:off x="0" y="591343"/>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dirty="0"/>
        </a:p>
      </dsp:txBody>
      <dsp:txXfrm>
        <a:off x="0" y="591343"/>
        <a:ext cx="2571749" cy="1543050"/>
      </dsp:txXfrm>
    </dsp:sp>
    <dsp:sp modelId="{B0B1A98C-417C-42DF-AB6B-D604AFDFC189}">
      <dsp:nvSpPr>
        <dsp:cNvPr id="0" name=""/>
        <dsp:cNvSpPr/>
      </dsp:nvSpPr>
      <dsp:spPr>
        <a:xfrm>
          <a:off x="2828925" y="591343"/>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a:p>
      </dsp:txBody>
      <dsp:txXfrm>
        <a:off x="2828925" y="591343"/>
        <a:ext cx="2571749" cy="1543050"/>
      </dsp:txXfrm>
    </dsp:sp>
    <dsp:sp modelId="{5182CA2D-9951-462F-861B-621A6516489D}">
      <dsp:nvSpPr>
        <dsp:cNvPr id="0" name=""/>
        <dsp:cNvSpPr/>
      </dsp:nvSpPr>
      <dsp:spPr>
        <a:xfrm>
          <a:off x="5657849" y="591343"/>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a:p>
      </dsp:txBody>
      <dsp:txXfrm>
        <a:off x="5657849" y="591343"/>
        <a:ext cx="2571749" cy="1543050"/>
      </dsp:txXfrm>
    </dsp:sp>
    <dsp:sp modelId="{93465A9A-17E9-453A-B5C9-81DC1EEFD604}">
      <dsp:nvSpPr>
        <dsp:cNvPr id="0" name=""/>
        <dsp:cNvSpPr/>
      </dsp:nvSpPr>
      <dsp:spPr>
        <a:xfrm>
          <a:off x="1414462" y="2391568"/>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a:p>
      </dsp:txBody>
      <dsp:txXfrm>
        <a:off x="1414462" y="2391568"/>
        <a:ext cx="2571749" cy="1543050"/>
      </dsp:txXfrm>
    </dsp:sp>
    <dsp:sp modelId="{F8967193-5C9C-4CAB-A201-F8EA26BB3975}">
      <dsp:nvSpPr>
        <dsp:cNvPr id="0" name=""/>
        <dsp:cNvSpPr/>
      </dsp:nvSpPr>
      <dsp:spPr>
        <a:xfrm>
          <a:off x="4243387" y="2391568"/>
          <a:ext cx="2571749" cy="154305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endParaRPr lang="ru-RU" sz="5000" kern="1200"/>
        </a:p>
      </dsp:txBody>
      <dsp:txXfrm>
        <a:off x="4243387" y="2391568"/>
        <a:ext cx="2571749" cy="1543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70E27554-93BB-4C97-AB2F-3FB6F8AAD45C}" type="datetimeFigureOut">
              <a:rPr lang="ru-RU" smtClean="0"/>
              <a:pPr/>
              <a:t>16.01.2023</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4CC3BFD9-B223-4301-B6D9-1253608E1C1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0E27554-93BB-4C97-AB2F-3FB6F8AAD45C}" type="datetimeFigureOut">
              <a:rPr lang="ru-RU" smtClean="0"/>
              <a:pPr/>
              <a:t>16.01.2023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0E27554-93BB-4C97-AB2F-3FB6F8AAD45C}" type="datetimeFigureOut">
              <a:rPr lang="ru-RU" smtClean="0"/>
              <a:pPr/>
              <a:t>16.01.2023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70E27554-93BB-4C97-AB2F-3FB6F8AAD45C}" type="datetimeFigureOut">
              <a:rPr lang="ru-RU" smtClean="0"/>
              <a:pPr/>
              <a:t>16.01.2023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CC3BFD9-B223-4301-B6D9-1253608E1C15}" type="slidenum">
              <a:rPr lang="ru-RU" smtClean="0"/>
              <a:pPr/>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70E27554-93BB-4C97-AB2F-3FB6F8AAD45C}" type="datetimeFigureOut">
              <a:rPr lang="ru-RU" smtClean="0"/>
              <a:pPr/>
              <a:t>16.01.2023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CC3BFD9-B223-4301-B6D9-1253608E1C15}" type="slidenum">
              <a:rPr lang="ru-RU" smtClean="0"/>
              <a:pPr/>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70E27554-93BB-4C97-AB2F-3FB6F8AAD45C}" type="datetimeFigureOut">
              <a:rPr lang="ru-RU" smtClean="0"/>
              <a:pPr/>
              <a:t>16.01.2023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4CC3BFD9-B223-4301-B6D9-1253608E1C15}" type="slidenum">
              <a:rPr lang="ru-RU" smtClean="0"/>
              <a:pPr/>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70E27554-93BB-4C97-AB2F-3FB6F8AAD45C}" type="datetimeFigureOut">
              <a:rPr lang="ru-RU" smtClean="0"/>
              <a:pPr/>
              <a:t>16.01.2023</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70E27554-93BB-4C97-AB2F-3FB6F8AAD45C}" type="datetimeFigureOut">
              <a:rPr lang="ru-RU" smtClean="0"/>
              <a:pPr/>
              <a:t>16.01.2023</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4CC3BFD9-B223-4301-B6D9-1253608E1C15}" type="slidenum">
              <a:rPr lang="ru-RU" smtClean="0"/>
              <a:pPr/>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70E27554-93BB-4C97-AB2F-3FB6F8AAD45C}" type="datetimeFigureOut">
              <a:rPr lang="ru-RU" smtClean="0"/>
              <a:pPr/>
              <a:t>16.01.2023</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70E27554-93BB-4C97-AB2F-3FB6F8AAD45C}" type="datetimeFigureOut">
              <a:rPr lang="ru-RU" smtClean="0"/>
              <a:pPr/>
              <a:t>16.01.2023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4CC3BFD9-B223-4301-B6D9-1253608E1C15}"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70E27554-93BB-4C97-AB2F-3FB6F8AAD45C}" type="datetimeFigureOut">
              <a:rPr lang="ru-RU" smtClean="0"/>
              <a:pPr/>
              <a:t>16.01.2023</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4CC3BFD9-B223-4301-B6D9-1253608E1C15}" type="slidenum">
              <a:rPr lang="ru-RU" smtClean="0"/>
              <a:pPr/>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0E27554-93BB-4C97-AB2F-3FB6F8AAD45C}" type="datetimeFigureOut">
              <a:rPr lang="ru-RU" smtClean="0"/>
              <a:pPr/>
              <a:t>16.01.2023</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CC3BFD9-B223-4301-B6D9-1253608E1C1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hyperlink" Target="http://www.mgimo.ru/fileserver/" TargetMode="External"/><Relationship Id="rId2" Type="http://schemas.openxmlformats.org/officeDocument/2006/relationships/hyperlink" Target="http://www.philosophy.r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pPr algn="ctr"/>
            <a:r>
              <a:rPr lang="en-US" sz="3600" dirty="0" err="1" smtClean="0">
                <a:solidFill>
                  <a:schemeClr val="accent5">
                    <a:lumMod val="50000"/>
                  </a:schemeClr>
                </a:solidFill>
                <a:latin typeface="Times New Roman" panose="02020603050405020304" pitchFamily="18" charset="0"/>
                <a:cs typeface="Times New Roman" panose="02020603050405020304" pitchFamily="18" charset="0"/>
              </a:rPr>
              <a:t>Reja</a:t>
            </a:r>
            <a:r>
              <a:rPr lang="en-US" dirty="0" smtClean="0">
                <a:latin typeface="Times New Roman" panose="02020603050405020304" pitchFamily="18" charset="0"/>
                <a:cs typeface="Times New Roman" panose="02020603050405020304" pitchFamily="18" charset="0"/>
              </a:rPr>
              <a:t> </a:t>
            </a:r>
          </a:p>
          <a:p>
            <a:pPr algn="ctr"/>
            <a:endParaRPr lang="en-US" dirty="0" smtClean="0">
              <a:latin typeface="Times New Roman" panose="02020603050405020304" pitchFamily="18" charset="0"/>
              <a:cs typeface="Times New Roman" panose="02020603050405020304" pitchFamily="18" charset="0"/>
            </a:endParaRPr>
          </a:p>
          <a:p>
            <a:r>
              <a:rPr lang="uz-Cyrl-UZ" sz="3200" dirty="0" smtClean="0">
                <a:latin typeface="Times New Roman" panose="02020603050405020304" pitchFamily="18" charset="0"/>
                <a:cs typeface="Times New Roman" panose="02020603050405020304" pitchFamily="18" charset="0"/>
              </a:rPr>
              <a:t>1. Ilmiy tadqiqotda erkinlik va ijtimoiy nazorat</a:t>
            </a:r>
            <a:endParaRPr lang="en-US" sz="3200" dirty="0" smtClean="0">
              <a:latin typeface="Times New Roman" panose="02020603050405020304" pitchFamily="18" charset="0"/>
              <a:cs typeface="Times New Roman" panose="02020603050405020304" pitchFamily="18" charset="0"/>
            </a:endParaRPr>
          </a:p>
          <a:p>
            <a:endParaRPr lang="ru-RU" sz="3200" dirty="0" smtClean="0">
              <a:latin typeface="Times New Roman" panose="02020603050405020304" pitchFamily="18" charset="0"/>
              <a:cs typeface="Times New Roman" panose="02020603050405020304" pitchFamily="18" charset="0"/>
            </a:endParaRPr>
          </a:p>
          <a:p>
            <a:r>
              <a:rPr lang="uz-Cyrl-UZ" sz="3200" dirty="0" smtClean="0">
                <a:latin typeface="Times New Roman" panose="02020603050405020304" pitchFamily="18" charset="0"/>
                <a:cs typeface="Times New Roman" panose="02020603050405020304" pitchFamily="18" charset="0"/>
              </a:rPr>
              <a:t>2. Neytralizm va ijtimoiy mas’uliyat</a:t>
            </a:r>
            <a:endParaRPr lang="en-US" sz="3200" dirty="0" smtClean="0">
              <a:latin typeface="Times New Roman" panose="02020603050405020304" pitchFamily="18" charset="0"/>
              <a:cs typeface="Times New Roman" panose="02020603050405020304" pitchFamily="18" charset="0"/>
            </a:endParaRPr>
          </a:p>
          <a:p>
            <a:endParaRPr lang="ru-RU" sz="3200" dirty="0" smtClean="0">
              <a:latin typeface="Times New Roman" panose="02020603050405020304" pitchFamily="18" charset="0"/>
              <a:cs typeface="Times New Roman" panose="02020603050405020304" pitchFamily="18" charset="0"/>
            </a:endParaRPr>
          </a:p>
          <a:p>
            <a:r>
              <a:rPr lang="uz-Cyrl-UZ" sz="3200" dirty="0" smtClean="0">
                <a:latin typeface="Times New Roman" panose="02020603050405020304" pitchFamily="18" charset="0"/>
                <a:cs typeface="Times New Roman" panose="02020603050405020304" pitchFamily="18" charset="0"/>
              </a:rPr>
              <a:t>3. Ilmiy va intellektual elita</a:t>
            </a:r>
            <a:r>
              <a:rPr lang="en-US" sz="3200" dirty="0" smtClean="0">
                <a:latin typeface="Times New Roman" panose="02020603050405020304" pitchFamily="18" charset="0"/>
                <a:cs typeface="Times New Roman" panose="02020603050405020304" pitchFamily="18" charset="0"/>
              </a:rPr>
              <a:t>.</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4. </a:t>
            </a:r>
            <a:r>
              <a:rPr lang="en-US" sz="3200" dirty="0" err="1">
                <a:latin typeface="Times New Roman" panose="02020603050405020304" pitchFamily="18" charset="0"/>
                <a:cs typeface="Times New Roman" panose="02020603050405020304" pitchFamily="18" charset="0"/>
              </a:rPr>
              <a:t>O</a:t>
            </a:r>
            <a:r>
              <a:rPr lang="en-US" sz="3200" dirty="0" err="1" smtClean="0">
                <a:latin typeface="Times New Roman" panose="02020603050405020304" pitchFamily="18" charset="0"/>
                <a:cs typeface="Times New Roman" panose="02020603050405020304" pitchFamily="18" charset="0"/>
              </a:rPr>
              <a:t>lim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etikasi</a:t>
            </a:r>
            <a:r>
              <a:rPr lang="en-US" sz="3200" dirty="0" smtClean="0">
                <a:latin typeface="Times New Roman" panose="02020603050405020304" pitchFamily="18" charset="0"/>
                <a:cs typeface="Times New Roman" panose="02020603050405020304" pitchFamily="18" charset="0"/>
              </a:rPr>
              <a:t>.</a:t>
            </a:r>
            <a:endParaRPr lang="ru-RU" sz="3200" dirty="0" smtClean="0">
              <a:latin typeface="Times New Roman" panose="02020603050405020304" pitchFamily="18" charset="0"/>
              <a:cs typeface="Times New Roman" panose="02020603050405020304" pitchFamily="18" charset="0"/>
            </a:endParaRPr>
          </a:p>
          <a:p>
            <a:pPr algn="ctr"/>
            <a:endParaRPr lang="ru-RU" dirty="0">
              <a:latin typeface="Times New Roman" panose="02020603050405020304" pitchFamily="18" charset="0"/>
              <a:cs typeface="Times New Roman" panose="02020603050405020304" pitchFamily="18" charset="0"/>
            </a:endParaRPr>
          </a:p>
        </p:txBody>
      </p:sp>
      <p:sp>
        <p:nvSpPr>
          <p:cNvPr id="3" name="Заголовок 2"/>
          <p:cNvSpPr>
            <a:spLocks noGrp="1"/>
          </p:cNvSpPr>
          <p:nvPr>
            <p:ph type="title"/>
          </p:nvPr>
        </p:nvSpPr>
        <p:spPr>
          <a:xfrm>
            <a:off x="2143108" y="285728"/>
            <a:ext cx="6657964" cy="1199056"/>
          </a:xfrm>
        </p:spPr>
        <p:txBody>
          <a:bodyPr>
            <a:normAutofit/>
          </a:bodyPr>
          <a:lstStyle/>
          <a:p>
            <a:pPr algn="ctr"/>
            <a:r>
              <a:rPr lang="en-US" sz="3200" dirty="0" smtClean="0">
                <a:solidFill>
                  <a:schemeClr val="tx2">
                    <a:lumMod val="50000"/>
                  </a:schemeClr>
                </a:solidFill>
                <a:latin typeface="Times New Roman" panose="02020603050405020304" pitchFamily="18" charset="0"/>
                <a:cs typeface="Times New Roman" panose="02020603050405020304" pitchFamily="18" charset="0"/>
              </a:rPr>
              <a:t>  </a:t>
            </a:r>
            <a:r>
              <a:rPr lang="en-US" sz="3100" dirty="0" err="1">
                <a:effectLst/>
                <a:latin typeface="Times New Roman" panose="02020603050405020304" pitchFamily="18" charset="0"/>
                <a:cs typeface="Times New Roman" panose="02020603050405020304" pitchFamily="18" charset="0"/>
              </a:rPr>
              <a:t>Olimning</a:t>
            </a:r>
            <a:r>
              <a:rPr lang="en-US" sz="3100" dirty="0">
                <a:effectLst/>
                <a:latin typeface="Times New Roman" panose="02020603050405020304" pitchFamily="18" charset="0"/>
                <a:cs typeface="Times New Roman" panose="02020603050405020304" pitchFamily="18" charset="0"/>
              </a:rPr>
              <a:t> professional </a:t>
            </a:r>
            <a:r>
              <a:rPr lang="en-US" sz="3100" dirty="0" err="1">
                <a:effectLst/>
                <a:latin typeface="Times New Roman" panose="02020603050405020304" pitchFamily="18" charset="0"/>
                <a:cs typeface="Times New Roman" panose="02020603050405020304" pitchFamily="18" charset="0"/>
              </a:rPr>
              <a:t>va</a:t>
            </a:r>
            <a:r>
              <a:rPr lang="en-US" sz="3100" dirty="0">
                <a:effectLst/>
                <a:latin typeface="Times New Roman" panose="02020603050405020304" pitchFamily="18" charset="0"/>
                <a:cs typeface="Times New Roman" panose="02020603050405020304" pitchFamily="18" charset="0"/>
              </a:rPr>
              <a:t>  </a:t>
            </a:r>
            <a:r>
              <a:rPr lang="en-US" sz="3100" dirty="0" err="1">
                <a:effectLst/>
                <a:latin typeface="Times New Roman" panose="02020603050405020304" pitchFamily="18" charset="0"/>
                <a:cs typeface="Times New Roman" panose="02020603050405020304" pitchFamily="18" charset="0"/>
              </a:rPr>
              <a:t>ijtimoiy</a:t>
            </a:r>
            <a:r>
              <a:rPr lang="en-US" sz="3100" dirty="0">
                <a:effectLst/>
                <a:latin typeface="Times New Roman" panose="02020603050405020304" pitchFamily="18" charset="0"/>
                <a:cs typeface="Times New Roman" panose="02020603050405020304" pitchFamily="18" charset="0"/>
              </a:rPr>
              <a:t> </a:t>
            </a:r>
            <a:r>
              <a:rPr lang="en-US" sz="3100" dirty="0" err="1">
                <a:effectLst/>
                <a:latin typeface="Times New Roman" panose="02020603050405020304" pitchFamily="18" charset="0"/>
                <a:cs typeface="Times New Roman" panose="02020603050405020304" pitchFamily="18" charset="0"/>
              </a:rPr>
              <a:t>mas’uliyati</a:t>
            </a:r>
            <a:r>
              <a:rPr lang="en-US" sz="3100" dirty="0">
                <a:effectLst/>
                <a:latin typeface="Times New Roman" panose="02020603050405020304" pitchFamily="18" charset="0"/>
                <a:cs typeface="Times New Roman" panose="02020603050405020304" pitchFamily="18" charset="0"/>
              </a:rPr>
              <a:t>.</a:t>
            </a:r>
            <a:endParaRPr lang="ru-RU" sz="3100"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36865" name="Picture 1" descr="C:\Users\lenovo\Desktop\Tatqiqot\IMG_20201127_113510_755.jpg"/>
          <p:cNvPicPr>
            <a:picLocks noChangeAspect="1" noChangeArrowheads="1"/>
          </p:cNvPicPr>
          <p:nvPr/>
        </p:nvPicPr>
        <p:blipFill>
          <a:blip r:embed="rId2"/>
          <a:srcRect/>
          <a:stretch>
            <a:fillRect/>
          </a:stretch>
        </p:blipFill>
        <p:spPr bwMode="auto">
          <a:xfrm>
            <a:off x="260209" y="214290"/>
            <a:ext cx="2168652" cy="2143140"/>
          </a:xfrm>
          <a:prstGeom prst="rect">
            <a:avLst/>
          </a:prstGeom>
          <a:noFill/>
        </p:spPr>
      </p:pic>
      <p:sp>
        <p:nvSpPr>
          <p:cNvPr id="4" name="Прямоугольник 3"/>
          <p:cNvSpPr/>
          <p:nvPr/>
        </p:nvSpPr>
        <p:spPr>
          <a:xfrm>
            <a:off x="3851920" y="5805264"/>
            <a:ext cx="5544616" cy="646331"/>
          </a:xfrm>
          <a:prstGeom prst="rect">
            <a:avLst/>
          </a:prstGeom>
        </p:spPr>
        <p:txBody>
          <a:bodyPr wrap="square">
            <a:spAutoFit/>
          </a:bodyPr>
          <a:lstStyle/>
          <a:p>
            <a:pPr algn="ctr">
              <a:defRPr/>
            </a:pPr>
            <a:r>
              <a:rPr lang="ru-RU" b="1" dirty="0">
                <a:latin typeface="Times New Roman" panose="02020603050405020304" pitchFamily="18" charset="0"/>
                <a:cs typeface="Times New Roman" panose="02020603050405020304" pitchFamily="18" charset="0"/>
              </a:rPr>
              <a:t>1-</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prof. </a:t>
            </a:r>
            <a:r>
              <a:rPr lang="en-US" b="1" dirty="0" err="1">
                <a:latin typeface="Times New Roman" panose="02020603050405020304" pitchFamily="18" charset="0"/>
                <a:cs typeface="Times New Roman" panose="02020603050405020304" pitchFamily="18" charset="0"/>
              </a:rPr>
              <a:t>G.K.Masharipova</a:t>
            </a:r>
            <a:endParaRPr lang="en-US" b="1" dirty="0">
              <a:latin typeface="Times New Roman" panose="02020603050405020304" pitchFamily="18" charset="0"/>
              <a:cs typeface="Times New Roman" panose="02020603050405020304" pitchFamily="18" charset="0"/>
            </a:endParaRPr>
          </a:p>
          <a:p>
            <a:pPr algn="ctr">
              <a:defRPr/>
            </a:pPr>
            <a:r>
              <a:rPr lang="en-US" b="1" dirty="0">
                <a:latin typeface="Times New Roman" panose="02020603050405020304" pitchFamily="18" charset="0"/>
                <a:cs typeface="Times New Roman" panose="02020603050405020304" pitchFamily="18" charset="0"/>
              </a:rPr>
              <a:t>2</a:t>
            </a:r>
            <a:r>
              <a:rPr lang="ru-RU"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PhD </a:t>
            </a:r>
            <a:r>
              <a:rPr lang="en-US" b="1" smtClean="0">
                <a:latin typeface="Times New Roman" panose="02020603050405020304" pitchFamily="18" charset="0"/>
                <a:cs typeface="Times New Roman" panose="02020603050405020304" pitchFamily="18" charset="0"/>
              </a:rPr>
              <a:t>T.J.Xo'janova</a:t>
            </a:r>
            <a:endParaRPr lang="ru-RU"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929322" y="714356"/>
            <a:ext cx="2714628" cy="5016758"/>
          </a:xfrm>
          <a:prstGeom prst="rect">
            <a:avLst/>
          </a:prstGeom>
        </p:spPr>
        <p:txBody>
          <a:bodyPr wrap="square">
            <a:spAutoFit/>
          </a:bodyPr>
          <a:lstStyle/>
          <a:p>
            <a:r>
              <a:rPr lang="uz-Cyrl-UZ" sz="2000" dirty="0" smtClean="0"/>
              <a:t>Olimning neytralligi uning ilmiy haqiqatga amal qilish, muayyan qadriyatlar va ijtimoiy-madaniy (mafkuraviy, diniy, estetik, siyosiy, axloqiy va boshqa) mo‘ljallarga o‘z munosabatidan qat’i nazar, bu haqiqatni himoya qilishga intilishi bilangina cheklanishi lozim.</a:t>
            </a:r>
            <a:endParaRPr lang="ru-RU" sz="2000" dirty="0"/>
          </a:p>
        </p:txBody>
      </p:sp>
      <p:pic>
        <p:nvPicPr>
          <p:cNvPr id="14337" name="Picture 1" descr="C:\Users\lenovo\Desktop\Tatqiqot\Screenshot_2020-12-15-23-11-30-1.png"/>
          <p:cNvPicPr>
            <a:picLocks noChangeAspect="1" noChangeArrowheads="1"/>
          </p:cNvPicPr>
          <p:nvPr/>
        </p:nvPicPr>
        <p:blipFill>
          <a:blip r:embed="rId2"/>
          <a:srcRect/>
          <a:stretch>
            <a:fillRect/>
          </a:stretch>
        </p:blipFill>
        <p:spPr bwMode="auto">
          <a:xfrm>
            <a:off x="571472" y="214289"/>
            <a:ext cx="5143536" cy="557216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конечная звезда 3"/>
          <p:cNvSpPr/>
          <p:nvPr/>
        </p:nvSpPr>
        <p:spPr>
          <a:xfrm>
            <a:off x="285720" y="0"/>
            <a:ext cx="4500594" cy="6286520"/>
          </a:xfrm>
          <a:prstGeom prst="star12">
            <a:avLst>
              <a:gd name="adj" fmla="val 42981"/>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5" name="12-конечная звезда 4"/>
          <p:cNvSpPr/>
          <p:nvPr/>
        </p:nvSpPr>
        <p:spPr>
          <a:xfrm>
            <a:off x="4786314" y="0"/>
            <a:ext cx="4357686" cy="6286520"/>
          </a:xfrm>
          <a:prstGeom prst="star12">
            <a:avLst>
              <a:gd name="adj" fmla="val 429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uz-Cyrl-UZ" sz="2000" dirty="0" smtClean="0"/>
              <a:t>Olimlarning ijtimoiy mas’uliyati masalasi atom quroli yaratilishi munosabati bilan ayniqsa dolzarb ahamiyat kasb etdi. Endilikda fan yutuqlari ekologik yoki boshqa xil halokatlarni keltirib chiqarishi mumkin bo‘lgan har bir holda ushbu masala ko‘tariladi .</a:t>
            </a:r>
            <a:endParaRPr lang="ru-RU" sz="2000" dirty="0"/>
          </a:p>
        </p:txBody>
      </p:sp>
      <p:sp>
        <p:nvSpPr>
          <p:cNvPr id="7" name="Прямоугольник 6"/>
          <p:cNvSpPr/>
          <p:nvPr/>
        </p:nvSpPr>
        <p:spPr>
          <a:xfrm>
            <a:off x="1214414" y="1142984"/>
            <a:ext cx="2786082" cy="4247317"/>
          </a:xfrm>
          <a:prstGeom prst="rect">
            <a:avLst/>
          </a:prstGeom>
        </p:spPr>
        <p:txBody>
          <a:bodyPr wrap="square">
            <a:spAutoFit/>
          </a:bodyPr>
          <a:lstStyle/>
          <a:p>
            <a:r>
              <a:rPr lang="en-US" i="1" dirty="0" smtClean="0"/>
              <a:t>Y</a:t>
            </a:r>
            <a:r>
              <a:rPr lang="uz-Cyrl-UZ" i="1" dirty="0" smtClean="0"/>
              <a:t>irik ilmiy kashfiyotning barcha oqibatlarini ham oldindan aytib bo‘lmaydi. Ularni baholashda kelishmovchiliklar va xatolar bo‘lishi mumkin. Ilmiy tadqiqotning maqsadlari va metodlariga berilgan axloqiy baho ham bahsli bo‘lishi mumkin. </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4" descr="C:\Users\User\Desktop\Менежмент ишчи дафтар ЛОТИН\МАГИСТРАТУРА\Финансовий фото\images (1).jpg"/>
          <p:cNvPicPr>
            <a:picLocks noChangeAspect="1" noChangeArrowheads="1"/>
          </p:cNvPicPr>
          <p:nvPr/>
        </p:nvPicPr>
        <p:blipFill>
          <a:blip r:embed="rId2"/>
          <a:srcRect/>
          <a:stretch>
            <a:fillRect/>
          </a:stretch>
        </p:blipFill>
        <p:spPr bwMode="auto">
          <a:xfrm>
            <a:off x="428596" y="285728"/>
            <a:ext cx="4714908" cy="5500726"/>
          </a:xfrm>
          <a:prstGeom prst="rect">
            <a:avLst/>
          </a:prstGeom>
          <a:noFill/>
          <a:ln w="9525">
            <a:noFill/>
            <a:miter lim="800000"/>
            <a:headEnd/>
            <a:tailEnd/>
          </a:ln>
        </p:spPr>
      </p:pic>
      <p:sp>
        <p:nvSpPr>
          <p:cNvPr id="12289" name="Rectangle 1"/>
          <p:cNvSpPr>
            <a:spLocks noChangeArrowheads="1"/>
          </p:cNvSpPr>
          <p:nvPr/>
        </p:nvSpPr>
        <p:spPr bwMode="auto">
          <a:xfrm>
            <a:off x="5572132" y="357166"/>
            <a:ext cx="3286148"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uz-Cyrl-UZ"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Olimlarning ijtimoiy mas’uliyati ijtimoiy nazoratni to‘ldiruvchi, jamiyat uni yo‘lga qo‘ya olmagan holda uning o‘rnini bosuvchi omil bo‘lishi va jamiyat yoki boshqa biron-bir ijtimoiy kuch uni monopoliyalashtirgan va undan g‘ayriinsoniy maqsadlarda foydalangan hollarda unga qarama-qarshi kuchga aylanishi lozim. </a:t>
            </a:r>
            <a:endParaRPr kumimoji="0" lang="uz-Cyrl-UZ"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err="1" smtClean="0">
                <a:solidFill>
                  <a:srgbClr val="00B0F0"/>
                </a:solidFill>
              </a:rPr>
              <a:t>Ilmiy</a:t>
            </a:r>
            <a:r>
              <a:rPr lang="en-US" dirty="0" smtClean="0">
                <a:solidFill>
                  <a:srgbClr val="00B0F0"/>
                </a:solidFill>
              </a:rPr>
              <a:t> </a:t>
            </a:r>
            <a:r>
              <a:rPr lang="en-US" dirty="0" err="1" smtClean="0">
                <a:solidFill>
                  <a:srgbClr val="00B0F0"/>
                </a:solidFill>
              </a:rPr>
              <a:t>elita</a:t>
            </a:r>
            <a:r>
              <a:rPr lang="en-US" dirty="0" smtClean="0">
                <a:solidFill>
                  <a:srgbClr val="00B0F0"/>
                </a:solidFill>
              </a:rPr>
              <a:t> </a:t>
            </a:r>
            <a:r>
              <a:rPr lang="en-US" dirty="0" err="1" smtClean="0">
                <a:solidFill>
                  <a:srgbClr val="00B0F0"/>
                </a:solidFill>
              </a:rPr>
              <a:t>va</a:t>
            </a:r>
            <a:r>
              <a:rPr lang="en-US" dirty="0" smtClean="0">
                <a:solidFill>
                  <a:srgbClr val="00B0F0"/>
                </a:solidFill>
              </a:rPr>
              <a:t> </a:t>
            </a:r>
            <a:r>
              <a:rPr lang="en-US" dirty="0" err="1" smtClean="0">
                <a:solidFill>
                  <a:srgbClr val="00B0F0"/>
                </a:solidFill>
              </a:rPr>
              <a:t>intellektuallar</a:t>
            </a:r>
            <a:r>
              <a:rPr lang="en-US" dirty="0" smtClean="0">
                <a:solidFill>
                  <a:srgbClr val="00B0F0"/>
                </a:solidFill>
              </a:rPr>
              <a:t> </a:t>
            </a:r>
            <a:endParaRPr lang="ru-RU" dirty="0">
              <a:solidFill>
                <a:srgbClr val="00B0F0"/>
              </a:solidFill>
            </a:endParaRPr>
          </a:p>
        </p:txBody>
      </p:sp>
      <p:sp>
        <p:nvSpPr>
          <p:cNvPr id="4" name="Блок-схема: знак завершения 3"/>
          <p:cNvSpPr/>
          <p:nvPr/>
        </p:nvSpPr>
        <p:spPr>
          <a:xfrm>
            <a:off x="1000100" y="1500174"/>
            <a:ext cx="7929618" cy="114300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i="1" dirty="0" err="1" smtClean="0"/>
              <a:t>Ilmiy</a:t>
            </a:r>
            <a:r>
              <a:rPr lang="en-US" i="1" dirty="0" smtClean="0"/>
              <a:t> </a:t>
            </a:r>
            <a:r>
              <a:rPr lang="en-US" i="1" dirty="0" err="1" smtClean="0"/>
              <a:t>elita</a:t>
            </a:r>
            <a:r>
              <a:rPr lang="en-US" i="1" dirty="0" smtClean="0"/>
              <a:t> </a:t>
            </a:r>
            <a:r>
              <a:rPr lang="en-US" i="1" dirty="0" err="1" smtClean="0"/>
              <a:t>va</a:t>
            </a:r>
            <a:r>
              <a:rPr lang="en-US" i="1" dirty="0" smtClean="0"/>
              <a:t> </a:t>
            </a:r>
            <a:r>
              <a:rPr lang="en-US" i="1" dirty="0" err="1" smtClean="0"/>
              <a:t>intellektuallar</a:t>
            </a:r>
            <a:r>
              <a:rPr lang="en-US" i="1" dirty="0" smtClean="0"/>
              <a:t> – </a:t>
            </a:r>
            <a:r>
              <a:rPr lang="en-US" i="1" dirty="0" err="1" smtClean="0"/>
              <a:t>intellektual</a:t>
            </a:r>
            <a:r>
              <a:rPr lang="en-US" i="1" dirty="0" smtClean="0"/>
              <a:t> </a:t>
            </a:r>
            <a:r>
              <a:rPr lang="en-US" i="1" dirty="0" err="1" smtClean="0"/>
              <a:t>mulk</a:t>
            </a:r>
            <a:r>
              <a:rPr lang="en-US" i="1" dirty="0" smtClean="0"/>
              <a:t> </a:t>
            </a:r>
            <a:r>
              <a:rPr lang="en-US" i="1" dirty="0" err="1" smtClean="0"/>
              <a:t>bunyodkorlari</a:t>
            </a:r>
            <a:endParaRPr lang="ru-RU" dirty="0"/>
          </a:p>
        </p:txBody>
      </p:sp>
      <p:sp>
        <p:nvSpPr>
          <p:cNvPr id="5" name="Блок-схема: знак завершения 4"/>
          <p:cNvSpPr/>
          <p:nvPr/>
        </p:nvSpPr>
        <p:spPr>
          <a:xfrm>
            <a:off x="214282" y="2928934"/>
            <a:ext cx="7786742" cy="1285884"/>
          </a:xfrm>
          <a:prstGeom prst="flowChartTerminator">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6" name="Блок-схема: знак завершения 5"/>
          <p:cNvSpPr/>
          <p:nvPr/>
        </p:nvSpPr>
        <p:spPr>
          <a:xfrm>
            <a:off x="1000100" y="4572008"/>
            <a:ext cx="7858180" cy="150019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i="1" dirty="0" err="1" smtClean="0"/>
              <a:t>Elita</a:t>
            </a:r>
            <a:r>
              <a:rPr lang="en-US" i="1" dirty="0" smtClean="0"/>
              <a:t> (</a:t>
            </a:r>
            <a:r>
              <a:rPr lang="en-US" i="1" dirty="0" err="1" smtClean="0"/>
              <a:t>lotincha</a:t>
            </a:r>
            <a:r>
              <a:rPr lang="en-US" i="1" dirty="0" smtClean="0"/>
              <a:t> «</a:t>
            </a:r>
            <a:r>
              <a:rPr lang="en-US" i="1" dirty="0" err="1" smtClean="0"/>
              <a:t>eligo</a:t>
            </a:r>
            <a:r>
              <a:rPr lang="en-US" i="1" dirty="0" smtClean="0"/>
              <a:t>» </a:t>
            </a:r>
            <a:r>
              <a:rPr lang="en-US" i="1" dirty="0" err="1" smtClean="0"/>
              <a:t>so‘zidan</a:t>
            </a:r>
            <a:r>
              <a:rPr lang="en-US" i="1" dirty="0" smtClean="0"/>
              <a:t>) «</a:t>
            </a:r>
            <a:r>
              <a:rPr lang="en-US" i="1" dirty="0" err="1" smtClean="0"/>
              <a:t>tanlash</a:t>
            </a:r>
            <a:r>
              <a:rPr lang="en-US" i="1" dirty="0" smtClean="0"/>
              <a:t>» </a:t>
            </a:r>
            <a:r>
              <a:rPr lang="en-US" i="1" dirty="0" err="1" smtClean="0"/>
              <a:t>degan</a:t>
            </a:r>
            <a:r>
              <a:rPr lang="en-US" i="1" dirty="0" smtClean="0"/>
              <a:t> </a:t>
            </a:r>
            <a:r>
              <a:rPr lang="en-US" i="1" dirty="0" err="1" smtClean="0"/>
              <a:t>ma’noni</a:t>
            </a:r>
            <a:r>
              <a:rPr lang="en-US" i="1" dirty="0" smtClean="0"/>
              <a:t> </a:t>
            </a:r>
            <a:r>
              <a:rPr lang="en-US" i="1" dirty="0" err="1" smtClean="0"/>
              <a:t>anglatadi</a:t>
            </a:r>
            <a:r>
              <a:rPr lang="en-US" i="1" dirty="0" smtClean="0"/>
              <a:t>. </a:t>
            </a:r>
            <a:r>
              <a:rPr lang="uz-Cyrl-UZ" i="1" dirty="0" smtClean="0"/>
              <a:t>O‘</a:t>
            </a:r>
            <a:r>
              <a:rPr lang="en-US" i="1" dirty="0" smtClean="0"/>
              <a:t>z-</a:t>
            </a:r>
            <a:r>
              <a:rPr lang="en-US" i="1" dirty="0" err="1" smtClean="0"/>
              <a:t>o‘zidan</a:t>
            </a:r>
            <a:r>
              <a:rPr lang="en-US" i="1" dirty="0" smtClean="0"/>
              <a:t> </a:t>
            </a:r>
            <a:r>
              <a:rPr lang="en-US" i="1" dirty="0" err="1" smtClean="0"/>
              <a:t>ravshanki</a:t>
            </a:r>
            <a:r>
              <a:rPr lang="en-US" i="1" dirty="0" smtClean="0"/>
              <a:t>, </a:t>
            </a:r>
            <a:r>
              <a:rPr lang="en-US" i="1" dirty="0" err="1" smtClean="0"/>
              <a:t>ziyolilarning</a:t>
            </a:r>
            <a:r>
              <a:rPr lang="en-US" i="1" dirty="0" smtClean="0"/>
              <a:t> rang-</a:t>
            </a:r>
            <a:r>
              <a:rPr lang="en-US" i="1" dirty="0" err="1" smtClean="0"/>
              <a:t>barang</a:t>
            </a:r>
            <a:r>
              <a:rPr lang="en-US" i="1" dirty="0" smtClean="0"/>
              <a:t> </a:t>
            </a:r>
            <a:r>
              <a:rPr lang="en-US" i="1" dirty="0" err="1" smtClean="0"/>
              <a:t>qatlamida</a:t>
            </a:r>
            <a:r>
              <a:rPr lang="en-US" i="1" dirty="0" smtClean="0"/>
              <a:t> </a:t>
            </a:r>
            <a:r>
              <a:rPr lang="en-US" i="1" dirty="0" err="1" smtClean="0"/>
              <a:t>ularning</a:t>
            </a:r>
            <a:r>
              <a:rPr lang="en-US" i="1" dirty="0" smtClean="0"/>
              <a:t> </a:t>
            </a:r>
            <a:r>
              <a:rPr lang="en-US" i="1" dirty="0" err="1" smtClean="0"/>
              <a:t>sara</a:t>
            </a:r>
            <a:r>
              <a:rPr lang="en-US" i="1" dirty="0" smtClean="0"/>
              <a:t> </a:t>
            </a:r>
            <a:r>
              <a:rPr lang="en-US" i="1" dirty="0" err="1" smtClean="0"/>
              <a:t>nusxalari</a:t>
            </a:r>
            <a:r>
              <a:rPr lang="en-US" i="1" dirty="0" smtClean="0"/>
              <a:t> </a:t>
            </a:r>
            <a:r>
              <a:rPr lang="en-US" i="1" dirty="0" err="1" smtClean="0"/>
              <a:t>va</a:t>
            </a:r>
            <a:r>
              <a:rPr lang="en-US" i="1" dirty="0" smtClean="0"/>
              <a:t> </a:t>
            </a:r>
            <a:r>
              <a:rPr lang="en-US" i="1" dirty="0" err="1" smtClean="0"/>
              <a:t>tipajlari</a:t>
            </a:r>
            <a:r>
              <a:rPr lang="en-US" i="1" dirty="0" smtClean="0"/>
              <a:t> </a:t>
            </a:r>
            <a:r>
              <a:rPr lang="en-US" i="1" dirty="0" err="1" smtClean="0"/>
              <a:t>alohida</a:t>
            </a:r>
            <a:r>
              <a:rPr lang="en-US" i="1" dirty="0" smtClean="0"/>
              <a:t> </a:t>
            </a:r>
            <a:r>
              <a:rPr lang="en-US" i="1" dirty="0" err="1" smtClean="0"/>
              <a:t>ajralib</a:t>
            </a:r>
            <a:r>
              <a:rPr lang="en-US" i="1" dirty="0" smtClean="0"/>
              <a:t> </a:t>
            </a:r>
            <a:r>
              <a:rPr lang="en-US" i="1" dirty="0" err="1" smtClean="0"/>
              <a:t>turadi</a:t>
            </a:r>
            <a:r>
              <a:rPr lang="en-US" i="1" dirty="0" smtClean="0"/>
              <a:t>.</a:t>
            </a:r>
            <a:r>
              <a:rPr lang="en-US" dirty="0" smtClean="0"/>
              <a:t> </a:t>
            </a:r>
            <a:endParaRPr lang="ru-RU" dirty="0"/>
          </a:p>
        </p:txBody>
      </p:sp>
      <p:sp>
        <p:nvSpPr>
          <p:cNvPr id="7" name="Прямоугольник 6"/>
          <p:cNvSpPr/>
          <p:nvPr/>
        </p:nvSpPr>
        <p:spPr>
          <a:xfrm>
            <a:off x="785786" y="3214686"/>
            <a:ext cx="7429552" cy="923330"/>
          </a:xfrm>
          <a:prstGeom prst="rect">
            <a:avLst/>
          </a:prstGeom>
        </p:spPr>
        <p:txBody>
          <a:bodyPr wrap="square">
            <a:spAutoFit/>
          </a:bodyPr>
          <a:lstStyle/>
          <a:p>
            <a:r>
              <a:rPr lang="en-US" i="1" dirty="0" err="1" smtClean="0"/>
              <a:t>Intellektual</a:t>
            </a:r>
            <a:r>
              <a:rPr lang="en-US" i="1" dirty="0" smtClean="0"/>
              <a:t> </a:t>
            </a:r>
            <a:r>
              <a:rPr lang="en-US" i="1" dirty="0" err="1" smtClean="0"/>
              <a:t>mulkning</a:t>
            </a:r>
            <a:r>
              <a:rPr lang="en-US" i="1" dirty="0" smtClean="0"/>
              <a:t> </a:t>
            </a:r>
            <a:r>
              <a:rPr lang="en-US" i="1" dirty="0" err="1" smtClean="0"/>
              <a:t>o‘zini</a:t>
            </a:r>
            <a:r>
              <a:rPr lang="en-US" i="1" dirty="0" smtClean="0"/>
              <a:t> </a:t>
            </a:r>
            <a:r>
              <a:rPr lang="en-US" i="1" dirty="0" err="1" smtClean="0"/>
              <a:t>umuman</a:t>
            </a:r>
            <a:r>
              <a:rPr lang="en-US" i="1" dirty="0" smtClean="0"/>
              <a:t> </a:t>
            </a:r>
            <a:r>
              <a:rPr lang="en-US" i="1" dirty="0" err="1" smtClean="0"/>
              <a:t>olganda</a:t>
            </a:r>
            <a:r>
              <a:rPr lang="en-US" i="1" dirty="0" smtClean="0"/>
              <a:t> </a:t>
            </a:r>
            <a:r>
              <a:rPr lang="en-US" i="1" dirty="0" err="1" smtClean="0"/>
              <a:t>kelib</a:t>
            </a:r>
            <a:r>
              <a:rPr lang="en-US" i="1" dirty="0" smtClean="0"/>
              <a:t> </a:t>
            </a:r>
            <a:r>
              <a:rPr lang="en-US" i="1" dirty="0" err="1" smtClean="0"/>
              <a:t>chiqishi</a:t>
            </a:r>
            <a:r>
              <a:rPr lang="en-US" i="1" dirty="0" smtClean="0"/>
              <a:t> </a:t>
            </a:r>
            <a:r>
              <a:rPr lang="en-US" i="1" dirty="0" err="1" smtClean="0"/>
              <a:t>mazkur</a:t>
            </a:r>
            <a:r>
              <a:rPr lang="en-US" i="1" dirty="0" smtClean="0"/>
              <a:t> </a:t>
            </a:r>
            <a:r>
              <a:rPr lang="en-US" i="1" dirty="0" err="1" smtClean="0"/>
              <a:t>olim</a:t>
            </a:r>
            <a:r>
              <a:rPr lang="en-US" i="1" dirty="0" smtClean="0"/>
              <a:t> </a:t>
            </a:r>
            <a:r>
              <a:rPr lang="en-US" i="1" dirty="0" err="1" smtClean="0"/>
              <a:t>yoki</a:t>
            </a:r>
            <a:r>
              <a:rPr lang="en-US" i="1" dirty="0" smtClean="0"/>
              <a:t> </a:t>
            </a:r>
            <a:r>
              <a:rPr lang="en-US" i="1" dirty="0" err="1" smtClean="0"/>
              <a:t>ilmiy</a:t>
            </a:r>
            <a:r>
              <a:rPr lang="en-US" i="1" dirty="0" smtClean="0"/>
              <a:t> </a:t>
            </a:r>
            <a:r>
              <a:rPr lang="en-US" i="1" dirty="0" err="1" smtClean="0"/>
              <a:t>jamoa</a:t>
            </a:r>
            <a:r>
              <a:rPr lang="en-US" i="1" dirty="0" smtClean="0"/>
              <a:t> </a:t>
            </a:r>
            <a:r>
              <a:rPr lang="en-US" i="1" dirty="0" err="1" smtClean="0"/>
              <a:t>mehnati</a:t>
            </a:r>
            <a:r>
              <a:rPr lang="en-US" i="1" dirty="0" smtClean="0"/>
              <a:t> </a:t>
            </a:r>
            <a:r>
              <a:rPr lang="en-US" i="1" dirty="0" err="1" smtClean="0"/>
              <a:t>bilan</a:t>
            </a:r>
            <a:r>
              <a:rPr lang="en-US" i="1" dirty="0" smtClean="0"/>
              <a:t> </a:t>
            </a:r>
            <a:r>
              <a:rPr lang="en-US" i="1" dirty="0" err="1" smtClean="0"/>
              <a:t>bog‘liq</a:t>
            </a:r>
            <a:r>
              <a:rPr lang="en-US" i="1" dirty="0" smtClean="0"/>
              <a:t> </a:t>
            </a:r>
            <a:r>
              <a:rPr lang="en-US" i="1" dirty="0" err="1" smtClean="0"/>
              <a:t>bo‘lgan</a:t>
            </a:r>
            <a:r>
              <a:rPr lang="en-US" i="1" dirty="0" smtClean="0"/>
              <a:t> </a:t>
            </a:r>
            <a:r>
              <a:rPr lang="en-US" i="1" dirty="0" err="1" smtClean="0"/>
              <a:t>bilim</a:t>
            </a:r>
            <a:r>
              <a:rPr lang="en-US" i="1" dirty="0" smtClean="0"/>
              <a:t> </a:t>
            </a:r>
            <a:r>
              <a:rPr lang="en-US" i="1" dirty="0" err="1" smtClean="0"/>
              <a:t>va</a:t>
            </a:r>
            <a:r>
              <a:rPr lang="en-US" i="1" dirty="0" smtClean="0"/>
              <a:t> </a:t>
            </a:r>
            <a:r>
              <a:rPr lang="en-US" i="1" dirty="0" err="1" smtClean="0"/>
              <a:t>axborotga</a:t>
            </a:r>
            <a:r>
              <a:rPr lang="en-US" i="1" dirty="0" smtClean="0"/>
              <a:t> </a:t>
            </a:r>
            <a:r>
              <a:rPr lang="en-US" i="1" dirty="0" err="1" smtClean="0"/>
              <a:t>mulk</a:t>
            </a:r>
            <a:r>
              <a:rPr lang="en-US" i="1" dirty="0" smtClean="0"/>
              <a:t> </a:t>
            </a:r>
            <a:r>
              <a:rPr lang="en-US" i="1" dirty="0" err="1" smtClean="0"/>
              <a:t>sifatida</a:t>
            </a:r>
            <a:r>
              <a:rPr lang="en-US" i="1" dirty="0" smtClean="0"/>
              <a:t> </a:t>
            </a:r>
            <a:r>
              <a:rPr lang="en-US" i="1" dirty="0" err="1" smtClean="0"/>
              <a:t>egalik</a:t>
            </a:r>
            <a:r>
              <a:rPr lang="en-US" i="1" dirty="0" smtClean="0"/>
              <a:t> </a:t>
            </a:r>
            <a:r>
              <a:rPr lang="en-US" i="1" dirty="0" err="1" smtClean="0"/>
              <a:t>qilishdir</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Багетная рамка 3"/>
          <p:cNvSpPr/>
          <p:nvPr/>
        </p:nvSpPr>
        <p:spPr>
          <a:xfrm>
            <a:off x="285720" y="428604"/>
            <a:ext cx="8429684" cy="2786082"/>
          </a:xfrm>
          <a:prstGeom prst="bevel">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uz-Cyrl-UZ" i="1" dirty="0" smtClean="0"/>
              <a:t>Intellektual elita</a:t>
            </a:r>
            <a:r>
              <a:rPr lang="en-US" i="1" dirty="0" smtClean="0"/>
              <a:t> </a:t>
            </a:r>
            <a:r>
              <a:rPr lang="en-US" i="1" dirty="0" err="1" smtClean="0"/>
              <a:t>ma’naviy</a:t>
            </a:r>
            <a:r>
              <a:rPr lang="en-US" i="1" dirty="0" smtClean="0"/>
              <a:t> </a:t>
            </a:r>
            <a:r>
              <a:rPr lang="en-US" i="1" dirty="0" err="1" smtClean="0"/>
              <a:t>boyliklar</a:t>
            </a:r>
            <a:r>
              <a:rPr lang="en-US" i="1" dirty="0" smtClean="0"/>
              <a:t> </a:t>
            </a:r>
            <a:r>
              <a:rPr lang="en-US" i="1" dirty="0" err="1" smtClean="0"/>
              <a:t>bunyodkorlari</a:t>
            </a:r>
            <a:r>
              <a:rPr lang="en-US" i="1" dirty="0" smtClean="0"/>
              <a:t>, professional </a:t>
            </a:r>
            <a:r>
              <a:rPr lang="en-US" i="1" dirty="0" err="1" smtClean="0"/>
              <a:t>hamjamiyat</a:t>
            </a:r>
            <a:r>
              <a:rPr lang="en-US" i="1" dirty="0" smtClean="0"/>
              <a:t> tan </a:t>
            </a:r>
            <a:r>
              <a:rPr lang="en-US" i="1" dirty="0" err="1" smtClean="0"/>
              <a:t>olgan</a:t>
            </a:r>
            <a:r>
              <a:rPr lang="en-US" i="1" dirty="0" smtClean="0"/>
              <a:t> </a:t>
            </a:r>
            <a:r>
              <a:rPr lang="en-US" i="1" dirty="0" err="1" smtClean="0"/>
              <a:t>atoqli</a:t>
            </a:r>
            <a:r>
              <a:rPr lang="en-US" i="1" dirty="0" smtClean="0"/>
              <a:t> </a:t>
            </a:r>
            <a:r>
              <a:rPr lang="en-US" i="1" dirty="0" err="1" smtClean="0"/>
              <a:t>nazariyachilar</a:t>
            </a:r>
            <a:r>
              <a:rPr lang="en-US" i="1" dirty="0" smtClean="0"/>
              <a:t>, </a:t>
            </a:r>
            <a:r>
              <a:rPr lang="en-US" i="1" dirty="0" err="1" smtClean="0"/>
              <a:t>muhandislar</a:t>
            </a:r>
            <a:r>
              <a:rPr lang="en-US" i="1" dirty="0" smtClean="0"/>
              <a:t> </a:t>
            </a:r>
            <a:r>
              <a:rPr lang="en-US" i="1" dirty="0" err="1" smtClean="0"/>
              <a:t>va</a:t>
            </a:r>
            <a:r>
              <a:rPr lang="en-US" i="1" dirty="0" smtClean="0"/>
              <a:t> </a:t>
            </a:r>
            <a:r>
              <a:rPr lang="en-US" i="1" dirty="0" err="1" smtClean="0"/>
              <a:t>tibbiyotchilarni</a:t>
            </a:r>
            <a:r>
              <a:rPr lang="en-US" i="1" dirty="0" smtClean="0"/>
              <a:t> </a:t>
            </a:r>
            <a:r>
              <a:rPr lang="en-US" i="1" dirty="0" err="1" smtClean="0"/>
              <a:t>o‘z</a:t>
            </a:r>
            <a:r>
              <a:rPr lang="en-US" i="1" dirty="0" smtClean="0"/>
              <a:t> </a:t>
            </a:r>
            <a:r>
              <a:rPr lang="en-US" i="1" dirty="0" err="1" smtClean="0"/>
              <a:t>ichiga</a:t>
            </a:r>
            <a:r>
              <a:rPr lang="en-US" i="1" dirty="0" smtClean="0"/>
              <a:t> </a:t>
            </a:r>
            <a:r>
              <a:rPr lang="en-US" i="1" dirty="0" err="1" smtClean="0"/>
              <a:t>oluvchi</a:t>
            </a:r>
            <a:r>
              <a:rPr lang="en-US" i="1" dirty="0" smtClean="0"/>
              <a:t> </a:t>
            </a:r>
            <a:r>
              <a:rPr lang="en-US" i="1" dirty="0" err="1" smtClean="0"/>
              <a:t>jamiyat</a:t>
            </a:r>
            <a:r>
              <a:rPr lang="en-US" i="1" dirty="0" smtClean="0"/>
              <a:t> </a:t>
            </a:r>
            <a:r>
              <a:rPr lang="en-US" i="1" dirty="0" err="1" smtClean="0"/>
              <a:t>gultoji</a:t>
            </a:r>
            <a:r>
              <a:rPr lang="en-US" dirty="0" smtClean="0"/>
              <a:t>, </a:t>
            </a:r>
            <a:r>
              <a:rPr lang="en-US" dirty="0" err="1" smtClean="0"/>
              <a:t>desak</a:t>
            </a:r>
            <a:r>
              <a:rPr lang="en-US" dirty="0" smtClean="0"/>
              <a:t>, </a:t>
            </a:r>
            <a:r>
              <a:rPr lang="en-US" dirty="0" err="1" smtClean="0"/>
              <a:t>mubolag‘a</a:t>
            </a:r>
            <a:r>
              <a:rPr lang="en-US" dirty="0" smtClean="0"/>
              <a:t>  </a:t>
            </a:r>
            <a:r>
              <a:rPr lang="en-US" dirty="0" err="1" smtClean="0"/>
              <a:t>bo‘lmaydi</a:t>
            </a:r>
            <a:r>
              <a:rPr lang="en-US" dirty="0" smtClean="0"/>
              <a:t>. </a:t>
            </a:r>
            <a:r>
              <a:rPr lang="uz-Cyrl-UZ" i="1" dirty="0" smtClean="0"/>
              <a:t>Superintellektual elita </a:t>
            </a:r>
            <a:r>
              <a:rPr lang="en-US" i="1" dirty="0" smtClean="0"/>
              <a:t> </a:t>
            </a:r>
            <a:r>
              <a:rPr lang="en-US" i="1" dirty="0" err="1" smtClean="0"/>
              <a:t>inson</a:t>
            </a:r>
            <a:r>
              <a:rPr lang="en-US" i="1" dirty="0" smtClean="0"/>
              <a:t> </a:t>
            </a:r>
            <a:r>
              <a:rPr lang="en-US" i="1" dirty="0" err="1" smtClean="0"/>
              <a:t>faoliyati</a:t>
            </a:r>
            <a:r>
              <a:rPr lang="en-US" i="1" dirty="0" smtClean="0"/>
              <a:t> </a:t>
            </a:r>
            <a:r>
              <a:rPr lang="en-US" i="1" dirty="0" err="1" smtClean="0"/>
              <a:t>barcha</a:t>
            </a:r>
            <a:r>
              <a:rPr lang="en-US" i="1" dirty="0" smtClean="0"/>
              <a:t> </a:t>
            </a:r>
            <a:r>
              <a:rPr lang="en-US" i="1" dirty="0" err="1" smtClean="0"/>
              <a:t>jabhalarining</a:t>
            </a:r>
            <a:r>
              <a:rPr lang="en-US" i="1" dirty="0" smtClean="0"/>
              <a:t> </a:t>
            </a:r>
            <a:r>
              <a:rPr lang="en-US" i="1" dirty="0" err="1" smtClean="0"/>
              <a:t>ilmiy</a:t>
            </a:r>
            <a:r>
              <a:rPr lang="en-US" i="1" dirty="0" smtClean="0"/>
              <a:t> </a:t>
            </a:r>
            <a:r>
              <a:rPr lang="en-US" i="1" dirty="0" err="1" smtClean="0"/>
              <a:t>rivojlanishiga</a:t>
            </a:r>
            <a:r>
              <a:rPr lang="en-US" i="1" dirty="0" smtClean="0"/>
              <a:t> </a:t>
            </a:r>
            <a:r>
              <a:rPr lang="en-US" i="1" dirty="0" err="1" smtClean="0"/>
              <a:t>juda</a:t>
            </a:r>
            <a:r>
              <a:rPr lang="en-US" i="1" dirty="0" smtClean="0"/>
              <a:t> </a:t>
            </a:r>
            <a:r>
              <a:rPr lang="en-US" i="1" dirty="0" err="1" smtClean="0"/>
              <a:t>katta</a:t>
            </a:r>
            <a:r>
              <a:rPr lang="en-US" i="1" dirty="0" smtClean="0"/>
              <a:t> </a:t>
            </a:r>
            <a:r>
              <a:rPr lang="en-US" i="1" dirty="0" err="1" smtClean="0"/>
              <a:t>shaxsiy</a:t>
            </a:r>
            <a:r>
              <a:rPr lang="en-US" i="1" dirty="0" smtClean="0"/>
              <a:t> </a:t>
            </a:r>
            <a:r>
              <a:rPr lang="en-US" i="1" dirty="0" err="1" smtClean="0"/>
              <a:t>hissa</a:t>
            </a:r>
            <a:r>
              <a:rPr lang="en-US" i="1" dirty="0" smtClean="0"/>
              <a:t> </a:t>
            </a:r>
            <a:r>
              <a:rPr lang="en-US" i="1" dirty="0" err="1" smtClean="0"/>
              <a:t>qo‘shgan</a:t>
            </a:r>
            <a:r>
              <a:rPr lang="en-US" i="1" dirty="0" smtClean="0"/>
              <a:t> </a:t>
            </a:r>
            <a:r>
              <a:rPr lang="en-US" i="1" dirty="0" err="1" smtClean="0"/>
              <a:t>olimlarning</a:t>
            </a:r>
            <a:r>
              <a:rPr lang="en-US" i="1" dirty="0" smtClean="0"/>
              <a:t> </a:t>
            </a:r>
            <a:r>
              <a:rPr lang="en-US" i="1" dirty="0" err="1" smtClean="0"/>
              <a:t>kichik</a:t>
            </a:r>
            <a:r>
              <a:rPr lang="en-US" i="1" dirty="0" smtClean="0"/>
              <a:t> </a:t>
            </a:r>
            <a:r>
              <a:rPr lang="en-US" i="1" dirty="0" err="1" smtClean="0"/>
              <a:t>guruhidir</a:t>
            </a:r>
            <a:r>
              <a:rPr lang="en-US" dirty="0" smtClean="0"/>
              <a:t>. </a:t>
            </a:r>
            <a:r>
              <a:rPr lang="en-US" i="1" dirty="0" err="1" smtClean="0"/>
              <a:t>Superintellektual</a:t>
            </a:r>
            <a:r>
              <a:rPr lang="en-US" i="1" dirty="0" smtClean="0"/>
              <a:t> </a:t>
            </a:r>
            <a:r>
              <a:rPr lang="en-US" i="1" dirty="0" err="1" smtClean="0"/>
              <a:t>elitaga</a:t>
            </a:r>
            <a:r>
              <a:rPr lang="en-US" i="1" dirty="0" smtClean="0"/>
              <a:t> Nobel </a:t>
            </a:r>
            <a:r>
              <a:rPr lang="en-US" i="1" dirty="0" err="1" smtClean="0"/>
              <a:t>mukofoti</a:t>
            </a:r>
            <a:r>
              <a:rPr lang="en-US" i="1" dirty="0" smtClean="0"/>
              <a:t> </a:t>
            </a:r>
            <a:r>
              <a:rPr lang="en-US" i="1" dirty="0" err="1" smtClean="0"/>
              <a:t>sohiblari</a:t>
            </a:r>
            <a:r>
              <a:rPr lang="en-US" i="1" dirty="0" smtClean="0"/>
              <a:t> </a:t>
            </a:r>
            <a:r>
              <a:rPr lang="en-US" i="1" dirty="0" err="1" smtClean="0"/>
              <a:t>kiritiladi</a:t>
            </a:r>
            <a:r>
              <a:rPr lang="en-US" dirty="0" smtClean="0"/>
              <a:t>.</a:t>
            </a:r>
            <a:endParaRPr lang="ru-RU" dirty="0"/>
          </a:p>
        </p:txBody>
      </p:sp>
      <p:pic>
        <p:nvPicPr>
          <p:cNvPr id="10242" name="Picture 2" descr="C:\Users\lenovo\Desktop\Tatqiqot\Screenshot_2020-12-15-23-10-23-1.png"/>
          <p:cNvPicPr>
            <a:picLocks noChangeAspect="1" noChangeArrowheads="1"/>
          </p:cNvPicPr>
          <p:nvPr/>
        </p:nvPicPr>
        <p:blipFill>
          <a:blip r:embed="rId2"/>
          <a:srcRect/>
          <a:stretch>
            <a:fillRect/>
          </a:stretch>
        </p:blipFill>
        <p:spPr bwMode="auto">
          <a:xfrm>
            <a:off x="357158" y="3357562"/>
            <a:ext cx="8286776" cy="307183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Выноска-облако 3"/>
          <p:cNvSpPr/>
          <p:nvPr/>
        </p:nvSpPr>
        <p:spPr>
          <a:xfrm rot="20417880">
            <a:off x="116843" y="683976"/>
            <a:ext cx="7934899" cy="5368733"/>
          </a:xfrm>
          <a:prstGeom prst="cloudCallout">
            <a:avLst>
              <a:gd name="adj1" fmla="val 25562"/>
              <a:gd name="adj2" fmla="val 7221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uz-Cyrl-UZ" sz="2400" dirty="0" smtClean="0"/>
              <a:t>Elita ko‘p sonli bo‘lmaydi. Uning nufuzi miqdor omilining ta’siri bilan bog‘liq emas. Shu sababli aholining eng ko‘p moddiy boyliklarni o‘zlashtirgan qismi emas, balki intellektual elitagina haqiqiy elita bo‘lishi mumkin. </a:t>
            </a:r>
            <a:endParaRPr lang="ru-RU"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ердце 8"/>
          <p:cNvSpPr/>
          <p:nvPr/>
        </p:nvSpPr>
        <p:spPr>
          <a:xfrm>
            <a:off x="285720" y="0"/>
            <a:ext cx="2714644" cy="3071834"/>
          </a:xfrm>
          <a:prstGeom prst="heart">
            <a:avLst/>
          </a:prstGeom>
          <a:solidFill>
            <a:srgbClr val="FF3399"/>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de-DE" i="1" dirty="0" err="1" smtClean="0"/>
              <a:t>Intellektual</a:t>
            </a:r>
            <a:r>
              <a:rPr lang="de-DE" i="1" dirty="0" smtClean="0"/>
              <a:t> </a:t>
            </a:r>
            <a:r>
              <a:rPr lang="de-DE" i="1" dirty="0" err="1" smtClean="0"/>
              <a:t>elita</a:t>
            </a:r>
            <a:r>
              <a:rPr lang="de-DE" i="1" dirty="0" smtClean="0"/>
              <a:t> </a:t>
            </a:r>
            <a:r>
              <a:rPr lang="de-DE" i="1" dirty="0" err="1" smtClean="0"/>
              <a:t>tanqidiy</a:t>
            </a:r>
            <a:r>
              <a:rPr lang="de-DE" i="1" dirty="0" smtClean="0"/>
              <a:t> </a:t>
            </a:r>
            <a:r>
              <a:rPr lang="uz-Cyrl-UZ" i="1" dirty="0" smtClean="0"/>
              <a:t>tafakkuri</a:t>
            </a:r>
            <a:r>
              <a:rPr lang="de-DE" i="1" dirty="0" smtClean="0"/>
              <a:t>, </a:t>
            </a:r>
            <a:r>
              <a:rPr lang="de-DE" i="1" dirty="0" err="1" smtClean="0"/>
              <a:t>mustaqil</a:t>
            </a:r>
            <a:r>
              <a:rPr lang="de-DE" i="1" dirty="0" smtClean="0"/>
              <a:t> </a:t>
            </a:r>
            <a:r>
              <a:rPr lang="de-DE" i="1" dirty="0" err="1" smtClean="0"/>
              <a:t>fikrlashi</a:t>
            </a:r>
            <a:r>
              <a:rPr lang="de-DE" i="1" dirty="0" smtClean="0"/>
              <a:t> </a:t>
            </a:r>
            <a:r>
              <a:rPr lang="de-DE" i="1" dirty="0" err="1" smtClean="0"/>
              <a:t>bilan</a:t>
            </a:r>
            <a:r>
              <a:rPr lang="de-DE" i="1" dirty="0" smtClean="0"/>
              <a:t> </a:t>
            </a:r>
            <a:r>
              <a:rPr lang="de-DE" i="1" dirty="0" err="1" smtClean="0"/>
              <a:t>tavsiflanadi</a:t>
            </a:r>
            <a:r>
              <a:rPr lang="de-DE" dirty="0" smtClean="0"/>
              <a:t>. </a:t>
            </a:r>
            <a:endParaRPr lang="ru-RU" dirty="0"/>
          </a:p>
        </p:txBody>
      </p:sp>
      <p:sp>
        <p:nvSpPr>
          <p:cNvPr id="11" name="Сердце 10"/>
          <p:cNvSpPr/>
          <p:nvPr/>
        </p:nvSpPr>
        <p:spPr>
          <a:xfrm>
            <a:off x="3357554" y="428604"/>
            <a:ext cx="2714644" cy="3071834"/>
          </a:xfrm>
          <a:prstGeom prst="hear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z-Cyrl-UZ" dirty="0" smtClean="0">
                <a:solidFill>
                  <a:schemeClr val="tx1"/>
                </a:solidFill>
              </a:rPr>
              <a:t>K</a:t>
            </a:r>
            <a:r>
              <a:rPr lang="de-DE" dirty="0" err="1" smtClean="0">
                <a:solidFill>
                  <a:schemeClr val="tx1"/>
                </a:solidFill>
              </a:rPr>
              <a:t>atta</a:t>
            </a:r>
            <a:r>
              <a:rPr lang="de-DE" dirty="0" smtClean="0">
                <a:solidFill>
                  <a:schemeClr val="tx1"/>
                </a:solidFill>
              </a:rPr>
              <a:t> </a:t>
            </a:r>
            <a:r>
              <a:rPr lang="de-DE" dirty="0" err="1" smtClean="0">
                <a:solidFill>
                  <a:schemeClr val="tx1"/>
                </a:solidFill>
              </a:rPr>
              <a:t>qobiliyatga</a:t>
            </a:r>
            <a:r>
              <a:rPr lang="de-DE" dirty="0" smtClean="0">
                <a:solidFill>
                  <a:schemeClr val="tx1"/>
                </a:solidFill>
              </a:rPr>
              <a:t> </a:t>
            </a:r>
            <a:r>
              <a:rPr lang="de-DE" dirty="0" err="1" smtClean="0">
                <a:solidFill>
                  <a:schemeClr val="tx1"/>
                </a:solidFill>
              </a:rPr>
              <a:t>egalik</a:t>
            </a:r>
            <a:r>
              <a:rPr lang="de-DE" dirty="0" smtClean="0">
                <a:solidFill>
                  <a:schemeClr val="tx1"/>
                </a:solidFill>
              </a:rPr>
              <a:t> </a:t>
            </a:r>
            <a:r>
              <a:rPr lang="de-DE" dirty="0" err="1" smtClean="0">
                <a:solidFill>
                  <a:schemeClr val="tx1"/>
                </a:solidFill>
              </a:rPr>
              <a:t>empirik</a:t>
            </a:r>
            <a:r>
              <a:rPr lang="de-DE" dirty="0" smtClean="0">
                <a:solidFill>
                  <a:schemeClr val="tx1"/>
                </a:solidFill>
              </a:rPr>
              <a:t> </a:t>
            </a:r>
            <a:r>
              <a:rPr lang="de-DE" dirty="0" err="1" smtClean="0">
                <a:solidFill>
                  <a:schemeClr val="tx1"/>
                </a:solidFill>
              </a:rPr>
              <a:t>mezon</a:t>
            </a:r>
            <a:r>
              <a:rPr lang="de-DE" dirty="0" smtClean="0">
                <a:solidFill>
                  <a:schemeClr val="tx1"/>
                </a:solidFill>
              </a:rPr>
              <a:t> </a:t>
            </a:r>
            <a:r>
              <a:rPr lang="de-DE" dirty="0" err="1" smtClean="0">
                <a:solidFill>
                  <a:schemeClr val="tx1"/>
                </a:solidFill>
              </a:rPr>
              <a:t>bo‘lib</a:t>
            </a:r>
            <a:r>
              <a:rPr lang="de-DE" dirty="0" smtClean="0">
                <a:solidFill>
                  <a:schemeClr val="tx1"/>
                </a:solidFill>
              </a:rPr>
              <a:t> </a:t>
            </a:r>
            <a:r>
              <a:rPr lang="de-DE" dirty="0" err="1" smtClean="0">
                <a:solidFill>
                  <a:schemeClr val="tx1"/>
                </a:solidFill>
              </a:rPr>
              <a:t>xizmat</a:t>
            </a:r>
            <a:r>
              <a:rPr lang="de-DE" dirty="0" smtClean="0">
                <a:solidFill>
                  <a:schemeClr val="tx1"/>
                </a:solidFill>
              </a:rPr>
              <a:t> </a:t>
            </a:r>
            <a:r>
              <a:rPr lang="de-DE" dirty="0" err="1" smtClean="0">
                <a:solidFill>
                  <a:schemeClr val="tx1"/>
                </a:solidFill>
              </a:rPr>
              <a:t>qiladi</a:t>
            </a:r>
            <a:r>
              <a:rPr lang="de-DE" dirty="0" smtClean="0"/>
              <a:t>.</a:t>
            </a:r>
            <a:endParaRPr lang="ru-RU" dirty="0"/>
          </a:p>
        </p:txBody>
      </p:sp>
      <p:sp>
        <p:nvSpPr>
          <p:cNvPr id="12" name="Сердце 11"/>
          <p:cNvSpPr/>
          <p:nvPr/>
        </p:nvSpPr>
        <p:spPr>
          <a:xfrm>
            <a:off x="6143636" y="285728"/>
            <a:ext cx="2714644" cy="6286520"/>
          </a:xfrm>
          <a:prstGeom prst="hear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ердце 12"/>
          <p:cNvSpPr/>
          <p:nvPr/>
        </p:nvSpPr>
        <p:spPr>
          <a:xfrm>
            <a:off x="3143240" y="3214686"/>
            <a:ext cx="3143272" cy="3357586"/>
          </a:xfrm>
          <a:prstGeom prst="hear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de-DE" i="1" dirty="0" err="1" smtClean="0"/>
              <a:t>Bunga</a:t>
            </a:r>
            <a:r>
              <a:rPr lang="de-DE" i="1" dirty="0" smtClean="0"/>
              <a:t> </a:t>
            </a:r>
            <a:r>
              <a:rPr lang="de-DE" i="1" dirty="0" err="1" smtClean="0"/>
              <a:t>faqat</a:t>
            </a:r>
            <a:r>
              <a:rPr lang="de-DE" i="1" dirty="0" smtClean="0"/>
              <a:t> </a:t>
            </a:r>
            <a:r>
              <a:rPr lang="de-DE" i="1" dirty="0" err="1" smtClean="0"/>
              <a:t>ma’lumot</a:t>
            </a:r>
            <a:r>
              <a:rPr lang="de-DE" i="1" dirty="0" smtClean="0"/>
              <a:t> </a:t>
            </a:r>
            <a:r>
              <a:rPr lang="de-DE" i="1" dirty="0" err="1" smtClean="0"/>
              <a:t>olish</a:t>
            </a:r>
            <a:r>
              <a:rPr lang="de-DE" i="1" dirty="0" smtClean="0"/>
              <a:t>, </a:t>
            </a:r>
            <a:r>
              <a:rPr lang="de-DE" i="1" dirty="0" err="1" smtClean="0"/>
              <a:t>ilmiy</a:t>
            </a:r>
            <a:r>
              <a:rPr lang="de-DE" i="1" dirty="0" smtClean="0"/>
              <a:t> </a:t>
            </a:r>
            <a:r>
              <a:rPr lang="de-DE" i="1" dirty="0" err="1" smtClean="0"/>
              <a:t>bilimlar</a:t>
            </a:r>
            <a:r>
              <a:rPr lang="de-DE" i="1" dirty="0" smtClean="0"/>
              <a:t> </a:t>
            </a:r>
            <a:r>
              <a:rPr lang="de-DE" i="1" dirty="0" err="1" smtClean="0"/>
              <a:t>va</a:t>
            </a:r>
            <a:r>
              <a:rPr lang="de-DE" i="1" dirty="0" smtClean="0"/>
              <a:t> </a:t>
            </a:r>
            <a:r>
              <a:rPr lang="de-DE" i="1" dirty="0" err="1" smtClean="0"/>
              <a:t>metodologiyani</a:t>
            </a:r>
            <a:r>
              <a:rPr lang="de-DE" i="1" dirty="0" smtClean="0"/>
              <a:t> </a:t>
            </a:r>
            <a:r>
              <a:rPr lang="de-DE" i="1" dirty="0" err="1" smtClean="0"/>
              <a:t>o‘zlashtirish</a:t>
            </a:r>
            <a:r>
              <a:rPr lang="de-DE" i="1" dirty="0" smtClean="0"/>
              <a:t> </a:t>
            </a:r>
            <a:r>
              <a:rPr lang="de-DE" i="1" dirty="0" err="1" smtClean="0"/>
              <a:t>yo‘li</a:t>
            </a:r>
            <a:r>
              <a:rPr lang="de-DE" i="1" dirty="0" smtClean="0"/>
              <a:t> </a:t>
            </a:r>
            <a:r>
              <a:rPr lang="de-DE" i="1" dirty="0" err="1" smtClean="0"/>
              <a:t>bilan</a:t>
            </a:r>
            <a:r>
              <a:rPr lang="de-DE" i="1" dirty="0" smtClean="0"/>
              <a:t> </a:t>
            </a:r>
            <a:r>
              <a:rPr lang="de-DE" i="1" dirty="0" err="1" smtClean="0"/>
              <a:t>erishiladi</a:t>
            </a:r>
            <a:r>
              <a:rPr lang="de-DE" i="1" dirty="0" smtClean="0"/>
              <a:t>.</a:t>
            </a:r>
            <a:endParaRPr lang="ru-RU" dirty="0"/>
          </a:p>
        </p:txBody>
      </p:sp>
      <p:sp>
        <p:nvSpPr>
          <p:cNvPr id="14" name="Сердце 13"/>
          <p:cNvSpPr/>
          <p:nvPr/>
        </p:nvSpPr>
        <p:spPr>
          <a:xfrm>
            <a:off x="285720" y="3000372"/>
            <a:ext cx="2714644" cy="3071834"/>
          </a:xfrm>
          <a:prstGeom prst="heart">
            <a:avLst/>
          </a:prstGeom>
          <a:solidFill>
            <a:schemeClr val="accent1">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de-DE" i="1" dirty="0" err="1" smtClean="0"/>
              <a:t>qobiliyatni</a:t>
            </a:r>
            <a:r>
              <a:rPr lang="de-DE" i="1" dirty="0" smtClean="0"/>
              <a:t> </a:t>
            </a:r>
            <a:r>
              <a:rPr lang="de-DE" i="1" dirty="0" err="1" smtClean="0"/>
              <a:t>rivojlantirish</a:t>
            </a:r>
            <a:r>
              <a:rPr lang="de-DE" i="1" dirty="0" smtClean="0"/>
              <a:t> </a:t>
            </a:r>
            <a:r>
              <a:rPr lang="de-DE" i="1" dirty="0" err="1" smtClean="0"/>
              <a:t>lozim</a:t>
            </a:r>
            <a:endParaRPr lang="ru-RU" dirty="0"/>
          </a:p>
        </p:txBody>
      </p:sp>
      <p:sp>
        <p:nvSpPr>
          <p:cNvPr id="8" name="Прямоугольник 7"/>
          <p:cNvSpPr/>
          <p:nvPr/>
        </p:nvSpPr>
        <p:spPr>
          <a:xfrm>
            <a:off x="6572264" y="1500174"/>
            <a:ext cx="2143140" cy="3416320"/>
          </a:xfrm>
          <a:prstGeom prst="rect">
            <a:avLst/>
          </a:prstGeom>
        </p:spPr>
        <p:txBody>
          <a:bodyPr wrap="square">
            <a:spAutoFit/>
          </a:bodyPr>
          <a:lstStyle/>
          <a:p>
            <a:r>
              <a:rPr lang="de-DE" dirty="0" err="1" smtClean="0"/>
              <a:t>Intellektual</a:t>
            </a:r>
            <a:r>
              <a:rPr lang="de-DE" dirty="0" smtClean="0"/>
              <a:t> </a:t>
            </a:r>
            <a:r>
              <a:rPr lang="de-DE" dirty="0" err="1" smtClean="0"/>
              <a:t>elita</a:t>
            </a:r>
            <a:r>
              <a:rPr lang="de-DE" dirty="0" smtClean="0"/>
              <a:t> </a:t>
            </a:r>
            <a:r>
              <a:rPr lang="de-DE" dirty="0" err="1" smtClean="0"/>
              <a:t>masalalarini</a:t>
            </a:r>
            <a:r>
              <a:rPr lang="de-DE" dirty="0" smtClean="0"/>
              <a:t> </a:t>
            </a:r>
            <a:r>
              <a:rPr lang="de-DE" dirty="0" err="1" smtClean="0"/>
              <a:t>o‘rganishga</a:t>
            </a:r>
            <a:r>
              <a:rPr lang="de-DE" dirty="0" smtClean="0"/>
              <a:t> </a:t>
            </a:r>
            <a:r>
              <a:rPr lang="de-DE" dirty="0" err="1" smtClean="0"/>
              <a:t>ba</a:t>
            </a:r>
            <a:r>
              <a:rPr lang="uz-Cyrl-UZ" dirty="0" smtClean="0"/>
              <a:t>g‘</a:t>
            </a:r>
            <a:r>
              <a:rPr lang="de-DE" dirty="0" err="1" smtClean="0"/>
              <a:t>ishlangan</a:t>
            </a:r>
            <a:r>
              <a:rPr lang="de-DE" dirty="0" smtClean="0"/>
              <a:t> </a:t>
            </a:r>
            <a:r>
              <a:rPr lang="uz-Cyrl-UZ" dirty="0" smtClean="0"/>
              <a:t>jamoa </a:t>
            </a:r>
            <a:r>
              <a:rPr lang="de-DE" dirty="0" err="1" smtClean="0"/>
              <a:t>monografiya</a:t>
            </a:r>
            <a:r>
              <a:rPr lang="de-DE" dirty="0" smtClean="0"/>
              <a:t> </a:t>
            </a:r>
            <a:r>
              <a:rPr lang="de-DE" dirty="0" err="1" smtClean="0"/>
              <a:t>mualliflari</a:t>
            </a:r>
            <a:r>
              <a:rPr lang="de-DE" dirty="0" smtClean="0"/>
              <a:t> </a:t>
            </a:r>
            <a:r>
              <a:rPr lang="de-DE" dirty="0" err="1" smtClean="0"/>
              <a:t>qayd</a:t>
            </a:r>
            <a:r>
              <a:rPr lang="de-DE" dirty="0" smtClean="0"/>
              <a:t> </a:t>
            </a:r>
            <a:r>
              <a:rPr lang="de-DE" dirty="0" err="1" smtClean="0"/>
              <a:t>etganidek</a:t>
            </a:r>
            <a:r>
              <a:rPr lang="de-DE" dirty="0" smtClean="0"/>
              <a:t>, </a:t>
            </a:r>
            <a:r>
              <a:rPr lang="de-DE" i="1" dirty="0" smtClean="0"/>
              <a:t>«tu</a:t>
            </a:r>
            <a:r>
              <a:rPr lang="uz-Cyrl-UZ" i="1" dirty="0" smtClean="0"/>
              <a:t>g‘</a:t>
            </a:r>
            <a:r>
              <a:rPr lang="de-DE" i="1" dirty="0" err="1" smtClean="0"/>
              <a:t>ma</a:t>
            </a:r>
            <a:r>
              <a:rPr lang="de-DE" i="1" dirty="0" smtClean="0"/>
              <a:t> </a:t>
            </a:r>
            <a:r>
              <a:rPr lang="de-DE" i="1" dirty="0" err="1" smtClean="0"/>
              <a:t>qobiliyat</a:t>
            </a:r>
            <a:r>
              <a:rPr lang="de-DE" i="1" dirty="0" smtClean="0"/>
              <a:t> </a:t>
            </a:r>
            <a:r>
              <a:rPr lang="de-DE" i="1" dirty="0" err="1" smtClean="0"/>
              <a:t>o‘z</a:t>
            </a:r>
            <a:r>
              <a:rPr lang="de-DE" i="1" dirty="0" smtClean="0"/>
              <a:t> </a:t>
            </a:r>
            <a:r>
              <a:rPr lang="de-DE" i="1" dirty="0" err="1" smtClean="0"/>
              <a:t>holicha</a:t>
            </a:r>
            <a:r>
              <a:rPr lang="de-DE" i="1" dirty="0" smtClean="0"/>
              <a:t> </a:t>
            </a:r>
            <a:r>
              <a:rPr lang="de-DE" i="1" dirty="0" err="1" smtClean="0"/>
              <a:t>hech</a:t>
            </a:r>
            <a:r>
              <a:rPr lang="de-DE" i="1" dirty="0" smtClean="0"/>
              <a:t> </a:t>
            </a:r>
            <a:r>
              <a:rPr lang="de-DE" i="1" dirty="0" err="1" smtClean="0"/>
              <a:t>narsani</a:t>
            </a:r>
            <a:r>
              <a:rPr lang="de-DE" i="1" dirty="0" smtClean="0"/>
              <a:t> </a:t>
            </a:r>
            <a:r>
              <a:rPr lang="de-DE" i="1" dirty="0" err="1" smtClean="0"/>
              <a:t>hal</a:t>
            </a:r>
            <a:r>
              <a:rPr lang="de-DE" i="1" dirty="0" smtClean="0"/>
              <a:t> </a:t>
            </a:r>
            <a:r>
              <a:rPr lang="de-DE" i="1" dirty="0" err="1" smtClean="0"/>
              <a:t>qilmaydi</a:t>
            </a: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иагональная полоса 3"/>
          <p:cNvSpPr/>
          <p:nvPr/>
        </p:nvSpPr>
        <p:spPr>
          <a:xfrm>
            <a:off x="357158" y="357166"/>
            <a:ext cx="6143668" cy="3643338"/>
          </a:xfrm>
          <a:prstGeom prst="diagStripe">
            <a:avLst>
              <a:gd name="adj" fmla="val 358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solidFill>
                <a:schemeClr val="tx1"/>
              </a:solidFill>
            </a:endParaRPr>
          </a:p>
        </p:txBody>
      </p:sp>
      <p:sp>
        <p:nvSpPr>
          <p:cNvPr id="6" name="Прямоугольник 5"/>
          <p:cNvSpPr/>
          <p:nvPr/>
        </p:nvSpPr>
        <p:spPr>
          <a:xfrm rot="19744934">
            <a:off x="244521" y="1142985"/>
            <a:ext cx="4572000" cy="1200329"/>
          </a:xfrm>
          <a:prstGeom prst="rect">
            <a:avLst/>
          </a:prstGeom>
        </p:spPr>
        <p:txBody>
          <a:bodyPr wrap="square">
            <a:spAutoFit/>
          </a:bodyPr>
          <a:lstStyle/>
          <a:p>
            <a:r>
              <a:rPr lang="uz-Cyrl-UZ" dirty="0" smtClean="0"/>
              <a:t>Tadqiqotchilar intellektual elita tipologiyasini tavsiflar ekanlar, ba’zan «prometeylar» va «sintetiklar» atamalariga murojaat etadilar</a:t>
            </a:r>
            <a:endParaRPr lang="ru-RU" dirty="0"/>
          </a:p>
        </p:txBody>
      </p:sp>
      <p:sp>
        <p:nvSpPr>
          <p:cNvPr id="11" name="Двойная стрелка влево/вверх 10"/>
          <p:cNvSpPr/>
          <p:nvPr/>
        </p:nvSpPr>
        <p:spPr>
          <a:xfrm>
            <a:off x="1500166" y="285728"/>
            <a:ext cx="7286644" cy="6143668"/>
          </a:xfrm>
          <a:prstGeom prst="leftUpArrow">
            <a:avLst>
              <a:gd name="adj1" fmla="val 37440"/>
              <a:gd name="adj2" fmla="val 25000"/>
              <a:gd name="adj3" fmla="val 29256"/>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a:p>
        </p:txBody>
      </p:sp>
      <p:sp>
        <p:nvSpPr>
          <p:cNvPr id="12" name="Прямоугольник 11"/>
          <p:cNvSpPr/>
          <p:nvPr/>
        </p:nvSpPr>
        <p:spPr>
          <a:xfrm>
            <a:off x="6286512" y="1571612"/>
            <a:ext cx="1928794" cy="2246769"/>
          </a:xfrm>
          <a:prstGeom prst="rect">
            <a:avLst/>
          </a:prstGeom>
        </p:spPr>
        <p:txBody>
          <a:bodyPr wrap="square">
            <a:spAutoFit/>
          </a:bodyPr>
          <a:lstStyle/>
          <a:p>
            <a:r>
              <a:rPr lang="uz-Cyrl-UZ" sz="2000" dirty="0" smtClean="0"/>
              <a:t>Prometeylar – bu yangi tushunchalar, nazariyalar, yangi fikrlash uslublarining bunyodkorlari</a:t>
            </a:r>
            <a:endParaRPr lang="ru-RU" sz="2000" dirty="0"/>
          </a:p>
        </p:txBody>
      </p:sp>
      <p:sp>
        <p:nvSpPr>
          <p:cNvPr id="13" name="Прямоугольник 12"/>
          <p:cNvSpPr/>
          <p:nvPr/>
        </p:nvSpPr>
        <p:spPr>
          <a:xfrm>
            <a:off x="2643174" y="4143380"/>
            <a:ext cx="4572000" cy="1200329"/>
          </a:xfrm>
          <a:prstGeom prst="rect">
            <a:avLst/>
          </a:prstGeom>
        </p:spPr>
        <p:txBody>
          <a:bodyPr wrap="square">
            <a:spAutoFit/>
          </a:bodyPr>
          <a:lstStyle/>
          <a:p>
            <a:r>
              <a:rPr lang="uz-Cyrl-UZ" sz="2400" dirty="0" smtClean="0"/>
              <a:t>Sintetiklar umumlashtiruvchi xususiyatga ega kashfiyotlar qilishga moyil bo‘ladilar. </a:t>
            </a:r>
            <a:endParaRPr lang="ru-RU"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esktop\Tatqiqot\Screenshot_2020-12-15-23-10-39-1.png"/>
          <p:cNvPicPr>
            <a:picLocks noChangeAspect="1" noChangeArrowheads="1"/>
          </p:cNvPicPr>
          <p:nvPr/>
        </p:nvPicPr>
        <p:blipFill>
          <a:blip r:embed="rId2"/>
          <a:srcRect/>
          <a:stretch>
            <a:fillRect/>
          </a:stretch>
        </p:blipFill>
        <p:spPr bwMode="auto">
          <a:xfrm>
            <a:off x="357158" y="631825"/>
            <a:ext cx="5168930" cy="4797440"/>
          </a:xfrm>
          <a:prstGeom prst="rect">
            <a:avLst/>
          </a:prstGeom>
          <a:noFill/>
        </p:spPr>
      </p:pic>
      <p:sp>
        <p:nvSpPr>
          <p:cNvPr id="5" name="Прямоугольник 4"/>
          <p:cNvSpPr/>
          <p:nvPr/>
        </p:nvSpPr>
        <p:spPr>
          <a:xfrm>
            <a:off x="5072066" y="785794"/>
            <a:ext cx="3714744" cy="4832092"/>
          </a:xfrm>
          <a:prstGeom prst="rect">
            <a:avLst/>
          </a:prstGeom>
        </p:spPr>
        <p:txBody>
          <a:bodyPr wrap="square">
            <a:spAutoFit/>
          </a:bodyPr>
          <a:lstStyle/>
          <a:p>
            <a:r>
              <a:rPr lang="uz-Cyrl-UZ" sz="2800" i="1" dirty="0" smtClean="0">
                <a:solidFill>
                  <a:schemeClr val="accent6">
                    <a:lumMod val="50000"/>
                  </a:schemeClr>
                </a:solidFill>
                <a:latin typeface="Monotype Corsiva" pitchFamily="66" charset="0"/>
              </a:rPr>
              <a:t>Intellektual elitaga mansublikning eng diqqatga sazovor ko‘rsatkichi kashfiyot yoki ta’limotga stixiyali tarzda uning muallifi nomi berilishidir.</a:t>
            </a:r>
            <a:r>
              <a:rPr lang="uz-Cyrl-UZ" sz="2800" dirty="0" smtClean="0">
                <a:solidFill>
                  <a:schemeClr val="accent6">
                    <a:lumMod val="50000"/>
                  </a:schemeClr>
                </a:solidFill>
                <a:latin typeface="Monotype Corsiva" pitchFamily="66" charset="0"/>
              </a:rPr>
              <a:t> (Masalan, Rentgen nurlari, Dalton kasalligi, Botkin kasalligi, Lobachevskiy geometriyasi, Fridman nurlari). </a:t>
            </a:r>
            <a:endParaRPr lang="ru-RU" sz="2800" dirty="0">
              <a:solidFill>
                <a:schemeClr val="accent6">
                  <a:lumMod val="50000"/>
                </a:schemeClr>
              </a:solidFill>
              <a:latin typeface="Monotype Corsiva" pitchFamily="66"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1142976" y="571480"/>
            <a:ext cx="7358114" cy="564360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201" name="Rectangle 1"/>
          <p:cNvSpPr>
            <a:spLocks noChangeArrowheads="1"/>
          </p:cNvSpPr>
          <p:nvPr/>
        </p:nvSpPr>
        <p:spPr bwMode="auto">
          <a:xfrm>
            <a:off x="1643042" y="714356"/>
            <a:ext cx="5857884"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uz-Cyrl-UZ"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uz-Cyrl-UZ" sz="2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Oliy ta’lim muassasalarida pedagogik faoliyat olib borish bilan bir qatorda muayyan ilmiy mavzu bo‘yicha muntazam tadqiqot ishi olib boruvchilar  ilm ahlidir</a:t>
            </a:r>
            <a:r>
              <a:rPr kumimoji="0" lang="uz-Cyrl-UZ"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Ilm ahli (odamlari)  vakillari o‘z faoliyati mahsullarini olimlar jamoasiga taqdim etishi, konferensiya va davra suhbatlarida ishtirok etishi va pirovord natijada intellektual elita darajasiga chiqishi mumkin.</a:t>
            </a:r>
            <a:endParaRPr kumimoji="0" lang="uz-Cyrl-UZ"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1700808"/>
            <a:ext cx="8964488" cy="4090459"/>
          </a:xfrm>
        </p:spPr>
        <p:txBody>
          <a:bodyPr>
            <a:noAutofit/>
          </a:bodyPr>
          <a:lstStyle/>
          <a:p>
            <a:pPr algn="just"/>
            <a:r>
              <a:rPr lang="uz-Cyrl-UZ" sz="2200" dirty="0">
                <a:latin typeface="Times New Roman" panose="02020603050405020304" pitchFamily="18" charset="0"/>
                <a:cs typeface="Times New Roman" panose="02020603050405020304" pitchFamily="18" charset="0"/>
              </a:rPr>
              <a:t>Matn tahririy jihatdan ravon, xatosiz va uni rasmiylashtirishga qo‘yiladigan talablarga muvofiq hamda mantiqiy bog‘liqlikda bo‘lishi;</a:t>
            </a:r>
            <a:endParaRPr lang="ru-RU" sz="2200" dirty="0">
              <a:latin typeface="Times New Roman" panose="02020603050405020304" pitchFamily="18" charset="0"/>
              <a:cs typeface="Times New Roman" panose="02020603050405020304" pitchFamily="18" charset="0"/>
            </a:endParaRPr>
          </a:p>
          <a:p>
            <a:pPr algn="just"/>
            <a:r>
              <a:rPr lang="ru-RU" sz="2200" dirty="0" err="1">
                <a:latin typeface="Times New Roman" panose="02020603050405020304" pitchFamily="18" charset="0"/>
                <a:cs typeface="Times New Roman" panose="02020603050405020304" pitchFamily="18" charset="0"/>
              </a:rPr>
              <a:t>Dissertatsiyaning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tarkibiy</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qismlari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bir-biri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bilan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o‘zaro</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bog‘liqlik</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aloqadorlikda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hamda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tushunarli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ravishda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mantiqiy</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izchillikda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yoritilishi</a:t>
            </a:r>
            <a:r>
              <a:rPr lang="ru-RU" sz="2200" dirty="0">
                <a:latin typeface="Times New Roman" panose="02020603050405020304" pitchFamily="18" charset="0"/>
                <a:cs typeface="Times New Roman" panose="02020603050405020304" pitchFamily="18" charset="0"/>
              </a:rPr>
              <a:t>;</a:t>
            </a:r>
          </a:p>
          <a:p>
            <a:pPr algn="just"/>
            <a:r>
              <a:rPr lang="ru-RU" sz="2200" dirty="0" err="1">
                <a:latin typeface="Times New Roman" panose="02020603050405020304" pitchFamily="18" charset="0"/>
                <a:cs typeface="Times New Roman" panose="02020603050405020304" pitchFamily="18" charset="0"/>
              </a:rPr>
              <a:t>Har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bir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bobda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ishning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mazmun-mohiyati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tadqiqotning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maqsadi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vazifalaridan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kelib</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chiqqan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holda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tizimli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ravishda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ochib</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berilishi</a:t>
            </a:r>
            <a:r>
              <a:rPr lang="ru-RU" sz="2200" dirty="0">
                <a:latin typeface="Times New Roman" panose="02020603050405020304" pitchFamily="18" charset="0"/>
                <a:cs typeface="Times New Roman" panose="02020603050405020304" pitchFamily="18" charset="0"/>
              </a:rPr>
              <a:t>;</a:t>
            </a:r>
          </a:p>
          <a:p>
            <a:pPr algn="just"/>
            <a:r>
              <a:rPr lang="ru-RU" sz="2200" dirty="0" err="1">
                <a:latin typeface="Times New Roman" panose="02020603050405020304" pitchFamily="18" charset="0"/>
                <a:cs typeface="Times New Roman" panose="02020603050405020304" pitchFamily="18" charset="0"/>
              </a:rPr>
              <a:t>Har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bir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bobning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oxirida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tadqiq</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qilingan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muammolar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bo‘yicha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xulosa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takliflar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berilishi</a:t>
            </a:r>
            <a:r>
              <a:rPr lang="ru-RU" sz="2200" dirty="0">
                <a:latin typeface="Times New Roman" panose="02020603050405020304" pitchFamily="18" charset="0"/>
                <a:cs typeface="Times New Roman" panose="02020603050405020304" pitchFamily="18" charset="0"/>
              </a:rPr>
              <a:t>;</a:t>
            </a:r>
          </a:p>
          <a:p>
            <a:pPr algn="just"/>
            <a:r>
              <a:rPr lang="ru-RU" sz="2200" dirty="0" err="1">
                <a:latin typeface="Times New Roman" panose="02020603050405020304" pitchFamily="18" charset="0"/>
                <a:cs typeface="Times New Roman" panose="02020603050405020304" pitchFamily="18" charset="0"/>
              </a:rPr>
              <a:t>Bayon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qilingan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xulosa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dissertatsiya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tadqiqotining</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mantiqiy</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hosilasi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sifatida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ishonchli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manbalar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asosida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aniq</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va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qisqa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ifodalanishi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chuqur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fikr-mulohazalar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etarli</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ilmiy</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dalillar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asosida</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isbotlangan</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bo‘lishi</a:t>
            </a:r>
            <a:r>
              <a:rPr lang="ru-RU" sz="2200" dirty="0">
                <a:latin typeface="Times New Roman" panose="02020603050405020304" pitchFamily="18" charset="0"/>
                <a:cs typeface="Times New Roman" panose="02020603050405020304" pitchFamily="18" charset="0"/>
              </a:rPr>
              <a:t>.</a:t>
            </a:r>
          </a:p>
        </p:txBody>
      </p:sp>
      <p:sp>
        <p:nvSpPr>
          <p:cNvPr id="3" name="Заголовок 2"/>
          <p:cNvSpPr>
            <a:spLocks noGrp="1"/>
          </p:cNvSpPr>
          <p:nvPr>
            <p:ph type="title"/>
          </p:nvPr>
        </p:nvSpPr>
        <p:spPr/>
        <p:txBody>
          <a:bodyPr>
            <a:noAutofit/>
          </a:bodyPr>
          <a:lstStyle/>
          <a:p>
            <a:pPr algn="ctr"/>
            <a:r>
              <a:rPr lang="uz-Cyrl-UZ" sz="2800" dirty="0" smtClean="0">
                <a:effectLst/>
                <a:latin typeface="Times New Roman" panose="02020603050405020304" pitchFamily="18" charset="0"/>
                <a:cs typeface="Times New Roman" panose="02020603050405020304" pitchFamily="18" charset="0"/>
              </a:rPr>
              <a:t>DISSERTATSIYANI RASMIYLASHTIRISHDA QUYIDAGI UMUMIY TALABLARGA RIOYA QILINISHI LOZIM</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91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lenovo\Desktop\Tatqiqot\Screenshot_2020-12-15-23-08-05-1.png"/>
          <p:cNvPicPr>
            <a:picLocks noChangeAspect="1" noChangeArrowheads="1"/>
          </p:cNvPicPr>
          <p:nvPr/>
        </p:nvPicPr>
        <p:blipFill>
          <a:blip r:embed="rId2"/>
          <a:srcRect/>
          <a:stretch>
            <a:fillRect/>
          </a:stretch>
        </p:blipFill>
        <p:spPr bwMode="auto">
          <a:xfrm>
            <a:off x="357158" y="285728"/>
            <a:ext cx="4572000" cy="5500726"/>
          </a:xfrm>
          <a:prstGeom prst="rect">
            <a:avLst/>
          </a:prstGeom>
          <a:noFill/>
        </p:spPr>
      </p:pic>
      <p:pic>
        <p:nvPicPr>
          <p:cNvPr id="54275" name="Picture 3" descr="C:\Users\lenovo\Desktop\Tatqiqot\Screenshot_2020-12-15-23-28-11-2.png"/>
          <p:cNvPicPr>
            <a:picLocks noChangeAspect="1" noChangeArrowheads="1"/>
          </p:cNvPicPr>
          <p:nvPr/>
        </p:nvPicPr>
        <p:blipFill>
          <a:blip r:embed="rId3"/>
          <a:srcRect/>
          <a:stretch>
            <a:fillRect/>
          </a:stretch>
        </p:blipFill>
        <p:spPr bwMode="auto">
          <a:xfrm>
            <a:off x="4432300" y="285728"/>
            <a:ext cx="4572000" cy="571504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lvl="0" algn="ctr"/>
            <a:r>
              <a:rPr lang="en-US" sz="3600" dirty="0">
                <a:effectLst/>
                <a:latin typeface="Times New Roman" panose="02020603050405020304" pitchFamily="18" charset="0"/>
                <a:cs typeface="Times New Roman" panose="02020603050405020304" pitchFamily="18" charset="0"/>
              </a:rPr>
              <a:t>MAXATMA GANDI  ETIKASI</a:t>
            </a:r>
            <a:endParaRPr lang="ru-RU" sz="3600" dirty="0">
              <a:effectLst/>
              <a:latin typeface="Times New Roman" panose="02020603050405020304" pitchFamily="18" charset="0"/>
              <a:cs typeface="Times New Roman" panose="02020603050405020304" pitchFamily="18" charset="0"/>
            </a:endParaRPr>
          </a:p>
        </p:txBody>
      </p:sp>
      <p:sp>
        <p:nvSpPr>
          <p:cNvPr id="6147" name="Rectangle 3"/>
          <p:cNvSpPr>
            <a:spLocks noGrp="1" noChangeArrowheads="1"/>
          </p:cNvSpPr>
          <p:nvPr>
            <p:ph type="body" idx="1"/>
          </p:nvPr>
        </p:nvSpPr>
        <p:spPr/>
        <p:txBody>
          <a:bodyPr>
            <a:normAutofit/>
          </a:bodyPr>
          <a:lstStyle/>
          <a:p>
            <a:pPr lvl="0"/>
            <a:r>
              <a:rPr lang="uz-Cyrl-UZ" sz="2800" b="1" dirty="0">
                <a:latin typeface="Times New Roman" panose="02020603050405020304" pitchFamily="18" charset="0"/>
                <a:cs typeface="Times New Roman" panose="02020603050405020304" pitchFamily="18" charset="0"/>
              </a:rPr>
              <a:t>Qarshilik ko‘rsatmaslik, jazolanishga ixtiyoriy ko‘nish; (yomonlik kuchlari bilan hamkorlik qilmaslik uchun)</a:t>
            </a:r>
            <a:endParaRPr lang="ru-RU" sz="2800" dirty="0">
              <a:latin typeface="Times New Roman" panose="02020603050405020304" pitchFamily="18" charset="0"/>
              <a:cs typeface="Times New Roman" panose="02020603050405020304" pitchFamily="18" charset="0"/>
            </a:endParaRPr>
          </a:p>
          <a:p>
            <a:pPr lvl="0"/>
            <a:r>
              <a:rPr lang="en-US" sz="2800" b="1" dirty="0" err="1">
                <a:latin typeface="Times New Roman" panose="02020603050405020304" pitchFamily="18" charset="0"/>
                <a:cs typeface="Times New Roman" panose="02020603050405020304" pitchFamily="18" charset="0"/>
              </a:rPr>
              <a:t>Asketizm</a:t>
            </a:r>
            <a:r>
              <a:rPr lang="en-US" sz="2800" b="1"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lvl="0"/>
            <a:r>
              <a:rPr lang="en-US" sz="2800" b="1" dirty="0" err="1">
                <a:latin typeface="Times New Roman" panose="02020603050405020304" pitchFamily="18" charset="0"/>
                <a:cs typeface="Times New Roman" panose="02020603050405020304" pitchFamily="18" charset="0"/>
              </a:rPr>
              <a:t>Ishonch</a:t>
            </a:r>
            <a:r>
              <a:rPr lang="en-US" sz="2800" b="1"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lvl="0"/>
            <a:r>
              <a:rPr lang="uz-Cyrl-UZ" sz="2800" b="1" dirty="0">
                <a:latin typeface="Times New Roman" panose="02020603050405020304" pitchFamily="18" charset="0"/>
                <a:cs typeface="Times New Roman" panose="02020603050405020304" pitchFamily="18" charset="0"/>
              </a:rPr>
              <a:t>Qat’iyat;</a:t>
            </a:r>
            <a:endParaRPr lang="ru-RU" sz="2800" dirty="0">
              <a:latin typeface="Times New Roman" panose="02020603050405020304" pitchFamily="18" charset="0"/>
              <a:cs typeface="Times New Roman" panose="02020603050405020304" pitchFamily="18" charset="0"/>
            </a:endParaRPr>
          </a:p>
          <a:p>
            <a:pPr lvl="0"/>
            <a:r>
              <a:rPr lang="uz-Cyrl-UZ" sz="2800" b="1" dirty="0">
                <a:latin typeface="Times New Roman" panose="02020603050405020304" pitchFamily="18" charset="0"/>
                <a:cs typeface="Times New Roman" panose="02020603050405020304" pitchFamily="18" charset="0"/>
              </a:rPr>
              <a:t>Aniq maksadlar asosida ish tutish;</a:t>
            </a:r>
            <a:endParaRPr lang="ru-RU" sz="2800" dirty="0">
              <a:latin typeface="Times New Roman" panose="02020603050405020304" pitchFamily="18" charset="0"/>
              <a:cs typeface="Times New Roman" panose="02020603050405020304" pitchFamily="18" charset="0"/>
            </a:endParaRPr>
          </a:p>
          <a:p>
            <a:pPr lvl="0"/>
            <a:r>
              <a:rPr lang="uz-Cyrl-UZ" sz="2800" b="1" dirty="0">
                <a:latin typeface="Times New Roman" panose="02020603050405020304" pitchFamily="18" charset="0"/>
                <a:cs typeface="Times New Roman" panose="02020603050405020304" pitchFamily="18" charset="0"/>
              </a:rPr>
              <a:t>G‘oyaga sadoqat;</a:t>
            </a:r>
            <a:endParaRPr lang="ru-RU" sz="2800" dirty="0">
              <a:latin typeface="Times New Roman" panose="02020603050405020304" pitchFamily="18" charset="0"/>
              <a:cs typeface="Times New Roman" panose="02020603050405020304" pitchFamily="18" charset="0"/>
            </a:endParaRPr>
          </a:p>
          <a:p>
            <a:pPr lvl="0"/>
            <a:r>
              <a:rPr lang="uz-Cyrl-UZ" sz="2800" b="1" dirty="0">
                <a:latin typeface="Times New Roman" panose="02020603050405020304" pitchFamily="18" charset="0"/>
                <a:cs typeface="Times New Roman" panose="02020603050405020304" pitchFamily="18" charset="0"/>
              </a:rPr>
              <a:t>o‘zgalarni o‘zidan ustun deb bilish.</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784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6425" y="228600"/>
            <a:ext cx="7961313" cy="984250"/>
          </a:xfrm>
        </p:spPr>
        <p:txBody>
          <a:bodyPr/>
          <a:lstStyle/>
          <a:p>
            <a:pPr algn="ctr"/>
            <a:r>
              <a:rPr lang="en-US" sz="3200" dirty="0">
                <a:effectLst/>
                <a:latin typeface="Times New Roman" panose="02020603050405020304" pitchFamily="18" charset="0"/>
                <a:cs typeface="Times New Roman" panose="02020603050405020304" pitchFamily="18" charset="0"/>
              </a:rPr>
              <a:t>MOISEY ETIKASI</a:t>
            </a:r>
            <a:endParaRPr lang="ru-RU" sz="3200" dirty="0">
              <a:effectLst/>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457200" y="1600200"/>
            <a:ext cx="8229600" cy="4119563"/>
          </a:xfrm>
        </p:spPr>
        <p:txBody>
          <a:bodyPr>
            <a:normAutofit/>
          </a:bodyPr>
          <a:lstStyle/>
          <a:p>
            <a:pPr lvl="0" algn="just"/>
            <a:r>
              <a:rPr lang="en-US" sz="3200" dirty="0" err="1">
                <a:latin typeface="Times New Roman" panose="02020603050405020304" pitchFamily="18" charset="0"/>
                <a:cs typeface="Times New Roman" panose="02020603050405020304" pitchFamily="18" charset="0"/>
              </a:rPr>
              <a:t>Davlat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tartibotlarini</a:t>
            </a:r>
            <a:r>
              <a:rPr lang="en-US" sz="3200" dirty="0">
                <a:latin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cs typeface="Times New Roman" panose="02020603050405020304" pitchFamily="18" charset="0"/>
              </a:rPr>
              <a:t>shakllantirish uchun qattiqqo‘llik;</a:t>
            </a:r>
            <a:endParaRPr lang="ru-RU" sz="3200" dirty="0">
              <a:latin typeface="Times New Roman" panose="02020603050405020304" pitchFamily="18" charset="0"/>
              <a:cs typeface="Times New Roman" panose="02020603050405020304" pitchFamily="18" charset="0"/>
            </a:endParaRPr>
          </a:p>
          <a:p>
            <a:pPr lvl="0" algn="just"/>
            <a:r>
              <a:rPr lang="uz-Cyrl-UZ"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Ayb-jazo</a:t>
            </a:r>
            <a:r>
              <a:rPr lang="uz-Cyrl-UZ" sz="3200" b="1" dirty="0">
                <a:latin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cs typeface="Times New Roman" panose="02020603050405020304" pitchFamily="18" charset="0"/>
              </a:rPr>
              <a:t> formulasini qo‘llash;</a:t>
            </a:r>
            <a:endParaRPr lang="ru-RU" sz="3200" dirty="0">
              <a:latin typeface="Times New Roman" panose="02020603050405020304" pitchFamily="18" charset="0"/>
              <a:cs typeface="Times New Roman" panose="02020603050405020304" pitchFamily="18" charset="0"/>
            </a:endParaRPr>
          </a:p>
          <a:p>
            <a:pPr lvl="0" algn="just"/>
            <a:r>
              <a:rPr lang="en-US" sz="3200" dirty="0" err="1">
                <a:latin typeface="Times New Roman" panose="02020603050405020304" pitchFamily="18" charset="0"/>
                <a:cs typeface="Times New Roman" panose="02020603050405020304" pitchFamily="18" charset="0"/>
              </a:rPr>
              <a:t>Ishonishga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tazyiqiy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da’vat</a:t>
            </a:r>
            <a:r>
              <a:rPr lang="uz-Cyrl-UZ"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lvl="0" algn="just"/>
            <a:r>
              <a:rPr lang="uz-Cyrl-UZ" sz="3200" dirty="0">
                <a:latin typeface="Times New Roman" panose="02020603050405020304" pitchFamily="18" charset="0"/>
                <a:cs typeface="Times New Roman" panose="02020603050405020304" pitchFamily="18" charset="0"/>
              </a:rPr>
              <a:t>Qat’iyat;</a:t>
            </a:r>
            <a:endParaRPr lang="ru-RU" sz="3200" dirty="0">
              <a:latin typeface="Times New Roman" panose="02020603050405020304" pitchFamily="18" charset="0"/>
              <a:cs typeface="Times New Roman" panose="02020603050405020304" pitchFamily="18" charset="0"/>
            </a:endParaRPr>
          </a:p>
          <a:p>
            <a:pPr lvl="0" algn="just"/>
            <a:r>
              <a:rPr lang="uz-Cyrl-UZ" sz="3200" dirty="0">
                <a:latin typeface="Times New Roman" panose="02020603050405020304" pitchFamily="18" charset="0"/>
                <a:cs typeface="Times New Roman" panose="02020603050405020304" pitchFamily="18" charset="0"/>
              </a:rPr>
              <a:t>G‘oyaviy va diniy e’tiqod birligi;</a:t>
            </a:r>
            <a:endParaRPr lang="ru-RU" sz="3200" dirty="0">
              <a:latin typeface="Times New Roman" panose="02020603050405020304" pitchFamily="18" charset="0"/>
              <a:cs typeface="Times New Roman" panose="02020603050405020304" pitchFamily="18" charset="0"/>
            </a:endParaRPr>
          </a:p>
          <a:p>
            <a:pPr lvl="0" algn="just"/>
            <a:r>
              <a:rPr lang="uz-Cyrl-UZ" sz="3200" dirty="0">
                <a:latin typeface="Times New Roman" panose="02020603050405020304" pitchFamily="18" charset="0"/>
                <a:cs typeface="Times New Roman" panose="02020603050405020304" pitchFamily="18" charset="0"/>
              </a:rPr>
              <a:t>O‘zgalarni o‘zi bilan teng ko‘rish</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11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1139825"/>
          </a:xfrm>
        </p:spPr>
        <p:txBody>
          <a:bodyPr/>
          <a:lstStyle/>
          <a:p>
            <a:pPr algn="ctr"/>
            <a:r>
              <a:rPr lang="en-US" dirty="0">
                <a:effectLst/>
                <a:latin typeface="Times New Roman" panose="02020603050405020304" pitchFamily="18" charset="0"/>
                <a:cs typeface="Times New Roman" panose="02020603050405020304" pitchFamily="18" charset="0"/>
              </a:rPr>
              <a:t>KONFUTSIY ETIKASI</a:t>
            </a:r>
            <a:endParaRPr lang="ru-RU" dirty="0">
              <a:effectLst/>
              <a:latin typeface="Times New Roman" panose="02020603050405020304" pitchFamily="18" charset="0"/>
              <a:cs typeface="Times New Roman" panose="02020603050405020304" pitchFamily="18" charset="0"/>
            </a:endParaRPr>
          </a:p>
        </p:txBody>
      </p:sp>
      <p:sp>
        <p:nvSpPr>
          <p:cNvPr id="8195" name="Rectangle 3"/>
          <p:cNvSpPr>
            <a:spLocks noGrp="1" noChangeArrowheads="1"/>
          </p:cNvSpPr>
          <p:nvPr>
            <p:ph type="body" idx="1"/>
          </p:nvPr>
        </p:nvSpPr>
        <p:spPr/>
        <p:txBody>
          <a:bodyPr>
            <a:normAutofit/>
          </a:bodyPr>
          <a:lstStyle/>
          <a:p>
            <a:pPr lvl="0" algn="just"/>
            <a:r>
              <a:rPr lang="en-US" sz="2400" dirty="0" err="1">
                <a:latin typeface="Times New Roman" panose="02020603050405020304" pitchFamily="18" charset="0"/>
                <a:cs typeface="Times New Roman" panose="02020603050405020304" pitchFamily="18" charset="0"/>
              </a:rPr>
              <a:t>Yaxshiga</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yaxshilik qilaman, Yomonga yaxshilik tilayman;</a:t>
            </a:r>
            <a:endParaRPr lang="ru-RU"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Madaniyatlilik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jamiyatda</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o‘zlikni to‘g‘ri tutish;</a:t>
            </a:r>
            <a:endParaRPr lang="ru-RU"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Insoniylik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kamtarinlik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adolat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odamlarga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muhabbat</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lvl="0" algn="just"/>
            <a:r>
              <a:rPr lang="en-US" sz="2400" dirty="0" err="1">
                <a:latin typeface="Times New Roman" panose="02020603050405020304" pitchFamily="18" charset="0"/>
                <a:cs typeface="Times New Roman" panose="02020603050405020304" pitchFamily="18" charset="0"/>
              </a:rPr>
              <a:t>Sadoqatlilik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ishonchli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inson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bo‘lish</a:t>
            </a:r>
            <a:endParaRPr lang="ru-RU" sz="2400" dirty="0">
              <a:latin typeface="Times New Roman" panose="02020603050405020304" pitchFamily="18" charset="0"/>
              <a:cs typeface="Times New Roman" panose="02020603050405020304" pitchFamily="18" charset="0"/>
            </a:endParaRPr>
          </a:p>
          <a:p>
            <a:pPr lvl="0" algn="just"/>
            <a:r>
              <a:rPr lang="ru-RU" sz="2400" dirty="0" err="1">
                <a:latin typeface="Times New Roman" panose="02020603050405020304" pitchFamily="18" charset="0"/>
                <a:cs typeface="Times New Roman" panose="02020603050405020304" pitchFamily="18" charset="0"/>
              </a:rPr>
              <a:t>Ota-ona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aka-uka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er-xotin</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katta-kichik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boshliq-xodim</a:t>
            </a:r>
            <a:r>
              <a:rPr lang="uz-Cyrl-UZ" sz="2400" dirty="0">
                <a:latin typeface="Times New Roman" panose="02020603050405020304" pitchFamily="18" charset="0"/>
                <a:cs typeface="Times New Roman" panose="02020603050405020304" pitchFamily="18" charset="0"/>
              </a:rPr>
              <a:t>ning adolatli </a:t>
            </a:r>
            <a:r>
              <a:rPr lang="ru-RU" sz="2400" dirty="0" err="1">
                <a:latin typeface="Times New Roman" panose="02020603050405020304" pitchFamily="18" charset="0"/>
                <a:cs typeface="Times New Roman" panose="02020603050405020304" pitchFamily="18" charset="0"/>
              </a:rPr>
              <a:t>tengsizligi</a:t>
            </a:r>
            <a:r>
              <a:rPr lang="ru-RU" sz="2400" dirty="0">
                <a:latin typeface="Times New Roman" panose="02020603050405020304" pitchFamily="18" charset="0"/>
                <a:cs typeface="Times New Roman" panose="02020603050405020304" pitchFamily="18" charset="0"/>
              </a:rPr>
              <a:t>;</a:t>
            </a:r>
          </a:p>
          <a:p>
            <a:pPr lvl="0" algn="just"/>
            <a:r>
              <a:rPr lang="uz-Cyrl-UZ" sz="2400" dirty="0">
                <a:latin typeface="Times New Roman" panose="02020603050405020304" pitchFamily="18" charset="0"/>
                <a:cs typeface="Times New Roman" panose="02020603050405020304" pitchFamily="18" charset="0"/>
              </a:rPr>
              <a:t>“Li” ya’ni shaxs axloqi qoidalar, urf-odatlar, an’analarga uyg‘unlashib yashashdan iboratligi. I</a:t>
            </a:r>
            <a:r>
              <a:rPr lang="en-US" sz="2400" dirty="0" err="1">
                <a:latin typeface="Times New Roman" panose="02020603050405020304" pitchFamily="18" charset="0"/>
                <a:cs typeface="Times New Roman" panose="02020603050405020304" pitchFamily="18" charset="0"/>
              </a:rPr>
              <a:t>nsonni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tashqi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xatti-harakatiga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baholash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bixeviorizm</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Tabiatni jonli xayotning  barcha shakllari bilan teng ko‘rish</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26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gn="ctr"/>
            <a:r>
              <a:rPr lang="en-US" sz="3600" dirty="0">
                <a:effectLst/>
                <a:latin typeface="Times New Roman" panose="02020603050405020304" pitchFamily="18" charset="0"/>
                <a:cs typeface="Times New Roman" panose="02020603050405020304" pitchFamily="18" charset="0"/>
              </a:rPr>
              <a:t>ALISHER NAVOIY ETIKASI</a:t>
            </a:r>
            <a:endParaRPr lang="ru-RU" sz="3600" dirty="0">
              <a:effectLst/>
              <a:latin typeface="Times New Roman" panose="02020603050405020304" pitchFamily="18" charset="0"/>
              <a:cs typeface="Times New Roman" panose="02020603050405020304" pitchFamily="18" charset="0"/>
            </a:endParaRPr>
          </a:p>
        </p:txBody>
      </p:sp>
      <p:sp>
        <p:nvSpPr>
          <p:cNvPr id="9219" name="Rectangle 3"/>
          <p:cNvSpPr>
            <a:spLocks noGrp="1" noChangeArrowheads="1"/>
          </p:cNvSpPr>
          <p:nvPr>
            <p:ph type="body" idx="1"/>
          </p:nvPr>
        </p:nvSpPr>
        <p:spPr>
          <a:xfrm>
            <a:off x="228600" y="1447800"/>
            <a:ext cx="8686800" cy="4525963"/>
          </a:xfrm>
        </p:spPr>
        <p:txBody>
          <a:bodyPr>
            <a:normAutofit/>
          </a:bodyPr>
          <a:lstStyle/>
          <a:p>
            <a:pPr lvl="0"/>
            <a:r>
              <a:rPr lang="uz-Cyrl-UZ" sz="2000" dirty="0">
                <a:latin typeface="Times New Roman" panose="02020603050405020304" pitchFamily="18" charset="0"/>
                <a:cs typeface="Times New Roman" panose="02020603050405020304" pitchFamily="18" charset="0"/>
              </a:rPr>
              <a:t>Har ishda aqlga tayanish;</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Har ishda maslahat, ustozlar ko‘rsatmalariga tayanish;</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O‘zidan mavqei va mansab jihatdan yuqori bo‘lganlarga e’tirozsiz itoat;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Asketizm</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Maqsadli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aniq</a:t>
            </a:r>
            <a:r>
              <a:rPr lang="en-US" sz="2000" dirty="0">
                <a:latin typeface="Times New Roman" panose="02020603050405020304" pitchFamily="18" charset="0"/>
                <a:cs typeface="Times New Roman" panose="02020603050405020304" pitchFamily="18" charset="0"/>
              </a:rPr>
              <a:t>  </a:t>
            </a:r>
            <a:r>
              <a:rPr lang="uz-Cyrl-UZ" sz="2000" dirty="0">
                <a:latin typeface="Times New Roman" panose="02020603050405020304" pitchFamily="18" charset="0"/>
                <a:cs typeface="Times New Roman" panose="02020603050405020304" pitchFamily="18" charset="0"/>
              </a:rPr>
              <a:t>hisob-</a:t>
            </a:r>
            <a:r>
              <a:rPr lang="en-US" sz="2000" dirty="0" err="1">
                <a:latin typeface="Times New Roman" panose="02020603050405020304" pitchFamily="18" charset="0"/>
                <a:cs typeface="Times New Roman" panose="02020603050405020304" pitchFamily="18" charset="0"/>
              </a:rPr>
              <a:t>kitobli</a:t>
            </a:r>
            <a:r>
              <a:rPr lang="en-US" sz="2000" dirty="0">
                <a:latin typeface="Times New Roman" panose="02020603050405020304" pitchFamily="18" charset="0"/>
                <a:cs typeface="Times New Roman" panose="02020603050405020304" pitchFamily="18" charset="0"/>
              </a:rPr>
              <a:t> </a:t>
            </a:r>
            <a:r>
              <a:rPr lang="uz-Cyrl-UZ" sz="2000" dirty="0">
                <a:latin typeface="Times New Roman" panose="02020603050405020304" pitchFamily="18" charset="0"/>
                <a:cs typeface="Times New Roman" panose="02020603050405020304" pitchFamily="18" charset="0"/>
              </a:rPr>
              <a:t>saxovat;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Sadoqat</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Ishonch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imon</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Kompromiss holatida uzoq bo‘lmaslik, mavjud ijtimoiy muhitga moslashishni istamaydiganlarni e’tibordan chiqarish;</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Kompromissdan</a:t>
            </a:r>
            <a:r>
              <a:rPr lang="en-US" sz="2000" dirty="0">
                <a:latin typeface="Times New Roman" panose="02020603050405020304" pitchFamily="18" charset="0"/>
                <a:cs typeface="Times New Roman" panose="02020603050405020304" pitchFamily="18" charset="0"/>
              </a:rPr>
              <a:t>  </a:t>
            </a:r>
            <a:r>
              <a:rPr lang="uz-Cyrl-UZ" sz="2000" dirty="0">
                <a:latin typeface="Times New Roman" panose="02020603050405020304" pitchFamily="18" charset="0"/>
                <a:cs typeface="Times New Roman" panose="02020603050405020304" pitchFamily="18" charset="0"/>
              </a:rPr>
              <a:t>konsensusga  o‘tishga da’vat;</a:t>
            </a:r>
            <a:endParaRPr lang="ru-RU" sz="2000" dirty="0">
              <a:latin typeface="Times New Roman" panose="02020603050405020304" pitchFamily="18" charset="0"/>
              <a:cs typeface="Times New Roman" panose="02020603050405020304" pitchFamily="18" charset="0"/>
            </a:endParaRPr>
          </a:p>
          <a:p>
            <a:pPr lvl="0" algn="just"/>
            <a:r>
              <a:rPr lang="en-US" sz="2000" dirty="0" err="1">
                <a:latin typeface="Times New Roman" panose="02020603050405020304" pitchFamily="18" charset="0"/>
                <a:cs typeface="Times New Roman" panose="02020603050405020304" pitchFamily="18" charset="0"/>
              </a:rPr>
              <a:t>Aniq</a:t>
            </a:r>
            <a:r>
              <a:rPr lang="en-US" sz="2000" dirty="0">
                <a:latin typeface="Times New Roman" panose="02020603050405020304" pitchFamily="18" charset="0"/>
                <a:cs typeface="Times New Roman" panose="02020603050405020304" pitchFamily="18" charset="0"/>
              </a:rPr>
              <a:t>  </a:t>
            </a:r>
            <a:r>
              <a:rPr lang="uz-Cyrl-UZ" sz="2000" dirty="0">
                <a:latin typeface="Times New Roman" panose="02020603050405020304" pitchFamily="18" charset="0"/>
                <a:cs typeface="Times New Roman" panose="02020603050405020304" pitchFamily="18" charset="0"/>
              </a:rPr>
              <a:t>pozitsiyaga  egalik; </a:t>
            </a:r>
            <a:endParaRPr lang="ru-RU" sz="2000" dirty="0">
              <a:latin typeface="Times New Roman" panose="02020603050405020304" pitchFamily="18" charset="0"/>
              <a:cs typeface="Times New Roman" panose="02020603050405020304" pitchFamily="18" charset="0"/>
            </a:endParaRPr>
          </a:p>
          <a:p>
            <a:pPr lvl="0"/>
            <a:r>
              <a:rPr lang="uz-Cyrl-UZ" sz="2000" dirty="0">
                <a:latin typeface="Times New Roman" panose="02020603050405020304" pitchFamily="18" charset="0"/>
                <a:cs typeface="Times New Roman" panose="02020603050405020304" pitchFamily="18" charset="0"/>
              </a:rPr>
              <a:t>Boshqalar manfaatini  o‘zidan ustun qo‘yish.</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403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algn="ctr"/>
            <a:r>
              <a:rPr lang="uz-Cyrl-UZ" sz="3600" dirty="0">
                <a:effectLst/>
                <a:latin typeface="Times New Roman" panose="02020603050405020304" pitchFamily="18" charset="0"/>
                <a:cs typeface="Times New Roman" panose="02020603050405020304" pitchFamily="18" charset="0"/>
              </a:rPr>
              <a:t>JAN JAK RUSSO ETIK</a:t>
            </a:r>
            <a:r>
              <a:rPr lang="en-US" sz="3600" dirty="0">
                <a:effectLst/>
                <a:latin typeface="Times New Roman" panose="02020603050405020304" pitchFamily="18" charset="0"/>
                <a:cs typeface="Times New Roman" panose="02020603050405020304" pitchFamily="18" charset="0"/>
              </a:rPr>
              <a:t>A</a:t>
            </a:r>
            <a:r>
              <a:rPr lang="uz-Cyrl-UZ" sz="3600" dirty="0">
                <a:effectLst/>
                <a:latin typeface="Times New Roman" panose="02020603050405020304" pitchFamily="18" charset="0"/>
                <a:cs typeface="Times New Roman" panose="02020603050405020304" pitchFamily="18" charset="0"/>
              </a:rPr>
              <a:t>SI</a:t>
            </a:r>
            <a:endParaRPr lang="ru-RU" sz="3600" dirty="0">
              <a:effectLst/>
              <a:latin typeface="Times New Roman" panose="02020603050405020304" pitchFamily="18" charset="0"/>
              <a:cs typeface="Times New Roman" panose="02020603050405020304" pitchFamily="18" charset="0"/>
            </a:endParaRPr>
          </a:p>
        </p:txBody>
      </p:sp>
      <p:sp>
        <p:nvSpPr>
          <p:cNvPr id="10243" name="Rectangle 3"/>
          <p:cNvSpPr>
            <a:spLocks noGrp="1" noChangeArrowheads="1"/>
          </p:cNvSpPr>
          <p:nvPr>
            <p:ph type="body" idx="1"/>
          </p:nvPr>
        </p:nvSpPr>
        <p:spPr>
          <a:xfrm>
            <a:off x="228600" y="1600200"/>
            <a:ext cx="8686800" cy="4525963"/>
          </a:xfrm>
        </p:spPr>
        <p:txBody>
          <a:bodyPr>
            <a:normAutofit/>
          </a:bodyPr>
          <a:lstStyle/>
          <a:p>
            <a:pPr lvl="0"/>
            <a:r>
              <a:rPr lang="uz-Cyrl-UZ" sz="1600" b="1" dirty="0">
                <a:latin typeface="Times New Roman" panose="02020603050405020304" pitchFamily="18" charset="0"/>
                <a:cs typeface="Times New Roman" panose="02020603050405020304" pitchFamily="18" charset="0"/>
              </a:rPr>
              <a:t>Hissiyot, tuyg‘ular-shaxs mohiyatini tashkil etadi</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SHaxsni tushunish uchun uni ratsional tartibotlar muhitida emas emotsional muhitda o‘rganish lozim</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Hissiy, ya’ni, mehr, simpatiya asosidagi birlashuv jamiyatning haqiqiy jipsligi ta’minaydi</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Jamiyatni estetik anglash zarur </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Ijobiy fazilatlar bu – mavjud tartibotlarni yaxshi ko‘rish, salbiy xislatlar – bu illatlarni yaxshi ko‘rishdir.</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Munosabatlardagi ziddiyatlar shaxsning ichki yaxlitliga raxna soladi.</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“Men ba’zi faktlarni hotiradan chiqarib qo‘yishim, odamlarning ismlarini almashtirb aytishim, amaldagi tartiblarga rioya qilmasligim, sanalarda chalg‘ishim mumkin, ammo, xuddi shu asnolarda nimani his etganim, nima yoqqanu, nima yoqmagani hech qachon xotiramdan o‘chmaydi”. Demak, hamma gap insonning ichki hissiyotidadir.</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SHaxs axloqi subordinatsiya asosida emas, faqat tashki va ichki shart-sharoitlar, manfaatlar garmoniyasi yuzaga kelgan holdagina ijobiylashadi. </a:t>
            </a:r>
            <a:endParaRPr lang="ru-RU" sz="1600" dirty="0">
              <a:latin typeface="Times New Roman" panose="02020603050405020304" pitchFamily="18" charset="0"/>
              <a:cs typeface="Times New Roman" panose="02020603050405020304" pitchFamily="18" charset="0"/>
            </a:endParaRPr>
          </a:p>
          <a:p>
            <a:pPr lvl="0" algn="just"/>
            <a:r>
              <a:rPr lang="uz-Cyrl-UZ" sz="1600" b="1" dirty="0">
                <a:latin typeface="Times New Roman" panose="02020603050405020304" pitchFamily="18" charset="0"/>
                <a:cs typeface="Times New Roman" panose="02020603050405020304" pitchFamily="18" charset="0"/>
              </a:rPr>
              <a:t>Ishonch.</a:t>
            </a:r>
            <a:endParaRPr lang="ru-RU" sz="1600" dirty="0">
              <a:latin typeface="Times New Roman" panose="02020603050405020304" pitchFamily="18" charset="0"/>
              <a:cs typeface="Times New Roman" panose="02020603050405020304" pitchFamily="18" charset="0"/>
            </a:endParaRPr>
          </a:p>
          <a:p>
            <a:pPr lvl="0"/>
            <a:r>
              <a:rPr lang="uz-Cyrl-UZ" sz="1600" b="1" dirty="0">
                <a:latin typeface="Times New Roman" panose="02020603050405020304" pitchFamily="18" charset="0"/>
                <a:cs typeface="Times New Roman" panose="02020603050405020304" pitchFamily="18" charset="0"/>
              </a:rPr>
              <a:t>Harakat.</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47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552" y="260648"/>
            <a:ext cx="8229600" cy="1143000"/>
          </a:xfrm>
        </p:spPr>
        <p:txBody>
          <a:bodyPr/>
          <a:lstStyle/>
          <a:p>
            <a:pPr algn="ctr"/>
            <a:r>
              <a:rPr lang="uz-Cyrl-UZ" dirty="0">
                <a:effectLst/>
                <a:latin typeface="Times New Roman" panose="02020603050405020304" pitchFamily="18" charset="0"/>
                <a:cs typeface="Times New Roman" panose="02020603050405020304" pitchFamily="18" charset="0"/>
              </a:rPr>
              <a:t>TOMAS </a:t>
            </a:r>
            <a:r>
              <a:rPr lang="uz-Cyrl-UZ" dirty="0" smtClean="0">
                <a:effectLst/>
                <a:latin typeface="Times New Roman" panose="02020603050405020304" pitchFamily="18" charset="0"/>
                <a:cs typeface="Times New Roman" panose="02020603050405020304" pitchFamily="18" charset="0"/>
              </a:rPr>
              <a:t>GOBBS</a:t>
            </a:r>
            <a:r>
              <a:rPr lang="en-US" dirty="0" smtClean="0">
                <a:effectLst/>
                <a:latin typeface="Times New Roman" panose="02020603050405020304" pitchFamily="18" charset="0"/>
                <a:cs typeface="Times New Roman" panose="02020603050405020304" pitchFamily="18" charset="0"/>
              </a:rPr>
              <a:t> ETIKASI</a:t>
            </a:r>
            <a:endParaRPr lang="ru-RU" dirty="0">
              <a:effectLst/>
              <a:latin typeface="Times New Roman" panose="02020603050405020304" pitchFamily="18" charset="0"/>
              <a:cs typeface="Times New Roman" panose="02020603050405020304" pitchFamily="18" charset="0"/>
            </a:endParaRPr>
          </a:p>
        </p:txBody>
      </p:sp>
      <p:sp>
        <p:nvSpPr>
          <p:cNvPr id="11267" name="Rectangle 3"/>
          <p:cNvSpPr>
            <a:spLocks noGrp="1" noChangeArrowheads="1"/>
          </p:cNvSpPr>
          <p:nvPr>
            <p:ph type="body" idx="1"/>
          </p:nvPr>
        </p:nvSpPr>
        <p:spPr>
          <a:xfrm>
            <a:off x="254000" y="1524000"/>
            <a:ext cx="8686800" cy="5029200"/>
          </a:xfrm>
        </p:spPr>
        <p:txBody>
          <a:bodyPr>
            <a:normAutofit/>
          </a:bodyPr>
          <a:lstStyle/>
          <a:p>
            <a:pPr lvl="0" algn="just"/>
            <a:r>
              <a:rPr lang="uz-Cyrl-UZ" sz="2800" dirty="0">
                <a:latin typeface="Times New Roman" panose="02020603050405020304" pitchFamily="18" charset="0"/>
                <a:cs typeface="Times New Roman" panose="02020603050405020304" pitchFamily="18" charset="0"/>
              </a:rPr>
              <a:t>Sentementalizmni rad etish ratsionalizmni ustuvor bilish. </a:t>
            </a:r>
            <a:endParaRPr lang="ru-RU" sz="2800" dirty="0">
              <a:latin typeface="Times New Roman" panose="02020603050405020304" pitchFamily="18" charset="0"/>
              <a:cs typeface="Times New Roman" panose="02020603050405020304" pitchFamily="18" charset="0"/>
            </a:endParaRPr>
          </a:p>
          <a:p>
            <a:pPr lvl="0" algn="just"/>
            <a:r>
              <a:rPr lang="uz-Cyrl-UZ" sz="2800" dirty="0">
                <a:latin typeface="Times New Roman" panose="02020603050405020304" pitchFamily="18" charset="0"/>
                <a:cs typeface="Times New Roman" panose="02020603050405020304" pitchFamily="18" charset="0"/>
              </a:rPr>
              <a:t>Axloqiy qadriyatlar: egoizm, utilitarizm (foyda, manfaat), xissiz ratsionalizm har bir insonga xosdir.</a:t>
            </a:r>
            <a:endParaRPr lang="ru-RU" sz="2800" dirty="0">
              <a:latin typeface="Times New Roman" panose="02020603050405020304" pitchFamily="18" charset="0"/>
              <a:cs typeface="Times New Roman" panose="02020603050405020304" pitchFamily="18" charset="0"/>
            </a:endParaRPr>
          </a:p>
          <a:p>
            <a:pPr lvl="0" algn="just"/>
            <a:r>
              <a:rPr lang="uz-Cyrl-UZ" sz="2800" dirty="0">
                <a:latin typeface="Times New Roman" panose="02020603050405020304" pitchFamily="18" charset="0"/>
                <a:cs typeface="Times New Roman" panose="02020603050405020304" pitchFamily="18" charset="0"/>
              </a:rPr>
              <a:t>Xokimiyat va foyda shaxs intilishining asosidir </a:t>
            </a:r>
            <a:endParaRPr lang="ru-RU" sz="2800" dirty="0">
              <a:latin typeface="Times New Roman" panose="02020603050405020304" pitchFamily="18" charset="0"/>
              <a:cs typeface="Times New Roman" panose="02020603050405020304" pitchFamily="18" charset="0"/>
            </a:endParaRPr>
          </a:p>
          <a:p>
            <a:pPr lvl="0" algn="just"/>
            <a:r>
              <a:rPr lang="ru-RU" sz="2800" dirty="0">
                <a:latin typeface="Times New Roman" panose="02020603050405020304" pitchFamily="18" charset="0"/>
                <a:cs typeface="Times New Roman" panose="02020603050405020304" pitchFamily="18" charset="0"/>
              </a:rPr>
              <a:t>«</a:t>
            </a:r>
            <a:r>
              <a:rPr lang="uz-Cyrl-UZ" sz="2800" dirty="0">
                <a:latin typeface="Times New Roman" panose="02020603050405020304" pitchFamily="18" charset="0"/>
                <a:cs typeface="Times New Roman" panose="02020603050405020304" pitchFamily="18" charset="0"/>
              </a:rPr>
              <a:t>Inson insonga bo‘ri</a:t>
            </a:r>
            <a:r>
              <a:rPr lang="ru-RU" sz="2800" dirty="0">
                <a:latin typeface="Times New Roman" panose="02020603050405020304" pitchFamily="18" charset="0"/>
                <a:cs typeface="Times New Roman" panose="02020603050405020304" pitchFamily="18" charset="0"/>
              </a:rPr>
              <a:t>».</a:t>
            </a:r>
          </a:p>
          <a:p>
            <a:pPr lvl="0" algn="just"/>
            <a:r>
              <a:rPr lang="uz-Cyrl-UZ" sz="2800" dirty="0">
                <a:latin typeface="Times New Roman" panose="02020603050405020304" pitchFamily="18" charset="0"/>
                <a:cs typeface="Times New Roman" panose="02020603050405020304" pitchFamily="18" charset="0"/>
              </a:rPr>
              <a:t>Ishonchsizlik.</a:t>
            </a:r>
            <a:endParaRPr lang="ru-RU" sz="2800" dirty="0">
              <a:latin typeface="Times New Roman" panose="02020603050405020304" pitchFamily="18" charset="0"/>
              <a:cs typeface="Times New Roman" panose="02020603050405020304" pitchFamily="18" charset="0"/>
            </a:endParaRPr>
          </a:p>
          <a:p>
            <a:pPr lvl="0" algn="just"/>
            <a:r>
              <a:rPr lang="uz-Cyrl-UZ" sz="2800" dirty="0">
                <a:latin typeface="Times New Roman" panose="02020603050405020304" pitchFamily="18" charset="0"/>
                <a:cs typeface="Times New Roman" panose="02020603050405020304" pitchFamily="18" charset="0"/>
              </a:rPr>
              <a:t>Aniqlik</a:t>
            </a:r>
            <a:endParaRPr lang="ru-RU" sz="2800" dirty="0">
              <a:latin typeface="Times New Roman" panose="02020603050405020304" pitchFamily="18" charset="0"/>
              <a:cs typeface="Times New Roman" panose="02020603050405020304" pitchFamily="18" charset="0"/>
            </a:endParaRPr>
          </a:p>
          <a:p>
            <a:pPr lvl="0" algn="just"/>
            <a:r>
              <a:rPr lang="uz-Cyrl-UZ" sz="2800" dirty="0">
                <a:latin typeface="Times New Roman" panose="02020603050405020304" pitchFamily="18" charset="0"/>
                <a:cs typeface="Times New Roman" panose="02020603050405020304" pitchFamily="18" charset="0"/>
              </a:rPr>
              <a:t>Odamlararo munosabatlar muayyan vaqt doirasidagi shartnomadir.</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455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457200" y="152400"/>
            <a:ext cx="8229600" cy="1143000"/>
          </a:xfrm>
        </p:spPr>
        <p:txBody>
          <a:bodyPr/>
          <a:lstStyle/>
          <a:p>
            <a:pPr algn="ctr"/>
            <a:r>
              <a:rPr lang="ru-RU" dirty="0">
                <a:effectLst/>
                <a:latin typeface="Times New Roman" panose="02020603050405020304" pitchFamily="18" charset="0"/>
                <a:cs typeface="Times New Roman" panose="02020603050405020304" pitchFamily="18" charset="0"/>
              </a:rPr>
              <a:t>M. VEBER </a:t>
            </a:r>
            <a:r>
              <a:rPr lang="uz-Cyrl-UZ" dirty="0">
                <a:effectLst/>
                <a:latin typeface="Times New Roman" panose="02020603050405020304" pitchFamily="18" charset="0"/>
                <a:cs typeface="Times New Roman" panose="02020603050405020304" pitchFamily="18" charset="0"/>
              </a:rPr>
              <a:t>ETIKASI</a:t>
            </a:r>
            <a:endParaRPr lang="ru-RU" dirty="0">
              <a:effectLst/>
              <a:latin typeface="Times New Roman" panose="02020603050405020304" pitchFamily="18" charset="0"/>
              <a:cs typeface="Times New Roman" panose="02020603050405020304" pitchFamily="18" charset="0"/>
            </a:endParaRPr>
          </a:p>
        </p:txBody>
      </p:sp>
      <p:sp>
        <p:nvSpPr>
          <p:cNvPr id="12291" name="Rectangle 7"/>
          <p:cNvSpPr>
            <a:spLocks noGrp="1" noChangeArrowheads="1"/>
          </p:cNvSpPr>
          <p:nvPr>
            <p:ph type="body" idx="1"/>
          </p:nvPr>
        </p:nvSpPr>
        <p:spPr>
          <a:xfrm>
            <a:off x="304800" y="1447800"/>
            <a:ext cx="8686800" cy="5334000"/>
          </a:xfrm>
        </p:spPr>
        <p:txBody>
          <a:bodyPr>
            <a:normAutofit fontScale="92500" lnSpcReduction="20000"/>
          </a:bodyPr>
          <a:lstStyle/>
          <a:p>
            <a:pPr lvl="0" algn="just"/>
            <a:r>
              <a:rPr lang="uz-Cyrl-UZ" sz="2400" b="1" dirty="0">
                <a:latin typeface="Times New Roman" panose="02020603050405020304" pitchFamily="18" charset="0"/>
                <a:cs typeface="Times New Roman" panose="02020603050405020304" pitchFamily="18" charset="0"/>
              </a:rPr>
              <a:t>E’tiqod mustahkamligi;</a:t>
            </a:r>
            <a:endParaRPr lang="ru-RU" sz="2400" dirty="0">
              <a:latin typeface="Times New Roman" panose="02020603050405020304" pitchFamily="18" charset="0"/>
              <a:cs typeface="Times New Roman" panose="02020603050405020304" pitchFamily="18" charset="0"/>
            </a:endParaRPr>
          </a:p>
          <a:p>
            <a:pPr lvl="0" algn="just"/>
            <a:r>
              <a:rPr lang="uz-Cyrl-UZ" sz="2400" b="1" dirty="0">
                <a:latin typeface="Times New Roman" panose="02020603050405020304" pitchFamily="18" charset="0"/>
                <a:cs typeface="Times New Roman" panose="02020603050405020304" pitchFamily="18" charset="0"/>
              </a:rPr>
              <a:t>Inson xatti harakatlari turmush tarzi va motivatsiyaga bevosita bog‘liqdir;</a:t>
            </a:r>
            <a:endParaRPr lang="ru-RU" sz="2400" dirty="0">
              <a:latin typeface="Times New Roman" panose="02020603050405020304" pitchFamily="18" charset="0"/>
              <a:cs typeface="Times New Roman" panose="02020603050405020304" pitchFamily="18" charset="0"/>
            </a:endParaRPr>
          </a:p>
          <a:p>
            <a:pPr lvl="0" algn="just"/>
            <a:r>
              <a:rPr lang="uz-Cyrl-UZ" sz="2400" b="1" dirty="0">
                <a:latin typeface="Times New Roman" panose="02020603050405020304" pitchFamily="18" charset="0"/>
                <a:cs typeface="Times New Roman" panose="02020603050405020304" pitchFamily="18" charset="0"/>
              </a:rPr>
              <a:t>Ideal tipga ergashish;</a:t>
            </a:r>
            <a:endParaRPr lang="ru-RU" sz="2400" dirty="0">
              <a:latin typeface="Times New Roman" panose="02020603050405020304" pitchFamily="18" charset="0"/>
              <a:cs typeface="Times New Roman" panose="02020603050405020304" pitchFamily="18" charset="0"/>
            </a:endParaRPr>
          </a:p>
          <a:p>
            <a:pPr lvl="0" algn="just"/>
            <a:r>
              <a:rPr lang="uz-Cyrl-UZ" sz="2400" b="1" dirty="0">
                <a:latin typeface="Times New Roman" panose="02020603050405020304" pitchFamily="18" charset="0"/>
                <a:cs typeface="Times New Roman" panose="02020603050405020304" pitchFamily="18" charset="0"/>
              </a:rPr>
              <a:t>Iqtisodiy asosga tayanib ish tutish-insonga xos;</a:t>
            </a:r>
            <a:endParaRPr lang="ru-RU" sz="2400" dirty="0">
              <a:latin typeface="Times New Roman" panose="02020603050405020304" pitchFamily="18" charset="0"/>
              <a:cs typeface="Times New Roman" panose="02020603050405020304" pitchFamily="18" charset="0"/>
            </a:endParaRPr>
          </a:p>
          <a:p>
            <a:pPr lvl="0" algn="just"/>
            <a:r>
              <a:rPr lang="uz-Cyrl-UZ" sz="2400" b="1" dirty="0">
                <a:latin typeface="Times New Roman" panose="02020603050405020304" pitchFamily="18" charset="0"/>
                <a:cs typeface="Times New Roman" panose="02020603050405020304" pitchFamily="18" charset="0"/>
              </a:rPr>
              <a:t>Hayot oqilona boshqariluvchi (ratsional byurokratiya) tartibotlar tizimiga asoslanishi lozim Veber ratsional byurokratiyasi elementlari: </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Tor ixtisosliklarga bo‘linib ishlash;</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Rahbarlarning mutaxassislardan iborat bo‘lishlari va ular o‘z funksional majmuriyatlarini qat’iy bajarishlari;</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Xokimiyatning qat’iy ierarxiyasi;</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Rasmiy qoidalar tizimiga rioya;</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O‘zaro munosabatlarda hissiy neytralik va shaxs kuchini ro‘kach qilib ish tutmaslik;</a:t>
            </a:r>
            <a:endParaRPr lang="ru-RU" sz="2400" dirty="0">
              <a:latin typeface="Times New Roman" panose="02020603050405020304" pitchFamily="18" charset="0"/>
              <a:cs typeface="Times New Roman" panose="02020603050405020304" pitchFamily="18" charset="0"/>
            </a:endParaRPr>
          </a:p>
          <a:p>
            <a:pPr lvl="1" algn="just"/>
            <a:r>
              <a:rPr lang="uz-Cyrl-UZ" sz="2400" b="1" dirty="0">
                <a:latin typeface="Times New Roman" panose="02020603050405020304" pitchFamily="18" charset="0"/>
                <a:cs typeface="Times New Roman" panose="02020603050405020304" pitchFamily="18" charset="0"/>
              </a:rPr>
              <a:t>Taraqqiyot sur’ati emotsional yondoshuvga teskari proporsional, ratsional yondoshuvga to‘g‘ri proporsionaldir.</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39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552" y="188640"/>
            <a:ext cx="8229600" cy="1139825"/>
          </a:xfrm>
        </p:spPr>
        <p:txBody>
          <a:bodyPr/>
          <a:lstStyle/>
          <a:p>
            <a:pPr lvl="0" algn="ctr"/>
            <a:r>
              <a:rPr lang="ru-RU" dirty="0">
                <a:effectLst/>
                <a:latin typeface="Times New Roman" panose="02020603050405020304" pitchFamily="18" charset="0"/>
                <a:cs typeface="Times New Roman" panose="02020603050405020304" pitchFamily="18" charset="0"/>
              </a:rPr>
              <a:t>OGYUST KONT ETIKASI</a:t>
            </a:r>
          </a:p>
        </p:txBody>
      </p:sp>
      <p:sp>
        <p:nvSpPr>
          <p:cNvPr id="13315" name="Rectangle 3"/>
          <p:cNvSpPr>
            <a:spLocks noGrp="1" noChangeArrowheads="1"/>
          </p:cNvSpPr>
          <p:nvPr>
            <p:ph type="body" idx="1"/>
          </p:nvPr>
        </p:nvSpPr>
        <p:spPr>
          <a:xfrm>
            <a:off x="152400" y="1524000"/>
            <a:ext cx="8839200" cy="5029200"/>
          </a:xfrm>
        </p:spPr>
        <p:txBody>
          <a:bodyPr>
            <a:noAutofit/>
          </a:bodyPr>
          <a:lstStyle/>
          <a:p>
            <a:pPr lvl="0" algn="just"/>
            <a:r>
              <a:rPr lang="uz-Cyrl-UZ" sz="2400" dirty="0">
                <a:latin typeface="Times New Roman" panose="02020603050405020304" pitchFamily="18" charset="0"/>
                <a:cs typeface="Times New Roman" panose="02020603050405020304" pitchFamily="18" charset="0"/>
              </a:rPr>
              <a:t>Inson intellektual rivojining uch stadiyasini asoslagan: </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1 – stadiya (teologik) dunyo to‘la ravishda diniy talqin etilishdan iborat;</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2 – stadiya (metafizik) dunyoning ko‘pgina jihatlarini diniy emas dunyoviy izohlasa bo‘ladi, degan konsepsiyadan iborat ;</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3 – stadiya esa (pozitiv) dunyo voqealari va o‘zgarishlarini ilmiy asoslash konsepsiyasidan iborat.</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Kont sotsiologiyani Sotsial statika va sotsial dinamikaqismlariga ajratadi. Sotsial statika ijtimoiy tuzumning barqaror amal qilishi qonuniyatlarini o‘rganadi Sotsial dinamika esa insoniyat tarixiy taraqqiyotining rivojlanish jaroyonlarini o‘rganadi. </a:t>
            </a:r>
            <a:endParaRPr lang="ru-RU" sz="2400" dirty="0">
              <a:latin typeface="Times New Roman" panose="02020603050405020304" pitchFamily="18" charset="0"/>
              <a:cs typeface="Times New Roman" panose="02020603050405020304" pitchFamily="18" charset="0"/>
            </a:endParaRPr>
          </a:p>
          <a:p>
            <a:pPr lvl="0" algn="just"/>
            <a:r>
              <a:rPr lang="uz-Cyrl-UZ" sz="2400" dirty="0">
                <a:latin typeface="Times New Roman" panose="02020603050405020304" pitchFamily="18" charset="0"/>
                <a:cs typeface="Times New Roman" panose="02020603050405020304" pitchFamily="18" charset="0"/>
              </a:rPr>
              <a:t>Kont jamiyat tartibotlarining mustahkamligi hamda taraqqiyot sur’ati o‘rtasida organik uyg‘unlik mavjudligini isbotlagan.</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35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914400"/>
          </a:xfrm>
        </p:spPr>
        <p:txBody>
          <a:bodyPr/>
          <a:lstStyle/>
          <a:p>
            <a:pPr algn="ctr"/>
            <a:r>
              <a:rPr lang="uz-Cyrl-UZ" dirty="0">
                <a:effectLst/>
                <a:latin typeface="Times New Roman" panose="02020603050405020304" pitchFamily="18" charset="0"/>
                <a:cs typeface="Times New Roman" panose="02020603050405020304" pitchFamily="18" charset="0"/>
              </a:rPr>
              <a:t>NITSSHE ETIKASI</a:t>
            </a:r>
            <a:endParaRPr lang="ru-RU" dirty="0">
              <a:effectLst/>
              <a:latin typeface="Times New Roman" panose="02020603050405020304" pitchFamily="18" charset="0"/>
              <a:cs typeface="Times New Roman" panose="02020603050405020304" pitchFamily="18" charset="0"/>
            </a:endParaRPr>
          </a:p>
        </p:txBody>
      </p:sp>
      <p:sp>
        <p:nvSpPr>
          <p:cNvPr id="14339" name="Rectangle 3"/>
          <p:cNvSpPr>
            <a:spLocks noGrp="1" noChangeArrowheads="1"/>
          </p:cNvSpPr>
          <p:nvPr>
            <p:ph type="body" idx="1"/>
          </p:nvPr>
        </p:nvSpPr>
        <p:spPr>
          <a:xfrm>
            <a:off x="152400" y="1646238"/>
            <a:ext cx="8839200" cy="4525962"/>
          </a:xfrm>
        </p:spPr>
        <p:txBody>
          <a:bodyPr>
            <a:noAutofit/>
          </a:bodyPr>
          <a:lstStyle/>
          <a:p>
            <a:pPr lvl="0" algn="just"/>
            <a:r>
              <a:rPr lang="uz-Cyrl-UZ" sz="2000" dirty="0">
                <a:latin typeface="Times New Roman" panose="02020603050405020304" pitchFamily="18" charset="0"/>
                <a:cs typeface="Times New Roman" panose="02020603050405020304" pitchFamily="18" charset="0"/>
              </a:rPr>
              <a:t>U muayyan falsafiy tizim asosida dunyoni tushunishni rad etadi;</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Dunyo doimiy shakllanuvchi, takrorlashuvchi, muayyan maqsadlarsiz harakatlanuvchi xilqat;</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Dunyoning asosini iroda tashkil etadi. Iroda xukmronlik qilishga, o‘z “Men”i doirasini kengaytirishga boshqalarning manfaatlarini cheklashga imkon beradi. </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Ahloq shaxs irodasini so‘ndirishvazifasini o‘taydi. </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Itoat, tinglash, sabr va vijdon shaxs irodasini susaytiradi.</a:t>
            </a:r>
            <a:endParaRPr lang="ru-RU" sz="2000" dirty="0">
              <a:latin typeface="Times New Roman" panose="02020603050405020304" pitchFamily="18" charset="0"/>
              <a:cs typeface="Times New Roman" panose="02020603050405020304" pitchFamily="18" charset="0"/>
            </a:endParaRPr>
          </a:p>
          <a:p>
            <a:pPr lvl="0" algn="just"/>
            <a:r>
              <a:rPr lang="uz-Cyrl-UZ" sz="2000" dirty="0">
                <a:latin typeface="Times New Roman" panose="02020603050405020304" pitchFamily="18" charset="0"/>
                <a:cs typeface="Times New Roman" panose="02020603050405020304" pitchFamily="18" charset="0"/>
              </a:rPr>
              <a:t>Inson hatti-harakatlari “Hukmronlik qilish” istagini bekitishga qaratilgan. Zaif shaxslarda “Hukmronlik qilish” istagi erkinlik, ozodlikka intilish tarzida ifoda bo‘ladi. Kuchli shaxslarda “Hukmronlik qilish” ko‘proq xokimiyatni egallashni, agar xokimiyatga ega bo‘lish imkoniyati cheklangan bo‘lsa “adolat” uchun kurash tarzida namoyon bo‘ladi. O‘ta kuchli shaxslarda esa bu xususiyat insoniyatga muhabbat shaklida namoyon bo‘lib, boshqalarning xuddi shunday irodasini bug‘ish tarzida niqoblanadi.</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157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539552" y="1988840"/>
            <a:ext cx="8229600" cy="4525963"/>
          </a:xfrm>
        </p:spPr>
        <p:txBody>
          <a:bodyPr>
            <a:normAutofit/>
          </a:bodyPr>
          <a:lstStyle/>
          <a:p>
            <a:r>
              <a:rPr lang="ru-RU" sz="2800" dirty="0" err="1" smtClean="0">
                <a:latin typeface="Times New Roman" panose="02020603050405020304" pitchFamily="18" charset="0"/>
                <a:cs typeface="Times New Roman" panose="02020603050405020304" pitchFamily="18" charset="0"/>
              </a:rPr>
              <a:t>Mundarija</a:t>
            </a:r>
            <a:r>
              <a:rPr lang="ru-RU" sz="2800" dirty="0" smtClean="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r>
              <a:rPr lang="ru-RU" sz="2800" dirty="0" err="1" smtClean="0">
                <a:latin typeface="Times New Roman" panose="02020603050405020304" pitchFamily="18" charset="0"/>
                <a:cs typeface="Times New Roman" panose="02020603050405020304" pitchFamily="18" charset="0"/>
              </a:rPr>
              <a:t>Kirish</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dissertatsiya</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annotatsiyasi</a:t>
            </a:r>
            <a:r>
              <a:rPr lang="ru-RU" sz="2800" dirty="0">
                <a:latin typeface="Times New Roman" panose="02020603050405020304" pitchFamily="18" charset="0"/>
                <a:cs typeface="Times New Roman" panose="02020603050405020304" pitchFamily="18" charset="0"/>
              </a:rPr>
              <a:t>);</a:t>
            </a:r>
          </a:p>
          <a:p>
            <a:r>
              <a:rPr lang="ru-RU" sz="2800" dirty="0" err="1" smtClean="0">
                <a:latin typeface="Times New Roman" panose="02020603050405020304" pitchFamily="18" charset="0"/>
                <a:cs typeface="Times New Roman" panose="02020603050405020304" pitchFamily="18" charset="0"/>
              </a:rPr>
              <a:t>Asosiy</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qism</a:t>
            </a:r>
            <a:r>
              <a:rPr lang="ru-RU" sz="2800" dirty="0">
                <a:latin typeface="Times New Roman" panose="02020603050405020304" pitchFamily="18" charset="0"/>
                <a:cs typeface="Times New Roman" panose="02020603050405020304" pitchFamily="18" charset="0"/>
              </a:rPr>
              <a:t>;</a:t>
            </a:r>
          </a:p>
          <a:p>
            <a:r>
              <a:rPr lang="ru-RU" sz="2800" dirty="0" err="1" smtClean="0">
                <a:latin typeface="Times New Roman" panose="02020603050405020304" pitchFamily="18" charset="0"/>
                <a:cs typeface="Times New Roman" panose="02020603050405020304" pitchFamily="18" charset="0"/>
              </a:rPr>
              <a:t>Xulosa</a:t>
            </a:r>
            <a:r>
              <a:rPr lang="ru-RU" sz="2800" dirty="0" smtClean="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r>
              <a:rPr lang="ru-RU" sz="2800" dirty="0" err="1" smtClean="0">
                <a:latin typeface="Times New Roman" panose="02020603050405020304" pitchFamily="18" charset="0"/>
                <a:cs typeface="Times New Roman" panose="02020603050405020304" pitchFamily="18" charset="0"/>
              </a:rPr>
              <a:t>Foydalanilgan</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adabiyotlar</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ro‘yxati</a:t>
            </a:r>
            <a:r>
              <a:rPr lang="ru-RU" sz="2800" dirty="0">
                <a:latin typeface="Times New Roman" panose="02020603050405020304" pitchFamily="18" charset="0"/>
                <a:cs typeface="Times New Roman" panose="02020603050405020304" pitchFamily="18" charset="0"/>
              </a:rPr>
              <a:t>;</a:t>
            </a:r>
          </a:p>
          <a:p>
            <a:r>
              <a:rPr lang="ru-RU" sz="2800" dirty="0" err="1" smtClean="0">
                <a:latin typeface="Times New Roman" panose="02020603050405020304" pitchFamily="18" charset="0"/>
                <a:cs typeface="Times New Roman" panose="02020603050405020304" pitchFamily="18" charset="0"/>
              </a:rPr>
              <a:t>Shartli</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belgilar</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va</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atamalar</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ro‘yxati</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mavjud</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bo‘lsa</a:t>
            </a:r>
            <a:r>
              <a:rPr lang="ru-RU" sz="2800" dirty="0">
                <a:latin typeface="Times New Roman" panose="02020603050405020304" pitchFamily="18" charset="0"/>
                <a:cs typeface="Times New Roman" panose="02020603050405020304" pitchFamily="18" charset="0"/>
              </a:rPr>
              <a:t>);</a:t>
            </a:r>
          </a:p>
          <a:p>
            <a:r>
              <a:rPr lang="ru-RU" sz="2800" dirty="0" err="1" smtClean="0">
                <a:latin typeface="Times New Roman" panose="02020603050405020304" pitchFamily="18" charset="0"/>
                <a:cs typeface="Times New Roman" panose="02020603050405020304" pitchFamily="18" charset="0"/>
              </a:rPr>
              <a:t>Ilovalar</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mavjud</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bo‘lsa</a:t>
            </a:r>
            <a:r>
              <a:rPr lang="ru-RU" sz="2800" dirty="0">
                <a:latin typeface="Times New Roman" panose="02020603050405020304" pitchFamily="18" charset="0"/>
                <a:cs typeface="Times New Roman" panose="02020603050405020304" pitchFamily="18" charset="0"/>
              </a:rPr>
              <a:t>).</a:t>
            </a:r>
          </a:p>
          <a:p>
            <a:endParaRPr lang="ru-RU" sz="2800" dirty="0">
              <a:latin typeface="Times New Roman" panose="02020603050405020304" pitchFamily="18" charset="0"/>
              <a:cs typeface="Times New Roman" panose="02020603050405020304" pitchFamily="18" charset="0"/>
            </a:endParaRPr>
          </a:p>
        </p:txBody>
      </p:sp>
      <p:sp>
        <p:nvSpPr>
          <p:cNvPr id="3" name="Заголовок 2"/>
          <p:cNvSpPr>
            <a:spLocks noGrp="1"/>
          </p:cNvSpPr>
          <p:nvPr>
            <p:ph type="title"/>
          </p:nvPr>
        </p:nvSpPr>
        <p:spPr>
          <a:xfrm>
            <a:off x="539552" y="620688"/>
            <a:ext cx="8229600" cy="1143000"/>
          </a:xfrm>
        </p:spPr>
        <p:txBody>
          <a:bodyPr>
            <a:noAutofit/>
          </a:bodyPr>
          <a:lstStyle/>
          <a:p>
            <a:pPr algn="ctr"/>
            <a:r>
              <a:rPr lang="ru-RU" sz="3600" dirty="0" err="1">
                <a:latin typeface="Times New Roman" panose="02020603050405020304" pitchFamily="18" charset="0"/>
                <a:cs typeface="Times New Roman" panose="02020603050405020304" pitchFamily="18" charset="0"/>
              </a:rPr>
              <a:t>Dissertatsiya</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quyidagi</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tarkibiy</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qismlardan</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iborat</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bo‘lishi</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lozim</a:t>
            </a:r>
            <a:r>
              <a:rPr lang="ru-RU" sz="3600" dirty="0">
                <a:latin typeface="Times New Roman" panose="02020603050405020304" pitchFamily="18" charset="0"/>
                <a:cs typeface="Times New Roman" panose="02020603050405020304" pitchFamily="18" charset="0"/>
              </a:rPr>
              <a:t>: </a:t>
            </a:r>
            <a:br>
              <a:rPr lang="ru-RU" sz="3600" dirty="0">
                <a:latin typeface="Times New Roman" panose="02020603050405020304" pitchFamily="18" charset="0"/>
                <a:cs typeface="Times New Roman" panose="02020603050405020304" pitchFamily="18" charset="0"/>
              </a:rPr>
            </a:br>
            <a:endParaRPr lang="ru-RU" sz="3600" dirty="0"/>
          </a:p>
        </p:txBody>
      </p:sp>
    </p:spTree>
    <p:extLst>
      <p:ext uri="{BB962C8B-B14F-4D97-AF65-F5344CB8AC3E}">
        <p14:creationId xmlns:p14="http://schemas.microsoft.com/office/powerpoint/2010/main" val="2481929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lvl="0"/>
            <a:r>
              <a:rPr lang="uz-Cyrl-UZ" sz="3200" dirty="0">
                <a:latin typeface="Times New Roman" panose="02020603050405020304" pitchFamily="18" charset="0"/>
                <a:cs typeface="Times New Roman" panose="02020603050405020304" pitchFamily="18" charset="0"/>
              </a:rPr>
              <a:t>Intuitsiya tayanish;</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Bugungi kundan qoniqish;</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Qanoat, sabr;</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Harakatchanlik</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Omadli ekanligizga ishonch;</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Ertangi kun zavqi bilan yashash;</a:t>
            </a:r>
            <a:endParaRPr lang="ru-RU" sz="3200" dirty="0">
              <a:latin typeface="Times New Roman" panose="02020603050405020304" pitchFamily="18" charset="0"/>
              <a:cs typeface="Times New Roman" panose="02020603050405020304" pitchFamily="18" charset="0"/>
            </a:endParaRPr>
          </a:p>
          <a:p>
            <a:pPr lvl="0"/>
            <a:r>
              <a:rPr lang="uz-Cyrl-UZ" sz="3200" dirty="0">
                <a:latin typeface="Times New Roman" panose="02020603050405020304" pitchFamily="18" charset="0"/>
                <a:cs typeface="Times New Roman" panose="02020603050405020304" pitchFamily="18" charset="0"/>
              </a:rPr>
              <a:t>Aldanib qolishdan </a:t>
            </a:r>
            <a:r>
              <a:rPr lang="uz-Cyrl-UZ" sz="3200" dirty="0" smtClean="0">
                <a:latin typeface="Times New Roman" panose="02020603050405020304" pitchFamily="18" charset="0"/>
                <a:cs typeface="Times New Roman" panose="02020603050405020304" pitchFamily="18" charset="0"/>
              </a:rPr>
              <a:t>chuchimaslik</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
        <p:nvSpPr>
          <p:cNvPr id="15363" name="Rectangle 2"/>
          <p:cNvSpPr>
            <a:spLocks noGrp="1" noChangeArrowheads="1"/>
          </p:cNvSpPr>
          <p:nvPr>
            <p:ph type="title"/>
          </p:nvPr>
        </p:nvSpPr>
        <p:spPr>
          <a:xfrm>
            <a:off x="539552" y="332656"/>
            <a:ext cx="8229600" cy="960438"/>
          </a:xfrm>
        </p:spPr>
        <p:txBody>
          <a:bodyPr>
            <a:normAutofit/>
          </a:bodyPr>
          <a:lstStyle/>
          <a:p>
            <a:pPr algn="ctr"/>
            <a:r>
              <a:rPr lang="uz-Cyrl-UZ" sz="3200" dirty="0">
                <a:effectLst/>
                <a:latin typeface="Times New Roman" panose="02020603050405020304" pitchFamily="18" charset="0"/>
                <a:cs typeface="Times New Roman" panose="02020603050405020304" pitchFamily="18" charset="0"/>
              </a:rPr>
              <a:t>R. VEYSMAN ETIKASI</a:t>
            </a:r>
            <a:endParaRPr lang="ru-RU"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242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extLst>
              <p:ext uri="{D42A27DB-BD31-4B8C-83A1-F6EECF244321}">
                <p14:modId xmlns:p14="http://schemas.microsoft.com/office/powerpoint/2010/main" val="263183535"/>
              </p:ext>
            </p:extLst>
          </p:nvPr>
        </p:nvGraphicFramePr>
        <p:xfrm>
          <a:off x="107504" y="404664"/>
          <a:ext cx="8229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5827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en-US" dirty="0" err="1" smtClean="0"/>
              <a:t>Foydalanilgan</a:t>
            </a:r>
            <a:r>
              <a:rPr lang="en-US" dirty="0" smtClean="0"/>
              <a:t> </a:t>
            </a:r>
            <a:r>
              <a:rPr lang="en-US" dirty="0" err="1" smtClean="0"/>
              <a:t>adabiyotlar</a:t>
            </a:r>
            <a:r>
              <a:rPr lang="en-US" dirty="0" smtClean="0"/>
              <a:t> </a:t>
            </a:r>
            <a:r>
              <a:rPr lang="en-US" dirty="0" err="1" smtClean="0"/>
              <a:t>ro’yxati</a:t>
            </a:r>
            <a:endParaRPr lang="ru-RU" dirty="0"/>
          </a:p>
        </p:txBody>
      </p:sp>
      <p:sp>
        <p:nvSpPr>
          <p:cNvPr id="4" name="Облако 3"/>
          <p:cNvSpPr/>
          <p:nvPr/>
        </p:nvSpPr>
        <p:spPr>
          <a:xfrm>
            <a:off x="500034" y="1071546"/>
            <a:ext cx="8215370" cy="5357850"/>
          </a:xfrm>
          <a:prstGeom prst="clou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2800" b="1" dirty="0" smtClean="0">
                <a:solidFill>
                  <a:schemeClr val="accent6">
                    <a:lumMod val="50000"/>
                  </a:schemeClr>
                </a:solidFill>
              </a:rPr>
              <a:t>Internet  resurslari</a:t>
            </a:r>
            <a:endParaRPr lang="ru-RU" sz="2800" dirty="0">
              <a:solidFill>
                <a:schemeClr val="accent6">
                  <a:lumMod val="50000"/>
                </a:schemeClr>
              </a:solidFill>
            </a:endParaRPr>
          </a:p>
        </p:txBody>
      </p:sp>
      <p:sp>
        <p:nvSpPr>
          <p:cNvPr id="53250" name="Rectangle 2"/>
          <p:cNvSpPr>
            <a:spLocks noChangeArrowheads="1"/>
          </p:cNvSpPr>
          <p:nvPr/>
        </p:nvSpPr>
        <p:spPr bwMode="auto">
          <a:xfrm>
            <a:off x="1571604" y="1928802"/>
            <a:ext cx="621507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342900" algn="l"/>
              </a:tabLst>
            </a:pPr>
            <a:r>
              <a:rPr kumimoji="0" lang="uz-Cyrl-UZ" sz="2000" b="0" i="0" u="none" strike="noStrike" cap="none" normalizeH="0" baseline="0" dirty="0" smtClean="0">
                <a:ln>
                  <a:noFill/>
                </a:ln>
                <a:solidFill>
                  <a:schemeClr val="tx1"/>
                </a:solidFill>
                <a:effectLst/>
                <a:latin typeface="Times New Roman" pitchFamily="18" charset="0"/>
                <a:ea typeface="Batang" charset="-127"/>
                <a:cs typeface="Times New Roman" pitchFamily="18" charset="0"/>
              </a:rPr>
              <a:t>Qahhorova S</a:t>
            </a:r>
            <a:r>
              <a:rPr kumimoji="0" lang="en-US" sz="2000" b="0" i="0" u="none" strike="noStrike" cap="none" normalizeH="0" baseline="0" dirty="0" smtClean="0">
                <a:ln>
                  <a:noFill/>
                </a:ln>
                <a:solidFill>
                  <a:schemeClr val="tx1"/>
                </a:solidFill>
                <a:effectLst/>
                <a:latin typeface="Times New Roman" pitchFamily="18" charset="0"/>
                <a:ea typeface="Batang" charset="-127"/>
                <a:cs typeface="Times New Roman" pitchFamily="18" charset="0"/>
              </a:rPr>
              <a:t>h</a:t>
            </a:r>
            <a:r>
              <a:rPr kumimoji="0" lang="uz-Cyrl-UZ" sz="2000" b="0" i="0" u="none" strike="noStrike" cap="none" normalizeH="0" baseline="0" dirty="0" smtClean="0">
                <a:ln>
                  <a:noFill/>
                </a:ln>
                <a:solidFill>
                  <a:schemeClr val="tx1"/>
                </a:solidFill>
                <a:effectLst/>
                <a:latin typeface="Times New Roman" pitchFamily="18" charset="0"/>
                <a:ea typeface="Batang" charset="-127"/>
                <a:cs typeface="Times New Roman" pitchFamily="18" charset="0"/>
              </a:rPr>
              <a:t>.B. Global ma’naviyat – globallashuvning g‘oyaviy asosi. - Toshkent:  Tafakkur, 2009. – 362 b.</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42900" algn="l"/>
              </a:tabLst>
            </a:pPr>
            <a:r>
              <a:rPr kumimoji="0" lang="uz-Cyrl-UZ" sz="2000" b="0" i="0" u="none" strike="noStrike" cap="none" normalizeH="0" baseline="0" dirty="0" smtClean="0">
                <a:ln>
                  <a:noFill/>
                </a:ln>
                <a:solidFill>
                  <a:schemeClr val="tx1"/>
                </a:solidFill>
                <a:effectLst/>
                <a:latin typeface="Times New Roman" pitchFamily="18" charset="0"/>
                <a:ea typeface="Batang" charset="-127"/>
                <a:cs typeface="Times New Roman" pitchFamily="18" charset="0"/>
              </a:rPr>
              <a:t>Qodirov B. Iste`dod  // J. Tafakkur. –Toshkent: -2007 -№3 –B.65.</a:t>
            </a:r>
            <a:endParaRPr kumimoji="0" lang="uz-Cyrl-UZ"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3251" name="Rectangle 3"/>
          <p:cNvSpPr>
            <a:spLocks noChangeArrowheads="1"/>
          </p:cNvSpPr>
          <p:nvPr/>
        </p:nvSpPr>
        <p:spPr bwMode="auto">
          <a:xfrm>
            <a:off x="1928794" y="3929066"/>
            <a:ext cx="442915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800" b="0" i="0" u="sng"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www.ziyonet.uz</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uz-Cyrl-UZ" sz="2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hlinkClick r:id="rId2"/>
              </a:rPr>
              <a:t>www.</a:t>
            </a:r>
            <a:r>
              <a:rPr kumimoji="0" lang="en-US" sz="2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hlinkClick r:id="rId2"/>
              </a:rPr>
              <a:t>philosophy</a:t>
            </a:r>
            <a:r>
              <a:rPr kumimoji="0" lang="uz-Cyrl-UZ" sz="28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hlinkClick r:id="rId2"/>
              </a:rPr>
              <a:t>.ru</a:t>
            </a:r>
            <a:r>
              <a:rPr kumimoji="0" lang="uz-Cyrl-UZ" sz="2800" b="0" i="0" u="sng"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a:t>
            </a:r>
            <a:endParaRPr kumimoji="0" lang="uz-Cyrl-UZ" sz="2800"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z-Cyrl-UZ" sz="2800"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hlinkClick r:id="rId3"/>
              </a:rPr>
              <a:t>http//www.</a:t>
            </a:r>
            <a:r>
              <a:rPr kumimoji="0" lang="en-US" sz="2800" b="0" i="0" u="none" strike="noStrike" cap="none" normalizeH="0" baseline="0" dirty="0" err="1" smtClean="0">
                <a:ln>
                  <a:noFill/>
                </a:ln>
                <a:solidFill>
                  <a:srgbClr val="0000FF"/>
                </a:solidFill>
                <a:effectLst/>
                <a:latin typeface="Arial" pitchFamily="34" charset="0"/>
                <a:ea typeface="Times New Roman" pitchFamily="18" charset="0"/>
                <a:cs typeface="Arial" pitchFamily="34" charset="0"/>
                <a:hlinkClick r:id="rId3"/>
              </a:rPr>
              <a:t>intencia</a:t>
            </a:r>
            <a:r>
              <a:rPr kumimoji="0" lang="uz-Cyrl-UZ" sz="2800"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hlinkClick r:id="rId3"/>
              </a:rPr>
              <a:t>.ru</a:t>
            </a:r>
            <a:r>
              <a:rPr kumimoji="0" lang="ru-RU"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лнце 3"/>
          <p:cNvSpPr/>
          <p:nvPr/>
        </p:nvSpPr>
        <p:spPr>
          <a:xfrm>
            <a:off x="428596" y="214290"/>
            <a:ext cx="8429652" cy="6357982"/>
          </a:xfrm>
          <a:prstGeom prst="sun">
            <a:avLst>
              <a:gd name="adj"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a:p>
        </p:txBody>
      </p:sp>
      <p:sp>
        <p:nvSpPr>
          <p:cNvPr id="6" name="Прямоугольник 5"/>
          <p:cNvSpPr/>
          <p:nvPr/>
        </p:nvSpPr>
        <p:spPr>
          <a:xfrm>
            <a:off x="2428860" y="1785926"/>
            <a:ext cx="4929222" cy="2862322"/>
          </a:xfrm>
          <a:prstGeom prst="rect">
            <a:avLst/>
          </a:prstGeom>
        </p:spPr>
        <p:txBody>
          <a:bodyPr wrap="square">
            <a:spAutoFit/>
          </a:bodyPr>
          <a:lstStyle/>
          <a:p>
            <a:r>
              <a:rPr lang="en-US" sz="6000" i="1" dirty="0" err="1" smtClean="0"/>
              <a:t>Etiboringiz</a:t>
            </a:r>
            <a:r>
              <a:rPr lang="en-US" sz="6000" i="1" dirty="0" smtClean="0"/>
              <a:t> </a:t>
            </a:r>
            <a:r>
              <a:rPr lang="en-US" sz="6000" i="1" dirty="0" err="1" smtClean="0"/>
              <a:t>uchun</a:t>
            </a:r>
            <a:r>
              <a:rPr lang="en-US" sz="6000" i="1" dirty="0" smtClean="0"/>
              <a:t> </a:t>
            </a:r>
            <a:r>
              <a:rPr lang="en-US" sz="6000" i="1" dirty="0" err="1" smtClean="0"/>
              <a:t>raxmat</a:t>
            </a:r>
            <a:endParaRPr lang="ru-RU" sz="60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2567755576"/>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Заголовок 2"/>
          <p:cNvSpPr>
            <a:spLocks noGrp="1"/>
          </p:cNvSpPr>
          <p:nvPr>
            <p:ph type="title"/>
          </p:nvPr>
        </p:nvSpPr>
        <p:spPr/>
        <p:txBody>
          <a:bodyPr/>
          <a:lstStyle/>
          <a:p>
            <a:endParaRPr lang="ru-RU"/>
          </a:p>
        </p:txBody>
      </p:sp>
    </p:spTree>
    <p:extLst>
      <p:ext uri="{BB962C8B-B14F-4D97-AF65-F5344CB8AC3E}">
        <p14:creationId xmlns:p14="http://schemas.microsoft.com/office/powerpoint/2010/main" val="3303449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en-US" dirty="0" smtClean="0"/>
              <a:t> </a:t>
            </a:r>
            <a:r>
              <a:rPr lang="uz-Cyrl-UZ" sz="3100" dirty="0" smtClean="0">
                <a:solidFill>
                  <a:srgbClr val="FF0000"/>
                </a:solidFill>
              </a:rPr>
              <a:t>Ilmiy tadqiqotda erkinlik va ijtimoiy nazorat.</a:t>
            </a:r>
            <a:endParaRPr lang="ru-RU" sz="3100" dirty="0">
              <a:solidFill>
                <a:srgbClr val="FF0000"/>
              </a:solidFill>
            </a:endParaRPr>
          </a:p>
        </p:txBody>
      </p:sp>
      <p:sp>
        <p:nvSpPr>
          <p:cNvPr id="6" name="Овал 5"/>
          <p:cNvSpPr/>
          <p:nvPr/>
        </p:nvSpPr>
        <p:spPr>
          <a:xfrm>
            <a:off x="428596" y="1500174"/>
            <a:ext cx="8072494" cy="49292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i="1" dirty="0" smtClean="0"/>
          </a:p>
          <a:p>
            <a:pPr algn="ctr"/>
            <a:endParaRPr lang="en-US" i="1" dirty="0" smtClean="0"/>
          </a:p>
          <a:p>
            <a:pPr algn="ctr"/>
            <a:endParaRPr lang="en-US" i="1" dirty="0" smtClean="0"/>
          </a:p>
          <a:p>
            <a:pPr algn="ctr"/>
            <a:endParaRPr lang="en-US" i="1" dirty="0" smtClean="0"/>
          </a:p>
          <a:p>
            <a:pPr algn="ctr"/>
            <a:r>
              <a:rPr lang="uz-Cyrl-UZ" sz="2400" i="1" dirty="0" smtClean="0"/>
              <a:t>Olimlarga tadqiqot faoliyati erkinligi, uning muammolarini mustaqil tanlash, fanni rivojlantirish uchun mo‘ljallangan resurslar qaysi ilmiy muammolarga va qay tarzda sarflanishi lozimligini hal qilish imkoniyati beril</a:t>
            </a:r>
            <a:r>
              <a:rPr lang="en-US" sz="2400" i="1" dirty="0" err="1" smtClean="0"/>
              <a:t>adi</a:t>
            </a:r>
            <a:endParaRPr lang="ru-RU" sz="2400" dirty="0"/>
          </a:p>
        </p:txBody>
      </p:sp>
      <p:sp>
        <p:nvSpPr>
          <p:cNvPr id="9" name="Прямоугольник 8"/>
          <p:cNvSpPr/>
          <p:nvPr/>
        </p:nvSpPr>
        <p:spPr>
          <a:xfrm>
            <a:off x="1571604" y="2285993"/>
            <a:ext cx="5929354" cy="830997"/>
          </a:xfrm>
          <a:prstGeom prst="rect">
            <a:avLst/>
          </a:prstGeom>
        </p:spPr>
        <p:txBody>
          <a:bodyPr wrap="square">
            <a:spAutoFit/>
          </a:bodyPr>
          <a:lstStyle/>
          <a:p>
            <a:r>
              <a:rPr lang="uz-Cyrl-UZ" sz="2400" dirty="0" smtClean="0"/>
              <a:t>Ilmiy hamjamiyatda fanning erkinligi tamoyili keng e’tirof etiladi.</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Вертикальный свиток 4"/>
          <p:cNvSpPr/>
          <p:nvPr/>
        </p:nvSpPr>
        <p:spPr>
          <a:xfrm>
            <a:off x="0" y="285728"/>
            <a:ext cx="4572032" cy="5715040"/>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uz-Cyrl-UZ" sz="2400" dirty="0" smtClean="0">
                <a:solidFill>
                  <a:srgbClr val="C00000"/>
                </a:solidFill>
              </a:rPr>
              <a:t>Agar olimlarga ilmiy tadqiqotlarning maqsad va yo‘nalishlarini mustaqil belgilash huquqi berilsa, ular «ziyokor» maqsadlarga erishish ketidan quvib, «unumdor» maqsadlarni butunlay unutishlari mumkin</a:t>
            </a:r>
            <a:endParaRPr lang="ru-RU" sz="2400" dirty="0">
              <a:solidFill>
                <a:srgbClr val="C00000"/>
              </a:solidFill>
            </a:endParaRPr>
          </a:p>
        </p:txBody>
      </p:sp>
      <p:pic>
        <p:nvPicPr>
          <p:cNvPr id="1026" name="Picture 2" descr="C:\Users\lenovo\Desktop\Tatqiqot\Screenshot_2020-12-15-23-15-13-1.png"/>
          <p:cNvPicPr>
            <a:picLocks noChangeAspect="1" noChangeArrowheads="1"/>
          </p:cNvPicPr>
          <p:nvPr/>
        </p:nvPicPr>
        <p:blipFill>
          <a:blip r:embed="rId2"/>
          <a:srcRect/>
          <a:stretch>
            <a:fillRect/>
          </a:stretch>
        </p:blipFill>
        <p:spPr bwMode="auto">
          <a:xfrm>
            <a:off x="4714876" y="571480"/>
            <a:ext cx="4000528" cy="571504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Блок-схема: знак завершения 6"/>
          <p:cNvSpPr/>
          <p:nvPr/>
        </p:nvSpPr>
        <p:spPr>
          <a:xfrm>
            <a:off x="571472" y="357166"/>
            <a:ext cx="8001056" cy="27146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457200" fontAlgn="base">
              <a:spcBef>
                <a:spcPct val="0"/>
              </a:spcBef>
              <a:spcAft>
                <a:spcPct val="0"/>
              </a:spcAft>
            </a:pPr>
            <a:r>
              <a:rPr lang="uz-Cyrl-UZ" sz="2400" dirty="0" smtClean="0">
                <a:solidFill>
                  <a:schemeClr val="tx1"/>
                </a:solidFill>
                <a:latin typeface="Times New Roman" pitchFamily="18" charset="0"/>
                <a:ea typeface="Times New Roman" pitchFamily="18" charset="0"/>
                <a:cs typeface="Times New Roman" pitchFamily="18" charset="0"/>
              </a:rPr>
              <a:t>Hozirgi vaqtda qizg‘in bahs-munozaralarga sabab bo‘layotgan masalalardan biri – bu olimlar tadqiqotlarning maqsad va vositalarini tanlashda to‘la erkin bo‘lishlari kerakmi yoki jamiyat bu erkinlikni biron-bir tarzda cheklashi zarurmi, degan masaladir.  </a:t>
            </a:r>
            <a:endParaRPr lang="uz-Cyrl-UZ" sz="2400" dirty="0" smtClean="0">
              <a:solidFill>
                <a:schemeClr val="tx1"/>
              </a:solidFill>
              <a:latin typeface="Arial" pitchFamily="34" charset="0"/>
              <a:cs typeface="Arial" pitchFamily="34" charset="0"/>
            </a:endParaRPr>
          </a:p>
        </p:txBody>
      </p:sp>
      <p:sp>
        <p:nvSpPr>
          <p:cNvPr id="9" name="Стрелка вправо 8"/>
          <p:cNvSpPr/>
          <p:nvPr/>
        </p:nvSpPr>
        <p:spPr>
          <a:xfrm>
            <a:off x="285720" y="3357562"/>
            <a:ext cx="4214842" cy="2786082"/>
          </a:xfrm>
          <a:prstGeom prst="rightArrow">
            <a:avLst>
              <a:gd name="adj1" fmla="val 78651"/>
              <a:gd name="adj2" fmla="val 4909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uz-Cyrl-UZ" dirty="0" smtClean="0"/>
              <a:t>Ayrimlar ilmiy bilimlar bizga qay darajada xavfli yoki zararli bo‘lib tuyulmasin, ularning rivojlanish jarayoniga to‘sqinlik qilish mumkin emas, deb hisoblaydilar</a:t>
            </a:r>
            <a:endParaRPr lang="ru-RU" dirty="0"/>
          </a:p>
        </p:txBody>
      </p:sp>
      <p:sp>
        <p:nvSpPr>
          <p:cNvPr id="10" name="Стрелка влево 9"/>
          <p:cNvSpPr/>
          <p:nvPr/>
        </p:nvSpPr>
        <p:spPr>
          <a:xfrm>
            <a:off x="4786314" y="3286124"/>
            <a:ext cx="4000528" cy="2928958"/>
          </a:xfrm>
          <a:prstGeom prst="leftArrow">
            <a:avLst>
              <a:gd name="adj1" fmla="val 82153"/>
              <a:gd name="adj2"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uz-Cyrl-UZ" dirty="0" smtClean="0"/>
              <a:t>Boshqa olimlar ilmiy tadqiqotlarning mavzularini tanlash erkinligi hech bo‘lmasa ularning qimmatligi tufayli cheklanishi lozim, deb hisoblaydilar. </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Горизонтальный свиток 4"/>
          <p:cNvSpPr/>
          <p:nvPr/>
        </p:nvSpPr>
        <p:spPr>
          <a:xfrm>
            <a:off x="642910" y="2786058"/>
            <a:ext cx="7786742" cy="3286148"/>
          </a:xfrm>
          <a:prstGeom prst="horizontalScroll">
            <a:avLst>
              <a:gd name="adj" fmla="val 9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285852" y="3286124"/>
            <a:ext cx="6858048" cy="1938992"/>
          </a:xfrm>
          <a:prstGeom prst="rect">
            <a:avLst/>
          </a:prstGeom>
        </p:spPr>
        <p:txBody>
          <a:bodyPr wrap="square">
            <a:spAutoFit/>
          </a:bodyPr>
          <a:lstStyle/>
          <a:p>
            <a:r>
              <a:rPr lang="uz-Cyrl-UZ" sz="2000" dirty="0" smtClean="0"/>
              <a:t>Umummadaniy, eng avvalo axloqiy qadriyatlar fanni rivojlantirish manfaatlaridan ustun turadi. Odamlar qo‘liga tabiatga va insonning o‘ziga ta’sir ko‘rsatishning ilgari olimlar hatto orzu qilishlari ham mumkin bo‘lmagan o‘ta qudratli vositalarini beruvchi hozirgi zamon fani uchun esa bu ayniqsa muhimdir.</a:t>
            </a:r>
            <a:endParaRPr lang="ru-RU" sz="2000" dirty="0"/>
          </a:p>
        </p:txBody>
      </p:sp>
      <p:pic>
        <p:nvPicPr>
          <p:cNvPr id="16385" name="Picture 1" descr="C:\Users\lenovo\Desktop\Tatqiqot\Screenshot_2020-12-15-23-10-02-1.png"/>
          <p:cNvPicPr>
            <a:picLocks noChangeAspect="1" noChangeArrowheads="1"/>
          </p:cNvPicPr>
          <p:nvPr/>
        </p:nvPicPr>
        <p:blipFill>
          <a:blip r:embed="rId2"/>
          <a:srcRect/>
          <a:stretch>
            <a:fillRect/>
          </a:stretch>
        </p:blipFill>
        <p:spPr bwMode="auto">
          <a:xfrm>
            <a:off x="571472" y="357166"/>
            <a:ext cx="7286676" cy="250033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Блок-схема: знак завершения 6"/>
          <p:cNvSpPr/>
          <p:nvPr/>
        </p:nvSpPr>
        <p:spPr>
          <a:xfrm flipV="1">
            <a:off x="357158" y="428604"/>
            <a:ext cx="8358246" cy="1285884"/>
          </a:xfrm>
          <a:prstGeom prst="flowChartTermina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ru-RU" dirty="0">
              <a:solidFill>
                <a:srgbClr val="C00000"/>
              </a:solidFill>
            </a:endParaRPr>
          </a:p>
        </p:txBody>
      </p:sp>
      <p:sp>
        <p:nvSpPr>
          <p:cNvPr id="9" name="Заголовок 8"/>
          <p:cNvSpPr>
            <a:spLocks noGrp="1"/>
          </p:cNvSpPr>
          <p:nvPr>
            <p:ph type="title"/>
          </p:nvPr>
        </p:nvSpPr>
        <p:spPr>
          <a:xfrm>
            <a:off x="500034" y="714356"/>
            <a:ext cx="8229600" cy="714380"/>
          </a:xfrm>
        </p:spPr>
        <p:txBody>
          <a:bodyPr>
            <a:normAutofit fontScale="90000"/>
          </a:bodyPr>
          <a:lstStyle/>
          <a:p>
            <a:r>
              <a:rPr lang="uz-Cyrl-UZ" dirty="0" smtClean="0"/>
              <a:t>Neytralizm va ijtimoiy mas’uliyat.</a:t>
            </a:r>
            <a:endParaRPr lang="ru-RU" dirty="0"/>
          </a:p>
        </p:txBody>
      </p:sp>
      <p:sp>
        <p:nvSpPr>
          <p:cNvPr id="10" name="Цилиндр 9"/>
          <p:cNvSpPr/>
          <p:nvPr/>
        </p:nvSpPr>
        <p:spPr>
          <a:xfrm>
            <a:off x="500034" y="1928802"/>
            <a:ext cx="2786082" cy="4143404"/>
          </a:xfrm>
          <a:prstGeom prst="can">
            <a:avLst>
              <a:gd name="adj" fmla="val 19037"/>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uz-Cyrl-UZ" sz="2400" i="1" dirty="0" smtClean="0">
                <a:solidFill>
                  <a:schemeClr val="tx1"/>
                </a:solidFill>
              </a:rPr>
              <a:t>Neytralizm nuqtai nazari zamirida ilmiy bilimning tabiatan qadriyat emasligi haqidagi nazariya yotadi</a:t>
            </a:r>
            <a:endParaRPr lang="ru-RU" sz="2400" dirty="0">
              <a:solidFill>
                <a:schemeClr val="tx1"/>
              </a:solidFill>
            </a:endParaRPr>
          </a:p>
        </p:txBody>
      </p:sp>
      <p:sp>
        <p:nvSpPr>
          <p:cNvPr id="11" name="Цилиндр 10"/>
          <p:cNvSpPr/>
          <p:nvPr/>
        </p:nvSpPr>
        <p:spPr>
          <a:xfrm>
            <a:off x="3571868" y="1928802"/>
            <a:ext cx="5286412" cy="4714908"/>
          </a:xfrm>
          <a:prstGeom prst="can">
            <a:avLst>
              <a:gd name="adj" fmla="val 1359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15365" name="Rectangle 5"/>
          <p:cNvSpPr>
            <a:spLocks noChangeArrowheads="1"/>
          </p:cNvSpPr>
          <p:nvPr/>
        </p:nvSpPr>
        <p:spPr bwMode="auto">
          <a:xfrm>
            <a:off x="3857620" y="2643182"/>
            <a:ext cx="4786346"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lang="en-US" sz="2400" i="1" dirty="0" smtClean="0">
                <a:latin typeface="Times New Roman" pitchFamily="18" charset="0"/>
                <a:ea typeface="Times New Roman" pitchFamily="18" charset="0"/>
                <a:cs typeface="Times New Roman" pitchFamily="18" charset="0"/>
              </a:rPr>
              <a:t>N</a:t>
            </a:r>
            <a:r>
              <a:rPr kumimoji="0" lang="uz-Cyrl-UZ"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azariyaga muvofiq, ilmiy bilim faqat deskriptiv (tavsiflovchi) va proskriptiv (buyuruvchi) iboralar sifatida ta’riflanishi mumkin, qadriyatlarga doir iboralar (ya’ni biror narsaning inson uchun qimmati haqidagi mulohazalar) fan vakolatiga kirmaydi va ilmiy bilimda mavjud bo‘lishi mumkin emas. </a:t>
            </a:r>
            <a:endParaRPr kumimoji="0" lang="uz-Cyrl-UZ"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927</TotalTime>
  <Words>1769</Words>
  <Application>Microsoft Office PowerPoint</Application>
  <PresentationFormat>Экран (4:3)</PresentationFormat>
  <Paragraphs>162</Paragraphs>
  <Slides>33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33</vt:i4>
      </vt:variant>
    </vt:vector>
  </HeadingPairs>
  <TitlesOfParts>
    <vt:vector size="34" baseType="lpstr">
      <vt:lpstr>Открытая</vt:lpstr>
      <vt:lpstr>  Olimning professional va  ijtimoiy mas’uliyati.</vt:lpstr>
      <vt:lpstr>DISSERTATSIYANI RASMIYLASHTIRISHDA QUYIDAGI UMUMIY TALABLARGA RIOYA QILINISHI LOZIM</vt:lpstr>
      <vt:lpstr>Dissertatsiya quyidagi tarkibiy qismlardan iborat bo‘lishi lozim:  </vt:lpstr>
      <vt:lpstr>Презентация PowerPoint</vt:lpstr>
      <vt:lpstr> Ilmiy tadqiqotda erkinlik va ijtimoiy nazorat.</vt:lpstr>
      <vt:lpstr>Презентация PowerPoint</vt:lpstr>
      <vt:lpstr>Презентация PowerPoint</vt:lpstr>
      <vt:lpstr>Презентация PowerPoint</vt:lpstr>
      <vt:lpstr>Neytralizm va ijtimoiy mas’uliyat.</vt:lpstr>
      <vt:lpstr>Презентация PowerPoint</vt:lpstr>
      <vt:lpstr>Презентация PowerPoint</vt:lpstr>
      <vt:lpstr>Презентация PowerPoint</vt:lpstr>
      <vt:lpstr>Ilmiy elita va intellektuallar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MAXATMA GANDI  ETIKASI</vt:lpstr>
      <vt:lpstr>MOISEY ETIKASI</vt:lpstr>
      <vt:lpstr>KONFUTSIY ETIKASI</vt:lpstr>
      <vt:lpstr>ALISHER NAVOIY ETIKASI</vt:lpstr>
      <vt:lpstr>JAN JAK RUSSO ETIKASI</vt:lpstr>
      <vt:lpstr>TOMAS GOBBS ETIKASI</vt:lpstr>
      <vt:lpstr>M. VEBER ETIKASI</vt:lpstr>
      <vt:lpstr>OGYUST KONT ETIKASI</vt:lpstr>
      <vt:lpstr>NITSSHE ETIKASI</vt:lpstr>
      <vt:lpstr>R. VEYSMAN ETIKASI</vt:lpstr>
      <vt:lpstr>Презентация PowerPoint</vt:lpstr>
      <vt:lpstr>Foydalanilgan adabiyotlar ro’yxati</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ADMIN</cp:lastModifiedBy>
  <cp:revision>135</cp:revision>
  <dcterms:created xsi:type="dcterms:W3CDTF">2018-11-15T11:08:42Z</dcterms:created>
  <dcterms:modified xsi:type="dcterms:W3CDTF">2023-01-16T17:25:38Z</dcterms:modified>
</cp:coreProperties>
</file>