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73" r:id="rId9"/>
    <p:sldId id="274" r:id="rId10"/>
    <p:sldId id="265" r:id="rId11"/>
    <p:sldId id="275" r:id="rId12"/>
    <p:sldId id="276" r:id="rId13"/>
    <p:sldId id="277" r:id="rId14"/>
    <p:sldId id="278" r:id="rId15"/>
    <p:sldId id="279" r:id="rId16"/>
    <p:sldId id="28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511475"/>
            <a:ext cx="4941771" cy="1122202"/>
          </a:xfrm>
        </p:spPr>
        <p:txBody>
          <a:bodyPr/>
          <a:lstStyle/>
          <a:p>
            <a:r>
              <a:rPr lang="en-US" dirty="0"/>
              <a:t>Smart Course Recommender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4861348"/>
            <a:ext cx="4941770" cy="1799428"/>
          </a:xfrm>
        </p:spPr>
        <p:txBody>
          <a:bodyPr>
            <a:normAutofit/>
          </a:bodyPr>
          <a:lstStyle/>
          <a:p>
            <a:r>
              <a:rPr lang="en-US" dirty="0" err="1"/>
              <a:t>Shuja</a:t>
            </a:r>
            <a:r>
              <a:rPr lang="en-US" dirty="0"/>
              <a:t> Ur Rehman (2016-Isc-60)</a:t>
            </a:r>
          </a:p>
          <a:p>
            <a:r>
              <a:rPr lang="en-US" dirty="0"/>
              <a:t>Syed </a:t>
            </a:r>
            <a:r>
              <a:rPr lang="en-US" dirty="0" err="1"/>
              <a:t>Asad</a:t>
            </a:r>
            <a:r>
              <a:rPr lang="en-US" dirty="0"/>
              <a:t> Ali Bukhari (2016-Isc-69)</a:t>
            </a:r>
          </a:p>
          <a:p>
            <a:endParaRPr lang="en-US" dirty="0"/>
          </a:p>
          <a:p>
            <a:endParaRPr lang="en-US" dirty="0"/>
          </a:p>
          <a:p>
            <a:pPr algn="ctr"/>
            <a:r>
              <a:rPr lang="en-US" dirty="0"/>
              <a:t>Final Year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7ED925-574F-2C8B-929F-9ED242448306}"/>
              </a:ext>
            </a:extLst>
          </p:cNvPr>
          <p:cNvSpPr>
            <a:spLocks noGrp="1"/>
          </p:cNvSpPr>
          <p:nvPr>
            <p:ph type="title"/>
          </p:nvPr>
        </p:nvSpPr>
        <p:spPr>
          <a:xfrm>
            <a:off x="360680" y="1229360"/>
            <a:ext cx="2743200" cy="3840479"/>
          </a:xfrm>
        </p:spPr>
        <p:txBody>
          <a:bodyPr>
            <a:normAutofit/>
          </a:bodyPr>
          <a:lstStyle/>
          <a:p>
            <a:r>
              <a:rPr lang="en-US" sz="3600" dirty="0"/>
              <a:t>Class Diagram</a:t>
            </a:r>
            <a:endParaRPr lang="en-PK" sz="3600" dirty="0"/>
          </a:p>
        </p:txBody>
      </p:sp>
      <p:sp>
        <p:nvSpPr>
          <p:cNvPr id="8" name="Footer Placeholder 7">
            <a:extLst>
              <a:ext uri="{FF2B5EF4-FFF2-40B4-BE49-F238E27FC236}">
                <a16:creationId xmlns:a16="http://schemas.microsoft.com/office/drawing/2014/main" id="{CC020ACC-8546-C43A-24E7-D8BD06BBDA89}"/>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9CDD1F6-49CB-C77B-0E08-A1B0D478ADB2}"/>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13" name="Picture 12">
            <a:extLst>
              <a:ext uri="{FF2B5EF4-FFF2-40B4-BE49-F238E27FC236}">
                <a16:creationId xmlns:a16="http://schemas.microsoft.com/office/drawing/2014/main" id="{37076C93-0880-D361-1ADF-5B92BFF043C6}"/>
              </a:ext>
            </a:extLst>
          </p:cNvPr>
          <p:cNvPicPr>
            <a:picLocks noChangeAspect="1"/>
          </p:cNvPicPr>
          <p:nvPr/>
        </p:nvPicPr>
        <p:blipFill>
          <a:blip r:embed="rId2"/>
          <a:stretch>
            <a:fillRect/>
          </a:stretch>
        </p:blipFill>
        <p:spPr>
          <a:xfrm>
            <a:off x="3887369" y="-1"/>
            <a:ext cx="8060791" cy="6721475"/>
          </a:xfrm>
          <a:prstGeom prst="rect">
            <a:avLst/>
          </a:prstGeom>
        </p:spPr>
      </p:pic>
    </p:spTree>
    <p:extLst>
      <p:ext uri="{BB962C8B-B14F-4D97-AF65-F5344CB8AC3E}">
        <p14:creationId xmlns:p14="http://schemas.microsoft.com/office/powerpoint/2010/main" val="307964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2331-73BD-753B-8D2C-454CDB8AF5F2}"/>
              </a:ext>
            </a:extLst>
          </p:cNvPr>
          <p:cNvSpPr>
            <a:spLocks noGrp="1"/>
          </p:cNvSpPr>
          <p:nvPr>
            <p:ph type="title"/>
          </p:nvPr>
        </p:nvSpPr>
        <p:spPr>
          <a:xfrm>
            <a:off x="127000" y="782321"/>
            <a:ext cx="3525520" cy="4886960"/>
          </a:xfrm>
        </p:spPr>
        <p:txBody>
          <a:bodyPr>
            <a:normAutofit/>
          </a:bodyPr>
          <a:lstStyle/>
          <a:p>
            <a:r>
              <a:rPr lang="en-US" dirty="0"/>
              <a:t>Entity relationship diagram</a:t>
            </a:r>
            <a:br>
              <a:rPr lang="en-US" dirty="0"/>
            </a:br>
            <a:r>
              <a:rPr lang="en-US" dirty="0"/>
              <a:t>(er-d)</a:t>
            </a:r>
            <a:endParaRPr lang="en-PK" dirty="0"/>
          </a:p>
        </p:txBody>
      </p:sp>
      <p:sp>
        <p:nvSpPr>
          <p:cNvPr id="4" name="Footer Placeholder 3">
            <a:extLst>
              <a:ext uri="{FF2B5EF4-FFF2-40B4-BE49-F238E27FC236}">
                <a16:creationId xmlns:a16="http://schemas.microsoft.com/office/drawing/2014/main" id="{81797D48-27EA-8DCC-3D47-096FC6F202C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D44B687-FA07-4043-6D40-160C32C2F7A6}"/>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8" name="Picture 7">
            <a:extLst>
              <a:ext uri="{FF2B5EF4-FFF2-40B4-BE49-F238E27FC236}">
                <a16:creationId xmlns:a16="http://schemas.microsoft.com/office/drawing/2014/main" id="{3E92CD53-FDB2-BACF-78E4-7A1926C6B53E}"/>
              </a:ext>
            </a:extLst>
          </p:cNvPr>
          <p:cNvPicPr>
            <a:picLocks noChangeAspect="1"/>
          </p:cNvPicPr>
          <p:nvPr/>
        </p:nvPicPr>
        <p:blipFill>
          <a:blip r:embed="rId2"/>
          <a:stretch>
            <a:fillRect/>
          </a:stretch>
        </p:blipFill>
        <p:spPr>
          <a:xfrm>
            <a:off x="4038600" y="0"/>
            <a:ext cx="8153400" cy="6858000"/>
          </a:xfrm>
          <a:prstGeom prst="rect">
            <a:avLst/>
          </a:prstGeom>
        </p:spPr>
      </p:pic>
    </p:spTree>
    <p:extLst>
      <p:ext uri="{BB962C8B-B14F-4D97-AF65-F5344CB8AC3E}">
        <p14:creationId xmlns:p14="http://schemas.microsoft.com/office/powerpoint/2010/main" val="321847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11D5DE5-5F0E-0786-30B5-44453F364F6A}"/>
              </a:ext>
            </a:extLst>
          </p:cNvPr>
          <p:cNvSpPr>
            <a:spLocks noGrp="1"/>
          </p:cNvSpPr>
          <p:nvPr>
            <p:ph type="ctrTitle"/>
          </p:nvPr>
        </p:nvSpPr>
        <p:spPr>
          <a:xfrm>
            <a:off x="6737350" y="1076960"/>
            <a:ext cx="4179570" cy="1202451"/>
          </a:xfrm>
        </p:spPr>
        <p:txBody>
          <a:bodyPr/>
          <a:lstStyle/>
          <a:p>
            <a:r>
              <a:rPr lang="en-US" dirty="0"/>
              <a:t>Development Setup </a:t>
            </a:r>
            <a:endParaRPr lang="en-PK" dirty="0"/>
          </a:p>
        </p:txBody>
      </p:sp>
      <p:sp>
        <p:nvSpPr>
          <p:cNvPr id="8" name="Subtitle 7">
            <a:extLst>
              <a:ext uri="{FF2B5EF4-FFF2-40B4-BE49-F238E27FC236}">
                <a16:creationId xmlns:a16="http://schemas.microsoft.com/office/drawing/2014/main" id="{ADBBD75C-9CE2-8810-2951-C61FBF56C4ED}"/>
              </a:ext>
            </a:extLst>
          </p:cNvPr>
          <p:cNvSpPr>
            <a:spLocks noGrp="1"/>
          </p:cNvSpPr>
          <p:nvPr>
            <p:ph type="subTitle" idx="1"/>
          </p:nvPr>
        </p:nvSpPr>
        <p:spPr>
          <a:xfrm>
            <a:off x="6737350" y="2763123"/>
            <a:ext cx="4179570" cy="2621677"/>
          </a:xfrm>
        </p:spPr>
        <p:txBody>
          <a:bodyPr>
            <a:noAutofit/>
          </a:bodyPr>
          <a:lstStyle/>
          <a:p>
            <a:r>
              <a:rPr lang="en-US" sz="2000" dirty="0"/>
              <a:t>Django (Python framework for developing website’s backend) </a:t>
            </a:r>
          </a:p>
          <a:p>
            <a:endParaRPr lang="en-US" sz="2000" dirty="0"/>
          </a:p>
          <a:p>
            <a:r>
              <a:rPr lang="en-US" sz="2000" dirty="0"/>
              <a:t>ReactJS (JavaScript framework for developing website’s frontend) </a:t>
            </a:r>
          </a:p>
          <a:p>
            <a:endParaRPr lang="en-US" sz="2000" dirty="0"/>
          </a:p>
        </p:txBody>
      </p:sp>
      <p:sp>
        <p:nvSpPr>
          <p:cNvPr id="5" name="Footer Placeholder 4">
            <a:extLst>
              <a:ext uri="{FF2B5EF4-FFF2-40B4-BE49-F238E27FC236}">
                <a16:creationId xmlns:a16="http://schemas.microsoft.com/office/drawing/2014/main" id="{1ED71292-A0EC-B390-66BC-F18A43206513}"/>
              </a:ext>
            </a:extLst>
          </p:cNvPr>
          <p:cNvSpPr>
            <a:spLocks noGrp="1"/>
          </p:cNvSpPr>
          <p:nvPr>
            <p:ph type="ftr" sz="quarter" idx="4294967295"/>
          </p:nvPr>
        </p:nvSpPr>
        <p:spPr>
          <a:xfrm>
            <a:off x="0" y="6356350"/>
            <a:ext cx="4114800" cy="365125"/>
          </a:xfrm>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275935DB-6505-0065-1F63-2B9118E5AC52}"/>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55833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4F3FE6-BAB9-7EDA-E1AA-63A23B64D962}"/>
              </a:ext>
            </a:extLst>
          </p:cNvPr>
          <p:cNvSpPr>
            <a:spLocks noGrp="1"/>
          </p:cNvSpPr>
          <p:nvPr>
            <p:ph type="title"/>
          </p:nvPr>
        </p:nvSpPr>
        <p:spPr>
          <a:xfrm>
            <a:off x="1362075" y="1026159"/>
            <a:ext cx="5111750" cy="580391"/>
          </a:xfrm>
        </p:spPr>
        <p:txBody>
          <a:bodyPr>
            <a:noAutofit/>
          </a:bodyPr>
          <a:lstStyle/>
          <a:p>
            <a:r>
              <a:rPr lang="en-US" sz="3600" dirty="0"/>
              <a:t>conclusion</a:t>
            </a:r>
            <a:endParaRPr lang="en-PK" sz="3600" dirty="0"/>
          </a:p>
        </p:txBody>
      </p:sp>
      <p:sp>
        <p:nvSpPr>
          <p:cNvPr id="5" name="Subtitle 4">
            <a:extLst>
              <a:ext uri="{FF2B5EF4-FFF2-40B4-BE49-F238E27FC236}">
                <a16:creationId xmlns:a16="http://schemas.microsoft.com/office/drawing/2014/main" id="{695DB464-B53B-EB38-59BA-93E7995AB2F1}"/>
              </a:ext>
            </a:extLst>
          </p:cNvPr>
          <p:cNvSpPr>
            <a:spLocks noGrp="1"/>
          </p:cNvSpPr>
          <p:nvPr>
            <p:ph type="body" idx="1"/>
          </p:nvPr>
        </p:nvSpPr>
        <p:spPr>
          <a:xfrm>
            <a:off x="1362075" y="2184400"/>
            <a:ext cx="6237605" cy="2951162"/>
          </a:xfrm>
        </p:spPr>
        <p:txBody>
          <a:bodyPr>
            <a:noAutofit/>
          </a:bodyPr>
          <a:lstStyle/>
          <a:p>
            <a:pPr algn="just"/>
            <a:r>
              <a:rPr lang="en-US" sz="1800" dirty="0"/>
              <a:t>We have successfully created a Smart Course Recommender System whose purpose is to make recommendations related to the courses that student want to study. Moreover, it provides a choice to choose from online and on-campus courses for different computer science related courses to study from and the on-campus courses that are being taught at PUCIT. We have implemented this project using Django and ReactJS frameworks that have immense significance in the technology industry. We are also using Rest API to transfer data from frontend to backend and vice versa. We collected our own dataset from two main sources that have a huge collection of courses in almost every field. </a:t>
            </a:r>
            <a:endParaRPr lang="en-PK" sz="1800" dirty="0"/>
          </a:p>
        </p:txBody>
      </p:sp>
    </p:spTree>
    <p:extLst>
      <p:ext uri="{BB962C8B-B14F-4D97-AF65-F5344CB8AC3E}">
        <p14:creationId xmlns:p14="http://schemas.microsoft.com/office/powerpoint/2010/main" val="311558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785360" y="2276136"/>
            <a:ext cx="5862320" cy="1524735"/>
          </a:xfrm>
        </p:spPr>
        <p:txBody>
          <a:bodyPr/>
          <a:lstStyle/>
          <a:p>
            <a:r>
              <a:rPr lang="en-US" sz="6600"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ctrTitle"/>
          </p:nvPr>
        </p:nvSpPr>
        <p:spPr>
          <a:xfrm>
            <a:off x="4006215" y="484094"/>
            <a:ext cx="4179570" cy="621389"/>
          </a:xfrm>
        </p:spPr>
        <p:txBody>
          <a:bodyPr/>
          <a:lstStyle/>
          <a:p>
            <a:r>
              <a:rPr lang="en-US" dirty="0"/>
              <a:t>introduction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type="subTitle" idx="1"/>
          </p:nvPr>
        </p:nvSpPr>
        <p:spPr>
          <a:xfrm>
            <a:off x="4006214" y="1337586"/>
            <a:ext cx="6204585" cy="4050202"/>
          </a:xfrm>
        </p:spPr>
        <p:txBody>
          <a:bodyPr>
            <a:noAutofit/>
          </a:bodyPr>
          <a:lstStyle/>
          <a:p>
            <a:pPr algn="just"/>
            <a:r>
              <a:rPr lang="en-US" sz="1600" dirty="0"/>
              <a:t>Smart course recommender is to help university students and professional individuals to find subjects of their interest and also provide online sources from where they can easily study a particular course. As students rush to schedule classes for the next semester, they feel overwhelmed by the number of options the institute has to offer. Moreover, if a student wants to take up a certain course and there is no room for them, there is little time to change their opinion. If the courses are recommended to students, they would have a potential list of top courses that will appeal to their interests and majors so they are not left in a doubt.</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66283"/>
            <a:ext cx="5111750" cy="662269"/>
          </a:xfrm>
        </p:spPr>
        <p:txBody>
          <a:bodyPr/>
          <a:lstStyle/>
          <a:p>
            <a:r>
              <a:rPr lang="en-US" dirty="0"/>
              <a:t>Project overview</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447800" y="1766047"/>
            <a:ext cx="5111750" cy="3913373"/>
          </a:xfrm>
        </p:spPr>
        <p:txBody>
          <a:bodyPr>
            <a:noAutofit/>
          </a:bodyPr>
          <a:lstStyle/>
          <a:p>
            <a:pPr algn="just"/>
            <a:r>
              <a:rPr lang="en-US" sz="1800" dirty="0"/>
              <a:t>Our main goal is to provide undergraduate students a platform where they can easily get help in finding different subjects in which they are interested. Moreover, this project also recommends limited number of courses to students to study per semester based on level of difficulty of the courses. According to research done by group members, website provides their students this type of recommender system to help them figure out what they should study and how many courses to study in a semester and the difficulty level of the subject.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88835" y="869576"/>
            <a:ext cx="4582085" cy="655006"/>
          </a:xfrm>
        </p:spPr>
        <p:txBody>
          <a:bodyPr/>
          <a:lstStyle/>
          <a:p>
            <a:r>
              <a:rPr lang="en-US" dirty="0"/>
              <a:t>Project Objective</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588834" y="2268654"/>
            <a:ext cx="4582085" cy="3541058"/>
          </a:xfrm>
        </p:spPr>
        <p:txBody>
          <a:bodyPr>
            <a:normAutofit/>
          </a:bodyPr>
          <a:lstStyle/>
          <a:p>
            <a:pPr algn="just"/>
            <a:r>
              <a:rPr lang="en-US" sz="1800" dirty="0"/>
              <a:t>This system allows students to plan their courses for an individual term, multiple terms, or for their entire duration at the university. This would allow students to track their progress towards meeting the requirements associated with their career objectives, manage personalized academic plans where requirements are directly linked to course Sign up, and eliminate the need to access separate systems to track a student’s history, grades, academic plans and other information. </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4CC8B7-EDFB-070D-4F0C-46E4884573D7}"/>
              </a:ext>
            </a:extLst>
          </p:cNvPr>
          <p:cNvSpPr>
            <a:spLocks noGrp="1"/>
          </p:cNvSpPr>
          <p:nvPr>
            <p:ph type="title"/>
          </p:nvPr>
        </p:nvSpPr>
        <p:spPr>
          <a:xfrm>
            <a:off x="1281392" y="1374010"/>
            <a:ext cx="5111750" cy="529591"/>
          </a:xfrm>
        </p:spPr>
        <p:txBody>
          <a:bodyPr/>
          <a:lstStyle/>
          <a:p>
            <a:r>
              <a:rPr lang="en-US" dirty="0"/>
              <a:t>enhancement</a:t>
            </a:r>
            <a:endParaRPr lang="en-PK" dirty="0"/>
          </a:p>
        </p:txBody>
      </p:sp>
      <p:sp>
        <p:nvSpPr>
          <p:cNvPr id="8" name="Text Placeholder 7">
            <a:extLst>
              <a:ext uri="{FF2B5EF4-FFF2-40B4-BE49-F238E27FC236}">
                <a16:creationId xmlns:a16="http://schemas.microsoft.com/office/drawing/2014/main" id="{D0C8B474-468B-EAC9-3DC2-C1EDE082A36D}"/>
              </a:ext>
            </a:extLst>
          </p:cNvPr>
          <p:cNvSpPr>
            <a:spLocks noGrp="1"/>
          </p:cNvSpPr>
          <p:nvPr>
            <p:ph type="body" idx="1"/>
          </p:nvPr>
        </p:nvSpPr>
        <p:spPr>
          <a:xfrm>
            <a:off x="1281391" y="2327237"/>
            <a:ext cx="5746937" cy="2818503"/>
          </a:xfrm>
        </p:spPr>
        <p:txBody>
          <a:bodyPr>
            <a:noAutofit/>
          </a:bodyPr>
          <a:lstStyle/>
          <a:p>
            <a:pPr algn="just"/>
            <a:r>
              <a:rPr lang="en-US" sz="1800" dirty="0"/>
              <a:t>As of right now, we have only selected computer science field for the students to take recommendation from, but in the future, we can expand this area as there are a lot of fields in the world, such as medicine, business, architecture and so on. We can accumulate courses related to these fields and many more students (belonging to these fields) can use the recommendation service. Moreover, we can introduce feedback of the system and of the courses listed in the website.</a:t>
            </a:r>
            <a:endParaRPr lang="en-PK" sz="1800" dirty="0"/>
          </a:p>
        </p:txBody>
      </p:sp>
      <p:sp>
        <p:nvSpPr>
          <p:cNvPr id="5" name="Footer Placeholder 4">
            <a:extLst>
              <a:ext uri="{FF2B5EF4-FFF2-40B4-BE49-F238E27FC236}">
                <a16:creationId xmlns:a16="http://schemas.microsoft.com/office/drawing/2014/main" id="{4C0E4764-3975-C856-718F-0ECBEEF4CBA6}"/>
              </a:ext>
            </a:extLst>
          </p:cNvPr>
          <p:cNvSpPr>
            <a:spLocks noGrp="1"/>
          </p:cNvSpPr>
          <p:nvPr>
            <p:ph type="ftr" sz="quarter" idx="11"/>
          </p:nvPr>
        </p:nvSpPr>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6E6BFD64-3FD6-A0C9-AEE5-EC7F40CA3C2F}"/>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14688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DF4E24-2D9F-235F-0C4D-159D2F810BC2}"/>
              </a:ext>
            </a:extLst>
          </p:cNvPr>
          <p:cNvSpPr>
            <a:spLocks noGrp="1"/>
          </p:cNvSpPr>
          <p:nvPr>
            <p:ph type="ctrTitle"/>
          </p:nvPr>
        </p:nvSpPr>
        <p:spPr>
          <a:xfrm>
            <a:off x="6910667" y="1416423"/>
            <a:ext cx="4179570" cy="646042"/>
          </a:xfrm>
        </p:spPr>
        <p:txBody>
          <a:bodyPr/>
          <a:lstStyle/>
          <a:p>
            <a:r>
              <a:rPr lang="en-US" dirty="0"/>
              <a:t>List of actors</a:t>
            </a:r>
            <a:endParaRPr lang="en-PK" dirty="0"/>
          </a:p>
        </p:txBody>
      </p:sp>
      <p:sp>
        <p:nvSpPr>
          <p:cNvPr id="8" name="Subtitle 7">
            <a:extLst>
              <a:ext uri="{FF2B5EF4-FFF2-40B4-BE49-F238E27FC236}">
                <a16:creationId xmlns:a16="http://schemas.microsoft.com/office/drawing/2014/main" id="{69281B9C-9BF1-C5AA-8BB7-E56A77CA105C}"/>
              </a:ext>
            </a:extLst>
          </p:cNvPr>
          <p:cNvSpPr>
            <a:spLocks noGrp="1"/>
          </p:cNvSpPr>
          <p:nvPr>
            <p:ph type="subTitle" idx="1"/>
          </p:nvPr>
        </p:nvSpPr>
        <p:spPr>
          <a:xfrm>
            <a:off x="6991350" y="2922494"/>
            <a:ext cx="4179570" cy="1655646"/>
          </a:xfrm>
        </p:spPr>
        <p:txBody>
          <a:bodyPr>
            <a:normAutofit/>
          </a:bodyPr>
          <a:lstStyle/>
          <a:p>
            <a:r>
              <a:rPr lang="en-US" sz="2400" dirty="0"/>
              <a:t>1.  Administrator</a:t>
            </a:r>
          </a:p>
          <a:p>
            <a:r>
              <a:rPr lang="en-US" sz="2400" dirty="0"/>
              <a:t>2.  Students</a:t>
            </a:r>
            <a:endParaRPr lang="en-PK" sz="2400" dirty="0"/>
          </a:p>
        </p:txBody>
      </p:sp>
      <p:sp>
        <p:nvSpPr>
          <p:cNvPr id="5" name="Footer Placeholder 4">
            <a:extLst>
              <a:ext uri="{FF2B5EF4-FFF2-40B4-BE49-F238E27FC236}">
                <a16:creationId xmlns:a16="http://schemas.microsoft.com/office/drawing/2014/main" id="{D6B553A6-81AB-3E16-88F8-F456B0D730E4}"/>
              </a:ext>
            </a:extLst>
          </p:cNvPr>
          <p:cNvSpPr>
            <a:spLocks noGrp="1"/>
          </p:cNvSpPr>
          <p:nvPr>
            <p:ph type="ftr" sz="quarter" idx="4294967295"/>
          </p:nvPr>
        </p:nvSpPr>
        <p:spPr>
          <a:xfrm>
            <a:off x="0" y="6356350"/>
            <a:ext cx="3479800" cy="365125"/>
          </a:xfrm>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D802A1DD-A5F0-74A9-051D-C5C6A26EFEFD}"/>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99452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258445" y="1371600"/>
            <a:ext cx="3541395" cy="2057400"/>
          </a:xfrm>
        </p:spPr>
        <p:txBody>
          <a:bodyPr>
            <a:noAutofit/>
          </a:bodyPr>
          <a:lstStyle/>
          <a:p>
            <a:r>
              <a:rPr lang="en-US" sz="3600" dirty="0"/>
              <a:t>System Use Case Diagrams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6" y="457201"/>
            <a:ext cx="6696074" cy="4936728"/>
          </a:xfrm>
        </p:spPr>
        <p:txBody>
          <a:bodyPr/>
          <a:lstStyle/>
          <a:p>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7FD3A912-F638-2704-7D20-0D58E7C1EDB1}"/>
              </a:ext>
            </a:extLst>
          </p:cNvPr>
          <p:cNvPicPr>
            <a:picLocks noChangeAspect="1"/>
          </p:cNvPicPr>
          <p:nvPr/>
        </p:nvPicPr>
        <p:blipFill>
          <a:blip r:embed="rId2"/>
          <a:stretch>
            <a:fillRect/>
          </a:stretch>
        </p:blipFill>
        <p:spPr>
          <a:xfrm>
            <a:off x="4490720" y="213361"/>
            <a:ext cx="7442835" cy="6081216"/>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C22B3B-0565-01EA-F9A2-E3BA33A56913}"/>
              </a:ext>
            </a:extLst>
          </p:cNvPr>
          <p:cNvSpPr>
            <a:spLocks noGrp="1"/>
          </p:cNvSpPr>
          <p:nvPr>
            <p:ph type="title"/>
          </p:nvPr>
        </p:nvSpPr>
        <p:spPr>
          <a:xfrm>
            <a:off x="3485356" y="-30797"/>
            <a:ext cx="8421688" cy="1099183"/>
          </a:xfrm>
        </p:spPr>
        <p:txBody>
          <a:bodyPr/>
          <a:lstStyle/>
          <a:p>
            <a:r>
              <a:rPr lang="en-US" dirty="0"/>
              <a:t>DATA flow diagrams (level-0)</a:t>
            </a:r>
            <a:endParaRPr lang="en-PK" dirty="0"/>
          </a:p>
        </p:txBody>
      </p:sp>
      <p:sp>
        <p:nvSpPr>
          <p:cNvPr id="8" name="Text Placeholder 7">
            <a:extLst>
              <a:ext uri="{FF2B5EF4-FFF2-40B4-BE49-F238E27FC236}">
                <a16:creationId xmlns:a16="http://schemas.microsoft.com/office/drawing/2014/main" id="{EAEBD9C7-DEC0-A9BB-33B2-340816EEDB32}"/>
              </a:ext>
            </a:extLst>
          </p:cNvPr>
          <p:cNvSpPr>
            <a:spLocks noGrp="1"/>
          </p:cNvSpPr>
          <p:nvPr>
            <p:ph type="body" idx="1"/>
          </p:nvPr>
        </p:nvSpPr>
        <p:spPr>
          <a:xfrm>
            <a:off x="2933700" y="782320"/>
            <a:ext cx="9105900" cy="5574030"/>
          </a:xfrm>
        </p:spPr>
        <p:txBody>
          <a:bodyPr/>
          <a:lstStyle/>
          <a:p>
            <a:endParaRPr lang="en-PK" dirty="0"/>
          </a:p>
        </p:txBody>
      </p:sp>
      <p:sp>
        <p:nvSpPr>
          <p:cNvPr id="5" name="Footer Placeholder 4">
            <a:extLst>
              <a:ext uri="{FF2B5EF4-FFF2-40B4-BE49-F238E27FC236}">
                <a16:creationId xmlns:a16="http://schemas.microsoft.com/office/drawing/2014/main" id="{BC305544-4CC3-2DB2-DE57-570F761BE875}"/>
              </a:ext>
            </a:extLst>
          </p:cNvPr>
          <p:cNvSpPr>
            <a:spLocks noGrp="1"/>
          </p:cNvSpPr>
          <p:nvPr>
            <p:ph type="ftr" sz="quarter" idx="11"/>
          </p:nvPr>
        </p:nvSpPr>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400C3C38-9398-A05B-A62B-78D8A84F0FA1}"/>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3" name="Picture 12">
            <a:extLst>
              <a:ext uri="{FF2B5EF4-FFF2-40B4-BE49-F238E27FC236}">
                <a16:creationId xmlns:a16="http://schemas.microsoft.com/office/drawing/2014/main" id="{9D21B779-229E-6C42-58E8-7296221D3F20}"/>
              </a:ext>
            </a:extLst>
          </p:cNvPr>
          <p:cNvPicPr>
            <a:picLocks noChangeAspect="1"/>
          </p:cNvPicPr>
          <p:nvPr/>
        </p:nvPicPr>
        <p:blipFill>
          <a:blip r:embed="rId2"/>
          <a:stretch>
            <a:fillRect/>
          </a:stretch>
        </p:blipFill>
        <p:spPr>
          <a:xfrm>
            <a:off x="2296160" y="782321"/>
            <a:ext cx="9814560" cy="5648960"/>
          </a:xfrm>
          <a:prstGeom prst="rect">
            <a:avLst/>
          </a:prstGeom>
        </p:spPr>
      </p:pic>
    </p:spTree>
    <p:extLst>
      <p:ext uri="{BB962C8B-B14F-4D97-AF65-F5344CB8AC3E}">
        <p14:creationId xmlns:p14="http://schemas.microsoft.com/office/powerpoint/2010/main" val="331427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C22B3B-0565-01EA-F9A2-E3BA33A56913}"/>
              </a:ext>
            </a:extLst>
          </p:cNvPr>
          <p:cNvSpPr>
            <a:spLocks noGrp="1"/>
          </p:cNvSpPr>
          <p:nvPr>
            <p:ph type="title"/>
          </p:nvPr>
        </p:nvSpPr>
        <p:spPr>
          <a:xfrm>
            <a:off x="3485356" y="-30797"/>
            <a:ext cx="8421688" cy="1099183"/>
          </a:xfrm>
        </p:spPr>
        <p:txBody>
          <a:bodyPr/>
          <a:lstStyle/>
          <a:p>
            <a:r>
              <a:rPr lang="en-US" dirty="0"/>
              <a:t>DATA flow diagrams (level-1)</a:t>
            </a:r>
            <a:endParaRPr lang="en-PK" dirty="0"/>
          </a:p>
        </p:txBody>
      </p:sp>
      <p:sp>
        <p:nvSpPr>
          <p:cNvPr id="8" name="Text Placeholder 7">
            <a:extLst>
              <a:ext uri="{FF2B5EF4-FFF2-40B4-BE49-F238E27FC236}">
                <a16:creationId xmlns:a16="http://schemas.microsoft.com/office/drawing/2014/main" id="{EAEBD9C7-DEC0-A9BB-33B2-340816EEDB32}"/>
              </a:ext>
            </a:extLst>
          </p:cNvPr>
          <p:cNvSpPr>
            <a:spLocks noGrp="1"/>
          </p:cNvSpPr>
          <p:nvPr>
            <p:ph type="body" idx="1"/>
          </p:nvPr>
        </p:nvSpPr>
        <p:spPr>
          <a:xfrm>
            <a:off x="2933700" y="782320"/>
            <a:ext cx="9105900" cy="5574030"/>
          </a:xfrm>
        </p:spPr>
        <p:txBody>
          <a:bodyPr/>
          <a:lstStyle/>
          <a:p>
            <a:endParaRPr lang="en-PK" dirty="0"/>
          </a:p>
        </p:txBody>
      </p:sp>
      <p:sp>
        <p:nvSpPr>
          <p:cNvPr id="5" name="Footer Placeholder 4">
            <a:extLst>
              <a:ext uri="{FF2B5EF4-FFF2-40B4-BE49-F238E27FC236}">
                <a16:creationId xmlns:a16="http://schemas.microsoft.com/office/drawing/2014/main" id="{BC305544-4CC3-2DB2-DE57-570F761BE875}"/>
              </a:ext>
            </a:extLst>
          </p:cNvPr>
          <p:cNvSpPr>
            <a:spLocks noGrp="1"/>
          </p:cNvSpPr>
          <p:nvPr>
            <p:ph type="ftr" sz="quarter" idx="11"/>
          </p:nvPr>
        </p:nvSpPr>
        <p:spPr/>
        <p:txBody>
          <a:bodyPr/>
          <a:lstStyle/>
          <a:p>
            <a:r>
              <a:rPr lang="en-US" dirty="0"/>
              <a:t>Smart Course Recommender System</a:t>
            </a:r>
          </a:p>
        </p:txBody>
      </p:sp>
      <p:sp>
        <p:nvSpPr>
          <p:cNvPr id="6" name="Slide Number Placeholder 5">
            <a:extLst>
              <a:ext uri="{FF2B5EF4-FFF2-40B4-BE49-F238E27FC236}">
                <a16:creationId xmlns:a16="http://schemas.microsoft.com/office/drawing/2014/main" id="{400C3C38-9398-A05B-A62B-78D8A84F0FA1}"/>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3" name="Picture 2">
            <a:extLst>
              <a:ext uri="{FF2B5EF4-FFF2-40B4-BE49-F238E27FC236}">
                <a16:creationId xmlns:a16="http://schemas.microsoft.com/office/drawing/2014/main" id="{C4AF725E-FFD1-F9C1-D8A6-393A931F639A}"/>
              </a:ext>
            </a:extLst>
          </p:cNvPr>
          <p:cNvPicPr>
            <a:picLocks noChangeAspect="1"/>
          </p:cNvPicPr>
          <p:nvPr/>
        </p:nvPicPr>
        <p:blipFill>
          <a:blip r:embed="rId2"/>
          <a:stretch>
            <a:fillRect/>
          </a:stretch>
        </p:blipFill>
        <p:spPr>
          <a:xfrm>
            <a:off x="2352018" y="782320"/>
            <a:ext cx="9687582" cy="5592480"/>
          </a:xfrm>
          <a:prstGeom prst="rect">
            <a:avLst/>
          </a:prstGeom>
        </p:spPr>
      </p:pic>
    </p:spTree>
    <p:extLst>
      <p:ext uri="{BB962C8B-B14F-4D97-AF65-F5344CB8AC3E}">
        <p14:creationId xmlns:p14="http://schemas.microsoft.com/office/powerpoint/2010/main" val="334213451"/>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{97997D8D-BED1-4870-A492-61452C9B8F75}tf67328976_win32</Template>
  <TotalTime>107</TotalTime>
  <Words>634</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Office Theme</vt:lpstr>
      <vt:lpstr>Smart Course Recommender System</vt:lpstr>
      <vt:lpstr>introduction</vt:lpstr>
      <vt:lpstr>Project overview</vt:lpstr>
      <vt:lpstr>Project Objective</vt:lpstr>
      <vt:lpstr>enhancement</vt:lpstr>
      <vt:lpstr>List of actors</vt:lpstr>
      <vt:lpstr>System Use Case Diagrams</vt:lpstr>
      <vt:lpstr>DATA flow diagrams (level-0)</vt:lpstr>
      <vt:lpstr>DATA flow diagrams (level-1)</vt:lpstr>
      <vt:lpstr>Class Diagram</vt:lpstr>
      <vt:lpstr>Entity relationship diagram (er-d)</vt:lpstr>
      <vt:lpstr>Development Setup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Course Recommender System</dc:title>
  <dc:creator>Muhammad Abuzar</dc:creator>
  <cp:lastModifiedBy>Muhammad Abuzar</cp:lastModifiedBy>
  <cp:revision>4</cp:revision>
  <dcterms:created xsi:type="dcterms:W3CDTF">2023-01-06T12:08:23Z</dcterms:created>
  <dcterms:modified xsi:type="dcterms:W3CDTF">2023-01-07T04:08:15Z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