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Slab"/>
      <p:regular r:id="rId22"/>
      <p:bold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regular.fntdata"/><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font" Target="fonts/RobotoSlab-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c6da7d14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c6da7d14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d01c55ed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d01c55ed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d01c55ed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d01c55ed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d01c55ed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d01c55ed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d01c55ed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d01c55ed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d01c55ed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d01c55ed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c6da7d14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c6da7d14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c6da7d14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c6da7d14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c6da7d14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c6da7d14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c6da7d14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c6da7d14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c6da7d14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c6da7d14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c6da7d14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c6da7d14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c6da7d14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c6da7d14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c6da7d14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c6da7d14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c6da7d14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c6da7d14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568750" y="732750"/>
            <a:ext cx="5783400" cy="164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p>
        </p:txBody>
      </p:sp>
      <p:sp>
        <p:nvSpPr>
          <p:cNvPr id="64" name="Google Shape;64;p13"/>
          <p:cNvSpPr txBox="1"/>
          <p:nvPr>
            <p:ph idx="1" type="subTitle"/>
          </p:nvPr>
        </p:nvSpPr>
        <p:spPr>
          <a:xfrm>
            <a:off x="1754677" y="3483225"/>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Arial"/>
              <a:ea typeface="Arial"/>
              <a:cs typeface="Arial"/>
              <a:sym typeface="Arial"/>
            </a:endParaRPr>
          </a:p>
        </p:txBody>
      </p:sp>
      <p:pic>
        <p:nvPicPr>
          <p:cNvPr id="65" name="Google Shape;65;p13"/>
          <p:cNvPicPr preferRelativeResize="0"/>
          <p:nvPr/>
        </p:nvPicPr>
        <p:blipFill>
          <a:blip r:embed="rId3">
            <a:alphaModFix/>
          </a:blip>
          <a:stretch>
            <a:fillRect/>
          </a:stretch>
        </p:blipFill>
        <p:spPr>
          <a:xfrm>
            <a:off x="1166813" y="76200"/>
            <a:ext cx="6810375" cy="4991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Extract, Transform and Load</a:t>
            </a:r>
            <a:endParaRPr/>
          </a:p>
        </p:txBody>
      </p:sp>
      <p:sp>
        <p:nvSpPr>
          <p:cNvPr id="121" name="Google Shape;121;p22"/>
          <p:cNvSpPr txBox="1"/>
          <p:nvPr/>
        </p:nvSpPr>
        <p:spPr>
          <a:xfrm>
            <a:off x="364725" y="1484925"/>
            <a:ext cx="8518800" cy="3308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1800">
                <a:solidFill>
                  <a:srgbClr val="FFFFFF"/>
                </a:solidFill>
              </a:rPr>
              <a:t>The data set  was downloaded as CSV file from University of California Irvine Machine Learning Repository</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The CSV file was uploaded to AWS server S3 bucket for easy access</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Using Pandas, read CSV into DataFrame</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The diabetes dataset required minimum processing</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The data need to transform into binary 0 and 1 for machine learning.</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LabelEncoder module in Scikit library, which was used to convert data into 0 and 1</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The gender column was filtered to divide into two datasets feale and male</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The age column was further break down into 3 data frames that contained under 40, 40-60 and ober 60</a:t>
            </a:r>
            <a:endParaRPr sz="18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Database</a:t>
            </a:r>
            <a:endParaRPr/>
          </a:p>
        </p:txBody>
      </p:sp>
      <p:sp>
        <p:nvSpPr>
          <p:cNvPr id="127" name="Google Shape;127;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database is a rational database using PostgreSQL and hoted on AWS web services.  The six data frames were loaded into PostgreSQL database.</a:t>
            </a:r>
            <a:endParaRPr/>
          </a:p>
        </p:txBody>
      </p:sp>
      <p:pic>
        <p:nvPicPr>
          <p:cNvPr id="128" name="Google Shape;128;p23"/>
          <p:cNvPicPr preferRelativeResize="0"/>
          <p:nvPr/>
        </p:nvPicPr>
        <p:blipFill>
          <a:blip r:embed="rId3">
            <a:alphaModFix/>
          </a:blip>
          <a:stretch>
            <a:fillRect/>
          </a:stretch>
        </p:blipFill>
        <p:spPr>
          <a:xfrm>
            <a:off x="387900" y="2370675"/>
            <a:ext cx="8368198" cy="25662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Dashboard</a:t>
            </a:r>
            <a:endParaRPr>
              <a:latin typeface="Arial"/>
              <a:ea typeface="Arial"/>
              <a:cs typeface="Arial"/>
              <a:sym typeface="Arial"/>
            </a:endParaRPr>
          </a:p>
        </p:txBody>
      </p:sp>
      <p:sp>
        <p:nvSpPr>
          <p:cNvPr id="134" name="Google Shape;134;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Arial"/>
                <a:ea typeface="Arial"/>
                <a:cs typeface="Arial"/>
                <a:sym typeface="Arial"/>
              </a:rPr>
              <a:t>The dashboard is a place to display the results of the analysis and to provide a place for the user to interact with the data. Since we are attempting to build an application that predicts instances of diabetes, the dashboard will provide the user with input fields to answer yes or no questions about the 16 different features. This data will be pushed to the database, where it can be accessed by the machine learning model. The machine learing model returns a prediction, based on the 16 factors, as to whether the individual is at risk or not at risk for diabetes. This is pushed back into the dashboard, where there are multiple graphs depicting where their data point stands in relation to all the other samples.</a:t>
            </a:r>
            <a:endParaRPr>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Tools</a:t>
            </a:r>
            <a:endParaRPr/>
          </a:p>
        </p:txBody>
      </p:sp>
      <p:sp>
        <p:nvSpPr>
          <p:cNvPr id="140" name="Google Shape;140;p25"/>
          <p:cNvSpPr txBox="1"/>
          <p:nvPr>
            <p:ph idx="1" type="body"/>
          </p:nvPr>
        </p:nvSpPr>
        <p:spPr>
          <a:xfrm>
            <a:off x="387900" y="1477424"/>
            <a:ext cx="8368200" cy="30789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D3 JavaScript</a:t>
            </a:r>
            <a:endParaRPr/>
          </a:p>
          <a:p>
            <a:pPr indent="-342900" lvl="0" marL="457200" rtl="0" algn="l">
              <a:lnSpc>
                <a:spcPct val="200000"/>
              </a:lnSpc>
              <a:spcBef>
                <a:spcPts val="0"/>
              </a:spcBef>
              <a:spcAft>
                <a:spcPts val="0"/>
              </a:spcAft>
              <a:buSzPts val="1800"/>
              <a:buChar char="●"/>
            </a:pPr>
            <a:r>
              <a:rPr lang="en"/>
              <a:t>HTML elements</a:t>
            </a:r>
            <a:endParaRPr/>
          </a:p>
          <a:p>
            <a:pPr indent="-342900" lvl="0" marL="457200" rtl="0" algn="l">
              <a:lnSpc>
                <a:spcPct val="200000"/>
              </a:lnSpc>
              <a:spcBef>
                <a:spcPts val="0"/>
              </a:spcBef>
              <a:spcAft>
                <a:spcPts val="0"/>
              </a:spcAft>
              <a:buSzPts val="1800"/>
              <a:buChar char="●"/>
            </a:pPr>
            <a:r>
              <a:rPr lang="en"/>
              <a:t> Plotly</a:t>
            </a:r>
            <a:endParaRPr/>
          </a:p>
          <a:p>
            <a:pPr indent="-342900" lvl="0" marL="457200" rtl="0" algn="l">
              <a:lnSpc>
                <a:spcPct val="200000"/>
              </a:lnSpc>
              <a:spcBef>
                <a:spcPts val="0"/>
              </a:spcBef>
              <a:spcAft>
                <a:spcPts val="0"/>
              </a:spcAft>
              <a:buSzPts val="1800"/>
              <a:buChar char="●"/>
            </a:pPr>
            <a:r>
              <a:rPr lang="en"/>
              <a:t>JavaScript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JavaScript</a:t>
            </a:r>
            <a:endParaRPr>
              <a:latin typeface="Arial"/>
              <a:ea typeface="Arial"/>
              <a:cs typeface="Arial"/>
              <a:sym typeface="Arial"/>
            </a:endParaRPr>
          </a:p>
        </p:txBody>
      </p:sp>
      <p:sp>
        <p:nvSpPr>
          <p:cNvPr id="146" name="Google Shape;146;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Arial"/>
                <a:ea typeface="Arial"/>
                <a:cs typeface="Arial"/>
                <a:sym typeface="Arial"/>
              </a:rPr>
              <a:t>The JavaScript was used to create the script to connect the function for dropdown menu and bar chart.</a:t>
            </a:r>
            <a:endParaRPr>
              <a:latin typeface="Arial"/>
              <a:ea typeface="Arial"/>
              <a:cs typeface="Arial"/>
              <a:sym typeface="Arial"/>
            </a:endParaRPr>
          </a:p>
          <a:p>
            <a:pPr indent="0" lvl="0" marL="0" rtl="0" algn="l">
              <a:lnSpc>
                <a:spcPct val="100000"/>
              </a:lnSpc>
              <a:spcBef>
                <a:spcPts val="1600"/>
              </a:spcBef>
              <a:spcAft>
                <a:spcPts val="0"/>
              </a:spcAft>
              <a:buNone/>
            </a:pPr>
            <a:r>
              <a:rPr lang="en">
                <a:latin typeface="Arial"/>
                <a:ea typeface="Arial"/>
                <a:cs typeface="Arial"/>
                <a:sym typeface="Arial"/>
              </a:rPr>
              <a:t>-	D3.json method used to read diabetess.JSON file</a:t>
            </a:r>
            <a:endParaRPr>
              <a:latin typeface="Arial"/>
              <a:ea typeface="Arial"/>
              <a:cs typeface="Arial"/>
              <a:sym typeface="Arial"/>
            </a:endParaRPr>
          </a:p>
          <a:p>
            <a:pPr indent="0" lvl="0" marL="0" rtl="0" algn="l">
              <a:lnSpc>
                <a:spcPct val="100000"/>
              </a:lnSpc>
              <a:spcBef>
                <a:spcPts val="1600"/>
              </a:spcBef>
              <a:spcAft>
                <a:spcPts val="0"/>
              </a:spcAft>
              <a:buNone/>
            </a:pPr>
            <a:r>
              <a:rPr lang="en">
                <a:latin typeface="Arial"/>
                <a:ea typeface="Arial"/>
                <a:cs typeface="Arial"/>
                <a:sym typeface="Arial"/>
              </a:rPr>
              <a:t>-	Selector to create select function to add value into the interactive drop-down fields in index.html</a:t>
            </a:r>
            <a:endParaRPr>
              <a:latin typeface="Arial"/>
              <a:ea typeface="Arial"/>
              <a:cs typeface="Arial"/>
              <a:sym typeface="Arial"/>
            </a:endParaRPr>
          </a:p>
          <a:p>
            <a:pPr indent="0" lvl="0" marL="0" rtl="0" algn="l">
              <a:lnSpc>
                <a:spcPct val="100000"/>
              </a:lnSpc>
              <a:spcBef>
                <a:spcPts val="1600"/>
              </a:spcBef>
              <a:spcAft>
                <a:spcPts val="0"/>
              </a:spcAft>
              <a:buNone/>
            </a:pPr>
            <a:r>
              <a:rPr lang="en">
                <a:latin typeface="Arial"/>
                <a:ea typeface="Arial"/>
                <a:cs typeface="Arial"/>
                <a:sym typeface="Arial"/>
              </a:rPr>
              <a:t>-	Function init () to initiate the dashboard</a:t>
            </a:r>
            <a:endParaRPr>
              <a:latin typeface="Arial"/>
              <a:ea typeface="Arial"/>
              <a:cs typeface="Arial"/>
              <a:sym typeface="Arial"/>
            </a:endParaRPr>
          </a:p>
          <a:p>
            <a:pPr indent="0" lvl="0" marL="0" rtl="0" algn="l">
              <a:lnSpc>
                <a:spcPct val="100000"/>
              </a:lnSpc>
              <a:spcBef>
                <a:spcPts val="1600"/>
              </a:spcBef>
              <a:spcAft>
                <a:spcPts val="0"/>
              </a:spcAft>
              <a:buNone/>
            </a:pPr>
            <a:r>
              <a:rPr lang="en">
                <a:latin typeface="Arial"/>
                <a:ea typeface="Arial"/>
                <a:cs typeface="Arial"/>
                <a:sym typeface="Arial"/>
              </a:rPr>
              <a:t>-	Function buildCharts(age) to create the data for charts</a:t>
            </a:r>
            <a:endParaRPr>
              <a:latin typeface="Arial"/>
              <a:ea typeface="Arial"/>
              <a:cs typeface="Arial"/>
              <a:sym typeface="Arial"/>
            </a:endParaRPr>
          </a:p>
          <a:p>
            <a:pPr indent="0" lvl="0" marL="0" rtl="0" algn="l">
              <a:lnSpc>
                <a:spcPct val="100000"/>
              </a:lnSpc>
              <a:spcBef>
                <a:spcPts val="1600"/>
              </a:spcBef>
              <a:spcAft>
                <a:spcPts val="0"/>
              </a:spcAft>
              <a:buNone/>
            </a:pPr>
            <a:r>
              <a:rPr lang="en">
                <a:latin typeface="Arial"/>
                <a:ea typeface="Arial"/>
                <a:cs typeface="Arial"/>
                <a:sym typeface="Arial"/>
              </a:rPr>
              <a:t>-	Plotly function to create analytical charts for diabetes dataset</a:t>
            </a:r>
            <a:endParaRPr>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HTML Elements</a:t>
            </a:r>
            <a:endParaRPr>
              <a:latin typeface="Arial"/>
              <a:ea typeface="Arial"/>
              <a:cs typeface="Arial"/>
              <a:sym typeface="Arial"/>
            </a:endParaRPr>
          </a:p>
        </p:txBody>
      </p:sp>
      <p:sp>
        <p:nvSpPr>
          <p:cNvPr id="152" name="Google Shape;152;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The HTML elements to create index.HTML file and the interactive fields</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	&lt;head&gt; to show the heading on top</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	&lt;class=” row&gt; used to create the rows in the web page</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	&lt;class=” col-md-8”&gt; to size the columns to fit in page</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	&lt;class=” well”&gt; used to create the drop-down menu</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	&lt;p&gt; to add a paragraph about the Topic “Diabetes”</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	&lt;select&gt; element to connect the function created in JavaScript.</a:t>
            </a:r>
            <a:endParaRPr>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References:</a:t>
            </a:r>
            <a:endParaRPr>
              <a:latin typeface="Arial"/>
              <a:ea typeface="Arial"/>
              <a:cs typeface="Arial"/>
              <a:sym typeface="Arial"/>
            </a:endParaRPr>
          </a:p>
        </p:txBody>
      </p:sp>
      <p:sp>
        <p:nvSpPr>
          <p:cNvPr id="158" name="Google Shape;158;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1. https://www.diabetes.ca/en-CA/about-diabetes</a:t>
            </a:r>
            <a:endParaRPr sz="1400">
              <a:latin typeface="Arial"/>
              <a:ea typeface="Arial"/>
              <a:cs typeface="Arial"/>
              <a:sym typeface="Arial"/>
            </a:endParaRPr>
          </a:p>
          <a:p>
            <a:pPr indent="0" lvl="0" marL="0" rtl="0" algn="l">
              <a:spcBef>
                <a:spcPts val="1600"/>
              </a:spcBef>
              <a:spcAft>
                <a:spcPts val="0"/>
              </a:spcAft>
              <a:buNone/>
            </a:pPr>
            <a:r>
              <a:rPr lang="en" sz="1400">
                <a:latin typeface="Arial"/>
                <a:ea typeface="Arial"/>
                <a:cs typeface="Arial"/>
                <a:sym typeface="Arial"/>
              </a:rPr>
              <a:t>2. https://www.albertadiabetesfoundation.com/type-2-diabetes?gclid=CjwKCAiAqJn9BRB0EiwAJ1SztWQsJPkJ0cSmIA5_mo6FY-YJaOfQ3yL8lVYJY2vqKnNk5ba-Uz8mpRoC2YkQAvD_BwE</a:t>
            </a:r>
            <a:endParaRPr sz="1400">
              <a:latin typeface="Arial"/>
              <a:ea typeface="Arial"/>
              <a:cs typeface="Arial"/>
              <a:sym typeface="Arial"/>
            </a:endParaRPr>
          </a:p>
          <a:p>
            <a:pPr indent="0" lvl="0" marL="0" rtl="0" algn="l">
              <a:spcBef>
                <a:spcPts val="1600"/>
              </a:spcBef>
              <a:spcAft>
                <a:spcPts val="0"/>
              </a:spcAft>
              <a:buNone/>
            </a:pPr>
            <a:r>
              <a:rPr lang="en" sz="1400">
                <a:latin typeface="Arial"/>
                <a:ea typeface="Arial"/>
                <a:cs typeface="Arial"/>
                <a:sym typeface="Arial"/>
              </a:rPr>
              <a:t>3. https://www.jdrf.ca/who-we-are/type-1-diabetes/</a:t>
            </a:r>
            <a:endParaRPr sz="1400">
              <a:latin typeface="Arial"/>
              <a:ea typeface="Arial"/>
              <a:cs typeface="Arial"/>
              <a:sym typeface="Arial"/>
            </a:endParaRPr>
          </a:p>
          <a:p>
            <a:pPr indent="0" lvl="0" marL="0" rtl="0" algn="l">
              <a:spcBef>
                <a:spcPts val="1600"/>
              </a:spcBef>
              <a:spcAft>
                <a:spcPts val="0"/>
              </a:spcAft>
              <a:buNone/>
            </a:pPr>
            <a:r>
              <a:rPr lang="en" sz="1400">
                <a:latin typeface="Arial"/>
                <a:ea typeface="Arial"/>
                <a:cs typeface="Arial"/>
                <a:sym typeface="Arial"/>
              </a:rPr>
              <a:t>4. https://www.canada.ca/en/public-health/services/publications/diseases-conditions/diabetes-canada-highlights-chronic-disease-surveillance-system.html/</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ctrTitle"/>
          </p:nvPr>
        </p:nvSpPr>
        <p:spPr>
          <a:xfrm>
            <a:off x="1622827" y="370000"/>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Prediction of Diabetes</a:t>
            </a:r>
            <a:endParaRPr/>
          </a:p>
        </p:txBody>
      </p:sp>
      <p:sp>
        <p:nvSpPr>
          <p:cNvPr id="71" name="Google Shape;71;p14"/>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Machine Learning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Introduction of Diabetes </a:t>
            </a:r>
            <a:endParaRPr>
              <a:latin typeface="Arial"/>
              <a:ea typeface="Arial"/>
              <a:cs typeface="Arial"/>
              <a:sym typeface="Arial"/>
            </a:endParaRPr>
          </a:p>
        </p:txBody>
      </p:sp>
      <p:sp>
        <p:nvSpPr>
          <p:cNvPr id="77" name="Google Shape;77;p15"/>
          <p:cNvSpPr txBox="1"/>
          <p:nvPr>
            <p:ph idx="1" type="body"/>
          </p:nvPr>
        </p:nvSpPr>
        <p:spPr>
          <a:xfrm>
            <a:off x="387900" y="139067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Arial"/>
                <a:ea typeface="Arial"/>
                <a:cs typeface="Arial"/>
                <a:sym typeface="Arial"/>
              </a:rPr>
              <a:t>Diabetes, a chronic metabolic disorder, is one of the fastest growing disease regardless of geographic, racial, or ethnic context. There are two types of diabetes: </a:t>
            </a:r>
            <a:endParaRPr>
              <a:latin typeface="Arial"/>
              <a:ea typeface="Arial"/>
              <a:cs typeface="Arial"/>
              <a:sym typeface="Arial"/>
            </a:endParaRPr>
          </a:p>
          <a:p>
            <a:pPr indent="-342900" lvl="0" marL="457200" rtl="0" algn="l">
              <a:lnSpc>
                <a:spcPct val="150000"/>
              </a:lnSpc>
              <a:spcBef>
                <a:spcPts val="1600"/>
              </a:spcBef>
              <a:spcAft>
                <a:spcPts val="0"/>
              </a:spcAft>
              <a:buSzPts val="1800"/>
              <a:buFont typeface="Arial"/>
              <a:buAutoNum type="arabicPeriod"/>
            </a:pPr>
            <a:r>
              <a:rPr lang="en">
                <a:latin typeface="Arial"/>
                <a:ea typeface="Arial"/>
                <a:cs typeface="Arial"/>
                <a:sym typeface="Arial"/>
              </a:rPr>
              <a:t>Type 1 </a:t>
            </a:r>
            <a:endParaRPr>
              <a:latin typeface="Arial"/>
              <a:ea typeface="Arial"/>
              <a:cs typeface="Arial"/>
              <a:sym typeface="Arial"/>
            </a:endParaRPr>
          </a:p>
          <a:p>
            <a:pPr indent="-342900" lvl="0" marL="457200" rtl="0" algn="l">
              <a:lnSpc>
                <a:spcPct val="150000"/>
              </a:lnSpc>
              <a:spcBef>
                <a:spcPts val="0"/>
              </a:spcBef>
              <a:spcAft>
                <a:spcPts val="0"/>
              </a:spcAft>
              <a:buSzPts val="1800"/>
              <a:buFont typeface="Arial"/>
              <a:buAutoNum type="arabicPeriod"/>
            </a:pPr>
            <a:r>
              <a:rPr lang="en">
                <a:latin typeface="Arial"/>
                <a:ea typeface="Arial"/>
                <a:cs typeface="Arial"/>
                <a:sym typeface="Arial"/>
              </a:rPr>
              <a:t>Type 2. </a:t>
            </a:r>
            <a:endParaRPr>
              <a:latin typeface="Arial"/>
              <a:ea typeface="Arial"/>
              <a:cs typeface="Arial"/>
              <a:sym typeface="Aria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Types of Diabetes</a:t>
            </a:r>
            <a:endParaRPr>
              <a:latin typeface="Arial"/>
              <a:ea typeface="Arial"/>
              <a:cs typeface="Arial"/>
              <a:sym typeface="Arial"/>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Arial"/>
              <a:buAutoNum type="arabicPeriod"/>
            </a:pPr>
            <a:r>
              <a:rPr lang="en">
                <a:latin typeface="Arial"/>
                <a:ea typeface="Arial"/>
                <a:cs typeface="Arial"/>
                <a:sym typeface="Arial"/>
              </a:rPr>
              <a:t>- Type 1 diabetes happens when the pancreatic beta cells produce either very little insulin or no insulin.</a:t>
            </a:r>
            <a:endParaRPr>
              <a:latin typeface="Arial"/>
              <a:ea typeface="Arial"/>
              <a:cs typeface="Arial"/>
              <a:sym typeface="Arial"/>
            </a:endParaRPr>
          </a:p>
          <a:p>
            <a:pPr indent="-342900" lvl="0" marL="457200" rtl="0" algn="l">
              <a:lnSpc>
                <a:spcPct val="150000"/>
              </a:lnSpc>
              <a:spcBef>
                <a:spcPts val="0"/>
              </a:spcBef>
              <a:spcAft>
                <a:spcPts val="0"/>
              </a:spcAft>
              <a:buSzPts val="1800"/>
              <a:buFont typeface="Arial"/>
              <a:buAutoNum type="arabicPeriod"/>
            </a:pPr>
            <a:r>
              <a:rPr lang="en">
                <a:latin typeface="Arial"/>
                <a:ea typeface="Arial"/>
                <a:cs typeface="Arial"/>
                <a:sym typeface="Arial"/>
              </a:rPr>
              <a:t>- Type 2 diabetes happens when body become insulin resistance. </a:t>
            </a:r>
            <a:endParaRPr>
              <a:latin typeface="Arial"/>
              <a:ea typeface="Arial"/>
              <a:cs typeface="Arial"/>
              <a:sym typeface="Arial"/>
            </a:endParaRPr>
          </a:p>
          <a:p>
            <a:pPr indent="0" lvl="0" marL="0" rtl="0" algn="l">
              <a:lnSpc>
                <a:spcPct val="150000"/>
              </a:lnSpc>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Symptoms and how to manage</a:t>
            </a:r>
            <a:endParaRPr>
              <a:latin typeface="Arial"/>
              <a:ea typeface="Arial"/>
              <a:cs typeface="Arial"/>
              <a:sym typeface="Arial"/>
            </a:endParaRPr>
          </a:p>
        </p:txBody>
      </p:sp>
      <p:sp>
        <p:nvSpPr>
          <p:cNvPr id="89" name="Google Shape;89;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latin typeface="Arial"/>
                <a:ea typeface="Arial"/>
                <a:cs typeface="Arial"/>
                <a:sym typeface="Arial"/>
              </a:rPr>
              <a:t>The common symptoms for Type 1 diabetes are sudden weight loss, Dehydration, delayed healing, blurred vision and Type 2 have similar symptoms or no symptoms at all depends on body reaction. [1, 2]. Type 1 diabetes strikes both kids and adults at any age.There is no cure for Diabetes but it can be managed if it diagnose in early stage. Type 1 diabetes can be managed by medication and Type 2 can be managed by health diete, </a:t>
            </a:r>
            <a:r>
              <a:rPr lang="en">
                <a:latin typeface="Arial"/>
                <a:ea typeface="Arial"/>
                <a:cs typeface="Arial"/>
                <a:sym typeface="Arial"/>
              </a:rPr>
              <a:t>exercise</a:t>
            </a:r>
            <a:r>
              <a:rPr lang="en">
                <a:latin typeface="Arial"/>
                <a:ea typeface="Arial"/>
                <a:cs typeface="Arial"/>
                <a:sym typeface="Arial"/>
              </a:rPr>
              <a:t> and healthy </a:t>
            </a:r>
            <a:r>
              <a:rPr lang="en">
                <a:latin typeface="Arial"/>
                <a:ea typeface="Arial"/>
                <a:cs typeface="Arial"/>
                <a:sym typeface="Arial"/>
              </a:rPr>
              <a:t>lifestyle</a:t>
            </a:r>
            <a:r>
              <a:rPr lang="en">
                <a:latin typeface="Arial"/>
                <a:ea typeface="Arial"/>
                <a:cs typeface="Arial"/>
                <a:sym typeface="Arial"/>
              </a:rPr>
              <a:t>. In this project, we will be dealing exclusively with data about Type II diabetic patients. </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latin typeface="Arial"/>
                <a:ea typeface="Arial"/>
                <a:cs typeface="Arial"/>
                <a:sym typeface="Arial"/>
              </a:rPr>
              <a:t>Why we have chosen “prediction of Diabetes” as a topic</a:t>
            </a:r>
            <a:endParaRPr sz="2300">
              <a:latin typeface="Arial"/>
              <a:ea typeface="Arial"/>
              <a:cs typeface="Arial"/>
              <a:sym typeface="Arial"/>
            </a:endParaRPr>
          </a:p>
        </p:txBody>
      </p:sp>
      <p:sp>
        <p:nvSpPr>
          <p:cNvPr id="95" name="Google Shape;95;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Arial"/>
                <a:ea typeface="Arial"/>
                <a:cs typeface="Arial"/>
                <a:sym typeface="Arial"/>
              </a:rPr>
              <a:t>8.7% of males and 7.6% of females in Canada, equaling roughly three million individuals, had Type II diabetes in the year 2014 [4]. Nationally, in the year 2014, the incidence of new diabetes cases in the population was 5.9 out of every 1000 people [4]. Total health care costs resulting from diabetes in Canada is expected to increase to over $16.9 billion (CAD) </a:t>
            </a:r>
            <a:r>
              <a:rPr lang="en">
                <a:latin typeface="Arial"/>
                <a:ea typeface="Arial"/>
                <a:cs typeface="Arial"/>
                <a:sym typeface="Arial"/>
              </a:rPr>
              <a:t>annually</a:t>
            </a:r>
            <a:r>
              <a:rPr lang="en">
                <a:latin typeface="Arial"/>
                <a:ea typeface="Arial"/>
                <a:cs typeface="Arial"/>
                <a:sym typeface="Arial"/>
              </a:rPr>
              <a:t> by 2020. We would like to create a machine learning model that can correlationally predict whether or not an individual is at risk for Type II Diabetes based on a range of health features, in order to aid clinicians in preventing and treating the illness. </a:t>
            </a:r>
            <a:endParaRPr>
              <a:latin typeface="Arial"/>
              <a:ea typeface="Arial"/>
              <a:cs typeface="Arial"/>
              <a:sym typeface="Aria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Diagnosed diabetes percentage</a:t>
            </a:r>
            <a:endParaRPr>
              <a:latin typeface="Arial"/>
              <a:ea typeface="Arial"/>
              <a:cs typeface="Arial"/>
              <a:sym typeface="Arial"/>
            </a:endParaRPr>
          </a:p>
        </p:txBody>
      </p:sp>
      <p:sp>
        <p:nvSpPr>
          <p:cNvPr id="101" name="Google Shape;101;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2" name="Google Shape;102;p19"/>
          <p:cNvPicPr preferRelativeResize="0"/>
          <p:nvPr/>
        </p:nvPicPr>
        <p:blipFill>
          <a:blip r:embed="rId3">
            <a:alphaModFix/>
          </a:blip>
          <a:stretch>
            <a:fillRect/>
          </a:stretch>
        </p:blipFill>
        <p:spPr>
          <a:xfrm>
            <a:off x="143025" y="1251800"/>
            <a:ext cx="8857952" cy="38297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Description of Data</a:t>
            </a:r>
            <a:endParaRPr>
              <a:latin typeface="Arial"/>
              <a:ea typeface="Arial"/>
              <a:cs typeface="Arial"/>
              <a:sym typeface="Arial"/>
            </a:endParaRPr>
          </a:p>
        </p:txBody>
      </p:sp>
      <p:sp>
        <p:nvSpPr>
          <p:cNvPr id="108" name="Google Shape;108;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The dataset contains a record of 16 attributes about each of 520 patients, which may be correlated with their diabetic status, or "class". The data was collected from the patients in the Sylhet Diabetes Hospital of Sylhet, Bangladesh.</a:t>
            </a:r>
            <a:endParaRPr>
              <a:latin typeface="Arial"/>
              <a:ea typeface="Arial"/>
              <a:cs typeface="Arial"/>
              <a:sym typeface="Aria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9" name="Google Shape;109;p20"/>
          <p:cNvPicPr preferRelativeResize="0"/>
          <p:nvPr/>
        </p:nvPicPr>
        <p:blipFill>
          <a:blip r:embed="rId3">
            <a:alphaModFix/>
          </a:blip>
          <a:stretch>
            <a:fillRect/>
          </a:stretch>
        </p:blipFill>
        <p:spPr>
          <a:xfrm>
            <a:off x="497600" y="2842425"/>
            <a:ext cx="8178175" cy="1838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Question to consider</a:t>
            </a:r>
            <a:endParaRPr>
              <a:latin typeface="Arial"/>
              <a:ea typeface="Arial"/>
              <a:cs typeface="Arial"/>
              <a:sym typeface="Arial"/>
            </a:endParaRPr>
          </a:p>
        </p:txBody>
      </p:sp>
      <p:sp>
        <p:nvSpPr>
          <p:cNvPr id="115" name="Google Shape;115;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Arial"/>
                <a:ea typeface="Arial"/>
                <a:cs typeface="Arial"/>
                <a:sym typeface="Arial"/>
              </a:rPr>
              <a:t>To what extent can a machine-learning model predict whether or not a patient is at risk of diabetes based on 16 different health and demographic attributes? Is such a model useful for classifying patients in a clinical setting so that preventative and if </a:t>
            </a:r>
            <a:r>
              <a:rPr lang="en">
                <a:latin typeface="Arial"/>
                <a:ea typeface="Arial"/>
                <a:cs typeface="Arial"/>
                <a:sym typeface="Arial"/>
              </a:rPr>
              <a:t>necessary</a:t>
            </a:r>
            <a:r>
              <a:rPr lang="en">
                <a:latin typeface="Arial"/>
                <a:ea typeface="Arial"/>
                <a:cs typeface="Arial"/>
                <a:sym typeface="Arial"/>
              </a:rPr>
              <a:t>, therapeutic measures may be implemented?</a:t>
            </a:r>
            <a:endParaRPr>
              <a:latin typeface="Arial"/>
              <a:ea typeface="Arial"/>
              <a:cs typeface="Arial"/>
              <a:sym typeface="Aria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