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2"/>
  </p:notesMasterIdLst>
  <p:sldIdLst>
    <p:sldId id="256" r:id="rId2"/>
    <p:sldId id="257" r:id="rId3"/>
    <p:sldId id="284" r:id="rId4"/>
    <p:sldId id="266" r:id="rId5"/>
    <p:sldId id="267" r:id="rId6"/>
    <p:sldId id="287" r:id="rId7"/>
    <p:sldId id="259" r:id="rId8"/>
    <p:sldId id="288" r:id="rId9"/>
    <p:sldId id="26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24AA3-59F7-7A42-923F-BCCD0C194DD8}">
          <p14:sldIdLst>
            <p14:sldId id="256"/>
            <p14:sldId id="257"/>
            <p14:sldId id="284"/>
            <p14:sldId id="266"/>
            <p14:sldId id="267"/>
            <p14:sldId id="287"/>
            <p14:sldId id="259"/>
            <p14:sldId id="288"/>
            <p14:sldId id="26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18CE6-D95A-4812-B370-B4BEE3D511DF}" type="datetimeFigureOut">
              <a:rPr lang="en-CA" smtClean="0"/>
              <a:t>2019-09-01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8800E-16D7-4A59-957A-50AB0C59A9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56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909D-1673-4249-ABFA-C8E34E2A5C15}" type="datetimeFigureOut">
              <a:rPr lang="en-US" smtClean="0"/>
              <a:t>2019-09-01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486E-2174-354F-90B5-B4A90BFE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statistical software (EPIB 613)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walkthrough</a:t>
            </a:r>
          </a:p>
          <a:p>
            <a:r>
              <a:rPr lang="en-US" dirty="0"/>
              <a:t>Fall 2019</a:t>
            </a:r>
          </a:p>
          <a:p>
            <a:r>
              <a:rPr lang="en-US" dirty="0"/>
              <a:t>Instructor: Asad Haris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Regardless of your software package, always</a:t>
            </a:r>
          </a:p>
          <a:p>
            <a:pPr lvl="1"/>
            <a:r>
              <a:rPr lang="en-US" dirty="0"/>
              <a:t>Save and annotate your analytical code</a:t>
            </a:r>
          </a:p>
          <a:p>
            <a:pPr lvl="1"/>
            <a:r>
              <a:rPr lang="en-US" dirty="0"/>
              <a:t>Use this course to develop good coding practices</a:t>
            </a:r>
          </a:p>
          <a:p>
            <a:pPr lvl="1"/>
            <a:r>
              <a:rPr lang="en-US" dirty="0"/>
              <a:t>Ask yourself if a stranger could walk in and easily reproduce your findings</a:t>
            </a:r>
          </a:p>
          <a:p>
            <a:pPr lvl="1"/>
            <a:r>
              <a:rPr lang="en-US" dirty="0"/>
              <a:t>More importantly, make sure </a:t>
            </a:r>
            <a:r>
              <a:rPr lang="en-US" b="1" dirty="0">
                <a:solidFill>
                  <a:srgbClr val="FF0000"/>
                </a:solidFill>
              </a:rPr>
              <a:t>you</a:t>
            </a:r>
            <a:r>
              <a:rPr lang="en-US" dirty="0">
                <a:solidFill>
                  <a:srgbClr val="FF0000"/>
                </a:solidFill>
              </a:rPr>
              <a:t> can reproduce your findings</a:t>
            </a:r>
            <a:r>
              <a:rPr lang="is-IS" dirty="0"/>
              <a:t>…even if you’re revisiting an analysis much later (this happens a lot)</a:t>
            </a:r>
            <a:endParaRPr lang="en-US" dirty="0"/>
          </a:p>
          <a:p>
            <a:r>
              <a:rPr lang="en-US" dirty="0"/>
              <a:t>Key word </a:t>
            </a:r>
            <a:r>
              <a:rPr lang="en-US"/>
              <a:t>= </a:t>
            </a:r>
            <a:r>
              <a:rPr lang="en-US">
                <a:solidFill>
                  <a:srgbClr val="FF0000"/>
                </a:solidFill>
              </a:rPr>
              <a:t>reproducible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</a:t>
            </a:r>
            <a:r>
              <a:rPr lang="en-US" altLang="zh-CN" dirty="0">
                <a:solidFill>
                  <a:srgbClr val="FF0000"/>
                </a:solidFill>
              </a:rPr>
              <a:t>EDUC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211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Time: </a:t>
            </a:r>
            <a:r>
              <a:rPr lang="en-US" dirty="0">
                <a:solidFill>
                  <a:srgbClr val="FF0000"/>
                </a:solidFill>
              </a:rPr>
              <a:t>Thursdays, 2:35pm-3:55pm</a:t>
            </a:r>
          </a:p>
          <a:p>
            <a:r>
              <a:rPr lang="en-US" dirty="0"/>
              <a:t>Credits: 1 </a:t>
            </a:r>
          </a:p>
          <a:p>
            <a:r>
              <a:rPr lang="en-US" dirty="0"/>
              <a:t>Exams: none</a:t>
            </a:r>
          </a:p>
          <a:p>
            <a:r>
              <a:rPr lang="en-US" dirty="0"/>
              <a:t>Assignments: 3</a:t>
            </a:r>
          </a:p>
          <a:p>
            <a:r>
              <a:rPr lang="en-US" dirty="0"/>
              <a:t>Contact: </a:t>
            </a:r>
            <a:r>
              <a:rPr lang="en-US" altLang="zh-CN" b="1" dirty="0">
                <a:solidFill>
                  <a:schemeClr val="accent1"/>
                </a:solidFill>
              </a:rPr>
              <a:t>asad.haris@mail.mcgill.ca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Office hours: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dirty="0"/>
              <a:t>by appointment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Introduction to </a:t>
            </a:r>
            <a:r>
              <a:rPr lang="en-CA" dirty="0">
                <a:solidFill>
                  <a:srgbClr val="00B0F0"/>
                </a:solidFill>
              </a:rPr>
              <a:t>R: statistical software</a:t>
            </a:r>
          </a:p>
          <a:p>
            <a:pPr>
              <a:lnSpc>
                <a:spcPct val="150000"/>
              </a:lnSpc>
            </a:pPr>
            <a:r>
              <a:rPr lang="en-CA" dirty="0"/>
              <a:t>Other modern tools: </a:t>
            </a:r>
            <a:r>
              <a:rPr lang="en-CA" dirty="0" err="1">
                <a:solidFill>
                  <a:srgbClr val="00B0F0"/>
                </a:solidFill>
              </a:rPr>
              <a:t>rstudio</a:t>
            </a:r>
            <a:r>
              <a:rPr lang="en-CA" dirty="0">
                <a:solidFill>
                  <a:srgbClr val="00B0F0"/>
                </a:solidFill>
              </a:rPr>
              <a:t> &amp; </a:t>
            </a:r>
            <a:r>
              <a:rPr lang="en-CA" dirty="0" err="1">
                <a:solidFill>
                  <a:srgbClr val="00B0F0"/>
                </a:solidFill>
              </a:rPr>
              <a:t>rmarkdown</a:t>
            </a:r>
            <a:endParaRPr lang="en-CA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CA" dirty="0"/>
              <a:t>Basic </a:t>
            </a:r>
            <a:r>
              <a:rPr lang="en-CA" dirty="0">
                <a:solidFill>
                  <a:srgbClr val="FF0000"/>
                </a:solidFill>
              </a:rPr>
              <a:t>data management and analysis</a:t>
            </a:r>
          </a:p>
          <a:p>
            <a:pPr>
              <a:lnSpc>
                <a:spcPct val="150000"/>
              </a:lnSpc>
            </a:pPr>
            <a:r>
              <a:rPr lang="en-CA" dirty="0"/>
              <a:t>Hands-on experience </a:t>
            </a:r>
          </a:p>
          <a:p>
            <a:pPr>
              <a:lnSpc>
                <a:spcPct val="150000"/>
              </a:lnSpc>
            </a:pPr>
            <a:r>
              <a:rPr lang="en-CA" dirty="0"/>
              <a:t>Preparation for other courses and research</a:t>
            </a:r>
          </a:p>
        </p:txBody>
      </p:sp>
    </p:spTree>
    <p:extLst>
      <p:ext uri="{BB962C8B-B14F-4D97-AF65-F5344CB8AC3E}">
        <p14:creationId xmlns:p14="http://schemas.microsoft.com/office/powerpoint/2010/main" val="196225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Pass/fail course </a:t>
            </a:r>
          </a:p>
          <a:p>
            <a:r>
              <a:rPr lang="en-US" dirty="0"/>
              <a:t>In order to pass:</a:t>
            </a:r>
          </a:p>
          <a:p>
            <a:pPr lvl="1"/>
            <a:r>
              <a:rPr lang="en-US" dirty="0"/>
              <a:t>Attend </a:t>
            </a:r>
          </a:p>
          <a:p>
            <a:pPr lvl="1"/>
            <a:r>
              <a:rPr lang="en-US" dirty="0"/>
              <a:t>Participate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US" dirty="0"/>
              <a:t>Do your homework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sz="2400" dirty="0"/>
              <a:t>Participate = bring a laptop (or befriend someone who has                   </a:t>
            </a:r>
          </a:p>
          <a:p>
            <a:pPr marL="0" indent="0">
              <a:buNone/>
            </a:pPr>
            <a:r>
              <a:rPr lang="en-US" sz="2400" dirty="0"/>
              <a:t>      one), load the software, follow along with the lectures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 at </a:t>
            </a:r>
            <a:r>
              <a:rPr lang="en-US" u="sng" dirty="0">
                <a:solidFill>
                  <a:srgbClr val="FF0000"/>
                </a:solidFill>
              </a:rPr>
              <a:t>5pm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day of the deadline</a:t>
            </a:r>
          </a:p>
          <a:p>
            <a:pPr lvl="1"/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myCourses</a:t>
            </a:r>
            <a:endParaRPr lang="en-US" dirty="0"/>
          </a:p>
          <a:p>
            <a:pPr lvl="1"/>
            <a:r>
              <a:rPr lang="en-US" dirty="0"/>
              <a:t>Late assignments penalized 10% per day</a:t>
            </a:r>
          </a:p>
          <a:p>
            <a:r>
              <a:rPr lang="en-US" dirty="0"/>
              <a:t>Completed assignments </a:t>
            </a:r>
            <a:r>
              <a:rPr lang="en-US" b="1" dirty="0">
                <a:solidFill>
                  <a:srgbClr val="00B0F0"/>
                </a:solidFill>
              </a:rPr>
              <a:t>must</a:t>
            </a:r>
            <a:r>
              <a:rPr lang="en-US" dirty="0">
                <a:solidFill>
                  <a:srgbClr val="00B0F0"/>
                </a:solidFill>
              </a:rPr>
              <a:t> be in PDF</a:t>
            </a:r>
          </a:p>
          <a:p>
            <a:r>
              <a:rPr lang="en-US" dirty="0"/>
              <a:t>Written responses must be your own </a:t>
            </a:r>
          </a:p>
          <a:p>
            <a:pPr lvl="1"/>
            <a:r>
              <a:rPr lang="en-US" dirty="0"/>
              <a:t>Plagiarism rules </a:t>
            </a:r>
            <a:r>
              <a:rPr lang="en-US" i="1" dirty="0">
                <a:solidFill>
                  <a:srgbClr val="FF0000"/>
                </a:solidFill>
              </a:rPr>
              <a:t>strictly</a:t>
            </a:r>
            <a:r>
              <a:rPr lang="en-US" dirty="0">
                <a:solidFill>
                  <a:srgbClr val="FF0000"/>
                </a:solidFill>
              </a:rPr>
              <a:t> enforced</a:t>
            </a:r>
          </a:p>
        </p:txBody>
      </p:sp>
    </p:spTree>
    <p:extLst>
      <p:ext uri="{BB962C8B-B14F-4D97-AF65-F5344CB8AC3E}">
        <p14:creationId xmlns:p14="http://schemas.microsoft.com/office/powerpoint/2010/main" val="14259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77339"/>
              </p:ext>
            </p:extLst>
          </p:nvPr>
        </p:nvGraphicFramePr>
        <p:xfrm>
          <a:off x="409075" y="401858"/>
          <a:ext cx="8301788" cy="5047628"/>
        </p:xfrm>
        <a:graphic>
          <a:graphicData uri="http://schemas.openxmlformats.org/drawingml/2006/table">
            <a:tbl>
              <a:tblPr firstRow="1" firstCol="1" bandRow="1"/>
              <a:tblGrid>
                <a:gridCol w="138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Date</a:t>
                      </a:r>
                      <a:endParaRPr lang="en-CA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Class</a:t>
                      </a:r>
                      <a:endParaRPr lang="en-CA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Assignments</a:t>
                      </a:r>
                      <a:endParaRPr lang="en-CA" sz="1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13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5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1: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Introduction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12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2: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An Overview of R-Part I 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19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3: An Overview of R-Part II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26 Sep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4: Data Management-Part I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 Oct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5: Data Management-Part II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1 assigned </a:t>
                      </a:r>
                      <a:endParaRPr lang="en-CA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00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10 Oct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20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Lecture 6: Graphics with R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1 due </a:t>
                      </a:r>
                      <a:endParaRPr lang="en-CA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17 Oct 2018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7: Descriptive statistics with R (quantitative)</a:t>
                      </a:r>
                      <a:endParaRPr lang="en-CA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24 Oct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8: Descriptive statistics with R (categorical)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31 Oct</a:t>
                      </a: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9: Basic statistical tests with R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6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10: Regression with R (linear)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HW 2 assigned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067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14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11: Regression with R (logistic/Poisson)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2 Due</a:t>
                      </a:r>
                      <a:endParaRPr lang="en-CA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76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21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12: Regression with R (survival)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3</a:t>
                      </a: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assigned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CA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88"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28 Nov 2018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50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Lecture 13: Some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Advanced topics</a:t>
                      </a:r>
                      <a:endParaRPr lang="en-CA" sz="1800" b="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00"/>
                        </a:spcAft>
                      </a:pPr>
                      <a:r>
                        <a:rPr lang="en-US" sz="1800" b="1" kern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HW 3 Due</a:t>
                      </a:r>
                      <a:endParaRPr lang="en-CA" sz="18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502" marR="265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0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“standardized course”</a:t>
            </a:r>
          </a:p>
          <a:p>
            <a:pPr lvl="1"/>
            <a:r>
              <a:rPr lang="en-US" dirty="0"/>
              <a:t>These course notes constitute a user guide </a:t>
            </a:r>
          </a:p>
          <a:p>
            <a:pPr lvl="1"/>
            <a:r>
              <a:rPr lang="en-US" dirty="0"/>
              <a:t>The advanced concepts will become clear as you move through the MSc/PhD program (I promise)</a:t>
            </a:r>
          </a:p>
          <a:p>
            <a:r>
              <a:rPr lang="en-US" dirty="0"/>
              <a:t>Take advantage, and:</a:t>
            </a:r>
          </a:p>
          <a:p>
            <a:pPr lvl="1"/>
            <a:r>
              <a:rPr lang="en-US" dirty="0"/>
              <a:t>Be patient (with yourself, with R, with me)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Don’t panic</a:t>
            </a:r>
          </a:p>
          <a:p>
            <a:pPr lvl="1"/>
            <a:r>
              <a:rPr lang="en-US" dirty="0"/>
              <a:t>Understand the importance and utility of every analyst’s secret to success: </a:t>
            </a:r>
            <a:r>
              <a:rPr lang="en-US" dirty="0">
                <a:solidFill>
                  <a:srgbClr val="FF0000"/>
                </a:solidFill>
              </a:rPr>
              <a:t>Google!</a:t>
            </a:r>
          </a:p>
        </p:txBody>
      </p:sp>
    </p:spTree>
    <p:extLst>
      <p:ext uri="{BB962C8B-B14F-4D97-AF65-F5344CB8AC3E}">
        <p14:creationId xmlns:p14="http://schemas.microsoft.com/office/powerpoint/2010/main" val="10700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00-A7BF-4E01-983E-E894E97A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to panic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08F4-EF66-4674-8761-E20B121F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Learning new software/ programming language is frustrating at first for </a:t>
            </a:r>
            <a:r>
              <a:rPr lang="en-CA" i="1" dirty="0">
                <a:solidFill>
                  <a:srgbClr val="FF0000"/>
                </a:solidFill>
              </a:rPr>
              <a:t>everyone</a:t>
            </a:r>
          </a:p>
          <a:p>
            <a:r>
              <a:rPr lang="en-CA" dirty="0"/>
              <a:t>Any issue you might have, chances are someone else already faced and resolved the issue</a:t>
            </a:r>
          </a:p>
          <a:p>
            <a:r>
              <a:rPr lang="en-CA" dirty="0"/>
              <a:t>&gt;70% chances </a:t>
            </a:r>
            <a:r>
              <a:rPr lang="en-CA" i="1" dirty="0">
                <a:solidFill>
                  <a:srgbClr val="FF0000"/>
                </a:solidFill>
              </a:rPr>
              <a:t>I have</a:t>
            </a:r>
            <a:r>
              <a:rPr lang="en-CA" dirty="0"/>
              <a:t> faced a similar issue</a:t>
            </a:r>
          </a:p>
          <a:p>
            <a:r>
              <a:rPr lang="en-US" dirty="0"/>
              <a:t>Google &amp; </a:t>
            </a:r>
            <a:r>
              <a:rPr lang="en-US" dirty="0" err="1"/>
              <a:t>stackoverflow</a:t>
            </a:r>
            <a:r>
              <a:rPr lang="en-US" dirty="0"/>
              <a:t> are your friends</a:t>
            </a:r>
          </a:p>
          <a:p>
            <a:r>
              <a:rPr lang="en-US" dirty="0"/>
              <a:t>If stuck,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ask for help!</a:t>
            </a:r>
          </a:p>
        </p:txBody>
      </p:sp>
    </p:spTree>
    <p:extLst>
      <p:ext uri="{BB962C8B-B14F-4D97-AF65-F5344CB8AC3E}">
        <p14:creationId xmlns:p14="http://schemas.microsoft.com/office/powerpoint/2010/main" val="237869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Popular software packages for quantitative analysis:</a:t>
            </a:r>
          </a:p>
          <a:p>
            <a:pPr lvl="1"/>
            <a:r>
              <a:rPr lang="en-US" dirty="0"/>
              <a:t>R </a:t>
            </a:r>
          </a:p>
          <a:p>
            <a:pPr lvl="1"/>
            <a:r>
              <a:rPr lang="en-US" dirty="0"/>
              <a:t>Stata</a:t>
            </a:r>
          </a:p>
          <a:p>
            <a:pPr lvl="1"/>
            <a:r>
              <a:rPr lang="en-US" dirty="0"/>
              <a:t>SAS </a:t>
            </a:r>
          </a:p>
          <a:p>
            <a:pPr lvl="1"/>
            <a:r>
              <a:rPr lang="en-US" dirty="0"/>
              <a:t>SPSS</a:t>
            </a:r>
          </a:p>
          <a:p>
            <a:pPr lvl="1"/>
            <a:r>
              <a:rPr lang="en-US" dirty="0"/>
              <a:t>Many more…</a:t>
            </a:r>
          </a:p>
          <a:p>
            <a:r>
              <a:rPr lang="en-US" dirty="0"/>
              <a:t>Your supervisor might ask you to learn a second program (this is a good 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3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542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statistical software (EPIB 613)</vt:lpstr>
      <vt:lpstr>Course logistics</vt:lpstr>
      <vt:lpstr>Course objectives</vt:lpstr>
      <vt:lpstr>Course requirements &amp; evaluation</vt:lpstr>
      <vt:lpstr>Assignments</vt:lpstr>
      <vt:lpstr>PowerPoint Presentation</vt:lpstr>
      <vt:lpstr>A few notes</vt:lpstr>
      <vt:lpstr>Why not to panic </vt:lpstr>
      <vt:lpstr>Software options</vt:lpstr>
      <vt:lpstr>Good practice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EPIB 613: Introduction to statistical software</dc:title>
  <dc:creator>Nichole Austin</dc:creator>
  <cp:lastModifiedBy>Asad Haris</cp:lastModifiedBy>
  <cp:revision>53</cp:revision>
  <dcterms:created xsi:type="dcterms:W3CDTF">2017-08-22T17:30:41Z</dcterms:created>
  <dcterms:modified xsi:type="dcterms:W3CDTF">2019-09-02T00:13:05Z</dcterms:modified>
</cp:coreProperties>
</file>