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12"/>
  </p:notesMasterIdLst>
  <p:sldIdLst>
    <p:sldId id="256" r:id="rId2"/>
    <p:sldId id="257" r:id="rId3"/>
    <p:sldId id="284" r:id="rId4"/>
    <p:sldId id="266" r:id="rId5"/>
    <p:sldId id="267" r:id="rId6"/>
    <p:sldId id="287" r:id="rId7"/>
    <p:sldId id="259" r:id="rId8"/>
    <p:sldId id="286" r:id="rId9"/>
    <p:sldId id="261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024AA3-59F7-7A42-923F-BCCD0C194DD8}">
          <p14:sldIdLst>
            <p14:sldId id="256"/>
            <p14:sldId id="257"/>
            <p14:sldId id="284"/>
            <p14:sldId id="266"/>
            <p14:sldId id="267"/>
            <p14:sldId id="287"/>
            <p14:sldId id="259"/>
            <p14:sldId id="286"/>
            <p14:sldId id="26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18CE6-D95A-4812-B370-B4BEE3D511DF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8800E-16D7-4A59-957A-50AB0C59A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56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9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1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2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909D-1673-4249-ABFA-C8E34E2A5C15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statistical software (EPIB 613)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walkthrough</a:t>
            </a:r>
          </a:p>
          <a:p>
            <a:r>
              <a:rPr lang="en-US" dirty="0"/>
              <a:t>Fall 2018</a:t>
            </a:r>
          </a:p>
          <a:p>
            <a:r>
              <a:rPr lang="en-US" dirty="0"/>
              <a:t>Instructor: </a:t>
            </a:r>
            <a:r>
              <a:rPr lang="en-US" altLang="zh-CN" dirty="0"/>
              <a:t>Yi</a:t>
            </a:r>
            <a:r>
              <a:rPr lang="zh-CN" altLang="en-US" dirty="0"/>
              <a:t> </a:t>
            </a:r>
            <a:r>
              <a:rPr lang="en-US" altLang="zh-CN" dirty="0"/>
              <a:t>Lian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8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your software package, always</a:t>
            </a:r>
          </a:p>
          <a:p>
            <a:pPr lvl="1"/>
            <a:r>
              <a:rPr lang="en-US" dirty="0"/>
              <a:t>Save and annotate your analytical code</a:t>
            </a:r>
          </a:p>
          <a:p>
            <a:pPr lvl="1"/>
            <a:r>
              <a:rPr lang="en-US" dirty="0"/>
              <a:t>Ask yourself if a stranger could walk in and easily reproduce your findings</a:t>
            </a:r>
          </a:p>
          <a:p>
            <a:pPr lvl="1"/>
            <a:r>
              <a:rPr lang="en-US" dirty="0"/>
              <a:t>More importantly, make sure </a:t>
            </a:r>
            <a:r>
              <a:rPr lang="en-US" b="1" dirty="0"/>
              <a:t>you</a:t>
            </a:r>
            <a:r>
              <a:rPr lang="en-US" dirty="0"/>
              <a:t> can reproduce your findings</a:t>
            </a:r>
            <a:r>
              <a:rPr lang="is-IS" dirty="0"/>
              <a:t>…even if you’re revisiting an analysis much later (this happens a lot)</a:t>
            </a:r>
            <a:endParaRPr lang="en-US" dirty="0"/>
          </a:p>
          <a:p>
            <a:r>
              <a:rPr lang="en-US" dirty="0"/>
              <a:t>Key word = </a:t>
            </a:r>
            <a:r>
              <a:rPr lang="en-US" dirty="0">
                <a:solidFill>
                  <a:srgbClr val="FF0000"/>
                </a:solidFill>
              </a:rPr>
              <a:t>replicability</a:t>
            </a:r>
          </a:p>
        </p:txBody>
      </p:sp>
    </p:spTree>
    <p:extLst>
      <p:ext uri="{BB962C8B-B14F-4D97-AF65-F5344CB8AC3E}">
        <p14:creationId xmlns:p14="http://schemas.microsoft.com/office/powerpoint/2010/main" val="341340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Location: </a:t>
            </a:r>
            <a:r>
              <a:rPr lang="en-US" altLang="zh-CN" dirty="0"/>
              <a:t>EDUC</a:t>
            </a:r>
            <a:r>
              <a:rPr lang="zh-CN" altLang="en-US" dirty="0"/>
              <a:t> </a:t>
            </a:r>
            <a:r>
              <a:rPr lang="en-US" altLang="zh-CN" dirty="0"/>
              <a:t>437</a:t>
            </a:r>
            <a:endParaRPr lang="en-US" dirty="0"/>
          </a:p>
          <a:p>
            <a:r>
              <a:rPr lang="en-US" dirty="0"/>
              <a:t>Time: Thursdays, 11:35am-12:55pm</a:t>
            </a:r>
          </a:p>
          <a:p>
            <a:r>
              <a:rPr lang="en-US" dirty="0"/>
              <a:t>Credits: 1 </a:t>
            </a:r>
          </a:p>
          <a:p>
            <a:r>
              <a:rPr lang="en-US" dirty="0"/>
              <a:t>Exams: none</a:t>
            </a:r>
          </a:p>
          <a:p>
            <a:r>
              <a:rPr lang="en-US" dirty="0"/>
              <a:t>Assignments: 3</a:t>
            </a:r>
          </a:p>
          <a:p>
            <a:r>
              <a:rPr lang="en-US" dirty="0"/>
              <a:t>Contact: </a:t>
            </a:r>
            <a:r>
              <a:rPr lang="en-US" altLang="zh-CN" b="1" dirty="0" err="1"/>
              <a:t>yi.lian</a:t>
            </a:r>
            <a:r>
              <a:rPr lang="en-US" b="1" dirty="0" err="1"/>
              <a:t>@mail.mcgill.ca</a:t>
            </a:r>
            <a:endParaRPr lang="en-US" b="1" dirty="0"/>
          </a:p>
          <a:p>
            <a:r>
              <a:rPr lang="en-US" dirty="0"/>
              <a:t>Office hours: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dirty="0"/>
              <a:t>by appointment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Introduce you to statistical software (R)</a:t>
            </a:r>
          </a:p>
          <a:p>
            <a:r>
              <a:rPr lang="en-CA" dirty="0"/>
              <a:t>Guide you through basic data management and analysis</a:t>
            </a:r>
          </a:p>
          <a:p>
            <a:r>
              <a:rPr lang="en-CA" dirty="0"/>
              <a:t>Provide hands-on experience </a:t>
            </a:r>
          </a:p>
          <a:p>
            <a:r>
              <a:rPr lang="en-CA" dirty="0"/>
              <a:t>Prepare you for EPIB 603…</a:t>
            </a:r>
          </a:p>
        </p:txBody>
      </p:sp>
    </p:spTree>
    <p:extLst>
      <p:ext uri="{BB962C8B-B14F-4D97-AF65-F5344CB8AC3E}">
        <p14:creationId xmlns:p14="http://schemas.microsoft.com/office/powerpoint/2010/main" val="196225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Pass/fail course </a:t>
            </a:r>
          </a:p>
          <a:p>
            <a:r>
              <a:rPr lang="en-US" dirty="0"/>
              <a:t>In order to pass:</a:t>
            </a:r>
          </a:p>
          <a:p>
            <a:pPr lvl="1"/>
            <a:r>
              <a:rPr lang="en-US" dirty="0"/>
              <a:t>Attend </a:t>
            </a:r>
          </a:p>
          <a:p>
            <a:pPr lvl="1"/>
            <a:r>
              <a:rPr lang="en-US" dirty="0"/>
              <a:t>Participate</a:t>
            </a:r>
            <a:r>
              <a:rPr lang="en-US" dirty="0">
                <a:solidFill>
                  <a:srgbClr val="C00000"/>
                </a:solidFill>
              </a:rPr>
              <a:t>*</a:t>
            </a:r>
          </a:p>
          <a:p>
            <a:pPr lvl="1"/>
            <a:r>
              <a:rPr lang="en-US" dirty="0"/>
              <a:t>Do your homework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sz="2400" dirty="0"/>
              <a:t>Participate = bring a laptop (or befriend someone who has                   </a:t>
            </a:r>
          </a:p>
          <a:p>
            <a:pPr marL="0" indent="0">
              <a:buNone/>
            </a:pPr>
            <a:r>
              <a:rPr lang="en-US" sz="2400" dirty="0"/>
              <a:t>      one), load the software, follow along with the lectures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at </a:t>
            </a:r>
            <a:r>
              <a:rPr lang="en-US" u="sng" dirty="0"/>
              <a:t>5pm</a:t>
            </a:r>
            <a:r>
              <a:rPr lang="en-US" dirty="0"/>
              <a:t> on the day of the deadline</a:t>
            </a:r>
          </a:p>
          <a:p>
            <a:pPr lvl="1"/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 err="1"/>
              <a:t>myCourses</a:t>
            </a:r>
            <a:endParaRPr lang="en-US" dirty="0"/>
          </a:p>
          <a:p>
            <a:pPr lvl="1"/>
            <a:r>
              <a:rPr lang="en-US" dirty="0"/>
              <a:t>Late assignments penalized 10% per day</a:t>
            </a:r>
          </a:p>
          <a:p>
            <a:r>
              <a:rPr lang="en-US" dirty="0"/>
              <a:t>Completed assignments </a:t>
            </a:r>
            <a:r>
              <a:rPr lang="en-US" b="1" dirty="0"/>
              <a:t>must</a:t>
            </a:r>
            <a:r>
              <a:rPr lang="en-US" dirty="0"/>
              <a:t> be in PDF</a:t>
            </a:r>
          </a:p>
          <a:p>
            <a:r>
              <a:rPr lang="en-US" dirty="0"/>
              <a:t>Written responses must be your own </a:t>
            </a:r>
          </a:p>
          <a:p>
            <a:pPr lvl="1"/>
            <a:r>
              <a:rPr lang="en-US" dirty="0"/>
              <a:t>Plagiarism rules </a:t>
            </a:r>
            <a:r>
              <a:rPr lang="en-US" i="1" dirty="0">
                <a:solidFill>
                  <a:srgbClr val="C00000"/>
                </a:solidFill>
              </a:rPr>
              <a:t>strictly</a:t>
            </a:r>
            <a:r>
              <a:rPr lang="en-US" dirty="0">
                <a:solidFill>
                  <a:srgbClr val="C00000"/>
                </a:solidFill>
              </a:rPr>
              <a:t> enforced</a:t>
            </a:r>
          </a:p>
        </p:txBody>
      </p:sp>
    </p:spTree>
    <p:extLst>
      <p:ext uri="{BB962C8B-B14F-4D97-AF65-F5344CB8AC3E}">
        <p14:creationId xmlns:p14="http://schemas.microsoft.com/office/powerpoint/2010/main" val="142594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07114"/>
              </p:ext>
            </p:extLst>
          </p:nvPr>
        </p:nvGraphicFramePr>
        <p:xfrm>
          <a:off x="409075" y="401858"/>
          <a:ext cx="8301788" cy="5047628"/>
        </p:xfrm>
        <a:graphic>
          <a:graphicData uri="http://schemas.openxmlformats.org/drawingml/2006/table">
            <a:tbl>
              <a:tblPr firstRow="1" firstCol="1" bandRow="1"/>
              <a:tblGrid>
                <a:gridCol w="138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1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Date</a:t>
                      </a:r>
                      <a:endParaRPr lang="en-CA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Class</a:t>
                      </a:r>
                      <a:endParaRPr lang="en-CA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Assignments</a:t>
                      </a:r>
                      <a:endParaRPr lang="en-CA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13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6 Sep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1: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Introduction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13 Sep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2: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An Overview of R-Part I 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20 Sep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3: An Overview of R-Part II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27 Sep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4: Data Management-Part I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 Oct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5: Data Management-Part II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HW 1 assigned </a:t>
                      </a:r>
                      <a:endParaRPr lang="en-CA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00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11 Oct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Lecture 6: Graphics with R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HW 1 due </a:t>
                      </a:r>
                      <a:endParaRPr lang="en-CA" sz="18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18 Oct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7: Descriptive statistics with R (quantitative)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25 Oct 2018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8: Descriptive statistics with R (categorical)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Nov</a:t>
                      </a: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2018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9: Basic statistical tests with R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7 Nov 2018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10: Regression with R (linear)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HW 2 assigned</a:t>
                      </a:r>
                      <a:endParaRPr lang="en-CA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067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15 Nov 2018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11: Regression with R (logistic/Poisson)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HW 2 Due</a:t>
                      </a:r>
                      <a:endParaRPr lang="en-CA" sz="18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22 Nov 2018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12: Regression with R (survival)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HW 3</a:t>
                      </a:r>
                      <a:r>
                        <a:rPr lang="en-US" sz="1800" b="1" kern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assigned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688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29 Nov 2018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13: Overview of</a:t>
                      </a:r>
                      <a:r>
                        <a:rPr 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advanced topics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HW 3 Due</a:t>
                      </a:r>
                      <a:endParaRPr lang="en-CA" sz="18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0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“standardized course”</a:t>
            </a:r>
          </a:p>
          <a:p>
            <a:pPr lvl="1"/>
            <a:r>
              <a:rPr lang="en-US" dirty="0"/>
              <a:t>These course notes constitute a user guide </a:t>
            </a:r>
          </a:p>
          <a:p>
            <a:pPr lvl="1"/>
            <a:r>
              <a:rPr lang="en-US" dirty="0"/>
              <a:t>The advanced concepts will become clear as you move through the MSc/PhD program (I promise)</a:t>
            </a:r>
          </a:p>
          <a:p>
            <a:r>
              <a:rPr lang="en-US" dirty="0"/>
              <a:t>Take advantage! And also:</a:t>
            </a:r>
          </a:p>
          <a:p>
            <a:pPr lvl="1"/>
            <a:r>
              <a:rPr lang="en-US" dirty="0"/>
              <a:t>Be patient (with yourself, with R, with me)</a:t>
            </a:r>
          </a:p>
          <a:p>
            <a:pPr lvl="1"/>
            <a:r>
              <a:rPr lang="en-US" dirty="0"/>
              <a:t>Don’t panic</a:t>
            </a:r>
          </a:p>
          <a:p>
            <a:pPr lvl="1"/>
            <a:r>
              <a:rPr lang="en-US" dirty="0"/>
              <a:t>Understand the importance and utility of every analyst’s secret to success:</a:t>
            </a:r>
          </a:p>
        </p:txBody>
      </p:sp>
    </p:spTree>
    <p:extLst>
      <p:ext uri="{BB962C8B-B14F-4D97-AF65-F5344CB8AC3E}">
        <p14:creationId xmlns:p14="http://schemas.microsoft.com/office/powerpoint/2010/main" val="107002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81" t="15897" r="17821" b="13922"/>
          <a:stretch/>
        </p:blipFill>
        <p:spPr>
          <a:xfrm>
            <a:off x="288757" y="298383"/>
            <a:ext cx="8568233" cy="52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8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Popular software packages for quantitative analysis:</a:t>
            </a:r>
          </a:p>
          <a:p>
            <a:pPr lvl="1"/>
            <a:r>
              <a:rPr lang="en-US" dirty="0"/>
              <a:t>R </a:t>
            </a:r>
          </a:p>
          <a:p>
            <a:pPr lvl="1"/>
            <a:r>
              <a:rPr lang="en-US" dirty="0"/>
              <a:t>Stata</a:t>
            </a:r>
          </a:p>
          <a:p>
            <a:pPr lvl="1"/>
            <a:r>
              <a:rPr lang="en-US" dirty="0"/>
              <a:t>SAS </a:t>
            </a:r>
          </a:p>
          <a:p>
            <a:pPr lvl="1"/>
            <a:r>
              <a:rPr lang="en-US" dirty="0"/>
              <a:t>SPSS</a:t>
            </a:r>
          </a:p>
          <a:p>
            <a:pPr lvl="1"/>
            <a:r>
              <a:rPr lang="en-US" dirty="0"/>
              <a:t>Many more…</a:t>
            </a:r>
          </a:p>
          <a:p>
            <a:r>
              <a:rPr lang="en-US" dirty="0"/>
              <a:t>Your supervisor might ask you to learn a second program (this is a good thing)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3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478</Words>
  <Application>Microsoft Macintosh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宋体</vt:lpstr>
      <vt:lpstr>Arial</vt:lpstr>
      <vt:lpstr>Calibri</vt:lpstr>
      <vt:lpstr>Calibri Light</vt:lpstr>
      <vt:lpstr>Times New Roman</vt:lpstr>
      <vt:lpstr>Office Theme</vt:lpstr>
      <vt:lpstr>Introduction to statistical software (EPIB 613)</vt:lpstr>
      <vt:lpstr>Course logistics</vt:lpstr>
      <vt:lpstr>Course objectives</vt:lpstr>
      <vt:lpstr>Course requirements &amp; evaluation</vt:lpstr>
      <vt:lpstr>Assignments</vt:lpstr>
      <vt:lpstr>PowerPoint Presentation</vt:lpstr>
      <vt:lpstr>A few notes</vt:lpstr>
      <vt:lpstr>PowerPoint Presentation</vt:lpstr>
      <vt:lpstr>Software options</vt:lpstr>
      <vt:lpstr>Good practice</vt:lpstr>
    </vt:vector>
  </TitlesOfParts>
  <Company>McGill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EPIB 613: Introduction to statistical software</dc:title>
  <dc:creator>Nichole Austin</dc:creator>
  <cp:lastModifiedBy>Yi Lian</cp:lastModifiedBy>
  <cp:revision>40</cp:revision>
  <dcterms:created xsi:type="dcterms:W3CDTF">2017-08-22T17:30:41Z</dcterms:created>
  <dcterms:modified xsi:type="dcterms:W3CDTF">2018-09-05T16:41:03Z</dcterms:modified>
</cp:coreProperties>
</file>