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1" r:id="rId6"/>
    <p:sldId id="273" r:id="rId7"/>
    <p:sldId id="274" r:id="rId8"/>
    <p:sldId id="275" r:id="rId9"/>
    <p:sldId id="259" r:id="rId10"/>
    <p:sldId id="288" r:id="rId11"/>
    <p:sldId id="277" r:id="rId12"/>
    <p:sldId id="278" r:id="rId13"/>
    <p:sldId id="280" r:id="rId14"/>
    <p:sldId id="289" r:id="rId15"/>
    <p:sldId id="284" r:id="rId16"/>
    <p:sldId id="285" r:id="rId17"/>
    <p:sldId id="283" r:id="rId18"/>
    <p:sldId id="260" r:id="rId19"/>
    <p:sldId id="263" r:id="rId20"/>
    <p:sldId id="279" r:id="rId21"/>
    <p:sldId id="286" r:id="rId22"/>
    <p:sldId id="262" r:id="rId23"/>
    <p:sldId id="28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1" autoAdjust="0"/>
    <p:restoredTop sz="76560" autoAdjust="0"/>
  </p:normalViewPr>
  <p:slideViewPr>
    <p:cSldViewPr snapToGrid="0">
      <p:cViewPr varScale="1">
        <p:scale>
          <a:sx n="122" d="100"/>
          <a:sy n="122" d="100"/>
        </p:scale>
        <p:origin x="105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asking a chatbot a question—and it answers like a subject-matter expert. Not because it memorized the answer… but because it </a:t>
            </a:r>
            <a:r>
              <a:rPr lang="en-US" i="1" dirty="0"/>
              <a:t>retrieved</a:t>
            </a:r>
            <a:r>
              <a:rPr lang="en-US" dirty="0"/>
              <a:t> the right knowledge in real time and </a:t>
            </a:r>
            <a:r>
              <a:rPr lang="en-US" i="1" dirty="0"/>
              <a:t>generated</a:t>
            </a:r>
            <a:r>
              <a:rPr lang="en-US" dirty="0"/>
              <a:t> a response just for you.</a:t>
            </a:r>
            <a:br>
              <a:rPr lang="en-US" dirty="0"/>
            </a:br>
            <a:r>
              <a:rPr lang="en-US" dirty="0"/>
              <a:t>That’s the magic of RAG—Retrieval-Augmented Generation—and it’s changing how we interact with AI</a:t>
            </a:r>
            <a:br>
              <a:rPr lang="en-US" dirty="0"/>
            </a:br>
            <a:endParaRPr lang="en-US" b="1" dirty="0"/>
          </a:p>
          <a:p>
            <a:endParaRPr lang="en-US" b="1" dirty="0"/>
          </a:p>
          <a:p>
            <a:r>
              <a:rPr lang="en-US" b="1" dirty="0"/>
              <a:t>Given the diverse backgrounds of our audience, we'll keep the session simple and conversational.</a:t>
            </a:r>
          </a:p>
          <a:p>
            <a:br>
              <a:rPr lang="en-US" dirty="0"/>
            </a:br>
            <a:r>
              <a:rPr lang="en-US" dirty="0"/>
              <a:t>Your participation is highly encouraged!</a:t>
            </a:r>
          </a:p>
          <a:p>
            <a:r>
              <a:rPr lang="en-US" dirty="0"/>
              <a:t>AI is a rapidly evolving field — none of us know everything, but together, we can explore, learn, and grow from each other’s insights.</a:t>
            </a:r>
          </a:p>
          <a:p>
            <a:br>
              <a:rPr lang="en-US" b="1" dirty="0"/>
            </a:br>
            <a:r>
              <a:rPr lang="en-US" b="1" dirty="0"/>
              <a:t>Session Flow:</a:t>
            </a:r>
            <a:br>
              <a:rPr lang="en-US" dirty="0"/>
            </a:br>
            <a:r>
              <a:rPr lang="en-US" dirty="0"/>
              <a:t>We'll begin with the basics to establish a common foundation, followed by a couple of demos to bring the concepts to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Semantic search</a:t>
            </a:r>
            <a:r>
              <a:rPr lang="en-US" dirty="0"/>
              <a:t> is a method of searching that focuses on the </a:t>
            </a:r>
            <a:r>
              <a:rPr lang="en-US" b="1" dirty="0"/>
              <a:t>meaning</a:t>
            </a:r>
            <a:r>
              <a:rPr lang="en-US" dirty="0"/>
              <a:t> (semantics) of a query rather than just matching </a:t>
            </a:r>
            <a:r>
              <a:rPr lang="en-US" b="1" dirty="0"/>
              <a:t>keywords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agree Computers are great with numbers?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1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Computers are great with numbers, but </a:t>
            </a:r>
            <a:r>
              <a:rPr lang="en-US" b="1" dirty="0"/>
              <a:t>language is not numbers</a:t>
            </a:r>
            <a:r>
              <a:rPr lang="en-US" dirty="0"/>
              <a:t> — it’s full of nuance, ambiguity, and context.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That’s why we use </a:t>
            </a:r>
            <a:r>
              <a:rPr lang="en-US" b="1" dirty="0"/>
              <a:t>embeddings</a:t>
            </a:r>
            <a:r>
              <a:rPr lang="en-US" dirty="0"/>
              <a:t>: they </a:t>
            </a:r>
            <a:r>
              <a:rPr lang="en-US" b="1" dirty="0"/>
              <a:t>convert language into numbers</a:t>
            </a:r>
            <a:r>
              <a:rPr lang="en-US" dirty="0"/>
              <a:t> so computers can understand and work with it.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Embeddings</a:t>
            </a:r>
            <a:r>
              <a:rPr lang="en-US" dirty="0"/>
              <a:t> are </a:t>
            </a:r>
            <a:r>
              <a:rPr lang="en-US" b="1" dirty="0"/>
              <a:t>numerical representations of data</a:t>
            </a:r>
            <a:r>
              <a:rPr lang="en-US" dirty="0"/>
              <a:t> (like text, images, or code) that capture their </a:t>
            </a:r>
            <a:r>
              <a:rPr lang="en-US" b="1" dirty="0"/>
              <a:t>meaning</a:t>
            </a:r>
            <a:r>
              <a:rPr lang="en-US" dirty="0"/>
              <a:t>, </a:t>
            </a:r>
            <a:r>
              <a:rPr lang="en-US" b="1" dirty="0"/>
              <a:t>context</a:t>
            </a:r>
            <a:r>
              <a:rPr lang="en-US" dirty="0"/>
              <a:t>, or </a:t>
            </a:r>
            <a:r>
              <a:rPr lang="en-US" b="1" dirty="0"/>
              <a:t>similarity</a:t>
            </a:r>
            <a:r>
              <a:rPr lang="en-US" dirty="0"/>
              <a:t> in a form a machine can understand. </a:t>
            </a:r>
          </a:p>
          <a:p>
            <a:endParaRPr lang="en-US" dirty="0"/>
          </a:p>
          <a:p>
            <a:r>
              <a:rPr lang="en-US" dirty="0"/>
              <a:t>semantic search focuses on “what you mean,” not just “what you typed.”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Imagine embeddings as </a:t>
            </a:r>
            <a:r>
              <a:rPr lang="en-US" b="1" dirty="0"/>
              <a:t>coordinates on a map of meaning</a:t>
            </a:r>
            <a:r>
              <a:rPr lang="en-US" dirty="0"/>
              <a:t>. Words or phrases with similar meaning are located </a:t>
            </a:r>
            <a:r>
              <a:rPr lang="en-US" b="1" dirty="0"/>
              <a:t>closer</a:t>
            </a:r>
            <a:r>
              <a:rPr lang="en-US" dirty="0"/>
              <a:t> together.</a:t>
            </a:r>
          </a:p>
          <a:p>
            <a:br>
              <a:rPr lang="en-US" dirty="0"/>
            </a:br>
            <a:r>
              <a:rPr lang="en-US" dirty="0"/>
              <a:t>For 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The sentences:</a:t>
            </a:r>
          </a:p>
          <a:p>
            <a:r>
              <a:rPr lang="en-US" dirty="0"/>
              <a:t>"How are you?"</a:t>
            </a:r>
          </a:p>
          <a:p>
            <a:r>
              <a:rPr lang="en-US" dirty="0"/>
              <a:t>"What's up?“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may look different, but their </a:t>
            </a:r>
            <a:r>
              <a:rPr lang="en-US" b="1" dirty="0"/>
              <a:t>embeddings</a:t>
            </a:r>
            <a:r>
              <a:rPr lang="en-US" dirty="0"/>
              <a:t> will be </a:t>
            </a:r>
            <a:r>
              <a:rPr lang="en-US" b="1" dirty="0"/>
              <a:t>very close</a:t>
            </a:r>
            <a:r>
              <a:rPr lang="en-US" dirty="0"/>
              <a:t> — because they have </a:t>
            </a:r>
            <a:r>
              <a:rPr lang="en-US" b="1" dirty="0"/>
              <a:t>similar meaning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Whereas:</a:t>
            </a:r>
          </a:p>
          <a:p>
            <a:r>
              <a:rPr lang="en-US" dirty="0"/>
              <a:t>"How are you?" and "Banana split."</a:t>
            </a:r>
            <a:br>
              <a:rPr lang="en-US" dirty="0"/>
            </a:br>
            <a:r>
              <a:rPr lang="en-US" dirty="0"/>
              <a:t>will have </a:t>
            </a:r>
            <a:r>
              <a:rPr lang="en-US" b="1" dirty="0"/>
              <a:t>very different embeddings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It Work?</a:t>
            </a:r>
          </a:p>
          <a:p>
            <a:endParaRPr lang="en-US" dirty="0"/>
          </a:p>
          <a:p>
            <a:r>
              <a:rPr lang="en-US" b="1" dirty="0"/>
              <a:t>Text chunks</a:t>
            </a:r>
            <a:r>
              <a:rPr lang="en-US" dirty="0"/>
              <a:t> from documents are converted into </a:t>
            </a:r>
            <a:r>
              <a:rPr lang="en-US" b="1" dirty="0"/>
              <a:t>embeddings</a:t>
            </a:r>
            <a:r>
              <a:rPr lang="en-US" dirty="0"/>
              <a:t> — mathematical representations of meaning.</a:t>
            </a:r>
          </a:p>
          <a:p>
            <a:r>
              <a:rPr lang="en-US" dirty="0"/>
              <a:t>Your </a:t>
            </a:r>
            <a:r>
              <a:rPr lang="en-US" b="1" dirty="0"/>
              <a:t>query</a:t>
            </a:r>
            <a:r>
              <a:rPr lang="en-US" dirty="0"/>
              <a:t> is also converted into an embedding.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all the unstructured data</a:t>
            </a:r>
          </a:p>
          <a:p>
            <a:endParaRPr lang="en-US" dirty="0"/>
          </a:p>
          <a:p>
            <a:r>
              <a:rPr lang="en-US" dirty="0"/>
              <a:t>What if we place similar words occurring together in similar context. close to each other and assign them a numerical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3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  <a:p>
            <a:r>
              <a:rPr lang="en-US" b="1" dirty="0"/>
              <a:t>Structured:</a:t>
            </a:r>
          </a:p>
          <a:p>
            <a:r>
              <a:rPr lang="en-US" dirty="0" err="1"/>
              <a:t>UserID</a:t>
            </a:r>
            <a:r>
              <a:rPr lang="en-US" dirty="0"/>
              <a:t>  Name   City          Age  </a:t>
            </a:r>
          </a:p>
          <a:p>
            <a:r>
              <a:rPr lang="en-US" dirty="0"/>
              <a:t> 101       Alice  New York  28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Unstructured</a:t>
            </a:r>
          </a:p>
          <a:p>
            <a:r>
              <a:rPr lang="en-US" dirty="0"/>
              <a:t>Alice, a 28-year-old software engineer from New York, loves working with AI and spends her weekends hiking.“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9ADA0-DDC5-39DF-8408-BA356825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C93C5-186F-895D-D361-F2BBE2223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5F673-4EFA-096C-A8C9-93BEA21CC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we have numbers – the embeddings can we use computers to perform some similarity search?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answer is YES.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C3B2-CC5F-0955-1281-05D844A44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9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we’ve generated </a:t>
            </a:r>
            <a:r>
              <a:rPr lang="en-US" b="1" dirty="0"/>
              <a:t>embeddings</a:t>
            </a:r>
            <a:r>
              <a:rPr lang="en-US" dirty="0"/>
              <a:t> — vectors that capture the </a:t>
            </a:r>
            <a:r>
              <a:rPr lang="en-US" b="1" dirty="0"/>
              <a:t>meaning</a:t>
            </a:r>
            <a:r>
              <a:rPr lang="en-US" dirty="0"/>
              <a:t> of our data.</a:t>
            </a:r>
          </a:p>
          <a:p>
            <a:r>
              <a:rPr lang="en-US" dirty="0"/>
              <a:t>But now the question is:</a:t>
            </a:r>
            <a:br>
              <a:rPr lang="en-US" dirty="0"/>
            </a:br>
            <a:r>
              <a:rPr lang="en-US" b="1" dirty="0"/>
              <a:t>Where do we store them so we can search and retrieve them efficiently?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Any guess?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2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Vector databases are designed to store embeddings and retrieve the most semantically similar results quickly.</a:t>
            </a:r>
            <a:endParaRPr lang="en-US" dirty="0"/>
          </a:p>
          <a:p>
            <a:r>
              <a:rPr lang="en-US" b="1" dirty="0"/>
              <a:t>They power applications like semantic search by organizing and indexing embeddings for high-speed vector comparison.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https://www.trychroma.com/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Pinecone, Milvus, </a:t>
            </a:r>
            <a:r>
              <a:rPr lang="en-US" dirty="0" err="1"/>
              <a:t>Qdrant</a:t>
            </a:r>
            <a:r>
              <a:rPr lang="en-US" dirty="0"/>
              <a:t>, </a:t>
            </a:r>
            <a:r>
              <a:rPr lang="en-US" dirty="0" err="1"/>
              <a:t>Weaviate</a:t>
            </a:r>
            <a:r>
              <a:rPr lang="en-US" dirty="0"/>
              <a:t>, Chroma, </a:t>
            </a:r>
            <a:r>
              <a:rPr lang="en-US" dirty="0" err="1"/>
              <a:t>Faiss</a:t>
            </a:r>
            <a:r>
              <a:rPr lang="en-US" dirty="0"/>
              <a:t>, and </a:t>
            </a:r>
            <a:r>
              <a:rPr lang="en-US" dirty="0" err="1"/>
              <a:t>pgvector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60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 DBs</a:t>
            </a:r>
            <a:r>
              <a:rPr lang="en-US" dirty="0"/>
              <a:t> are like asking a robot to find </a:t>
            </a:r>
            <a:r>
              <a:rPr lang="en-US" i="1" dirty="0"/>
              <a:t>exact words</a:t>
            </a:r>
            <a:r>
              <a:rPr lang="en-US" dirty="0"/>
              <a:t>. </a:t>
            </a:r>
            <a:r>
              <a:rPr lang="en-US" b="1" dirty="0"/>
              <a:t>Vector DBs</a:t>
            </a:r>
            <a:r>
              <a:rPr lang="en-US" dirty="0"/>
              <a:t> are like asking a smart assistant who understands what you </a:t>
            </a:r>
            <a:r>
              <a:rPr lang="en-US" i="1" dirty="0"/>
              <a:t>mean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3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9563-3865-79BB-F5B4-E29EEECD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18F534-E9C9-FF67-11D6-0C431243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5E4DD-E119-4CAD-458D-3315E745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a vector database with RAG, we’re able to tap into our internal data, give the model the right context, and generate responses that are more accurate and relevant to our domain.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F22D-63F0-9A57-8B25-232E9D931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32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Ollama</a:t>
            </a:r>
            <a:r>
              <a:rPr lang="en-US" dirty="0"/>
              <a:t> - Local LLM Runner &amp;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5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walk through how a typical interaction with an AI model works:</a:t>
            </a:r>
          </a:p>
          <a:p>
            <a:r>
              <a:rPr lang="en-US" dirty="0"/>
              <a:t>It starts with </a:t>
            </a:r>
            <a:r>
              <a:rPr lang="en-US" b="1" dirty="0"/>
              <a:t>You</a:t>
            </a:r>
            <a:r>
              <a:rPr lang="en-US" dirty="0"/>
              <a:t> — the user.</a:t>
            </a:r>
          </a:p>
          <a:p>
            <a:r>
              <a:rPr lang="en-US" dirty="0"/>
              <a:t>You </a:t>
            </a:r>
            <a:r>
              <a:rPr lang="en-US" b="1" dirty="0"/>
              <a:t>have a query</a:t>
            </a:r>
            <a:r>
              <a:rPr lang="en-US" dirty="0"/>
              <a:t> in mind — something you want to ask or know.</a:t>
            </a:r>
          </a:p>
          <a:p>
            <a:r>
              <a:rPr lang="en-US" dirty="0"/>
              <a:t>That query is </a:t>
            </a:r>
            <a:r>
              <a:rPr lang="en-US" b="1" dirty="0"/>
              <a:t>converted into a prompt</a:t>
            </a:r>
            <a:r>
              <a:rPr lang="en-US" dirty="0"/>
              <a:t> — a more natural or instructive form.</a:t>
            </a:r>
          </a:p>
          <a:p>
            <a:r>
              <a:rPr lang="en-US" dirty="0"/>
              <a:t>The </a:t>
            </a:r>
            <a:r>
              <a:rPr lang="en-US" b="1" dirty="0"/>
              <a:t>prompt</a:t>
            </a:r>
            <a:r>
              <a:rPr lang="en-US" dirty="0"/>
              <a:t> is then </a:t>
            </a:r>
            <a:r>
              <a:rPr lang="en-US" b="1" dirty="0"/>
              <a:t>sent to the LLM</a:t>
            </a:r>
            <a:r>
              <a:rPr lang="en-US" dirty="0"/>
              <a:t> — the large language model, like GPT.</a:t>
            </a:r>
          </a:p>
          <a:p>
            <a:r>
              <a:rPr lang="en-US" dirty="0"/>
              <a:t>The LLM processes the prompt and </a:t>
            </a:r>
            <a:r>
              <a:rPr lang="en-US" b="1" dirty="0"/>
              <a:t>generates a meaningful response</a:t>
            </a:r>
            <a:r>
              <a:rPr lang="en-US" dirty="0"/>
              <a:t> — your final output.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prompt</a:t>
            </a:r>
            <a:r>
              <a:rPr lang="en-US" dirty="0"/>
              <a:t> is the input or instruction you give to the model.</a:t>
            </a:r>
            <a:br>
              <a:rPr lang="en-US" dirty="0"/>
            </a:br>
            <a:r>
              <a:rPr lang="en-US" dirty="0"/>
              <a:t>It’s how you tell the AI what you want it to do.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b="1" dirty="0"/>
              <a:t>Query:</a:t>
            </a:r>
            <a:r>
              <a:rPr lang="en-US" dirty="0"/>
              <a:t> weather in Paris</a:t>
            </a:r>
          </a:p>
          <a:p>
            <a:r>
              <a:rPr lang="en-US" b="1" dirty="0"/>
              <a:t>Prompt:</a:t>
            </a:r>
            <a:r>
              <a:rPr lang="en-US" dirty="0"/>
              <a:t> What's the weather like in Paris today?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In traditional search engines, the query might work fine.</a:t>
            </a:r>
            <a:br>
              <a:rPr lang="en-US" dirty="0"/>
            </a:br>
            <a:r>
              <a:rPr lang="en-US" dirty="0"/>
              <a:t>But for AI models, a prompt helps provide better context and generates richer, more accurate responses.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5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Bentley Examples: includes Regie 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the language model gives great responses—but it doesn’t know anything about your company, your domain-specific knowledge, or your internal documents.</a:t>
            </a:r>
          </a:p>
          <a:p>
            <a:r>
              <a:rPr lang="en-US" dirty="0"/>
              <a:t>So what if you want the model to </a:t>
            </a:r>
            <a:r>
              <a:rPr lang="en-US" b="1" dirty="0"/>
              <a:t>go beyond its training</a:t>
            </a:r>
            <a:r>
              <a:rPr lang="en-US" dirty="0"/>
              <a:t> and </a:t>
            </a:r>
            <a:r>
              <a:rPr lang="en-US" b="1" dirty="0"/>
              <a:t>include your own data</a:t>
            </a:r>
            <a:r>
              <a:rPr lang="en-US" dirty="0"/>
              <a:t> in the response?</a:t>
            </a:r>
          </a:p>
          <a:p>
            <a:endParaRPr lang="en-US" dirty="0"/>
          </a:p>
          <a:p>
            <a:r>
              <a:rPr lang="en-US" dirty="0"/>
              <a:t>For Bentley wiki documents?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where </a:t>
            </a:r>
            <a:r>
              <a:rPr lang="en-US" b="1" dirty="0"/>
              <a:t>RAG</a:t>
            </a:r>
            <a:r>
              <a:rPr lang="en-US" dirty="0"/>
              <a:t> — </a:t>
            </a:r>
            <a:r>
              <a:rPr lang="en-US" b="1" dirty="0"/>
              <a:t>Retrieval-Augmented Generation</a:t>
            </a:r>
            <a:r>
              <a:rPr lang="en-US" dirty="0"/>
              <a:t> — comes in action!</a:t>
            </a:r>
          </a:p>
          <a:p>
            <a:br>
              <a:rPr lang="en-US" dirty="0"/>
            </a:br>
            <a:r>
              <a:rPr lang="en-US" dirty="0"/>
              <a:t>Instead of relying only on what the model knows, we can </a:t>
            </a:r>
            <a:r>
              <a:rPr lang="en-US" b="1" dirty="0"/>
              <a:t>retrieve relevant information from our own data sources</a:t>
            </a:r>
            <a:r>
              <a:rPr lang="en-US" dirty="0"/>
              <a:t> and </a:t>
            </a:r>
            <a:r>
              <a:rPr lang="en-US" b="1" dirty="0"/>
              <a:t>feed it into the model at runtime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way, the output becomes </a:t>
            </a:r>
            <a:r>
              <a:rPr lang="en-US" b="1" dirty="0"/>
              <a:t>more accurate, domain-specific, and grounded in your data</a:t>
            </a:r>
            <a:r>
              <a:rPr lang="en-US" dirty="0"/>
              <a:t>—without needing to retrain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86C21-EE90-608B-C18E-986D2552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56D75-9C6D-C82C-3182-D21524DA1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C7886-20E4-E374-CB62-9B6B55933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= All the relevant information (past and present) that an AI uses to interpret, reason, and respond correctly.</a:t>
            </a:r>
          </a:p>
          <a:p>
            <a:endParaRPr lang="en-US" dirty="0"/>
          </a:p>
          <a:p>
            <a:r>
              <a:rPr lang="en-US" dirty="0"/>
              <a:t>Response from the DB is used as context for the prompt.</a:t>
            </a:r>
          </a:p>
          <a:p>
            <a:endParaRPr lang="en-US" dirty="0"/>
          </a:p>
          <a:p>
            <a:r>
              <a:rPr lang="en-US" dirty="0"/>
              <a:t>We are searching data based on natural language ? Current traditional Database can support it? </a:t>
            </a:r>
          </a:p>
          <a:p>
            <a:endParaRPr lang="en-US" dirty="0"/>
          </a:p>
          <a:p>
            <a:r>
              <a:rPr lang="en-US" dirty="0"/>
              <a:t>Our data is not structured?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7115-EF14-D2C6-AC24-E4182BCDA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9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pause and ask ourselves:</a:t>
            </a:r>
            <a:br>
              <a:rPr lang="en-US" dirty="0"/>
            </a:br>
            <a:r>
              <a:rPr lang="en-US" b="1" dirty="0"/>
              <a:t>Can we rely on a traditional database for our current needs—especially when working with modern AI systems like RAG?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Traditional relational databases like MySQL or PostgreSQL are great for </a:t>
            </a:r>
            <a:r>
              <a:rPr lang="en-US" b="1" dirty="0"/>
              <a:t>structured data</a:t>
            </a:r>
            <a:r>
              <a:rPr lang="en-US" dirty="0"/>
              <a:t> — things like customer records, transactions, or inventory tables. They're optimized for </a:t>
            </a:r>
            <a:r>
              <a:rPr lang="en-US" b="1" dirty="0"/>
              <a:t>exact matching</a:t>
            </a:r>
            <a:r>
              <a:rPr lang="en-US" dirty="0"/>
              <a:t>, filtering, and relational queries using SQL.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when we move into the world of </a:t>
            </a:r>
            <a:r>
              <a:rPr lang="en-US" b="1" dirty="0"/>
              <a:t>semantic search</a:t>
            </a:r>
            <a:r>
              <a:rPr lang="en-US" dirty="0"/>
              <a:t> and </a:t>
            </a:r>
            <a:r>
              <a:rPr lang="en-US" b="1" dirty="0"/>
              <a:t>unstructured data</a:t>
            </a:r>
            <a:r>
              <a:rPr lang="en-US" dirty="0"/>
              <a:t> — such as documents, PDFs, articles, or natural language queries — these databases begin to fall short.</a:t>
            </a:r>
          </a:p>
          <a:p>
            <a:r>
              <a:rPr lang="en-US" dirty="0"/>
              <a:t>They can’t:</a:t>
            </a:r>
          </a:p>
          <a:p>
            <a:r>
              <a:rPr lang="en-US" dirty="0"/>
              <a:t>Understand </a:t>
            </a:r>
            <a:r>
              <a:rPr lang="en-US" b="1" dirty="0"/>
              <a:t>meaning or 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Lets try to understand with the help of 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understand the two main types of data we deal with: </a:t>
            </a:r>
            <a:r>
              <a:rPr lang="en-US" b="1" dirty="0"/>
              <a:t>structured</a:t>
            </a:r>
            <a:r>
              <a:rPr lang="en-US" dirty="0"/>
              <a:t> and </a:t>
            </a:r>
            <a:r>
              <a:rPr lang="en-US" b="1" dirty="0"/>
              <a:t>unstructured</a:t>
            </a:r>
          </a:p>
          <a:p>
            <a:endParaRPr lang="en-US" b="1" dirty="0"/>
          </a:p>
          <a:p>
            <a:r>
              <a:rPr lang="en-US" b="1" dirty="0"/>
              <a:t>Structured Data</a:t>
            </a:r>
          </a:p>
          <a:p>
            <a:endParaRPr lang="en-US" b="1" dirty="0"/>
          </a:p>
          <a:p>
            <a:r>
              <a:rPr lang="en-US" dirty="0"/>
              <a:t>This is the data that fits neatly into </a:t>
            </a:r>
            <a:r>
              <a:rPr lang="en-US" b="1" dirty="0"/>
              <a:t>tables, rows, and columns</a:t>
            </a:r>
            <a:r>
              <a:rPr lang="en-US" dirty="0"/>
              <a:t>.</a:t>
            </a:r>
          </a:p>
          <a:p>
            <a:r>
              <a:rPr lang="en-US" dirty="0"/>
              <a:t>It has a </a:t>
            </a:r>
            <a:r>
              <a:rPr lang="en-US" b="1" dirty="0"/>
              <a:t>defined schema</a:t>
            </a:r>
            <a:r>
              <a:rPr lang="en-US" dirty="0"/>
              <a:t> and is easy to query using tools like </a:t>
            </a:r>
            <a:r>
              <a:rPr lang="en-US" b="1" dirty="0"/>
              <a:t>SQL</a:t>
            </a:r>
            <a:r>
              <a:rPr lang="en-US" dirty="0"/>
              <a:t>.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Customer databases</a:t>
            </a:r>
          </a:p>
          <a:p>
            <a:pPr lvl="1"/>
            <a:r>
              <a:rPr lang="en-US" dirty="0"/>
              <a:t>Order records</a:t>
            </a:r>
          </a:p>
          <a:p>
            <a:pPr lvl="1"/>
            <a:r>
              <a:rPr lang="en-US" dirty="0"/>
              <a:t>Sensor readings in tabular format</a:t>
            </a:r>
          </a:p>
          <a:p>
            <a:r>
              <a:rPr lang="en-US" dirty="0"/>
              <a:t>It's great for traditional systems and analytics.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Unstructured Data</a:t>
            </a:r>
            <a:br>
              <a:rPr lang="en-US" dirty="0"/>
            </a:br>
            <a:r>
              <a:rPr lang="en-US" dirty="0"/>
              <a:t>This type of data doesn’t follow a fixed format.</a:t>
            </a:r>
          </a:p>
          <a:p>
            <a:r>
              <a:rPr lang="en-US" dirty="0"/>
              <a:t>It includes </a:t>
            </a:r>
            <a:r>
              <a:rPr lang="en-US" b="1" dirty="0"/>
              <a:t>text, audio, video, images, PDFs</a:t>
            </a:r>
            <a:r>
              <a:rPr lang="en-US" dirty="0"/>
              <a:t>, emails, and more.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Most real-world knowledge is </a:t>
            </a:r>
            <a:r>
              <a:rPr lang="en-US" b="1" dirty="0"/>
              <a:t>unstructured</a:t>
            </a:r>
            <a:r>
              <a:rPr lang="en-US" dirty="0"/>
              <a:t>.</a:t>
            </a:r>
          </a:p>
          <a:p>
            <a:r>
              <a:rPr lang="en-US" dirty="0"/>
              <a:t>To build smart systems — like </a:t>
            </a:r>
            <a:r>
              <a:rPr lang="en-US" b="1" dirty="0"/>
              <a:t>RAG (Retrieval-Augmented Generation)</a:t>
            </a:r>
            <a:r>
              <a:rPr lang="en-US" dirty="0"/>
              <a:t> — we need to process and search </a:t>
            </a:r>
            <a:r>
              <a:rPr lang="en-US" b="1" dirty="0"/>
              <a:t>unstructured data</a:t>
            </a:r>
            <a:r>
              <a:rPr lang="en-US" dirty="0"/>
              <a:t> effectively.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Structured data is easy to store.</a:t>
            </a:r>
            <a:br>
              <a:rPr lang="en-US" dirty="0"/>
            </a:br>
            <a:r>
              <a:rPr lang="en-US" dirty="0"/>
              <a:t>Unstructured data is rich in meaning — and harder to unlock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3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3E0F-807E-0961-1D26-8A384C41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8427B-02AD-F668-4426-A68B40F89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B0788-6ABD-E9A9-55FB-DF7CEB8B5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this might seem fine — we’re trying to find rows that mention something about the capital of France.</a:t>
            </a:r>
          </a:p>
          <a:p>
            <a:r>
              <a:rPr lang="en-US" dirty="0"/>
              <a:t>But here’s the problem:</a:t>
            </a:r>
          </a:p>
          <a:p>
            <a:endParaRPr lang="en-US" dirty="0"/>
          </a:p>
          <a:p>
            <a:r>
              <a:rPr lang="en-US" dirty="0"/>
              <a:t>This query is doing a </a:t>
            </a:r>
            <a:r>
              <a:rPr lang="en-US" b="1" dirty="0"/>
              <a:t>keyword match</a:t>
            </a:r>
            <a:r>
              <a:rPr lang="en-US" dirty="0"/>
              <a:t>.</a:t>
            </a:r>
          </a:p>
          <a:p>
            <a:r>
              <a:rPr lang="en-US" dirty="0"/>
              <a:t>It will only return results if the keywords appear </a:t>
            </a:r>
            <a:r>
              <a:rPr lang="en-US" b="1" dirty="0"/>
              <a:t>exactly</a:t>
            </a:r>
            <a:r>
              <a:rPr lang="en-US" dirty="0"/>
              <a:t> as written.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D132A-E230-90E6-CB31-C6AA87714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E505-20BB-3A26-30FA-7C7C5E472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01074-B648-2257-A3DB-E2BA7CFB3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41E92-F586-BE3E-E6DC-86CD77F5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phrasing is slightly different — like “What is the capital city of France?” or “Which city is the head of France?” — the query </a:t>
            </a:r>
            <a:r>
              <a:rPr lang="en-US" b="1" dirty="0"/>
              <a:t>fails</a:t>
            </a:r>
            <a:r>
              <a:rPr lang="en-US" dirty="0"/>
              <a:t> to match.</a:t>
            </a:r>
          </a:p>
          <a:p>
            <a:endParaRPr lang="en-US" dirty="0"/>
          </a:p>
          <a:p>
            <a:r>
              <a:rPr lang="en-US" dirty="0"/>
              <a:t>It doesn't understand </a:t>
            </a:r>
            <a:r>
              <a:rPr lang="en-US" b="1" dirty="0"/>
              <a:t>meaning</a:t>
            </a:r>
            <a:r>
              <a:rPr lang="en-US" dirty="0"/>
              <a:t>, just </a:t>
            </a:r>
            <a:r>
              <a:rPr lang="en-US" b="1" dirty="0"/>
              <a:t>words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won’t match either row—because </a:t>
            </a:r>
            <a:r>
              <a:rPr lang="en-US" b="1" dirty="0"/>
              <a:t>none of the exact keywords</a:t>
            </a:r>
            <a:r>
              <a:rPr lang="en-US" dirty="0"/>
              <a:t> ("head", "city") are there, even though the </a:t>
            </a:r>
            <a:r>
              <a:rPr lang="en-US" b="1" dirty="0"/>
              <a:t>meaning is similar</a:t>
            </a:r>
            <a:r>
              <a:rPr lang="en-US" dirty="0"/>
              <a:t> to “capital of France.”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0AD-C6A4-5DC2-F02A-57002A3D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downloa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948" y="3329790"/>
            <a:ext cx="5890663" cy="3200400"/>
          </a:xfrm>
        </p:spPr>
        <p:txBody>
          <a:bodyPr anchor="ctr"/>
          <a:lstStyle/>
          <a:p>
            <a:r>
              <a:rPr lang="en-US" sz="4400" b="1" cap="none" dirty="0"/>
              <a:t>AI – RAG &amp; Chatbots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F4573-8A8C-D747-E4CD-D1F43D0D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64DCF0-68C4-54AE-B817-E7ACBB2E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45" y="2003801"/>
            <a:ext cx="9525505" cy="1331840"/>
          </a:xfrm>
        </p:spPr>
        <p:txBody>
          <a:bodyPr>
            <a:normAutofit/>
          </a:bodyPr>
          <a:lstStyle/>
          <a:p>
            <a:r>
              <a:rPr lang="en-US" sz="4400" cap="none" dirty="0"/>
              <a:t>Do We Need Semantic Search?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177791D-B847-39F7-A66B-3CC6E9A4D8D6}"/>
              </a:ext>
            </a:extLst>
          </p:cNvPr>
          <p:cNvSpPr/>
          <p:nvPr/>
        </p:nvSpPr>
        <p:spPr>
          <a:xfrm>
            <a:off x="5271407" y="1023403"/>
            <a:ext cx="1649186" cy="147773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Meaning?</a:t>
            </a:r>
          </a:p>
        </p:txBody>
      </p:sp>
    </p:spTree>
    <p:extLst>
      <p:ext uri="{BB962C8B-B14F-4D97-AF65-F5344CB8AC3E}">
        <p14:creationId xmlns:p14="http://schemas.microsoft.com/office/powerpoint/2010/main" val="17886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1C89C0-48EE-BE5E-506E-95F787FD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3" y="1240200"/>
            <a:ext cx="7734718" cy="2734368"/>
          </a:xfrm>
          <a:prstGeom prst="rect">
            <a:avLst/>
          </a:prstGeom>
        </p:spPr>
      </p:pic>
      <p:pic>
        <p:nvPicPr>
          <p:cNvPr id="5122" name="Picture 2" descr="A Gentle Introduction to Vector Databases | Weaviate">
            <a:extLst>
              <a:ext uri="{FF2B5EF4-FFF2-40B4-BE49-F238E27FC236}">
                <a16:creationId xmlns:a16="http://schemas.microsoft.com/office/drawing/2014/main" id="{6688E452-03A8-41DB-227E-C0672EDE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85" y="3021716"/>
            <a:ext cx="3688861" cy="384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6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B1F2C-590E-6D31-8961-31969C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1BE2D-2A05-5EBB-4F69-B66007CB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67" y="1227349"/>
            <a:ext cx="4438682" cy="4076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2E1F8-5A9E-C8FF-A3B9-58CBF13875D3}"/>
              </a:ext>
            </a:extLst>
          </p:cNvPr>
          <p:cNvSpPr txBox="1"/>
          <p:nvPr/>
        </p:nvSpPr>
        <p:spPr>
          <a:xfrm>
            <a:off x="831098" y="6033183"/>
            <a:ext cx="492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Overly simplified version for just explanation</a:t>
            </a:r>
            <a:endParaRPr lang="en-US" sz="4400" b="1" dirty="0"/>
          </a:p>
        </p:txBody>
      </p:sp>
      <p:pic>
        <p:nvPicPr>
          <p:cNvPr id="9" name="Graphic 8" descr="Warning outline">
            <a:extLst>
              <a:ext uri="{FF2B5EF4-FFF2-40B4-BE49-F238E27FC236}">
                <a16:creationId xmlns:a16="http://schemas.microsoft.com/office/drawing/2014/main" id="{0F7A882F-9D04-7A4B-6A34-7DEDA8101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470" y="5895283"/>
            <a:ext cx="643628" cy="6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D7C1-ADED-2C28-469E-AC19027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2C0E9-D1E0-275F-BEAB-CE7223E0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53"/>
          <a:stretch>
            <a:fillRect/>
          </a:stretch>
        </p:blipFill>
        <p:spPr>
          <a:xfrm>
            <a:off x="1528741" y="2245179"/>
            <a:ext cx="7991369" cy="25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3CF4A-6665-B68B-94D0-5F8F53F91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3E345-7C27-F368-ADFC-16ECED16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D2A611-0617-AE4B-9302-9A3E4CC2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2003801"/>
            <a:ext cx="10915650" cy="1331840"/>
          </a:xfrm>
        </p:spPr>
        <p:txBody>
          <a:bodyPr>
            <a:normAutofit/>
          </a:bodyPr>
          <a:lstStyle/>
          <a:p>
            <a:r>
              <a:rPr lang="en-US" sz="4400" cap="none" dirty="0"/>
              <a:t>Can </a:t>
            </a:r>
            <a:r>
              <a:rPr lang="en-US" sz="4400" b="1" cap="none" dirty="0"/>
              <a:t>embeddings</a:t>
            </a:r>
            <a:r>
              <a:rPr lang="en-US" sz="4400" cap="none" dirty="0"/>
              <a:t> help?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A1D8C3A-2949-642F-D057-6A68172F3AB6}"/>
              </a:ext>
            </a:extLst>
          </p:cNvPr>
          <p:cNvSpPr/>
          <p:nvPr/>
        </p:nvSpPr>
        <p:spPr>
          <a:xfrm>
            <a:off x="5785757" y="967997"/>
            <a:ext cx="1649186" cy="147773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6576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38F0-1A20-560D-C939-81DA564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FF9-A4C0-1B2D-C360-FA4122DE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22" y="2097160"/>
            <a:ext cx="7288282" cy="2121177"/>
          </a:xfrm>
        </p:spPr>
        <p:txBody>
          <a:bodyPr>
            <a:normAutofit/>
          </a:bodyPr>
          <a:lstStyle/>
          <a:p>
            <a:r>
              <a:rPr lang="en-US" sz="4400" cap="none" dirty="0"/>
              <a:t>We’ve Got Embeddings — So Where Do We Store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CD00C-90E3-1395-5D6D-EF85FF4F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5364-F1A8-CE88-8650-2878D5E6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5C1-3279-FFF1-9C7C-CFA758368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/>
              <a:t>A vector database </a:t>
            </a:r>
            <a:r>
              <a:rPr lang="en-US" dirty="0"/>
              <a:t>indexes</a:t>
            </a:r>
            <a:r>
              <a:rPr lang="en-US" b="0" dirty="0"/>
              <a:t> and </a:t>
            </a:r>
            <a:r>
              <a:rPr lang="en-US" dirty="0"/>
              <a:t>stores</a:t>
            </a:r>
            <a:r>
              <a:rPr lang="en-US" b="0" dirty="0"/>
              <a:t> </a:t>
            </a:r>
            <a:r>
              <a:rPr lang="en-US" dirty="0"/>
              <a:t>vector embeddings </a:t>
            </a:r>
            <a:r>
              <a:rPr lang="en-US" b="0" dirty="0"/>
              <a:t>for fast retrieval and similarity 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82642-BFBD-2248-08AE-D38E41D3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94093-3480-110F-4254-9B654630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07" y="3303803"/>
            <a:ext cx="3771928" cy="31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7025-6993-D166-9912-48C28E7C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4710F-0F84-B76D-4F99-C543B0B3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17265"/>
              </p:ext>
            </p:extLst>
          </p:nvPr>
        </p:nvGraphicFramePr>
        <p:xfrm>
          <a:off x="209550" y="1874520"/>
          <a:ext cx="10515600" cy="31089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624218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565826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874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Relational DB (SQL)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Vector DB (Semantic Search)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789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Search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Keyword-based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9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Tables with exact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Embeddings/vectors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32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Handles Synonyms?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169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Understands Context?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Structured, exact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Natural language, fuzzy or open-ended questions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9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 Tech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MySQL, PostgreSQL, SQLite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Pinecone, Chroma, </a:t>
                      </a:r>
                      <a:r>
                        <a:rPr lang="en-US" dirty="0" err="1"/>
                        <a:t>Weaviate</a:t>
                      </a:r>
                      <a:r>
                        <a:rPr lang="en-US" dirty="0"/>
                        <a:t>, FAISS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97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47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CE98-5D39-1FFC-18F3-64D0FA2E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EFD48-1475-A2EC-F1DE-E873B4CB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039AA80-DD74-798B-711E-E2A53EDC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8131" y="384175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7AEAD-8099-2EEF-F88C-CC5C9A68A877}"/>
              </a:ext>
            </a:extLst>
          </p:cNvPr>
          <p:cNvCxnSpPr>
            <a:cxnSpLocks/>
          </p:cNvCxnSpPr>
          <p:nvPr/>
        </p:nvCxnSpPr>
        <p:spPr>
          <a:xfrm>
            <a:off x="2182531" y="429895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Help with solid fill">
            <a:extLst>
              <a:ext uri="{FF2B5EF4-FFF2-40B4-BE49-F238E27FC236}">
                <a16:creationId xmlns:a16="http://schemas.microsoft.com/office/drawing/2014/main" id="{BE6A965F-AB22-A434-56F6-48B5B8695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0670" y="3841754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9A84BE-8761-015C-5E1B-8A111F21AC7C}"/>
              </a:ext>
            </a:extLst>
          </p:cNvPr>
          <p:cNvCxnSpPr>
            <a:cxnSpLocks/>
          </p:cNvCxnSpPr>
          <p:nvPr/>
        </p:nvCxnSpPr>
        <p:spPr>
          <a:xfrm>
            <a:off x="3945070" y="424925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Cmd Terminal with solid fill">
            <a:extLst>
              <a:ext uri="{FF2B5EF4-FFF2-40B4-BE49-F238E27FC236}">
                <a16:creationId xmlns:a16="http://schemas.microsoft.com/office/drawing/2014/main" id="{025FD59A-DFA1-546F-B543-6D8CEB26E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3209" y="3841754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C2F99-7662-6D24-211A-B9D212B49398}"/>
              </a:ext>
            </a:extLst>
          </p:cNvPr>
          <p:cNvCxnSpPr>
            <a:cxnSpLocks/>
          </p:cNvCxnSpPr>
          <p:nvPr/>
        </p:nvCxnSpPr>
        <p:spPr>
          <a:xfrm>
            <a:off x="5707609" y="424925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6A47F009-7D40-26BE-A805-30D36A26B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2009" y="3841754"/>
            <a:ext cx="914400" cy="914400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78A6385D-A1D0-5BE4-20C4-48C2F0F7F2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8044" y="3841754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13AEC-4C9C-99C1-B2FF-C614E695E3F7}"/>
              </a:ext>
            </a:extLst>
          </p:cNvPr>
          <p:cNvCxnSpPr>
            <a:cxnSpLocks/>
          </p:cNvCxnSpPr>
          <p:nvPr/>
        </p:nvCxnSpPr>
        <p:spPr>
          <a:xfrm>
            <a:off x="7443644" y="424925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E36C15-0E0E-68AA-9D88-95F7253B4452}"/>
              </a:ext>
            </a:extLst>
          </p:cNvPr>
          <p:cNvSpPr txBox="1"/>
          <p:nvPr/>
        </p:nvSpPr>
        <p:spPr>
          <a:xfrm>
            <a:off x="1455642" y="4837832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F2B6D1-1C6E-F9DD-09F7-1D47045A5A3B}"/>
              </a:ext>
            </a:extLst>
          </p:cNvPr>
          <p:cNvSpPr txBox="1"/>
          <p:nvPr/>
        </p:nvSpPr>
        <p:spPr>
          <a:xfrm>
            <a:off x="3108619" y="4838406"/>
            <a:ext cx="76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27B24D-6B14-2088-6390-CBABD1683BD6}"/>
              </a:ext>
            </a:extLst>
          </p:cNvPr>
          <p:cNvSpPr txBox="1"/>
          <p:nvPr/>
        </p:nvSpPr>
        <p:spPr>
          <a:xfrm>
            <a:off x="4793576" y="483783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5991E6-298A-8059-1939-4B184B9EE420}"/>
              </a:ext>
            </a:extLst>
          </p:cNvPr>
          <p:cNvSpPr txBox="1"/>
          <p:nvPr/>
        </p:nvSpPr>
        <p:spPr>
          <a:xfrm>
            <a:off x="6773676" y="483840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00CCA9-0E5C-68CC-0AFE-638C9C550223}"/>
              </a:ext>
            </a:extLst>
          </p:cNvPr>
          <p:cNvSpPr txBox="1"/>
          <p:nvPr/>
        </p:nvSpPr>
        <p:spPr>
          <a:xfrm>
            <a:off x="8379066" y="483840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6BB109E-6E76-E57B-A3C0-B3835D3B5375}"/>
              </a:ext>
            </a:extLst>
          </p:cNvPr>
          <p:cNvSpPr txBox="1">
            <a:spLocks/>
          </p:cNvSpPr>
          <p:nvPr/>
        </p:nvSpPr>
        <p:spPr>
          <a:xfrm>
            <a:off x="1159565" y="603511"/>
            <a:ext cx="7812229" cy="634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Vector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8F9AD7-0F64-9B2C-0369-D5715F55E82B}"/>
              </a:ext>
            </a:extLst>
          </p:cNvPr>
          <p:cNvCxnSpPr>
            <a:cxnSpLocks/>
          </p:cNvCxnSpPr>
          <p:nvPr/>
        </p:nvCxnSpPr>
        <p:spPr>
          <a:xfrm flipV="1">
            <a:off x="3487870" y="2876843"/>
            <a:ext cx="619539" cy="9649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8E381-E99F-EAE5-E461-5E22E45E80F7}"/>
              </a:ext>
            </a:extLst>
          </p:cNvPr>
          <p:cNvCxnSpPr>
            <a:cxnSpLocks/>
          </p:cNvCxnSpPr>
          <p:nvPr/>
        </p:nvCxnSpPr>
        <p:spPr>
          <a:xfrm>
            <a:off x="4630870" y="2876843"/>
            <a:ext cx="652669" cy="10192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DF4787-4551-B132-C322-55DADFCCEA1A}"/>
              </a:ext>
            </a:extLst>
          </p:cNvPr>
          <p:cNvSpPr txBox="1"/>
          <p:nvPr/>
        </p:nvSpPr>
        <p:spPr>
          <a:xfrm rot="3463681">
            <a:off x="4578782" y="3068516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10D01-BBBF-7B35-106A-82DE13AF7C65}"/>
              </a:ext>
            </a:extLst>
          </p:cNvPr>
          <p:cNvSpPr txBox="1"/>
          <p:nvPr/>
        </p:nvSpPr>
        <p:spPr>
          <a:xfrm>
            <a:off x="5920458" y="5718183"/>
            <a:ext cx="37440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what’s known as </a:t>
            </a:r>
            <a:r>
              <a:rPr lang="en-US" sz="4400" b="1" dirty="0"/>
              <a:t>RAG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B1CB5-1ECA-D563-CBEF-CF2D0A2E0D5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12693" t="6407" b="5422"/>
          <a:stretch>
            <a:fillRect/>
          </a:stretch>
        </p:blipFill>
        <p:spPr>
          <a:xfrm>
            <a:off x="3738957" y="1741087"/>
            <a:ext cx="1462264" cy="1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50700-41EF-0176-0ECB-6EE040C3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F42-37B4-C7E1-4C6A-292A5923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22" y="2097160"/>
            <a:ext cx="7288282" cy="2121177"/>
          </a:xfrm>
        </p:spPr>
        <p:txBody>
          <a:bodyPr>
            <a:normAutofit/>
          </a:bodyPr>
          <a:lstStyle/>
          <a:p>
            <a:r>
              <a:rPr lang="en-US" sz="4400" dirty="0"/>
              <a:t>LLM – </a:t>
            </a:r>
            <a:r>
              <a:rPr lang="en-US" sz="4400" dirty="0">
                <a:hlinkClick r:id="rId3"/>
              </a:rPr>
              <a:t>OLLAMA</a:t>
            </a:r>
            <a:r>
              <a:rPr lang="en-US" sz="4400" dirty="0"/>
              <a:t> MISTRAL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B024A-1F27-A9E4-06C8-C906A32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840D3-0B57-8A42-CEE1-8CB1788C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9C71D3C9-1CDF-292D-D44A-C7FCD658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8469" y="277964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9DB20-BFED-948B-8842-2B87B527A111}"/>
              </a:ext>
            </a:extLst>
          </p:cNvPr>
          <p:cNvCxnSpPr>
            <a:cxnSpLocks/>
          </p:cNvCxnSpPr>
          <p:nvPr/>
        </p:nvCxnSpPr>
        <p:spPr>
          <a:xfrm>
            <a:off x="2252869" y="323684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Help with solid fill">
            <a:extLst>
              <a:ext uri="{FF2B5EF4-FFF2-40B4-BE49-F238E27FC236}">
                <a16:creationId xmlns:a16="http://schemas.microsoft.com/office/drawing/2014/main" id="{BEB499C2-D543-6803-FAB2-1E0A21BAB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1008" y="2779644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B076E-C7D2-63C9-21E7-89D491991702}"/>
              </a:ext>
            </a:extLst>
          </p:cNvPr>
          <p:cNvCxnSpPr>
            <a:cxnSpLocks/>
          </p:cNvCxnSpPr>
          <p:nvPr/>
        </p:nvCxnSpPr>
        <p:spPr>
          <a:xfrm>
            <a:off x="4015408" y="318714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Cmd Terminal with solid fill">
            <a:extLst>
              <a:ext uri="{FF2B5EF4-FFF2-40B4-BE49-F238E27FC236}">
                <a16:creationId xmlns:a16="http://schemas.microsoft.com/office/drawing/2014/main" id="{8E4139D3-1A45-5008-1533-355870A34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3547" y="2779644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CC0416-31CE-F6FD-4123-80D132BAFD93}"/>
              </a:ext>
            </a:extLst>
          </p:cNvPr>
          <p:cNvCxnSpPr>
            <a:cxnSpLocks/>
          </p:cNvCxnSpPr>
          <p:nvPr/>
        </p:nvCxnSpPr>
        <p:spPr>
          <a:xfrm>
            <a:off x="5777947" y="318714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B0C6791A-C8EC-139D-0CAA-A1882B40E5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2347" y="2779644"/>
            <a:ext cx="914400" cy="914400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08096933-CFFD-3E8E-7160-66307A1D5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28382" y="2779644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23ABEB-15C9-16AF-4B9B-A332FA1E9D17}"/>
              </a:ext>
            </a:extLst>
          </p:cNvPr>
          <p:cNvCxnSpPr>
            <a:cxnSpLocks/>
          </p:cNvCxnSpPr>
          <p:nvPr/>
        </p:nvCxnSpPr>
        <p:spPr>
          <a:xfrm>
            <a:off x="7513982" y="318714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EBC041-ACDC-C2E8-FE4C-FE45D79A4805}"/>
              </a:ext>
            </a:extLst>
          </p:cNvPr>
          <p:cNvSpPr txBox="1"/>
          <p:nvPr/>
        </p:nvSpPr>
        <p:spPr>
          <a:xfrm>
            <a:off x="1525980" y="3775722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CEF5D-278A-E969-8808-1F78933D813E}"/>
              </a:ext>
            </a:extLst>
          </p:cNvPr>
          <p:cNvSpPr txBox="1"/>
          <p:nvPr/>
        </p:nvSpPr>
        <p:spPr>
          <a:xfrm>
            <a:off x="3178957" y="3776296"/>
            <a:ext cx="76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223C79-ADCE-FE48-588B-DA096740069E}"/>
              </a:ext>
            </a:extLst>
          </p:cNvPr>
          <p:cNvSpPr txBox="1"/>
          <p:nvPr/>
        </p:nvSpPr>
        <p:spPr>
          <a:xfrm>
            <a:off x="4863914" y="377572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2AFFE-3B9E-A623-3162-B860CCC163D1}"/>
              </a:ext>
            </a:extLst>
          </p:cNvPr>
          <p:cNvSpPr txBox="1"/>
          <p:nvPr/>
        </p:nvSpPr>
        <p:spPr>
          <a:xfrm>
            <a:off x="6844014" y="37762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7B4F5E-6D34-CA6B-57D5-5DECD4ED8675}"/>
              </a:ext>
            </a:extLst>
          </p:cNvPr>
          <p:cNvSpPr txBox="1"/>
          <p:nvPr/>
        </p:nvSpPr>
        <p:spPr>
          <a:xfrm>
            <a:off x="8449404" y="377629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3576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53C8A-9563-6CC8-5C9E-D80C67FA0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A18A-7048-682D-5A45-C39DBD19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21" y="1616529"/>
            <a:ext cx="9107144" cy="362494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Demo: RAG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LLM: Mistral</a:t>
            </a:r>
            <a:br>
              <a:rPr lang="en-US" sz="4400" dirty="0"/>
            </a:br>
            <a:r>
              <a:rPr lang="en-US" sz="4400" dirty="0"/>
              <a:t>EMBEDDING MODEL: </a:t>
            </a:r>
            <a:r>
              <a:rPr lang="en-US" dirty="0"/>
              <a:t>jina-embeddings-v2-base-en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Vector DB: </a:t>
            </a:r>
            <a:r>
              <a:rPr lang="en-US" sz="4400" dirty="0" err="1"/>
              <a:t>ChromA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C1BA-E3C8-7490-E39A-209CF49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4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AA79F-7604-EADE-6573-F6593694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ED9-29C4-6EC5-BA52-89F3F013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21" y="2097160"/>
            <a:ext cx="9107144" cy="2121177"/>
          </a:xfrm>
        </p:spPr>
        <p:txBody>
          <a:bodyPr>
            <a:normAutofit/>
          </a:bodyPr>
          <a:lstStyle/>
          <a:p>
            <a:r>
              <a:rPr lang="en-US" sz="4400" dirty="0"/>
              <a:t>Demo: ITWIN.JS API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B58E3-2B03-9B6C-8638-4D7C236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8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6CC97-4B22-3223-A4E7-1C3EF0557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DB82-980D-8A33-08A3-C8186204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CEA4746-F326-D5C0-9F94-67F8D0AA9945}"/>
              </a:ext>
            </a:extLst>
          </p:cNvPr>
          <p:cNvSpPr txBox="1">
            <a:spLocks/>
          </p:cNvSpPr>
          <p:nvPr/>
        </p:nvSpPr>
        <p:spPr>
          <a:xfrm>
            <a:off x="702365" y="540207"/>
            <a:ext cx="7812229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What if we want to </a:t>
            </a:r>
            <a:r>
              <a:rPr lang="en-US" b="1" cap="none" dirty="0"/>
              <a:t>augment</a:t>
            </a:r>
            <a:r>
              <a:rPr lang="en-US" cap="none" dirty="0"/>
              <a:t> the output with our </a:t>
            </a:r>
            <a:r>
              <a:rPr lang="en-US" b="1" cap="none" dirty="0"/>
              <a:t>own</a:t>
            </a:r>
            <a:r>
              <a:rPr lang="en-US" cap="none" dirty="0"/>
              <a:t> </a:t>
            </a:r>
            <a:r>
              <a:rPr lang="en-US" b="1" cap="none" dirty="0"/>
              <a:t>data</a:t>
            </a:r>
            <a:r>
              <a:rPr lang="en-US" cap="none" dirty="0"/>
              <a:t>?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194382CB-1177-EC92-12BD-CB7FD9759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6350" y="2296120"/>
            <a:ext cx="1944576" cy="19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D596E-885D-6A0E-1DF4-2B023B00B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6D1C-C74B-5568-B9C3-0064BB5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FB0407D4-23BD-3C18-4488-026FB74DF169}"/>
              </a:ext>
            </a:extLst>
          </p:cNvPr>
          <p:cNvSpPr txBox="1">
            <a:spLocks/>
          </p:cNvSpPr>
          <p:nvPr/>
        </p:nvSpPr>
        <p:spPr>
          <a:xfrm>
            <a:off x="702365" y="540207"/>
            <a:ext cx="9813235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dirty="0"/>
              <a:t>R</a:t>
            </a:r>
            <a:r>
              <a:rPr lang="en-US" cap="none" dirty="0"/>
              <a:t>etrieval-</a:t>
            </a:r>
            <a:r>
              <a:rPr lang="en-US" sz="4400" b="1" cap="none" dirty="0"/>
              <a:t>A</a:t>
            </a:r>
            <a:r>
              <a:rPr lang="en-US" cap="none" dirty="0"/>
              <a:t>ugmented </a:t>
            </a:r>
            <a:r>
              <a:rPr lang="en-US" sz="4400" b="1" cap="none" dirty="0"/>
              <a:t>G</a:t>
            </a:r>
            <a:r>
              <a:rPr lang="en-US" cap="none" dirty="0"/>
              <a:t>eneration in Action</a:t>
            </a:r>
          </a:p>
        </p:txBody>
      </p:sp>
      <p:pic>
        <p:nvPicPr>
          <p:cNvPr id="7" name="Graphic 6" descr="Drawing Figure with solid fill">
            <a:extLst>
              <a:ext uri="{FF2B5EF4-FFF2-40B4-BE49-F238E27FC236}">
                <a16:creationId xmlns:a16="http://schemas.microsoft.com/office/drawing/2014/main" id="{22DBB839-1982-FEAE-6D40-6B3FBAEC5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719391" y="3641215"/>
            <a:ext cx="2411895" cy="24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68958-D4D7-A935-E2EB-0D664CC2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FA046-308A-4A80-A8F5-989CC302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332A5BB4-B3A1-2A10-7DBC-680F2423D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8131" y="384175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020504-C6AF-941B-2D44-92CB7EB48DA9}"/>
              </a:ext>
            </a:extLst>
          </p:cNvPr>
          <p:cNvCxnSpPr>
            <a:cxnSpLocks/>
          </p:cNvCxnSpPr>
          <p:nvPr/>
        </p:nvCxnSpPr>
        <p:spPr>
          <a:xfrm>
            <a:off x="2182531" y="429895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Help with solid fill">
            <a:extLst>
              <a:ext uri="{FF2B5EF4-FFF2-40B4-BE49-F238E27FC236}">
                <a16:creationId xmlns:a16="http://schemas.microsoft.com/office/drawing/2014/main" id="{3A493F78-6CA8-6C99-B032-E7B80F47C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0670" y="3841754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7378F0-72D1-85AD-0116-F444293FAA1F}"/>
              </a:ext>
            </a:extLst>
          </p:cNvPr>
          <p:cNvCxnSpPr>
            <a:cxnSpLocks/>
          </p:cNvCxnSpPr>
          <p:nvPr/>
        </p:nvCxnSpPr>
        <p:spPr>
          <a:xfrm>
            <a:off x="3945070" y="424925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Cmd Terminal with solid fill">
            <a:extLst>
              <a:ext uri="{FF2B5EF4-FFF2-40B4-BE49-F238E27FC236}">
                <a16:creationId xmlns:a16="http://schemas.microsoft.com/office/drawing/2014/main" id="{7082816F-FC6F-EDE8-F0B2-2B1C38481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3209" y="3841754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D0B195-409B-90F4-2229-790DAFD20BCC}"/>
              </a:ext>
            </a:extLst>
          </p:cNvPr>
          <p:cNvCxnSpPr>
            <a:cxnSpLocks/>
          </p:cNvCxnSpPr>
          <p:nvPr/>
        </p:nvCxnSpPr>
        <p:spPr>
          <a:xfrm>
            <a:off x="5707609" y="424925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2517920D-56DA-0926-2913-4A645F92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2009" y="3841754"/>
            <a:ext cx="914400" cy="914400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9B70E040-4F53-F127-F71E-2FD912F348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8044" y="3841754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DA1324-637E-D620-719B-0274DF885E76}"/>
              </a:ext>
            </a:extLst>
          </p:cNvPr>
          <p:cNvCxnSpPr>
            <a:cxnSpLocks/>
          </p:cNvCxnSpPr>
          <p:nvPr/>
        </p:nvCxnSpPr>
        <p:spPr>
          <a:xfrm>
            <a:off x="7443644" y="4249259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9763CD-A330-1A3F-937E-7A7673BB1BA3}"/>
              </a:ext>
            </a:extLst>
          </p:cNvPr>
          <p:cNvSpPr txBox="1"/>
          <p:nvPr/>
        </p:nvSpPr>
        <p:spPr>
          <a:xfrm>
            <a:off x="1455642" y="4837832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496008-DF20-E832-BE65-3678DC29010C}"/>
              </a:ext>
            </a:extLst>
          </p:cNvPr>
          <p:cNvSpPr txBox="1"/>
          <p:nvPr/>
        </p:nvSpPr>
        <p:spPr>
          <a:xfrm>
            <a:off x="3108619" y="4838406"/>
            <a:ext cx="76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47A8B8-962D-60F7-059B-D4EA45B91BAB}"/>
              </a:ext>
            </a:extLst>
          </p:cNvPr>
          <p:cNvSpPr txBox="1"/>
          <p:nvPr/>
        </p:nvSpPr>
        <p:spPr>
          <a:xfrm>
            <a:off x="4793576" y="483783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F3B6E-47FA-8261-8EB8-D890739602E8}"/>
              </a:ext>
            </a:extLst>
          </p:cNvPr>
          <p:cNvSpPr txBox="1"/>
          <p:nvPr/>
        </p:nvSpPr>
        <p:spPr>
          <a:xfrm>
            <a:off x="6773676" y="483840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47359-2F62-D69F-DF79-B0D20BFAF5E9}"/>
              </a:ext>
            </a:extLst>
          </p:cNvPr>
          <p:cNvSpPr txBox="1"/>
          <p:nvPr/>
        </p:nvSpPr>
        <p:spPr>
          <a:xfrm>
            <a:off x="8379066" y="483840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6EBDDF46-634C-C58B-BD1F-657314F26C94}"/>
              </a:ext>
            </a:extLst>
          </p:cNvPr>
          <p:cNvSpPr txBox="1">
            <a:spLocks/>
          </p:cNvSpPr>
          <p:nvPr/>
        </p:nvSpPr>
        <p:spPr>
          <a:xfrm>
            <a:off x="1159565" y="603511"/>
            <a:ext cx="7812229" cy="634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Any thoughts on how we should handle it?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34919A88-13A5-ABB2-FA79-6970B893F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0837" y="2047483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2D8226-A6B7-5BDB-C63A-25D8C26C5F2B}"/>
              </a:ext>
            </a:extLst>
          </p:cNvPr>
          <p:cNvCxnSpPr>
            <a:cxnSpLocks/>
          </p:cNvCxnSpPr>
          <p:nvPr/>
        </p:nvCxnSpPr>
        <p:spPr>
          <a:xfrm flipV="1">
            <a:off x="3487870" y="2876843"/>
            <a:ext cx="619539" cy="9649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19712-7179-CAC3-0F15-721ADC68DED6}"/>
              </a:ext>
            </a:extLst>
          </p:cNvPr>
          <p:cNvCxnSpPr>
            <a:cxnSpLocks/>
          </p:cNvCxnSpPr>
          <p:nvPr/>
        </p:nvCxnSpPr>
        <p:spPr>
          <a:xfrm>
            <a:off x="4630870" y="2876843"/>
            <a:ext cx="652669" cy="10192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525AE5-FB12-0D27-0382-754531C6191A}"/>
              </a:ext>
            </a:extLst>
          </p:cNvPr>
          <p:cNvSpPr txBox="1"/>
          <p:nvPr/>
        </p:nvSpPr>
        <p:spPr>
          <a:xfrm rot="3463681">
            <a:off x="4578782" y="3068516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E648E-AD35-24AA-3E94-7B230BC994F2}"/>
              </a:ext>
            </a:extLst>
          </p:cNvPr>
          <p:cNvSpPr txBox="1"/>
          <p:nvPr/>
        </p:nvSpPr>
        <p:spPr>
          <a:xfrm>
            <a:off x="5920458" y="5718183"/>
            <a:ext cx="37440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what’s known as </a:t>
            </a:r>
            <a:r>
              <a:rPr lang="en-US" sz="4400" b="1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31682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1B33B-FF3D-2980-2E01-ABCD467E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7A16-E850-DB65-1AD1-C325D349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21" y="2097161"/>
            <a:ext cx="9525505" cy="1331840"/>
          </a:xfrm>
        </p:spPr>
        <p:txBody>
          <a:bodyPr>
            <a:normAutofit/>
          </a:bodyPr>
          <a:lstStyle/>
          <a:p>
            <a:r>
              <a:rPr lang="en-US" sz="4400" cap="none" dirty="0"/>
              <a:t>Is a traditional database sufficient?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224D-862A-4045-75B4-5B3F24F1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8D72FFC7-299B-F9E0-0771-278934635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421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567F-8E2C-C609-F4B6-7C363989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56" y="3085040"/>
            <a:ext cx="7288282" cy="866476"/>
          </a:xfrm>
        </p:spPr>
        <p:txBody>
          <a:bodyPr/>
          <a:lstStyle/>
          <a:p>
            <a:r>
              <a:rPr lang="en-US" cap="none" dirty="0"/>
              <a:t>Unstructured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3E3E-044B-20FF-3969-C0F566AB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1C428E-9FEE-EC71-B64C-08E4626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00734"/>
              </p:ext>
            </p:extLst>
          </p:nvPr>
        </p:nvGraphicFramePr>
        <p:xfrm>
          <a:off x="1150256" y="1618083"/>
          <a:ext cx="8127999" cy="111252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4006263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4063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00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9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2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0029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86DBDB7-6D17-9DB4-FB48-8F7B695A76CF}"/>
              </a:ext>
            </a:extLst>
          </p:cNvPr>
          <p:cNvSpPr txBox="1">
            <a:spLocks/>
          </p:cNvSpPr>
          <p:nvPr/>
        </p:nvSpPr>
        <p:spPr>
          <a:xfrm>
            <a:off x="1150256" y="574389"/>
            <a:ext cx="7288282" cy="866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Structured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70F42-2826-A74B-4E44-020DAFB96753}"/>
              </a:ext>
            </a:extLst>
          </p:cNvPr>
          <p:cNvSpPr txBox="1"/>
          <p:nvPr/>
        </p:nvSpPr>
        <p:spPr>
          <a:xfrm>
            <a:off x="1224643" y="4449536"/>
            <a:ext cx="1986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Messages</a:t>
            </a:r>
          </a:p>
        </p:txBody>
      </p:sp>
      <p:pic>
        <p:nvPicPr>
          <p:cNvPr id="4098" name="Picture 2" descr="Documents symbol - Free interface icons">
            <a:extLst>
              <a:ext uri="{FF2B5EF4-FFF2-40B4-BE49-F238E27FC236}">
                <a16:creationId xmlns:a16="http://schemas.microsoft.com/office/drawing/2014/main" id="{FF2A37D9-7747-C7B1-E4B8-50AEEF9F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4373441"/>
            <a:ext cx="1212203" cy="12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2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D4B7-28FE-0102-6F34-32BD32CEF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A244-19EE-FC67-2FB3-864B69DB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383EF7-3EE6-A6E4-6F29-2AB25136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27666"/>
              </p:ext>
            </p:extLst>
          </p:nvPr>
        </p:nvGraphicFramePr>
        <p:xfrm>
          <a:off x="1109435" y="1764695"/>
          <a:ext cx="8127999" cy="138176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4006263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4063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00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9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of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Capital, 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2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 is the capital of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Capital, France, 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002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5E7AD6-ACF9-4C8A-5EFE-927F610209F8}"/>
              </a:ext>
            </a:extLst>
          </p:cNvPr>
          <p:cNvSpPr txBox="1"/>
          <p:nvPr/>
        </p:nvSpPr>
        <p:spPr>
          <a:xfrm>
            <a:off x="1109435" y="4319787"/>
            <a:ext cx="5836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 </a:t>
            </a:r>
            <a:b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‘%Which city is capital of France%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Keywords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'%capital%'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1556-188A-EACF-9A8D-8765BB9ECA8C}"/>
              </a:ext>
            </a:extLst>
          </p:cNvPr>
          <p:cNvSpPr txBox="1"/>
          <p:nvPr/>
        </p:nvSpPr>
        <p:spPr>
          <a:xfrm>
            <a:off x="1109435" y="5845628"/>
            <a:ext cx="367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Both rows with get selected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EF9A5-34E6-1143-7090-7FDFAB793F60}"/>
              </a:ext>
            </a:extLst>
          </p:cNvPr>
          <p:cNvSpPr txBox="1"/>
          <p:nvPr/>
        </p:nvSpPr>
        <p:spPr>
          <a:xfrm>
            <a:off x="1011463" y="3548455"/>
            <a:ext cx="348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“Which city is capital of France?”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361DE-764F-2977-72E0-9304FE35667A}"/>
              </a:ext>
            </a:extLst>
          </p:cNvPr>
          <p:cNvSpPr txBox="1">
            <a:spLocks/>
          </p:cNvSpPr>
          <p:nvPr/>
        </p:nvSpPr>
        <p:spPr>
          <a:xfrm>
            <a:off x="1150256" y="574389"/>
            <a:ext cx="7288282" cy="866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5602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0BA14-1004-D270-003F-2427572B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633C5-9E24-3B06-9022-7C0BCB8C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2A893C-28DF-8D05-E902-CE8FA0DD85B7}"/>
              </a:ext>
            </a:extLst>
          </p:cNvPr>
          <p:cNvGraphicFramePr>
            <a:graphicFrameLocks noGrp="1"/>
          </p:cNvGraphicFramePr>
          <p:nvPr/>
        </p:nvGraphicFramePr>
        <p:xfrm>
          <a:off x="1109435" y="1764695"/>
          <a:ext cx="8127999" cy="138176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4006263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4063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00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9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of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Capital, 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2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 is the capital of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Capital, France, 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002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D91F2E-19B6-335D-86C9-480EF9BFAC8D}"/>
              </a:ext>
            </a:extLst>
          </p:cNvPr>
          <p:cNvSpPr txBox="1"/>
          <p:nvPr/>
        </p:nvSpPr>
        <p:spPr>
          <a:xfrm>
            <a:off x="1109435" y="3616778"/>
            <a:ext cx="37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is the capital city of France?”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6844C77F-7D05-3DBD-41E8-34247384D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7215" y="4906737"/>
            <a:ext cx="1390650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3B12CE-A78A-74ED-7A50-0C1EE1ED739D}"/>
              </a:ext>
            </a:extLst>
          </p:cNvPr>
          <p:cNvSpPr txBox="1"/>
          <p:nvPr/>
        </p:nvSpPr>
        <p:spPr>
          <a:xfrm>
            <a:off x="1195404" y="4306572"/>
            <a:ext cx="5698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 </a:t>
            </a:r>
            <a:b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‘%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Whats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the Capital of France%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Keywords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'%capital%'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{2E8F38A3-466C-4EFF-A26A-97BAFAD7C557}TF7521aafa-c748-4c40-a498-ba511be234dc5b1b6097_win32-5039330bb2f3</Template>
  <TotalTime>589</TotalTime>
  <Words>1743</Words>
  <Application>Microsoft Office PowerPoint</Application>
  <PresentationFormat>Widescreen</PresentationFormat>
  <Paragraphs>273</Paragraphs>
  <Slides>21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Tenorite</vt:lpstr>
      <vt:lpstr>Custom</vt:lpstr>
      <vt:lpstr>AI – RAG &amp; Chatbots</vt:lpstr>
      <vt:lpstr>PowerPoint Presentation</vt:lpstr>
      <vt:lpstr>PowerPoint Presentation</vt:lpstr>
      <vt:lpstr>PowerPoint Presentation</vt:lpstr>
      <vt:lpstr>PowerPoint Presentation</vt:lpstr>
      <vt:lpstr>Is a traditional database sufficient?</vt:lpstr>
      <vt:lpstr>Unstructured Data</vt:lpstr>
      <vt:lpstr>PowerPoint Presentation</vt:lpstr>
      <vt:lpstr>PowerPoint Presentation</vt:lpstr>
      <vt:lpstr>Do We Need Semantic Search?</vt:lpstr>
      <vt:lpstr>PowerPoint Presentation</vt:lpstr>
      <vt:lpstr>PowerPoint Presentation</vt:lpstr>
      <vt:lpstr>PowerPoint Presentation</vt:lpstr>
      <vt:lpstr>Can embeddings help?</vt:lpstr>
      <vt:lpstr>We’ve Got Embeddings — So Where Do We Store Them?</vt:lpstr>
      <vt:lpstr>VECTOR DATABASE</vt:lpstr>
      <vt:lpstr>PowerPoint Presentation</vt:lpstr>
      <vt:lpstr>PowerPoint Presentation</vt:lpstr>
      <vt:lpstr>LLM – OLLAMA MISTRAL</vt:lpstr>
      <vt:lpstr>Demo: RAG  LLM: Mistral EMBEDDING MODEL: jina-embeddings-v2-base-en  Vector DB: ChromA </vt:lpstr>
      <vt:lpstr>Demo: ITWIN.JS API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Asad Bukhari</dc:creator>
  <cp:lastModifiedBy>Asad Bukhari</cp:lastModifiedBy>
  <cp:revision>12</cp:revision>
  <dcterms:created xsi:type="dcterms:W3CDTF">2025-07-02T11:03:02Z</dcterms:created>
  <dcterms:modified xsi:type="dcterms:W3CDTF">2025-07-09T13:37:39Z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