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76" r:id="rId4"/>
    <p:sldId id="281" r:id="rId5"/>
    <p:sldId id="282" r:id="rId6"/>
    <p:sldId id="283" r:id="rId7"/>
    <p:sldId id="275" r:id="rId8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152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55" d="100"/>
          <a:sy n="55" d="100"/>
        </p:scale>
        <p:origin x="25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0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4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7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8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1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1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7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A665-8C80-47DB-8A2D-D471590A11E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Open Sans" panose="020B0606030504020204" pitchFamily="34" charset="0"/>
              </a:rPr>
              <a:t>Array Methods</a:t>
            </a:r>
            <a:endParaRPr lang="en-US" sz="6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1137959" y="2851624"/>
            <a:ext cx="115003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A JavaScript reference of Array methods modifying existing array</a:t>
            </a:r>
          </a:p>
          <a:p>
            <a:pPr marL="2571750" lvl="4" indent="-742950">
              <a:buFont typeface="+mj-lt"/>
              <a:buAutoNum type="alphaLcPeriod"/>
            </a:pPr>
            <a:endParaRPr lang="en-US" sz="4400" b="1" i="1" dirty="0"/>
          </a:p>
          <a:p>
            <a:pPr marL="2571750" lvl="4" indent="-742950">
              <a:buFont typeface="+mj-lt"/>
              <a:buAutoNum type="alphaLcPeriod"/>
            </a:pPr>
            <a:r>
              <a:rPr lang="en-US" sz="4400" b="1" i="1" dirty="0"/>
              <a:t>push</a:t>
            </a:r>
          </a:p>
          <a:p>
            <a:pPr marL="2571750" lvl="4" indent="-742950">
              <a:buFont typeface="+mj-lt"/>
              <a:buAutoNum type="alphaLcPeriod"/>
            </a:pPr>
            <a:r>
              <a:rPr lang="en-US" sz="4400" b="1" i="1" dirty="0"/>
              <a:t>pop</a:t>
            </a:r>
          </a:p>
          <a:p>
            <a:pPr marL="2571750" lvl="4" indent="-742950">
              <a:buFont typeface="+mj-lt"/>
              <a:buAutoNum type="alphaLcPeriod"/>
            </a:pPr>
            <a:r>
              <a:rPr lang="en-US" sz="4400" b="1" i="1" dirty="0"/>
              <a:t>shift</a:t>
            </a:r>
          </a:p>
          <a:p>
            <a:pPr marL="2571750" lvl="4" indent="-742950">
              <a:buFont typeface="+mj-lt"/>
              <a:buAutoNum type="alphaLcPeriod"/>
            </a:pPr>
            <a:r>
              <a:rPr lang="en-US" sz="4400" b="1" i="1" dirty="0"/>
              <a:t>sort</a:t>
            </a:r>
          </a:p>
          <a:p>
            <a:pPr marL="2571750" lvl="4" indent="-742950">
              <a:buFont typeface="+mj-lt"/>
              <a:buAutoNum type="alphaLcPeriod"/>
            </a:pPr>
            <a:r>
              <a:rPr lang="en-US" sz="4400" b="1" i="1" dirty="0"/>
              <a:t>fill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FD712-F77F-4787-A28A-B8FBE85C289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pic>
        <p:nvPicPr>
          <p:cNvPr id="14" name="Picture 2" descr="Emoji - Wikipedia">
            <a:extLst>
              <a:ext uri="{FF2B5EF4-FFF2-40B4-BE49-F238E27FC236}">
                <a16:creationId xmlns:a16="http://schemas.microsoft.com/office/drawing/2014/main" id="{863BD270-B26E-41FF-8946-3CB7D6328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28" y="3574494"/>
            <a:ext cx="654534" cy="65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86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i="1" dirty="0">
                <a:solidFill>
                  <a:srgbClr val="000000"/>
                </a:solidFill>
                <a:latin typeface="Open Sans" panose="020B0606030504020204" pitchFamily="34" charset="0"/>
              </a:rPr>
              <a:t>push</a:t>
            </a:r>
            <a:endParaRPr lang="en-US" sz="7200" i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EB548E-69C1-4156-98C4-264A1EF844FE}"/>
              </a:ext>
            </a:extLst>
          </p:cNvPr>
          <p:cNvSpPr txBox="1"/>
          <p:nvPr/>
        </p:nvSpPr>
        <p:spPr>
          <a:xfrm>
            <a:off x="962113" y="4887880"/>
            <a:ext cx="11500338" cy="2603956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lengthOfNumbers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3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lengthOfNumbers</a:t>
            </a:r>
            <a:r>
              <a:rPr 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7, numbers = [1,2,3,4,5,10]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2D775-49A5-4DA0-8A35-2D9A67DC2E02}"/>
              </a:ext>
            </a:extLst>
          </p:cNvPr>
          <p:cNvSpPr txBox="1"/>
          <p:nvPr/>
        </p:nvSpPr>
        <p:spPr>
          <a:xfrm>
            <a:off x="962113" y="2771883"/>
            <a:ext cx="115003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push</a:t>
            </a:r>
            <a:r>
              <a:rPr lang="en-US" sz="4400" dirty="0"/>
              <a:t> – adds element to end of array and returns the new length of array.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FF852F-D1B4-41C2-AD15-5D349729EE5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FD5E93E8-1B00-42B2-AA2E-69BAD1449669}"/>
              </a:ext>
            </a:extLst>
          </p:cNvPr>
          <p:cNvSpPr/>
          <p:nvPr/>
        </p:nvSpPr>
        <p:spPr>
          <a:xfrm>
            <a:off x="2714175" y="7781150"/>
            <a:ext cx="432262" cy="3244396"/>
          </a:xfrm>
          <a:prstGeom prst="leftBrace">
            <a:avLst>
              <a:gd name="adj1" fmla="val 169658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490E46-5473-48F9-8799-D548CF4A7B14}"/>
              </a:ext>
            </a:extLst>
          </p:cNvPr>
          <p:cNvSpPr txBox="1"/>
          <p:nvPr/>
        </p:nvSpPr>
        <p:spPr>
          <a:xfrm>
            <a:off x="1386566" y="8998316"/>
            <a:ext cx="3087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12BEEE-C949-4336-B24C-AAB333C90A7A}"/>
              </a:ext>
            </a:extLst>
          </p:cNvPr>
          <p:cNvSpPr txBox="1"/>
          <p:nvPr/>
        </p:nvSpPr>
        <p:spPr>
          <a:xfrm>
            <a:off x="3545962" y="7720078"/>
            <a:ext cx="6494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[1,     </a:t>
            </a:r>
            <a:r>
              <a:rPr lang="en-US" sz="4400" dirty="0"/>
              <a:t>2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   3,     4,     5]</a:t>
            </a:r>
            <a:endParaRPr lang="en-US" sz="28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0C1DB3-C7AA-4E32-9814-B394F9E53D5F}"/>
              </a:ext>
            </a:extLst>
          </p:cNvPr>
          <p:cNvGrpSpPr/>
          <p:nvPr/>
        </p:nvGrpSpPr>
        <p:grpSpPr>
          <a:xfrm>
            <a:off x="8628646" y="8957480"/>
            <a:ext cx="839277" cy="1183467"/>
            <a:chOff x="3370113" y="10043979"/>
            <a:chExt cx="839277" cy="1385562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DCBE6EC6-ED12-41CC-B4C0-1B8501B50284}"/>
                </a:ext>
              </a:extLst>
            </p:cNvPr>
            <p:cNvSpPr/>
            <p:nvPr/>
          </p:nvSpPr>
          <p:spPr>
            <a:xfrm>
              <a:off x="3370113" y="10043979"/>
              <a:ext cx="839277" cy="8568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7B75DD7-5CEC-4E70-B915-AEE0AD1C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692" y="10877412"/>
              <a:ext cx="0" cy="552129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4D0600C-2A59-46C1-BB62-AAA2FDB767BF}"/>
              </a:ext>
            </a:extLst>
          </p:cNvPr>
          <p:cNvSpPr txBox="1"/>
          <p:nvPr/>
        </p:nvSpPr>
        <p:spPr>
          <a:xfrm>
            <a:off x="3528378" y="10175948"/>
            <a:ext cx="6494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[1,    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,    3,     4,   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,   10]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Arrow: Left 80">
            <a:extLst>
              <a:ext uri="{FF2B5EF4-FFF2-40B4-BE49-F238E27FC236}">
                <a16:creationId xmlns:a16="http://schemas.microsoft.com/office/drawing/2014/main" id="{3A75EB54-8C3E-421F-BF43-FF85FDF4B4A1}"/>
              </a:ext>
            </a:extLst>
          </p:cNvPr>
          <p:cNvSpPr/>
          <p:nvPr/>
        </p:nvSpPr>
        <p:spPr>
          <a:xfrm>
            <a:off x="9763335" y="10333802"/>
            <a:ext cx="835270" cy="453731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CF34131-DA16-4C84-8140-C1DA2193A316}"/>
              </a:ext>
            </a:extLst>
          </p:cNvPr>
          <p:cNvSpPr txBox="1"/>
          <p:nvPr/>
        </p:nvSpPr>
        <p:spPr>
          <a:xfrm>
            <a:off x="10757836" y="10299057"/>
            <a:ext cx="240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Current Array</a:t>
            </a:r>
          </a:p>
        </p:txBody>
      </p:sp>
    </p:spTree>
    <p:extLst>
      <p:ext uri="{BB962C8B-B14F-4D97-AF65-F5344CB8AC3E}">
        <p14:creationId xmlns:p14="http://schemas.microsoft.com/office/powerpoint/2010/main" val="287660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i="1" dirty="0">
                <a:solidFill>
                  <a:srgbClr val="000000"/>
                </a:solidFill>
                <a:latin typeface="Open Sans" panose="020B0606030504020204" pitchFamily="34" charset="0"/>
              </a:rPr>
              <a:t>pop</a:t>
            </a:r>
            <a:endParaRPr lang="en-US" sz="7200" i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EB548E-69C1-4156-98C4-264A1EF844FE}"/>
              </a:ext>
            </a:extLst>
          </p:cNvPr>
          <p:cNvSpPr txBox="1"/>
          <p:nvPr/>
        </p:nvSpPr>
        <p:spPr>
          <a:xfrm>
            <a:off x="962113" y="4887880"/>
            <a:ext cx="11500338" cy="2603956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removedNumber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3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removedNumber</a:t>
            </a:r>
            <a:r>
              <a:rPr 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6, numbers = [1, 2, 3, 4, 5]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2D775-49A5-4DA0-8A35-2D9A67DC2E02}"/>
              </a:ext>
            </a:extLst>
          </p:cNvPr>
          <p:cNvSpPr txBox="1"/>
          <p:nvPr/>
        </p:nvSpPr>
        <p:spPr>
          <a:xfrm>
            <a:off x="962113" y="2771883"/>
            <a:ext cx="115003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pop</a:t>
            </a:r>
            <a:r>
              <a:rPr lang="en-US" sz="4400" dirty="0"/>
              <a:t> – removes the last element from array and returns the removed element.</a:t>
            </a:r>
            <a:endParaRPr lang="en-US" sz="4400" b="1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FF852F-D1B4-41C2-AD15-5D349729EE5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FD5E93E8-1B00-42B2-AA2E-69BAD1449669}"/>
              </a:ext>
            </a:extLst>
          </p:cNvPr>
          <p:cNvSpPr/>
          <p:nvPr/>
        </p:nvSpPr>
        <p:spPr>
          <a:xfrm>
            <a:off x="2714175" y="7781150"/>
            <a:ext cx="432262" cy="3244396"/>
          </a:xfrm>
          <a:prstGeom prst="leftBrace">
            <a:avLst>
              <a:gd name="adj1" fmla="val 169658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490E46-5473-48F9-8799-D548CF4A7B14}"/>
              </a:ext>
            </a:extLst>
          </p:cNvPr>
          <p:cNvSpPr txBox="1"/>
          <p:nvPr/>
        </p:nvSpPr>
        <p:spPr>
          <a:xfrm>
            <a:off x="1361793" y="8934032"/>
            <a:ext cx="3087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pop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12BEEE-C949-4336-B24C-AAB333C90A7A}"/>
              </a:ext>
            </a:extLst>
          </p:cNvPr>
          <p:cNvSpPr txBox="1"/>
          <p:nvPr/>
        </p:nvSpPr>
        <p:spPr>
          <a:xfrm>
            <a:off x="3545962" y="7720078"/>
            <a:ext cx="6494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[1,     </a:t>
            </a:r>
            <a:r>
              <a:rPr lang="en-US" sz="4400" dirty="0"/>
              <a:t>2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   3,     4,     5,    6 ]</a:t>
            </a:r>
            <a:endParaRPr lang="en-US" sz="28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B73AB7A-C5A7-4801-98BE-A1CC46F92CB5}"/>
              </a:ext>
            </a:extLst>
          </p:cNvPr>
          <p:cNvGrpSpPr/>
          <p:nvPr/>
        </p:nvGrpSpPr>
        <p:grpSpPr>
          <a:xfrm>
            <a:off x="8628646" y="8485885"/>
            <a:ext cx="839277" cy="1203497"/>
            <a:chOff x="3370113" y="9491850"/>
            <a:chExt cx="839277" cy="1409012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DCBE6EC6-ED12-41CC-B4C0-1B8501B50284}"/>
                </a:ext>
              </a:extLst>
            </p:cNvPr>
            <p:cNvSpPr/>
            <p:nvPr/>
          </p:nvSpPr>
          <p:spPr>
            <a:xfrm>
              <a:off x="3370113" y="10043979"/>
              <a:ext cx="839277" cy="8568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6CC3257-0D47-4D09-81B8-15D9D2F7D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8277" y="9491850"/>
              <a:ext cx="0" cy="55212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4D0600C-2A59-46C1-BB62-AAA2FDB767BF}"/>
              </a:ext>
            </a:extLst>
          </p:cNvPr>
          <p:cNvSpPr txBox="1"/>
          <p:nvPr/>
        </p:nvSpPr>
        <p:spPr>
          <a:xfrm>
            <a:off x="3545962" y="10175948"/>
            <a:ext cx="6477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[1,      2,     3,    4,      5]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Arrow: Left 80">
            <a:extLst>
              <a:ext uri="{FF2B5EF4-FFF2-40B4-BE49-F238E27FC236}">
                <a16:creationId xmlns:a16="http://schemas.microsoft.com/office/drawing/2014/main" id="{3A75EB54-8C3E-421F-BF43-FF85FDF4B4A1}"/>
              </a:ext>
            </a:extLst>
          </p:cNvPr>
          <p:cNvSpPr/>
          <p:nvPr/>
        </p:nvSpPr>
        <p:spPr>
          <a:xfrm>
            <a:off x="9763335" y="10333802"/>
            <a:ext cx="835270" cy="453731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CF34131-DA16-4C84-8140-C1DA2193A316}"/>
              </a:ext>
            </a:extLst>
          </p:cNvPr>
          <p:cNvSpPr txBox="1"/>
          <p:nvPr/>
        </p:nvSpPr>
        <p:spPr>
          <a:xfrm>
            <a:off x="10757836" y="10299057"/>
            <a:ext cx="240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Current Array</a:t>
            </a:r>
          </a:p>
        </p:txBody>
      </p:sp>
    </p:spTree>
    <p:extLst>
      <p:ext uri="{BB962C8B-B14F-4D97-AF65-F5344CB8AC3E}">
        <p14:creationId xmlns:p14="http://schemas.microsoft.com/office/powerpoint/2010/main" val="416359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i="1" dirty="0">
                <a:solidFill>
                  <a:srgbClr val="000000"/>
                </a:solidFill>
                <a:latin typeface="Open Sans" panose="020B0606030504020204" pitchFamily="34" charset="0"/>
              </a:rPr>
              <a:t>shift</a:t>
            </a:r>
            <a:endParaRPr lang="en-US" sz="7200" i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EB548E-69C1-4156-98C4-264A1EF844FE}"/>
              </a:ext>
            </a:extLst>
          </p:cNvPr>
          <p:cNvSpPr txBox="1"/>
          <p:nvPr/>
        </p:nvSpPr>
        <p:spPr>
          <a:xfrm>
            <a:off x="962113" y="4887880"/>
            <a:ext cx="11500338" cy="2603956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removedNumber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3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removedNumber</a:t>
            </a:r>
            <a:r>
              <a:rPr 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1, numbers = [2, 3, 4, 5, 6]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2D775-49A5-4DA0-8A35-2D9A67DC2E02}"/>
              </a:ext>
            </a:extLst>
          </p:cNvPr>
          <p:cNvSpPr txBox="1"/>
          <p:nvPr/>
        </p:nvSpPr>
        <p:spPr>
          <a:xfrm>
            <a:off x="962113" y="2771883"/>
            <a:ext cx="115003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shift</a:t>
            </a:r>
            <a:r>
              <a:rPr lang="en-US" sz="4400" dirty="0"/>
              <a:t> – removes the first element from array and the returns the removed element.</a:t>
            </a:r>
            <a:endParaRPr lang="en-US" sz="4400" b="1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FF852F-D1B4-41C2-AD15-5D349729EE5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FD5E93E8-1B00-42B2-AA2E-69BAD1449669}"/>
              </a:ext>
            </a:extLst>
          </p:cNvPr>
          <p:cNvSpPr/>
          <p:nvPr/>
        </p:nvSpPr>
        <p:spPr>
          <a:xfrm>
            <a:off x="2714175" y="7781150"/>
            <a:ext cx="432262" cy="3244396"/>
          </a:xfrm>
          <a:prstGeom prst="leftBrace">
            <a:avLst>
              <a:gd name="adj1" fmla="val 169658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490E46-5473-48F9-8799-D548CF4A7B14}"/>
              </a:ext>
            </a:extLst>
          </p:cNvPr>
          <p:cNvSpPr txBox="1"/>
          <p:nvPr/>
        </p:nvSpPr>
        <p:spPr>
          <a:xfrm>
            <a:off x="1361793" y="8934032"/>
            <a:ext cx="3087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shift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12BEEE-C949-4336-B24C-AAB333C90A7A}"/>
              </a:ext>
            </a:extLst>
          </p:cNvPr>
          <p:cNvSpPr txBox="1"/>
          <p:nvPr/>
        </p:nvSpPr>
        <p:spPr>
          <a:xfrm>
            <a:off x="3545962" y="7720078"/>
            <a:ext cx="6494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[1,     </a:t>
            </a:r>
            <a:r>
              <a:rPr lang="en-US" sz="4400" dirty="0"/>
              <a:t>2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   3,     4,     5,    6 ]</a:t>
            </a:r>
            <a:endParaRPr lang="en-US" sz="28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B73AB7A-C5A7-4801-98BE-A1CC46F92CB5}"/>
              </a:ext>
            </a:extLst>
          </p:cNvPr>
          <p:cNvGrpSpPr/>
          <p:nvPr/>
        </p:nvGrpSpPr>
        <p:grpSpPr>
          <a:xfrm>
            <a:off x="3545962" y="8539434"/>
            <a:ext cx="839277" cy="1203497"/>
            <a:chOff x="3370113" y="9491850"/>
            <a:chExt cx="839277" cy="1409012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DCBE6EC6-ED12-41CC-B4C0-1B8501B50284}"/>
                </a:ext>
              </a:extLst>
            </p:cNvPr>
            <p:cNvSpPr/>
            <p:nvPr/>
          </p:nvSpPr>
          <p:spPr>
            <a:xfrm>
              <a:off x="3370113" y="10043979"/>
              <a:ext cx="839277" cy="8568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shift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6CC3257-0D47-4D09-81B8-15D9D2F7D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8277" y="9491850"/>
              <a:ext cx="0" cy="55212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4D0600C-2A59-46C1-BB62-AAA2FDB767BF}"/>
              </a:ext>
            </a:extLst>
          </p:cNvPr>
          <p:cNvSpPr txBox="1"/>
          <p:nvPr/>
        </p:nvSpPr>
        <p:spPr>
          <a:xfrm>
            <a:off x="3545962" y="10175948"/>
            <a:ext cx="6477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[        2,     3,    4,      5,    6]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Arrow: Left 80">
            <a:extLst>
              <a:ext uri="{FF2B5EF4-FFF2-40B4-BE49-F238E27FC236}">
                <a16:creationId xmlns:a16="http://schemas.microsoft.com/office/drawing/2014/main" id="{3A75EB54-8C3E-421F-BF43-FF85FDF4B4A1}"/>
              </a:ext>
            </a:extLst>
          </p:cNvPr>
          <p:cNvSpPr/>
          <p:nvPr/>
        </p:nvSpPr>
        <p:spPr>
          <a:xfrm>
            <a:off x="9763335" y="10333802"/>
            <a:ext cx="835270" cy="453731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CF34131-DA16-4C84-8140-C1DA2193A316}"/>
              </a:ext>
            </a:extLst>
          </p:cNvPr>
          <p:cNvSpPr txBox="1"/>
          <p:nvPr/>
        </p:nvSpPr>
        <p:spPr>
          <a:xfrm>
            <a:off x="10757836" y="10299057"/>
            <a:ext cx="240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Current Array</a:t>
            </a:r>
          </a:p>
        </p:txBody>
      </p:sp>
    </p:spTree>
    <p:extLst>
      <p:ext uri="{BB962C8B-B14F-4D97-AF65-F5344CB8AC3E}">
        <p14:creationId xmlns:p14="http://schemas.microsoft.com/office/powerpoint/2010/main" val="148764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i="1" dirty="0">
                <a:solidFill>
                  <a:srgbClr val="000000"/>
                </a:solidFill>
                <a:latin typeface="Open Sans" panose="020B0606030504020204" pitchFamily="34" charset="0"/>
              </a:rPr>
              <a:t>sort</a:t>
            </a:r>
            <a:endParaRPr lang="en-US" sz="7200" i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EB548E-69C1-4156-98C4-264A1EF844FE}"/>
              </a:ext>
            </a:extLst>
          </p:cNvPr>
          <p:cNvSpPr txBox="1"/>
          <p:nvPr/>
        </p:nvSpPr>
        <p:spPr>
          <a:xfrm>
            <a:off x="962112" y="4887880"/>
            <a:ext cx="11839487" cy="2603956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5, 4, 3, 2, 1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numbers = [1, 2, 3, 4, 5]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2D775-49A5-4DA0-8A35-2D9A67DC2E02}"/>
              </a:ext>
            </a:extLst>
          </p:cNvPr>
          <p:cNvSpPr txBox="1"/>
          <p:nvPr/>
        </p:nvSpPr>
        <p:spPr>
          <a:xfrm>
            <a:off x="962113" y="2771883"/>
            <a:ext cx="115003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sort</a:t>
            </a:r>
            <a:r>
              <a:rPr lang="en-US" sz="4400" dirty="0"/>
              <a:t> – sorts the elements of the array in ascending orders. You can also pass a callback to describe sorting logic.</a:t>
            </a:r>
            <a:endParaRPr lang="en-US" sz="4400" b="1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FF852F-D1B4-41C2-AD15-5D349729EE5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FD5E93E8-1B00-42B2-AA2E-69BAD1449669}"/>
              </a:ext>
            </a:extLst>
          </p:cNvPr>
          <p:cNvSpPr/>
          <p:nvPr/>
        </p:nvSpPr>
        <p:spPr>
          <a:xfrm>
            <a:off x="2714175" y="7781150"/>
            <a:ext cx="432262" cy="3244396"/>
          </a:xfrm>
          <a:prstGeom prst="leftBrace">
            <a:avLst>
              <a:gd name="adj1" fmla="val 169658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490E46-5473-48F9-8799-D548CF4A7B14}"/>
              </a:ext>
            </a:extLst>
          </p:cNvPr>
          <p:cNvSpPr txBox="1"/>
          <p:nvPr/>
        </p:nvSpPr>
        <p:spPr>
          <a:xfrm>
            <a:off x="1361793" y="8934032"/>
            <a:ext cx="3087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sort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12BEEE-C949-4336-B24C-AAB333C90A7A}"/>
              </a:ext>
            </a:extLst>
          </p:cNvPr>
          <p:cNvSpPr txBox="1"/>
          <p:nvPr/>
        </p:nvSpPr>
        <p:spPr>
          <a:xfrm>
            <a:off x="3545962" y="7720078"/>
            <a:ext cx="6494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[5,     4,    3,     2,     </a:t>
            </a:r>
            <a:r>
              <a:rPr lang="en-US" sz="4400" dirty="0"/>
              <a:t>1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]</a:t>
            </a:r>
            <a:endParaRPr lang="en-US" sz="2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D0600C-2A59-46C1-BB62-AAA2FDB767BF}"/>
              </a:ext>
            </a:extLst>
          </p:cNvPr>
          <p:cNvSpPr txBox="1"/>
          <p:nvPr/>
        </p:nvSpPr>
        <p:spPr>
          <a:xfrm>
            <a:off x="3545962" y="10175948"/>
            <a:ext cx="6477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[1,      2,     3,    4,      5]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Arrow: Left 80">
            <a:extLst>
              <a:ext uri="{FF2B5EF4-FFF2-40B4-BE49-F238E27FC236}">
                <a16:creationId xmlns:a16="http://schemas.microsoft.com/office/drawing/2014/main" id="{3A75EB54-8C3E-421F-BF43-FF85FDF4B4A1}"/>
              </a:ext>
            </a:extLst>
          </p:cNvPr>
          <p:cNvSpPr/>
          <p:nvPr/>
        </p:nvSpPr>
        <p:spPr>
          <a:xfrm>
            <a:off x="9763335" y="10333802"/>
            <a:ext cx="835270" cy="453731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CF34131-DA16-4C84-8140-C1DA2193A316}"/>
              </a:ext>
            </a:extLst>
          </p:cNvPr>
          <p:cNvSpPr txBox="1"/>
          <p:nvPr/>
        </p:nvSpPr>
        <p:spPr>
          <a:xfrm>
            <a:off x="10757836" y="10299057"/>
            <a:ext cx="240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Current Array</a:t>
            </a:r>
          </a:p>
        </p:txBody>
      </p:sp>
    </p:spTree>
    <p:extLst>
      <p:ext uri="{BB962C8B-B14F-4D97-AF65-F5344CB8AC3E}">
        <p14:creationId xmlns:p14="http://schemas.microsoft.com/office/powerpoint/2010/main" val="260590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i="1" dirty="0">
                <a:solidFill>
                  <a:srgbClr val="000000"/>
                </a:solidFill>
                <a:latin typeface="Open Sans" panose="020B0606030504020204" pitchFamily="34" charset="0"/>
              </a:rPr>
              <a:t>fill</a:t>
            </a:r>
            <a:endParaRPr lang="en-US" sz="7200" i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EB548E-69C1-4156-98C4-264A1EF844FE}"/>
              </a:ext>
            </a:extLst>
          </p:cNvPr>
          <p:cNvSpPr txBox="1"/>
          <p:nvPr/>
        </p:nvSpPr>
        <p:spPr>
          <a:xfrm>
            <a:off x="962112" y="4887880"/>
            <a:ext cx="11839487" cy="2603956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5, 4, 3, 2, 1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(6);</a:t>
            </a:r>
          </a:p>
          <a:p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numbers = [6, 6, 6, 6, 6]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2D775-49A5-4DA0-8A35-2D9A67DC2E02}"/>
              </a:ext>
            </a:extLst>
          </p:cNvPr>
          <p:cNvSpPr txBox="1"/>
          <p:nvPr/>
        </p:nvSpPr>
        <p:spPr>
          <a:xfrm>
            <a:off x="962112" y="2771883"/>
            <a:ext cx="125388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fill</a:t>
            </a:r>
            <a:r>
              <a:rPr lang="en-US" sz="4400" dirty="0"/>
              <a:t> – changes elements of array from a start index to end index with provided value. If no index specified, then all elements are replaced with provided value.</a:t>
            </a:r>
            <a:endParaRPr lang="en-US" sz="4400" b="1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FF852F-D1B4-41C2-AD15-5D349729EE5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FD5E93E8-1B00-42B2-AA2E-69BAD1449669}"/>
              </a:ext>
            </a:extLst>
          </p:cNvPr>
          <p:cNvSpPr/>
          <p:nvPr/>
        </p:nvSpPr>
        <p:spPr>
          <a:xfrm>
            <a:off x="2714175" y="7781150"/>
            <a:ext cx="432262" cy="3244396"/>
          </a:xfrm>
          <a:prstGeom prst="leftBrace">
            <a:avLst>
              <a:gd name="adj1" fmla="val 169658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490E46-5473-48F9-8799-D548CF4A7B14}"/>
              </a:ext>
            </a:extLst>
          </p:cNvPr>
          <p:cNvSpPr txBox="1"/>
          <p:nvPr/>
        </p:nvSpPr>
        <p:spPr>
          <a:xfrm>
            <a:off x="1361793" y="8934032"/>
            <a:ext cx="3087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fill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12BEEE-C949-4336-B24C-AAB333C90A7A}"/>
              </a:ext>
            </a:extLst>
          </p:cNvPr>
          <p:cNvSpPr txBox="1"/>
          <p:nvPr/>
        </p:nvSpPr>
        <p:spPr>
          <a:xfrm>
            <a:off x="3545962" y="7720078"/>
            <a:ext cx="6494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[5,     4,    3,     2,     </a:t>
            </a:r>
            <a:r>
              <a:rPr lang="en-US" sz="4400" dirty="0"/>
              <a:t>1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]</a:t>
            </a:r>
            <a:endParaRPr lang="en-US" sz="2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D0600C-2A59-46C1-BB62-AAA2FDB767BF}"/>
              </a:ext>
            </a:extLst>
          </p:cNvPr>
          <p:cNvSpPr txBox="1"/>
          <p:nvPr/>
        </p:nvSpPr>
        <p:spPr>
          <a:xfrm>
            <a:off x="3545962" y="10175948"/>
            <a:ext cx="6477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[6,     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,    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,    6,     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]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Arrow: Left 80">
            <a:extLst>
              <a:ext uri="{FF2B5EF4-FFF2-40B4-BE49-F238E27FC236}">
                <a16:creationId xmlns:a16="http://schemas.microsoft.com/office/drawing/2014/main" id="{3A75EB54-8C3E-421F-BF43-FF85FDF4B4A1}"/>
              </a:ext>
            </a:extLst>
          </p:cNvPr>
          <p:cNvSpPr/>
          <p:nvPr/>
        </p:nvSpPr>
        <p:spPr>
          <a:xfrm>
            <a:off x="9763335" y="10333802"/>
            <a:ext cx="835270" cy="453731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CF34131-DA16-4C84-8140-C1DA2193A316}"/>
              </a:ext>
            </a:extLst>
          </p:cNvPr>
          <p:cNvSpPr txBox="1"/>
          <p:nvPr/>
        </p:nvSpPr>
        <p:spPr>
          <a:xfrm>
            <a:off x="10757836" y="10299057"/>
            <a:ext cx="240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Current Array</a:t>
            </a:r>
          </a:p>
        </p:txBody>
      </p:sp>
    </p:spTree>
    <p:extLst>
      <p:ext uri="{BB962C8B-B14F-4D97-AF65-F5344CB8AC3E}">
        <p14:creationId xmlns:p14="http://schemas.microsoft.com/office/powerpoint/2010/main" val="393411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4B6CA9-CB73-4FAE-ACB1-2ABFEEF8DBF6}"/>
              </a:ext>
            </a:extLst>
          </p:cNvPr>
          <p:cNvGrpSpPr/>
          <p:nvPr/>
        </p:nvGrpSpPr>
        <p:grpSpPr>
          <a:xfrm>
            <a:off x="3459014" y="6145213"/>
            <a:ext cx="6797972" cy="1425575"/>
            <a:chOff x="548640" y="12290425"/>
            <a:chExt cx="6797972" cy="1425575"/>
          </a:xfrm>
        </p:grpSpPr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F0591F8E-D5FA-482E-81A0-DC8F4759840B}"/>
                </a:ext>
              </a:extLst>
            </p:cNvPr>
            <p:cNvSpPr/>
            <p:nvPr/>
          </p:nvSpPr>
          <p:spPr>
            <a:xfrm>
              <a:off x="1991052" y="12819184"/>
              <a:ext cx="1980918" cy="74616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Follow</a:t>
              </a:r>
              <a:endParaRPr 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6FC1ED-45E7-40FA-B8CA-2A5E1E872972}"/>
                </a:ext>
              </a:extLst>
            </p:cNvPr>
            <p:cNvSpPr txBox="1"/>
            <p:nvPr/>
          </p:nvSpPr>
          <p:spPr>
            <a:xfrm>
              <a:off x="3971970" y="12869099"/>
              <a:ext cx="3374642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600" b="1" dirty="0"/>
                <a:t>me for more tips</a:t>
              </a:r>
            </a:p>
          </p:txBody>
        </p:sp>
        <p:pic>
          <p:nvPicPr>
            <p:cNvPr id="9" name="Picture 8" descr="A person with a beard&#10;&#10;Description automatically generated with low confidence">
              <a:extLst>
                <a:ext uri="{FF2B5EF4-FFF2-40B4-BE49-F238E27FC236}">
                  <a16:creationId xmlns:a16="http://schemas.microsoft.com/office/drawing/2014/main" id="{D967F85E-71A7-4E59-A736-1F4CFA21B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" y="12290425"/>
              <a:ext cx="1178639" cy="1425575"/>
            </a:xfrm>
            <a:prstGeom prst="rect">
              <a:avLst/>
            </a:prstGeom>
          </p:spPr>
        </p:pic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FF852F-D1B4-41C2-AD15-5D349729EE5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CB41E-0F96-4612-9930-52B884880430}"/>
              </a:ext>
            </a:extLst>
          </p:cNvPr>
          <p:cNvSpPr txBox="1"/>
          <p:nvPr/>
        </p:nvSpPr>
        <p:spPr>
          <a:xfrm>
            <a:off x="777435" y="3622431"/>
            <a:ext cx="122913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To know about array methods, refer to following posts link in description :</a:t>
            </a:r>
          </a:p>
          <a:p>
            <a:r>
              <a:rPr lang="en-US" sz="3200" i="1" dirty="0"/>
              <a:t>    			1. Array search methods</a:t>
            </a:r>
          </a:p>
          <a:p>
            <a:r>
              <a:rPr lang="en-US" sz="3200" i="1" dirty="0"/>
              <a:t>    			2. New Array methods</a:t>
            </a:r>
          </a:p>
        </p:txBody>
      </p:sp>
    </p:spTree>
    <p:extLst>
      <p:ext uri="{BB962C8B-B14F-4D97-AF65-F5344CB8AC3E}">
        <p14:creationId xmlns:p14="http://schemas.microsoft.com/office/powerpoint/2010/main" val="23112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</TotalTime>
  <Words>516</Words>
  <Application>Microsoft Office PowerPoint</Application>
  <PresentationFormat>Custom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Bukhari</dc:creator>
  <cp:lastModifiedBy>Asad Bukhari</cp:lastModifiedBy>
  <cp:revision>46</cp:revision>
  <dcterms:created xsi:type="dcterms:W3CDTF">2022-08-03T04:04:26Z</dcterms:created>
  <dcterms:modified xsi:type="dcterms:W3CDTF">2022-11-30T06:02:39Z</dcterms:modified>
</cp:coreProperties>
</file>