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76" r:id="rId4"/>
    <p:sldId id="277" r:id="rId5"/>
    <p:sldId id="278" r:id="rId6"/>
    <p:sldId id="279" r:id="rId7"/>
    <p:sldId id="280" r:id="rId8"/>
    <p:sldId id="275" r:id="rId9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  <a:srgbClr val="152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55" d="100"/>
          <a:sy n="55" d="100"/>
        </p:scale>
        <p:origin x="24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0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4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7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7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8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1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1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0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1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6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7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BA665-8C80-47DB-8A2D-D471590A11E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9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0000"/>
                </a:solidFill>
                <a:latin typeface="Open Sans" panose="020B0606030504020204" pitchFamily="34" charset="0"/>
              </a:rPr>
              <a:t>Array Methods</a:t>
            </a:r>
            <a:endParaRPr lang="en-US" sz="6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1137959" y="2851624"/>
            <a:ext cx="1150033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/>
              <a:t>A JavaScript reference of Array methods returning new array/value rather than modifying existing array</a:t>
            </a:r>
          </a:p>
          <a:p>
            <a:pPr marL="2571750" lvl="4" indent="-742950">
              <a:buFont typeface="+mj-lt"/>
              <a:buAutoNum type="alphaLcPeriod"/>
            </a:pPr>
            <a:endParaRPr lang="en-US" sz="4400" b="1" i="1" dirty="0"/>
          </a:p>
          <a:p>
            <a:pPr marL="2571750" lvl="4" indent="-742950">
              <a:buFont typeface="+mj-lt"/>
              <a:buAutoNum type="alphaLcPeriod"/>
            </a:pPr>
            <a:r>
              <a:rPr lang="en-US" sz="4400" b="1" i="1" dirty="0"/>
              <a:t>map</a:t>
            </a:r>
          </a:p>
          <a:p>
            <a:pPr marL="2571750" lvl="4" indent="-742950">
              <a:buFont typeface="+mj-lt"/>
              <a:buAutoNum type="alphaLcPeriod"/>
            </a:pPr>
            <a:r>
              <a:rPr lang="en-US" sz="4400" b="1" i="1" dirty="0"/>
              <a:t>filter</a:t>
            </a:r>
          </a:p>
          <a:p>
            <a:pPr marL="2571750" lvl="4" indent="-742950">
              <a:buFont typeface="+mj-lt"/>
              <a:buAutoNum type="alphaLcPeriod"/>
            </a:pPr>
            <a:r>
              <a:rPr lang="en-US" sz="4400" b="1" i="1" dirty="0"/>
              <a:t>flat</a:t>
            </a:r>
          </a:p>
          <a:p>
            <a:pPr marL="2571750" lvl="4" indent="-742950">
              <a:buFont typeface="+mj-lt"/>
              <a:buAutoNum type="alphaLcPeriod"/>
            </a:pPr>
            <a:r>
              <a:rPr lang="en-US" sz="4400" b="1" i="1" dirty="0"/>
              <a:t>slice</a:t>
            </a:r>
          </a:p>
          <a:p>
            <a:pPr marL="2571750" lvl="4" indent="-742950">
              <a:buFont typeface="+mj-lt"/>
              <a:buAutoNum type="alphaLcPeriod"/>
            </a:pPr>
            <a:r>
              <a:rPr lang="en-US" sz="4400" b="1" i="1" dirty="0"/>
              <a:t>join</a:t>
            </a:r>
          </a:p>
          <a:p>
            <a:pPr marL="2571750" lvl="4" indent="-742950">
              <a:buFont typeface="+mj-lt"/>
              <a:buAutoNum type="alphaLcPeriod"/>
            </a:pPr>
            <a:r>
              <a:rPr lang="en-US" sz="4400" b="1" i="1" dirty="0"/>
              <a:t>reduce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4FD712-F77F-4787-A28A-B8FBE85C289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JS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pic>
        <p:nvPicPr>
          <p:cNvPr id="14" name="Picture 2" descr="Emoji - Wikipedia">
            <a:extLst>
              <a:ext uri="{FF2B5EF4-FFF2-40B4-BE49-F238E27FC236}">
                <a16:creationId xmlns:a16="http://schemas.microsoft.com/office/drawing/2014/main" id="{863BD270-B26E-41FF-8946-3CB7D6328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244" y="4322987"/>
            <a:ext cx="654534" cy="65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86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i="1" dirty="0">
                <a:solidFill>
                  <a:srgbClr val="000000"/>
                </a:solidFill>
                <a:latin typeface="Open Sans" panose="020B0606030504020204" pitchFamily="34" charset="0"/>
              </a:rPr>
              <a:t>map</a:t>
            </a:r>
            <a:endParaRPr lang="en-US" sz="7200" i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EB548E-69C1-4156-98C4-264A1EF844FE}"/>
              </a:ext>
            </a:extLst>
          </p:cNvPr>
          <p:cNvSpPr txBox="1"/>
          <p:nvPr/>
        </p:nvSpPr>
        <p:spPr>
          <a:xfrm>
            <a:off x="962113" y="4887880"/>
            <a:ext cx="11500338" cy="2603956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result = [2, 4, 6, 8, 10, 12]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62D775-49A5-4DA0-8A35-2D9A67DC2E02}"/>
              </a:ext>
            </a:extLst>
          </p:cNvPr>
          <p:cNvSpPr txBox="1"/>
          <p:nvPr/>
        </p:nvSpPr>
        <p:spPr>
          <a:xfrm>
            <a:off x="962113" y="2771883"/>
            <a:ext cx="115003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map</a:t>
            </a:r>
            <a:r>
              <a:rPr lang="en-US" sz="4400" dirty="0"/>
              <a:t> - returns a new array by iterating each element and modifying them based on a provided function.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FF852F-D1B4-41C2-AD15-5D349729EE5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JS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FD5E93E8-1B00-42B2-AA2E-69BAD1449669}"/>
              </a:ext>
            </a:extLst>
          </p:cNvPr>
          <p:cNvSpPr/>
          <p:nvPr/>
        </p:nvSpPr>
        <p:spPr>
          <a:xfrm>
            <a:off x="2714175" y="7781150"/>
            <a:ext cx="432262" cy="3244396"/>
          </a:xfrm>
          <a:prstGeom prst="leftBrace">
            <a:avLst>
              <a:gd name="adj1" fmla="val 169658"/>
              <a:gd name="adj2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490E46-5473-48F9-8799-D548CF4A7B14}"/>
              </a:ext>
            </a:extLst>
          </p:cNvPr>
          <p:cNvSpPr txBox="1"/>
          <p:nvPr/>
        </p:nvSpPr>
        <p:spPr>
          <a:xfrm>
            <a:off x="1386566" y="8998316"/>
            <a:ext cx="3087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/>
              <a:t>map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12BEEE-C949-4336-B24C-AAB333C90A7A}"/>
              </a:ext>
            </a:extLst>
          </p:cNvPr>
          <p:cNvSpPr txBox="1"/>
          <p:nvPr/>
        </p:nvSpPr>
        <p:spPr>
          <a:xfrm>
            <a:off x="3545962" y="7720078"/>
            <a:ext cx="6494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[1,     </a:t>
            </a:r>
            <a:r>
              <a:rPr lang="en-US" sz="4400" dirty="0"/>
              <a:t>2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   3,     4,     5,    6]</a:t>
            </a:r>
            <a:endParaRPr lang="en-US" sz="28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06CE2C-2E4B-40B4-876E-82D2D3AFA66A}"/>
              </a:ext>
            </a:extLst>
          </p:cNvPr>
          <p:cNvGrpSpPr/>
          <p:nvPr/>
        </p:nvGrpSpPr>
        <p:grpSpPr>
          <a:xfrm>
            <a:off x="3528378" y="8451949"/>
            <a:ext cx="839277" cy="1658739"/>
            <a:chOff x="3370113" y="9491850"/>
            <a:chExt cx="839277" cy="193769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92ABF1E-6476-4B43-B2FE-A0C6CEC76A16}"/>
                </a:ext>
              </a:extLst>
            </p:cNvPr>
            <p:cNvGrpSpPr/>
            <p:nvPr/>
          </p:nvGrpSpPr>
          <p:grpSpPr>
            <a:xfrm>
              <a:off x="3370113" y="9491850"/>
              <a:ext cx="839277" cy="1409012"/>
              <a:chOff x="3370113" y="9491850"/>
              <a:chExt cx="839277" cy="1409012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5734EDC3-5275-4F87-8C4B-67568029F833}"/>
                  </a:ext>
                </a:extLst>
              </p:cNvPr>
              <p:cNvSpPr/>
              <p:nvPr/>
            </p:nvSpPr>
            <p:spPr>
              <a:xfrm>
                <a:off x="3370113" y="10043979"/>
                <a:ext cx="839277" cy="8568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 * 2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5B7B481-B1BC-4FCC-9315-35AB3E7FF9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8277" y="9491850"/>
                <a:ext cx="0" cy="552129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EE718DE-7C5C-4762-97A2-955A4BB428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692" y="10877412"/>
              <a:ext cx="0" cy="552129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212D3DB-D326-4FFA-85B7-4DC2B8FB3E79}"/>
              </a:ext>
            </a:extLst>
          </p:cNvPr>
          <p:cNvGrpSpPr/>
          <p:nvPr/>
        </p:nvGrpSpPr>
        <p:grpSpPr>
          <a:xfrm>
            <a:off x="4549009" y="8453989"/>
            <a:ext cx="839277" cy="1655064"/>
            <a:chOff x="3370113" y="9491850"/>
            <a:chExt cx="839277" cy="193769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18F564A-7690-40FE-9950-F8CBB1441B03}"/>
                </a:ext>
              </a:extLst>
            </p:cNvPr>
            <p:cNvGrpSpPr/>
            <p:nvPr/>
          </p:nvGrpSpPr>
          <p:grpSpPr>
            <a:xfrm>
              <a:off x="3370113" y="9491850"/>
              <a:ext cx="839277" cy="1409011"/>
              <a:chOff x="3370113" y="9491850"/>
              <a:chExt cx="839277" cy="1409011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995B3171-55BC-4286-9576-26CE9FD8FB77}"/>
                  </a:ext>
                </a:extLst>
              </p:cNvPr>
              <p:cNvSpPr/>
              <p:nvPr/>
            </p:nvSpPr>
            <p:spPr>
              <a:xfrm>
                <a:off x="3370113" y="10043978"/>
                <a:ext cx="839277" cy="8568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 * 2</a:t>
                </a: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3F070D7-634F-44C6-A40D-F7A8008BAA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8277" y="9491850"/>
                <a:ext cx="0" cy="552129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20518C9-DEC6-431C-9B90-BB394291B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692" y="10877412"/>
              <a:ext cx="0" cy="552129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46BC886-FF4A-4E17-8FCC-0ECFFBE6A523}"/>
              </a:ext>
            </a:extLst>
          </p:cNvPr>
          <p:cNvGrpSpPr/>
          <p:nvPr/>
        </p:nvGrpSpPr>
        <p:grpSpPr>
          <a:xfrm>
            <a:off x="5562330" y="8466069"/>
            <a:ext cx="839277" cy="1655064"/>
            <a:chOff x="3370113" y="9491850"/>
            <a:chExt cx="839277" cy="1937691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8B4994D-DCC4-46B1-A550-B0908555AAC1}"/>
                </a:ext>
              </a:extLst>
            </p:cNvPr>
            <p:cNvGrpSpPr/>
            <p:nvPr/>
          </p:nvGrpSpPr>
          <p:grpSpPr>
            <a:xfrm>
              <a:off x="3370113" y="9491850"/>
              <a:ext cx="839277" cy="1409012"/>
              <a:chOff x="3370113" y="9491850"/>
              <a:chExt cx="839277" cy="1409012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5D919743-FD80-4FFA-A11D-125EB705DB21}"/>
                  </a:ext>
                </a:extLst>
              </p:cNvPr>
              <p:cNvSpPr/>
              <p:nvPr/>
            </p:nvSpPr>
            <p:spPr>
              <a:xfrm>
                <a:off x="3370113" y="10043979"/>
                <a:ext cx="839277" cy="8568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 * 2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92C7446-BB6A-4DE8-BD45-94EE58A9BA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8277" y="9491850"/>
                <a:ext cx="0" cy="552129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4FCD8D-2F74-4D71-AE5A-94422F7435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692" y="10877412"/>
              <a:ext cx="0" cy="552129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F17136E-00C2-4F45-9A71-0775D2354EEF}"/>
              </a:ext>
            </a:extLst>
          </p:cNvPr>
          <p:cNvGrpSpPr/>
          <p:nvPr/>
        </p:nvGrpSpPr>
        <p:grpSpPr>
          <a:xfrm>
            <a:off x="6582961" y="8462435"/>
            <a:ext cx="839277" cy="1655064"/>
            <a:chOff x="3370113" y="9491850"/>
            <a:chExt cx="839277" cy="193769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4D9C74F-B76B-48E7-B037-6D4A97B373A8}"/>
                </a:ext>
              </a:extLst>
            </p:cNvPr>
            <p:cNvGrpSpPr/>
            <p:nvPr/>
          </p:nvGrpSpPr>
          <p:grpSpPr>
            <a:xfrm>
              <a:off x="3370113" y="9491850"/>
              <a:ext cx="839277" cy="1409012"/>
              <a:chOff x="3370113" y="9491850"/>
              <a:chExt cx="839277" cy="1409012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432D600D-AD8B-4478-9ACC-181CA2340DAB}"/>
                  </a:ext>
                </a:extLst>
              </p:cNvPr>
              <p:cNvSpPr/>
              <p:nvPr/>
            </p:nvSpPr>
            <p:spPr>
              <a:xfrm>
                <a:off x="3370113" y="10043979"/>
                <a:ext cx="839277" cy="8568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 * 2</a:t>
                </a: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FC29888-F4E0-49CC-AC8C-CF985AC9B2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8277" y="9491850"/>
                <a:ext cx="0" cy="552129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142B992-510D-42AD-B439-4CC544E36F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692" y="10877412"/>
              <a:ext cx="0" cy="552129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EC47ADC-9219-4D78-9057-8E46A47FB018}"/>
              </a:ext>
            </a:extLst>
          </p:cNvPr>
          <p:cNvGrpSpPr/>
          <p:nvPr/>
        </p:nvGrpSpPr>
        <p:grpSpPr>
          <a:xfrm>
            <a:off x="7590430" y="8489519"/>
            <a:ext cx="839277" cy="1655064"/>
            <a:chOff x="3370113" y="9491850"/>
            <a:chExt cx="839277" cy="193769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C19D761-7779-48AB-881F-91A27CE7CB73}"/>
                </a:ext>
              </a:extLst>
            </p:cNvPr>
            <p:cNvGrpSpPr/>
            <p:nvPr/>
          </p:nvGrpSpPr>
          <p:grpSpPr>
            <a:xfrm>
              <a:off x="3370113" y="9491850"/>
              <a:ext cx="839277" cy="1409012"/>
              <a:chOff x="3370113" y="9491850"/>
              <a:chExt cx="839277" cy="1409012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2A76E972-CB6F-4AAC-9C5F-7A121B14683D}"/>
                  </a:ext>
                </a:extLst>
              </p:cNvPr>
              <p:cNvSpPr/>
              <p:nvPr/>
            </p:nvSpPr>
            <p:spPr>
              <a:xfrm>
                <a:off x="3370113" y="10043979"/>
                <a:ext cx="839277" cy="8568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 * 2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ADB4E26-976D-41F4-B8C5-344C099EE3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8277" y="9491850"/>
                <a:ext cx="0" cy="552129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9E71B46-275A-4A46-93D7-115352D4E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692" y="10877412"/>
              <a:ext cx="0" cy="552129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0C1DB3-C7AA-4E32-9814-B394F9E53D5F}"/>
              </a:ext>
            </a:extLst>
          </p:cNvPr>
          <p:cNvGrpSpPr/>
          <p:nvPr/>
        </p:nvGrpSpPr>
        <p:grpSpPr>
          <a:xfrm>
            <a:off x="8628646" y="8485885"/>
            <a:ext cx="839277" cy="1655064"/>
            <a:chOff x="3370113" y="9491850"/>
            <a:chExt cx="839277" cy="193769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B73AB7A-C5A7-4801-98BE-A1CC46F92CB5}"/>
                </a:ext>
              </a:extLst>
            </p:cNvPr>
            <p:cNvGrpSpPr/>
            <p:nvPr/>
          </p:nvGrpSpPr>
          <p:grpSpPr>
            <a:xfrm>
              <a:off x="3370113" y="9491850"/>
              <a:ext cx="839277" cy="1409012"/>
              <a:chOff x="3370113" y="9491850"/>
              <a:chExt cx="839277" cy="1409012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DCBE6EC6-ED12-41CC-B4C0-1B8501B50284}"/>
                  </a:ext>
                </a:extLst>
              </p:cNvPr>
              <p:cNvSpPr/>
              <p:nvPr/>
            </p:nvSpPr>
            <p:spPr>
              <a:xfrm>
                <a:off x="3370113" y="10043979"/>
                <a:ext cx="839277" cy="8568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 * 2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6CC3257-0D47-4D09-81B8-15D9D2F7D8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8277" y="9491850"/>
                <a:ext cx="0" cy="552129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7B75DD7-5CEC-4E70-B915-AEE0AD1C3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692" y="10877412"/>
              <a:ext cx="0" cy="552129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4D0600C-2A59-46C1-BB62-AAA2FDB767BF}"/>
              </a:ext>
            </a:extLst>
          </p:cNvPr>
          <p:cNvSpPr txBox="1"/>
          <p:nvPr/>
        </p:nvSpPr>
        <p:spPr>
          <a:xfrm>
            <a:off x="3528378" y="10175948"/>
            <a:ext cx="6494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[2,     4,    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,     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,    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10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,   12]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Arrow: Left 80">
            <a:extLst>
              <a:ext uri="{FF2B5EF4-FFF2-40B4-BE49-F238E27FC236}">
                <a16:creationId xmlns:a16="http://schemas.microsoft.com/office/drawing/2014/main" id="{3A75EB54-8C3E-421F-BF43-FF85FDF4B4A1}"/>
              </a:ext>
            </a:extLst>
          </p:cNvPr>
          <p:cNvSpPr/>
          <p:nvPr/>
        </p:nvSpPr>
        <p:spPr>
          <a:xfrm>
            <a:off x="9763335" y="10333802"/>
            <a:ext cx="835270" cy="453731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CF34131-DA16-4C84-8140-C1DA2193A316}"/>
              </a:ext>
            </a:extLst>
          </p:cNvPr>
          <p:cNvSpPr txBox="1"/>
          <p:nvPr/>
        </p:nvSpPr>
        <p:spPr>
          <a:xfrm>
            <a:off x="10757836" y="10299057"/>
            <a:ext cx="240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New Array</a:t>
            </a:r>
          </a:p>
        </p:txBody>
      </p:sp>
    </p:spTree>
    <p:extLst>
      <p:ext uri="{BB962C8B-B14F-4D97-AF65-F5344CB8AC3E}">
        <p14:creationId xmlns:p14="http://schemas.microsoft.com/office/powerpoint/2010/main" val="287660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i="1" dirty="0">
                <a:solidFill>
                  <a:srgbClr val="000000"/>
                </a:solidFill>
                <a:latin typeface="Open Sans" panose="020B0606030504020204" pitchFamily="34" charset="0"/>
              </a:rPr>
              <a:t>filter</a:t>
            </a:r>
            <a:endParaRPr lang="en-US" sz="7200" i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EB548E-69C1-4156-98C4-264A1EF844FE}"/>
              </a:ext>
            </a:extLst>
          </p:cNvPr>
          <p:cNvSpPr txBox="1"/>
          <p:nvPr/>
        </p:nvSpPr>
        <p:spPr>
          <a:xfrm>
            <a:off x="962113" y="4887880"/>
            <a:ext cx="11500338" cy="2603956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filtered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filtered = [2, 4, 6]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62D775-49A5-4DA0-8A35-2D9A67DC2E02}"/>
              </a:ext>
            </a:extLst>
          </p:cNvPr>
          <p:cNvSpPr txBox="1"/>
          <p:nvPr/>
        </p:nvSpPr>
        <p:spPr>
          <a:xfrm>
            <a:off x="962113" y="2771883"/>
            <a:ext cx="115003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filter</a:t>
            </a:r>
            <a:r>
              <a:rPr lang="en-US" sz="4400" dirty="0"/>
              <a:t> - returns a new array containing elements for which filtering function returns </a:t>
            </a:r>
            <a:r>
              <a:rPr lang="en-US" sz="4400" b="1" i="1" dirty="0"/>
              <a:t>true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FF852F-D1B4-41C2-AD15-5D349729EE5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JS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FD5E93E8-1B00-42B2-AA2E-69BAD1449669}"/>
              </a:ext>
            </a:extLst>
          </p:cNvPr>
          <p:cNvSpPr/>
          <p:nvPr/>
        </p:nvSpPr>
        <p:spPr>
          <a:xfrm>
            <a:off x="2714175" y="7781150"/>
            <a:ext cx="432262" cy="3244396"/>
          </a:xfrm>
          <a:prstGeom prst="leftBrace">
            <a:avLst>
              <a:gd name="adj1" fmla="val 169658"/>
              <a:gd name="adj2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490E46-5473-48F9-8799-D548CF4A7B14}"/>
              </a:ext>
            </a:extLst>
          </p:cNvPr>
          <p:cNvSpPr txBox="1"/>
          <p:nvPr/>
        </p:nvSpPr>
        <p:spPr>
          <a:xfrm>
            <a:off x="1361793" y="8934032"/>
            <a:ext cx="3087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/>
              <a:t>filter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12BEEE-C949-4336-B24C-AAB333C90A7A}"/>
              </a:ext>
            </a:extLst>
          </p:cNvPr>
          <p:cNvSpPr txBox="1"/>
          <p:nvPr/>
        </p:nvSpPr>
        <p:spPr>
          <a:xfrm>
            <a:off x="3545962" y="7720078"/>
            <a:ext cx="6494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[1,     </a:t>
            </a:r>
            <a:r>
              <a:rPr lang="en-US" sz="4400" dirty="0"/>
              <a:t>2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   3,     4,     5,    6 ]</a:t>
            </a:r>
            <a:endParaRPr lang="en-US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2ABF1E-6476-4B43-B2FE-A0C6CEC76A16}"/>
              </a:ext>
            </a:extLst>
          </p:cNvPr>
          <p:cNvGrpSpPr/>
          <p:nvPr/>
        </p:nvGrpSpPr>
        <p:grpSpPr>
          <a:xfrm>
            <a:off x="3528378" y="8451949"/>
            <a:ext cx="839277" cy="1206169"/>
            <a:chOff x="3370113" y="9491850"/>
            <a:chExt cx="839277" cy="1409012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734EDC3-5275-4F87-8C4B-67568029F833}"/>
                </a:ext>
              </a:extLst>
            </p:cNvPr>
            <p:cNvSpPr/>
            <p:nvPr/>
          </p:nvSpPr>
          <p:spPr>
            <a:xfrm>
              <a:off x="3370113" y="10043979"/>
              <a:ext cx="839277" cy="8568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false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5B7B481-B1BC-4FCC-9315-35AB3E7FF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8277" y="9491850"/>
              <a:ext cx="0" cy="552129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212D3DB-D326-4FFA-85B7-4DC2B8FB3E79}"/>
              </a:ext>
            </a:extLst>
          </p:cNvPr>
          <p:cNvGrpSpPr/>
          <p:nvPr/>
        </p:nvGrpSpPr>
        <p:grpSpPr>
          <a:xfrm>
            <a:off x="4549009" y="8453989"/>
            <a:ext cx="839277" cy="1655064"/>
            <a:chOff x="3370113" y="9491850"/>
            <a:chExt cx="839277" cy="193769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18F564A-7690-40FE-9950-F8CBB1441B03}"/>
                </a:ext>
              </a:extLst>
            </p:cNvPr>
            <p:cNvGrpSpPr/>
            <p:nvPr/>
          </p:nvGrpSpPr>
          <p:grpSpPr>
            <a:xfrm>
              <a:off x="3370113" y="9491850"/>
              <a:ext cx="839277" cy="1409011"/>
              <a:chOff x="3370113" y="9491850"/>
              <a:chExt cx="839277" cy="1409011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995B3171-55BC-4286-9576-26CE9FD8FB77}"/>
                  </a:ext>
                </a:extLst>
              </p:cNvPr>
              <p:cNvSpPr/>
              <p:nvPr/>
            </p:nvSpPr>
            <p:spPr>
              <a:xfrm>
                <a:off x="3370113" y="10043978"/>
                <a:ext cx="839277" cy="8568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true</a:t>
                </a: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3F070D7-634F-44C6-A40D-F7A8008BAA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8277" y="9491850"/>
                <a:ext cx="0" cy="552129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20518C9-DEC6-431C-9B90-BB394291B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692" y="10877412"/>
              <a:ext cx="0" cy="552129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8B4994D-DCC4-46B1-A550-B0908555AAC1}"/>
              </a:ext>
            </a:extLst>
          </p:cNvPr>
          <p:cNvGrpSpPr/>
          <p:nvPr/>
        </p:nvGrpSpPr>
        <p:grpSpPr>
          <a:xfrm>
            <a:off x="5562330" y="8466069"/>
            <a:ext cx="839277" cy="1203497"/>
            <a:chOff x="3370113" y="9491850"/>
            <a:chExt cx="839277" cy="140901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5D919743-FD80-4FFA-A11D-125EB705DB21}"/>
                </a:ext>
              </a:extLst>
            </p:cNvPr>
            <p:cNvSpPr/>
            <p:nvPr/>
          </p:nvSpPr>
          <p:spPr>
            <a:xfrm>
              <a:off x="3370113" y="10043979"/>
              <a:ext cx="839277" cy="8568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false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92C7446-BB6A-4DE8-BD45-94EE58A9BA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8277" y="9491850"/>
              <a:ext cx="0" cy="552129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F17136E-00C2-4F45-9A71-0775D2354EEF}"/>
              </a:ext>
            </a:extLst>
          </p:cNvPr>
          <p:cNvGrpSpPr/>
          <p:nvPr/>
        </p:nvGrpSpPr>
        <p:grpSpPr>
          <a:xfrm>
            <a:off x="6582961" y="8462435"/>
            <a:ext cx="839277" cy="1655064"/>
            <a:chOff x="3370113" y="9491850"/>
            <a:chExt cx="839277" cy="193769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4D9C74F-B76B-48E7-B037-6D4A97B373A8}"/>
                </a:ext>
              </a:extLst>
            </p:cNvPr>
            <p:cNvGrpSpPr/>
            <p:nvPr/>
          </p:nvGrpSpPr>
          <p:grpSpPr>
            <a:xfrm>
              <a:off x="3370113" y="9491850"/>
              <a:ext cx="839277" cy="1409012"/>
              <a:chOff x="3370113" y="9491850"/>
              <a:chExt cx="839277" cy="1409012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432D600D-AD8B-4478-9ACC-181CA2340DAB}"/>
                  </a:ext>
                </a:extLst>
              </p:cNvPr>
              <p:cNvSpPr/>
              <p:nvPr/>
            </p:nvSpPr>
            <p:spPr>
              <a:xfrm>
                <a:off x="3370113" y="10043979"/>
                <a:ext cx="839277" cy="8568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true</a:t>
                </a: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FC29888-F4E0-49CC-AC8C-CF985AC9B2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8277" y="9491850"/>
                <a:ext cx="0" cy="552129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142B992-510D-42AD-B439-4CC544E36F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692" y="10877412"/>
              <a:ext cx="0" cy="552129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C19D761-7779-48AB-881F-91A27CE7CB73}"/>
              </a:ext>
            </a:extLst>
          </p:cNvPr>
          <p:cNvGrpSpPr/>
          <p:nvPr/>
        </p:nvGrpSpPr>
        <p:grpSpPr>
          <a:xfrm>
            <a:off x="7590430" y="8489519"/>
            <a:ext cx="839277" cy="1203497"/>
            <a:chOff x="3370113" y="9491850"/>
            <a:chExt cx="839277" cy="1409012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2A76E972-CB6F-4AAC-9C5F-7A121B14683D}"/>
                </a:ext>
              </a:extLst>
            </p:cNvPr>
            <p:cNvSpPr/>
            <p:nvPr/>
          </p:nvSpPr>
          <p:spPr>
            <a:xfrm>
              <a:off x="3370113" y="10043979"/>
              <a:ext cx="839277" cy="8568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false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ADB4E26-976D-41F4-B8C5-344C099EE3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8277" y="9491850"/>
              <a:ext cx="0" cy="552129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0C1DB3-C7AA-4E32-9814-B394F9E53D5F}"/>
              </a:ext>
            </a:extLst>
          </p:cNvPr>
          <p:cNvGrpSpPr/>
          <p:nvPr/>
        </p:nvGrpSpPr>
        <p:grpSpPr>
          <a:xfrm>
            <a:off x="8628646" y="8485885"/>
            <a:ext cx="839277" cy="1655064"/>
            <a:chOff x="3370113" y="9491850"/>
            <a:chExt cx="839277" cy="193769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B73AB7A-C5A7-4801-98BE-A1CC46F92CB5}"/>
                </a:ext>
              </a:extLst>
            </p:cNvPr>
            <p:cNvGrpSpPr/>
            <p:nvPr/>
          </p:nvGrpSpPr>
          <p:grpSpPr>
            <a:xfrm>
              <a:off x="3370113" y="9491850"/>
              <a:ext cx="839277" cy="1409012"/>
              <a:chOff x="3370113" y="9491850"/>
              <a:chExt cx="839277" cy="1409012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DCBE6EC6-ED12-41CC-B4C0-1B8501B50284}"/>
                  </a:ext>
                </a:extLst>
              </p:cNvPr>
              <p:cNvSpPr/>
              <p:nvPr/>
            </p:nvSpPr>
            <p:spPr>
              <a:xfrm>
                <a:off x="3370113" y="10043979"/>
                <a:ext cx="839277" cy="8568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true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6CC3257-0D47-4D09-81B8-15D9D2F7D8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8277" y="9491850"/>
                <a:ext cx="0" cy="552129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7B75DD7-5CEC-4E70-B915-AEE0AD1C3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692" y="10877412"/>
              <a:ext cx="0" cy="552129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4D0600C-2A59-46C1-BB62-AAA2FDB767BF}"/>
              </a:ext>
            </a:extLst>
          </p:cNvPr>
          <p:cNvSpPr txBox="1"/>
          <p:nvPr/>
        </p:nvSpPr>
        <p:spPr>
          <a:xfrm>
            <a:off x="3545962" y="10175948"/>
            <a:ext cx="6477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[        2,             4,             6 ]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Arrow: Left 80">
            <a:extLst>
              <a:ext uri="{FF2B5EF4-FFF2-40B4-BE49-F238E27FC236}">
                <a16:creationId xmlns:a16="http://schemas.microsoft.com/office/drawing/2014/main" id="{3A75EB54-8C3E-421F-BF43-FF85FDF4B4A1}"/>
              </a:ext>
            </a:extLst>
          </p:cNvPr>
          <p:cNvSpPr/>
          <p:nvPr/>
        </p:nvSpPr>
        <p:spPr>
          <a:xfrm>
            <a:off x="9763335" y="10333802"/>
            <a:ext cx="835270" cy="453731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CF34131-DA16-4C84-8140-C1DA2193A316}"/>
              </a:ext>
            </a:extLst>
          </p:cNvPr>
          <p:cNvSpPr txBox="1"/>
          <p:nvPr/>
        </p:nvSpPr>
        <p:spPr>
          <a:xfrm>
            <a:off x="10757836" y="10299057"/>
            <a:ext cx="240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New Array</a:t>
            </a:r>
          </a:p>
        </p:txBody>
      </p:sp>
    </p:spTree>
    <p:extLst>
      <p:ext uri="{BB962C8B-B14F-4D97-AF65-F5344CB8AC3E}">
        <p14:creationId xmlns:p14="http://schemas.microsoft.com/office/powerpoint/2010/main" val="416359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i="1" dirty="0">
                <a:solidFill>
                  <a:srgbClr val="000000"/>
                </a:solidFill>
                <a:latin typeface="Open Sans" panose="020B0606030504020204" pitchFamily="34" charset="0"/>
              </a:rPr>
              <a:t>flat</a:t>
            </a:r>
            <a:endParaRPr lang="en-US" sz="7200" i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EB548E-69C1-4156-98C4-264A1EF844FE}"/>
              </a:ext>
            </a:extLst>
          </p:cNvPr>
          <p:cNvSpPr txBox="1"/>
          <p:nvPr/>
        </p:nvSpPr>
        <p:spPr>
          <a:xfrm>
            <a:off x="962113" y="4887880"/>
            <a:ext cx="11500338" cy="2603956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flatNumbers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flat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3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flatNumbers</a:t>
            </a:r>
            <a:r>
              <a:rPr lang="en-US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[ 1, 2, 3, 4, 5, 6 ]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62D775-49A5-4DA0-8A35-2D9A67DC2E02}"/>
              </a:ext>
            </a:extLst>
          </p:cNvPr>
          <p:cNvSpPr txBox="1"/>
          <p:nvPr/>
        </p:nvSpPr>
        <p:spPr>
          <a:xfrm>
            <a:off x="962113" y="2771883"/>
            <a:ext cx="115003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flat</a:t>
            </a:r>
            <a:r>
              <a:rPr lang="en-US" sz="4400" dirty="0"/>
              <a:t> – returns new array by moving nested ones level higher. You can also specify the nested depth.</a:t>
            </a:r>
            <a:endParaRPr lang="en-US" sz="4400" b="1" i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FF852F-D1B4-41C2-AD15-5D349729EE5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JS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C827FF7-AD6F-43A3-8592-044035669A2B}"/>
              </a:ext>
            </a:extLst>
          </p:cNvPr>
          <p:cNvSpPr/>
          <p:nvPr/>
        </p:nvSpPr>
        <p:spPr>
          <a:xfrm>
            <a:off x="7346612" y="8071338"/>
            <a:ext cx="1881362" cy="2356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70574A-8CC9-4061-B522-80A793F58259}"/>
              </a:ext>
            </a:extLst>
          </p:cNvPr>
          <p:cNvGrpSpPr/>
          <p:nvPr/>
        </p:nvGrpSpPr>
        <p:grpSpPr>
          <a:xfrm>
            <a:off x="962113" y="8205733"/>
            <a:ext cx="12201298" cy="2221941"/>
            <a:chOff x="1437771" y="8803605"/>
            <a:chExt cx="11725640" cy="2221941"/>
          </a:xfrm>
        </p:grpSpPr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FD5E93E8-1B00-42B2-AA2E-69BAD1449669}"/>
                </a:ext>
              </a:extLst>
            </p:cNvPr>
            <p:cNvSpPr/>
            <p:nvPr/>
          </p:nvSpPr>
          <p:spPr>
            <a:xfrm>
              <a:off x="2714175" y="8934032"/>
              <a:ext cx="432262" cy="2091514"/>
            </a:xfrm>
            <a:prstGeom prst="leftBrace">
              <a:avLst>
                <a:gd name="adj1" fmla="val 169658"/>
                <a:gd name="adj2" fmla="val 50000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490E46-5473-48F9-8799-D548CF4A7B14}"/>
                </a:ext>
              </a:extLst>
            </p:cNvPr>
            <p:cNvSpPr txBox="1"/>
            <p:nvPr/>
          </p:nvSpPr>
          <p:spPr>
            <a:xfrm>
              <a:off x="1437771" y="9489777"/>
              <a:ext cx="30874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i="1" dirty="0"/>
                <a:t>flat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12BEEE-C949-4336-B24C-AAB333C90A7A}"/>
                </a:ext>
              </a:extLst>
            </p:cNvPr>
            <p:cNvSpPr txBox="1"/>
            <p:nvPr/>
          </p:nvSpPr>
          <p:spPr>
            <a:xfrm>
              <a:off x="3528378" y="8803605"/>
              <a:ext cx="64948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[1,     </a:t>
              </a:r>
              <a:r>
                <a:rPr lang="en-US" sz="4400" dirty="0"/>
                <a:t>2</a:t>
              </a: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,    3,     4,     [5,    6]  ]</a:t>
              </a:r>
              <a:endParaRPr lang="en-US" sz="2800" dirty="0"/>
            </a:p>
          </p:txBody>
        </p:sp>
        <p:sp>
          <p:nvSpPr>
            <p:cNvPr id="81" name="Arrow: Left 80">
              <a:extLst>
                <a:ext uri="{FF2B5EF4-FFF2-40B4-BE49-F238E27FC236}">
                  <a16:creationId xmlns:a16="http://schemas.microsoft.com/office/drawing/2014/main" id="{3A75EB54-8C3E-421F-BF43-FF85FDF4B4A1}"/>
                </a:ext>
              </a:extLst>
            </p:cNvPr>
            <p:cNvSpPr/>
            <p:nvPr/>
          </p:nvSpPr>
          <p:spPr>
            <a:xfrm>
              <a:off x="9763335" y="10333802"/>
              <a:ext cx="835270" cy="453731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CF34131-DA16-4C84-8140-C1DA2193A316}"/>
                </a:ext>
              </a:extLst>
            </p:cNvPr>
            <p:cNvSpPr txBox="1"/>
            <p:nvPr/>
          </p:nvSpPr>
          <p:spPr>
            <a:xfrm>
              <a:off x="10757836" y="10299057"/>
              <a:ext cx="2405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New Array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51E505-B268-43F5-92F4-551A2D1BC2E1}"/>
                </a:ext>
              </a:extLst>
            </p:cNvPr>
            <p:cNvSpPr txBox="1"/>
            <p:nvPr/>
          </p:nvSpPr>
          <p:spPr>
            <a:xfrm>
              <a:off x="3528378" y="10175948"/>
              <a:ext cx="64948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ea typeface="+mn-ea"/>
                  <a:cs typeface="+mn-cs"/>
                </a:rPr>
                <a:t>[1,     </a:t>
              </a:r>
              <a:r>
                <a:rPr lang="en-US" sz="4400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ea typeface="+mn-ea"/>
                  <a:cs typeface="+mn-cs"/>
                </a:rPr>
                <a:t>,    3,     4,       </a:t>
              </a:r>
              <a:r>
                <a:rPr kumimoji="0" lang="en-US" sz="4400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ea typeface="+mn-ea"/>
                  <a:cs typeface="+mn-cs"/>
                </a:rPr>
                <a:t>5,   6    </a:t>
              </a: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ea typeface="+mn-ea"/>
                  <a:cs typeface="+mn-cs"/>
                </a:rPr>
                <a:t>]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497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i="1" dirty="0">
                <a:solidFill>
                  <a:srgbClr val="000000"/>
                </a:solidFill>
                <a:latin typeface="Open Sans" panose="020B0606030504020204" pitchFamily="34" charset="0"/>
              </a:rPr>
              <a:t>slice</a:t>
            </a:r>
            <a:endParaRPr lang="en-US" sz="7200" i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EB548E-69C1-4156-98C4-264A1EF844FE}"/>
              </a:ext>
            </a:extLst>
          </p:cNvPr>
          <p:cNvSpPr txBox="1"/>
          <p:nvPr/>
        </p:nvSpPr>
        <p:spPr>
          <a:xfrm>
            <a:off x="962113" y="4975805"/>
            <a:ext cx="11500338" cy="2603956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sliced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sliced = [ 3, 4 ]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62D775-49A5-4DA0-8A35-2D9A67DC2E02}"/>
              </a:ext>
            </a:extLst>
          </p:cNvPr>
          <p:cNvSpPr txBox="1"/>
          <p:nvPr/>
        </p:nvSpPr>
        <p:spPr>
          <a:xfrm>
            <a:off x="962113" y="2771883"/>
            <a:ext cx="115003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slice</a:t>
            </a:r>
            <a:r>
              <a:rPr lang="en-US" sz="4400" dirty="0"/>
              <a:t> – returns a new array based on provided range, the start index is included but end index is not.</a:t>
            </a:r>
            <a:endParaRPr lang="en-US" sz="4400" b="1" i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FF852F-D1B4-41C2-AD15-5D349729EE5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JS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70574A-8CC9-4061-B522-80A793F58259}"/>
              </a:ext>
            </a:extLst>
          </p:cNvPr>
          <p:cNvGrpSpPr/>
          <p:nvPr/>
        </p:nvGrpSpPr>
        <p:grpSpPr>
          <a:xfrm>
            <a:off x="962113" y="8205733"/>
            <a:ext cx="12201298" cy="2338316"/>
            <a:chOff x="1437771" y="8803605"/>
            <a:chExt cx="11725640" cy="2338316"/>
          </a:xfrm>
        </p:grpSpPr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FD5E93E8-1B00-42B2-AA2E-69BAD1449669}"/>
                </a:ext>
              </a:extLst>
            </p:cNvPr>
            <p:cNvSpPr/>
            <p:nvPr/>
          </p:nvSpPr>
          <p:spPr>
            <a:xfrm>
              <a:off x="2714175" y="8934032"/>
              <a:ext cx="432262" cy="2091514"/>
            </a:xfrm>
            <a:prstGeom prst="leftBrace">
              <a:avLst>
                <a:gd name="adj1" fmla="val 169658"/>
                <a:gd name="adj2" fmla="val 50000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490E46-5473-48F9-8799-D548CF4A7B14}"/>
                </a:ext>
              </a:extLst>
            </p:cNvPr>
            <p:cNvSpPr txBox="1"/>
            <p:nvPr/>
          </p:nvSpPr>
          <p:spPr>
            <a:xfrm>
              <a:off x="1437771" y="9489777"/>
              <a:ext cx="30874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i="1" dirty="0"/>
                <a:t>slice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12BEEE-C949-4336-B24C-AAB333C90A7A}"/>
                </a:ext>
              </a:extLst>
            </p:cNvPr>
            <p:cNvSpPr txBox="1"/>
            <p:nvPr/>
          </p:nvSpPr>
          <p:spPr>
            <a:xfrm>
              <a:off x="3528378" y="8803605"/>
              <a:ext cx="64948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[1,    </a:t>
              </a:r>
              <a:r>
                <a:rPr lang="en-US" sz="4400" dirty="0"/>
                <a:t>2</a:t>
              </a: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,    3,    4,    5,    6  ]</a:t>
              </a:r>
              <a:endParaRPr lang="en-US" sz="2800" dirty="0"/>
            </a:p>
          </p:txBody>
        </p:sp>
        <p:sp>
          <p:nvSpPr>
            <p:cNvPr id="81" name="Arrow: Left 80">
              <a:extLst>
                <a:ext uri="{FF2B5EF4-FFF2-40B4-BE49-F238E27FC236}">
                  <a16:creationId xmlns:a16="http://schemas.microsoft.com/office/drawing/2014/main" id="{3A75EB54-8C3E-421F-BF43-FF85FDF4B4A1}"/>
                </a:ext>
              </a:extLst>
            </p:cNvPr>
            <p:cNvSpPr/>
            <p:nvPr/>
          </p:nvSpPr>
          <p:spPr>
            <a:xfrm>
              <a:off x="9763335" y="10333802"/>
              <a:ext cx="835270" cy="453731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CF34131-DA16-4C84-8140-C1DA2193A316}"/>
                </a:ext>
              </a:extLst>
            </p:cNvPr>
            <p:cNvSpPr txBox="1"/>
            <p:nvPr/>
          </p:nvSpPr>
          <p:spPr>
            <a:xfrm>
              <a:off x="10757836" y="10299057"/>
              <a:ext cx="2405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New Array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51E505-B268-43F5-92F4-551A2D1BC2E1}"/>
                </a:ext>
              </a:extLst>
            </p:cNvPr>
            <p:cNvSpPr txBox="1"/>
            <p:nvPr/>
          </p:nvSpPr>
          <p:spPr>
            <a:xfrm>
              <a:off x="3545278" y="10372480"/>
              <a:ext cx="64948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ea typeface="+mn-ea"/>
                  <a:cs typeface="+mn-cs"/>
                </a:rPr>
                <a:t>[</a:t>
              </a:r>
              <a:r>
                <a:rPr lang="en-US" sz="4400" dirty="0">
                  <a:solidFill>
                    <a:schemeClr val="accent6">
                      <a:lumMod val="75000"/>
                    </a:schemeClr>
                  </a:solidFill>
                </a:rPr>
                <a:t>            </a:t>
              </a: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ea typeface="+mn-ea"/>
                  <a:cs typeface="+mn-cs"/>
                </a:rPr>
                <a:t>  3,    4,          </a:t>
              </a:r>
              <a:r>
                <a:rPr kumimoji="0" lang="en-US" sz="4400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ea typeface="+mn-ea"/>
                  <a:cs typeface="+mn-cs"/>
                </a:rPr>
                <a:t>    </a:t>
              </a: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ea typeface="+mn-ea"/>
                  <a:cs typeface="+mn-cs"/>
                </a:rPr>
                <a:t>]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B7C680-8ACC-4B43-8770-5F7530CE2A87}"/>
              </a:ext>
            </a:extLst>
          </p:cNvPr>
          <p:cNvGrpSpPr/>
          <p:nvPr/>
        </p:nvGrpSpPr>
        <p:grpSpPr>
          <a:xfrm>
            <a:off x="3426605" y="8915946"/>
            <a:ext cx="1283337" cy="627889"/>
            <a:chOff x="4447308" y="9154252"/>
            <a:chExt cx="1283337" cy="62788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EA3F5F6-8863-4298-A6A8-3FAB7042E471}"/>
                </a:ext>
              </a:extLst>
            </p:cNvPr>
            <p:cNvGrpSpPr/>
            <p:nvPr/>
          </p:nvGrpSpPr>
          <p:grpSpPr>
            <a:xfrm>
              <a:off x="4447308" y="9154252"/>
              <a:ext cx="365760" cy="627889"/>
              <a:chOff x="4447308" y="9154252"/>
              <a:chExt cx="365760" cy="627889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5CA0088-676D-4E73-97FA-6AAE7CFA7DCC}"/>
                  </a:ext>
                </a:extLst>
              </p:cNvPr>
              <p:cNvCxnSpPr/>
              <p:nvPr/>
            </p:nvCxnSpPr>
            <p:spPr>
              <a:xfrm>
                <a:off x="4621876" y="9154252"/>
                <a:ext cx="0" cy="25575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685C5CC-950C-4AD2-B8C2-4913DC72AD64}"/>
                  </a:ext>
                </a:extLst>
              </p:cNvPr>
              <p:cNvSpPr/>
              <p:nvPr/>
            </p:nvSpPr>
            <p:spPr>
              <a:xfrm>
                <a:off x="4447308" y="9416381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203DDD0-0051-476E-B708-5B98AC9B7C02}"/>
                </a:ext>
              </a:extLst>
            </p:cNvPr>
            <p:cNvGrpSpPr/>
            <p:nvPr/>
          </p:nvGrpSpPr>
          <p:grpSpPr>
            <a:xfrm>
              <a:off x="5364885" y="9154252"/>
              <a:ext cx="365760" cy="627889"/>
              <a:chOff x="4447308" y="9154252"/>
              <a:chExt cx="365760" cy="627889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8D4A844-F79A-4059-B7DD-B81E13BDA5BE}"/>
                  </a:ext>
                </a:extLst>
              </p:cNvPr>
              <p:cNvCxnSpPr/>
              <p:nvPr/>
            </p:nvCxnSpPr>
            <p:spPr>
              <a:xfrm>
                <a:off x="4621876" y="9154252"/>
                <a:ext cx="0" cy="25575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E055037-D61F-49D7-936B-4010D856C12C}"/>
                  </a:ext>
                </a:extLst>
              </p:cNvPr>
              <p:cNvSpPr/>
              <p:nvPr/>
            </p:nvSpPr>
            <p:spPr>
              <a:xfrm>
                <a:off x="4447308" y="9416381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501C0A-5B68-408C-B631-9E42C5136D2F}"/>
              </a:ext>
            </a:extLst>
          </p:cNvPr>
          <p:cNvGrpSpPr/>
          <p:nvPr/>
        </p:nvGrpSpPr>
        <p:grpSpPr>
          <a:xfrm>
            <a:off x="5206746" y="8915946"/>
            <a:ext cx="1283337" cy="627889"/>
            <a:chOff x="4447308" y="9154252"/>
            <a:chExt cx="1283337" cy="62788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AFC6B6F-1A0C-4380-A50B-7A8592459021}"/>
                </a:ext>
              </a:extLst>
            </p:cNvPr>
            <p:cNvGrpSpPr/>
            <p:nvPr/>
          </p:nvGrpSpPr>
          <p:grpSpPr>
            <a:xfrm>
              <a:off x="4447308" y="9154252"/>
              <a:ext cx="365760" cy="627889"/>
              <a:chOff x="4447308" y="9154252"/>
              <a:chExt cx="365760" cy="627889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29664D9-0994-4116-AC04-A0BEF1E73BD5}"/>
                  </a:ext>
                </a:extLst>
              </p:cNvPr>
              <p:cNvCxnSpPr/>
              <p:nvPr/>
            </p:nvCxnSpPr>
            <p:spPr>
              <a:xfrm>
                <a:off x="4621876" y="9154252"/>
                <a:ext cx="0" cy="25575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8DABB01-5FE0-4C49-B321-85CE6EB4D21F}"/>
                  </a:ext>
                </a:extLst>
              </p:cNvPr>
              <p:cNvSpPr/>
              <p:nvPr/>
            </p:nvSpPr>
            <p:spPr>
              <a:xfrm>
                <a:off x="4447308" y="9416381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46C852B-D485-48B5-AFB0-602B3A12650E}"/>
                </a:ext>
              </a:extLst>
            </p:cNvPr>
            <p:cNvGrpSpPr/>
            <p:nvPr/>
          </p:nvGrpSpPr>
          <p:grpSpPr>
            <a:xfrm>
              <a:off x="5364885" y="9154252"/>
              <a:ext cx="365760" cy="627889"/>
              <a:chOff x="4447308" y="9154252"/>
              <a:chExt cx="365760" cy="627889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3247445-FCFC-4B2D-BD54-26F85F7DBC04}"/>
                  </a:ext>
                </a:extLst>
              </p:cNvPr>
              <p:cNvCxnSpPr/>
              <p:nvPr/>
            </p:nvCxnSpPr>
            <p:spPr>
              <a:xfrm>
                <a:off x="4621876" y="9154252"/>
                <a:ext cx="0" cy="25575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1A07C84-AD72-478F-B50F-A3180A732A63}"/>
                  </a:ext>
                </a:extLst>
              </p:cNvPr>
              <p:cNvSpPr/>
              <p:nvPr/>
            </p:nvSpPr>
            <p:spPr>
              <a:xfrm>
                <a:off x="4447308" y="9416381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7474D5F-A98A-4014-B3FC-F7B8458C6122}"/>
              </a:ext>
            </a:extLst>
          </p:cNvPr>
          <p:cNvSpPr/>
          <p:nvPr/>
        </p:nvSpPr>
        <p:spPr>
          <a:xfrm>
            <a:off x="4950161" y="8205733"/>
            <a:ext cx="1881362" cy="233831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DC9CAAD-4518-42FA-9877-64B491A57933}"/>
              </a:ext>
            </a:extLst>
          </p:cNvPr>
          <p:cNvGrpSpPr/>
          <p:nvPr/>
        </p:nvGrpSpPr>
        <p:grpSpPr>
          <a:xfrm>
            <a:off x="7074214" y="8897380"/>
            <a:ext cx="1283337" cy="627889"/>
            <a:chOff x="4447308" y="9154252"/>
            <a:chExt cx="1283337" cy="62788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03BBC5C-1742-4C6A-8CAF-EE62406157C6}"/>
                </a:ext>
              </a:extLst>
            </p:cNvPr>
            <p:cNvGrpSpPr/>
            <p:nvPr/>
          </p:nvGrpSpPr>
          <p:grpSpPr>
            <a:xfrm>
              <a:off x="4447308" y="9154252"/>
              <a:ext cx="365760" cy="627889"/>
              <a:chOff x="4447308" y="9154252"/>
              <a:chExt cx="365760" cy="627889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D8CD3B2-E74D-4053-973B-0BE9EE8B523B}"/>
                  </a:ext>
                </a:extLst>
              </p:cNvPr>
              <p:cNvCxnSpPr/>
              <p:nvPr/>
            </p:nvCxnSpPr>
            <p:spPr>
              <a:xfrm>
                <a:off x="4621876" y="9154252"/>
                <a:ext cx="0" cy="25575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53AA402-7770-4D05-A832-3F3B1B95F50F}"/>
                  </a:ext>
                </a:extLst>
              </p:cNvPr>
              <p:cNvSpPr/>
              <p:nvPr/>
            </p:nvSpPr>
            <p:spPr>
              <a:xfrm>
                <a:off x="4447308" y="9416381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756B6E8-CFA9-45BD-9BA1-52DABAA5A7E9}"/>
                </a:ext>
              </a:extLst>
            </p:cNvPr>
            <p:cNvGrpSpPr/>
            <p:nvPr/>
          </p:nvGrpSpPr>
          <p:grpSpPr>
            <a:xfrm>
              <a:off x="5364885" y="9154252"/>
              <a:ext cx="365760" cy="627889"/>
              <a:chOff x="4447308" y="9154252"/>
              <a:chExt cx="365760" cy="627889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A53C488-B70D-4A87-9511-964E125145A6}"/>
                  </a:ext>
                </a:extLst>
              </p:cNvPr>
              <p:cNvCxnSpPr/>
              <p:nvPr/>
            </p:nvCxnSpPr>
            <p:spPr>
              <a:xfrm>
                <a:off x="4621876" y="9154252"/>
                <a:ext cx="0" cy="25575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3824576-0195-4FEB-A59D-C443BB5E82CE}"/>
                  </a:ext>
                </a:extLst>
              </p:cNvPr>
              <p:cNvSpPr/>
              <p:nvPr/>
            </p:nvSpPr>
            <p:spPr>
              <a:xfrm>
                <a:off x="4447308" y="9416381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403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i="1" dirty="0">
                <a:solidFill>
                  <a:srgbClr val="000000"/>
                </a:solidFill>
                <a:latin typeface="Open Sans" panose="020B0606030504020204" pitchFamily="34" charset="0"/>
              </a:rPr>
              <a:t>join</a:t>
            </a:r>
            <a:endParaRPr lang="en-US" sz="7200" i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EB548E-69C1-4156-98C4-264A1EF844FE}"/>
              </a:ext>
            </a:extLst>
          </p:cNvPr>
          <p:cNvSpPr txBox="1"/>
          <p:nvPr/>
        </p:nvSpPr>
        <p:spPr>
          <a:xfrm>
            <a:off x="962113" y="4975805"/>
            <a:ext cx="11500338" cy="2603956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joined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joined = 1-2-3-4-5-6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62D775-49A5-4DA0-8A35-2D9A67DC2E02}"/>
              </a:ext>
            </a:extLst>
          </p:cNvPr>
          <p:cNvSpPr txBox="1"/>
          <p:nvPr/>
        </p:nvSpPr>
        <p:spPr>
          <a:xfrm>
            <a:off x="962113" y="2771883"/>
            <a:ext cx="115003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join</a:t>
            </a:r>
            <a:r>
              <a:rPr lang="en-US" sz="4400" dirty="0"/>
              <a:t> – returns a new string by concatenating elements with provided separator.</a:t>
            </a:r>
            <a:endParaRPr lang="en-US" sz="4400" b="1" i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FF852F-D1B4-41C2-AD15-5D349729EE5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JS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70574A-8CC9-4061-B522-80A793F58259}"/>
              </a:ext>
            </a:extLst>
          </p:cNvPr>
          <p:cNvGrpSpPr/>
          <p:nvPr/>
        </p:nvGrpSpPr>
        <p:grpSpPr>
          <a:xfrm>
            <a:off x="962113" y="8205733"/>
            <a:ext cx="8933736" cy="2321381"/>
            <a:chOff x="1437771" y="8803605"/>
            <a:chExt cx="8585462" cy="2321381"/>
          </a:xfrm>
        </p:grpSpPr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FD5E93E8-1B00-42B2-AA2E-69BAD1449669}"/>
                </a:ext>
              </a:extLst>
            </p:cNvPr>
            <p:cNvSpPr/>
            <p:nvPr/>
          </p:nvSpPr>
          <p:spPr>
            <a:xfrm>
              <a:off x="2714175" y="8934032"/>
              <a:ext cx="432262" cy="2091514"/>
            </a:xfrm>
            <a:prstGeom prst="leftBrace">
              <a:avLst>
                <a:gd name="adj1" fmla="val 169658"/>
                <a:gd name="adj2" fmla="val 50000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490E46-5473-48F9-8799-D548CF4A7B14}"/>
                </a:ext>
              </a:extLst>
            </p:cNvPr>
            <p:cNvSpPr txBox="1"/>
            <p:nvPr/>
          </p:nvSpPr>
          <p:spPr>
            <a:xfrm>
              <a:off x="1437771" y="9489777"/>
              <a:ext cx="30874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i="1" dirty="0"/>
                <a:t>join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12BEEE-C949-4336-B24C-AAB333C90A7A}"/>
                </a:ext>
              </a:extLst>
            </p:cNvPr>
            <p:cNvSpPr txBox="1"/>
            <p:nvPr/>
          </p:nvSpPr>
          <p:spPr>
            <a:xfrm>
              <a:off x="3528378" y="8803605"/>
              <a:ext cx="64948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[1,    </a:t>
              </a:r>
              <a:r>
                <a:rPr lang="en-US" sz="4400" dirty="0"/>
                <a:t>2</a:t>
              </a: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,    3,    4,    5,    6  ]</a:t>
              </a:r>
              <a:endParaRPr lang="en-US" sz="28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51E505-B268-43F5-92F4-551A2D1BC2E1}"/>
                </a:ext>
              </a:extLst>
            </p:cNvPr>
            <p:cNvSpPr txBox="1"/>
            <p:nvPr/>
          </p:nvSpPr>
          <p:spPr>
            <a:xfrm>
              <a:off x="3146437" y="10355545"/>
              <a:ext cx="54512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>
                      <a:lumMod val="75000"/>
                    </a:schemeClr>
                  </a:solidFill>
                </a:rPr>
                <a:t>            </a:t>
              </a: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ea typeface="+mn-ea"/>
                  <a:cs typeface="+mn-cs"/>
                </a:rPr>
                <a:t>  1-2-3-4-5-6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7" name="Arrow: Left 46">
            <a:extLst>
              <a:ext uri="{FF2B5EF4-FFF2-40B4-BE49-F238E27FC236}">
                <a16:creationId xmlns:a16="http://schemas.microsoft.com/office/drawing/2014/main" id="{8FFF2604-69C1-4C17-828B-C64EEF21CAED}"/>
              </a:ext>
            </a:extLst>
          </p:cNvPr>
          <p:cNvSpPr/>
          <p:nvPr/>
        </p:nvSpPr>
        <p:spPr>
          <a:xfrm>
            <a:off x="7437906" y="9952682"/>
            <a:ext cx="869153" cy="453731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19BBB8-3563-452B-90D8-9E9224ECBF61}"/>
              </a:ext>
            </a:extLst>
          </p:cNvPr>
          <p:cNvSpPr txBox="1"/>
          <p:nvPr/>
        </p:nvSpPr>
        <p:spPr>
          <a:xfrm>
            <a:off x="8472749" y="9917937"/>
            <a:ext cx="2503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New string</a:t>
            </a:r>
          </a:p>
        </p:txBody>
      </p:sp>
    </p:spTree>
    <p:extLst>
      <p:ext uri="{BB962C8B-B14F-4D97-AF65-F5344CB8AC3E}">
        <p14:creationId xmlns:p14="http://schemas.microsoft.com/office/powerpoint/2010/main" val="322617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i="1" dirty="0">
                <a:solidFill>
                  <a:srgbClr val="000000"/>
                </a:solidFill>
                <a:latin typeface="Open Sans" panose="020B0606030504020204" pitchFamily="34" charset="0"/>
              </a:rPr>
              <a:t>reduce</a:t>
            </a:r>
            <a:endParaRPr lang="en-US" sz="7200" i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EB548E-69C1-4156-98C4-264A1EF844FE}"/>
              </a:ext>
            </a:extLst>
          </p:cNvPr>
          <p:cNvSpPr txBox="1"/>
          <p:nvPr/>
        </p:nvSpPr>
        <p:spPr>
          <a:xfrm>
            <a:off x="548640" y="4975805"/>
            <a:ext cx="12674991" cy="2603956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3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sum = 21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62D775-49A5-4DA0-8A35-2D9A67DC2E02}"/>
              </a:ext>
            </a:extLst>
          </p:cNvPr>
          <p:cNvSpPr txBox="1"/>
          <p:nvPr/>
        </p:nvSpPr>
        <p:spPr>
          <a:xfrm>
            <a:off x="962113" y="2771883"/>
            <a:ext cx="115003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reduce</a:t>
            </a:r>
            <a:r>
              <a:rPr lang="en-US" sz="4400" dirty="0"/>
              <a:t> – returns the value of accumulated function result. </a:t>
            </a:r>
            <a:br>
              <a:rPr lang="en-US" sz="4400" dirty="0"/>
            </a:br>
            <a:r>
              <a:rPr lang="en-US" sz="4400" i="1" dirty="0"/>
              <a:t>Note: </a:t>
            </a:r>
            <a:r>
              <a:rPr lang="en-US" sz="4400" dirty="0"/>
              <a:t>You can also specify initial value.</a:t>
            </a:r>
            <a:endParaRPr lang="en-US" sz="4400" b="1" i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FF852F-D1B4-41C2-AD15-5D349729EE5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JS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70574A-8CC9-4061-B522-80A793F58259}"/>
              </a:ext>
            </a:extLst>
          </p:cNvPr>
          <p:cNvGrpSpPr/>
          <p:nvPr/>
        </p:nvGrpSpPr>
        <p:grpSpPr>
          <a:xfrm>
            <a:off x="962113" y="8205733"/>
            <a:ext cx="11962579" cy="2321381"/>
            <a:chOff x="1437771" y="8803605"/>
            <a:chExt cx="11496228" cy="2321381"/>
          </a:xfrm>
        </p:grpSpPr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FD5E93E8-1B00-42B2-AA2E-69BAD1449669}"/>
                </a:ext>
              </a:extLst>
            </p:cNvPr>
            <p:cNvSpPr/>
            <p:nvPr/>
          </p:nvSpPr>
          <p:spPr>
            <a:xfrm>
              <a:off x="2994828" y="8912771"/>
              <a:ext cx="432262" cy="2091514"/>
            </a:xfrm>
            <a:prstGeom prst="leftBrace">
              <a:avLst>
                <a:gd name="adj1" fmla="val 169658"/>
                <a:gd name="adj2" fmla="val 50000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490E46-5473-48F9-8799-D548CF4A7B14}"/>
                </a:ext>
              </a:extLst>
            </p:cNvPr>
            <p:cNvSpPr txBox="1"/>
            <p:nvPr/>
          </p:nvSpPr>
          <p:spPr>
            <a:xfrm>
              <a:off x="1437771" y="9489777"/>
              <a:ext cx="30874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i="1" dirty="0"/>
                <a:t>reduce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12BEEE-C949-4336-B24C-AAB333C90A7A}"/>
                </a:ext>
              </a:extLst>
            </p:cNvPr>
            <p:cNvSpPr txBox="1"/>
            <p:nvPr/>
          </p:nvSpPr>
          <p:spPr>
            <a:xfrm>
              <a:off x="3528378" y="8803605"/>
              <a:ext cx="94056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[1, </a:t>
              </a:r>
              <a:r>
                <a:rPr lang="en-US" sz="4400" dirty="0"/>
                <a:t>2</a:t>
              </a: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,           3,            4,             5,               6]</a:t>
              </a:r>
              <a:endParaRPr lang="en-US" sz="28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51E505-B268-43F5-92F4-551A2D1BC2E1}"/>
                </a:ext>
              </a:extLst>
            </p:cNvPr>
            <p:cNvSpPr txBox="1"/>
            <p:nvPr/>
          </p:nvSpPr>
          <p:spPr>
            <a:xfrm>
              <a:off x="4984147" y="10355545"/>
              <a:ext cx="36135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>
                      <a:lumMod val="75000"/>
                    </a:schemeClr>
                  </a:solidFill>
                </a:rPr>
                <a:t>            </a:t>
              </a: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ea typeface="+mn-ea"/>
                  <a:cs typeface="+mn-cs"/>
                </a:rPr>
                <a:t>  21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7" name="Arrow: Left 46">
            <a:extLst>
              <a:ext uri="{FF2B5EF4-FFF2-40B4-BE49-F238E27FC236}">
                <a16:creationId xmlns:a16="http://schemas.microsoft.com/office/drawing/2014/main" id="{8FFF2604-69C1-4C17-828B-C64EEF21CAED}"/>
              </a:ext>
            </a:extLst>
          </p:cNvPr>
          <p:cNvSpPr/>
          <p:nvPr/>
        </p:nvSpPr>
        <p:spPr>
          <a:xfrm>
            <a:off x="7437906" y="9952682"/>
            <a:ext cx="869153" cy="453731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19BBB8-3563-452B-90D8-9E9224ECBF61}"/>
              </a:ext>
            </a:extLst>
          </p:cNvPr>
          <p:cNvSpPr txBox="1"/>
          <p:nvPr/>
        </p:nvSpPr>
        <p:spPr>
          <a:xfrm>
            <a:off x="8472749" y="9917937"/>
            <a:ext cx="2503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New value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7D7183-8F77-4CB5-ABEC-271B470B5F45}"/>
              </a:ext>
            </a:extLst>
          </p:cNvPr>
          <p:cNvSpPr txBox="1"/>
          <p:nvPr/>
        </p:nvSpPr>
        <p:spPr>
          <a:xfrm>
            <a:off x="3270739" y="8971358"/>
            <a:ext cx="99528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1+</a:t>
            </a:r>
            <a:r>
              <a:rPr lang="en-US" sz="4400" dirty="0"/>
              <a:t>2 </a:t>
            </a:r>
            <a:r>
              <a:rPr lang="en-US" sz="4400" dirty="0">
                <a:sym typeface="Wingdings" panose="05000000000000000000" pitchFamily="2" charset="2"/>
              </a:rPr>
              <a:t> 3 + 3  6 + 4  10 + 5  15 + 6</a:t>
            </a:r>
            <a:endParaRPr lang="en-US" sz="28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3A70A6B-5321-4DDE-8D71-EE01966E04AA}"/>
              </a:ext>
            </a:extLst>
          </p:cNvPr>
          <p:cNvSpPr/>
          <p:nvPr/>
        </p:nvSpPr>
        <p:spPr>
          <a:xfrm>
            <a:off x="3270739" y="9025088"/>
            <a:ext cx="9191712" cy="71571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2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4B6CA9-CB73-4FAE-ACB1-2ABFEEF8DBF6}"/>
              </a:ext>
            </a:extLst>
          </p:cNvPr>
          <p:cNvGrpSpPr/>
          <p:nvPr/>
        </p:nvGrpSpPr>
        <p:grpSpPr>
          <a:xfrm>
            <a:off x="3459014" y="6145213"/>
            <a:ext cx="6797972" cy="1425575"/>
            <a:chOff x="548640" y="12290425"/>
            <a:chExt cx="6797972" cy="1425575"/>
          </a:xfrm>
        </p:grpSpPr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F0591F8E-D5FA-482E-81A0-DC8F4759840B}"/>
                </a:ext>
              </a:extLst>
            </p:cNvPr>
            <p:cNvSpPr/>
            <p:nvPr/>
          </p:nvSpPr>
          <p:spPr>
            <a:xfrm>
              <a:off x="1991052" y="12819184"/>
              <a:ext cx="1980918" cy="746163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Follow</a:t>
              </a:r>
              <a:endParaRPr 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6FC1ED-45E7-40FA-B8CA-2A5E1E872972}"/>
                </a:ext>
              </a:extLst>
            </p:cNvPr>
            <p:cNvSpPr txBox="1"/>
            <p:nvPr/>
          </p:nvSpPr>
          <p:spPr>
            <a:xfrm>
              <a:off x="3971970" y="12869099"/>
              <a:ext cx="3374642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3600" b="1" dirty="0"/>
                <a:t>me for more tips</a:t>
              </a:r>
            </a:p>
          </p:txBody>
        </p:sp>
        <p:pic>
          <p:nvPicPr>
            <p:cNvPr id="9" name="Picture 8" descr="A person with a beard&#10;&#10;Description automatically generated with low confidence">
              <a:extLst>
                <a:ext uri="{FF2B5EF4-FFF2-40B4-BE49-F238E27FC236}">
                  <a16:creationId xmlns:a16="http://schemas.microsoft.com/office/drawing/2014/main" id="{D967F85E-71A7-4E59-A736-1F4CFA21B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" y="12290425"/>
              <a:ext cx="1178639" cy="1425575"/>
            </a:xfrm>
            <a:prstGeom prst="rect">
              <a:avLst/>
            </a:prstGeom>
          </p:spPr>
        </p:pic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FF852F-D1B4-41C2-AD15-5D349729EE5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JS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CB41E-0F96-4612-9930-52B884880430}"/>
              </a:ext>
            </a:extLst>
          </p:cNvPr>
          <p:cNvSpPr txBox="1"/>
          <p:nvPr/>
        </p:nvSpPr>
        <p:spPr>
          <a:xfrm>
            <a:off x="777435" y="3622431"/>
            <a:ext cx="12209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To know more refer to my array search methods post link in description</a:t>
            </a:r>
          </a:p>
        </p:txBody>
      </p:sp>
    </p:spTree>
    <p:extLst>
      <p:ext uri="{BB962C8B-B14F-4D97-AF65-F5344CB8AC3E}">
        <p14:creationId xmlns:p14="http://schemas.microsoft.com/office/powerpoint/2010/main" val="23112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612</TotalTime>
  <Words>616</Words>
  <Application>Microsoft Office PowerPoint</Application>
  <PresentationFormat>Custom</PresentationFormat>
  <Paragraphs>127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Bukhari</dc:creator>
  <cp:lastModifiedBy>Asad Bukhari</cp:lastModifiedBy>
  <cp:revision>40</cp:revision>
  <dcterms:created xsi:type="dcterms:W3CDTF">2022-08-03T04:04:26Z</dcterms:created>
  <dcterms:modified xsi:type="dcterms:W3CDTF">2022-11-09T04:28:13Z</dcterms:modified>
</cp:coreProperties>
</file>