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90EFA05C-051E-4CBC-A4BF-1A14B9F554F9}" type="datetimeFigureOut">
              <a:rPr lang="en-US" smtClean="0"/>
              <a:t>3/17/2021</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500049A9-1918-44F8-A7BE-2494E283CAA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0EFA05C-051E-4CBC-A4BF-1A14B9F554F9}" type="datetimeFigureOut">
              <a:rPr lang="en-US" smtClean="0"/>
              <a:t>3/17/2021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00049A9-1918-44F8-A7BE-2494E283CAA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90EFA05C-051E-4CBC-A4BF-1A14B9F554F9}" type="datetimeFigureOut">
              <a:rPr lang="en-US" smtClean="0"/>
              <a:t>3/17/2021</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500049A9-1918-44F8-A7BE-2494E283CAA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0EFA05C-051E-4CBC-A4BF-1A14B9F554F9}" type="datetimeFigureOut">
              <a:rPr lang="en-US" smtClean="0"/>
              <a:t>3/17/2021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00049A9-1918-44F8-A7BE-2494E283CAA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90EFA05C-051E-4CBC-A4BF-1A14B9F554F9}" type="datetimeFigureOut">
              <a:rPr lang="en-US" smtClean="0"/>
              <a:t>3/17/2021</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500049A9-1918-44F8-A7BE-2494E283CAA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0EFA05C-051E-4CBC-A4BF-1A14B9F554F9}" type="datetimeFigureOut">
              <a:rPr lang="en-US" smtClean="0"/>
              <a:t>3/17/2021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00049A9-1918-44F8-A7BE-2494E283CAA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0EFA05C-051E-4CBC-A4BF-1A14B9F554F9}" type="datetimeFigureOut">
              <a:rPr lang="en-US" smtClean="0"/>
              <a:t>3/17/2021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00049A9-1918-44F8-A7BE-2494E283CAA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0EFA05C-051E-4CBC-A4BF-1A14B9F554F9}" type="datetimeFigureOut">
              <a:rPr lang="en-US" smtClean="0"/>
              <a:t>3/17/2021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00049A9-1918-44F8-A7BE-2494E283CAA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90EFA05C-051E-4CBC-A4BF-1A14B9F554F9}" type="datetimeFigureOut">
              <a:rPr lang="en-US" smtClean="0"/>
              <a:t>3/17/2021</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500049A9-1918-44F8-A7BE-2494E283CAA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0EFA05C-051E-4CBC-A4BF-1A14B9F554F9}" type="datetimeFigureOut">
              <a:rPr lang="en-US" smtClean="0"/>
              <a:t>3/17/2021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00049A9-1918-44F8-A7BE-2494E283CAA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90EFA05C-051E-4CBC-A4BF-1A14B9F554F9}" type="datetimeFigureOut">
              <a:rPr lang="en-US" smtClean="0"/>
              <a:t>3/17/2021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00049A9-1918-44F8-A7BE-2494E283CAAD}"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90EFA05C-051E-4CBC-A4BF-1A14B9F554F9}" type="datetimeFigureOut">
              <a:rPr lang="en-US" smtClean="0"/>
              <a:t>3/17/2021</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500049A9-1918-44F8-A7BE-2494E283CAA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000" dirty="0" smtClean="0"/>
              <a:t>Don’t Cut Your Marketing Budget in a Recession</a:t>
            </a:r>
            <a:br>
              <a:rPr lang="en-US" sz="4000" dirty="0" smtClean="0"/>
            </a:br>
            <a:endParaRPr lang="en-US" sz="4000" dirty="0"/>
          </a:p>
        </p:txBody>
      </p:sp>
      <p:sp>
        <p:nvSpPr>
          <p:cNvPr id="3" name="Subtitle 2"/>
          <p:cNvSpPr>
            <a:spLocks noGrp="1"/>
          </p:cNvSpPr>
          <p:nvPr>
            <p:ph type="subTitle" idx="1"/>
          </p:nvPr>
        </p:nvSpPr>
        <p:spPr/>
        <p:txBody>
          <a:bodyPr/>
          <a:lstStyle/>
          <a:p>
            <a:pPr algn="ctr"/>
            <a:r>
              <a:rPr lang="en-US" sz="3600" dirty="0" err="1" smtClean="0"/>
              <a:t>By:Ayesha</a:t>
            </a:r>
            <a:r>
              <a:rPr lang="en-US" sz="3600" dirty="0" smtClean="0"/>
              <a:t> Akbar</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tx1"/>
                </a:solidFill>
              </a:rPr>
              <a:t>Conculsion</a:t>
            </a:r>
            <a:endParaRPr lang="en-US" dirty="0">
              <a:solidFill>
                <a:schemeClr val="tx1"/>
              </a:solidFill>
            </a:endParaRPr>
          </a:p>
        </p:txBody>
      </p:sp>
      <p:sp>
        <p:nvSpPr>
          <p:cNvPr id="3" name="Content Placeholder 2"/>
          <p:cNvSpPr>
            <a:spLocks noGrp="1"/>
          </p:cNvSpPr>
          <p:nvPr>
            <p:ph idx="1"/>
          </p:nvPr>
        </p:nvSpPr>
        <p:spPr/>
        <p:txBody>
          <a:bodyPr/>
          <a:lstStyle/>
          <a:p>
            <a:r>
              <a:rPr lang="en-US" sz="2400" b="1" dirty="0" smtClean="0"/>
              <a:t>Talk </a:t>
            </a:r>
            <a:r>
              <a:rPr lang="en-US" sz="2400" b="1" dirty="0" smtClean="0"/>
              <a:t>strategy </a:t>
            </a:r>
            <a:r>
              <a:rPr lang="en-US" sz="2400" b="1" dirty="0" smtClean="0"/>
              <a:t>before you make </a:t>
            </a:r>
            <a:r>
              <a:rPr lang="en-US" sz="2400" b="1" dirty="0" smtClean="0"/>
              <a:t>cuts:</a:t>
            </a:r>
          </a:p>
          <a:p>
            <a:r>
              <a:rPr lang="en-US" sz="2400" dirty="0" smtClean="0"/>
              <a:t>Before you decide on your budget, discuss all the options with your marketing team. They can likely work with you to achieve your goals, even with necessary budget accommodations. Your relationship with your marketing team should be transparent — they want to see you succeed, too, and will do everything they can to make that happen.</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p:txBody>
          <a:bodyPr>
            <a:normAutofit fontScale="92500"/>
          </a:bodyPr>
          <a:lstStyle/>
          <a:p>
            <a:pPr algn="just"/>
            <a:r>
              <a:rPr lang="en-US" b="1" dirty="0" smtClean="0"/>
              <a:t> </a:t>
            </a:r>
            <a:r>
              <a:rPr lang="en-US" sz="2000" dirty="0" smtClean="0"/>
              <a:t>Companies tend to cut marketing in a recession.  But firms that maintain their marketing spend while reallocating it to suit the context – be it in product developing, advertising and communication, or pricing – typically fare better than firms that cut their marketing investment.</a:t>
            </a:r>
          </a:p>
          <a:p>
            <a:pPr algn="just"/>
            <a:r>
              <a:rPr lang="en-US" sz="2200" dirty="0" smtClean="0"/>
              <a:t>Most companies reduce spending in recessions, especially on marketing items that may be easier to cut (certainly relative to payroll). Right now, advertising agencies are struggling to stay afloat, and Google and </a:t>
            </a:r>
            <a:r>
              <a:rPr lang="en-US" sz="2200" dirty="0" err="1" smtClean="0"/>
              <a:t>Facebook</a:t>
            </a:r>
            <a:r>
              <a:rPr lang="en-US" sz="2200" dirty="0" smtClean="0"/>
              <a:t> are reporting substantially lower ad revenues as marketing spending dives with the business cycle (cyclical marketing). But that is today’s equivalent of bleeding – an old-fashioned but once widespread treatment that actually reduces the patient’s ability to fight disease.</a:t>
            </a:r>
            <a:endParaRPr 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39"/>
            <a:ext cx="7239000" cy="975360"/>
          </a:xfrm>
        </p:spPr>
        <p:txBody>
          <a:bodyPr>
            <a:normAutofit fontScale="90000"/>
          </a:bodyPr>
          <a:lstStyle/>
          <a:p>
            <a:r>
              <a:rPr lang="en-US" dirty="0" smtClean="0">
                <a:solidFill>
                  <a:schemeClr val="tx1"/>
                </a:solidFill>
              </a:rPr>
              <a:t>Reason Not Cut Budget In Recession</a:t>
            </a:r>
            <a:endParaRPr lang="en-US" dirty="0">
              <a:solidFill>
                <a:schemeClr val="tx1"/>
              </a:solidFill>
            </a:endParaRPr>
          </a:p>
        </p:txBody>
      </p:sp>
      <p:sp>
        <p:nvSpPr>
          <p:cNvPr id="3" name="Content Placeholder 2"/>
          <p:cNvSpPr>
            <a:spLocks noGrp="1"/>
          </p:cNvSpPr>
          <p:nvPr>
            <p:ph idx="1"/>
          </p:nvPr>
        </p:nvSpPr>
        <p:spPr>
          <a:xfrm>
            <a:off x="457200" y="1219200"/>
            <a:ext cx="7239000" cy="5236536"/>
          </a:xfrm>
        </p:spPr>
        <p:txBody>
          <a:bodyPr>
            <a:normAutofit/>
          </a:bodyPr>
          <a:lstStyle/>
          <a:p>
            <a:pPr>
              <a:buNone/>
            </a:pPr>
            <a:r>
              <a:rPr lang="en-US" dirty="0" smtClean="0"/>
              <a:t>   To </a:t>
            </a:r>
            <a:r>
              <a:rPr lang="en-US" dirty="0" smtClean="0"/>
              <a:t>ensure that your business can continue serving its customers, you must consider a few key points. Here are seven reasons to reconsider reducing your marketing budget in a recession.</a:t>
            </a:r>
          </a:p>
          <a:p>
            <a:r>
              <a:rPr lang="en-US" b="1" dirty="0" smtClean="0"/>
              <a:t>1. What if your competitors don’t?</a:t>
            </a:r>
            <a:endParaRPr lang="en-US" dirty="0" smtClean="0"/>
          </a:p>
          <a:p>
            <a:r>
              <a:rPr lang="en-US" dirty="0" smtClean="0"/>
              <a:t>You may consider cutting your marketing budget, but if your competitors don’t, where does that leave you? When you reduce your marketing budget, you decrease how and how often your customers see you — allowing your competitor to move in.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solidFill>
                  <a:schemeClr val="tx1"/>
                </a:solidFill>
              </a:rPr>
              <a:t>2. Your marketing team can help your customers support </a:t>
            </a:r>
            <a:r>
              <a:rPr lang="en-US" sz="2000" dirty="0" smtClean="0">
                <a:solidFill>
                  <a:schemeClr val="tx1"/>
                </a:solidFill>
              </a:rPr>
              <a:t>you.</a:t>
            </a:r>
            <a:r>
              <a:rPr lang="en-US" sz="2000" dirty="0" smtClean="0"/>
              <a:t/>
            </a:r>
            <a:br>
              <a:rPr lang="en-US" sz="2000" dirty="0" smtClean="0"/>
            </a:br>
            <a:endParaRPr lang="en-US" sz="2000" dirty="0"/>
          </a:p>
        </p:txBody>
      </p:sp>
      <p:sp>
        <p:nvSpPr>
          <p:cNvPr id="3" name="Content Placeholder 2"/>
          <p:cNvSpPr>
            <a:spLocks noGrp="1"/>
          </p:cNvSpPr>
          <p:nvPr>
            <p:ph idx="1"/>
          </p:nvPr>
        </p:nvSpPr>
        <p:spPr/>
        <p:txBody>
          <a:bodyPr>
            <a:normAutofit fontScale="92500"/>
          </a:bodyPr>
          <a:lstStyle/>
          <a:p>
            <a:pPr algn="just"/>
            <a:r>
              <a:rPr lang="en-US" dirty="0" smtClean="0"/>
              <a:t>The </a:t>
            </a:r>
            <a:r>
              <a:rPr lang="en-US" dirty="0" smtClean="0"/>
              <a:t>return on investment for your marketing strategy is still valid during a recession. While things are “normal,” your strategy is </a:t>
            </a:r>
            <a:r>
              <a:rPr lang="en-US" dirty="0" smtClean="0"/>
              <a:t>to drive sales and build relationship. </a:t>
            </a:r>
            <a:r>
              <a:rPr lang="en-US" dirty="0" smtClean="0"/>
              <a:t>however, during a recession, you are more focused on the relationship-building side of things and can keep your customers invested in your success. They love you as much as you love them, and they don’t want to see your business struggle. Your marketing team can help you show the right amount of vulnerability and transparency, while still sending the message that you are here to help.</a:t>
            </a:r>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chemeClr val="tx1"/>
                </a:solidFill>
              </a:rPr>
              <a:t>3. Your marketing team protects you</a:t>
            </a:r>
            <a:endParaRPr lang="en-US" sz="2400" dirty="0">
              <a:solidFill>
                <a:schemeClr val="tx1"/>
              </a:solidFill>
            </a:endParaRPr>
          </a:p>
        </p:txBody>
      </p:sp>
      <p:sp>
        <p:nvSpPr>
          <p:cNvPr id="3" name="Content Placeholder 2"/>
          <p:cNvSpPr>
            <a:spLocks noGrp="1"/>
          </p:cNvSpPr>
          <p:nvPr>
            <p:ph idx="1"/>
          </p:nvPr>
        </p:nvSpPr>
        <p:spPr/>
        <p:txBody>
          <a:bodyPr/>
          <a:lstStyle/>
          <a:p>
            <a:pPr algn="just"/>
            <a:r>
              <a:rPr lang="en-US" dirty="0" smtClean="0"/>
              <a:t>Clients often think about marketing as </a:t>
            </a:r>
            <a:r>
              <a:rPr lang="en-US" dirty="0" smtClean="0"/>
              <a:t>advertising, </a:t>
            </a:r>
            <a:r>
              <a:rPr lang="en-US" dirty="0" smtClean="0"/>
              <a:t>but it’s so much more. Your marketing team is telling your brand’s story, and that story must be shaped to align with the social climate —so as to not be insensitive or offensive. Using COVID-19 as an example, companies needed to quickly shift their messaging </a:t>
            </a:r>
            <a:r>
              <a:rPr lang="en-US" dirty="0" smtClean="0"/>
              <a:t>strategies to </a:t>
            </a:r>
            <a:r>
              <a:rPr lang="en-US" dirty="0" smtClean="0"/>
              <a:t>be sensitive and empathetic. Having a team on your side that can help shift and shape your message allows you to support your audience, while keeping your brand top of mind.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chemeClr val="tx1"/>
                </a:solidFill>
              </a:rPr>
              <a:t>4. You don’t want your customers to feel abandoned</a:t>
            </a:r>
            <a:endParaRPr lang="en-US" sz="2800" dirty="0">
              <a:solidFill>
                <a:schemeClr val="tx1"/>
              </a:solidFill>
            </a:endParaRPr>
          </a:p>
        </p:txBody>
      </p:sp>
      <p:sp>
        <p:nvSpPr>
          <p:cNvPr id="3" name="Content Placeholder 2"/>
          <p:cNvSpPr>
            <a:spLocks noGrp="1"/>
          </p:cNvSpPr>
          <p:nvPr>
            <p:ph idx="1"/>
          </p:nvPr>
        </p:nvSpPr>
        <p:spPr/>
        <p:txBody>
          <a:bodyPr>
            <a:normAutofit/>
          </a:bodyPr>
          <a:lstStyle/>
          <a:p>
            <a:pPr algn="just"/>
            <a:r>
              <a:rPr lang="en-US" sz="2400" dirty="0" smtClean="0"/>
              <a:t>Your marketing strategy strengthens your relationship with your audience. A reduction in your budget can leave your customers wondering where you went—or worse, if your business is in jeopardy of shutting down.</a:t>
            </a:r>
          </a:p>
          <a:p>
            <a:pPr algn="just"/>
            <a:r>
              <a:rPr lang="en-US" sz="2400" dirty="0" smtClean="0"/>
              <a:t>You will, of course, be there for your audience in a different way during a recession. Your messaging will focus on how you’re taking care of customers as the tides change. Marketing can tell your audience what you’re doing to keep their best interests in mind, strengthening their trust in your brand.</a:t>
            </a:r>
          </a:p>
          <a:p>
            <a:pPr algn="just"/>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chemeClr val="tx1"/>
                </a:solidFill>
              </a:rPr>
              <a:t>5. It may be time to launch that new product</a:t>
            </a:r>
            <a:endParaRPr lang="en-US" sz="2400" dirty="0">
              <a:solidFill>
                <a:schemeClr val="tx1"/>
              </a:solidFill>
            </a:endParaRPr>
          </a:p>
        </p:txBody>
      </p:sp>
      <p:sp>
        <p:nvSpPr>
          <p:cNvPr id="3" name="Content Placeholder 2"/>
          <p:cNvSpPr>
            <a:spLocks noGrp="1"/>
          </p:cNvSpPr>
          <p:nvPr>
            <p:ph idx="1"/>
          </p:nvPr>
        </p:nvSpPr>
        <p:spPr/>
        <p:txBody>
          <a:bodyPr/>
          <a:lstStyle/>
          <a:p>
            <a:pPr algn="just"/>
            <a:r>
              <a:rPr lang="en-US" dirty="0" smtClean="0"/>
              <a:t>You have less competition during a recession, as other companies are focusing on staying afloat. They aren’t putting their time and effort into launching new products or growing their business. If you are in the position to, and you have ideas ready to launch, work with your marketing team to put your new product out into the world.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chemeClr val="tx1"/>
                </a:solidFill>
              </a:rPr>
              <a:t>6. You will not bounce back as easily</a:t>
            </a:r>
            <a:endParaRPr lang="en-US" sz="2800" dirty="0">
              <a:solidFill>
                <a:schemeClr val="tx1"/>
              </a:solidFill>
            </a:endParaRPr>
          </a:p>
        </p:txBody>
      </p:sp>
      <p:sp>
        <p:nvSpPr>
          <p:cNvPr id="3" name="Content Placeholder 2"/>
          <p:cNvSpPr>
            <a:spLocks noGrp="1"/>
          </p:cNvSpPr>
          <p:nvPr>
            <p:ph idx="1"/>
          </p:nvPr>
        </p:nvSpPr>
        <p:spPr/>
        <p:txBody>
          <a:bodyPr/>
          <a:lstStyle/>
          <a:p>
            <a:pPr algn="just"/>
            <a:r>
              <a:rPr lang="en-US" dirty="0" smtClean="0"/>
              <a:t>If you reduce your marketing efforts, it leaves you in a difficult position when you’re ready to bounce back. You’ve spent a great deal of time and money growing your brand’s reach. Rather than scaling back, discuss a strategy with your marketing team to find ways to keep your reach consistent. Once the economy is on an upswing, you will appreciate not having lost months — or years — of progress.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chemeClr val="tx1"/>
                </a:solidFill>
              </a:rPr>
              <a:t>7. It can take you off course to meet your goals</a:t>
            </a:r>
            <a:endParaRPr lang="en-US" sz="2400" dirty="0">
              <a:solidFill>
                <a:schemeClr val="tx1"/>
              </a:solidFill>
            </a:endParaRPr>
          </a:p>
        </p:txBody>
      </p:sp>
      <p:sp>
        <p:nvSpPr>
          <p:cNvPr id="3" name="Content Placeholder 2"/>
          <p:cNvSpPr>
            <a:spLocks noGrp="1"/>
          </p:cNvSpPr>
          <p:nvPr>
            <p:ph idx="1"/>
          </p:nvPr>
        </p:nvSpPr>
        <p:spPr/>
        <p:txBody>
          <a:bodyPr/>
          <a:lstStyle/>
          <a:p>
            <a:pPr algn="just"/>
            <a:r>
              <a:rPr lang="en-US" dirty="0" smtClean="0"/>
              <a:t>Even amid a recession, you still want to move forward. Your marketing team can help you keep your goals in mind and find new strategies to meet them. Don’t underestimate a marketing team’s versatility and the potential to keep your business growing, even when the economy is less than ideal.</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21</TotalTime>
  <Words>637</Words>
  <Application>Microsoft Office PowerPoint</Application>
  <PresentationFormat>On-screen Show (4:3)</PresentationFormat>
  <Paragraphs>25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Opulent</vt:lpstr>
      <vt:lpstr>Don’t Cut Your Marketing Budget in a Recession </vt:lpstr>
      <vt:lpstr>Summary. </vt:lpstr>
      <vt:lpstr>Reason Not Cut Budget In Recession</vt:lpstr>
      <vt:lpstr>2. Your marketing team can help your customers support you. </vt:lpstr>
      <vt:lpstr>3. Your marketing team protects you</vt:lpstr>
      <vt:lpstr>4. You don’t want your customers to feel abandoned</vt:lpstr>
      <vt:lpstr>5. It may be time to launch that new product</vt:lpstr>
      <vt:lpstr>6. You will not bounce back as easily</vt:lpstr>
      <vt:lpstr>7. It can take you off course to meet your goals</vt:lpstr>
      <vt:lpstr>Conculsion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Don’t Cut Your Marketing Budget in a Recession </dc:title>
  <dc:creator>pc</dc:creator>
  <cp:lastModifiedBy>pc</cp:lastModifiedBy>
  <cp:revision>27</cp:revision>
  <dcterms:created xsi:type="dcterms:W3CDTF">2021-03-17T13:55:33Z</dcterms:created>
  <dcterms:modified xsi:type="dcterms:W3CDTF">2021-03-17T14:16:52Z</dcterms:modified>
</cp:coreProperties>
</file>