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1/10/16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A1DA7FC-8B9B-47CC-976A-DD5BE7583793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sv-SE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sv-SE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sv-SE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sv-SE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sv-SE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sv-SE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sv-SE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sv-SE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1"/>
          <p:cNvSpPr/>
          <p:nvPr/>
        </p:nvSpPr>
        <p:spPr>
          <a:xfrm flipH="1" flipV="1">
            <a:off x="3424320" y="3448800"/>
            <a:ext cx="435960" cy="25164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40" name="Line 2"/>
          <p:cNvSpPr/>
          <p:nvPr/>
        </p:nvSpPr>
        <p:spPr>
          <a:xfrm flipH="1">
            <a:off x="3422880" y="3204360"/>
            <a:ext cx="435600" cy="25164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41" name="CustomShape 3"/>
          <p:cNvSpPr/>
          <p:nvPr/>
        </p:nvSpPr>
        <p:spPr>
          <a:xfrm flipV="1" rot="2650800">
            <a:off x="3673080" y="3273480"/>
            <a:ext cx="355320" cy="356400"/>
          </a:xfrm>
          <a:prstGeom prst="rect">
            <a:avLst/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42" name="CustomShape 4"/>
          <p:cNvSpPr/>
          <p:nvPr/>
        </p:nvSpPr>
        <p:spPr>
          <a:xfrm flipV="1" rot="13440000">
            <a:off x="3760920" y="3323520"/>
            <a:ext cx="261720" cy="263160"/>
          </a:xfrm>
          <a:prstGeom prst="rect">
            <a:avLst/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43" name="CustomShape 5"/>
          <p:cNvSpPr/>
          <p:nvPr/>
        </p:nvSpPr>
        <p:spPr>
          <a:xfrm>
            <a:off x="3894120" y="3377880"/>
            <a:ext cx="70920" cy="1440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44" name="CustomShape 6"/>
          <p:cNvSpPr/>
          <p:nvPr/>
        </p:nvSpPr>
        <p:spPr>
          <a:xfrm>
            <a:off x="6702480" y="2761920"/>
            <a:ext cx="1368000" cy="1368000"/>
          </a:xfrm>
          <a:prstGeom prst="ellipse">
            <a:avLst/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45" name="CustomShape 7"/>
          <p:cNvSpPr/>
          <p:nvPr/>
        </p:nvSpPr>
        <p:spPr>
          <a:xfrm rot="20715600">
            <a:off x="7131240" y="3304440"/>
            <a:ext cx="470520" cy="32508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path path="circle"/>
          </a:gradFill>
          <a:ln w="25560">
            <a:solidFill>
              <a:srgbClr val="000000"/>
            </a:solidFill>
            <a:round/>
          </a:ln>
        </p:spPr>
      </p:sp>
      <p:sp>
        <p:nvSpPr>
          <p:cNvPr id="46" name="CustomShape 8"/>
          <p:cNvSpPr/>
          <p:nvPr/>
        </p:nvSpPr>
        <p:spPr>
          <a:xfrm>
            <a:off x="4019400" y="3446280"/>
            <a:ext cx="6248160" cy="323640"/>
          </a:xfrm>
          <a:prstGeom prst="rect">
            <a:avLst/>
          </a:prstGeom>
          <a:noFill/>
          <a:ln w="25560">
            <a:solidFill>
              <a:srgbClr val="000000"/>
            </a:solidFill>
            <a:custDash>
              <a:ds d="284000" sp="213000"/>
            </a:custDash>
            <a:round/>
          </a:ln>
        </p:spPr>
      </p:sp>
      <p:sp>
        <p:nvSpPr>
          <p:cNvPr id="47" name="CustomShape 9"/>
          <p:cNvSpPr/>
          <p:nvPr/>
        </p:nvSpPr>
        <p:spPr>
          <a:xfrm flipV="1">
            <a:off x="4019400" y="3121200"/>
            <a:ext cx="6286320" cy="323640"/>
          </a:xfrm>
          <a:prstGeom prst="rect">
            <a:avLst/>
          </a:prstGeom>
          <a:noFill/>
          <a:ln w="25560">
            <a:solidFill>
              <a:srgbClr val="000000"/>
            </a:solidFill>
            <a:custDash>
              <a:ds d="284000" sp="213000"/>
            </a:custDash>
            <a:round/>
          </a:ln>
        </p:spPr>
      </p:sp>
      <p:sp>
        <p:nvSpPr>
          <p:cNvPr id="48" name="CustomShape 10"/>
          <p:cNvSpPr/>
          <p:nvPr/>
        </p:nvSpPr>
        <p:spPr>
          <a:xfrm>
            <a:off x="6054480" y="2546280"/>
            <a:ext cx="358560" cy="18712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9" name="CustomShape 11"/>
          <p:cNvSpPr/>
          <p:nvPr/>
        </p:nvSpPr>
        <p:spPr>
          <a:xfrm flipV="1">
            <a:off x="7000920" y="3661560"/>
            <a:ext cx="178920" cy="178920"/>
          </a:xfrm>
          <a:prstGeom prst="ellipse">
            <a:avLst/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50" name="CustomShape 12"/>
          <p:cNvSpPr/>
          <p:nvPr/>
        </p:nvSpPr>
        <p:spPr>
          <a:xfrm flipV="1">
            <a:off x="6845040" y="3265200"/>
            <a:ext cx="144000" cy="144000"/>
          </a:xfrm>
          <a:prstGeom prst="ellipse">
            <a:avLst/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51" name="CustomShape 13"/>
          <p:cNvSpPr/>
          <p:nvPr/>
        </p:nvSpPr>
        <p:spPr>
          <a:xfrm flipV="1">
            <a:off x="7710480" y="3338280"/>
            <a:ext cx="144000" cy="144000"/>
          </a:xfrm>
          <a:prstGeom prst="ellipse">
            <a:avLst/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52" name="CustomShape 14"/>
          <p:cNvSpPr/>
          <p:nvPr/>
        </p:nvSpPr>
        <p:spPr>
          <a:xfrm flipV="1">
            <a:off x="7277040" y="2833560"/>
            <a:ext cx="144000" cy="144000"/>
          </a:xfrm>
          <a:prstGeom prst="ellipse">
            <a:avLst/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53" name="CustomShape 15"/>
          <p:cNvSpPr/>
          <p:nvPr/>
        </p:nvSpPr>
        <p:spPr>
          <a:xfrm flipV="1">
            <a:off x="7493040" y="3840840"/>
            <a:ext cx="107640" cy="107640"/>
          </a:xfrm>
          <a:prstGeom prst="ellipse">
            <a:avLst/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54" name="CustomShape 16"/>
          <p:cNvSpPr/>
          <p:nvPr/>
        </p:nvSpPr>
        <p:spPr>
          <a:xfrm>
            <a:off x="1203120" y="2407680"/>
            <a:ext cx="2036160" cy="2072520"/>
          </a:xfrm>
          <a:prstGeom prst="rect">
            <a:avLst/>
          </a:prstGeom>
          <a:noFill/>
          <a:ln w="25560">
            <a:solidFill>
              <a:srgbClr val="000000"/>
            </a:solidFill>
            <a:miter/>
          </a:ln>
        </p:spPr>
      </p:sp>
      <p:sp>
        <p:nvSpPr>
          <p:cNvPr id="55" name="CustomShape 17"/>
          <p:cNvSpPr/>
          <p:nvPr/>
        </p:nvSpPr>
        <p:spPr>
          <a:xfrm>
            <a:off x="10406160" y="3144960"/>
            <a:ext cx="575640" cy="576000"/>
          </a:xfrm>
          <a:prstGeom prst="ellipse">
            <a:avLst/>
          </a:prstGeom>
          <a:gradFill>
            <a:gsLst>
              <a:gs pos="0">
                <a:srgbClr val="b4c7e7"/>
              </a:gs>
              <a:gs pos="100000">
                <a:srgbClr val="264478"/>
              </a:gs>
            </a:gsLst>
            <a:path path="circle"/>
          </a:gradFill>
          <a:ln w="12600">
            <a:solidFill>
              <a:srgbClr val="43729d"/>
            </a:solidFill>
            <a:miter/>
          </a:ln>
        </p:spPr>
      </p:sp>
      <p:sp>
        <p:nvSpPr>
          <p:cNvPr id="56" name="CustomShape 18"/>
          <p:cNvSpPr/>
          <p:nvPr/>
        </p:nvSpPr>
        <p:spPr>
          <a:xfrm rot="2580000">
            <a:off x="1557720" y="2509560"/>
            <a:ext cx="570600" cy="1263600"/>
          </a:xfrm>
          <a:prstGeom prst="moon">
            <a:avLst>
              <a:gd name="adj" fmla="val 50000"/>
            </a:avLst>
          </a:prstGeom>
          <a:gradFill>
            <a:gsLst>
              <a:gs pos="0">
                <a:srgbClr val="b4c7e7"/>
              </a:gs>
              <a:gs pos="100000">
                <a:srgbClr val="264478"/>
              </a:gs>
            </a:gsLst>
            <a:path path="circle"/>
          </a:gradFill>
          <a:ln w="12600">
            <a:solidFill>
              <a:srgbClr val="43729d"/>
            </a:solidFill>
            <a:miter/>
          </a:ln>
        </p:spPr>
      </p:sp>
      <p:sp>
        <p:nvSpPr>
          <p:cNvPr id="57" name="CustomShape 19"/>
          <p:cNvSpPr/>
          <p:nvPr/>
        </p:nvSpPr>
        <p:spPr>
          <a:xfrm rot="2580000">
            <a:off x="6131520" y="3010680"/>
            <a:ext cx="192600" cy="322200"/>
          </a:xfrm>
          <a:prstGeom prst="moon">
            <a:avLst>
              <a:gd name="adj" fmla="val 50000"/>
            </a:avLst>
          </a:prstGeom>
          <a:gradFill>
            <a:gsLst>
              <a:gs pos="0">
                <a:srgbClr val="b4c7e7"/>
              </a:gs>
              <a:gs pos="100000">
                <a:srgbClr val="264478"/>
              </a:gs>
            </a:gsLst>
            <a:path path="circle"/>
          </a:gradFill>
          <a:ln w="12600">
            <a:solidFill>
              <a:srgbClr val="43729d"/>
            </a:solidFill>
            <a:miter/>
          </a:ln>
        </p:spPr>
      </p:sp>
      <p:sp>
        <p:nvSpPr>
          <p:cNvPr id="58" name="CustomShape 20"/>
          <p:cNvSpPr/>
          <p:nvPr/>
        </p:nvSpPr>
        <p:spPr>
          <a:xfrm flipH="1" rot="19018200">
            <a:off x="6154920" y="3563640"/>
            <a:ext cx="222120" cy="337320"/>
          </a:xfrm>
          <a:prstGeom prst="moon">
            <a:avLst>
              <a:gd name="adj" fmla="val 50000"/>
            </a:avLst>
          </a:prstGeom>
          <a:gradFill>
            <a:gsLst>
              <a:gs pos="0">
                <a:srgbClr val="b4c7e7"/>
              </a:gs>
              <a:gs pos="100000">
                <a:srgbClr val="264478"/>
              </a:gs>
            </a:gsLst>
            <a:path path="circle"/>
          </a:gradFill>
          <a:ln w="12600">
            <a:solidFill>
              <a:srgbClr val="43729d"/>
            </a:solidFill>
            <a:miter/>
          </a:ln>
        </p:spPr>
      </p:sp>
      <p:sp>
        <p:nvSpPr>
          <p:cNvPr id="59" name="CustomShape 21"/>
          <p:cNvSpPr/>
          <p:nvPr/>
        </p:nvSpPr>
        <p:spPr>
          <a:xfrm flipH="1" rot="19018800">
            <a:off x="2185560" y="3085920"/>
            <a:ext cx="625320" cy="1263240"/>
          </a:xfrm>
          <a:prstGeom prst="moon">
            <a:avLst>
              <a:gd name="adj" fmla="val 50000"/>
            </a:avLst>
          </a:prstGeom>
          <a:gradFill>
            <a:gsLst>
              <a:gs pos="0">
                <a:srgbClr val="b4c7e7"/>
              </a:gs>
              <a:gs pos="100000">
                <a:srgbClr val="264478"/>
              </a:gs>
            </a:gsLst>
            <a:path path="circle"/>
          </a:gradFill>
          <a:ln w="12600">
            <a:solidFill>
              <a:srgbClr val="43729d"/>
            </a:solidFill>
            <a:miter/>
          </a:ln>
        </p:spPr>
      </p:sp>
      <p:sp>
        <p:nvSpPr>
          <p:cNvPr id="60" name="CustomShape 22"/>
          <p:cNvSpPr/>
          <p:nvPr/>
        </p:nvSpPr>
        <p:spPr>
          <a:xfrm rot="20715600">
            <a:off x="1776960" y="3157560"/>
            <a:ext cx="793080" cy="54792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path path="circle"/>
          </a:gradFill>
          <a:ln w="25560">
            <a:solidFill>
              <a:srgbClr val="000000"/>
            </a:solidFill>
            <a:round/>
          </a:ln>
        </p:spPr>
      </p:sp>
      <p:sp>
        <p:nvSpPr>
          <p:cNvPr id="61" name="CustomShape 23"/>
          <p:cNvSpPr/>
          <p:nvPr/>
        </p:nvSpPr>
        <p:spPr>
          <a:xfrm>
            <a:off x="2150640" y="3788280"/>
            <a:ext cx="288720" cy="287640"/>
          </a:xfrm>
          <a:prstGeom prst="ellipse">
            <a:avLst/>
          </a:prstGeom>
          <a:gradFill>
            <a:gsLst>
              <a:gs pos="0">
                <a:srgbClr val="3b69bc"/>
              </a:gs>
              <a:gs pos="100000">
                <a:srgbClr val="ffffff"/>
              </a:gs>
            </a:gsLst>
            <a:path path="rect"/>
          </a:gradFill>
          <a:ln w="12600">
            <a:noFill/>
          </a:ln>
        </p:spPr>
      </p:sp>
      <p:sp>
        <p:nvSpPr>
          <p:cNvPr id="62" name="CustomShape 24"/>
          <p:cNvSpPr/>
          <p:nvPr/>
        </p:nvSpPr>
        <p:spPr>
          <a:xfrm>
            <a:off x="5380560" y="1214640"/>
            <a:ext cx="3949920" cy="13701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Elliptical galaxy with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dark matter halo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(lens)</a:t>
            </a:r>
            <a:endParaRPr/>
          </a:p>
        </p:txBody>
      </p:sp>
      <p:sp>
        <p:nvSpPr>
          <p:cNvPr id="63" name="CustomShape 25"/>
          <p:cNvSpPr/>
          <p:nvPr/>
        </p:nvSpPr>
        <p:spPr>
          <a:xfrm>
            <a:off x="10030320" y="2313000"/>
            <a:ext cx="1398960" cy="516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Source</a:t>
            </a:r>
            <a:endParaRPr/>
          </a:p>
        </p:txBody>
      </p:sp>
      <p:sp>
        <p:nvSpPr>
          <p:cNvPr id="64" name="CustomShape 26"/>
          <p:cNvSpPr/>
          <p:nvPr/>
        </p:nvSpPr>
        <p:spPr>
          <a:xfrm>
            <a:off x="4582800" y="4658760"/>
            <a:ext cx="6106320" cy="9435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Dark substructure along sightline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to one of the lensed  images</a:t>
            </a:r>
            <a:endParaRPr/>
          </a:p>
        </p:txBody>
      </p:sp>
      <p:sp>
        <p:nvSpPr>
          <p:cNvPr id="65" name="CustomShape 27"/>
          <p:cNvSpPr/>
          <p:nvPr/>
        </p:nvSpPr>
        <p:spPr>
          <a:xfrm flipH="1" flipV="1">
            <a:off x="7123680" y="3870000"/>
            <a:ext cx="265680" cy="835560"/>
          </a:xfrm>
          <a:prstGeom prst="straightConnector1">
            <a:avLst/>
          </a:prstGeom>
          <a:noFill/>
          <a:ln w="38160">
            <a:solidFill>
              <a:srgbClr val="000000"/>
            </a:solidFill>
            <a:miter/>
            <a:tailEnd len="lg" type="arrow" w="lg"/>
          </a:ln>
        </p:spPr>
      </p:sp>
      <p:sp>
        <p:nvSpPr>
          <p:cNvPr id="66" name="CustomShape 28"/>
          <p:cNvSpPr/>
          <p:nvPr/>
        </p:nvSpPr>
        <p:spPr>
          <a:xfrm>
            <a:off x="47880" y="4709520"/>
            <a:ext cx="2628720" cy="9435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Elliptical lens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galaxy</a:t>
            </a:r>
            <a:endParaRPr/>
          </a:p>
        </p:txBody>
      </p:sp>
      <p:sp>
        <p:nvSpPr>
          <p:cNvPr id="67" name="CustomShape 29"/>
          <p:cNvSpPr/>
          <p:nvPr/>
        </p:nvSpPr>
        <p:spPr>
          <a:xfrm flipV="1">
            <a:off x="1146240" y="3746520"/>
            <a:ext cx="691200" cy="1034640"/>
          </a:xfrm>
          <a:prstGeom prst="straightConnector1">
            <a:avLst/>
          </a:prstGeom>
          <a:noFill/>
          <a:ln w="38160">
            <a:solidFill>
              <a:srgbClr val="000000"/>
            </a:solidFill>
            <a:miter/>
            <a:tailEnd len="lg" type="arrow" w="lg"/>
          </a:ln>
        </p:spPr>
      </p:sp>
      <p:sp>
        <p:nvSpPr>
          <p:cNvPr id="68" name="CustomShape 30"/>
          <p:cNvSpPr/>
          <p:nvPr/>
        </p:nvSpPr>
        <p:spPr>
          <a:xfrm>
            <a:off x="326520" y="821880"/>
            <a:ext cx="3660480" cy="9435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Source lensed into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partial Einstein ring</a:t>
            </a:r>
            <a:endParaRPr/>
          </a:p>
        </p:txBody>
      </p:sp>
      <p:sp>
        <p:nvSpPr>
          <p:cNvPr id="69" name="CustomShape 31"/>
          <p:cNvSpPr/>
          <p:nvPr/>
        </p:nvSpPr>
        <p:spPr>
          <a:xfrm>
            <a:off x="1013040" y="1765440"/>
            <a:ext cx="707040" cy="1019520"/>
          </a:xfrm>
          <a:prstGeom prst="straightConnector1">
            <a:avLst/>
          </a:prstGeom>
          <a:noFill/>
          <a:ln w="38160">
            <a:solidFill>
              <a:srgbClr val="000000"/>
            </a:solidFill>
            <a:miter/>
            <a:tailEnd len="lg" type="arrow" w="lg"/>
          </a:ln>
        </p:spPr>
      </p:sp>
      <p:sp>
        <p:nvSpPr>
          <p:cNvPr id="70" name="CustomShape 32"/>
          <p:cNvSpPr/>
          <p:nvPr/>
        </p:nvSpPr>
        <p:spPr>
          <a:xfrm>
            <a:off x="2412720" y="5272560"/>
            <a:ext cx="2424600" cy="13701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Distortion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due to dark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substructure</a:t>
            </a:r>
            <a:endParaRPr/>
          </a:p>
        </p:txBody>
      </p:sp>
      <p:sp>
        <p:nvSpPr>
          <p:cNvPr id="71" name="CustomShape 33"/>
          <p:cNvSpPr/>
          <p:nvPr/>
        </p:nvSpPr>
        <p:spPr>
          <a:xfrm flipH="1" flipV="1">
            <a:off x="2399400" y="4076280"/>
            <a:ext cx="775080" cy="1199880"/>
          </a:xfrm>
          <a:prstGeom prst="straightConnector1">
            <a:avLst/>
          </a:prstGeom>
          <a:noFill/>
          <a:ln w="38160">
            <a:solidFill>
              <a:srgbClr val="000000"/>
            </a:solidFill>
            <a:miter/>
            <a:tailEnd len="lg" type="arrow" w="lg"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