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0" r:id="rId5"/>
    <p:sldId id="305" r:id="rId6"/>
    <p:sldId id="311" r:id="rId7"/>
    <p:sldId id="312" r:id="rId8"/>
    <p:sldId id="306" r:id="rId9"/>
    <p:sldId id="301" r:id="rId10"/>
    <p:sldId id="299" r:id="rId11"/>
    <p:sldId id="300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solidFill>
                  <a:srgbClr val="00B0F0"/>
                </a:solidFill>
                <a:effectLst/>
              </a:rPr>
              <a:t>Total rainfall during cropping years, 2009–2010 </a:t>
            </a:r>
            <a:endParaRPr lang="en-US" b="1" dirty="0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0.29700573689220439"/>
          <c:y val="3.9174920965616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465587634878972E-2"/>
          <c:y val="0.16702380952380952"/>
          <c:w val="0.90849737532808394"/>
          <c:h val="0.52629358830146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Cropping Year
2009-2010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220</c:v>
                </c:pt>
                <c:pt idx="2">
                  <c:v>325</c:v>
                </c:pt>
                <c:pt idx="3">
                  <c:v>330</c:v>
                </c:pt>
                <c:pt idx="4">
                  <c:v>435</c:v>
                </c:pt>
                <c:pt idx="5">
                  <c:v>540</c:v>
                </c:pt>
                <c:pt idx="6">
                  <c:v>637</c:v>
                </c:pt>
                <c:pt idx="7">
                  <c:v>533</c:v>
                </c:pt>
                <c:pt idx="8">
                  <c:v>431</c:v>
                </c:pt>
                <c:pt idx="9">
                  <c:v>329</c:v>
                </c:pt>
                <c:pt idx="10">
                  <c:v>225</c:v>
                </c:pt>
                <c:pt idx="11">
                  <c:v>223</c:v>
                </c:pt>
                <c:pt idx="12">
                  <c:v>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8B-4DAB-A617-0873541230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1">
                  <c:v>213</c:v>
                </c:pt>
                <c:pt idx="2">
                  <c:v>319</c:v>
                </c:pt>
                <c:pt idx="3">
                  <c:v>325</c:v>
                </c:pt>
                <c:pt idx="4">
                  <c:v>429</c:v>
                </c:pt>
                <c:pt idx="5">
                  <c:v>535</c:v>
                </c:pt>
                <c:pt idx="6">
                  <c:v>632</c:v>
                </c:pt>
                <c:pt idx="7">
                  <c:v>527</c:v>
                </c:pt>
                <c:pt idx="8">
                  <c:v>422</c:v>
                </c:pt>
                <c:pt idx="9">
                  <c:v>321</c:v>
                </c:pt>
                <c:pt idx="10">
                  <c:v>219</c:v>
                </c:pt>
                <c:pt idx="11">
                  <c:v>217</c:v>
                </c:pt>
                <c:pt idx="12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8B-4DAB-A617-0873541230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</c:v>
                </c:pt>
                <c:pt idx="1">
                  <c:v>225</c:v>
                </c:pt>
                <c:pt idx="2">
                  <c:v>250</c:v>
                </c:pt>
                <c:pt idx="3">
                  <c:v>350</c:v>
                </c:pt>
                <c:pt idx="4">
                  <c:v>450</c:v>
                </c:pt>
                <c:pt idx="5">
                  <c:v>550</c:v>
                </c:pt>
                <c:pt idx="6">
                  <c:v>350</c:v>
                </c:pt>
                <c:pt idx="7">
                  <c:v>320</c:v>
                </c:pt>
                <c:pt idx="8">
                  <c:v>220</c:v>
                </c:pt>
                <c:pt idx="9">
                  <c:v>330</c:v>
                </c:pt>
                <c:pt idx="10">
                  <c:v>220</c:v>
                </c:pt>
                <c:pt idx="11">
                  <c:v>250</c:v>
                </c:pt>
                <c:pt idx="12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8B-4DAB-A617-087354123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1565920"/>
        <c:axId val="801566400"/>
      </c:barChart>
      <c:catAx>
        <c:axId val="80156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566400"/>
        <c:crosses val="autoZero"/>
        <c:auto val="1"/>
        <c:lblAlgn val="ctr"/>
        <c:lblOffset val="100"/>
        <c:noMultiLvlLbl val="0"/>
      </c:catAx>
      <c:valAx>
        <c:axId val="8015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56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8434111363146112"/>
          <c:y val="0.8345650961418638"/>
          <c:w val="0.227505168368699"/>
          <c:h val="0.110119985001874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29-Jan-25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29-Jan-25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refhub.elsevier.com/S0378-4290(15)00003-9/sbref0035" TargetMode="External"/><Relationship Id="rId3" Type="http://schemas.openxmlformats.org/officeDocument/2006/relationships/hyperlink" Target="http://refhub.elsevier.com/S0378-4290(15)00003-9/sbref0005" TargetMode="External"/><Relationship Id="rId7" Type="http://schemas.openxmlformats.org/officeDocument/2006/relationships/hyperlink" Target="http://refhub.elsevier.com/S0378-4290(15)00003-9/sbref003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refhub.elsevier.com/S0378-4290(15)00003-9/sbref0025" TargetMode="External"/><Relationship Id="rId5" Type="http://schemas.openxmlformats.org/officeDocument/2006/relationships/hyperlink" Target="http://refhub.elsevier.com/S0378-4290(15)00003-9/sbref0020" TargetMode="External"/><Relationship Id="rId4" Type="http://schemas.openxmlformats.org/officeDocument/2006/relationships/hyperlink" Target="http://refhub.elsevier.com/S0378-4290(15)00003-9/sbref001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 anchor="b">
            <a:normAutofit/>
          </a:bodyPr>
          <a:lstStyle/>
          <a:p>
            <a:r>
              <a:rPr lang="en-US" dirty="0"/>
              <a:t>Welcome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my presentation</a:t>
            </a:r>
          </a:p>
        </p:txBody>
      </p:sp>
      <p:pic>
        <p:nvPicPr>
          <p:cNvPr id="2050" name="Picture 2" descr="EDGE BU CSE Digital Skills Training">
            <a:extLst>
              <a:ext uri="{FF2B5EF4-FFF2-40B4-BE49-F238E27FC236}">
                <a16:creationId xmlns:a16="http://schemas.microsoft.com/office/drawing/2014/main" id="{75A9A9FF-4ACE-B148-6784-7A844CD5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 b="7758"/>
          <a:stretch/>
        </p:blipFill>
        <p:spPr bwMode="auto">
          <a:xfrm>
            <a:off x="849775" y="2858625"/>
            <a:ext cx="3941763" cy="333851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t="1264" r="1" b="1"/>
          <a:stretch/>
        </p:blipFill>
        <p:spPr>
          <a:xfrm>
            <a:off x="5342681" y="2858625"/>
            <a:ext cx="6011119" cy="3338513"/>
          </a:xfrm>
          <a:prstGeom prst="rect">
            <a:avLst/>
          </a:prstGeom>
          <a:noFill/>
        </p:spPr>
      </p:pic>
      <p:sp>
        <p:nvSpPr>
          <p:cNvPr id="2055" name="Slide Number Placeholder 4">
            <a:extLst>
              <a:ext uri="{FF2B5EF4-FFF2-40B4-BE49-F238E27FC236}">
                <a16:creationId xmlns:a16="http://schemas.microsoft.com/office/drawing/2014/main" id="{BB9D53C6-AB76-5CCB-2ECC-F7252D0F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806" y="275613"/>
            <a:ext cx="4359795" cy="2141316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design and treatments</a:t>
            </a:r>
            <a:endParaRPr lang="en-US" dirty="0"/>
          </a:p>
        </p:txBody>
      </p:sp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5521124" cy="6878584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441864"/>
            <a:ext cx="6009409" cy="3898499"/>
          </a:xfrm>
        </p:spPr>
        <p:txBody>
          <a:bodyPr/>
          <a:lstStyle/>
          <a:p>
            <a:endParaRPr lang="en-US" sz="18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 1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Business as usual Farmers’ practice</a:t>
            </a: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 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Best management practices with conventional tillage</a:t>
            </a:r>
          </a:p>
          <a:p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</a:t>
            </a:r>
            <a:r>
              <a:rPr lang="en-US" sz="1800" b="1" spc="-5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b="1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B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practices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reduced</a:t>
            </a:r>
            <a:r>
              <a:rPr lang="en-US" sz="1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tillage.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 4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Crop diversification with best management</a:t>
            </a:r>
            <a:r>
              <a:rPr lang="en-US" sz="1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practices and reduced to zero tillage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Soil sampling and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91" y="787869"/>
            <a:ext cx="2743200" cy="2142144"/>
          </a:xfrm>
        </p:spPr>
        <p:txBody>
          <a:bodyPr anchor="ctr">
            <a:normAutofit/>
          </a:bodyPr>
          <a:lstStyle/>
          <a:p>
            <a:pPr marL="365125" marR="0" indent="-365760"/>
            <a:r>
              <a:rPr lang="en-US" sz="2200" b="1">
                <a:effectLst/>
              </a:rPr>
              <a:t>Data measurement and calculation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903C6A-FE4E-C57B-29E2-BC03F1F9CB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3449" y="3429000"/>
            <a:ext cx="2920796" cy="2927350"/>
          </a:xfrm>
        </p:spPr>
        <p:txBody>
          <a:bodyPr>
            <a:normAutofit fontScale="92500" lnSpcReduction="20000"/>
          </a:bodyPr>
          <a:lstStyle/>
          <a:p>
            <a:pPr marL="182880" marR="39370" indent="151765" algn="just">
              <a:lnSpc>
                <a:spcPct val="111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human labor used in all operations and management practices, amounts of all inputs and outputs, electrical energy used for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irrigation, input–output prices, wage rate for labor and machinery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 were recorded for each plot.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7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Picture Placeholder 15" descr="A diagram of a diagram of soil management&#10;&#10;Description automatically generated">
            <a:extLst>
              <a:ext uri="{FF2B5EF4-FFF2-40B4-BE49-F238E27FC236}">
                <a16:creationId xmlns:a16="http://schemas.microsoft.com/office/drawing/2014/main" id="{25641C5C-F338-F6E0-1E7F-C701C576F0A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245260" y="787869"/>
            <a:ext cx="6243981" cy="5432263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design and treatments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 descr="A diagram of a farm">
            <a:extLst>
              <a:ext uri="{FF2B5EF4-FFF2-40B4-BE49-F238E27FC236}">
                <a16:creationId xmlns:a16="http://schemas.microsoft.com/office/drawing/2014/main" id="{A654D83F-8A67-984F-0F76-C553A730D2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803868" y="157306"/>
            <a:ext cx="7135287" cy="40940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6C4BC1-1C50-0BE4-9BE8-808B6F1A2BF0}"/>
              </a:ext>
            </a:extLst>
          </p:cNvPr>
          <p:cNvSpPr txBox="1"/>
          <p:nvPr/>
        </p:nvSpPr>
        <p:spPr>
          <a:xfrm>
            <a:off x="5278582" y="4703672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 cropping system treatments referred to as scenarios (S)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 designed based on different drivers of agricultural change. The scenarios varied from each other in tillage, crop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establishment, residue management, crop rotation and other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practices.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4B2DBC-09D1-EB43-6CB5-409655E7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91" y="787869"/>
            <a:ext cx="2743200" cy="2142144"/>
          </a:xfrm>
        </p:spPr>
        <p:txBody>
          <a:bodyPr>
            <a:normAutofit fontScale="90000"/>
          </a:bodyPr>
          <a:lstStyle/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Monthly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rainfall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cropping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2009–2010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9D9BA1-EC7F-6880-70CD-B2D6838810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3449" y="3429000"/>
            <a:ext cx="2920796" cy="292735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Maize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mainly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many poverty-stricken areas, especially in the hilly areas. These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 greatly influence the livelihoods and health of the urban 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rural poor in these regions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1D9AC-E93A-BE3D-2EB5-36EE9ED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3EA00-C174-E97C-81A4-04B89F39F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78600"/>
              </p:ext>
            </p:extLst>
          </p:nvPr>
        </p:nvGraphicFramePr>
        <p:xfrm>
          <a:off x="5226627" y="374073"/>
          <a:ext cx="6369625" cy="59095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34657">
                  <a:extLst>
                    <a:ext uri="{9D8B030D-6E8A-4147-A177-3AD203B41FA5}">
                      <a16:colId xmlns:a16="http://schemas.microsoft.com/office/drawing/2014/main" val="2212877336"/>
                    </a:ext>
                  </a:extLst>
                </a:gridCol>
                <a:gridCol w="1770767">
                  <a:extLst>
                    <a:ext uri="{9D8B030D-6E8A-4147-A177-3AD203B41FA5}">
                      <a16:colId xmlns:a16="http://schemas.microsoft.com/office/drawing/2014/main" val="2166788669"/>
                    </a:ext>
                  </a:extLst>
                </a:gridCol>
                <a:gridCol w="993434">
                  <a:extLst>
                    <a:ext uri="{9D8B030D-6E8A-4147-A177-3AD203B41FA5}">
                      <a16:colId xmlns:a16="http://schemas.microsoft.com/office/drawing/2014/main" val="2474494584"/>
                    </a:ext>
                  </a:extLst>
                </a:gridCol>
                <a:gridCol w="1770767">
                  <a:extLst>
                    <a:ext uri="{9D8B030D-6E8A-4147-A177-3AD203B41FA5}">
                      <a16:colId xmlns:a16="http://schemas.microsoft.com/office/drawing/2014/main" val="2986222826"/>
                    </a:ext>
                  </a:extLst>
                </a:gridCol>
              </a:tblGrid>
              <a:tr h="45421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</a:p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 dirty="0">
                          <a:effectLst/>
                        </a:rPr>
                        <a:t>of</a:t>
                      </a:r>
                    </a:p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 dirty="0">
                          <a:effectLst/>
                        </a:rPr>
                        <a:t>Month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Cropping Year</a:t>
                      </a:r>
                    </a:p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2009-2010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39662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Rainfall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345187422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40474"/>
                  </a:ext>
                </a:extLst>
              </a:tr>
              <a:tr h="409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January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1896882836"/>
                  </a:ext>
                </a:extLst>
              </a:tr>
              <a:tr h="393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February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2473743349"/>
                  </a:ext>
                </a:extLst>
              </a:tr>
              <a:tr h="409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March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2126872141"/>
                  </a:ext>
                </a:extLst>
              </a:tr>
              <a:tr h="393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April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429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3169592794"/>
                  </a:ext>
                </a:extLst>
              </a:tr>
              <a:tr h="409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May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540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535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550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24001460"/>
                  </a:ext>
                </a:extLst>
              </a:tr>
              <a:tr h="393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June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637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632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364519268"/>
                  </a:ext>
                </a:extLst>
              </a:tr>
              <a:tr h="409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July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533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527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4149935775"/>
                  </a:ext>
                </a:extLst>
              </a:tr>
              <a:tr h="393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August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431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422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2338096880"/>
                  </a:ext>
                </a:extLst>
              </a:tr>
              <a:tr h="409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September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955850133"/>
                  </a:ext>
                </a:extLst>
              </a:tr>
              <a:tr h="393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October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3830725511"/>
                  </a:ext>
                </a:extLst>
              </a:tr>
              <a:tr h="409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November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2618622393"/>
                  </a:ext>
                </a:extLst>
              </a:tr>
              <a:tr h="393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December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321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>
                          <a:effectLst/>
                        </a:rPr>
                        <a:t>215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</a:pPr>
                      <a:r>
                        <a:rPr lang="en-US" sz="1100" dirty="0">
                          <a:effectLst/>
                        </a:rPr>
                        <a:t>360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0842" marR="60842" marT="0" marB="0"/>
                </a:tc>
                <a:extLst>
                  <a:ext uri="{0D108BD9-81ED-4DB2-BD59-A6C34878D82A}">
                    <a16:rowId xmlns:a16="http://schemas.microsoft.com/office/drawing/2014/main" val="151083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9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33A-F73A-0D4C-D299-CE68CFE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rainfall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</a:t>
            </a:r>
            <a:r>
              <a:rPr lang="en-US" sz="1800" b="1" spc="-3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</a:t>
            </a:r>
            <a:r>
              <a:rPr lang="en-US" sz="1800" b="1" spc="-2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DE3C26-38B7-282A-6E01-C453DADB9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380441"/>
              </p:ext>
            </p:extLst>
          </p:nvPr>
        </p:nvGraphicFramePr>
        <p:xfrm>
          <a:off x="2109355" y="2223654"/>
          <a:ext cx="8478981" cy="413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32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2182482"/>
          </a:xfrm>
        </p:spPr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>
          <a:xfrm>
            <a:off x="4942932" y="0"/>
            <a:ext cx="7249067" cy="218248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08287-0880-B4E6-62BA-3B90084443D5}"/>
              </a:ext>
            </a:extLst>
          </p:cNvPr>
          <p:cNvSpPr txBox="1"/>
          <p:nvPr/>
        </p:nvSpPr>
        <p:spPr>
          <a:xfrm>
            <a:off x="838200" y="2305241"/>
            <a:ext cx="10463645" cy="405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485" marR="0" indent="-152400">
              <a:lnSpc>
                <a:spcPct val="112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Acemoglu, M., Aksoy, A.S., 2005.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cultivation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and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energy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balance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of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Miscanthus</a:t>
            </a:r>
            <a:r>
              <a:rPr lang="en-US" sz="1800" i="1" spc="2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giganteus</a:t>
            </a:r>
            <a:r>
              <a:rPr lang="en-US" sz="1800" i="1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production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Turkey.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Biomass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Bioenergy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29,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42–48.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7485" marR="0" indent="-152400">
              <a:lnSpc>
                <a:spcPct val="112000"/>
              </a:lnSpc>
              <a:spcBef>
                <a:spcPts val="5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V., Stamatas, A., George, D., Nanos, A., Constantinos, A., 2006.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Energy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flow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for</a:t>
            </a:r>
            <a:r>
              <a:rPr lang="en-US" sz="1800" spc="2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integrated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apple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production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Greece.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Agric.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Ecosystem.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Environ.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" marR="0" algn="just">
              <a:spcBef>
                <a:spcPts val="1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B.K.,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Hussain,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M.D.,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1992.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Energy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use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pattern</a:t>
            </a:r>
            <a:r>
              <a:rPr lang="en-US" sz="1800" spc="-5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for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crop</a:t>
            </a:r>
            <a:r>
              <a:rPr lang="en-US" sz="1800" spc="-5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production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</a:t>
            </a:r>
            <a:r>
              <a:rPr lang="en-US" sz="1800" spc="-5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Bangladesh.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4645" marR="0" algn="just">
              <a:spcBef>
                <a:spcPts val="90"/>
              </a:spcBef>
            </a:pP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J.</a:t>
            </a:r>
            <a:r>
              <a:rPr lang="en-US" sz="1800" spc="-15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Eng.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Int.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Dev.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1,</a:t>
            </a:r>
            <a:r>
              <a:rPr lang="en-US" sz="1800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spc="-1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41–47.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4645" marR="0" indent="-152400" algn="just">
              <a:lnSpc>
                <a:spcPct val="112000"/>
              </a:lnSpc>
              <a:spcBef>
                <a:spcPts val="9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BRRI, 2010.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Annual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Internal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Review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Report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for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2009–10.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Bangladesh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Rice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Research</a:t>
            </a:r>
            <a:r>
              <a:rPr lang="en-US" sz="1800" spc="2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Institute,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Gazipur,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Bangladesh.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4645" marR="0" indent="-152400" algn="just">
              <a:lnSpc>
                <a:spcPct val="112000"/>
              </a:lnSpc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BRRI, 2007.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Aphonic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Daner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Chas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(A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Bengali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Publication).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Bangladesh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Rice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Research</a:t>
            </a:r>
            <a:r>
              <a:rPr lang="en-US" sz="1800" spc="2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Institute,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Gazipur,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Bangladesh.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4645" marR="0" indent="-152400" algn="just">
              <a:lnSpc>
                <a:spcPct val="112000"/>
              </a:lnSpc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BARI, 2004.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Krishi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Prajakta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Harbai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(A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Bengali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Publication).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Bangladesh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Agricultural</a:t>
            </a:r>
            <a:r>
              <a:rPr lang="en-US" sz="1800" spc="2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Research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Institute,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Gazipur,</a:t>
            </a:r>
            <a:r>
              <a:rPr lang="en-US" sz="1800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>
                <a:solidFill>
                  <a:srgbClr val="0080A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Bangladesh.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0062" y="3984426"/>
            <a:ext cx="4290204" cy="1470801"/>
          </a:xfrm>
        </p:spPr>
        <p:txBody>
          <a:bodyPr/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: MD.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Asadujjaman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 : 14-65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 No.: 65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{D2E1761E-5E06-4C5D-92FA-F51F6F97FD36}tf16411175_win32</Template>
  <TotalTime>51</TotalTime>
  <Words>470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Tenorite </vt:lpstr>
      <vt:lpstr>Tenorite Bold</vt:lpstr>
      <vt:lpstr>Times New Roman</vt:lpstr>
      <vt:lpstr>Custom</vt:lpstr>
      <vt:lpstr>Welcome  to my presentation</vt:lpstr>
      <vt:lpstr>Experimental design and treatments</vt:lpstr>
      <vt:lpstr>Soil sampling and analysis</vt:lpstr>
      <vt:lpstr>Data measurement and calculation</vt:lpstr>
      <vt:lpstr>Experimental design and treatments</vt:lpstr>
      <vt:lpstr>Table-1 : Monthly Total rainfall and monthly average maximum and minimum temperatures during cropping years, 2009–2010</vt:lpstr>
      <vt:lpstr>Monthly Total rainfall and monthly average maximum and minimum 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Mahmud Hasan</dc:creator>
  <cp:lastModifiedBy>Mahmud Hasan</cp:lastModifiedBy>
  <cp:revision>4</cp:revision>
  <dcterms:created xsi:type="dcterms:W3CDTF">2025-01-29T17:59:05Z</dcterms:created>
  <dcterms:modified xsi:type="dcterms:W3CDTF">2025-01-29T18:50:06Z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