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2"/>
  </p:notesMasterIdLst>
  <p:sldIdLst>
    <p:sldId id="256" r:id="rId2"/>
    <p:sldId id="288" r:id="rId3"/>
    <p:sldId id="258" r:id="rId4"/>
    <p:sldId id="260" r:id="rId5"/>
    <p:sldId id="314" r:id="rId6"/>
    <p:sldId id="313" r:id="rId7"/>
    <p:sldId id="257" r:id="rId8"/>
    <p:sldId id="290" r:id="rId9"/>
    <p:sldId id="291" r:id="rId10"/>
    <p:sldId id="292" r:id="rId11"/>
    <p:sldId id="293" r:id="rId12"/>
    <p:sldId id="294" r:id="rId13"/>
    <p:sldId id="274" r:id="rId14"/>
    <p:sldId id="295" r:id="rId15"/>
    <p:sldId id="296" r:id="rId16"/>
    <p:sldId id="298" r:id="rId17"/>
    <p:sldId id="299" r:id="rId18"/>
    <p:sldId id="301" r:id="rId19"/>
    <p:sldId id="303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5" r:id="rId30"/>
    <p:sldId id="317" r:id="rId31"/>
  </p:sldIdLst>
  <p:sldSz cx="9144000" cy="5143500" type="screen16x9"/>
  <p:notesSz cx="6858000" cy="9144000"/>
  <p:embeddedFontLs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Josefin Sans" panose="020B0604020202020204" charset="0"/>
      <p:regular r:id="rId37"/>
      <p:bold r:id="rId38"/>
      <p:italic r:id="rId39"/>
      <p:boldItalic r:id="rId40"/>
    </p:embeddedFont>
    <p:embeddedFont>
      <p:font typeface="Montserrat Light" panose="00000400000000000000" pitchFamily="2" charset="0"/>
      <p:regular r:id="rId41"/>
      <p:italic r:id="rId42"/>
    </p:embeddedFont>
    <p:embeddedFont>
      <p:font typeface="Montserrat Black" panose="00000A00000000000000" pitchFamily="2" charset="0"/>
      <p:bold r:id="rId43"/>
      <p:boldItalic r:id="rId44"/>
    </p:embeddedFont>
    <p:embeddedFont>
      <p:font typeface="Microsoft Sans Serif" panose="020B0604020202020204" pitchFamily="34" charset="0"/>
      <p:regular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Montserrat ExtraBold" panose="00000900000000000000" pitchFamily="2" charset="0"/>
      <p:bold r:id="rId50"/>
      <p:boldItalic r:id="rId51"/>
    </p:embeddedFont>
    <p:embeddedFont>
      <p:font typeface="Mongolian Baiti" panose="03000500000000000000" pitchFamily="66" charset="0"/>
      <p:regular r:id="rId52"/>
    </p:embeddedFont>
    <p:embeddedFont>
      <p:font typeface="Montserrat SemiBold" panose="00000700000000000000" pitchFamily="2" charset="0"/>
      <p:bold r:id="rId53"/>
      <p:boldItalic r:id="rId54"/>
    </p:embeddedFont>
    <p:embeddedFont>
      <p:font typeface="Montserrat ExtraLight" panose="00000300000000000000" pitchFamily="2" charset="0"/>
      <p:regular r:id="rId55"/>
      <p: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4568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F42355-9D8E-4A55-BEB9-07623BD23BA2}">
  <a:tblStyle styleId="{16F42355-9D8E-4A55-BEB9-07623BD23B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1280" y="3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0" i="0" u="none" strike="noStrike" cap="all" spc="0" baseline="0" dirty="0" smtClean="0">
                <a:solidFill>
                  <a:schemeClr val="tx1"/>
                </a:solidFill>
                <a:effectLst/>
                <a:latin typeface="Montserrat SemiBold" panose="00000700000000000000" pitchFamily="2" charset="0"/>
              </a:rPr>
              <a:t>THE GLOBAL HEALTH OBSERVATORY</a:t>
            </a:r>
          </a:p>
          <a:p>
            <a:pPr>
              <a:defRPr spc="0"/>
            </a:pPr>
            <a:r>
              <a:rPr lang="en-US" sz="1000" b="1" i="0" u="sng" strike="noStrike" spc="600" baseline="0" dirty="0" smtClean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[WHO</a:t>
            </a:r>
            <a:r>
              <a:rPr lang="en-US" sz="1000" b="1" i="0" u="none" strike="noStrike" spc="600" baseline="0" dirty="0" smtClean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]</a:t>
            </a:r>
            <a:endParaRPr lang="en-US" sz="1000" b="1" u="none" spc="600" dirty="0">
              <a:solidFill>
                <a:schemeClr val="tx1"/>
              </a:solidFill>
              <a:latin typeface="Montserrat" panose="00000500000000000000" pitchFamily="2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Medical Doctors ( Per 10,000 People)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2267843735683993E-2"/>
                  <c:y val="-1.8766028700498389E-2"/>
                </c:manualLayout>
              </c:layout>
              <c:tx>
                <c:rich>
                  <a:bodyPr/>
                  <a:lstStyle/>
                  <a:p>
                    <a:fld id="{2EC917D8-B7B1-40DC-B008-D41B06A3C85A}" type="VALUE">
                      <a:rPr lang="en-US" b="1" spc="300">
                        <a:latin typeface="Montserrat" panose="00000500000000000000" pitchFamily="2" charset="0"/>
                      </a:rPr>
                      <a:pPr/>
                      <a:t>[VALUE]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0BC-4D35-902C-0EFF3FF9EC91}"/>
                </c:ext>
              </c:extLst>
            </c:dLbl>
            <c:dLbl>
              <c:idx val="1"/>
              <c:layout>
                <c:manualLayout>
                  <c:x val="1.840176560352599E-2"/>
                  <c:y val="-1.1259617220298992E-2"/>
                </c:manualLayout>
              </c:layout>
              <c:tx>
                <c:rich>
                  <a:bodyPr/>
                  <a:lstStyle/>
                  <a:p>
                    <a:fld id="{FDBA65F3-2D24-405A-B234-80273ED41EE0}" type="VALUE">
                      <a:rPr lang="en-US" b="1" spc="300">
                        <a:latin typeface="Montserrat" panose="00000500000000000000" pitchFamily="2" charset="0"/>
                      </a:rPr>
                      <a:pPr/>
                      <a:t>[VALUE]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0BC-4D35-902C-0EFF3FF9EC91}"/>
                </c:ext>
              </c:extLst>
            </c:dLbl>
            <c:dLbl>
              <c:idx val="2"/>
              <c:layout>
                <c:manualLayout>
                  <c:x val="6.1339218678419967E-3"/>
                  <c:y val="-7.5064114801993275E-3"/>
                </c:manualLayout>
              </c:layout>
              <c:tx>
                <c:rich>
                  <a:bodyPr/>
                  <a:lstStyle/>
                  <a:p>
                    <a:r>
                      <a:rPr lang="en-US" b="1" spc="300" dirty="0" smtClean="0">
                        <a:latin typeface="Montserrat" panose="00000500000000000000" pitchFamily="2" charset="0"/>
                      </a:rPr>
                      <a:t> </a:t>
                    </a:r>
                    <a:fld id="{9010FC0C-04DF-423F-8481-DAA39B9834C8}" type="VALUE">
                      <a:rPr lang="en-US" b="1" spc="300" smtClean="0">
                        <a:latin typeface="Montserrat" panose="00000500000000000000" pitchFamily="2" charset="0"/>
                      </a:rPr>
                      <a:pPr/>
                      <a:t>[VALUE]</a:t>
                    </a:fld>
                    <a:r>
                      <a:rPr lang="en-US" b="1" spc="300" dirty="0" smtClean="0">
                        <a:latin typeface="Montserrat" panose="00000500000000000000" pitchFamily="2" charset="0"/>
                      </a:rPr>
                      <a:t>.00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0BC-4D35-902C-0EFF3FF9EC91}"/>
                </c:ext>
              </c:extLst>
            </c:dLbl>
            <c:dLbl>
              <c:idx val="3"/>
              <c:layout>
                <c:manualLayout>
                  <c:x val="6.1339218678419967E-3"/>
                  <c:y val="-1.5012822960398655E-2"/>
                </c:manualLayout>
              </c:layout>
              <c:tx>
                <c:rich>
                  <a:bodyPr/>
                  <a:lstStyle/>
                  <a:p>
                    <a:fld id="{BB05193A-0C89-4D68-8BEB-6090FD99A413}" type="VALUE">
                      <a:rPr lang="en-US" b="1" spc="300">
                        <a:latin typeface="Montserrat" panose="00000500000000000000" pitchFamily="2" charset="0"/>
                      </a:rPr>
                      <a:pPr/>
                      <a:t>[VALUE]</a:t>
                    </a:fld>
                    <a:endParaRPr lang="en-GB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00BC-4D35-902C-0EFF3FF9EC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Pakistan</c:v>
                </c:pt>
                <c:pt idx="1">
                  <c:v>France</c:v>
                </c:pt>
                <c:pt idx="2">
                  <c:v>United States</c:v>
                </c:pt>
                <c:pt idx="3">
                  <c:v>United Kingdom</c:v>
                </c:pt>
              </c:strCache>
            </c:strRef>
          </c:cat>
          <c:val>
            <c:numRef>
              <c:f>Sheet1!$B$2:$B$5</c:f>
              <c:numCache>
                <c:formatCode>#,##0.00</c:formatCode>
                <c:ptCount val="4"/>
                <c:pt idx="0">
                  <c:v>11.18</c:v>
                </c:pt>
                <c:pt idx="1">
                  <c:v>65.34</c:v>
                </c:pt>
                <c:pt idx="2" formatCode="#,##0">
                  <c:v>26.04</c:v>
                </c:pt>
                <c:pt idx="3">
                  <c:v>58.23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C-4D35-902C-0EFF3FF9E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4609984"/>
        <c:axId val="414584608"/>
        <c:axId val="0"/>
      </c:bar3DChart>
      <c:catAx>
        <c:axId val="41460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84608"/>
        <c:crosses val="autoZero"/>
        <c:auto val="1"/>
        <c:lblAlgn val="ctr"/>
        <c:lblOffset val="100"/>
        <c:noMultiLvlLbl val="0"/>
      </c:catAx>
      <c:valAx>
        <c:axId val="41458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0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7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470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02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8d1ca927_3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8d1ca927_3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000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23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49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242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181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04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129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41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655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623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24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931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81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957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2437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257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57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ab8d1ca927_3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ab8d1ca927_3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ab8d1ca927_3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ab8d1ca927_3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85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47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03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5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6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48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6" r:id="rId6"/>
    <p:sldLayoutId id="2147483676" r:id="rId7"/>
    <p:sldLayoutId id="2147483678" r:id="rId8"/>
  </p:sldLayoutIdLst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hart" Target="../charts/chart1.xml"/><Relationship Id="rId4" Type="http://schemas.openxmlformats.org/officeDocument/2006/relationships/hyperlink" Target="https://www.who.int/healthinfo/paper30.pdf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83" y="1837296"/>
            <a:ext cx="4998307" cy="37121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80" y="1837297"/>
            <a:ext cx="4998307" cy="3712157"/>
          </a:xfrm>
          <a:prstGeom prst="rect">
            <a:avLst/>
          </a:prstGeom>
        </p:spPr>
      </p:pic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678600" y="742950"/>
            <a:ext cx="77871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spc="2000" dirty="0" smtClean="0">
                <a:latin typeface="Montserrat Black" panose="00000A00000000000000" pitchFamily="2" charset="0"/>
              </a:rPr>
              <a:t>E-MEDIX</a:t>
            </a:r>
            <a:endParaRPr sz="6000" spc="2000" dirty="0">
              <a:latin typeface="Montserrat Black" panose="00000A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67" y="1200150"/>
            <a:ext cx="5470565" cy="4068166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12075" y="1589273"/>
            <a:ext cx="4920150" cy="496049"/>
          </a:xfrm>
        </p:spPr>
        <p:txBody>
          <a:bodyPr/>
          <a:lstStyle/>
          <a:p>
            <a:r>
              <a:rPr lang="en-US" sz="1600" b="1" spc="300" dirty="0" smtClean="0">
                <a:latin typeface="Montserrat Light" panose="00000400000000000000" pitchFamily="2" charset="0"/>
              </a:rPr>
              <a:t>Healthcare Anywhere, Anytime</a:t>
            </a:r>
            <a:endParaRPr lang="en-GB" sz="1600" b="1" spc="300" dirty="0">
              <a:latin typeface="Montserrat Light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Tools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5" name="Google Shape;508;p35"/>
          <p:cNvSpPr txBox="1">
            <a:spLocks/>
          </p:cNvSpPr>
          <p:nvPr/>
        </p:nvSpPr>
        <p:spPr>
          <a:xfrm>
            <a:off x="685800" y="2568913"/>
            <a:ext cx="3646800" cy="451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VISUAL STUDIO CODE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7" name="Google Shape;510;p35"/>
          <p:cNvSpPr/>
          <p:nvPr/>
        </p:nvSpPr>
        <p:spPr>
          <a:xfrm>
            <a:off x="1825501" y="1186206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08;p35"/>
          <p:cNvSpPr txBox="1">
            <a:spLocks/>
          </p:cNvSpPr>
          <p:nvPr/>
        </p:nvSpPr>
        <p:spPr>
          <a:xfrm>
            <a:off x="4746901" y="2577145"/>
            <a:ext cx="3494400" cy="357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ADOBE PHOTOSHOP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17" name="Google Shape;510;p35"/>
          <p:cNvSpPr/>
          <p:nvPr/>
        </p:nvSpPr>
        <p:spPr>
          <a:xfrm>
            <a:off x="5798701" y="1192350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08" y="1442945"/>
            <a:ext cx="1538387" cy="866209"/>
          </a:xfrm>
          <a:prstGeom prst="rect">
            <a:avLst/>
          </a:prstGeom>
        </p:spPr>
      </p:pic>
      <p:sp>
        <p:nvSpPr>
          <p:cNvPr id="21" name="Google Shape;508;p35"/>
          <p:cNvSpPr txBox="1">
            <a:spLocks/>
          </p:cNvSpPr>
          <p:nvPr/>
        </p:nvSpPr>
        <p:spPr>
          <a:xfrm>
            <a:off x="685800" y="4494510"/>
            <a:ext cx="3646800" cy="451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GIT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3" name="Google Shape;510;p35"/>
          <p:cNvSpPr/>
          <p:nvPr/>
        </p:nvSpPr>
        <p:spPr>
          <a:xfrm>
            <a:off x="1825501" y="3111803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08;p35"/>
          <p:cNvSpPr txBox="1">
            <a:spLocks/>
          </p:cNvSpPr>
          <p:nvPr/>
        </p:nvSpPr>
        <p:spPr>
          <a:xfrm>
            <a:off x="4746901" y="4502742"/>
            <a:ext cx="3494400" cy="357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GITHUB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1" name="Google Shape;510;p35"/>
          <p:cNvSpPr/>
          <p:nvPr/>
        </p:nvSpPr>
        <p:spPr>
          <a:xfrm>
            <a:off x="5798701" y="3117947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87" y="3183512"/>
            <a:ext cx="1214228" cy="1214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77" y="3269283"/>
            <a:ext cx="1031933" cy="10319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77" y="1398616"/>
            <a:ext cx="944446" cy="9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6" grpId="0"/>
      <p:bldP spid="17" grpId="0" animBg="1"/>
      <p:bldP spid="21" grpId="0"/>
      <p:bldP spid="23" grpId="0" animBg="1"/>
      <p:bldP spid="28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1257275" y="1019175"/>
            <a:ext cx="6629400" cy="3016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 smtClean="0">
                <a:solidFill>
                  <a:srgbClr val="EFEFEF"/>
                </a:solidFill>
                <a:latin typeface="Montserrat ExtraLight" panose="00000300000000000000" pitchFamily="2" charset="0"/>
              </a:rPr>
              <a:t>03.</a:t>
            </a:r>
            <a:endParaRPr sz="30000" dirty="0">
              <a:solidFill>
                <a:srgbClr val="EFEFEF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761975" y="2000250"/>
            <a:ext cx="7620000" cy="1054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pc="600" dirty="0" smtClean="0">
                <a:latin typeface="Montserrat SemiBold" panose="00000700000000000000" pitchFamily="2" charset="0"/>
              </a:rPr>
              <a:t>FRAMEWORK</a:t>
            </a:r>
            <a:endParaRPr b="0" spc="6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0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Django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High level Python Web Framework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Encourages Rapid Development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Encourages </a:t>
            </a: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Clean and Pragmatic Design</a:t>
            </a:r>
          </a:p>
          <a:p>
            <a:pPr marL="114300" indent="0">
              <a:buSzPct val="100000"/>
              <a:buNone/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Free and Open Source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Based on MVT Model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Models: Interface of Data </a:t>
            </a:r>
          </a:p>
          <a:p>
            <a:pPr marL="114300" indent="0">
              <a:buSzPct val="100000"/>
              <a:buNone/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Views: Takes a web request and returns a Web Response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Templates: Consists of HTML, CSS, Bootstrap, JavaScript, etc.</a:t>
            </a: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 marL="114300" indent="0">
              <a:buSzPct val="100000"/>
              <a:buNone/>
            </a:pPr>
            <a:endParaRPr lang="en-US" sz="9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6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>
            <a:spLocks noGrp="1"/>
          </p:cNvSpPr>
          <p:nvPr>
            <p:ph type="subTitle" idx="1"/>
          </p:nvPr>
        </p:nvSpPr>
        <p:spPr>
          <a:xfrm>
            <a:off x="4884991" y="1899619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z="1600" spc="300" dirty="0" smtClean="0">
                <a:latin typeface="Montserrat ExtraBold" panose="00000900000000000000" pitchFamily="2" charset="0"/>
              </a:rPr>
              <a:t>Fully Loaded</a:t>
            </a:r>
            <a:endParaRPr lang="en-GB" sz="1600" spc="300" dirty="0">
              <a:latin typeface="Montserrat ExtraBold" panose="00000900000000000000" pitchFamily="2" charset="0"/>
            </a:endParaRPr>
          </a:p>
        </p:txBody>
      </p:sp>
      <p:sp>
        <p:nvSpPr>
          <p:cNvPr id="771" name="Google Shape;771;p48"/>
          <p:cNvSpPr txBox="1">
            <a:spLocks noGrp="1"/>
          </p:cNvSpPr>
          <p:nvPr>
            <p:ph type="subTitle" idx="3"/>
          </p:nvPr>
        </p:nvSpPr>
        <p:spPr>
          <a:xfrm>
            <a:off x="1677954" y="1872800"/>
            <a:ext cx="2706680" cy="388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z="1600" spc="300" dirty="0">
                <a:latin typeface="Montserrat ExtraBold" panose="00000900000000000000" pitchFamily="2" charset="0"/>
              </a:rPr>
              <a:t>Ridiculously Fast</a:t>
            </a:r>
          </a:p>
        </p:txBody>
      </p:sp>
      <p:sp>
        <p:nvSpPr>
          <p:cNvPr id="777" name="Google Shape;777;p48"/>
          <p:cNvSpPr/>
          <p:nvPr/>
        </p:nvSpPr>
        <p:spPr>
          <a:xfrm>
            <a:off x="2629176" y="1080500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8"/>
          <p:cNvSpPr/>
          <p:nvPr/>
        </p:nvSpPr>
        <p:spPr>
          <a:xfrm>
            <a:off x="5722526" y="1080500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Why Django?</a:t>
            </a:r>
            <a:endParaRPr spc="300" dirty="0">
              <a:latin typeface="Montserrat ExtraBold" panose="000009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97" y="1195413"/>
            <a:ext cx="570694" cy="570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76" y="1195413"/>
            <a:ext cx="569393" cy="569393"/>
          </a:xfrm>
          <a:prstGeom prst="rect">
            <a:avLst/>
          </a:prstGeom>
        </p:spPr>
      </p:pic>
      <p:sp>
        <p:nvSpPr>
          <p:cNvPr id="49" name="Google Shape;769;p48"/>
          <p:cNvSpPr txBox="1">
            <a:spLocks noGrp="1"/>
          </p:cNvSpPr>
          <p:nvPr>
            <p:ph type="subTitle" idx="1"/>
          </p:nvPr>
        </p:nvSpPr>
        <p:spPr>
          <a:xfrm>
            <a:off x="4881601" y="3193444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z="1600" spc="300" dirty="0" smtClean="0">
                <a:latin typeface="Montserrat ExtraBold" panose="00000900000000000000" pitchFamily="2" charset="0"/>
              </a:rPr>
              <a:t>Scalable</a:t>
            </a:r>
            <a:endParaRPr lang="en-GB" sz="1600" spc="300" dirty="0">
              <a:latin typeface="Montserrat ExtraBold" panose="00000900000000000000" pitchFamily="2" charset="0"/>
            </a:endParaRPr>
          </a:p>
        </p:txBody>
      </p:sp>
      <p:sp>
        <p:nvSpPr>
          <p:cNvPr id="50" name="Google Shape;771;p48"/>
          <p:cNvSpPr txBox="1">
            <a:spLocks noGrp="1"/>
          </p:cNvSpPr>
          <p:nvPr>
            <p:ph type="subTitle" idx="3"/>
          </p:nvPr>
        </p:nvSpPr>
        <p:spPr>
          <a:xfrm>
            <a:off x="1416747" y="3160468"/>
            <a:ext cx="3229095" cy="463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z="1600" spc="300" dirty="0" smtClean="0">
                <a:latin typeface="Montserrat ExtraBold" panose="00000900000000000000" pitchFamily="2" charset="0"/>
              </a:rPr>
              <a:t>Reassuringly Secure</a:t>
            </a:r>
            <a:endParaRPr lang="en-GB" sz="1600" spc="300" dirty="0">
              <a:latin typeface="Montserrat ExtraBold" panose="00000900000000000000" pitchFamily="2" charset="0"/>
            </a:endParaRPr>
          </a:p>
        </p:txBody>
      </p:sp>
      <p:sp>
        <p:nvSpPr>
          <p:cNvPr id="51" name="Google Shape;777;p48"/>
          <p:cNvSpPr/>
          <p:nvPr/>
        </p:nvSpPr>
        <p:spPr>
          <a:xfrm>
            <a:off x="2635145" y="2369469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80;p48"/>
          <p:cNvSpPr/>
          <p:nvPr/>
        </p:nvSpPr>
        <p:spPr>
          <a:xfrm>
            <a:off x="5728495" y="2369469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69;p48"/>
          <p:cNvSpPr txBox="1">
            <a:spLocks noGrp="1"/>
          </p:cNvSpPr>
          <p:nvPr>
            <p:ph type="subTitle" idx="1"/>
          </p:nvPr>
        </p:nvSpPr>
        <p:spPr>
          <a:xfrm>
            <a:off x="4875632" y="448111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spc="300" dirty="0" smtClean="0">
                <a:latin typeface="Montserrat ExtraBold" panose="00000900000000000000" pitchFamily="2" charset="0"/>
              </a:rPr>
              <a:t>User Friendly</a:t>
            </a:r>
            <a:endParaRPr lang="en-GB" sz="1600" spc="300" dirty="0">
              <a:latin typeface="Montserrat ExtraBold" panose="00000900000000000000" pitchFamily="2" charset="0"/>
            </a:endParaRPr>
          </a:p>
        </p:txBody>
      </p:sp>
      <p:sp>
        <p:nvSpPr>
          <p:cNvPr id="56" name="Google Shape;771;p48"/>
          <p:cNvSpPr txBox="1">
            <a:spLocks noGrp="1"/>
          </p:cNvSpPr>
          <p:nvPr>
            <p:ph type="subTitle" idx="3"/>
          </p:nvPr>
        </p:nvSpPr>
        <p:spPr>
          <a:xfrm>
            <a:off x="1416747" y="4449437"/>
            <a:ext cx="3141329" cy="388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z="1600" spc="300" dirty="0" smtClean="0">
                <a:latin typeface="Montserrat ExtraBold" panose="00000900000000000000" pitchFamily="2" charset="0"/>
              </a:rPr>
              <a:t>Incredibly Versatile </a:t>
            </a:r>
            <a:endParaRPr lang="en-GB" sz="1600" spc="300" dirty="0">
              <a:latin typeface="Montserrat ExtraBold" panose="00000900000000000000" pitchFamily="2" charset="0"/>
            </a:endParaRPr>
          </a:p>
        </p:txBody>
      </p:sp>
      <p:sp>
        <p:nvSpPr>
          <p:cNvPr id="57" name="Google Shape;777;p48"/>
          <p:cNvSpPr/>
          <p:nvPr/>
        </p:nvSpPr>
        <p:spPr>
          <a:xfrm>
            <a:off x="2629176" y="3657137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80;p48"/>
          <p:cNvSpPr/>
          <p:nvPr/>
        </p:nvSpPr>
        <p:spPr>
          <a:xfrm>
            <a:off x="5722526" y="3657137"/>
            <a:ext cx="792300" cy="79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89" y="2484382"/>
            <a:ext cx="549741" cy="549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99" y="2508575"/>
            <a:ext cx="501354" cy="5013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81" y="3793324"/>
            <a:ext cx="519926" cy="5199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91" y="3783902"/>
            <a:ext cx="538770" cy="538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" grpId="0" build="p"/>
      <p:bldP spid="771" grpId="0" build="p"/>
      <p:bldP spid="777" grpId="0" animBg="1"/>
      <p:bldP spid="780" grpId="0" animBg="1"/>
      <p:bldP spid="49" grpId="0" build="p"/>
      <p:bldP spid="50" grpId="0" build="p"/>
      <p:bldP spid="51" grpId="0" animBg="1"/>
      <p:bldP spid="52" grpId="0" animBg="1"/>
      <p:bldP spid="55" grpId="0" build="p"/>
      <p:bldP spid="56" grpId="0" build="p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1257275" y="1019175"/>
            <a:ext cx="6629400" cy="3016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 smtClean="0">
                <a:solidFill>
                  <a:srgbClr val="EFEFEF"/>
                </a:solidFill>
                <a:latin typeface="Montserrat ExtraLight" panose="00000300000000000000" pitchFamily="2" charset="0"/>
              </a:rPr>
              <a:t>04.</a:t>
            </a:r>
            <a:endParaRPr sz="30000" dirty="0">
              <a:solidFill>
                <a:srgbClr val="EFEFEF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73797" y="1809750"/>
            <a:ext cx="8996356" cy="124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pc="600" dirty="0" smtClean="0">
                <a:latin typeface="Montserrat SemiBold" panose="00000700000000000000" pitchFamily="2" charset="0"/>
              </a:rPr>
              <a:t>FUNCTIONALITIES</a:t>
            </a:r>
            <a:endParaRPr b="0" spc="6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6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59" y="2315063"/>
            <a:ext cx="914400" cy="914400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Key Functionalities</a:t>
            </a:r>
            <a:endParaRPr spc="300" dirty="0">
              <a:latin typeface="Montserrat ExtraBold" panose="000009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08" y="988268"/>
            <a:ext cx="838200" cy="83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3616" y="1905977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Online Appointment Booking</a:t>
            </a:r>
            <a:endParaRPr lang="en-GB" sz="1800" b="1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360" y="1905977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Video Consultancy</a:t>
            </a:r>
            <a:endParaRPr lang="en-GB" sz="1800" b="1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42" y="991577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1904" y="3269218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Medical Record Management</a:t>
            </a:r>
            <a:endParaRPr lang="en-GB" sz="1800" b="1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2889" y="3269218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Appointments Management</a:t>
            </a:r>
            <a:endParaRPr lang="en-GB" sz="1800" b="1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42" y="2315063"/>
            <a:ext cx="91440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4672214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Prescription Management</a:t>
            </a:r>
            <a:endParaRPr lang="en-GB" sz="1800" b="1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3603" y="4666836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Ordering Medicine</a:t>
            </a:r>
            <a:endParaRPr lang="en-GB" sz="1800" b="1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97" y="3718059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92" y="3718059"/>
            <a:ext cx="914550" cy="9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1257275" y="1019175"/>
            <a:ext cx="6629400" cy="3016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 smtClean="0">
                <a:solidFill>
                  <a:srgbClr val="EFEFEF"/>
                </a:solidFill>
                <a:latin typeface="Montserrat ExtraLight" panose="00000300000000000000" pitchFamily="2" charset="0"/>
              </a:rPr>
              <a:t>05.</a:t>
            </a:r>
            <a:endParaRPr sz="30000" dirty="0">
              <a:solidFill>
                <a:srgbClr val="EFEFEF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73797" y="1809750"/>
            <a:ext cx="8996356" cy="124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pc="600" dirty="0" smtClean="0">
                <a:latin typeface="Montserrat SemiBold" panose="00000700000000000000" pitchFamily="2" charset="0"/>
              </a:rPr>
              <a:t>USER INTERFACE</a:t>
            </a:r>
            <a:endParaRPr b="0" spc="6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0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69" y="363275"/>
            <a:ext cx="6371659" cy="4738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361" y="4552950"/>
            <a:ext cx="207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MAIN PAGE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54" y="390693"/>
            <a:ext cx="6306087" cy="4683423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361" y="4552950"/>
            <a:ext cx="207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LOGIN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7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00" y="395568"/>
            <a:ext cx="6299523" cy="4678548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361" y="4552950"/>
            <a:ext cx="2071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SIGN UP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1676400" y="1200150"/>
            <a:ext cx="60300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Black" panose="00000A00000000000000" pitchFamily="2" charset="0"/>
                <a:cs typeface="Mongolian Baiti" panose="03000500000000000000" pitchFamily="66" charset="0"/>
              </a:rPr>
              <a:t>Advisor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" dirty="0" smtClean="0">
              <a:latin typeface="Montserrat Black" panose="00000A00000000000000" pitchFamily="2" charset="0"/>
              <a:cs typeface="Mongolian Baiti" panose="03000500000000000000" pitchFamily="66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pc="200" dirty="0" smtClean="0">
                <a:latin typeface="Montserrat Light" panose="00000400000000000000" pitchFamily="2" charset="0"/>
              </a:rPr>
              <a:t>Mr.Yahya Khurram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Montserrat Black" panose="00000A00000000000000" pitchFamily="2" charset="0"/>
              </a:rPr>
              <a:t>Presented By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spc="200" dirty="0" smtClean="0">
                <a:latin typeface="Montserrat Light" panose="00000400000000000000" pitchFamily="2" charset="0"/>
              </a:rPr>
              <a:t>Asad Masood Chaudhary   (0224-BSCS-17)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spc="200" dirty="0" smtClean="0">
                <a:latin typeface="Montserrat Light" panose="00000400000000000000" pitchFamily="2" charset="0"/>
              </a:rPr>
              <a:t>Hafiz Abdul Sattar Butt     (0249-BSCS-17)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69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04" y="356152"/>
            <a:ext cx="6376986" cy="4736078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TWO FACTOR VERIFICATION</a:t>
            </a:r>
          </a:p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(OTP)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2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30" y="385508"/>
            <a:ext cx="6297931" cy="4677366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ACCOUNT DETAILS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2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05" y="323698"/>
            <a:ext cx="6464382" cy="4800986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PATIENT DASHBOARD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3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91" y="342849"/>
            <a:ext cx="6412809" cy="4762683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DOCTOR DASHBOARD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6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18" y="337670"/>
            <a:ext cx="6426756" cy="4773042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CLINIC DASHBOARD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1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18" y="353313"/>
            <a:ext cx="6423098" cy="4770325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UPLOAD MEDICAL RECORD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3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5" y="372449"/>
            <a:ext cx="6391167" cy="4746610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VIEW MEDICAL RECORD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4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18" y="338340"/>
            <a:ext cx="6425855" cy="4772372"/>
          </a:xfrm>
          <a:prstGeom prst="rect">
            <a:avLst/>
          </a:prstGeom>
        </p:spPr>
      </p:pic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E-Medix User Interface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1506" y="4552949"/>
            <a:ext cx="3920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ONLINE CONSULTATION</a:t>
            </a:r>
            <a:endParaRPr lang="en-GB" b="1" spc="3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0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1257275" y="1019175"/>
            <a:ext cx="6629400" cy="3016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 smtClean="0">
                <a:solidFill>
                  <a:srgbClr val="EFEFEF"/>
                </a:solidFill>
                <a:latin typeface="Montserrat ExtraLight" panose="00000300000000000000" pitchFamily="2" charset="0"/>
              </a:rPr>
              <a:t>06.</a:t>
            </a:r>
            <a:endParaRPr sz="30000" dirty="0">
              <a:solidFill>
                <a:srgbClr val="EFEFEF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73797" y="1809750"/>
            <a:ext cx="8996356" cy="1245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pc="600" dirty="0" smtClean="0">
                <a:latin typeface="Montserrat SemiBold" panose="00000700000000000000" pitchFamily="2" charset="0"/>
              </a:rPr>
              <a:t>CONCLUSION</a:t>
            </a:r>
            <a:endParaRPr b="0" spc="6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5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Future Work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Adding an intelligent chat bot to the web application to enhance it’s productivity.</a:t>
            </a:r>
            <a:endParaRPr lang="en-US" sz="16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Ordering the prescribed Medicine directly with the click of a button.</a:t>
            </a:r>
            <a:endParaRPr lang="en-US" sz="16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Booking home sample collection for the prescribed lab tests with the click of a button.</a:t>
            </a:r>
          </a:p>
          <a:p>
            <a:pPr>
              <a:buSzPct val="100000"/>
              <a:buBlip>
                <a:blip r:embed="rId3"/>
              </a:buBlip>
            </a:pPr>
            <a:endParaRPr lang="en-US" sz="16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Onboarding worldwide users to add versatility and further improving the facilities provided through E-</a:t>
            </a:r>
            <a:r>
              <a:rPr lang="en-US" sz="1600" dirty="0" err="1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Medix</a:t>
            </a: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Developing a mobile application to make healthcare more accessible for the users.</a:t>
            </a:r>
            <a:endParaRPr lang="en-US" sz="16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9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9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>
            <a:spLocks noGrp="1"/>
          </p:cNvSpPr>
          <p:nvPr>
            <p:ph type="title"/>
          </p:nvPr>
        </p:nvSpPr>
        <p:spPr>
          <a:xfrm>
            <a:off x="2710800" y="0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Montserrat Black" panose="00000A00000000000000" pitchFamily="2" charset="0"/>
              </a:rPr>
              <a:t>Contents</a:t>
            </a:r>
            <a:endParaRPr spc="600" dirty="0">
              <a:latin typeface="Montserrat Black" panose="00000A00000000000000" pitchFamily="2" charset="0"/>
            </a:endParaRPr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1065539" y="1157421"/>
            <a:ext cx="296352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" panose="00000500000000000000" pitchFamily="2" charset="0"/>
              </a:rPr>
              <a:t>Introduction</a:t>
            </a:r>
            <a:endParaRPr spc="300" dirty="0">
              <a:latin typeface="Montserrat" panose="00000500000000000000" pitchFamily="2" charset="0"/>
            </a:endParaRPr>
          </a:p>
        </p:txBody>
      </p:sp>
      <p:sp>
        <p:nvSpPr>
          <p:cNvPr id="483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1379525" y="664978"/>
            <a:ext cx="1066800" cy="583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Josefin Sans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01</a:t>
            </a:r>
            <a:endParaRPr spc="600" dirty="0">
              <a:latin typeface="Josefin Sans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4725" y="1514421"/>
            <a:ext cx="2743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About E-</a:t>
            </a:r>
            <a:r>
              <a:rPr lang="en-US" sz="1300" dirty="0" err="1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Medix</a:t>
            </a:r>
            <a:endParaRPr lang="en-US" sz="1300" dirty="0" smtClean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Scope of the Project</a:t>
            </a:r>
          </a:p>
          <a:p>
            <a:pPr>
              <a:buSzPct val="100000"/>
            </a:pPr>
            <a:endParaRPr lang="en-GB" sz="1300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4768200" y="1166876"/>
            <a:ext cx="3053403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" panose="00000500000000000000" pitchFamily="2" charset="0"/>
              </a:rPr>
              <a:t>Technologies</a:t>
            </a:r>
            <a:endParaRPr spc="300" dirty="0">
              <a:latin typeface="Montserrat" panose="00000500000000000000" pitchFamily="2" charset="0"/>
            </a:endParaRPr>
          </a:p>
        </p:txBody>
      </p:sp>
      <p:sp>
        <p:nvSpPr>
          <p:cNvPr id="21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5230803" y="581421"/>
            <a:ext cx="1177922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Josefin Sans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02</a:t>
            </a:r>
            <a:endParaRPr spc="600" dirty="0">
              <a:latin typeface="Josefin Sans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8403" y="1514421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Languages</a:t>
            </a:r>
          </a:p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Tools</a:t>
            </a:r>
          </a:p>
        </p:txBody>
      </p:sp>
      <p:sp>
        <p:nvSpPr>
          <p:cNvPr id="24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1065539" y="2690550"/>
            <a:ext cx="2650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pc="300" dirty="0">
                <a:latin typeface="Montserrat" panose="00000500000000000000" pitchFamily="2" charset="0"/>
              </a:rPr>
              <a:t>Framework</a:t>
            </a:r>
          </a:p>
        </p:txBody>
      </p:sp>
      <p:sp>
        <p:nvSpPr>
          <p:cNvPr id="25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1371600" y="2198107"/>
            <a:ext cx="1143000" cy="583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Josefin Sans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03</a:t>
            </a:r>
            <a:endParaRPr spc="600" dirty="0">
              <a:latin typeface="Josefin Sans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6800" y="3047550"/>
            <a:ext cx="28768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Django</a:t>
            </a:r>
          </a:p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Why Use Django?</a:t>
            </a:r>
            <a:endParaRPr lang="en-GB" sz="1300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4768200" y="2690550"/>
            <a:ext cx="3502678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pc="300" dirty="0" smtClean="0">
                <a:latin typeface="Montserrat" panose="00000500000000000000" pitchFamily="2" charset="0"/>
              </a:rPr>
              <a:t>Functionalities</a:t>
            </a:r>
            <a:endParaRPr lang="en-GB" spc="300" dirty="0">
              <a:latin typeface="Montserrat" panose="00000500000000000000" pitchFamily="2" charset="0"/>
            </a:endParaRPr>
          </a:p>
        </p:txBody>
      </p:sp>
      <p:sp>
        <p:nvSpPr>
          <p:cNvPr id="28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5222878" y="2114550"/>
            <a:ext cx="1177922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Josefin Sans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04</a:t>
            </a:r>
            <a:endParaRPr spc="600" dirty="0">
              <a:latin typeface="Josefin Sans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0478" y="3047550"/>
            <a:ext cx="30067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Key Functionalities</a:t>
            </a:r>
            <a:endParaRPr lang="en-US" sz="1300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  <a:p>
            <a:pPr marL="285750" indent="-285750">
              <a:buSzPct val="100000"/>
              <a:buBlip>
                <a:blip r:embed="rId3"/>
              </a:buBlip>
            </a:pPr>
            <a:endParaRPr lang="en-GB" sz="1300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1065539" y="4112550"/>
            <a:ext cx="3275514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pc="300" dirty="0" smtClean="0">
                <a:latin typeface="Montserrat" panose="00000500000000000000" pitchFamily="2" charset="0"/>
              </a:rPr>
              <a:t>User Interface</a:t>
            </a:r>
            <a:endParaRPr lang="en-GB" spc="300" dirty="0">
              <a:latin typeface="Montserrat" panose="00000500000000000000" pitchFamily="2" charset="0"/>
            </a:endParaRPr>
          </a:p>
        </p:txBody>
      </p:sp>
      <p:sp>
        <p:nvSpPr>
          <p:cNvPr id="31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1371600" y="3623550"/>
            <a:ext cx="1143000" cy="5839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Josefin Sans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05</a:t>
            </a:r>
            <a:endParaRPr spc="600" dirty="0">
              <a:latin typeface="Josefin Sans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46800" y="4472993"/>
            <a:ext cx="28768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E-</a:t>
            </a:r>
            <a:r>
              <a:rPr lang="en-US" sz="1300" dirty="0" err="1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Medix</a:t>
            </a: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 User Interface</a:t>
            </a:r>
            <a:endParaRPr lang="en-GB" sz="1300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4768200" y="4112550"/>
            <a:ext cx="2588278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pc="300" dirty="0" smtClean="0">
                <a:latin typeface="Montserrat" panose="00000500000000000000" pitchFamily="2" charset="0"/>
              </a:rPr>
              <a:t>Conclusion      </a:t>
            </a:r>
            <a:endParaRPr lang="en-GB" spc="300" dirty="0">
              <a:latin typeface="Montserrat" panose="00000500000000000000" pitchFamily="2" charset="0"/>
            </a:endParaRPr>
          </a:p>
        </p:txBody>
      </p:sp>
      <p:sp>
        <p:nvSpPr>
          <p:cNvPr id="34" name="Google Shape;483;p32"/>
          <p:cNvSpPr txBox="1">
            <a:spLocks noGrp="1"/>
          </p:cNvSpPr>
          <p:nvPr>
            <p:ph type="title" idx="9"/>
          </p:nvPr>
        </p:nvSpPr>
        <p:spPr>
          <a:xfrm>
            <a:off x="5222878" y="3539993"/>
            <a:ext cx="1177922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600" dirty="0" smtClean="0">
                <a:latin typeface="Josefin Sans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06</a:t>
            </a:r>
            <a:endParaRPr spc="600" dirty="0">
              <a:latin typeface="Josefin Sans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0478" y="4472993"/>
            <a:ext cx="30067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sz="1300" dirty="0" smtClean="0">
                <a:solidFill>
                  <a:schemeClr val="bg2"/>
                </a:solidFill>
                <a:latin typeface="Montserrat ExtraLight" panose="00000300000000000000" pitchFamily="2" charset="0"/>
                <a:cs typeface="Arial" panose="020B0604020202020204" pitchFamily="34" charset="0"/>
              </a:rPr>
              <a:t>Future Work</a:t>
            </a:r>
            <a:endParaRPr lang="en-US" sz="1300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GB" sz="1300" dirty="0">
              <a:solidFill>
                <a:schemeClr val="bg2"/>
              </a:solidFill>
              <a:latin typeface="Montserrat ExtraLight" panose="000003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78;p58"/>
          <p:cNvSpPr txBox="1">
            <a:spLocks noGrp="1"/>
          </p:cNvSpPr>
          <p:nvPr>
            <p:ph type="title"/>
          </p:nvPr>
        </p:nvSpPr>
        <p:spPr>
          <a:xfrm>
            <a:off x="0" y="1581150"/>
            <a:ext cx="91440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spc="600" dirty="0" smtClean="0">
                <a:latin typeface="Montserrat ExtraBold" panose="00000900000000000000" pitchFamily="2" charset="0"/>
              </a:rPr>
              <a:t>Thank You!</a:t>
            </a:r>
            <a:endParaRPr sz="6500" spc="600" dirty="0">
              <a:solidFill>
                <a:schemeClr val="accent3"/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6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1257275" y="1019175"/>
            <a:ext cx="6629400" cy="3016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 smtClean="0">
                <a:solidFill>
                  <a:srgbClr val="EFEFEF"/>
                </a:solidFill>
                <a:latin typeface="Montserrat ExtraLight" panose="00000300000000000000" pitchFamily="2" charset="0"/>
              </a:rPr>
              <a:t>01.</a:t>
            </a:r>
            <a:endParaRPr sz="30000" dirty="0">
              <a:solidFill>
                <a:srgbClr val="EFEFEF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761975" y="2000250"/>
            <a:ext cx="7620000" cy="1054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pc="600" dirty="0" smtClean="0">
                <a:latin typeface="Montserrat SemiBold" panose="00000700000000000000" pitchFamily="2" charset="0"/>
              </a:rPr>
              <a:t>INTRODUCTION</a:t>
            </a:r>
            <a:endParaRPr b="0" spc="600" dirty="0">
              <a:latin typeface="Montserrat SemiBold" panose="000007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13" name="Google Shape;813;p50"/>
          <p:cNvSpPr txBox="1"/>
          <p:nvPr/>
        </p:nvSpPr>
        <p:spPr>
          <a:xfrm>
            <a:off x="261304" y="1085627"/>
            <a:ext cx="4201789" cy="44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pc="300" dirty="0" smtClean="0">
                <a:solidFill>
                  <a:schemeClr val="dk1"/>
                </a:solidFill>
                <a:latin typeface="Montserrat SemiBold" panose="00000700000000000000" pitchFamily="2" charset="0"/>
                <a:ea typeface="Josefin Sans"/>
                <a:cs typeface="Josefin Sans"/>
                <a:sym typeface="Josefin Sans"/>
              </a:rPr>
              <a:t>WHO PERFORMANCE REPORT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[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  <a:hlinkClick r:id="rId4"/>
              </a:rPr>
              <a:t>Reference</a:t>
            </a:r>
            <a:r>
              <a:rPr lang="en-US" dirty="0" smtClean="0">
                <a:solidFill>
                  <a:schemeClr val="tx1"/>
                </a:solidFill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]</a:t>
            </a:r>
            <a:endParaRPr b="1" spc="300" dirty="0">
              <a:solidFill>
                <a:schemeClr val="tx1"/>
              </a:solidFill>
              <a:latin typeface="Montserrat SemiBold" panose="00000700000000000000" pitchFamily="2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799" y="221389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=</a:t>
            </a:r>
            <a:endParaRPr lang="en-GB" sz="4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1947" y="2250145"/>
            <a:ext cx="77617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  <a:r>
              <a:rPr lang="en-GB" sz="3500" b="1" baseline="300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st</a:t>
            </a:r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endParaRPr lang="en-GB" sz="35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35090" y="2910804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=</a:t>
            </a:r>
            <a:endParaRPr lang="en-GB" sz="4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64279" y="2926241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122</a:t>
            </a:r>
            <a:r>
              <a:rPr lang="en-GB" sz="3500" b="1" baseline="300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nd</a:t>
            </a:r>
            <a:endParaRPr lang="en-GB" sz="3500" b="1" dirty="0" smtClean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22" y="2951360"/>
            <a:ext cx="618851" cy="618851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828799" y="3643047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=</a:t>
            </a:r>
            <a:endParaRPr lang="en-GB" sz="4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68898" y="3658484"/>
            <a:ext cx="119295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37</a:t>
            </a:r>
            <a:r>
              <a:rPr lang="en-GB" sz="3500" b="1" baseline="300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th</a:t>
            </a:r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33765" y="437529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=</a:t>
            </a:r>
            <a:endParaRPr lang="en-GB" sz="4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768898" y="4412440"/>
            <a:ext cx="11208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18</a:t>
            </a:r>
            <a:r>
              <a:rPr lang="en-GB" sz="3500" b="1" baseline="300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th</a:t>
            </a:r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7" y="3691423"/>
            <a:ext cx="616182" cy="61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9" y="4428817"/>
            <a:ext cx="626282" cy="626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9" y="2198697"/>
            <a:ext cx="632881" cy="63288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5" y="1550447"/>
            <a:ext cx="522426" cy="52242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833648" y="1440539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=</a:t>
            </a:r>
            <a:endParaRPr lang="en-GB" sz="40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70071" y="1496189"/>
            <a:ext cx="95090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500" b="1" dirty="0" smtClean="0">
                <a:solidFill>
                  <a:schemeClr val="tx1"/>
                </a:solidFill>
                <a:latin typeface="Montserrat" panose="00000500000000000000" pitchFamily="2" charset="0"/>
              </a:rPr>
              <a:t>190</a:t>
            </a:r>
            <a:endParaRPr lang="en-GB" sz="3500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92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About E-Medix</a:t>
            </a:r>
            <a:endParaRPr spc="300" dirty="0">
              <a:latin typeface="Montserrat ExtraBold" panose="00000900000000000000" pitchFamily="2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708522172"/>
              </p:ext>
            </p:extLst>
          </p:nvPr>
        </p:nvGraphicFramePr>
        <p:xfrm>
          <a:off x="4463093" y="1404752"/>
          <a:ext cx="4140907" cy="3383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79924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/>
      <p:bldP spid="5" grpId="0"/>
      <p:bldP spid="6" grpId="0"/>
      <p:bldP spid="58" grpId="0"/>
      <p:bldP spid="59" grpId="0"/>
      <p:bldP spid="69" grpId="0"/>
      <p:bldP spid="70" grpId="0"/>
      <p:bldP spid="72" grpId="0"/>
      <p:bldP spid="73" grpId="0"/>
      <p:bldP spid="84" grpId="0"/>
      <p:bldP spid="85" grpId="0"/>
      <p:bldGraphic spid="2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About E-Medix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body" idx="1"/>
          </p:nvPr>
        </p:nvSpPr>
        <p:spPr>
          <a:xfrm>
            <a:off x="540000" y="120015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sz="18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Unavailability of healthcare facilities is one of the most salient factors for the increased death rate in Pakistan.</a:t>
            </a:r>
            <a:r>
              <a:rPr lang="en-US" sz="18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 marL="114300" indent="0">
              <a:buSzPct val="100000"/>
              <a:buNone/>
            </a:pPr>
            <a:endParaRPr lang="en-US" sz="18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8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en-US" sz="18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Platform built to bridge the gap between a patient and top quality healthcare facilities.</a:t>
            </a:r>
          </a:p>
          <a:p>
            <a:pPr marL="114300" indent="0">
              <a:buSzPct val="100000"/>
              <a:buNone/>
            </a:pPr>
            <a:endParaRPr lang="en-US" sz="18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8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Focuses on improving the quality of the healthcare ecosystem.</a:t>
            </a:r>
          </a:p>
          <a:p>
            <a:pPr marL="114300" indent="0">
              <a:buSzPct val="100000"/>
              <a:buNone/>
            </a:pPr>
            <a:endParaRPr lang="en-US" sz="18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8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Making Healthcare facilities accessible anywhere at anytime.</a:t>
            </a:r>
          </a:p>
          <a:p>
            <a:pPr marL="114300" indent="0">
              <a:buSzPct val="100000"/>
              <a:buNone/>
            </a:pPr>
            <a:endParaRPr lang="en-US" sz="18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8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Aim to gather the complete healthcare ecosystem under one platform</a:t>
            </a:r>
            <a:endParaRPr lang="en-US" sz="18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8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 marL="114300" indent="0">
              <a:buSzPct val="100000"/>
              <a:buNone/>
            </a:pPr>
            <a:endParaRPr lang="en-US" sz="10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8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800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sz="18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9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Scope of the Project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469" name="Google Shape;469;p31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The Scope of this project is to make healthcare accessible anywhere, anytime.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Appointment booking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 Online consultancy</a:t>
            </a:r>
          </a:p>
          <a:p>
            <a:pPr marL="114300" indent="0">
              <a:buSzPct val="100000"/>
              <a:buNone/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Writing and Viewing Prescriptions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Maintain Appointments Record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Upload Medical Record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View Medical Record</a:t>
            </a:r>
          </a:p>
          <a:p>
            <a:pPr>
              <a:buSzPct val="100000"/>
              <a:buBlip>
                <a:blip r:embed="rId3"/>
              </a:buBlip>
            </a:pPr>
            <a:endParaRPr lang="en-US" dirty="0" smtClean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r>
              <a:rPr lang="en-US" sz="1600" dirty="0" smtClean="0">
                <a:latin typeface="Montserrat" panose="00000500000000000000" pitchFamily="2" charset="0"/>
                <a:ea typeface="Open Sans" panose="020B0604020202020204" charset="0"/>
                <a:cs typeface="Open Sans" panose="020B0604020202020204" charset="0"/>
              </a:rPr>
              <a:t>Financial Analytics</a:t>
            </a: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 marL="114300" indent="0">
              <a:buSzPct val="100000"/>
              <a:buNone/>
            </a:pPr>
            <a:endParaRPr lang="en-US" sz="9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buSzPct val="100000"/>
              <a:buBlip>
                <a:blip r:embed="rId3"/>
              </a:buBlip>
            </a:pPr>
            <a:endParaRPr lang="en-US" sz="1600" dirty="0">
              <a:latin typeface="Montserrat" panose="00000500000000000000" pitchFamily="2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title" idx="2"/>
          </p:nvPr>
        </p:nvSpPr>
        <p:spPr>
          <a:xfrm>
            <a:off x="1257275" y="1019175"/>
            <a:ext cx="6629400" cy="3016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 dirty="0" smtClean="0">
                <a:solidFill>
                  <a:srgbClr val="EFEFEF"/>
                </a:solidFill>
                <a:latin typeface="Montserrat ExtraLight" panose="00000300000000000000" pitchFamily="2" charset="0"/>
              </a:rPr>
              <a:t>02.</a:t>
            </a:r>
            <a:endParaRPr sz="30000" dirty="0">
              <a:solidFill>
                <a:srgbClr val="EFEFEF"/>
              </a:solidFill>
              <a:latin typeface="Montserrat ExtraLight" panose="00000300000000000000" pitchFamily="2" charset="0"/>
            </a:endParaRPr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761975" y="2000250"/>
            <a:ext cx="7620000" cy="1054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spc="600" dirty="0" smtClean="0">
                <a:latin typeface="Montserrat SemiBold" panose="00000700000000000000" pitchFamily="2" charset="0"/>
              </a:rPr>
              <a:t>TECHNOLOGIES</a:t>
            </a:r>
            <a:endParaRPr b="0" spc="6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6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 smtClean="0">
                <a:latin typeface="Montserrat ExtraBold" panose="00000900000000000000" pitchFamily="2" charset="0"/>
              </a:rPr>
              <a:t>Languages</a:t>
            </a:r>
            <a:endParaRPr spc="300" dirty="0">
              <a:latin typeface="Montserrat ExtraBold" panose="00000900000000000000" pitchFamily="2" charset="0"/>
            </a:endParaRPr>
          </a:p>
        </p:txBody>
      </p:sp>
      <p:sp>
        <p:nvSpPr>
          <p:cNvPr id="5" name="Google Shape;508;p35"/>
          <p:cNvSpPr txBox="1">
            <a:spLocks/>
          </p:cNvSpPr>
          <p:nvPr/>
        </p:nvSpPr>
        <p:spPr>
          <a:xfrm>
            <a:off x="609600" y="26719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HTML 5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7" name="Google Shape;510;p35"/>
          <p:cNvSpPr/>
          <p:nvPr/>
        </p:nvSpPr>
        <p:spPr>
          <a:xfrm>
            <a:off x="1368301" y="1192350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00" y="1304550"/>
            <a:ext cx="1143000" cy="1143000"/>
          </a:xfrm>
          <a:prstGeom prst="rect">
            <a:avLst/>
          </a:prstGeom>
        </p:spPr>
      </p:pic>
      <p:sp>
        <p:nvSpPr>
          <p:cNvPr id="16" name="Google Shape;508;p35"/>
          <p:cNvSpPr txBox="1">
            <a:spLocks/>
          </p:cNvSpPr>
          <p:nvPr/>
        </p:nvSpPr>
        <p:spPr>
          <a:xfrm>
            <a:off x="3124200" y="26719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CSS 3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17" name="Google Shape;510;p35"/>
          <p:cNvSpPr/>
          <p:nvPr/>
        </p:nvSpPr>
        <p:spPr>
          <a:xfrm>
            <a:off x="3882901" y="1192350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08;p35"/>
          <p:cNvSpPr txBox="1">
            <a:spLocks/>
          </p:cNvSpPr>
          <p:nvPr/>
        </p:nvSpPr>
        <p:spPr>
          <a:xfrm>
            <a:off x="5638800" y="26719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JAVASCRIPT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0" name="Google Shape;510;p35"/>
          <p:cNvSpPr/>
          <p:nvPr/>
        </p:nvSpPr>
        <p:spPr>
          <a:xfrm>
            <a:off x="6397501" y="1192350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55" y="1399125"/>
            <a:ext cx="675890" cy="953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76" y="1509182"/>
            <a:ext cx="738079" cy="836775"/>
          </a:xfrm>
          <a:prstGeom prst="rect">
            <a:avLst/>
          </a:prstGeom>
        </p:spPr>
      </p:pic>
      <p:sp>
        <p:nvSpPr>
          <p:cNvPr id="26" name="Google Shape;508;p35"/>
          <p:cNvSpPr txBox="1">
            <a:spLocks/>
          </p:cNvSpPr>
          <p:nvPr/>
        </p:nvSpPr>
        <p:spPr>
          <a:xfrm>
            <a:off x="1828800" y="46531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BOOTSTRAP 4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27" name="Google Shape;510;p35"/>
          <p:cNvSpPr/>
          <p:nvPr/>
        </p:nvSpPr>
        <p:spPr>
          <a:xfrm>
            <a:off x="2587501" y="3173550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08;p35"/>
          <p:cNvSpPr txBox="1">
            <a:spLocks/>
          </p:cNvSpPr>
          <p:nvPr/>
        </p:nvSpPr>
        <p:spPr>
          <a:xfrm>
            <a:off x="4354200" y="4653150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spc="300" dirty="0" smtClean="0">
                <a:solidFill>
                  <a:schemeClr val="tx1"/>
                </a:solidFill>
                <a:latin typeface="Montserrat Black" panose="00000A00000000000000" pitchFamily="2" charset="0"/>
              </a:rPr>
              <a:t>PYTHON</a:t>
            </a:r>
            <a:endParaRPr lang="en-GB" sz="1800" b="1" spc="300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0" name="Google Shape;510;p35"/>
          <p:cNvSpPr/>
          <p:nvPr/>
        </p:nvSpPr>
        <p:spPr>
          <a:xfrm>
            <a:off x="5112901" y="3173550"/>
            <a:ext cx="1367400" cy="1367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28" y="3417461"/>
            <a:ext cx="1057344" cy="8795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12" y="3447262"/>
            <a:ext cx="819975" cy="8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6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6" grpId="0"/>
      <p:bldP spid="17" grpId="0" animBg="1"/>
      <p:bldP spid="19" grpId="0"/>
      <p:bldP spid="20" grpId="0" animBg="1"/>
      <p:bldP spid="26" grpId="0"/>
      <p:bldP spid="27" grpId="0" animBg="1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457</Words>
  <Application>Microsoft Office PowerPoint</Application>
  <PresentationFormat>On-screen Show (16:9)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Open Sans</vt:lpstr>
      <vt:lpstr>Josefin Sans</vt:lpstr>
      <vt:lpstr>Montserrat Light</vt:lpstr>
      <vt:lpstr>Montserrat Black</vt:lpstr>
      <vt:lpstr>Microsoft Sans Serif</vt:lpstr>
      <vt:lpstr>Montserrat</vt:lpstr>
      <vt:lpstr>Arial</vt:lpstr>
      <vt:lpstr>Montserrat ExtraBold</vt:lpstr>
      <vt:lpstr>Mongolian Baiti</vt:lpstr>
      <vt:lpstr>Montserrat SemiBold</vt:lpstr>
      <vt:lpstr>Montserrat ExtraLight</vt:lpstr>
      <vt:lpstr>Aquatic and Physical Therapy Center by Slidesgo</vt:lpstr>
      <vt:lpstr>E-MEDIX</vt:lpstr>
      <vt:lpstr>PowerPoint Presentation</vt:lpstr>
      <vt:lpstr>Contents</vt:lpstr>
      <vt:lpstr>01.</vt:lpstr>
      <vt:lpstr>About E-Medix</vt:lpstr>
      <vt:lpstr>About E-Medix</vt:lpstr>
      <vt:lpstr>Scope of the Project</vt:lpstr>
      <vt:lpstr>02.</vt:lpstr>
      <vt:lpstr>Languages</vt:lpstr>
      <vt:lpstr>Tools</vt:lpstr>
      <vt:lpstr>03.</vt:lpstr>
      <vt:lpstr>Django</vt:lpstr>
      <vt:lpstr>Why Django?</vt:lpstr>
      <vt:lpstr>04.</vt:lpstr>
      <vt:lpstr>Key Functionalities</vt:lpstr>
      <vt:lpstr>05.</vt:lpstr>
      <vt:lpstr>E-Medix User Interface</vt:lpstr>
      <vt:lpstr>E-Medix User Interface</vt:lpstr>
      <vt:lpstr>E-Medix User Interface</vt:lpstr>
      <vt:lpstr>E-Medix User Interface</vt:lpstr>
      <vt:lpstr>E-Medix User Interface</vt:lpstr>
      <vt:lpstr>E-Medix User Interface</vt:lpstr>
      <vt:lpstr>E-Medix User Interface</vt:lpstr>
      <vt:lpstr>E-Medix User Interface</vt:lpstr>
      <vt:lpstr>E-Medix User Interface</vt:lpstr>
      <vt:lpstr>E-Medix User Interface</vt:lpstr>
      <vt:lpstr>E-Medix User Interface</vt:lpstr>
      <vt:lpstr>06.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E-Medix</dc:title>
  <dc:creator>Abdul Sattar</dc:creator>
  <cp:lastModifiedBy>Asad Masood</cp:lastModifiedBy>
  <cp:revision>111</cp:revision>
  <dcterms:modified xsi:type="dcterms:W3CDTF">2021-09-19T00:09:37Z</dcterms:modified>
</cp:coreProperties>
</file>