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7421" autoAdjust="0"/>
  </p:normalViewPr>
  <p:slideViewPr>
    <p:cSldViewPr snapToGrid="0">
      <p:cViewPr varScale="1">
        <p:scale>
          <a:sx n="55" d="100"/>
          <a:sy n="55" d="100"/>
        </p:scale>
        <p:origin x="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297D-2ABE-4AA7-987C-93BA26EA682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6B6BC-5712-4729-9F0A-86343083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9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sansar.com/ddl-dml-commands-sql-give-exampl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sansar.com/ddl-dml-commands-sql-give-exampl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sql/sql-table.ph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datatypes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sql/sql-operators.ht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sqltips.blogspot.com/2012/04/group-by-errors-in-sql-server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sqltips.blogspot.com/2012/04/aggregate-functions-in-sql-server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https://www.interviewsansar.com/ddl-dml-commands-sql-give-example/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join vs Cross Join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08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https://www.interviewsansar.com/ddl-dml-commands-sql-give-example/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2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https://www.w3resource.com/sql/sql-table.php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https://www.w3schools.com/sql/sql_datatypes.asp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6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https://www.tutorialspoint.com/sql/sql-operators.htm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if not specified sort in ascending order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mistake: </a:t>
            </a:r>
            <a:r>
              <a:rPr lang="en-US" dirty="0">
                <a:hlinkClick r:id="rId3"/>
              </a:rPr>
              <a:t>http://learnsqltips.blogspot.com/2012/04/group-by-errors-in-sql-server.html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8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5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http://learnsqltips.blogspot.com/2012/04/aggregate-functions-in-sql-server.html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B6BC-5712-4729-9F0A-86343083B3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5524-AEF2-46C5-AF09-08A67E601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AB26B-EF1C-40C6-A8D3-65566B15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1386-5D9E-4F5D-8FFC-C0ECD05C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94F3-664D-47FE-8320-5A8C011C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F7D9-A69D-4BDB-8F13-D3871FF1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6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D9EE-FED2-464D-A7FE-FC74B71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B7DF-E78C-4681-B554-A2D2ED0B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8D46-AFB8-4CFE-AEBA-3EE1A9E8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A657D-118C-45AB-BE1A-257F6171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8A59-16D0-46E1-8E29-58734CB6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60EA6-47D2-4D59-9FF0-07E2AB55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6BB1F-8BE8-4086-98B5-4DD11098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8B4F-0C9D-41B7-A71B-27772D31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0AEF-7CE3-430D-9C56-AC3EA4D4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D57E6-8E15-42D3-ADE3-10FBC12D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7123-8E21-4562-9C4F-9F793E99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8664-6BE4-4BFF-B1DA-3BD32F9E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E57D-040D-455B-9BA0-35B7953D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90DB6-4DEC-42DF-BB66-0E0B57B4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B0040-A2AA-4BA8-BBE5-DBA4151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054C-39F2-470B-8E39-DC992D02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FBE0-3E55-4A33-89C8-16CBC781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2D21-0768-4F06-9A0C-50EF4C12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31A7-DB4C-4CFC-B3D6-F17BC6BB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67A2-E0F4-449C-A72B-90E326E2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D2A-98B0-4645-A29C-F35C5EF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E2A3-41D5-46C0-94E7-2ADF4E3D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3390C-F293-4AE7-964A-4AB54E79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B472-50E0-4525-B576-A24A9A47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8FA30-7A58-4CE5-B2E9-3A7B3EC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A6FB0-32B1-4C8A-B495-C058BF6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3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4A3-FD58-47A2-818F-F3AD9836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31E9-72D2-4F7B-9932-E6498CE9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D3EFA-95D2-481B-972F-A7FDD9B2B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4AB99-7023-45B2-8257-8B9473B0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D017A-AA9F-41A3-A7AB-7ADEE956A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2AB53-1BF7-4688-9F3C-728480CC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B7C98-E90B-49A2-98BB-E50ABF24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1A222-BA07-49A1-B5F2-B9907AC9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9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8B65-C481-4EB9-915C-A1D07C50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3FB50-A905-424F-94BC-F2612DC5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BB47-F2DA-4E08-88E3-D89FF548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06C0A-6725-4178-B88A-7E995CA8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E6886-0A30-4CBE-BF24-12C71D8A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142FA-730B-44AF-8B37-1FA44CEE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C9E4F-6E68-4047-B771-FC1BF7F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C7BA-03CB-4AEE-8433-0EADE88F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26B9-F370-49E6-B211-65328D0F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02CEB-93CC-4AE5-A05E-D29394F12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F043-9DD2-4218-AE96-12131309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FCE4A-85D3-4724-B179-43CBF1C5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9EB1-9DA4-4776-8C54-422B590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0EB6-79A4-4C9C-9CA1-F82D64B9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B3381-1755-47FB-ACC0-D4E281239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A2A7-5F49-43B9-B76F-F159E1EF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1AF9-E00C-4636-B801-BA8DE8AA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7C84B-907A-45F2-8CFC-057A82F0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145E-924F-4DC2-906F-B709E5BC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2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3B0AC-BF4F-46CA-B30D-F5E818D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8E0-3392-4A5C-A555-AB3355E2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1314-FD8A-40A1-A4E4-27737C00F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0692-6203-4233-B474-5A3C2229590A}" type="datetimeFigureOut">
              <a:rPr lang="en-US" smtClean="0"/>
              <a:t>03-Apr-20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6B4E-2B65-4242-92FD-0FF6D0D0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306A-4A02-4805-9DB0-487B47FC3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0F49C-6C06-410D-96C5-1F30AACCF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tut.com/sql-tutorial/sql-group-b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tut.com/sql-tutorial/sql-select/" TargetMode="External"/><Relationship Id="rId4" Type="http://schemas.openxmlformats.org/officeDocument/2006/relationships/hyperlink" Target="https://zentut.com/sql-tutorial/sql-havin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sqltips.blogspot.com/2012/04/group-by-in-sql-serve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7C77-63E2-4FCA-9773-30600EFCB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Analytics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9995-AB88-4D9A-9686-8190C99E3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Today’s Session: Learn SQL Basics</a:t>
            </a:r>
          </a:p>
          <a:p>
            <a:r>
              <a:rPr lang="en-US" dirty="0"/>
              <a:t>Trainer: Maryam Baig</a:t>
            </a:r>
          </a:p>
        </p:txBody>
      </p:sp>
    </p:spTree>
    <p:extLst>
      <p:ext uri="{BB962C8B-B14F-4D97-AF65-F5344CB8AC3E}">
        <p14:creationId xmlns:p14="http://schemas.microsoft.com/office/powerpoint/2010/main" val="296399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548-2197-4B8D-A326-D327F569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3A860-BEF3-4AF9-A73C-9EA9D76D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841667"/>
            <a:ext cx="1135380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WHERE Clause is used to filter the result using some condition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Syntax: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&lt;Column list&gt; from &lt;Table&gt; WHERE &lt;condition&gt;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Conditions Syntax: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&lt;Column that has be to compared&gt; &lt;Operator&gt; &lt;Value with which comparison has to be done&gt;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Example: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* from AGENTS where AGENT_CODE=‘A001’;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5FBD4A-E5EB-410F-9960-8853F74EA5F0}"/>
              </a:ext>
            </a:extLst>
          </p:cNvPr>
          <p:cNvSpPr/>
          <p:nvPr/>
        </p:nvSpPr>
        <p:spPr>
          <a:xfrm>
            <a:off x="6746240" y="2611120"/>
            <a:ext cx="2956560" cy="33528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CE70-CF26-4882-A773-148E2EE4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CE28-EEC6-4A41-8B57-EE18B822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FAE844A-6008-41B2-8BF0-C448D4F64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46"/>
          <a:stretch/>
        </p:blipFill>
        <p:spPr bwMode="auto">
          <a:xfrm>
            <a:off x="723899" y="1825625"/>
            <a:ext cx="10634171" cy="39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61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445A-4D19-4EA2-AA26-CB4F5FE4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88CD-A2D2-4D23-8C8B-A33A9F5C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Order by Clause is used to sort data in ascending and descending order</a:t>
            </a:r>
          </a:p>
          <a:p>
            <a:pPr marL="0" indent="0">
              <a:buNone/>
            </a:pPr>
            <a:r>
              <a:rPr lang="en-US" sz="2700" b="1" dirty="0"/>
              <a:t>Syntax: </a:t>
            </a:r>
            <a:r>
              <a:rPr lang="en-US" sz="2700" dirty="0">
                <a:solidFill>
                  <a:schemeClr val="accent1">
                    <a:lumMod val="75000"/>
                  </a:schemeClr>
                </a:solidFill>
              </a:rPr>
              <a:t>SELECT &lt;Columns&gt; from &lt;Table&gt; ORDER BY &lt;columns&gt; {ASC/DESC}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&lt;Columns&gt; from &lt;Table&gt; WHERE &lt;condition&gt;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ORDER BY &lt;columns&gt; {ASC/DESC}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Example:  </a:t>
            </a:r>
            <a:r>
              <a:rPr lang="en-US" dirty="0"/>
              <a:t>select * from AGENTS ORDER BY AGENT_CODE  </a:t>
            </a:r>
            <a:endParaRPr lang="en-US" b="1" dirty="0"/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4A44AA-EBF7-4EAB-B757-6D8F1B1919F9}"/>
              </a:ext>
            </a:extLst>
          </p:cNvPr>
          <p:cNvSpPr/>
          <p:nvPr/>
        </p:nvSpPr>
        <p:spPr>
          <a:xfrm>
            <a:off x="6573520" y="2594769"/>
            <a:ext cx="4800600" cy="39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3CBFEF-C193-4B76-91DE-849EB3201D40}"/>
              </a:ext>
            </a:extLst>
          </p:cNvPr>
          <p:cNvSpPr/>
          <p:nvPr/>
        </p:nvSpPr>
        <p:spPr>
          <a:xfrm>
            <a:off x="901996" y="4082904"/>
            <a:ext cx="5052236" cy="489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7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2A1F-D8F7-4E57-B7E0-7F2A9186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ECEC-8220-4771-8181-7BB442CA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6672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GROUP BY is the clause used to group data based on the given criteria.</a:t>
            </a:r>
          </a:p>
          <a:p>
            <a:pPr marL="0" indent="0">
              <a:buNone/>
            </a:pPr>
            <a:r>
              <a:rPr lang="en-US" b="1" dirty="0"/>
              <a:t>Syntax</a:t>
            </a:r>
            <a:r>
              <a:rPr lang="en-US" dirty="0"/>
              <a:t>: </a:t>
            </a:r>
            <a:r>
              <a:rPr lang="en-US" dirty="0">
                <a:solidFill>
                  <a:schemeClr val="accent1"/>
                </a:solidFill>
              </a:rPr>
              <a:t>SELECT &lt;Columns&gt; FROM &lt;table Name&gt; GROUP BY &lt;Columns&gt;</a:t>
            </a:r>
          </a:p>
          <a:p>
            <a:pPr marL="0" indent="0" fontAlgn="base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SELECT AGENT_NAME,WORKING_AREA from AGENTS group by WORKING_AREA,AGENT_NAME;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8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6568-29E1-4A3F-B059-C1BB053E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C298-F6A7-486D-B137-E13E36E0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US" dirty="0"/>
              <a:t>An aggregate function allows you to perform a calculation on a set of values to return a single scalar value. We often use aggregate functions with the </a:t>
            </a:r>
            <a:r>
              <a:rPr lang="en-US" dirty="0">
                <a:hlinkClick r:id="rId3" tooltip="SQL GROUP BY"/>
              </a:rPr>
              <a:t>GROUP BY </a:t>
            </a:r>
            <a:r>
              <a:rPr lang="en-US" dirty="0"/>
              <a:t>and </a:t>
            </a:r>
            <a:r>
              <a:rPr lang="en-US" dirty="0">
                <a:hlinkClick r:id="rId4" tooltip="SQL HAVING"/>
              </a:rPr>
              <a:t>HAVING</a:t>
            </a:r>
            <a:r>
              <a:rPr lang="en-US" dirty="0"/>
              <a:t> clauses of the </a:t>
            </a:r>
            <a:r>
              <a:rPr lang="en-US" dirty="0">
                <a:hlinkClick r:id="rId5" tooltip="SQL SELECT"/>
              </a:rPr>
              <a:t>SELECT </a:t>
            </a:r>
            <a:r>
              <a:rPr lang="en-US" dirty="0"/>
              <a:t>statement.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Syntax: </a:t>
            </a:r>
            <a:r>
              <a:rPr lang="en-US" dirty="0">
                <a:solidFill>
                  <a:schemeClr val="accent1"/>
                </a:solidFill>
              </a:rPr>
              <a:t>SELECT &lt;</a:t>
            </a:r>
            <a:r>
              <a:rPr lang="en-US" dirty="0" err="1">
                <a:solidFill>
                  <a:schemeClr val="accent1"/>
                </a:solidFill>
              </a:rPr>
              <a:t>aggregate_function</a:t>
            </a:r>
            <a:r>
              <a:rPr lang="en-US" dirty="0">
                <a:solidFill>
                  <a:schemeClr val="accent1"/>
                </a:solidFill>
              </a:rPr>
              <a:t>&gt;(&lt;column&gt;) FROM &lt;table&gt;</a:t>
            </a:r>
          </a:p>
          <a:p>
            <a:pPr marL="0" indent="0" fontAlgn="base">
              <a:buNone/>
            </a:pPr>
            <a:r>
              <a:rPr lang="en-US" b="1" dirty="0"/>
              <a:t>Example: </a:t>
            </a:r>
            <a:r>
              <a:rPr lang="en-US" dirty="0"/>
              <a:t>SELECT count(*) from AGENTS;</a:t>
            </a:r>
            <a:endParaRPr lang="en-US" b="1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8DC4-124D-44F0-A47A-8DFF91E3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Aggregate Functions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3089-0832-4191-98AB-769FF158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The following are the most commonly used SQL aggregate functions:</a:t>
            </a:r>
          </a:p>
          <a:p>
            <a:pPr lvl="1" fontAlgn="base"/>
            <a:r>
              <a:rPr lang="en-US" dirty="0">
                <a:solidFill>
                  <a:schemeClr val="accent1"/>
                </a:solidFill>
              </a:rPr>
              <a:t>AVG</a:t>
            </a:r>
            <a:r>
              <a:rPr lang="en-US" dirty="0"/>
              <a:t> : calculates the average of a set of values.</a:t>
            </a:r>
          </a:p>
          <a:p>
            <a:pPr lvl="1" fontAlgn="base"/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: counts rows in a specified table or view.</a:t>
            </a:r>
          </a:p>
          <a:p>
            <a:pPr lvl="1" fontAlgn="base"/>
            <a:r>
              <a:rPr lang="en-US" dirty="0">
                <a:solidFill>
                  <a:schemeClr val="accent1"/>
                </a:solidFill>
              </a:rPr>
              <a:t>MIN</a:t>
            </a:r>
            <a:r>
              <a:rPr lang="en-US" dirty="0"/>
              <a:t>: gets the minimum value in a set of values.</a:t>
            </a:r>
          </a:p>
          <a:p>
            <a:pPr lvl="1" fontAlgn="base"/>
            <a:r>
              <a:rPr lang="en-US" dirty="0">
                <a:solidFill>
                  <a:schemeClr val="accent1"/>
                </a:solidFill>
              </a:rPr>
              <a:t>MAX</a:t>
            </a:r>
            <a:r>
              <a:rPr lang="en-US" dirty="0"/>
              <a:t>: gets the maximum value in a set of values.</a:t>
            </a:r>
          </a:p>
          <a:p>
            <a:pPr lvl="1" fontAlgn="base"/>
            <a:r>
              <a:rPr lang="en-US" dirty="0">
                <a:solidFill>
                  <a:schemeClr val="accent1"/>
                </a:solidFill>
              </a:rPr>
              <a:t>SUM</a:t>
            </a:r>
            <a:r>
              <a:rPr lang="en-US" dirty="0"/>
              <a:t>: calculates the sum of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5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A3B7-8AA3-4BE0-A7AE-7E4AF843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49BB-6C70-44BF-950E-51FEEBFB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HAVING Clause is used only with the SELECT Command to filter the result set that is obtained by </a:t>
            </a:r>
            <a:r>
              <a:rPr lang="en-US" u="sng" dirty="0">
                <a:hlinkClick r:id="rId2"/>
              </a:rPr>
              <a:t>GROUP BY</a:t>
            </a:r>
            <a:r>
              <a:rPr lang="en-US" dirty="0"/>
              <a:t> 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Syntax: </a:t>
            </a:r>
            <a:r>
              <a:rPr lang="en-US" dirty="0">
                <a:solidFill>
                  <a:schemeClr val="accent1"/>
                </a:solidFill>
              </a:rPr>
              <a:t>SELECT &lt;Column list&gt; FROM &lt;Table Name&gt; GROUP BY &lt; Column List&gt; HAVING &lt;search condition&gt;</a:t>
            </a:r>
          </a:p>
          <a:p>
            <a:r>
              <a:rPr lang="en-US" b="1" dirty="0"/>
              <a:t>EXAMPLE: </a:t>
            </a:r>
            <a:r>
              <a:rPr lang="en-US" dirty="0"/>
              <a:t>select AGENT_NAME,WORKING_AREA from AGENTS group by WORKING_AREA,AGENT_NAME having WORKING_AREA=‘London’</a:t>
            </a:r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WORKING_AREA,count</a:t>
            </a:r>
            <a:r>
              <a:rPr lang="en-US" dirty="0"/>
              <a:t>(AGENT_NAME) from AGENTS group by WORKING_AREA having count(AGENT_NAME)&gt;1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891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0205-E64C-4E9A-9308-ED0E998D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0C0D-2626-4E07-8B14-431BD6C2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JOIN is the keyword or Command which is used to link 2 or more tables to retrieve data.</a:t>
            </a:r>
          </a:p>
          <a:p>
            <a:pPr marL="0" indent="0">
              <a:buNone/>
            </a:pPr>
            <a:r>
              <a:rPr lang="en-US" b="1" dirty="0"/>
              <a:t>Syntax: </a:t>
            </a:r>
            <a:r>
              <a:rPr lang="en-US" dirty="0">
                <a:solidFill>
                  <a:schemeClr val="accent1"/>
                </a:solidFill>
              </a:rPr>
              <a:t>SELECT &lt;columns&gt; FROM &lt;table1&gt; JOIN &lt;table2&gt; ON &lt;table1.id&gt;=&lt;table2.id&gt;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select CUST_CODE,CUST_NAME, </a:t>
            </a:r>
            <a:r>
              <a:rPr lang="en-US" dirty="0" err="1"/>
              <a:t>c.AGENT_CODE</a:t>
            </a:r>
            <a:r>
              <a:rPr lang="en-US" dirty="0"/>
              <a:t>, AGENT_NAME from CUSTOMER as c join AGENTS as a on </a:t>
            </a:r>
            <a:r>
              <a:rPr lang="fr-FR" dirty="0" err="1"/>
              <a:t>c.AGENT_CODE</a:t>
            </a:r>
            <a:r>
              <a:rPr lang="fr-FR" dirty="0"/>
              <a:t>=</a:t>
            </a:r>
            <a:r>
              <a:rPr lang="fr-FR" dirty="0" err="1"/>
              <a:t>a.AGENT_CODE</a:t>
            </a:r>
            <a:endParaRPr lang="fr-FR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2668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A0A8-B94C-4E29-B7BB-0F287C00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Joins</a:t>
            </a:r>
          </a:p>
        </p:txBody>
      </p:sp>
      <p:pic>
        <p:nvPicPr>
          <p:cNvPr id="3074" name="Picture 2" descr="MySQL: Quick breakdown of the types of joins - Stack Overflow">
            <a:extLst>
              <a:ext uri="{FF2B5EF4-FFF2-40B4-BE49-F238E27FC236}">
                <a16:creationId xmlns:a16="http://schemas.microsoft.com/office/drawing/2014/main" id="{9ADFC921-68ED-407B-A606-DF8745DEDB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785" y="1460500"/>
            <a:ext cx="9960429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3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11BD-502B-4D7A-BCB8-C73843F9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2259-B024-4AFA-AC8E-60EB52F3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W3schools</a:t>
            </a:r>
          </a:p>
          <a:p>
            <a:r>
              <a:rPr lang="en-US" dirty="0"/>
              <a:t>w3resource</a:t>
            </a:r>
          </a:p>
          <a:p>
            <a:r>
              <a:rPr lang="en-US" dirty="0" err="1"/>
              <a:t>Vertabelo</a:t>
            </a:r>
            <a:r>
              <a:rPr lang="en-US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402400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A444-934C-4C2B-A71F-9E7A1910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77E5-E886-4AEB-A311-AB2E4E31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SQL Commands </a:t>
            </a:r>
          </a:p>
          <a:p>
            <a:r>
              <a:rPr lang="en-US" dirty="0"/>
              <a:t>ERD Diagram</a:t>
            </a:r>
          </a:p>
          <a:p>
            <a:r>
              <a:rPr lang="en-US" dirty="0"/>
              <a:t>Conditional Clause</a:t>
            </a:r>
          </a:p>
          <a:p>
            <a:r>
              <a:rPr lang="en-US" dirty="0"/>
              <a:t>Grouping Clause</a:t>
            </a:r>
          </a:p>
          <a:p>
            <a:r>
              <a:rPr lang="en-US" dirty="0"/>
              <a:t>Aggregation</a:t>
            </a:r>
          </a:p>
          <a:p>
            <a:r>
              <a:rPr lang="en-US" dirty="0"/>
              <a:t>Joins and their Types</a:t>
            </a:r>
          </a:p>
        </p:txBody>
      </p:sp>
    </p:spTree>
    <p:extLst>
      <p:ext uri="{BB962C8B-B14F-4D97-AF65-F5344CB8AC3E}">
        <p14:creationId xmlns:p14="http://schemas.microsoft.com/office/powerpoint/2010/main" val="18967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2933F-FEA4-403C-AF50-6689FBA1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704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8BF2-A80E-4D0E-B825-44AF93F8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Query Language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BB2C-4F9E-45FC-8483-9E5DB482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query language to,</a:t>
            </a:r>
          </a:p>
          <a:p>
            <a:pPr lvl="1"/>
            <a:r>
              <a:rPr lang="en-US" dirty="0"/>
              <a:t>Create database schemas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 </a:t>
            </a:r>
          </a:p>
          <a:p>
            <a:pPr lvl="1"/>
            <a:r>
              <a:rPr lang="en-US" dirty="0"/>
              <a:t>Delete </a:t>
            </a:r>
          </a:p>
          <a:p>
            <a:pPr lvl="1"/>
            <a:r>
              <a:rPr lang="en-US" dirty="0"/>
              <a:t>Query Information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BEABD-021E-4766-8424-F93DB1606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0" y="2382044"/>
            <a:ext cx="61055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7785-B7EB-461F-8297-7EA47543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C244-40C0-41C7-BF8A-1467719C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DDL : Data Definition Language ( Declarations) </a:t>
            </a:r>
          </a:p>
          <a:p>
            <a:r>
              <a:rPr lang="en-US" dirty="0"/>
              <a:t>DML: Data Manipulation Language ( Code) </a:t>
            </a:r>
          </a:p>
          <a:p>
            <a:r>
              <a:rPr lang="en-US" dirty="0"/>
              <a:t>DCL: Data Control Language </a:t>
            </a:r>
          </a:p>
          <a:p>
            <a:r>
              <a:rPr lang="en-US" dirty="0"/>
              <a:t>TCL: Transaction Control Language </a:t>
            </a:r>
          </a:p>
        </p:txBody>
      </p:sp>
    </p:spTree>
    <p:extLst>
      <p:ext uri="{BB962C8B-B14F-4D97-AF65-F5344CB8AC3E}">
        <p14:creationId xmlns:p14="http://schemas.microsoft.com/office/powerpoint/2010/main" val="69263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A26F-530A-4F69-9D16-D08A492E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1FA6-5FBD-4C3D-B3E8-7E91DE6F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Database</a:t>
            </a:r>
          </a:p>
          <a:p>
            <a:pPr marL="0" indent="0">
              <a:buNone/>
            </a:pPr>
            <a:r>
              <a:rPr lang="en-US" dirty="0"/>
              <a:t>consisting of, </a:t>
            </a:r>
          </a:p>
          <a:p>
            <a:pPr marL="514350" indent="-514350">
              <a:buAutoNum type="arabicPeriod"/>
            </a:pPr>
            <a:r>
              <a:rPr lang="en-US" dirty="0"/>
              <a:t>Entities</a:t>
            </a:r>
          </a:p>
          <a:p>
            <a:pPr marL="514350" indent="-514350">
              <a:buAutoNum type="arabicPeriod"/>
            </a:pPr>
            <a:r>
              <a:rPr lang="en-US" dirty="0"/>
              <a:t>Relationships 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BDE659D-8FD8-4C67-AD08-B2796FA66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0" y="2168683"/>
            <a:ext cx="7020560" cy="4008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DBD9C-BE6B-43CB-9E95-2E5088A2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7F5-5122-4A3D-870B-48A7A9E7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frequently used terms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4B21-15C2-4CB1-81E8-9764A58D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r>
              <a:rPr lang="en-US" dirty="0"/>
              <a:t>Column – A finite unit of data. It is represented by one of the </a:t>
            </a:r>
            <a:r>
              <a:rPr lang="en-US" u="sng" dirty="0"/>
              <a:t>data type</a:t>
            </a:r>
            <a:r>
              <a:rPr lang="en-US" dirty="0"/>
              <a:t>.</a:t>
            </a:r>
          </a:p>
          <a:p>
            <a:r>
              <a:rPr lang="en-US" dirty="0"/>
              <a:t>Row – A collection of Columns.</a:t>
            </a:r>
          </a:p>
          <a:p>
            <a:r>
              <a:rPr lang="en-US" dirty="0"/>
              <a:t>Tables – Collection of rows.</a:t>
            </a:r>
          </a:p>
          <a:p>
            <a:r>
              <a:rPr lang="en-US" dirty="0"/>
              <a:t>Database – Collection of tables and other objects.</a:t>
            </a:r>
          </a:p>
        </p:txBody>
      </p:sp>
      <p:pic>
        <p:nvPicPr>
          <p:cNvPr id="2050" name="Picture 2" descr="What are SQL Functions? - Use &amp; Examples - Video &amp; Lesson ...">
            <a:extLst>
              <a:ext uri="{FF2B5EF4-FFF2-40B4-BE49-F238E27FC236}">
                <a16:creationId xmlns:a16="http://schemas.microsoft.com/office/drawing/2014/main" id="{BDE3719A-2322-4CE5-ABD2-7470304C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014" y="3230880"/>
            <a:ext cx="3466466" cy="28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40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0CEE-517C-4566-BE03-4D1F9437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Command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D58F2F-B6EB-4287-AC79-6BBDCE0E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SELECT Command is used to retrieve data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Syntax: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SELECT &lt;Column list&gt; from &lt;Table&gt;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/>
              <a:t>Get all data in table : </a:t>
            </a:r>
          </a:p>
          <a:p>
            <a:pPr marL="457200" lvl="1" indent="0">
              <a:buNone/>
            </a:pPr>
            <a:r>
              <a:rPr lang="en-US" dirty="0"/>
              <a:t>SELECT * from &lt;Table&gt;</a:t>
            </a:r>
          </a:p>
          <a:p>
            <a:pPr marL="457200" lvl="1" indent="0">
              <a:buNone/>
            </a:pPr>
            <a:r>
              <a:rPr lang="en-US" dirty="0"/>
              <a:t>Example: SELECT * from  AGENTS;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Get few Columns: </a:t>
            </a:r>
          </a:p>
          <a:p>
            <a:pPr marL="457200" lvl="1" indent="0">
              <a:buNone/>
            </a:pPr>
            <a:r>
              <a:rPr lang="en-US" dirty="0"/>
              <a:t>SELECT &lt;col1,col2&gt; from &lt;Table&gt;</a:t>
            </a:r>
          </a:p>
          <a:p>
            <a:pPr marL="457200" lvl="1" indent="0">
              <a:buNone/>
            </a:pPr>
            <a:r>
              <a:rPr lang="en-US" dirty="0"/>
              <a:t>Example: SELECT AGENT_CODE,AGENT_NAME from  AGENTS;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DDBA-C062-45FE-8860-69EB8CB4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6319-EEA8-4C58-B821-A7284B14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few Rows:</a:t>
            </a:r>
          </a:p>
          <a:p>
            <a:pPr marL="0" indent="0">
              <a:buNone/>
            </a:pPr>
            <a:r>
              <a:rPr lang="en-US" b="1" dirty="0"/>
              <a:t>     keyword: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</a:t>
            </a:r>
          </a:p>
          <a:p>
            <a:pPr marL="0" indent="0">
              <a:buNone/>
            </a:pPr>
            <a:r>
              <a:rPr lang="en-US" b="1" dirty="0"/>
              <a:t>     Syntax: </a:t>
            </a:r>
          </a:p>
          <a:p>
            <a:pPr marL="457200" lvl="1" indent="0">
              <a:buNone/>
            </a:pPr>
            <a:r>
              <a:rPr lang="en-US" dirty="0"/>
              <a:t>SELECT TOP &lt;Number or percent&gt;  * from &lt;Table&gt;</a:t>
            </a:r>
          </a:p>
          <a:p>
            <a:pPr marL="457200" lvl="1" indent="0">
              <a:buNone/>
            </a:pPr>
            <a:r>
              <a:rPr lang="en-US" dirty="0"/>
              <a:t>Example: SELECT TOP (10) * from  AGENTS;</a:t>
            </a:r>
          </a:p>
        </p:txBody>
      </p:sp>
    </p:spTree>
    <p:extLst>
      <p:ext uri="{BB962C8B-B14F-4D97-AF65-F5344CB8AC3E}">
        <p14:creationId xmlns:p14="http://schemas.microsoft.com/office/powerpoint/2010/main" val="38435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B16D-0E32-4E75-9ECE-4FC670FF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6D92-1B67-415E-96BF-843D2D37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Unique Rows: </a:t>
            </a:r>
          </a:p>
          <a:p>
            <a:pPr marL="0" indent="0">
              <a:buNone/>
            </a:pPr>
            <a:r>
              <a:rPr lang="en-US" b="1" dirty="0"/>
              <a:t>     keyword: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DISTINCT</a:t>
            </a:r>
          </a:p>
          <a:p>
            <a:pPr marL="0" indent="0">
              <a:buNone/>
            </a:pPr>
            <a:r>
              <a:rPr lang="en-US" b="1" dirty="0"/>
              <a:t>     Syntax: </a:t>
            </a:r>
          </a:p>
          <a:p>
            <a:pPr marL="457200" lvl="1" indent="0">
              <a:buNone/>
            </a:pPr>
            <a:r>
              <a:rPr lang="en-US" dirty="0"/>
              <a:t>SELECT DISTINCT &lt;Column list&gt; from &lt;Table&gt;</a:t>
            </a:r>
          </a:p>
          <a:p>
            <a:pPr marL="457200" lvl="1" indent="0">
              <a:buNone/>
            </a:pPr>
            <a:r>
              <a:rPr lang="en-US" dirty="0"/>
              <a:t>Example: SELECT DISTINCT CUST_CODE from  AGENTS;</a:t>
            </a:r>
          </a:p>
        </p:txBody>
      </p:sp>
    </p:spTree>
    <p:extLst>
      <p:ext uri="{BB962C8B-B14F-4D97-AF65-F5344CB8AC3E}">
        <p14:creationId xmlns:p14="http://schemas.microsoft.com/office/powerpoint/2010/main" val="370384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915</Words>
  <Application>Microsoft Office PowerPoint</Application>
  <PresentationFormat>Widescreen</PresentationFormat>
  <Paragraphs>124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Big Data Analytics Training</vt:lpstr>
      <vt:lpstr>Agenda</vt:lpstr>
      <vt:lpstr>Structures Query Language (SQL)</vt:lpstr>
      <vt:lpstr>SQL Commands</vt:lpstr>
      <vt:lpstr>Entity Relationship Diagram (ERD)</vt:lpstr>
      <vt:lpstr>Some frequently used terms in SQL</vt:lpstr>
      <vt:lpstr>Select Command</vt:lpstr>
      <vt:lpstr>Select Command</vt:lpstr>
      <vt:lpstr>Remove Duplicates</vt:lpstr>
      <vt:lpstr>Conditional Clause</vt:lpstr>
      <vt:lpstr>List of Operators </vt:lpstr>
      <vt:lpstr>Sorting Results </vt:lpstr>
      <vt:lpstr>Group by Clause</vt:lpstr>
      <vt:lpstr>Aggregate Functions</vt:lpstr>
      <vt:lpstr>Some Aggregate Functions in SQL</vt:lpstr>
      <vt:lpstr>HAVING Clause</vt:lpstr>
      <vt:lpstr>JOINS</vt:lpstr>
      <vt:lpstr>Types of Joins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Training</dc:title>
  <dc:creator>maryam baig</dc:creator>
  <cp:lastModifiedBy>maryam baig</cp:lastModifiedBy>
  <cp:revision>38</cp:revision>
  <dcterms:created xsi:type="dcterms:W3CDTF">2020-04-02T16:13:17Z</dcterms:created>
  <dcterms:modified xsi:type="dcterms:W3CDTF">2020-04-04T16:44:56Z</dcterms:modified>
</cp:coreProperties>
</file>