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59" r:id="rId12"/>
    <p:sldId id="300" r:id="rId13"/>
    <p:sldId id="301" r:id="rId14"/>
    <p:sldId id="299" r:id="rId15"/>
    <p:sldId id="29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548C6-3CC9-4FD1-B44D-15CF8A2ADE23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5898-D17B-42A7-A89A-52454BB2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F582-986D-4EDD-AF76-E10A0EA696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05139-2B57-4ACD-9FE0-B750579111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32112"/>
            <a:ext cx="1035812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2112"/>
            <a:ext cx="1035812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5650" y="2868574"/>
            <a:ext cx="8147050" cy="305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37577" y="6462729"/>
            <a:ext cx="5461000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5" dirty="0"/>
              <a:t>CODATA </a:t>
            </a:r>
            <a:r>
              <a:rPr spc="-60" dirty="0"/>
              <a:t>–RDA </a:t>
            </a:r>
            <a:r>
              <a:rPr spc="-20" dirty="0"/>
              <a:t>Advanced Workshops </a:t>
            </a:r>
            <a:r>
              <a:rPr spc="-10" dirty="0"/>
              <a:t>on </a:t>
            </a:r>
            <a:r>
              <a:rPr spc="-35" dirty="0"/>
              <a:t>IoT, </a:t>
            </a:r>
            <a:r>
              <a:rPr spc="-15" dirty="0"/>
              <a:t>Bioinformatics and </a:t>
            </a:r>
            <a:r>
              <a:rPr spc="-30" dirty="0"/>
              <a:t>Extreme </a:t>
            </a:r>
            <a:r>
              <a:rPr spc="-25" dirty="0"/>
              <a:t>Sources </a:t>
            </a:r>
            <a:r>
              <a:rPr dirty="0"/>
              <a:t>of</a:t>
            </a:r>
            <a:r>
              <a:rPr spc="-170" dirty="0"/>
              <a:t> </a:t>
            </a:r>
            <a:r>
              <a:rPr spc="-30" dirty="0"/>
              <a:t>Data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67352" y="6450201"/>
            <a:ext cx="732154" cy="20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50" dirty="0"/>
              <a:t>SLIDE </a:t>
            </a:r>
            <a:r>
              <a:rPr spc="60" dirty="0"/>
              <a:t>-</a:t>
            </a:r>
            <a:r>
              <a:rPr spc="18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sadmasood1@Hot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815" y="1676524"/>
            <a:ext cx="7677785" cy="12953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0"/>
              </a:spcBef>
            </a:pPr>
            <a:r>
              <a:rPr lang="en-US" spc="-190" dirty="0"/>
              <a:t>Data Analyst Professional </a:t>
            </a:r>
            <a:br>
              <a:rPr lang="en-US" spc="-190" dirty="0"/>
            </a:br>
            <a:r>
              <a:rPr lang="en-US" spc="-190" dirty="0"/>
              <a:t>Level 01</a:t>
            </a:r>
            <a:endParaRPr spc="-385" dirty="0"/>
          </a:p>
        </p:txBody>
      </p:sp>
      <p:sp>
        <p:nvSpPr>
          <p:cNvPr id="7" name="object 7"/>
          <p:cNvSpPr txBox="1"/>
          <p:nvPr/>
        </p:nvSpPr>
        <p:spPr>
          <a:xfrm>
            <a:off x="557645" y="3686320"/>
            <a:ext cx="15906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70" dirty="0">
                <a:latin typeface="Arial"/>
                <a:cs typeface="Arial"/>
              </a:rPr>
              <a:t>Hands </a:t>
            </a:r>
            <a:r>
              <a:rPr sz="1750" spc="-60" dirty="0">
                <a:latin typeface="Arial"/>
                <a:cs typeface="Arial"/>
              </a:rPr>
              <a:t>on</a:t>
            </a:r>
            <a:r>
              <a:rPr sz="1750" spc="50" dirty="0">
                <a:latin typeface="Arial"/>
                <a:cs typeface="Arial"/>
              </a:rPr>
              <a:t> </a:t>
            </a:r>
            <a:r>
              <a:rPr sz="1750" spc="-105" dirty="0">
                <a:latin typeface="Arial"/>
                <a:cs typeface="Arial"/>
              </a:rPr>
              <a:t>Activity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815" y="4248708"/>
            <a:ext cx="5150485" cy="115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0"/>
              </a:spcBef>
            </a:pPr>
            <a:r>
              <a:rPr lang="en-US" sz="1400" spc="-55" dirty="0">
                <a:latin typeface="Arial"/>
                <a:cs typeface="Arial"/>
              </a:rPr>
              <a:t>Asad Masood Qazi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lang="en-US" sz="1350" spc="-45" dirty="0">
                <a:latin typeface="Arial"/>
                <a:cs typeface="Arial"/>
              </a:rPr>
              <a:t>Sr. Software Engineer (Data Analytics)</a:t>
            </a:r>
            <a:r>
              <a:rPr sz="1350" spc="-35" dirty="0">
                <a:latin typeface="Arial"/>
                <a:cs typeface="Arial"/>
              </a:rPr>
              <a:t>,</a:t>
            </a:r>
            <a:endParaRPr sz="1350" dirty="0">
              <a:latin typeface="Arial"/>
              <a:cs typeface="Arial"/>
            </a:endParaRPr>
          </a:p>
          <a:p>
            <a:pPr marL="12700" marR="3291204">
              <a:lnSpc>
                <a:spcPct val="104900"/>
              </a:lnSpc>
            </a:pPr>
            <a:r>
              <a:rPr lang="en-US" sz="1350" spc="-70" dirty="0">
                <a:latin typeface="Arial"/>
                <a:cs typeface="Arial"/>
              </a:rPr>
              <a:t>SYSTEMS Ltd</a:t>
            </a:r>
            <a:r>
              <a:rPr sz="1350" spc="-70" dirty="0">
                <a:latin typeface="Arial"/>
                <a:cs typeface="Arial"/>
              </a:rPr>
              <a:t>, 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85" dirty="0">
                <a:latin typeface="Arial"/>
                <a:cs typeface="Arial"/>
              </a:rPr>
              <a:t>Email: </a:t>
            </a:r>
            <a:r>
              <a:rPr lang="en-US" sz="1350" u="sng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asadmasood1@Hotmail.com</a:t>
            </a:r>
            <a:r>
              <a:rPr lang="en-US" sz="1350" u="sng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; 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F59D-C1BD-4444-BE48-56D9E348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344079"/>
            <a:ext cx="7010399" cy="4006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725170"/>
            <a:ext cx="952398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Consolas"/>
                <a:cs typeface="Consolas"/>
              </a:rPr>
              <a:t>Data Revolution in Digital Era 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216" y="1696701"/>
            <a:ext cx="9676384" cy="3958776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In digital era we are either producing or consuming data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More than 3.7 billion humans use the internet (that’s a growth rate of 7.5 percent over 2016).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On average, Google now processes more than 40,000 searches EVERY second (3.5 billion searches per day)! 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 “Data is the new oil.” — Clive </a:t>
            </a:r>
            <a:r>
              <a:rPr lang="en-US" sz="2400" spc="-5" dirty="0" err="1">
                <a:latin typeface="Corbel"/>
                <a:cs typeface="Corbel"/>
              </a:rPr>
              <a:t>Humby</a:t>
            </a:r>
            <a:endParaRPr lang="en-US" sz="2400" spc="-5" dirty="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New York Stock Exchange TOP: Apple, google, Microsoft, amazon….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endParaRPr sz="2400" dirty="0">
              <a:latin typeface="Corbel"/>
              <a:cs typeface="Corbe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9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203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2112"/>
            <a:ext cx="50438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45" dirty="0"/>
              <a:t>The </a:t>
            </a:r>
            <a:r>
              <a:rPr spc="-215" dirty="0"/>
              <a:t>Data</a:t>
            </a:r>
            <a:r>
              <a:rPr spc="270" dirty="0"/>
              <a:t> </a:t>
            </a:r>
            <a:r>
              <a:rPr spc="-17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803"/>
            <a:ext cx="4994275" cy="33178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950" spc="-114" dirty="0">
                <a:solidFill>
                  <a:srgbClr val="60585B"/>
                </a:solidFill>
                <a:latin typeface="Arial"/>
                <a:cs typeface="Arial"/>
              </a:rPr>
              <a:t>PAST: </a:t>
            </a:r>
            <a:r>
              <a:rPr sz="1950" spc="-95" dirty="0">
                <a:solidFill>
                  <a:srgbClr val="60585B"/>
                </a:solidFill>
                <a:latin typeface="Arial"/>
                <a:cs typeface="Arial"/>
              </a:rPr>
              <a:t>What</a:t>
            </a:r>
            <a:r>
              <a:rPr sz="1950" spc="120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950" spc="-70" dirty="0">
                <a:solidFill>
                  <a:srgbClr val="60585B"/>
                </a:solidFill>
                <a:latin typeface="Arial"/>
                <a:cs typeface="Arial"/>
              </a:rPr>
              <a:t>Happened?</a:t>
            </a:r>
            <a:endParaRPr sz="195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635"/>
              </a:spcBef>
              <a:buClr>
                <a:srgbClr val="FF8800"/>
              </a:buClr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60585B"/>
                </a:solidFill>
                <a:latin typeface="Arial"/>
                <a:cs typeface="Arial"/>
              </a:rPr>
              <a:t>Reactive </a:t>
            </a: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reporting</a:t>
            </a:r>
            <a:endParaRPr sz="1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440"/>
              </a:spcBef>
              <a:buClr>
                <a:srgbClr val="FF8800"/>
              </a:buClr>
              <a:buChar char="•"/>
              <a:tabLst>
                <a:tab pos="697865" algn="l"/>
                <a:tab pos="698500" algn="l"/>
              </a:tabLst>
            </a:pPr>
            <a:r>
              <a:rPr sz="1800" spc="20" dirty="0">
                <a:solidFill>
                  <a:srgbClr val="60585B"/>
                </a:solidFill>
                <a:latin typeface="Arial"/>
                <a:cs typeface="Arial"/>
              </a:rPr>
              <a:t>Common </a:t>
            </a: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among </a:t>
            </a:r>
            <a:r>
              <a:rPr sz="1800" spc="30" dirty="0">
                <a:solidFill>
                  <a:srgbClr val="60585B"/>
                </a:solidFill>
                <a:latin typeface="Arial"/>
                <a:cs typeface="Arial"/>
              </a:rPr>
              <a:t>most</a:t>
            </a:r>
            <a:r>
              <a:rPr sz="1800" spc="-50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companies</a:t>
            </a:r>
            <a:endParaRPr sz="1800">
              <a:latin typeface="Arial"/>
              <a:cs typeface="Arial"/>
            </a:endParaRPr>
          </a:p>
          <a:p>
            <a:pPr marR="1755139" algn="r">
              <a:lnSpc>
                <a:spcPct val="100000"/>
              </a:lnSpc>
              <a:spcBef>
                <a:spcPts val="1065"/>
              </a:spcBef>
            </a:pPr>
            <a:r>
              <a:rPr sz="1950" spc="-145" dirty="0">
                <a:solidFill>
                  <a:srgbClr val="60585B"/>
                </a:solidFill>
                <a:latin typeface="Arial"/>
                <a:cs typeface="Arial"/>
              </a:rPr>
              <a:t>PRESENT: </a:t>
            </a:r>
            <a:r>
              <a:rPr sz="1950" spc="-95" dirty="0">
                <a:solidFill>
                  <a:srgbClr val="60585B"/>
                </a:solidFill>
                <a:latin typeface="Arial"/>
                <a:cs typeface="Arial"/>
              </a:rPr>
              <a:t>What </a:t>
            </a:r>
            <a:r>
              <a:rPr sz="1950" spc="-114" dirty="0">
                <a:solidFill>
                  <a:srgbClr val="60585B"/>
                </a:solidFill>
                <a:latin typeface="Arial"/>
                <a:cs typeface="Arial"/>
              </a:rPr>
              <a:t>is</a:t>
            </a:r>
            <a:r>
              <a:rPr sz="1950" spc="200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950" spc="-85" dirty="0">
                <a:solidFill>
                  <a:srgbClr val="60585B"/>
                </a:solidFill>
                <a:latin typeface="Arial"/>
                <a:cs typeface="Arial"/>
              </a:rPr>
              <a:t>Happening?</a:t>
            </a:r>
            <a:endParaRPr sz="1950">
              <a:latin typeface="Arial"/>
              <a:cs typeface="Arial"/>
            </a:endParaRPr>
          </a:p>
          <a:p>
            <a:pPr marL="227965" marR="1692910" indent="-227965" algn="r">
              <a:lnSpc>
                <a:spcPct val="100000"/>
              </a:lnSpc>
              <a:spcBef>
                <a:spcPts val="535"/>
              </a:spcBef>
              <a:buClr>
                <a:srgbClr val="FF8800"/>
              </a:buClr>
              <a:buChar char="•"/>
              <a:tabLst>
                <a:tab pos="227965" algn="l"/>
                <a:tab pos="698500" algn="l"/>
              </a:tabLst>
            </a:pPr>
            <a:r>
              <a:rPr sz="1800" spc="-25" dirty="0">
                <a:solidFill>
                  <a:srgbClr val="60585B"/>
                </a:solidFill>
                <a:latin typeface="Arial"/>
                <a:cs typeface="Arial"/>
              </a:rPr>
              <a:t>KPI’s </a:t>
            </a:r>
            <a:r>
              <a:rPr sz="1800" spc="5" dirty="0">
                <a:solidFill>
                  <a:srgbClr val="60585B"/>
                </a:solidFill>
                <a:latin typeface="Arial"/>
                <a:cs typeface="Arial"/>
              </a:rPr>
              <a:t>and CPM</a:t>
            </a:r>
            <a:r>
              <a:rPr sz="1800" spc="-65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60585B"/>
                </a:solidFill>
                <a:latin typeface="Arial"/>
                <a:cs typeface="Arial"/>
              </a:rPr>
              <a:t>Concepts</a:t>
            </a:r>
            <a:endParaRPr sz="1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440"/>
              </a:spcBef>
              <a:buClr>
                <a:srgbClr val="FF8800"/>
              </a:buClr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60585B"/>
                </a:solidFill>
                <a:latin typeface="Arial"/>
                <a:cs typeface="Arial"/>
              </a:rPr>
              <a:t>Streaming </a:t>
            </a:r>
            <a:r>
              <a:rPr sz="1800" dirty="0">
                <a:solidFill>
                  <a:srgbClr val="60585B"/>
                </a:solidFill>
                <a:latin typeface="Arial"/>
                <a:cs typeface="Arial"/>
              </a:rPr>
              <a:t>analytics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950" spc="-160" dirty="0">
                <a:solidFill>
                  <a:srgbClr val="60585B"/>
                </a:solidFill>
                <a:latin typeface="Arial"/>
                <a:cs typeface="Arial"/>
              </a:rPr>
              <a:t>FUTURE: </a:t>
            </a:r>
            <a:r>
              <a:rPr sz="1950" spc="-95" dirty="0">
                <a:solidFill>
                  <a:srgbClr val="60585B"/>
                </a:solidFill>
                <a:latin typeface="Arial"/>
                <a:cs typeface="Arial"/>
              </a:rPr>
              <a:t>What </a:t>
            </a:r>
            <a:r>
              <a:rPr sz="1950" spc="-140" dirty="0">
                <a:solidFill>
                  <a:srgbClr val="60585B"/>
                </a:solidFill>
                <a:latin typeface="Arial"/>
                <a:cs typeface="Arial"/>
              </a:rPr>
              <a:t>will</a:t>
            </a:r>
            <a:r>
              <a:rPr sz="1950" spc="-114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950" spc="-75" dirty="0">
                <a:solidFill>
                  <a:srgbClr val="60585B"/>
                </a:solidFill>
                <a:latin typeface="Arial"/>
                <a:cs typeface="Arial"/>
              </a:rPr>
              <a:t>Happen?</a:t>
            </a:r>
            <a:endParaRPr sz="195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35"/>
              </a:spcBef>
              <a:buClr>
                <a:srgbClr val="FF8800"/>
              </a:buClr>
              <a:buChar char="•"/>
              <a:tabLst>
                <a:tab pos="697865" algn="l"/>
                <a:tab pos="698500" algn="l"/>
              </a:tabLst>
            </a:pP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Predict </a:t>
            </a:r>
            <a:r>
              <a:rPr sz="1800" spc="5" dirty="0">
                <a:solidFill>
                  <a:srgbClr val="60585B"/>
                </a:solidFill>
                <a:latin typeface="Arial"/>
                <a:cs typeface="Arial"/>
              </a:rPr>
              <a:t>based </a:t>
            </a:r>
            <a:r>
              <a:rPr sz="1800" spc="15" dirty="0">
                <a:solidFill>
                  <a:srgbClr val="60585B"/>
                </a:solidFill>
                <a:latin typeface="Arial"/>
                <a:cs typeface="Arial"/>
              </a:rPr>
              <a:t>on </a:t>
            </a:r>
            <a:r>
              <a:rPr sz="1800" spc="5" dirty="0">
                <a:solidFill>
                  <a:srgbClr val="60585B"/>
                </a:solidFill>
                <a:latin typeface="Arial"/>
                <a:cs typeface="Arial"/>
              </a:rPr>
              <a:t>trends and </a:t>
            </a:r>
            <a:r>
              <a:rPr sz="1800" dirty="0">
                <a:solidFill>
                  <a:srgbClr val="60585B"/>
                </a:solidFill>
                <a:latin typeface="Arial"/>
                <a:cs typeface="Arial"/>
              </a:rPr>
              <a:t>external</a:t>
            </a:r>
            <a:r>
              <a:rPr sz="1800" spc="-100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40"/>
              </a:spcBef>
              <a:buClr>
                <a:srgbClr val="FF8800"/>
              </a:buClr>
              <a:buChar char="•"/>
              <a:tabLst>
                <a:tab pos="697865" algn="l"/>
                <a:tab pos="698500" algn="l"/>
              </a:tabLst>
            </a:pPr>
            <a:r>
              <a:rPr sz="1800" spc="10" dirty="0">
                <a:solidFill>
                  <a:srgbClr val="60585B"/>
                </a:solidFill>
                <a:latin typeface="Arial"/>
                <a:cs typeface="Arial"/>
              </a:rPr>
              <a:t>Understand </a:t>
            </a:r>
            <a:r>
              <a:rPr sz="1800" spc="30" dirty="0">
                <a:solidFill>
                  <a:srgbClr val="60585B"/>
                </a:solidFill>
                <a:latin typeface="Arial"/>
                <a:cs typeface="Arial"/>
              </a:rPr>
              <a:t>impact </a:t>
            </a:r>
            <a:r>
              <a:rPr sz="1800" spc="5" dirty="0">
                <a:solidFill>
                  <a:srgbClr val="60585B"/>
                </a:solidFill>
                <a:latin typeface="Arial"/>
                <a:cs typeface="Arial"/>
              </a:rPr>
              <a:t>and </a:t>
            </a:r>
            <a:r>
              <a:rPr sz="1800" spc="25" dirty="0">
                <a:solidFill>
                  <a:srgbClr val="60585B"/>
                </a:solidFill>
                <a:latin typeface="Arial"/>
                <a:cs typeface="Arial"/>
              </a:rPr>
              <a:t>what-if</a:t>
            </a:r>
            <a:r>
              <a:rPr sz="1800" spc="-75" dirty="0">
                <a:solidFill>
                  <a:srgbClr val="60585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0585B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5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400800" y="1028700"/>
            <a:ext cx="4953000" cy="494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4684-5E25-47D9-ACFE-F3EE2A9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2D36-CC2C-4DD5-B82E-0E658B0D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252" y="1828800"/>
            <a:ext cx="9823948" cy="33239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Cambridge Analytica interference in Presidential Election in USA with the collaboration of Facebook to manipulate the voting decision of public.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Facebook #10YearsChallenge is also an example of making decisions with the help of existing or available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Marketing Campaigns (In Pricing, offers and so 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All Sectors like Healthcare, Retail, Sports, Entertainment etc. 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32BD566-396E-4CFC-8ABC-69D8A5E94FBD}"/>
              </a:ext>
            </a:extLst>
          </p:cNvPr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40F467-E3E7-4298-BF41-09D2066773B1}"/>
                </a:ext>
              </a:extLst>
            </p:cNvPr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50D4C60-67CC-49E8-8AB7-4145FF19C288}"/>
                </a:ext>
              </a:extLst>
            </p:cNvPr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006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5C2F-87F1-4561-806B-D1AF08CE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Movies..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0D0F6-1ABA-4ABE-B0D9-C49F3DD4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8" y="1828800"/>
            <a:ext cx="10665462" cy="304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deus</a:t>
            </a:r>
            <a:r>
              <a:rPr lang="en-US" sz="3200" dirty="0"/>
              <a:t> ex </a:t>
            </a:r>
            <a:r>
              <a:rPr lang="en-US" sz="3200" dirty="0" err="1"/>
              <a:t>machina</a:t>
            </a:r>
            <a:r>
              <a:rPr lang="en-US" sz="3200" dirty="0"/>
              <a:t>,” translated as “god from the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Minority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Money Ball</a:t>
            </a:r>
          </a:p>
          <a:p>
            <a:endParaRPr lang="en-US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97522A6F-7DCB-4AA0-A0C9-F2568258ECF4}"/>
              </a:ext>
            </a:extLst>
          </p:cNvPr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F8A78E-DDA9-4DD3-A6DF-9A641F6685E5}"/>
                </a:ext>
              </a:extLst>
            </p:cNvPr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EC11FBC-E666-4782-92B5-73417A7E1586}"/>
                </a:ext>
              </a:extLst>
            </p:cNvPr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94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4700"/>
            <a:ext cx="10744200" cy="5678773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6781800" y="568959"/>
            <a:ext cx="3048000" cy="16764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What’s Going On ?</a:t>
            </a: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28DC3645-582D-410E-A344-B7D2654B61D3}"/>
              </a:ext>
            </a:extLst>
          </p:cNvPr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C595A81-7733-4607-AB4D-6E8D7619D1D4}"/>
                </a:ext>
              </a:extLst>
            </p:cNvPr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A77E61C-6618-4F61-8596-59CBDB229E88}"/>
                </a:ext>
              </a:extLst>
            </p:cNvPr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3153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697493"/>
            <a:ext cx="9067800" cy="120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425"/>
              </a:lnSpc>
              <a:spcBef>
                <a:spcPts val="100"/>
              </a:spcBef>
            </a:pPr>
            <a:r>
              <a:rPr lang="en-US" sz="5400" b="1" dirty="0">
                <a:latin typeface="Consolas"/>
                <a:cs typeface="Consolas"/>
              </a:rPr>
              <a:t>Thank You!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325106"/>
            <a:ext cx="685800" cy="685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442597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55" y="4118663"/>
            <a:ext cx="1103889" cy="11038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6200" y="3646777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AsadMasoodQazi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54009" y="455185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asadmasoodqazi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81718" y="552348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asadmasoodqazi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2693392"/>
            <a:ext cx="701249" cy="6190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36873" y="2923761"/>
            <a:ext cx="442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https://pk.linkedin.com/in/asadmasoodqazi</a:t>
            </a:r>
          </a:p>
        </p:txBody>
      </p:sp>
      <p:grpSp>
        <p:nvGrpSpPr>
          <p:cNvPr id="14" name="object 3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5" name="object 4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3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016" y="723480"/>
            <a:ext cx="982878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sz="4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216" y="1696701"/>
            <a:ext cx="9676384" cy="2491708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Working as Sr. Software Engineer – Data Analytics @ Systems Limited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Qualification: BS(IT) &amp; MS(CS)</a:t>
            </a:r>
            <a:endParaRPr sz="2400" dirty="0">
              <a:latin typeface="Corbel"/>
              <a:cs typeface="Corbel"/>
            </a:endParaRPr>
          </a:p>
          <a:p>
            <a:pPr marL="287020" indent="-274320">
              <a:lnSpc>
                <a:spcPct val="100000"/>
              </a:lnSpc>
              <a:spcBef>
                <a:spcPts val="1225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Professional Work Experience: 5 plus years in Business Intelligence and Data Analytics Domain</a:t>
            </a:r>
            <a:endParaRPr sz="2400" dirty="0">
              <a:latin typeface="Corbel"/>
              <a:cs typeface="Corbel"/>
            </a:endParaRPr>
          </a:p>
          <a:p>
            <a:pPr marL="334010" indent="-321310">
              <a:lnSpc>
                <a:spcPct val="100000"/>
              </a:lnSpc>
              <a:spcBef>
                <a:spcPts val="1225"/>
              </a:spcBef>
              <a:buFont typeface="Arial"/>
              <a:buChar char="▪"/>
              <a:tabLst>
                <a:tab pos="334010" algn="l"/>
                <a:tab pos="334645" algn="l"/>
              </a:tabLst>
            </a:pPr>
            <a:r>
              <a:rPr lang="en-US" sz="2400" spc="-5" dirty="0">
                <a:latin typeface="Corbel"/>
                <a:cs typeface="Corbel"/>
              </a:rPr>
              <a:t>Professional Trainer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9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0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904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8948"/>
            <a:ext cx="20656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C</a:t>
            </a:r>
            <a:r>
              <a:rPr spc="-85" dirty="0"/>
              <a:t>o</a:t>
            </a:r>
            <a:r>
              <a:rPr spc="-145" dirty="0"/>
              <a:t>nt</a:t>
            </a:r>
            <a:r>
              <a:rPr spc="-150" dirty="0"/>
              <a:t>ent</a:t>
            </a:r>
            <a:r>
              <a:rPr spc="-9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3356"/>
            <a:ext cx="9611361" cy="18024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FFC000"/>
              </a:buClr>
              <a:buSzPct val="102325"/>
              <a:buChar char="•"/>
              <a:tabLst>
                <a:tab pos="240665" algn="l"/>
                <a:tab pos="241300" algn="l"/>
              </a:tabLst>
            </a:pPr>
            <a:r>
              <a:rPr sz="3225" spc="-150" baseline="1291" dirty="0">
                <a:latin typeface="Arial"/>
                <a:cs typeface="Arial"/>
              </a:rPr>
              <a:t>Introduction </a:t>
            </a:r>
            <a:r>
              <a:rPr sz="3225" spc="-104" baseline="1291" dirty="0">
                <a:latin typeface="Arial"/>
                <a:cs typeface="Arial"/>
              </a:rPr>
              <a:t>to </a:t>
            </a:r>
            <a:r>
              <a:rPr lang="en-US" sz="3225" spc="-135" baseline="1291" dirty="0">
                <a:latin typeface="Arial"/>
                <a:cs typeface="Arial"/>
              </a:rPr>
              <a:t>Data Analytics</a:t>
            </a: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FFC000"/>
              </a:buClr>
              <a:buSzPct val="102325"/>
              <a:buChar char="•"/>
              <a:tabLst>
                <a:tab pos="240665" algn="l"/>
                <a:tab pos="241300" algn="l"/>
              </a:tabLst>
            </a:pPr>
            <a:r>
              <a:rPr lang="en-US" sz="3225" spc="-135" baseline="1291" dirty="0">
                <a:latin typeface="Arial"/>
                <a:cs typeface="Arial"/>
              </a:rPr>
              <a:t>Data Revolution and Data Literacy Culture </a:t>
            </a:r>
            <a:endParaRPr sz="3225" baseline="129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lr>
                <a:srgbClr val="FFC000"/>
              </a:buClr>
              <a:buSzPct val="102325"/>
              <a:buChar char="•"/>
              <a:tabLst>
                <a:tab pos="240665" algn="l"/>
                <a:tab pos="241300" algn="l"/>
              </a:tabLst>
            </a:pPr>
            <a:r>
              <a:rPr lang="en-US" sz="3225" spc="-142" baseline="1291" dirty="0">
                <a:latin typeface="Arial"/>
                <a:cs typeface="Arial"/>
              </a:rPr>
              <a:t>Applications of Data Analytics in Digital World</a:t>
            </a:r>
            <a:r>
              <a:rPr sz="3225" spc="-135" baseline="1291" dirty="0">
                <a:latin typeface="Arial"/>
                <a:cs typeface="Arial"/>
              </a:rPr>
              <a:t>.</a:t>
            </a:r>
            <a:endParaRPr lang="en-US" sz="3225" spc="-135" baseline="129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lr>
                <a:srgbClr val="FFC000"/>
              </a:buClr>
              <a:buSzPct val="102325"/>
              <a:buChar char="•"/>
              <a:tabLst>
                <a:tab pos="240665" algn="l"/>
                <a:tab pos="241300" algn="l"/>
              </a:tabLst>
            </a:pPr>
            <a:r>
              <a:rPr lang="en-US" sz="3225" spc="-135" baseline="1291" dirty="0">
                <a:latin typeface="Arial"/>
                <a:cs typeface="Arial"/>
              </a:rPr>
              <a:t>Roles and Responsibilities as Data Analyst</a:t>
            </a:r>
            <a:endParaRPr sz="3225" baseline="129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Clr>
                <a:srgbClr val="FFC000"/>
              </a:buClr>
              <a:buSzPct val="102325"/>
              <a:buChar char="•"/>
              <a:tabLst>
                <a:tab pos="240665" algn="l"/>
                <a:tab pos="241300" algn="l"/>
              </a:tabLst>
            </a:pPr>
            <a:r>
              <a:rPr sz="3225" spc="-127" baseline="1291" dirty="0">
                <a:latin typeface="Arial"/>
                <a:cs typeface="Arial"/>
              </a:rPr>
              <a:t>conclusion</a:t>
            </a:r>
            <a:endParaRPr sz="3225" baseline="1291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5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41965" y="6450201"/>
            <a:ext cx="660400" cy="1885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Arial"/>
                <a:cs typeface="Arial"/>
              </a:rPr>
              <a:t>SLIDE </a:t>
            </a:r>
            <a:r>
              <a:rPr sz="1100" spc="60" dirty="0">
                <a:latin typeface="Arial"/>
                <a:cs typeface="Arial"/>
              </a:rPr>
              <a:t>-</a:t>
            </a:r>
            <a:r>
              <a:rPr sz="1100" spc="180" dirty="0">
                <a:latin typeface="Arial"/>
                <a:cs typeface="Arial"/>
              </a:rPr>
              <a:t> </a:t>
            </a:r>
            <a:fld id="{81D60167-4931-47E6-BA6A-407CBD079E47}" type="slidenum">
              <a:rPr sz="1100" spc="-5" dirty="0">
                <a:latin typeface="Arial"/>
                <a:cs typeface="Arial"/>
              </a:rPr>
              <a:t>3</a:t>
            </a:fld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18683"/>
            <a:ext cx="8153400" cy="646331"/>
          </a:xfrm>
        </p:spPr>
        <p:txBody>
          <a:bodyPr/>
          <a:lstStyle/>
          <a:p>
            <a:r>
              <a:rPr lang="en-US" sz="4200" dirty="0"/>
              <a:t>Data Analyst Life Cycle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7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8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ED27A5-4E87-43AA-960D-48DEEE3C6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D74F12-ECC2-4F6C-9306-C3A0DD68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7058"/>
            <a:ext cx="8751804" cy="51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1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0" y="1704339"/>
            <a:ext cx="4191000" cy="1938992"/>
          </a:xfrm>
        </p:spPr>
        <p:txBody>
          <a:bodyPr/>
          <a:lstStyle/>
          <a:p>
            <a:r>
              <a:rPr lang="en-US" dirty="0"/>
              <a:t>August 2019</a:t>
            </a:r>
          </a:p>
          <a:p>
            <a:r>
              <a:rPr lang="en-US" dirty="0"/>
              <a:t>Samsung Note 10</a:t>
            </a:r>
          </a:p>
          <a:p>
            <a:r>
              <a:rPr lang="en-US" dirty="0"/>
              <a:t>1,40,000 PKR</a:t>
            </a:r>
          </a:p>
          <a:p>
            <a:r>
              <a:rPr lang="en-US" dirty="0"/>
              <a:t>Asad </a:t>
            </a:r>
          </a:p>
          <a:p>
            <a:r>
              <a:rPr lang="en-US" dirty="0"/>
              <a:t>Islamabad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----------------------------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16764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8194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8862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10" name="Oval 9"/>
          <p:cNvSpPr/>
          <p:nvPr/>
        </p:nvSpPr>
        <p:spPr>
          <a:xfrm>
            <a:off x="1905000" y="495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Analytics/</a:t>
            </a:r>
          </a:p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2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3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575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0" y="1704339"/>
            <a:ext cx="4191000" cy="830997"/>
          </a:xfrm>
        </p:spPr>
        <p:txBody>
          <a:bodyPr/>
          <a:lstStyle/>
          <a:p>
            <a:r>
              <a:rPr lang="en-US" dirty="0"/>
              <a:t>Asad Bought Samsung Galaxy Note 10 for 1,40,000 PKR at Islamabad. </a:t>
            </a:r>
          </a:p>
          <a:p>
            <a:r>
              <a:rPr lang="en-US" dirty="0"/>
              <a:t>----------------------------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819400"/>
            <a:ext cx="1828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8862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10" name="Oval 9"/>
          <p:cNvSpPr/>
          <p:nvPr/>
        </p:nvSpPr>
        <p:spPr>
          <a:xfrm>
            <a:off x="1905000" y="495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Analytics/</a:t>
            </a:r>
          </a:p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2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3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8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0" y="1704339"/>
            <a:ext cx="4191000" cy="830997"/>
          </a:xfrm>
        </p:spPr>
        <p:txBody>
          <a:bodyPr/>
          <a:lstStyle/>
          <a:p>
            <a:r>
              <a:rPr lang="en-US" dirty="0"/>
              <a:t>Let’s Say Price was 1,00,000</a:t>
            </a:r>
          </a:p>
          <a:p>
            <a:r>
              <a:rPr lang="en-US" dirty="0"/>
              <a:t>So its on Profit </a:t>
            </a:r>
          </a:p>
          <a:p>
            <a:r>
              <a:rPr lang="en-US" dirty="0"/>
              <a:t>----------------------------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8194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886200"/>
            <a:ext cx="1828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10" name="Oval 9"/>
          <p:cNvSpPr/>
          <p:nvPr/>
        </p:nvSpPr>
        <p:spPr>
          <a:xfrm>
            <a:off x="1905000" y="495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Analytics/</a:t>
            </a:r>
          </a:p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2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3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90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0" y="1704339"/>
            <a:ext cx="4191000" cy="830997"/>
          </a:xfrm>
        </p:spPr>
        <p:txBody>
          <a:bodyPr/>
          <a:lstStyle/>
          <a:p>
            <a:r>
              <a:rPr lang="en-US" dirty="0"/>
              <a:t>Predict future sales on this particular product Samsung Galaxy Note 10</a:t>
            </a:r>
          </a:p>
          <a:p>
            <a:r>
              <a:rPr lang="en-US" dirty="0"/>
              <a:t>----------------------------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28194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9" name="Oval 8"/>
          <p:cNvSpPr/>
          <p:nvPr/>
        </p:nvSpPr>
        <p:spPr>
          <a:xfrm>
            <a:off x="1905000" y="38862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Intelligence</a:t>
            </a:r>
          </a:p>
        </p:txBody>
      </p:sp>
      <p:sp>
        <p:nvSpPr>
          <p:cNvPr id="10" name="Oval 9"/>
          <p:cNvSpPr/>
          <p:nvPr/>
        </p:nvSpPr>
        <p:spPr>
          <a:xfrm>
            <a:off x="1905000" y="4953000"/>
            <a:ext cx="1828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Analytics/</a:t>
            </a:r>
          </a:p>
          <a:p>
            <a:pPr algn="ctr"/>
            <a:r>
              <a:rPr lang="en-US" dirty="0"/>
              <a:t>Prediction</a:t>
            </a:r>
          </a:p>
        </p:txBody>
      </p:sp>
      <p:grpSp>
        <p:nvGrpSpPr>
          <p:cNvPr id="12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13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093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725170"/>
            <a:ext cx="1051458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Data Literacy &lt;–&gt; Data = Understanding 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434" y="2065933"/>
            <a:ext cx="9676384" cy="3281668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Give </a:t>
            </a:r>
            <a:r>
              <a:rPr lang="en-US" sz="2800" b="1" spc="-5" dirty="0">
                <a:latin typeface="Corbel"/>
                <a:cs typeface="Corbel"/>
              </a:rPr>
              <a:t>Value</a:t>
            </a:r>
            <a:r>
              <a:rPr lang="en-US" sz="2800" spc="-5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to Data &lt;-&gt;       Value = Profit</a:t>
            </a:r>
          </a:p>
          <a:p>
            <a:pPr marL="744220" lvl="1" indent="-274320"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Increase Revenue ----- Decrease Cost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spc="-5" dirty="0">
                <a:latin typeface="Corbel"/>
                <a:cs typeface="Corbel"/>
              </a:rPr>
              <a:t>Ability to Read, Work with, Analyze and Argue with Data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b="1" spc="-5" dirty="0">
                <a:latin typeface="Corbel"/>
                <a:cs typeface="Corbel"/>
              </a:rPr>
              <a:t>People</a:t>
            </a:r>
            <a:r>
              <a:rPr lang="en-US" sz="2400" spc="-5" dirty="0">
                <a:latin typeface="Corbel"/>
                <a:cs typeface="Corbel"/>
              </a:rPr>
              <a:t>:  Data Literacy 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b="1" spc="-5" dirty="0">
                <a:latin typeface="Corbel"/>
                <a:cs typeface="Corbel"/>
              </a:rPr>
              <a:t>Process</a:t>
            </a:r>
            <a:r>
              <a:rPr lang="en-US" sz="2400" spc="-5" dirty="0">
                <a:latin typeface="Corbel"/>
                <a:cs typeface="Corbel"/>
              </a:rPr>
              <a:t>: Key Areas to Drive Data Driven Decisions</a:t>
            </a:r>
          </a:p>
          <a:p>
            <a:pPr marL="287020" indent="-274320">
              <a:lnSpc>
                <a:spcPct val="100000"/>
              </a:lnSpc>
              <a:spcBef>
                <a:spcPts val="1330"/>
              </a:spcBef>
              <a:buFont typeface="Arial"/>
              <a:buChar char="▪"/>
              <a:tabLst>
                <a:tab pos="287020" algn="l"/>
                <a:tab pos="287655" algn="l"/>
              </a:tabLst>
            </a:pPr>
            <a:r>
              <a:rPr lang="en-US" sz="2400" b="1" spc="-5" dirty="0">
                <a:latin typeface="Corbel"/>
                <a:cs typeface="Corbel"/>
              </a:rPr>
              <a:t>Platform</a:t>
            </a:r>
            <a:r>
              <a:rPr lang="en-US" sz="2400" spc="-5" dirty="0">
                <a:latin typeface="Corbel"/>
                <a:cs typeface="Corbel"/>
              </a:rPr>
              <a:t>: End to End Data Platform 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grpSp>
        <p:nvGrpSpPr>
          <p:cNvPr id="8" name="object 4"/>
          <p:cNvGrpSpPr/>
          <p:nvPr/>
        </p:nvGrpSpPr>
        <p:grpSpPr>
          <a:xfrm>
            <a:off x="838200" y="6413500"/>
            <a:ext cx="10521950" cy="241300"/>
            <a:chOff x="838200" y="6413500"/>
            <a:chExt cx="10521950" cy="241300"/>
          </a:xfrm>
        </p:grpSpPr>
        <p:sp>
          <p:nvSpPr>
            <p:cNvPr id="9" name="object 5"/>
            <p:cNvSpPr/>
            <p:nvPr/>
          </p:nvSpPr>
          <p:spPr>
            <a:xfrm>
              <a:off x="838200" y="6438900"/>
              <a:ext cx="10515600" cy="215900"/>
            </a:xfrm>
            <a:custGeom>
              <a:avLst/>
              <a:gdLst/>
              <a:ahLst/>
              <a:cxnLst/>
              <a:rect l="l" t="t" r="r" b="b"/>
              <a:pathLst>
                <a:path w="10515600" h="215900">
                  <a:moveTo>
                    <a:pt x="1051560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0515600" y="21590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844550" y="64325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19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465</Words>
  <Application>Microsoft Office PowerPoint</Application>
  <PresentationFormat>Widescreen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Times New Roman</vt:lpstr>
      <vt:lpstr>Office Theme</vt:lpstr>
      <vt:lpstr>Data Analyst Professional  Level 01</vt:lpstr>
      <vt:lpstr>About Me</vt:lpstr>
      <vt:lpstr>Contents</vt:lpstr>
      <vt:lpstr>Data Analyst Life Cycle </vt:lpstr>
      <vt:lpstr>PowerPoint Presentation</vt:lpstr>
      <vt:lpstr>PowerPoint Presentation</vt:lpstr>
      <vt:lpstr>PowerPoint Presentation</vt:lpstr>
      <vt:lpstr>PowerPoint Presentation</vt:lpstr>
      <vt:lpstr>Data Literacy &lt;–&gt; Data = Understanding </vt:lpstr>
      <vt:lpstr>Data Revolution in Digital Era </vt:lpstr>
      <vt:lpstr>The Data Perspectives</vt:lpstr>
      <vt:lpstr>Some Case Studies</vt:lpstr>
      <vt:lpstr>Few Movies..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Business Intelligence using Microsoft Power BI</dc:title>
  <cp:lastModifiedBy>User</cp:lastModifiedBy>
  <cp:revision>13</cp:revision>
  <dcterms:created xsi:type="dcterms:W3CDTF">2020-02-28T07:10:58Z</dcterms:created>
  <dcterms:modified xsi:type="dcterms:W3CDTF">2020-03-28T11:23:00Z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2020-02-28T00:00:00Z</vt:filetime>
  </property>
</Properties>
</file>