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7" r:id="rId3"/>
    <p:sldId id="330" r:id="rId4"/>
    <p:sldId id="331" r:id="rId5"/>
    <p:sldId id="328" r:id="rId6"/>
    <p:sldId id="353" r:id="rId7"/>
    <p:sldId id="365" r:id="rId8"/>
    <p:sldId id="354" r:id="rId9"/>
    <p:sldId id="343" r:id="rId10"/>
    <p:sldId id="346" r:id="rId11"/>
    <p:sldId id="355" r:id="rId12"/>
    <p:sldId id="367" r:id="rId13"/>
    <p:sldId id="368" r:id="rId14"/>
    <p:sldId id="369" r:id="rId15"/>
    <p:sldId id="370" r:id="rId16"/>
    <p:sldId id="356" r:id="rId17"/>
  </p:sldIdLst>
  <p:sldSz cx="12192000" cy="6858000"/>
  <p:notesSz cx="6858000" cy="9144000"/>
  <p:embeddedFontLst>
    <p:embeddedFont>
      <p:font typeface="Inter" panose="02000503000000020004" charset="0"/>
      <p:regular r:id="rId23"/>
      <p:bold r:id="rId24"/>
    </p:embeddedFont>
    <p:embeddedFont>
      <p:font typeface="Inter Black" panose="02000503000000020004" charset="0"/>
      <p:bold r:id="rId25"/>
    </p:embeddedFont>
    <p:embeddedFont>
      <p:font typeface="Inter" panose="02000503000000020004"/>
      <p:regular r:id="rId26"/>
      <p:bold r:id="rId27"/>
    </p:embeddedFont>
  </p:embeddedFontLst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6" userDrawn="1">
          <p15:clr>
            <a:srgbClr val="A4A3A4"/>
          </p15:clr>
        </p15:guide>
        <p15:guide id="2" orient="horz" pos="4020" userDrawn="1">
          <p15:clr>
            <a:srgbClr val="A4A3A4"/>
          </p15:clr>
        </p15:guide>
        <p15:guide id="3" pos="250" userDrawn="1">
          <p15:clr>
            <a:srgbClr val="A4A3A4"/>
          </p15:clr>
        </p15:guide>
        <p15:guide id="4" orient="horz" pos="2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842"/>
    <a:srgbClr val="000000"/>
    <a:srgbClr val="272727"/>
    <a:srgbClr val="E31943"/>
    <a:srgbClr val="0292CC"/>
    <a:srgbClr val="333132"/>
    <a:srgbClr val="414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85012" autoAdjust="0"/>
  </p:normalViewPr>
  <p:slideViewPr>
    <p:cSldViewPr snapToGrid="0" snapToObjects="1" showGuides="1">
      <p:cViewPr varScale="1">
        <p:scale>
          <a:sx n="90" d="100"/>
          <a:sy n="90" d="100"/>
        </p:scale>
        <p:origin x="1482" y="84"/>
      </p:cViewPr>
      <p:guideLst>
        <p:guide pos="3846"/>
        <p:guide orient="horz" pos="4020"/>
        <p:guide pos="250"/>
        <p:guide orient="horz" pos="2178"/>
      </p:guideLst>
    </p:cSldViewPr>
  </p:slideViewPr>
  <p:outlineViewPr>
    <p:cViewPr>
      <p:scale>
        <a:sx n="75" d="100"/>
        <a:sy n="75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9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11.xml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FD622-D87E-4361-8D2E-55143966873E}" type="datetimeFigureOut">
              <a:rPr lang="zh-CN" altLang="en-US" smtClean="0">
                <a:latin typeface="Inter" panose="02000503000000020004" charset="0"/>
                <a:ea typeface="Inter" panose="02000503000000020004" charset="0"/>
                <a:cs typeface="Inter" panose="02000503000000020004" charset="0"/>
              </a:rPr>
            </a:fld>
            <a:endParaRPr lang="zh-CN" altLang="en-US"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C8963-EC80-4359-960F-C2969331F295}" type="slidenum">
              <a:rPr lang="zh-CN" altLang="en-US" smtClean="0">
                <a:latin typeface="Inter" panose="02000503000000020004" charset="0"/>
                <a:ea typeface="Inter" panose="02000503000000020004" charset="0"/>
                <a:cs typeface="Inter" panose="02000503000000020004" charset="0"/>
              </a:rPr>
            </a:fld>
            <a:endParaRPr lang="zh-CN" altLang="en-US"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fld id="{664E438F-F317-454B-A277-957D2CACE9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fld id="{E29AB4D8-4E46-4AF8-9C99-8D6AAADCA1C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Inter" panose="02000503000000020004" charset="0"/>
        <a:ea typeface="Inter" panose="02000503000000020004" charset="0"/>
        <a:cs typeface="Inter" panose="020005030000000200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Inter" panose="02000503000000020004" charset="0"/>
        <a:ea typeface="Inter" panose="02000503000000020004" charset="0"/>
        <a:cs typeface="Inter" panose="020005030000000200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Inter" panose="02000503000000020004" charset="0"/>
        <a:ea typeface="Inter" panose="02000503000000020004" charset="0"/>
        <a:cs typeface="Inter" panose="020005030000000200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Inter" panose="02000503000000020004" charset="0"/>
        <a:ea typeface="Inter" panose="02000503000000020004" charset="0"/>
        <a:cs typeface="Inter" panose="020005030000000200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Inter" panose="02000503000000020004" charset="0"/>
        <a:ea typeface="Inter" panose="02000503000000020004" charset="0"/>
        <a:cs typeface="Inter" panose="020005030000000200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7A38-7867-48C3-BA77-BEBE916109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5E73-80B5-47D8-AD5A-017A2D1199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7A38-7867-48C3-BA77-BEBE916109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5E73-80B5-47D8-AD5A-017A2D1199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7A38-7867-48C3-BA77-BEBE916109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5E73-80B5-47D8-AD5A-017A2D1199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7A38-7867-48C3-BA77-BEBE916109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5E73-80B5-47D8-AD5A-017A2D1199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7A38-7867-48C3-BA77-BEBE916109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5E73-80B5-47D8-AD5A-017A2D1199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7A38-7867-48C3-BA77-BEBE916109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5E73-80B5-47D8-AD5A-017A2D1199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7A38-7867-48C3-BA77-BEBE916109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5E73-80B5-47D8-AD5A-017A2D1199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7A38-7867-48C3-BA77-BEBE916109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5E73-80B5-47D8-AD5A-017A2D1199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7A38-7867-48C3-BA77-BEBE916109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5E73-80B5-47D8-AD5A-017A2D1199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7A38-7867-48C3-BA77-BEBE916109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5E73-80B5-47D8-AD5A-017A2D1199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7A38-7867-48C3-BA77-BEBE916109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5E73-80B5-47D8-AD5A-017A2D1199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fld id="{A0367A38-7867-48C3-BA77-BEBE916109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fld id="{98CB5E73-80B5-47D8-AD5A-017A2D1199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Inter" panose="02000503000000020004" charset="0"/>
          <a:ea typeface="Inter" panose="02000503000000020004" charset="0"/>
          <a:cs typeface="Inter" panose="0200050300000002000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Inter" panose="02000503000000020004" charset="0"/>
          <a:ea typeface="Inter" panose="02000503000000020004" charset="0"/>
          <a:cs typeface="Inter" panose="0200050300000002000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Inter" panose="02000503000000020004" charset="0"/>
          <a:ea typeface="Inter" panose="02000503000000020004" charset="0"/>
          <a:cs typeface="Inter" panose="0200050300000002000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Inter" panose="02000503000000020004" charset="0"/>
          <a:ea typeface="Inter" panose="02000503000000020004" charset="0"/>
          <a:cs typeface="Inter" panose="0200050300000002000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ter" panose="02000503000000020004" charset="0"/>
          <a:ea typeface="Inter" panose="02000503000000020004" charset="0"/>
          <a:cs typeface="Inter" panose="0200050300000002000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ter" panose="02000503000000020004" charset="0"/>
          <a:ea typeface="Inter" panose="02000503000000020004" charset="0"/>
          <a:cs typeface="Inter" panose="020005030000000200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tags" Target="../tags/tag5.xml"/><Relationship Id="rId4" Type="http://schemas.openxmlformats.org/officeDocument/2006/relationships/image" Target="../media/image4.png"/><Relationship Id="rId3" Type="http://schemas.openxmlformats.org/officeDocument/2006/relationships/tags" Target="../tags/tag4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/>
          <p:cNvSpPr/>
          <p:nvPr/>
        </p:nvSpPr>
        <p:spPr>
          <a:xfrm>
            <a:off x="371475" y="333375"/>
            <a:ext cx="9691370" cy="6191250"/>
          </a:xfrm>
          <a:custGeom>
            <a:avLst/>
            <a:gdLst>
              <a:gd name="connsiteX0" fmla="*/ 0 w 7324282"/>
              <a:gd name="connsiteY0" fmla="*/ 0 h 6191250"/>
              <a:gd name="connsiteX1" fmla="*/ 7324282 w 7324282"/>
              <a:gd name="connsiteY1" fmla="*/ 0 h 6191250"/>
              <a:gd name="connsiteX2" fmla="*/ 5665341 w 7324282"/>
              <a:gd name="connsiteY2" fmla="*/ 6191250 h 6191250"/>
              <a:gd name="connsiteX3" fmla="*/ 0 w 7324282"/>
              <a:gd name="connsiteY3" fmla="*/ 6191250 h 619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4282" h="6191250">
                <a:moveTo>
                  <a:pt x="0" y="0"/>
                </a:moveTo>
                <a:lnTo>
                  <a:pt x="7324282" y="0"/>
                </a:lnTo>
                <a:lnTo>
                  <a:pt x="5665341" y="6191250"/>
                </a:lnTo>
                <a:lnTo>
                  <a:pt x="0" y="61912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371475" y="4817745"/>
            <a:ext cx="3773170" cy="4191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accent1"/>
              </a:solidFill>
              <a:cs typeface="Inter" panose="020005030000000200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3255" y="4842510"/>
            <a:ext cx="3416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rPr>
              <a:t>Lecturer: </a:t>
            </a:r>
            <a:r>
              <a:rPr lang="en-US" altLang="zh-CN" dirty="0">
                <a:solidFill>
                  <a:schemeClr val="bg1"/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rPr>
              <a:t>Dr Umair </a:t>
            </a:r>
            <a:endParaRPr lang="en-US" altLang="zh-CN" dirty="0">
              <a:solidFill>
                <a:schemeClr val="bg1"/>
              </a:solidFill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sp>
        <p:nvSpPr>
          <p:cNvPr id="65" name="等腰三角形 64"/>
          <p:cNvSpPr/>
          <p:nvPr/>
        </p:nvSpPr>
        <p:spPr>
          <a:xfrm rot="2700000">
            <a:off x="-272074" y="4428370"/>
            <a:ext cx="1339173" cy="1339173"/>
          </a:xfrm>
          <a:prstGeom prst="triangle">
            <a:avLst/>
          </a:prstGeom>
          <a:solidFill>
            <a:schemeClr val="bg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605791" y="579357"/>
            <a:ext cx="5120793" cy="5437302"/>
            <a:chOff x="925831" y="569832"/>
            <a:chExt cx="5120793" cy="5437302"/>
          </a:xfrm>
        </p:grpSpPr>
        <p:sp>
          <p:nvSpPr>
            <p:cNvPr id="36" name="等腰三角形 35"/>
            <p:cNvSpPr/>
            <p:nvPr/>
          </p:nvSpPr>
          <p:spPr>
            <a:xfrm rot="12600000">
              <a:off x="5562622" y="795770"/>
              <a:ext cx="484002" cy="369187"/>
            </a:xfrm>
            <a:prstGeom prst="triangle">
              <a:avLst/>
            </a:prstGeom>
            <a:solidFill>
              <a:schemeClr val="bg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37" name="等腰三角形 36"/>
            <p:cNvSpPr/>
            <p:nvPr/>
          </p:nvSpPr>
          <p:spPr>
            <a:xfrm rot="17100000">
              <a:off x="3054524" y="4162538"/>
              <a:ext cx="1844597" cy="1844595"/>
            </a:xfrm>
            <a:prstGeom prst="triangle">
              <a:avLst/>
            </a:prstGeom>
            <a:solidFill>
              <a:schemeClr val="bg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rot="17100000">
              <a:off x="3803766" y="4073990"/>
              <a:ext cx="1305907" cy="1305905"/>
            </a:xfrm>
            <a:prstGeom prst="triangle">
              <a:avLst/>
            </a:prstGeom>
            <a:noFill/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39" name="等腰三角形 38"/>
            <p:cNvSpPr/>
            <p:nvPr/>
          </p:nvSpPr>
          <p:spPr>
            <a:xfrm rot="17100000">
              <a:off x="956528" y="673628"/>
              <a:ext cx="445658" cy="445658"/>
            </a:xfrm>
            <a:prstGeom prst="triangle">
              <a:avLst/>
            </a:prstGeom>
            <a:noFill/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 rot="12600000">
              <a:off x="5556743" y="913846"/>
              <a:ext cx="407096" cy="325072"/>
            </a:xfrm>
            <a:prstGeom prst="triangle">
              <a:avLst/>
            </a:prstGeom>
            <a:noFill/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41" name="等腰三角形 40"/>
            <p:cNvSpPr/>
            <p:nvPr/>
          </p:nvSpPr>
          <p:spPr>
            <a:xfrm rot="17100000">
              <a:off x="925831" y="569832"/>
              <a:ext cx="455378" cy="455378"/>
            </a:xfrm>
            <a:prstGeom prst="triangle">
              <a:avLst/>
            </a:prstGeom>
            <a:solidFill>
              <a:schemeClr val="bg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 flipV="1">
              <a:off x="5412154" y="1489202"/>
              <a:ext cx="103684" cy="107966"/>
            </a:xfrm>
            <a:prstGeom prst="rect">
              <a:avLst/>
            </a:prstGeom>
            <a:noFill/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67" name="等腰三角形 66"/>
            <p:cNvSpPr/>
            <p:nvPr/>
          </p:nvSpPr>
          <p:spPr>
            <a:xfrm rot="15300000">
              <a:off x="1193263" y="1923904"/>
              <a:ext cx="2961534" cy="2073498"/>
            </a:xfrm>
            <a:prstGeom prst="triangle">
              <a:avLst/>
            </a:prstGeom>
            <a:solidFill>
              <a:schemeClr val="bg2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703580" y="1487170"/>
            <a:ext cx="785368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Inter Black" panose="02000503000000020004" charset="0"/>
                <a:ea typeface="Inter" panose="02000503000000020004" charset="0"/>
                <a:cs typeface="Inter Black" panose="02000503000000020004" charset="0"/>
              </a:rPr>
              <a:t>CNN ON Fruits-360 Dataset</a:t>
            </a:r>
            <a:endParaRPr lang="en-US" altLang="zh-CN" sz="6600" b="1" dirty="0">
              <a:solidFill>
                <a:schemeClr val="bg1"/>
              </a:solidFill>
              <a:latin typeface="Inter Black" panose="02000503000000020004" charset="0"/>
              <a:ea typeface="Inter" panose="02000503000000020004" charset="0"/>
              <a:cs typeface="Inter Black" panose="0200050300000002000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 rot="180000">
            <a:off x="7930076" y="528543"/>
            <a:ext cx="1776015" cy="5949794"/>
            <a:chOff x="5777426" y="485998"/>
            <a:chExt cx="1776015" cy="5949794"/>
          </a:xfrm>
        </p:grpSpPr>
        <p:cxnSp>
          <p:nvCxnSpPr>
            <p:cNvPr id="45" name="直接连接符 44"/>
            <p:cNvCxnSpPr/>
            <p:nvPr/>
          </p:nvCxnSpPr>
          <p:spPr>
            <a:xfrm flipH="1">
              <a:off x="6688861" y="485998"/>
              <a:ext cx="864580" cy="3129698"/>
            </a:xfrm>
            <a:prstGeom prst="line">
              <a:avLst/>
            </a:prstGeom>
            <a:ln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5777426" y="3009427"/>
              <a:ext cx="946535" cy="3426365"/>
            </a:xfrm>
            <a:prstGeom prst="line">
              <a:avLst/>
            </a:prstGeom>
            <a:ln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0"/>
            <a:ext cx="12211050" cy="6916420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Inter" panose="0200050300000002000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632200" y="2043112"/>
            <a:ext cx="222073" cy="222073"/>
          </a:xfrm>
          <a:prstGeom prst="rect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632200" y="4592816"/>
            <a:ext cx="222073" cy="222073"/>
          </a:xfrm>
          <a:prstGeom prst="rect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337729" y="2043112"/>
            <a:ext cx="222073" cy="222073"/>
          </a:xfrm>
          <a:prstGeom prst="rect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337729" y="4592816"/>
            <a:ext cx="222073" cy="222073"/>
          </a:xfrm>
          <a:prstGeom prst="rect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57" name="等腰三角形 56"/>
          <p:cNvSpPr/>
          <p:nvPr/>
        </p:nvSpPr>
        <p:spPr>
          <a:xfrm rot="17100000">
            <a:off x="8879936" y="4536863"/>
            <a:ext cx="1844597" cy="1844595"/>
          </a:xfrm>
          <a:prstGeom prst="triangle">
            <a:avLst/>
          </a:prstGeom>
          <a:solidFill>
            <a:schemeClr val="bg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58" name="等腰三角形 57"/>
          <p:cNvSpPr/>
          <p:nvPr/>
        </p:nvSpPr>
        <p:spPr>
          <a:xfrm rot="17100000">
            <a:off x="9629178" y="4448315"/>
            <a:ext cx="1305907" cy="1305905"/>
          </a:xfrm>
          <a:prstGeom prst="triangle">
            <a:avLst/>
          </a:prstGeom>
          <a:noFill/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59" name="等腰三角形 58"/>
          <p:cNvSpPr/>
          <p:nvPr/>
        </p:nvSpPr>
        <p:spPr>
          <a:xfrm rot="17100000">
            <a:off x="1891071" y="686271"/>
            <a:ext cx="445658" cy="445658"/>
          </a:xfrm>
          <a:prstGeom prst="triangle">
            <a:avLst/>
          </a:prstGeom>
          <a:noFill/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729717" y="333375"/>
            <a:ext cx="1328218" cy="1201508"/>
            <a:chOff x="10148885" y="712555"/>
            <a:chExt cx="489881" cy="443148"/>
          </a:xfrm>
        </p:grpSpPr>
        <p:sp>
          <p:nvSpPr>
            <p:cNvPr id="56" name="等腰三角形 55"/>
            <p:cNvSpPr/>
            <p:nvPr/>
          </p:nvSpPr>
          <p:spPr>
            <a:xfrm rot="12600000">
              <a:off x="10154764" y="712555"/>
              <a:ext cx="484002" cy="369187"/>
            </a:xfrm>
            <a:prstGeom prst="triangle">
              <a:avLst/>
            </a:prstGeom>
            <a:solidFill>
              <a:schemeClr val="bg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60" name="等腰三角形 59"/>
            <p:cNvSpPr/>
            <p:nvPr/>
          </p:nvSpPr>
          <p:spPr>
            <a:xfrm rot="12600000">
              <a:off x="10148885" y="830631"/>
              <a:ext cx="407096" cy="325072"/>
            </a:xfrm>
            <a:prstGeom prst="triangle">
              <a:avLst/>
            </a:prstGeom>
            <a:noFill/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sp>
        <p:nvSpPr>
          <p:cNvPr id="61" name="等腰三角形 60"/>
          <p:cNvSpPr/>
          <p:nvPr/>
        </p:nvSpPr>
        <p:spPr>
          <a:xfrm rot="17100000">
            <a:off x="1860374" y="582475"/>
            <a:ext cx="455378" cy="455378"/>
          </a:xfrm>
          <a:prstGeom prst="triangle">
            <a:avLst/>
          </a:prstGeom>
          <a:solidFill>
            <a:schemeClr val="bg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62" name="矩形 61"/>
          <p:cNvSpPr/>
          <p:nvPr/>
        </p:nvSpPr>
        <p:spPr>
          <a:xfrm flipV="1">
            <a:off x="10004296" y="1405987"/>
            <a:ext cx="103684" cy="107966"/>
          </a:xfrm>
          <a:prstGeom prst="rect">
            <a:avLst/>
          </a:prstGeom>
          <a:noFill/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63" name="等腰三角形 62"/>
          <p:cNvSpPr/>
          <p:nvPr/>
        </p:nvSpPr>
        <p:spPr>
          <a:xfrm rot="15300000">
            <a:off x="4437456" y="2530348"/>
            <a:ext cx="2961534" cy="2073498"/>
          </a:xfrm>
          <a:prstGeom prst="triangle">
            <a:avLst/>
          </a:prstGeom>
          <a:solidFill>
            <a:schemeClr val="bg2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588636" y="3215994"/>
            <a:ext cx="2702536" cy="2542100"/>
            <a:chOff x="497709" y="3362234"/>
            <a:chExt cx="2055147" cy="1933145"/>
          </a:xfrm>
        </p:grpSpPr>
        <p:sp>
          <p:nvSpPr>
            <p:cNvPr id="64" name="等腰三角形 63"/>
            <p:cNvSpPr/>
            <p:nvPr/>
          </p:nvSpPr>
          <p:spPr>
            <a:xfrm rot="17100000">
              <a:off x="497708" y="3450783"/>
              <a:ext cx="1844597" cy="1844595"/>
            </a:xfrm>
            <a:prstGeom prst="triangle">
              <a:avLst/>
            </a:prstGeom>
            <a:solidFill>
              <a:schemeClr val="bg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65" name="等腰三角形 64"/>
            <p:cNvSpPr/>
            <p:nvPr/>
          </p:nvSpPr>
          <p:spPr>
            <a:xfrm rot="17100000">
              <a:off x="1246950" y="3362235"/>
              <a:ext cx="1305907" cy="1305905"/>
            </a:xfrm>
            <a:prstGeom prst="triangle">
              <a:avLst/>
            </a:prstGeom>
            <a:noFill/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 flipV="1">
            <a:off x="2285181" y="1549102"/>
            <a:ext cx="163486" cy="170238"/>
          </a:xfrm>
          <a:prstGeom prst="rect">
            <a:avLst/>
          </a:prstGeom>
          <a:noFill/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285345" y="1801617"/>
            <a:ext cx="7797800" cy="2399030"/>
            <a:chOff x="2926365" y="295839"/>
            <a:chExt cx="7797800" cy="2399030"/>
          </a:xfrm>
        </p:grpSpPr>
        <p:sp>
          <p:nvSpPr>
            <p:cNvPr id="32" name="文本框 31"/>
            <p:cNvSpPr txBox="1"/>
            <p:nvPr/>
          </p:nvSpPr>
          <p:spPr>
            <a:xfrm>
              <a:off x="2926365" y="2049709"/>
              <a:ext cx="779780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chemeClr val="bg1"/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Predictions and Graphs</a:t>
              </a:r>
              <a:endParaRPr lang="en-US" altLang="zh-CN" sz="3600" b="1" dirty="0">
                <a:solidFill>
                  <a:schemeClr val="bg1"/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745347" y="295839"/>
              <a:ext cx="1784350" cy="1851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8800" b="1" dirty="0">
                  <a:solidFill>
                    <a:schemeClr val="bg1"/>
                  </a:solidFill>
                  <a:latin typeface="Inter Black" panose="02000503000000020004" charset="0"/>
                  <a:ea typeface="Inter" panose="02000503000000020004" charset="0"/>
                  <a:cs typeface="Inter Black" panose="02000503000000020004" charset="0"/>
                </a:rPr>
                <a:t>04</a:t>
              </a:r>
              <a:endParaRPr lang="en-US" altLang="zh-CN" sz="8800" b="1" dirty="0">
                <a:solidFill>
                  <a:schemeClr val="bg1"/>
                </a:solidFill>
                <a:latin typeface="Inter Black" panose="02000503000000020004" charset="0"/>
                <a:ea typeface="Inter" panose="02000503000000020004" charset="0"/>
                <a:cs typeface="Inter Black" panose="02000503000000020004" charset="0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6420943" y="1932738"/>
              <a:ext cx="314655" cy="0"/>
            </a:xfrm>
            <a:prstGeom prst="line">
              <a:avLst/>
            </a:prstGeom>
            <a:ln w="190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8025" y="261620"/>
            <a:ext cx="102463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2"/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  <a:sym typeface="+mn-ea"/>
              </a:rPr>
              <a:t>Training and Validation loss</a:t>
            </a:r>
            <a:endParaRPr lang="en-US" altLang="zh-CN" sz="3600" b="1" dirty="0">
              <a:solidFill>
                <a:schemeClr val="accent2"/>
              </a:solidFill>
              <a:latin typeface="Inter" panose="02000503000000020004" charset="0"/>
              <a:ea typeface="Inter" panose="02000503000000020004" charset="0"/>
              <a:cs typeface="Inter" panose="02000503000000020004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333375"/>
            <a:ext cx="587375" cy="4272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21" name="矩形 20"/>
          <p:cNvSpPr/>
          <p:nvPr/>
        </p:nvSpPr>
        <p:spPr>
          <a:xfrm rot="16200000">
            <a:off x="11313207" y="6350682"/>
            <a:ext cx="587375" cy="4272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863600" y="6520458"/>
            <a:ext cx="10529663" cy="88871"/>
            <a:chOff x="803275" y="3326763"/>
            <a:chExt cx="10599339" cy="59078"/>
          </a:xfrm>
        </p:grpSpPr>
        <p:cxnSp>
          <p:nvCxnSpPr>
            <p:cNvPr id="93" name="直接连接符 92"/>
            <p:cNvCxnSpPr/>
            <p:nvPr/>
          </p:nvCxnSpPr>
          <p:spPr>
            <a:xfrm flipH="1">
              <a:off x="803275" y="3326763"/>
              <a:ext cx="8646743" cy="3"/>
            </a:xfrm>
            <a:prstGeom prst="line">
              <a:avLst/>
            </a:prstGeom>
            <a:ln w="12700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8366760" y="3385841"/>
              <a:ext cx="3035854" cy="0"/>
            </a:xfrm>
            <a:prstGeom prst="line">
              <a:avLst/>
            </a:prstGeom>
            <a:ln w="12700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1770197" y="3385841"/>
              <a:ext cx="3035854" cy="0"/>
            </a:xfrm>
            <a:prstGeom prst="line">
              <a:avLst/>
            </a:prstGeom>
            <a:ln w="12700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80945" y="1011555"/>
            <a:ext cx="7230110" cy="54197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8025" y="261620"/>
            <a:ext cx="108819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2"/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  <a:sym typeface="+mn-ea"/>
              </a:rPr>
              <a:t>Training and Validation Accuracy</a:t>
            </a:r>
            <a:endParaRPr lang="en-US" altLang="zh-CN" sz="3600" b="1" dirty="0">
              <a:solidFill>
                <a:schemeClr val="accent2"/>
              </a:solidFill>
              <a:latin typeface="Inter" panose="02000503000000020004" charset="0"/>
              <a:ea typeface="Inter" panose="02000503000000020004" charset="0"/>
              <a:cs typeface="Inter" panose="02000503000000020004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333375"/>
            <a:ext cx="587375" cy="4272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21" name="矩形 20"/>
          <p:cNvSpPr/>
          <p:nvPr/>
        </p:nvSpPr>
        <p:spPr>
          <a:xfrm rot="16200000">
            <a:off x="11313207" y="6350682"/>
            <a:ext cx="587375" cy="4272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863600" y="6520458"/>
            <a:ext cx="10529663" cy="88871"/>
            <a:chOff x="803275" y="3326763"/>
            <a:chExt cx="10599339" cy="59078"/>
          </a:xfrm>
        </p:grpSpPr>
        <p:cxnSp>
          <p:nvCxnSpPr>
            <p:cNvPr id="93" name="直接连接符 92"/>
            <p:cNvCxnSpPr/>
            <p:nvPr/>
          </p:nvCxnSpPr>
          <p:spPr>
            <a:xfrm flipH="1">
              <a:off x="803275" y="3326763"/>
              <a:ext cx="8646743" cy="3"/>
            </a:xfrm>
            <a:prstGeom prst="line">
              <a:avLst/>
            </a:prstGeom>
            <a:ln w="12700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8366760" y="3385841"/>
              <a:ext cx="3035854" cy="0"/>
            </a:xfrm>
            <a:prstGeom prst="line">
              <a:avLst/>
            </a:prstGeom>
            <a:ln w="12700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1770197" y="3385841"/>
              <a:ext cx="3035854" cy="0"/>
            </a:xfrm>
            <a:prstGeom prst="line">
              <a:avLst/>
            </a:prstGeom>
            <a:ln w="12700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58085" y="1152525"/>
            <a:ext cx="7381875" cy="51225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8025" y="760730"/>
            <a:ext cx="108819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2"/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  <a:sym typeface="+mn-ea"/>
              </a:rPr>
              <a:t>Test Loss and Test Accuracy</a:t>
            </a:r>
            <a:endParaRPr lang="en-US" altLang="zh-CN" sz="3600" b="1" dirty="0">
              <a:solidFill>
                <a:schemeClr val="accent2"/>
              </a:solidFill>
              <a:latin typeface="Inter" panose="02000503000000020004" charset="0"/>
              <a:ea typeface="Inter" panose="02000503000000020004" charset="0"/>
              <a:cs typeface="Inter" panose="02000503000000020004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869315"/>
            <a:ext cx="587375" cy="4272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21" name="矩形 20"/>
          <p:cNvSpPr/>
          <p:nvPr/>
        </p:nvSpPr>
        <p:spPr>
          <a:xfrm rot="16200000">
            <a:off x="11313207" y="6350682"/>
            <a:ext cx="587375" cy="4272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863600" y="6520458"/>
            <a:ext cx="10529663" cy="88871"/>
            <a:chOff x="803275" y="3326763"/>
            <a:chExt cx="10599339" cy="59078"/>
          </a:xfrm>
        </p:grpSpPr>
        <p:cxnSp>
          <p:nvCxnSpPr>
            <p:cNvPr id="93" name="直接连接符 92"/>
            <p:cNvCxnSpPr/>
            <p:nvPr/>
          </p:nvCxnSpPr>
          <p:spPr>
            <a:xfrm flipH="1">
              <a:off x="803275" y="3326763"/>
              <a:ext cx="8646743" cy="3"/>
            </a:xfrm>
            <a:prstGeom prst="line">
              <a:avLst/>
            </a:prstGeom>
            <a:ln w="12700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8366760" y="3385841"/>
              <a:ext cx="3035854" cy="0"/>
            </a:xfrm>
            <a:prstGeom prst="line">
              <a:avLst/>
            </a:prstGeom>
            <a:ln w="12700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1770197" y="3385841"/>
              <a:ext cx="3035854" cy="0"/>
            </a:xfrm>
            <a:prstGeom prst="line">
              <a:avLst/>
            </a:prstGeom>
            <a:ln w="12700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38785" y="1988185"/>
            <a:ext cx="11313795" cy="32016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8025" y="261620"/>
            <a:ext cx="108819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2"/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  <a:sym typeface="+mn-ea"/>
              </a:rPr>
              <a:t>Predicted Label and Original Label</a:t>
            </a:r>
            <a:endParaRPr lang="en-US" altLang="zh-CN" sz="3600" b="1" dirty="0">
              <a:solidFill>
                <a:schemeClr val="accent2"/>
              </a:solidFill>
              <a:latin typeface="Inter" panose="02000503000000020004" charset="0"/>
              <a:ea typeface="Inter" panose="02000503000000020004" charset="0"/>
              <a:cs typeface="Inter" panose="02000503000000020004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333375"/>
            <a:ext cx="587375" cy="4272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21" name="矩形 20"/>
          <p:cNvSpPr/>
          <p:nvPr/>
        </p:nvSpPr>
        <p:spPr>
          <a:xfrm rot="16200000">
            <a:off x="11313207" y="6350682"/>
            <a:ext cx="587375" cy="4272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863600" y="6520458"/>
            <a:ext cx="10529663" cy="88871"/>
            <a:chOff x="803275" y="3326763"/>
            <a:chExt cx="10599339" cy="59078"/>
          </a:xfrm>
        </p:grpSpPr>
        <p:cxnSp>
          <p:nvCxnSpPr>
            <p:cNvPr id="93" name="直接连接符 92"/>
            <p:cNvCxnSpPr/>
            <p:nvPr/>
          </p:nvCxnSpPr>
          <p:spPr>
            <a:xfrm flipH="1">
              <a:off x="803275" y="3326763"/>
              <a:ext cx="8646743" cy="3"/>
            </a:xfrm>
            <a:prstGeom prst="line">
              <a:avLst/>
            </a:prstGeom>
            <a:ln w="12700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8366760" y="3385841"/>
              <a:ext cx="3035854" cy="0"/>
            </a:xfrm>
            <a:prstGeom prst="line">
              <a:avLst/>
            </a:prstGeom>
            <a:ln w="12700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1770197" y="3385841"/>
              <a:ext cx="3035854" cy="0"/>
            </a:xfrm>
            <a:prstGeom prst="line">
              <a:avLst/>
            </a:prstGeom>
            <a:ln w="12700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98945" y="1066800"/>
            <a:ext cx="4105275" cy="47244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480820" y="1609725"/>
            <a:ext cx="4064000" cy="4191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30000"/>
              </a:lnSpc>
            </a:pPr>
            <a:r>
              <a:rPr lang="en-US" sz="3200" dirty="0" smtClean="0"/>
              <a:t>Image was taken from Validation Set of the Dataset and model was able to predict it correctly. </a:t>
            </a:r>
            <a:endParaRPr lang="en-US" sz="32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: 形状 27"/>
          <p:cNvSpPr/>
          <p:nvPr/>
        </p:nvSpPr>
        <p:spPr>
          <a:xfrm>
            <a:off x="2964232" y="-35420"/>
            <a:ext cx="9227768" cy="6893420"/>
          </a:xfrm>
          <a:custGeom>
            <a:avLst/>
            <a:gdLst>
              <a:gd name="connsiteX0" fmla="*/ 1847087 w 9227768"/>
              <a:gd name="connsiteY0" fmla="*/ 0 h 6893420"/>
              <a:gd name="connsiteX1" fmla="*/ 9227768 w 9227768"/>
              <a:gd name="connsiteY1" fmla="*/ 0 h 6893420"/>
              <a:gd name="connsiteX2" fmla="*/ 9227768 w 9227768"/>
              <a:gd name="connsiteY2" fmla="*/ 6893420 h 6893420"/>
              <a:gd name="connsiteX3" fmla="*/ 0 w 9227768"/>
              <a:gd name="connsiteY3" fmla="*/ 6893420 h 689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7768" h="6893420">
                <a:moveTo>
                  <a:pt x="1847087" y="0"/>
                </a:moveTo>
                <a:lnTo>
                  <a:pt x="9227768" y="0"/>
                </a:lnTo>
                <a:lnTo>
                  <a:pt x="9227768" y="6893420"/>
                </a:lnTo>
                <a:lnTo>
                  <a:pt x="0" y="68934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25" name="任意多边形: 形状 24"/>
          <p:cNvSpPr/>
          <p:nvPr/>
        </p:nvSpPr>
        <p:spPr>
          <a:xfrm>
            <a:off x="387350" y="333375"/>
            <a:ext cx="11804650" cy="6191250"/>
          </a:xfrm>
          <a:custGeom>
            <a:avLst/>
            <a:gdLst>
              <a:gd name="connsiteX0" fmla="*/ 0 w 7324282"/>
              <a:gd name="connsiteY0" fmla="*/ 0 h 6191250"/>
              <a:gd name="connsiteX1" fmla="*/ 7324282 w 7324282"/>
              <a:gd name="connsiteY1" fmla="*/ 0 h 6191250"/>
              <a:gd name="connsiteX2" fmla="*/ 5665341 w 7324282"/>
              <a:gd name="connsiteY2" fmla="*/ 6191250 h 6191250"/>
              <a:gd name="connsiteX3" fmla="*/ 0 w 7324282"/>
              <a:gd name="connsiteY3" fmla="*/ 6191250 h 619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4282" h="6191250">
                <a:moveTo>
                  <a:pt x="0" y="0"/>
                </a:moveTo>
                <a:lnTo>
                  <a:pt x="7324282" y="0"/>
                </a:lnTo>
                <a:lnTo>
                  <a:pt x="5665341" y="6191250"/>
                </a:lnTo>
                <a:lnTo>
                  <a:pt x="0" y="61912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65" name="等腰三角形 64"/>
          <p:cNvSpPr/>
          <p:nvPr/>
        </p:nvSpPr>
        <p:spPr>
          <a:xfrm rot="2700000">
            <a:off x="-272074" y="4428370"/>
            <a:ext cx="1339173" cy="1339173"/>
          </a:xfrm>
          <a:prstGeom prst="triangle">
            <a:avLst/>
          </a:prstGeom>
          <a:solidFill>
            <a:schemeClr val="bg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925831" y="569832"/>
            <a:ext cx="5120793" cy="5437302"/>
            <a:chOff x="925831" y="569832"/>
            <a:chExt cx="5120793" cy="5437302"/>
          </a:xfrm>
        </p:grpSpPr>
        <p:sp>
          <p:nvSpPr>
            <p:cNvPr id="36" name="等腰三角形 35"/>
            <p:cNvSpPr/>
            <p:nvPr/>
          </p:nvSpPr>
          <p:spPr>
            <a:xfrm rot="12600000">
              <a:off x="5562622" y="795770"/>
              <a:ext cx="484002" cy="369187"/>
            </a:xfrm>
            <a:prstGeom prst="triangle">
              <a:avLst/>
            </a:prstGeom>
            <a:solidFill>
              <a:schemeClr val="bg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37" name="等腰三角形 36"/>
            <p:cNvSpPr/>
            <p:nvPr/>
          </p:nvSpPr>
          <p:spPr>
            <a:xfrm rot="17100000">
              <a:off x="3054524" y="4162538"/>
              <a:ext cx="1844597" cy="1844595"/>
            </a:xfrm>
            <a:prstGeom prst="triangle">
              <a:avLst/>
            </a:prstGeom>
            <a:solidFill>
              <a:schemeClr val="bg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rot="17100000">
              <a:off x="3803766" y="4073990"/>
              <a:ext cx="1305907" cy="1305905"/>
            </a:xfrm>
            <a:prstGeom prst="triangle">
              <a:avLst/>
            </a:prstGeom>
            <a:noFill/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39" name="等腰三角形 38"/>
            <p:cNvSpPr/>
            <p:nvPr/>
          </p:nvSpPr>
          <p:spPr>
            <a:xfrm rot="17100000">
              <a:off x="956528" y="673628"/>
              <a:ext cx="445658" cy="445658"/>
            </a:xfrm>
            <a:prstGeom prst="triangle">
              <a:avLst/>
            </a:prstGeom>
            <a:noFill/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 rot="12600000">
              <a:off x="5556743" y="913846"/>
              <a:ext cx="407096" cy="325072"/>
            </a:xfrm>
            <a:prstGeom prst="triangle">
              <a:avLst/>
            </a:prstGeom>
            <a:noFill/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41" name="等腰三角形 40"/>
            <p:cNvSpPr/>
            <p:nvPr/>
          </p:nvSpPr>
          <p:spPr>
            <a:xfrm rot="17100000">
              <a:off x="925831" y="569832"/>
              <a:ext cx="455378" cy="455378"/>
            </a:xfrm>
            <a:prstGeom prst="triangle">
              <a:avLst/>
            </a:prstGeom>
            <a:solidFill>
              <a:schemeClr val="bg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67" name="等腰三角形 66"/>
            <p:cNvSpPr/>
            <p:nvPr/>
          </p:nvSpPr>
          <p:spPr>
            <a:xfrm rot="15300000">
              <a:off x="1193263" y="1923904"/>
              <a:ext cx="2961534" cy="2073498"/>
            </a:xfrm>
            <a:prstGeom prst="triangle">
              <a:avLst/>
            </a:prstGeom>
            <a:solidFill>
              <a:schemeClr val="bg2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3257550" y="2482215"/>
            <a:ext cx="567753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b="1" dirty="0">
                <a:solidFill>
                  <a:schemeClr val="bg1"/>
                </a:solidFill>
                <a:latin typeface="Inter Black" panose="02000503000000020004" charset="0"/>
                <a:ea typeface="Inter" panose="02000503000000020004" charset="0"/>
                <a:cs typeface="Inter Black" panose="02000503000000020004" charset="0"/>
              </a:rPr>
              <a:t>THANKS</a:t>
            </a:r>
            <a:endParaRPr lang="zh-CN" altLang="en-US" sz="8800" b="1" dirty="0">
              <a:solidFill>
                <a:schemeClr val="bg1"/>
              </a:solidFill>
              <a:latin typeface="Inter Black" panose="02000503000000020004" charset="0"/>
              <a:ea typeface="Inter" panose="02000503000000020004" charset="0"/>
              <a:cs typeface="Inter Black" panose="020005030000000200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940300" y="699770"/>
            <a:ext cx="6743700" cy="54590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0" y="0"/>
            <a:ext cx="4627245" cy="6858000"/>
          </a:xfrm>
          <a:prstGeom prst="rect">
            <a:avLst/>
          </a:prstGeom>
          <a:solidFill>
            <a:schemeClr val="accent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 rot="0">
            <a:off x="4936490" y="2049780"/>
            <a:ext cx="3283585" cy="712925"/>
            <a:chOff x="3589337" y="3285699"/>
            <a:chExt cx="3283371" cy="712925"/>
          </a:xfrm>
        </p:grpSpPr>
        <p:sp>
          <p:nvSpPr>
            <p:cNvPr id="32" name="文本框 31"/>
            <p:cNvSpPr txBox="1"/>
            <p:nvPr/>
          </p:nvSpPr>
          <p:spPr>
            <a:xfrm>
              <a:off x="3589337" y="3285699"/>
              <a:ext cx="328337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accent2"/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About Dataset</a:t>
              </a:r>
              <a:endParaRPr lang="en-US" altLang="zh-CN" sz="2400" b="1" dirty="0">
                <a:solidFill>
                  <a:schemeClr val="accent2"/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781424" y="3784629"/>
              <a:ext cx="2899196" cy="213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00" b="1" dirty="0">
                  <a:solidFill>
                    <a:schemeClr val="tx2"/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What the dataset contatins </a:t>
              </a:r>
              <a:endParaRPr lang="en-US" altLang="zh-CN" sz="800" b="1" dirty="0">
                <a:solidFill>
                  <a:schemeClr val="tx2"/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5913755" y="699770"/>
            <a:ext cx="1250315" cy="145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6800" dirty="0">
                <a:solidFill>
                  <a:schemeClr val="accent2"/>
                </a:solidFill>
                <a:latin typeface="Inter Black" panose="02000503000000020004" charset="0"/>
                <a:ea typeface="Inter" panose="02000503000000020004" charset="0"/>
                <a:cs typeface="Inter Black" panose="02000503000000020004" charset="0"/>
              </a:rPr>
              <a:t>01</a:t>
            </a:r>
            <a:endParaRPr lang="en-US" altLang="zh-CN" sz="6800" dirty="0">
              <a:solidFill>
                <a:schemeClr val="accent2"/>
              </a:solidFill>
              <a:latin typeface="Inter Black" panose="02000503000000020004" charset="0"/>
              <a:ea typeface="Inter" panose="02000503000000020004" charset="0"/>
              <a:cs typeface="Inter Black" panose="02000503000000020004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6421120" y="1980565"/>
            <a:ext cx="314960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490579" y="3090724"/>
            <a:ext cx="3640455" cy="1485692"/>
            <a:chOff x="1025906" y="777225"/>
            <a:chExt cx="3640455" cy="1485692"/>
          </a:xfrm>
        </p:grpSpPr>
        <p:sp>
          <p:nvSpPr>
            <p:cNvPr id="53" name="文本框 52"/>
            <p:cNvSpPr txBox="1"/>
            <p:nvPr/>
          </p:nvSpPr>
          <p:spPr>
            <a:xfrm>
              <a:off x="2691193" y="1309782"/>
              <a:ext cx="309880" cy="953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altLang="zh-CN" sz="5600" b="1" dirty="0">
                <a:solidFill>
                  <a:schemeClr val="bg1">
                    <a:alpha val="30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025906" y="777225"/>
              <a:ext cx="3640455" cy="829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Inter Black" panose="02000503000000020004" charset="0"/>
                  <a:ea typeface="Inter" panose="02000503000000020004" charset="0"/>
                  <a:cs typeface="Inter Black" panose="02000503000000020004" charset="0"/>
                </a:rPr>
                <a:t>CONTENTS</a:t>
              </a:r>
              <a:endParaRPr lang="en-US" altLang="zh-CN" sz="4800" dirty="0">
                <a:solidFill>
                  <a:schemeClr val="bg1"/>
                </a:solidFill>
                <a:latin typeface="Inter Black" panose="02000503000000020004" charset="0"/>
                <a:ea typeface="Inter" panose="02000503000000020004" charset="0"/>
                <a:cs typeface="Inter Black" panose="02000503000000020004" charset="0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 rot="0">
            <a:off x="8400415" y="2049780"/>
            <a:ext cx="3283585" cy="712925"/>
            <a:chOff x="3589337" y="3285699"/>
            <a:chExt cx="3283371" cy="712925"/>
          </a:xfrm>
        </p:grpSpPr>
        <p:sp>
          <p:nvSpPr>
            <p:cNvPr id="81" name="文本框 80"/>
            <p:cNvSpPr txBox="1"/>
            <p:nvPr/>
          </p:nvSpPr>
          <p:spPr>
            <a:xfrm>
              <a:off x="3589337" y="3285699"/>
              <a:ext cx="328337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accent2"/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Libraries Used</a:t>
              </a:r>
              <a:endParaRPr lang="en-US" altLang="zh-CN" sz="2400" b="1" dirty="0">
                <a:solidFill>
                  <a:schemeClr val="accent2"/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781424" y="3784629"/>
              <a:ext cx="2899196" cy="213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00" b="1" dirty="0">
                  <a:solidFill>
                    <a:schemeClr val="tx2"/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What libraries have been used </a:t>
              </a:r>
              <a:endParaRPr lang="en-US" altLang="zh-CN" sz="800" b="1" dirty="0">
                <a:solidFill>
                  <a:schemeClr val="tx2"/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</p:grpSp>
      <p:sp>
        <p:nvSpPr>
          <p:cNvPr id="79" name="文本框 78"/>
          <p:cNvSpPr txBox="1"/>
          <p:nvPr/>
        </p:nvSpPr>
        <p:spPr>
          <a:xfrm>
            <a:off x="9377045" y="699770"/>
            <a:ext cx="1245235" cy="145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680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>
                <a:latin typeface="Inter Black" panose="02000503000000020004" charset="0"/>
                <a:ea typeface="Inter" panose="02000503000000020004" charset="0"/>
                <a:cs typeface="Inter Black" panose="02000503000000020004" charset="0"/>
              </a:rPr>
              <a:t>02</a:t>
            </a:r>
            <a:endParaRPr lang="en-US" altLang="zh-CN" dirty="0">
              <a:latin typeface="Inter Black" panose="02000503000000020004" charset="0"/>
              <a:ea typeface="Inter" panose="02000503000000020004" charset="0"/>
              <a:cs typeface="Inter Black" panose="02000503000000020004" charset="0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9884410" y="1980565"/>
            <a:ext cx="314960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/>
        </p:nvGrpSpPr>
        <p:grpSpPr>
          <a:xfrm rot="0">
            <a:off x="4936490" y="5074920"/>
            <a:ext cx="3283585" cy="712925"/>
            <a:chOff x="3589337" y="3285699"/>
            <a:chExt cx="3283371" cy="712925"/>
          </a:xfrm>
        </p:grpSpPr>
        <p:sp>
          <p:nvSpPr>
            <p:cNvPr id="87" name="文本框 86"/>
            <p:cNvSpPr txBox="1"/>
            <p:nvPr/>
          </p:nvSpPr>
          <p:spPr>
            <a:xfrm>
              <a:off x="3589337" y="3285699"/>
              <a:ext cx="328337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accent2"/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CNN Model</a:t>
              </a:r>
              <a:endParaRPr lang="en-US" altLang="zh-CN" sz="2400" b="1" dirty="0">
                <a:solidFill>
                  <a:schemeClr val="accent2"/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3781424" y="3784629"/>
              <a:ext cx="2899196" cy="213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00" b="1" dirty="0">
                  <a:solidFill>
                    <a:schemeClr val="tx2"/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What CNN Model we have created</a:t>
              </a:r>
              <a:endParaRPr lang="en-US" altLang="zh-CN" sz="800" b="1" dirty="0">
                <a:solidFill>
                  <a:schemeClr val="tx2"/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</p:grpSp>
      <p:sp>
        <p:nvSpPr>
          <p:cNvPr id="85" name="文本框 84"/>
          <p:cNvSpPr txBox="1"/>
          <p:nvPr/>
        </p:nvSpPr>
        <p:spPr>
          <a:xfrm>
            <a:off x="5913755" y="3724275"/>
            <a:ext cx="1200150" cy="145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680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>
                <a:latin typeface="Inter Black" panose="02000503000000020004" charset="0"/>
                <a:ea typeface="Inter" panose="02000503000000020004" charset="0"/>
                <a:cs typeface="Inter Black" panose="02000503000000020004" charset="0"/>
              </a:rPr>
              <a:t>03</a:t>
            </a:r>
            <a:endParaRPr lang="en-US" altLang="zh-CN" dirty="0">
              <a:latin typeface="Inter Black" panose="02000503000000020004" charset="0"/>
              <a:ea typeface="Inter" panose="02000503000000020004" charset="0"/>
              <a:cs typeface="Inter Black" panose="02000503000000020004" charset="0"/>
            </a:endParaRPr>
          </a:p>
        </p:txBody>
      </p:sp>
      <p:cxnSp>
        <p:nvCxnSpPr>
          <p:cNvPr id="86" name="直接连接符 85"/>
          <p:cNvCxnSpPr/>
          <p:nvPr/>
        </p:nvCxnSpPr>
        <p:spPr>
          <a:xfrm>
            <a:off x="6421120" y="5005070"/>
            <a:ext cx="314960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组合 89"/>
          <p:cNvGrpSpPr/>
          <p:nvPr/>
        </p:nvGrpSpPr>
        <p:grpSpPr>
          <a:xfrm rot="0">
            <a:off x="8400415" y="5074920"/>
            <a:ext cx="3283585" cy="712925"/>
            <a:chOff x="3589337" y="3285699"/>
            <a:chExt cx="3283371" cy="712925"/>
          </a:xfrm>
        </p:grpSpPr>
        <p:sp>
          <p:nvSpPr>
            <p:cNvPr id="93" name="文本框 92"/>
            <p:cNvSpPr txBox="1"/>
            <p:nvPr/>
          </p:nvSpPr>
          <p:spPr>
            <a:xfrm>
              <a:off x="3589337" y="3285699"/>
              <a:ext cx="328337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accent2"/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Prediction</a:t>
              </a:r>
              <a:endParaRPr lang="en-US" altLang="zh-CN" sz="2400" b="1" dirty="0">
                <a:solidFill>
                  <a:schemeClr val="accent2"/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3781424" y="3784629"/>
              <a:ext cx="2899196" cy="213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00" b="1" dirty="0">
                  <a:solidFill>
                    <a:schemeClr val="tx2"/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Loss, Accuracy and Predictions</a:t>
              </a:r>
              <a:endParaRPr lang="en-US" altLang="zh-CN" sz="800" b="1" dirty="0">
                <a:solidFill>
                  <a:schemeClr val="tx2"/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</p:grpSp>
      <p:sp>
        <p:nvSpPr>
          <p:cNvPr id="91" name="文本框 90"/>
          <p:cNvSpPr txBox="1"/>
          <p:nvPr/>
        </p:nvSpPr>
        <p:spPr>
          <a:xfrm>
            <a:off x="9377045" y="3724275"/>
            <a:ext cx="1276985" cy="145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680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>
                <a:latin typeface="Inter Black" panose="02000503000000020004" charset="0"/>
                <a:ea typeface="Inter" panose="02000503000000020004" charset="0"/>
                <a:cs typeface="Inter Black" panose="02000503000000020004" charset="0"/>
              </a:rPr>
              <a:t>04</a:t>
            </a:r>
            <a:endParaRPr lang="en-US" altLang="zh-CN" dirty="0">
              <a:latin typeface="Inter Black" panose="02000503000000020004" charset="0"/>
              <a:ea typeface="Inter" panose="02000503000000020004" charset="0"/>
              <a:cs typeface="Inter Black" panose="02000503000000020004" charset="0"/>
            </a:endParaRPr>
          </a:p>
        </p:txBody>
      </p:sp>
      <p:cxnSp>
        <p:nvCxnSpPr>
          <p:cNvPr id="92" name="直接连接符 91"/>
          <p:cNvCxnSpPr/>
          <p:nvPr/>
        </p:nvCxnSpPr>
        <p:spPr>
          <a:xfrm>
            <a:off x="9884410" y="5005070"/>
            <a:ext cx="314960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5195888" y="1089026"/>
            <a:ext cx="6192837" cy="4679949"/>
            <a:chOff x="5195888" y="1089026"/>
            <a:chExt cx="6192837" cy="4679949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5195888" y="3429000"/>
              <a:ext cx="6192837" cy="0"/>
            </a:xfrm>
            <a:prstGeom prst="line">
              <a:avLst/>
            </a:prstGeom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V="1">
              <a:off x="8338616" y="1089026"/>
              <a:ext cx="0" cy="4679949"/>
            </a:xfrm>
            <a:prstGeom prst="line">
              <a:avLst/>
            </a:prstGeom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-19050" y="0"/>
            <a:ext cx="12211050" cy="6916420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Inter" panose="0200050300000002000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632200" y="2043112"/>
            <a:ext cx="222073" cy="222073"/>
          </a:xfrm>
          <a:prstGeom prst="rect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632200" y="4592816"/>
            <a:ext cx="222073" cy="222073"/>
          </a:xfrm>
          <a:prstGeom prst="rect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337729" y="2043112"/>
            <a:ext cx="222073" cy="222073"/>
          </a:xfrm>
          <a:prstGeom prst="rect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337729" y="4592816"/>
            <a:ext cx="222073" cy="222073"/>
          </a:xfrm>
          <a:prstGeom prst="rect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57" name="等腰三角形 56"/>
          <p:cNvSpPr/>
          <p:nvPr/>
        </p:nvSpPr>
        <p:spPr>
          <a:xfrm rot="17100000">
            <a:off x="8879936" y="4536863"/>
            <a:ext cx="1844597" cy="1844595"/>
          </a:xfrm>
          <a:prstGeom prst="triangle">
            <a:avLst/>
          </a:prstGeom>
          <a:solidFill>
            <a:schemeClr val="bg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58" name="等腰三角形 57"/>
          <p:cNvSpPr/>
          <p:nvPr/>
        </p:nvSpPr>
        <p:spPr>
          <a:xfrm rot="17100000">
            <a:off x="9629178" y="4448315"/>
            <a:ext cx="1305907" cy="1305905"/>
          </a:xfrm>
          <a:prstGeom prst="triangle">
            <a:avLst/>
          </a:prstGeom>
          <a:noFill/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59" name="等腰三角形 58"/>
          <p:cNvSpPr/>
          <p:nvPr/>
        </p:nvSpPr>
        <p:spPr>
          <a:xfrm rot="17100000">
            <a:off x="1891071" y="686271"/>
            <a:ext cx="445658" cy="445658"/>
          </a:xfrm>
          <a:prstGeom prst="triangle">
            <a:avLst/>
          </a:prstGeom>
          <a:noFill/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729717" y="333375"/>
            <a:ext cx="1328218" cy="1201508"/>
            <a:chOff x="10148885" y="712555"/>
            <a:chExt cx="489881" cy="443148"/>
          </a:xfrm>
        </p:grpSpPr>
        <p:sp>
          <p:nvSpPr>
            <p:cNvPr id="56" name="等腰三角形 55"/>
            <p:cNvSpPr/>
            <p:nvPr/>
          </p:nvSpPr>
          <p:spPr>
            <a:xfrm rot="12600000">
              <a:off x="10154764" y="712555"/>
              <a:ext cx="484002" cy="369187"/>
            </a:xfrm>
            <a:prstGeom prst="triangle">
              <a:avLst/>
            </a:prstGeom>
            <a:solidFill>
              <a:schemeClr val="bg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60" name="等腰三角形 59"/>
            <p:cNvSpPr/>
            <p:nvPr/>
          </p:nvSpPr>
          <p:spPr>
            <a:xfrm rot="12600000">
              <a:off x="10148885" y="830631"/>
              <a:ext cx="407096" cy="325072"/>
            </a:xfrm>
            <a:prstGeom prst="triangle">
              <a:avLst/>
            </a:prstGeom>
            <a:noFill/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sp>
        <p:nvSpPr>
          <p:cNvPr id="61" name="等腰三角形 60"/>
          <p:cNvSpPr/>
          <p:nvPr/>
        </p:nvSpPr>
        <p:spPr>
          <a:xfrm rot="17100000">
            <a:off x="1860374" y="582475"/>
            <a:ext cx="455378" cy="455378"/>
          </a:xfrm>
          <a:prstGeom prst="triangle">
            <a:avLst/>
          </a:prstGeom>
          <a:solidFill>
            <a:schemeClr val="bg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62" name="矩形 61"/>
          <p:cNvSpPr/>
          <p:nvPr/>
        </p:nvSpPr>
        <p:spPr>
          <a:xfrm flipV="1">
            <a:off x="10004296" y="1405987"/>
            <a:ext cx="103684" cy="107966"/>
          </a:xfrm>
          <a:prstGeom prst="rect">
            <a:avLst/>
          </a:prstGeom>
          <a:noFill/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63" name="等腰三角形 62"/>
          <p:cNvSpPr/>
          <p:nvPr/>
        </p:nvSpPr>
        <p:spPr>
          <a:xfrm rot="15300000">
            <a:off x="4437456" y="2530348"/>
            <a:ext cx="2961534" cy="2073498"/>
          </a:xfrm>
          <a:prstGeom prst="triangle">
            <a:avLst/>
          </a:prstGeom>
          <a:solidFill>
            <a:schemeClr val="bg2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588636" y="3215994"/>
            <a:ext cx="2702536" cy="2542100"/>
            <a:chOff x="497709" y="3362234"/>
            <a:chExt cx="2055147" cy="1933145"/>
          </a:xfrm>
        </p:grpSpPr>
        <p:sp>
          <p:nvSpPr>
            <p:cNvPr id="64" name="等腰三角形 63"/>
            <p:cNvSpPr/>
            <p:nvPr/>
          </p:nvSpPr>
          <p:spPr>
            <a:xfrm rot="17100000">
              <a:off x="497708" y="3450783"/>
              <a:ext cx="1844597" cy="1844595"/>
            </a:xfrm>
            <a:prstGeom prst="triangle">
              <a:avLst/>
            </a:prstGeom>
            <a:solidFill>
              <a:schemeClr val="bg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65" name="等腰三角形 64"/>
            <p:cNvSpPr/>
            <p:nvPr/>
          </p:nvSpPr>
          <p:spPr>
            <a:xfrm rot="17100000">
              <a:off x="1246950" y="3362235"/>
              <a:ext cx="1305907" cy="1305905"/>
            </a:xfrm>
            <a:prstGeom prst="triangle">
              <a:avLst/>
            </a:prstGeom>
            <a:noFill/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 flipV="1">
            <a:off x="2285181" y="1549102"/>
            <a:ext cx="163486" cy="170238"/>
          </a:xfrm>
          <a:prstGeom prst="rect">
            <a:avLst/>
          </a:prstGeom>
          <a:noFill/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254990" y="1801617"/>
            <a:ext cx="5300980" cy="2522215"/>
            <a:chOff x="3896010" y="295839"/>
            <a:chExt cx="5300980" cy="2522215"/>
          </a:xfrm>
        </p:grpSpPr>
        <p:sp>
          <p:nvSpPr>
            <p:cNvPr id="32" name="文本框 31"/>
            <p:cNvSpPr txBox="1"/>
            <p:nvPr/>
          </p:nvSpPr>
          <p:spPr>
            <a:xfrm>
              <a:off x="3896010" y="2049704"/>
              <a:ext cx="530098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About Dataset</a:t>
              </a:r>
              <a:endParaRPr lang="en-US" altLang="zh-CN" sz="4400" b="1" dirty="0">
                <a:solidFill>
                  <a:schemeClr val="bg1"/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745347" y="295839"/>
              <a:ext cx="1565275" cy="1851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8800" b="1" dirty="0">
                  <a:solidFill>
                    <a:schemeClr val="bg1"/>
                  </a:solidFill>
                  <a:latin typeface="Inter Black" panose="02000503000000020004" charset="0"/>
                  <a:ea typeface="Inter" panose="02000503000000020004" charset="0"/>
                  <a:cs typeface="Inter Black" panose="02000503000000020004" charset="0"/>
                </a:rPr>
                <a:t>01</a:t>
              </a:r>
              <a:endParaRPr lang="en-US" altLang="zh-CN" sz="8800" b="1" dirty="0">
                <a:solidFill>
                  <a:schemeClr val="bg1"/>
                </a:solidFill>
                <a:latin typeface="Inter Black" panose="02000503000000020004" charset="0"/>
                <a:ea typeface="Inter" panose="02000503000000020004" charset="0"/>
                <a:cs typeface="Inter Black" panose="02000503000000020004" charset="0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6420943" y="1932738"/>
              <a:ext cx="314655" cy="0"/>
            </a:xfrm>
            <a:prstGeom prst="line">
              <a:avLst/>
            </a:prstGeom>
            <a:ln w="190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8025" y="271758"/>
            <a:ext cx="5181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2"/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rPr>
              <a:t>CNN On Moltean Fruits</a:t>
            </a:r>
            <a:endParaRPr lang="en-US" altLang="zh-CN" sz="3600" dirty="0">
              <a:solidFill>
                <a:schemeClr val="accent2"/>
              </a:solidFill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343535"/>
            <a:ext cx="587375" cy="4272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708025" y="1384300"/>
            <a:ext cx="6214111" cy="4035768"/>
            <a:chOff x="708279" y="2164254"/>
            <a:chExt cx="3262104" cy="1972709"/>
          </a:xfrm>
        </p:grpSpPr>
        <p:sp>
          <p:nvSpPr>
            <p:cNvPr id="54" name="文本框 53"/>
            <p:cNvSpPr txBox="1"/>
            <p:nvPr/>
          </p:nvSpPr>
          <p:spPr>
            <a:xfrm>
              <a:off x="708279" y="2164254"/>
              <a:ext cx="3262104" cy="45565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/>
              <a:r>
                <a:rPr lang="en-US" sz="3200" b="1" dirty="0">
                  <a:solidFill>
                    <a:schemeClr val="accent2"/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About Our Dataset </a:t>
              </a:r>
              <a:endParaRPr lang="en-US" sz="3200" b="1" dirty="0">
                <a:solidFill>
                  <a:schemeClr val="accent2"/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860790" y="3955694"/>
              <a:ext cx="295910" cy="181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3</a:t>
              </a:r>
              <a:endParaRPr lang="en-US" altLang="zh-CN" sz="1400" dirty="0">
                <a:solidFill>
                  <a:schemeClr val="bg1"/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</p:grpSp>
      <p:sp>
        <p:nvSpPr>
          <p:cNvPr id="6" name="Text Box 5"/>
          <p:cNvSpPr txBox="1"/>
          <p:nvPr/>
        </p:nvSpPr>
        <p:spPr>
          <a:xfrm>
            <a:off x="-3496310" y="-21590"/>
            <a:ext cx="13263880" cy="61201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30000"/>
              </a:lnSpc>
            </a:pPr>
            <a:endParaRPr lang="en-US" sz="1400" dirty="0" smtClean="0"/>
          </a:p>
        </p:txBody>
      </p:sp>
      <p:sp>
        <p:nvSpPr>
          <p:cNvPr id="7" name="Text Box 6"/>
          <p:cNvSpPr txBox="1"/>
          <p:nvPr/>
        </p:nvSpPr>
        <p:spPr>
          <a:xfrm>
            <a:off x="809625" y="2316480"/>
            <a:ext cx="6594475" cy="36150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fontAlgn="base">
              <a:lnSpc>
                <a:spcPts val="1500"/>
              </a:lnSpc>
              <a:spcAft>
                <a:spcPts val="600"/>
              </a:spcAft>
            </a:pPr>
            <a:r>
              <a:rPr lang="en-US" altLang="zh-CN" sz="2400" b="1" i="0">
                <a:solidFill>
                  <a:srgbClr val="202124"/>
                </a:solidFill>
                <a:latin typeface="Inter" panose="02000503000000020004"/>
                <a:ea typeface="Inter" panose="02000503000000020004"/>
              </a:rPr>
              <a:t>Dataset properties</a:t>
            </a:r>
            <a:endParaRPr lang="en-US" altLang="zh-CN" sz="2400" b="1" i="0">
              <a:solidFill>
                <a:srgbClr val="202124"/>
              </a:solidFill>
              <a:latin typeface="Inter" panose="02000503000000020004"/>
              <a:ea typeface="Inter" panose="02000503000000020004"/>
            </a:endParaRPr>
          </a:p>
          <a:p>
            <a:pPr marL="0" indent="0" fontAlgn="base">
              <a:lnSpc>
                <a:spcPts val="1500"/>
              </a:lnSpc>
              <a:spcAft>
                <a:spcPts val="600"/>
              </a:spcAft>
            </a:pPr>
            <a:endParaRPr lang="en-US" altLang="zh-CN" sz="2400" b="1" i="0">
              <a:solidFill>
                <a:srgbClr val="202124"/>
              </a:solidFill>
              <a:latin typeface="Inter" panose="02000503000000020004"/>
              <a:ea typeface="Inter" panose="02000503000000020004"/>
            </a:endParaRPr>
          </a:p>
          <a:p>
            <a:pPr marL="0" indent="0" fontAlgn="base">
              <a:spcAft>
                <a:spcPts val="1200"/>
              </a:spcAft>
            </a:pPr>
            <a:r>
              <a:rPr lang="en-US" altLang="zh-CN" sz="2400" b="0" i="0">
                <a:solidFill>
                  <a:srgbClr val="3C4043"/>
                </a:solidFill>
                <a:latin typeface="Inter" panose="02000503000000020004"/>
                <a:ea typeface="Inter" panose="02000503000000020004"/>
              </a:rPr>
              <a:t>The total number of images: 11475.</a:t>
            </a:r>
            <a:endParaRPr lang="en-US" altLang="zh-CN" sz="2400" b="0" i="0">
              <a:solidFill>
                <a:srgbClr val="3C4043"/>
              </a:solidFill>
              <a:latin typeface="Inter" panose="02000503000000020004"/>
              <a:ea typeface="Inter" panose="02000503000000020004"/>
            </a:endParaRPr>
          </a:p>
          <a:p>
            <a:pPr marL="0" indent="0" fontAlgn="base">
              <a:spcAft>
                <a:spcPts val="1200"/>
              </a:spcAft>
            </a:pPr>
            <a:r>
              <a:rPr lang="en-US" altLang="zh-CN" sz="2400" b="0" i="0">
                <a:solidFill>
                  <a:srgbClr val="3C4043"/>
                </a:solidFill>
                <a:latin typeface="Inter" panose="02000503000000020004"/>
                <a:ea typeface="Inter" panose="02000503000000020004"/>
              </a:rPr>
              <a:t>Training set size: 6231 images</a:t>
            </a:r>
            <a:endParaRPr lang="en-US" altLang="zh-CN" sz="2400" b="0" i="0">
              <a:solidFill>
                <a:srgbClr val="3C4043"/>
              </a:solidFill>
              <a:latin typeface="Inter" panose="02000503000000020004"/>
              <a:ea typeface="Inter" panose="02000503000000020004"/>
            </a:endParaRPr>
          </a:p>
          <a:p>
            <a:pPr marL="0" indent="0" fontAlgn="base">
              <a:spcAft>
                <a:spcPts val="1200"/>
              </a:spcAft>
            </a:pPr>
            <a:r>
              <a:rPr lang="en-US" altLang="zh-CN" sz="2400" b="0" i="0">
                <a:solidFill>
                  <a:srgbClr val="3C4043"/>
                </a:solidFill>
                <a:latin typeface="Inter" panose="02000503000000020004"/>
                <a:ea typeface="Inter" panose="02000503000000020004"/>
              </a:rPr>
              <a:t>Test set size: 3110 images</a:t>
            </a:r>
            <a:endParaRPr lang="en-US" altLang="zh-CN" sz="2400" b="0" i="0">
              <a:solidFill>
                <a:srgbClr val="3C4043"/>
              </a:solidFill>
              <a:latin typeface="Inter" panose="02000503000000020004"/>
              <a:ea typeface="Inter" panose="02000503000000020004"/>
            </a:endParaRPr>
          </a:p>
          <a:p>
            <a:pPr marL="0" indent="0" fontAlgn="base">
              <a:spcAft>
                <a:spcPts val="1200"/>
              </a:spcAft>
            </a:pPr>
            <a:r>
              <a:rPr lang="en-US" altLang="zh-CN" sz="2400" b="0" i="0">
                <a:solidFill>
                  <a:srgbClr val="3C4043"/>
                </a:solidFill>
                <a:latin typeface="Inter" panose="02000503000000020004"/>
                <a:ea typeface="Inter" panose="02000503000000020004"/>
              </a:rPr>
              <a:t>Validation set size : 2134 images</a:t>
            </a:r>
            <a:endParaRPr lang="en-US" altLang="zh-CN" sz="2400" b="0" i="0">
              <a:solidFill>
                <a:srgbClr val="3C4043"/>
              </a:solidFill>
              <a:latin typeface="Inter" panose="02000503000000020004"/>
              <a:ea typeface="Inter" panose="02000503000000020004"/>
            </a:endParaRPr>
          </a:p>
          <a:p>
            <a:pPr marL="0" indent="0" fontAlgn="base">
              <a:spcAft>
                <a:spcPts val="1200"/>
              </a:spcAft>
            </a:pPr>
            <a:r>
              <a:rPr lang="en-US" altLang="zh-CN" sz="2400" b="0" i="0">
                <a:solidFill>
                  <a:srgbClr val="3C4043"/>
                </a:solidFill>
                <a:latin typeface="Inter" panose="02000503000000020004"/>
                <a:ea typeface="Inter" panose="02000503000000020004"/>
              </a:rPr>
              <a:t>The number of classes: 24.</a:t>
            </a:r>
            <a:endParaRPr lang="en-US" altLang="zh-CN" sz="2400" b="0" i="0">
              <a:solidFill>
                <a:srgbClr val="3C4043"/>
              </a:solidFill>
              <a:latin typeface="Inter" panose="02000503000000020004"/>
              <a:ea typeface="Inter" panose="02000503000000020004"/>
            </a:endParaRPr>
          </a:p>
          <a:p>
            <a:pPr marL="0" indent="0" fontAlgn="base">
              <a:spcAft>
                <a:spcPts val="1200"/>
              </a:spcAft>
            </a:pPr>
            <a:r>
              <a:rPr lang="en-US" altLang="zh-CN" sz="2400" b="0" i="0">
                <a:solidFill>
                  <a:srgbClr val="3C4043"/>
                </a:solidFill>
                <a:latin typeface="Inter" panose="02000503000000020004"/>
                <a:ea typeface="Inter" panose="02000503000000020004"/>
              </a:rPr>
              <a:t>Image size: Resized 100x100 pixels.</a:t>
            </a:r>
            <a:endParaRPr lang="en-US" altLang="zh-CN" sz="2400" b="0" i="0">
              <a:solidFill>
                <a:srgbClr val="3C4043"/>
              </a:solidFill>
              <a:latin typeface="Inter" panose="02000503000000020004"/>
              <a:ea typeface="Inter" panose="02000503000000020004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72400" y="2132965"/>
            <a:ext cx="3352800" cy="351472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772400" y="1562100"/>
            <a:ext cx="428053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sz="2400" b="1" dirty="0" smtClean="0">
                <a:solidFill>
                  <a:schemeClr val="accent2"/>
                </a:solidFill>
              </a:rPr>
              <a:t>What images look like</a:t>
            </a:r>
            <a:endParaRPr lang="en-US" sz="2400" b="1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-19050" y="0"/>
            <a:ext cx="12211050" cy="6916420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Inter" panose="0200050300000002000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632200" y="2043112"/>
            <a:ext cx="222073" cy="222073"/>
          </a:xfrm>
          <a:prstGeom prst="rect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632200" y="4592816"/>
            <a:ext cx="222073" cy="222073"/>
          </a:xfrm>
          <a:prstGeom prst="rect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337729" y="2043112"/>
            <a:ext cx="222073" cy="222073"/>
          </a:xfrm>
          <a:prstGeom prst="rect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337729" y="4592816"/>
            <a:ext cx="222073" cy="222073"/>
          </a:xfrm>
          <a:prstGeom prst="rect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57" name="等腰三角形 56"/>
          <p:cNvSpPr/>
          <p:nvPr/>
        </p:nvSpPr>
        <p:spPr>
          <a:xfrm rot="17100000">
            <a:off x="8879936" y="4536863"/>
            <a:ext cx="1844597" cy="1844595"/>
          </a:xfrm>
          <a:prstGeom prst="triangle">
            <a:avLst/>
          </a:prstGeom>
          <a:solidFill>
            <a:schemeClr val="bg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58" name="等腰三角形 57"/>
          <p:cNvSpPr/>
          <p:nvPr/>
        </p:nvSpPr>
        <p:spPr>
          <a:xfrm rot="17100000">
            <a:off x="9629178" y="4448315"/>
            <a:ext cx="1305907" cy="1305905"/>
          </a:xfrm>
          <a:prstGeom prst="triangle">
            <a:avLst/>
          </a:prstGeom>
          <a:noFill/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59" name="等腰三角形 58"/>
          <p:cNvSpPr/>
          <p:nvPr/>
        </p:nvSpPr>
        <p:spPr>
          <a:xfrm rot="17100000">
            <a:off x="1891071" y="686271"/>
            <a:ext cx="445658" cy="445658"/>
          </a:xfrm>
          <a:prstGeom prst="triangle">
            <a:avLst/>
          </a:prstGeom>
          <a:noFill/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729717" y="333375"/>
            <a:ext cx="1328218" cy="1201508"/>
            <a:chOff x="10148885" y="712555"/>
            <a:chExt cx="489881" cy="443148"/>
          </a:xfrm>
        </p:grpSpPr>
        <p:sp>
          <p:nvSpPr>
            <p:cNvPr id="56" name="等腰三角形 55"/>
            <p:cNvSpPr/>
            <p:nvPr/>
          </p:nvSpPr>
          <p:spPr>
            <a:xfrm rot="12600000">
              <a:off x="10154764" y="712555"/>
              <a:ext cx="484002" cy="369187"/>
            </a:xfrm>
            <a:prstGeom prst="triangle">
              <a:avLst/>
            </a:prstGeom>
            <a:solidFill>
              <a:schemeClr val="bg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60" name="等腰三角形 59"/>
            <p:cNvSpPr/>
            <p:nvPr/>
          </p:nvSpPr>
          <p:spPr>
            <a:xfrm rot="12600000">
              <a:off x="10148885" y="830631"/>
              <a:ext cx="407096" cy="325072"/>
            </a:xfrm>
            <a:prstGeom prst="triangle">
              <a:avLst/>
            </a:prstGeom>
            <a:noFill/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sp>
        <p:nvSpPr>
          <p:cNvPr id="61" name="等腰三角形 60"/>
          <p:cNvSpPr/>
          <p:nvPr/>
        </p:nvSpPr>
        <p:spPr>
          <a:xfrm rot="17100000">
            <a:off x="1860374" y="582475"/>
            <a:ext cx="455378" cy="455378"/>
          </a:xfrm>
          <a:prstGeom prst="triangle">
            <a:avLst/>
          </a:prstGeom>
          <a:solidFill>
            <a:schemeClr val="bg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62" name="矩形 61"/>
          <p:cNvSpPr/>
          <p:nvPr/>
        </p:nvSpPr>
        <p:spPr>
          <a:xfrm flipV="1">
            <a:off x="10004296" y="1405987"/>
            <a:ext cx="103684" cy="107966"/>
          </a:xfrm>
          <a:prstGeom prst="rect">
            <a:avLst/>
          </a:prstGeom>
          <a:noFill/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63" name="等腰三角形 62"/>
          <p:cNvSpPr/>
          <p:nvPr/>
        </p:nvSpPr>
        <p:spPr>
          <a:xfrm rot="15300000">
            <a:off x="4437456" y="2530348"/>
            <a:ext cx="2961534" cy="2073498"/>
          </a:xfrm>
          <a:prstGeom prst="triangle">
            <a:avLst/>
          </a:prstGeom>
          <a:solidFill>
            <a:schemeClr val="bg2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588636" y="3215994"/>
            <a:ext cx="2702536" cy="2542100"/>
            <a:chOff x="497709" y="3362234"/>
            <a:chExt cx="2055147" cy="1933145"/>
          </a:xfrm>
        </p:grpSpPr>
        <p:sp>
          <p:nvSpPr>
            <p:cNvPr id="64" name="等腰三角形 63"/>
            <p:cNvSpPr/>
            <p:nvPr/>
          </p:nvSpPr>
          <p:spPr>
            <a:xfrm rot="17100000">
              <a:off x="497708" y="3450783"/>
              <a:ext cx="1844597" cy="1844595"/>
            </a:xfrm>
            <a:prstGeom prst="triangle">
              <a:avLst/>
            </a:prstGeom>
            <a:solidFill>
              <a:schemeClr val="bg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65" name="等腰三角形 64"/>
            <p:cNvSpPr/>
            <p:nvPr/>
          </p:nvSpPr>
          <p:spPr>
            <a:xfrm rot="17100000">
              <a:off x="1246950" y="3362235"/>
              <a:ext cx="1305907" cy="1305905"/>
            </a:xfrm>
            <a:prstGeom prst="triangle">
              <a:avLst/>
            </a:prstGeom>
            <a:noFill/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 flipV="1">
            <a:off x="2285181" y="1549102"/>
            <a:ext cx="163486" cy="170238"/>
          </a:xfrm>
          <a:prstGeom prst="rect">
            <a:avLst/>
          </a:prstGeom>
          <a:noFill/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254990" y="1801617"/>
            <a:ext cx="5300980" cy="2522215"/>
            <a:chOff x="3896010" y="295839"/>
            <a:chExt cx="5300980" cy="2522215"/>
          </a:xfrm>
        </p:grpSpPr>
        <p:sp>
          <p:nvSpPr>
            <p:cNvPr id="32" name="文本框 31"/>
            <p:cNvSpPr txBox="1"/>
            <p:nvPr/>
          </p:nvSpPr>
          <p:spPr>
            <a:xfrm>
              <a:off x="3896010" y="2049704"/>
              <a:ext cx="530098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Libraries Used</a:t>
              </a:r>
              <a:endParaRPr lang="en-US" altLang="zh-CN" sz="4400" b="1" dirty="0">
                <a:solidFill>
                  <a:schemeClr val="bg1"/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745347" y="295839"/>
              <a:ext cx="1722755" cy="1851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8800" b="1" dirty="0">
                  <a:solidFill>
                    <a:schemeClr val="bg1"/>
                  </a:solidFill>
                  <a:latin typeface="Inter Black" panose="02000503000000020004" charset="0"/>
                  <a:ea typeface="Inter" panose="02000503000000020004" charset="0"/>
                  <a:cs typeface="Inter Black" panose="02000503000000020004" charset="0"/>
                </a:rPr>
                <a:t>02</a:t>
              </a:r>
              <a:endParaRPr lang="en-US" altLang="zh-CN" sz="8800" b="1" dirty="0">
                <a:solidFill>
                  <a:schemeClr val="bg1"/>
                </a:solidFill>
                <a:latin typeface="Inter Black" panose="02000503000000020004" charset="0"/>
                <a:ea typeface="Inter" panose="02000503000000020004" charset="0"/>
                <a:cs typeface="Inter Black" panose="02000503000000020004" charset="0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6420943" y="1932738"/>
              <a:ext cx="314655" cy="0"/>
            </a:xfrm>
            <a:prstGeom prst="line">
              <a:avLst/>
            </a:prstGeom>
            <a:ln w="190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8025" y="271758"/>
            <a:ext cx="5181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2"/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rPr>
              <a:t>CNN On Moltean Fruits</a:t>
            </a:r>
            <a:endParaRPr lang="en-US" altLang="zh-CN" sz="3600" dirty="0">
              <a:solidFill>
                <a:schemeClr val="accent2"/>
              </a:solidFill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343535"/>
            <a:ext cx="587375" cy="4272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708025" y="1384300"/>
            <a:ext cx="6214111" cy="4035768"/>
            <a:chOff x="708279" y="2164254"/>
            <a:chExt cx="3262104" cy="1972709"/>
          </a:xfrm>
        </p:grpSpPr>
        <p:sp>
          <p:nvSpPr>
            <p:cNvPr id="54" name="文本框 53"/>
            <p:cNvSpPr txBox="1"/>
            <p:nvPr/>
          </p:nvSpPr>
          <p:spPr>
            <a:xfrm>
              <a:off x="708279" y="2164254"/>
              <a:ext cx="3262104" cy="45565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/>
              <a:r>
                <a:rPr lang="en-US" sz="3200" b="1" dirty="0">
                  <a:solidFill>
                    <a:schemeClr val="accent2"/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Libraries: </a:t>
              </a:r>
              <a:endParaRPr lang="en-US" sz="3200" b="1" dirty="0">
                <a:solidFill>
                  <a:schemeClr val="accent2"/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860790" y="3955694"/>
              <a:ext cx="295910" cy="181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3</a:t>
              </a:r>
              <a:endParaRPr lang="en-US" altLang="zh-CN" sz="1400" dirty="0">
                <a:solidFill>
                  <a:schemeClr val="bg1"/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</p:grpSp>
      <p:sp>
        <p:nvSpPr>
          <p:cNvPr id="6" name="Text Box 5"/>
          <p:cNvSpPr txBox="1"/>
          <p:nvPr/>
        </p:nvSpPr>
        <p:spPr>
          <a:xfrm>
            <a:off x="-3333115" y="3999865"/>
            <a:ext cx="13263880" cy="61201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30000"/>
              </a:lnSpc>
            </a:pPr>
            <a:endParaRPr lang="en-US" sz="1400" dirty="0" smtClean="0"/>
          </a:p>
        </p:txBody>
      </p:sp>
      <p:sp>
        <p:nvSpPr>
          <p:cNvPr id="7" name="Text Box 6"/>
          <p:cNvSpPr txBox="1"/>
          <p:nvPr/>
        </p:nvSpPr>
        <p:spPr>
          <a:xfrm>
            <a:off x="809625" y="2316480"/>
            <a:ext cx="6594475" cy="37846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fontAlgn="base">
              <a:lnSpc>
                <a:spcPts val="1500"/>
              </a:lnSpc>
              <a:spcAft>
                <a:spcPts val="600"/>
              </a:spcAft>
            </a:pPr>
            <a:r>
              <a:rPr lang="en-US" altLang="zh-CN" sz="2400" b="0" i="0">
                <a:solidFill>
                  <a:srgbClr val="3C4043"/>
                </a:solidFill>
                <a:latin typeface="Inter" panose="02000503000000020004"/>
                <a:ea typeface="Inter" panose="02000503000000020004"/>
              </a:rPr>
              <a:t>Numpy</a:t>
            </a:r>
            <a:endParaRPr lang="en-US" altLang="zh-CN" sz="2400" b="0" i="0">
              <a:solidFill>
                <a:srgbClr val="3C4043"/>
              </a:solidFill>
              <a:latin typeface="Inter" panose="02000503000000020004"/>
              <a:ea typeface="Inter" panose="02000503000000020004"/>
            </a:endParaRPr>
          </a:p>
          <a:p>
            <a:pPr marL="0" indent="0" fontAlgn="base">
              <a:lnSpc>
                <a:spcPts val="1500"/>
              </a:lnSpc>
              <a:spcAft>
                <a:spcPts val="600"/>
              </a:spcAft>
            </a:pPr>
            <a:endParaRPr lang="en-US" altLang="zh-CN" sz="2400" b="0" i="0">
              <a:solidFill>
                <a:srgbClr val="3C4043"/>
              </a:solidFill>
              <a:latin typeface="Inter" panose="02000503000000020004"/>
              <a:ea typeface="Inter" panose="02000503000000020004"/>
            </a:endParaRPr>
          </a:p>
          <a:p>
            <a:pPr marL="0" indent="0" fontAlgn="base">
              <a:lnSpc>
                <a:spcPts val="1500"/>
              </a:lnSpc>
              <a:spcAft>
                <a:spcPts val="600"/>
              </a:spcAft>
            </a:pPr>
            <a:r>
              <a:rPr lang="en-US" altLang="zh-CN" sz="2400">
                <a:solidFill>
                  <a:srgbClr val="3C4043"/>
                </a:solidFill>
                <a:latin typeface="Inter" panose="02000503000000020004"/>
                <a:ea typeface="Inter" panose="02000503000000020004"/>
                <a:sym typeface="+mn-ea"/>
              </a:rPr>
              <a:t>OS</a:t>
            </a:r>
            <a:endParaRPr lang="en-US" altLang="zh-CN" sz="2400">
              <a:solidFill>
                <a:srgbClr val="3C4043"/>
              </a:solidFill>
              <a:latin typeface="Inter" panose="02000503000000020004"/>
              <a:ea typeface="Inter" panose="02000503000000020004"/>
              <a:sym typeface="+mn-ea"/>
            </a:endParaRPr>
          </a:p>
          <a:p>
            <a:pPr marL="0" indent="0" fontAlgn="base">
              <a:lnSpc>
                <a:spcPts val="1500"/>
              </a:lnSpc>
              <a:spcAft>
                <a:spcPts val="600"/>
              </a:spcAft>
            </a:pPr>
            <a:endParaRPr lang="en-US" altLang="zh-CN" sz="2400" b="0" i="0">
              <a:solidFill>
                <a:srgbClr val="3C4043"/>
              </a:solidFill>
              <a:latin typeface="Inter" panose="02000503000000020004"/>
              <a:ea typeface="Inter" panose="02000503000000020004"/>
              <a:sym typeface="+mn-ea"/>
            </a:endParaRPr>
          </a:p>
          <a:p>
            <a:pPr marL="0" indent="0" fontAlgn="base">
              <a:lnSpc>
                <a:spcPts val="1500"/>
              </a:lnSpc>
              <a:spcAft>
                <a:spcPts val="600"/>
              </a:spcAft>
            </a:pPr>
            <a:r>
              <a:rPr lang="en-US" altLang="zh-CN" sz="2400">
                <a:solidFill>
                  <a:srgbClr val="3C4043"/>
                </a:solidFill>
                <a:latin typeface="Inter" panose="02000503000000020004"/>
                <a:ea typeface="Inter" panose="02000503000000020004"/>
                <a:sym typeface="+mn-ea"/>
              </a:rPr>
              <a:t>Matplotlib</a:t>
            </a:r>
            <a:endParaRPr lang="en-US" altLang="zh-CN" sz="2400" b="0" i="0">
              <a:solidFill>
                <a:srgbClr val="3C4043"/>
              </a:solidFill>
              <a:latin typeface="Inter" panose="02000503000000020004"/>
              <a:ea typeface="Inter" panose="02000503000000020004"/>
            </a:endParaRPr>
          </a:p>
          <a:p>
            <a:pPr marL="0" indent="0" fontAlgn="base">
              <a:lnSpc>
                <a:spcPts val="1500"/>
              </a:lnSpc>
              <a:spcAft>
                <a:spcPts val="600"/>
              </a:spcAft>
            </a:pPr>
            <a:endParaRPr lang="en-US" altLang="zh-CN" sz="2400" b="0" i="0">
              <a:solidFill>
                <a:srgbClr val="3C4043"/>
              </a:solidFill>
              <a:latin typeface="Inter" panose="02000503000000020004"/>
              <a:ea typeface="Inter" panose="02000503000000020004"/>
            </a:endParaRPr>
          </a:p>
          <a:p>
            <a:pPr marL="0" indent="0" fontAlgn="base">
              <a:lnSpc>
                <a:spcPts val="1500"/>
              </a:lnSpc>
              <a:spcAft>
                <a:spcPts val="600"/>
              </a:spcAft>
            </a:pPr>
            <a:r>
              <a:rPr lang="en-US" altLang="zh-CN" sz="2400" b="0" i="0">
                <a:solidFill>
                  <a:srgbClr val="3C4043"/>
                </a:solidFill>
                <a:latin typeface="Inter" panose="02000503000000020004"/>
                <a:ea typeface="Inter" panose="02000503000000020004"/>
              </a:rPr>
              <a:t>TensorFlow:</a:t>
            </a:r>
            <a:endParaRPr lang="en-US" altLang="zh-CN" sz="2400" b="0" i="0">
              <a:solidFill>
                <a:srgbClr val="3C4043"/>
              </a:solidFill>
              <a:latin typeface="Inter" panose="02000503000000020004"/>
              <a:ea typeface="Inter" panose="02000503000000020004"/>
            </a:endParaRPr>
          </a:p>
          <a:p>
            <a:pPr marL="0" indent="457200" fontAlgn="base">
              <a:lnSpc>
                <a:spcPts val="1500"/>
              </a:lnSpc>
              <a:spcAft>
                <a:spcPts val="600"/>
              </a:spcAft>
            </a:pPr>
            <a:r>
              <a:rPr lang="en-US" altLang="zh-CN" sz="2400" b="0" i="0">
                <a:solidFill>
                  <a:srgbClr val="3C4043"/>
                </a:solidFill>
                <a:latin typeface="Inter" panose="02000503000000020004"/>
                <a:ea typeface="Inter" panose="02000503000000020004"/>
              </a:rPr>
              <a:t>Sequential</a:t>
            </a:r>
            <a:endParaRPr lang="en-US" altLang="zh-CN" sz="2400" b="0" i="0">
              <a:solidFill>
                <a:srgbClr val="3C4043"/>
              </a:solidFill>
              <a:latin typeface="Inter" panose="02000503000000020004"/>
              <a:ea typeface="Inter" panose="02000503000000020004"/>
            </a:endParaRPr>
          </a:p>
          <a:p>
            <a:pPr marL="0" lvl="1" indent="457200" fontAlgn="base">
              <a:lnSpc>
                <a:spcPts val="1500"/>
              </a:lnSpc>
              <a:spcAft>
                <a:spcPts val="600"/>
              </a:spcAft>
            </a:pPr>
            <a:r>
              <a:rPr lang="en-US" altLang="zh-CN" sz="2400" b="0" i="0">
                <a:solidFill>
                  <a:srgbClr val="3C4043"/>
                </a:solidFill>
                <a:latin typeface="Inter" panose="02000503000000020004"/>
                <a:ea typeface="Inter" panose="02000503000000020004"/>
              </a:rPr>
              <a:t>Conv2D</a:t>
            </a:r>
            <a:r>
              <a:rPr lang="en-US" altLang="zh-CN" sz="2400">
                <a:solidFill>
                  <a:srgbClr val="3C4043"/>
                </a:solidFill>
                <a:latin typeface="Inter" panose="02000503000000020004"/>
                <a:ea typeface="Inter" panose="02000503000000020004"/>
                <a:sym typeface="+mn-ea"/>
              </a:rPr>
              <a:t>(keras)</a:t>
            </a:r>
            <a:endParaRPr lang="en-US" altLang="zh-CN" sz="2400" b="0" i="0">
              <a:solidFill>
                <a:srgbClr val="3C4043"/>
              </a:solidFill>
              <a:latin typeface="Inter" panose="02000503000000020004"/>
              <a:ea typeface="Inter" panose="02000503000000020004"/>
            </a:endParaRPr>
          </a:p>
          <a:p>
            <a:pPr marL="0" lvl="1" indent="457200" fontAlgn="base">
              <a:lnSpc>
                <a:spcPts val="1500"/>
              </a:lnSpc>
              <a:spcAft>
                <a:spcPts val="600"/>
              </a:spcAft>
            </a:pPr>
            <a:r>
              <a:rPr lang="en-US" altLang="zh-CN" sz="2400" b="0" i="0">
                <a:solidFill>
                  <a:srgbClr val="3C4043"/>
                </a:solidFill>
                <a:latin typeface="Inter" panose="02000503000000020004"/>
                <a:ea typeface="Inter" panose="02000503000000020004"/>
              </a:rPr>
              <a:t>MaxPooling2D</a:t>
            </a:r>
            <a:r>
              <a:rPr lang="en-US" altLang="zh-CN" sz="2400">
                <a:solidFill>
                  <a:srgbClr val="3C4043"/>
                </a:solidFill>
                <a:latin typeface="Inter" panose="02000503000000020004"/>
                <a:ea typeface="Inter" panose="02000503000000020004"/>
                <a:sym typeface="+mn-ea"/>
              </a:rPr>
              <a:t>(keras)</a:t>
            </a:r>
            <a:endParaRPr lang="en-US" altLang="zh-CN" sz="2400" b="0" i="0">
              <a:solidFill>
                <a:srgbClr val="3C4043"/>
              </a:solidFill>
              <a:latin typeface="Inter" panose="02000503000000020004"/>
              <a:ea typeface="Inter" panose="02000503000000020004"/>
            </a:endParaRPr>
          </a:p>
          <a:p>
            <a:pPr marL="0" lvl="1" indent="457200" fontAlgn="base">
              <a:lnSpc>
                <a:spcPts val="1500"/>
              </a:lnSpc>
              <a:spcAft>
                <a:spcPts val="600"/>
              </a:spcAft>
            </a:pPr>
            <a:r>
              <a:rPr lang="en-US" altLang="zh-CN" sz="2400" b="0" i="0">
                <a:solidFill>
                  <a:srgbClr val="3C4043"/>
                </a:solidFill>
                <a:latin typeface="Inter" panose="02000503000000020004"/>
                <a:ea typeface="Inter" panose="02000503000000020004"/>
              </a:rPr>
              <a:t>Flatten</a:t>
            </a:r>
            <a:r>
              <a:rPr lang="en-US" altLang="zh-CN" sz="2400">
                <a:solidFill>
                  <a:srgbClr val="3C4043"/>
                </a:solidFill>
                <a:latin typeface="Inter" panose="02000503000000020004"/>
                <a:ea typeface="Inter" panose="02000503000000020004"/>
                <a:sym typeface="+mn-ea"/>
              </a:rPr>
              <a:t>(keras)</a:t>
            </a:r>
            <a:endParaRPr lang="en-US" altLang="zh-CN" sz="2400">
              <a:solidFill>
                <a:srgbClr val="3C4043"/>
              </a:solidFill>
              <a:latin typeface="Inter" panose="02000503000000020004"/>
              <a:ea typeface="Inter" panose="02000503000000020004"/>
              <a:sym typeface="+mn-ea"/>
            </a:endParaRPr>
          </a:p>
          <a:p>
            <a:pPr marL="0" lvl="1" indent="457200" fontAlgn="base">
              <a:lnSpc>
                <a:spcPts val="1500"/>
              </a:lnSpc>
              <a:spcAft>
                <a:spcPts val="600"/>
              </a:spcAft>
            </a:pPr>
            <a:r>
              <a:rPr lang="en-US" altLang="zh-CN" sz="2400" b="0" i="0">
                <a:solidFill>
                  <a:srgbClr val="3C4043"/>
                </a:solidFill>
                <a:latin typeface="Inter" panose="02000503000000020004"/>
                <a:ea typeface="Inter" panose="02000503000000020004"/>
              </a:rPr>
              <a:t>Dense</a:t>
            </a:r>
            <a:r>
              <a:rPr lang="en-US" altLang="zh-CN" sz="2400">
                <a:solidFill>
                  <a:srgbClr val="3C4043"/>
                </a:solidFill>
                <a:latin typeface="Inter" panose="02000503000000020004"/>
                <a:ea typeface="Inter" panose="02000503000000020004"/>
                <a:sym typeface="+mn-ea"/>
              </a:rPr>
              <a:t>(keras)</a:t>
            </a:r>
            <a:endParaRPr lang="en-US" altLang="zh-CN" sz="2400">
              <a:solidFill>
                <a:srgbClr val="3C4043"/>
              </a:solidFill>
              <a:latin typeface="Inter" panose="02000503000000020004"/>
              <a:ea typeface="Inter" panose="02000503000000020004"/>
              <a:sym typeface="+mn-ea"/>
            </a:endParaRPr>
          </a:p>
          <a:p>
            <a:pPr marL="0" lvl="1" indent="457200" fontAlgn="base">
              <a:lnSpc>
                <a:spcPts val="1500"/>
              </a:lnSpc>
              <a:spcAft>
                <a:spcPts val="600"/>
              </a:spcAft>
            </a:pPr>
            <a:r>
              <a:rPr lang="en-US" altLang="zh-CN" sz="2400" b="0" i="0">
                <a:solidFill>
                  <a:srgbClr val="3C4043"/>
                </a:solidFill>
                <a:latin typeface="Inter" panose="02000503000000020004"/>
                <a:ea typeface="Inter" panose="02000503000000020004"/>
              </a:rPr>
              <a:t>Image (keras)</a:t>
            </a:r>
            <a:endParaRPr lang="en-US" altLang="zh-CN" sz="2400" b="0" i="0">
              <a:solidFill>
                <a:srgbClr val="3C4043"/>
              </a:solidFill>
              <a:latin typeface="Inter" panose="02000503000000020004"/>
              <a:ea typeface="Inter" panose="02000503000000020004"/>
            </a:endParaRPr>
          </a:p>
          <a:p>
            <a:pPr marL="0" lvl="1" indent="457200" fontAlgn="base">
              <a:lnSpc>
                <a:spcPts val="1500"/>
              </a:lnSpc>
              <a:spcAft>
                <a:spcPts val="600"/>
              </a:spcAft>
            </a:pPr>
            <a:endParaRPr lang="en-US" altLang="zh-CN" sz="2400" b="0" i="0">
              <a:solidFill>
                <a:srgbClr val="3C4043"/>
              </a:solidFill>
              <a:latin typeface="Inter" panose="02000503000000020004"/>
              <a:ea typeface="Inter" panose="02000503000000020004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64405" y="2423160"/>
            <a:ext cx="7105650" cy="2192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-58420"/>
            <a:ext cx="12211050" cy="6916420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Inter" panose="0200050300000002000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632200" y="2043112"/>
            <a:ext cx="222073" cy="222073"/>
          </a:xfrm>
          <a:prstGeom prst="rect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632200" y="4592816"/>
            <a:ext cx="222073" cy="222073"/>
          </a:xfrm>
          <a:prstGeom prst="rect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337729" y="2043112"/>
            <a:ext cx="222073" cy="222073"/>
          </a:xfrm>
          <a:prstGeom prst="rect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337729" y="4592816"/>
            <a:ext cx="222073" cy="222073"/>
          </a:xfrm>
          <a:prstGeom prst="rect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57" name="等腰三角形 56"/>
          <p:cNvSpPr/>
          <p:nvPr/>
        </p:nvSpPr>
        <p:spPr>
          <a:xfrm rot="17100000">
            <a:off x="8879936" y="4536863"/>
            <a:ext cx="1844597" cy="1844595"/>
          </a:xfrm>
          <a:prstGeom prst="triangle">
            <a:avLst/>
          </a:prstGeom>
          <a:solidFill>
            <a:schemeClr val="bg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58" name="等腰三角形 57"/>
          <p:cNvSpPr/>
          <p:nvPr/>
        </p:nvSpPr>
        <p:spPr>
          <a:xfrm rot="17100000">
            <a:off x="9629178" y="4448315"/>
            <a:ext cx="1305907" cy="1305905"/>
          </a:xfrm>
          <a:prstGeom prst="triangle">
            <a:avLst/>
          </a:prstGeom>
          <a:noFill/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59" name="等腰三角形 58"/>
          <p:cNvSpPr/>
          <p:nvPr/>
        </p:nvSpPr>
        <p:spPr>
          <a:xfrm rot="17100000">
            <a:off x="1891071" y="686271"/>
            <a:ext cx="445658" cy="445658"/>
          </a:xfrm>
          <a:prstGeom prst="triangle">
            <a:avLst/>
          </a:prstGeom>
          <a:noFill/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729717" y="333375"/>
            <a:ext cx="1328218" cy="1201508"/>
            <a:chOff x="10148885" y="712555"/>
            <a:chExt cx="489881" cy="443148"/>
          </a:xfrm>
        </p:grpSpPr>
        <p:sp>
          <p:nvSpPr>
            <p:cNvPr id="56" name="等腰三角形 55"/>
            <p:cNvSpPr/>
            <p:nvPr/>
          </p:nvSpPr>
          <p:spPr>
            <a:xfrm rot="12600000">
              <a:off x="10154764" y="712555"/>
              <a:ext cx="484002" cy="369187"/>
            </a:xfrm>
            <a:prstGeom prst="triangle">
              <a:avLst/>
            </a:prstGeom>
            <a:solidFill>
              <a:schemeClr val="bg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60" name="等腰三角形 59"/>
            <p:cNvSpPr/>
            <p:nvPr/>
          </p:nvSpPr>
          <p:spPr>
            <a:xfrm rot="12600000">
              <a:off x="10148885" y="830631"/>
              <a:ext cx="407096" cy="325072"/>
            </a:xfrm>
            <a:prstGeom prst="triangle">
              <a:avLst/>
            </a:prstGeom>
            <a:noFill/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sp>
        <p:nvSpPr>
          <p:cNvPr id="61" name="等腰三角形 60"/>
          <p:cNvSpPr/>
          <p:nvPr/>
        </p:nvSpPr>
        <p:spPr>
          <a:xfrm rot="17100000">
            <a:off x="1860374" y="582475"/>
            <a:ext cx="455378" cy="455378"/>
          </a:xfrm>
          <a:prstGeom prst="triangle">
            <a:avLst/>
          </a:prstGeom>
          <a:solidFill>
            <a:schemeClr val="bg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62" name="矩形 61"/>
          <p:cNvSpPr/>
          <p:nvPr/>
        </p:nvSpPr>
        <p:spPr>
          <a:xfrm flipV="1">
            <a:off x="10004296" y="1405987"/>
            <a:ext cx="103684" cy="107966"/>
          </a:xfrm>
          <a:prstGeom prst="rect">
            <a:avLst/>
          </a:prstGeom>
          <a:noFill/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63" name="等腰三角形 62"/>
          <p:cNvSpPr/>
          <p:nvPr/>
        </p:nvSpPr>
        <p:spPr>
          <a:xfrm rot="15300000">
            <a:off x="4437456" y="2530348"/>
            <a:ext cx="2961534" cy="2073498"/>
          </a:xfrm>
          <a:prstGeom prst="triangle">
            <a:avLst/>
          </a:prstGeom>
          <a:solidFill>
            <a:schemeClr val="bg2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588636" y="3215994"/>
            <a:ext cx="2702536" cy="2542100"/>
            <a:chOff x="497709" y="3362234"/>
            <a:chExt cx="2055147" cy="1933145"/>
          </a:xfrm>
        </p:grpSpPr>
        <p:sp>
          <p:nvSpPr>
            <p:cNvPr id="64" name="等腰三角形 63"/>
            <p:cNvSpPr/>
            <p:nvPr/>
          </p:nvSpPr>
          <p:spPr>
            <a:xfrm rot="17100000">
              <a:off x="497708" y="3450783"/>
              <a:ext cx="1844597" cy="1844595"/>
            </a:xfrm>
            <a:prstGeom prst="triangle">
              <a:avLst/>
            </a:prstGeom>
            <a:solidFill>
              <a:schemeClr val="bg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65" name="等腰三角形 64"/>
            <p:cNvSpPr/>
            <p:nvPr/>
          </p:nvSpPr>
          <p:spPr>
            <a:xfrm rot="17100000">
              <a:off x="1246950" y="3362235"/>
              <a:ext cx="1305907" cy="1305905"/>
            </a:xfrm>
            <a:prstGeom prst="triangle">
              <a:avLst/>
            </a:prstGeom>
            <a:noFill/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 flipV="1">
            <a:off x="2285181" y="1549102"/>
            <a:ext cx="163486" cy="170238"/>
          </a:xfrm>
          <a:prstGeom prst="rect">
            <a:avLst/>
          </a:prstGeom>
          <a:noFill/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254990" y="1801617"/>
            <a:ext cx="5300980" cy="2522215"/>
            <a:chOff x="3896010" y="295839"/>
            <a:chExt cx="5300980" cy="2522215"/>
          </a:xfrm>
        </p:grpSpPr>
        <p:sp>
          <p:nvSpPr>
            <p:cNvPr id="32" name="文本框 31"/>
            <p:cNvSpPr txBox="1"/>
            <p:nvPr/>
          </p:nvSpPr>
          <p:spPr>
            <a:xfrm>
              <a:off x="3896010" y="2049704"/>
              <a:ext cx="530098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CNN Model</a:t>
              </a:r>
              <a:endParaRPr lang="en-US" altLang="zh-CN" sz="4400" b="1" dirty="0">
                <a:solidFill>
                  <a:schemeClr val="bg1"/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745347" y="295839"/>
              <a:ext cx="1754505" cy="1851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8800" b="1" dirty="0">
                  <a:solidFill>
                    <a:schemeClr val="bg1"/>
                  </a:solidFill>
                  <a:latin typeface="Inter Black" panose="02000503000000020004" charset="0"/>
                  <a:ea typeface="Inter" panose="02000503000000020004" charset="0"/>
                  <a:cs typeface="Inter Black" panose="02000503000000020004" charset="0"/>
                </a:rPr>
                <a:t>03</a:t>
              </a:r>
              <a:endParaRPr lang="en-US" altLang="zh-CN" sz="8800" b="1" dirty="0">
                <a:solidFill>
                  <a:schemeClr val="bg1"/>
                </a:solidFill>
                <a:latin typeface="Inter Black" panose="02000503000000020004" charset="0"/>
                <a:ea typeface="Inter" panose="02000503000000020004" charset="0"/>
                <a:cs typeface="Inter Black" panose="02000503000000020004" charset="0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6420943" y="1932738"/>
              <a:ext cx="314655" cy="0"/>
            </a:xfrm>
            <a:prstGeom prst="line">
              <a:avLst/>
            </a:prstGeom>
            <a:ln w="190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/>
          <p:cNvGrpSpPr/>
          <p:nvPr/>
        </p:nvGrpSpPr>
        <p:grpSpPr>
          <a:xfrm>
            <a:off x="-4011" y="3510688"/>
            <a:ext cx="12191998" cy="91571"/>
            <a:chOff x="803275" y="3326763"/>
            <a:chExt cx="10599339" cy="59078"/>
          </a:xfrm>
        </p:grpSpPr>
        <p:cxnSp>
          <p:nvCxnSpPr>
            <p:cNvPr id="93" name="直接连接符 92"/>
            <p:cNvCxnSpPr/>
            <p:nvPr/>
          </p:nvCxnSpPr>
          <p:spPr>
            <a:xfrm flipH="1">
              <a:off x="803275" y="3326763"/>
              <a:ext cx="8646743" cy="3"/>
            </a:xfrm>
            <a:prstGeom prst="line">
              <a:avLst/>
            </a:prstGeom>
            <a:ln w="12700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8366760" y="3385841"/>
              <a:ext cx="3035854" cy="0"/>
            </a:xfrm>
            <a:prstGeom prst="line">
              <a:avLst/>
            </a:prstGeom>
            <a:ln w="12700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1182573" y="3385841"/>
              <a:ext cx="3035854" cy="0"/>
            </a:xfrm>
            <a:prstGeom prst="line">
              <a:avLst/>
            </a:prstGeom>
            <a:ln w="12700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4"/>
          <p:cNvSpPr/>
          <p:nvPr/>
        </p:nvSpPr>
        <p:spPr>
          <a:xfrm>
            <a:off x="0" y="1"/>
            <a:ext cx="12191999" cy="3428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Inter" panose="020005030000000200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8025" y="261598"/>
            <a:ext cx="5181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2"/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  <a:sym typeface="+mn-ea"/>
              </a:rPr>
              <a:t>YOUR TITLE HERE</a:t>
            </a:r>
            <a:endParaRPr lang="zh-CN" altLang="en-US" sz="3600" dirty="0">
              <a:solidFill>
                <a:schemeClr val="bg1"/>
              </a:solidFill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sp>
        <p:nvSpPr>
          <p:cNvPr id="21" name="矩形 20"/>
          <p:cNvSpPr/>
          <p:nvPr/>
        </p:nvSpPr>
        <p:spPr>
          <a:xfrm rot="16200000">
            <a:off x="11313207" y="6350682"/>
            <a:ext cx="587375" cy="4272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  <a:cs typeface="Inter" panose="020005030000000200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9230" y="1196975"/>
            <a:ext cx="6574155" cy="32016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990715" y="2058670"/>
            <a:ext cx="4402455" cy="1097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175760" y="4979670"/>
            <a:ext cx="3424555" cy="12909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8025" y="261598"/>
            <a:ext cx="5181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2"/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  <a:sym typeface="+mn-ea"/>
              </a:rPr>
              <a:t>Model Summary</a:t>
            </a:r>
            <a:endParaRPr lang="en-US" altLang="zh-CN" sz="3600" b="1" dirty="0">
              <a:solidFill>
                <a:schemeClr val="accent2"/>
              </a:solidFill>
              <a:latin typeface="Inter" panose="02000503000000020004" charset="0"/>
              <a:ea typeface="Inter" panose="02000503000000020004" charset="0"/>
              <a:cs typeface="Inter" panose="02000503000000020004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333375"/>
            <a:ext cx="587375" cy="4272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21" name="矩形 20"/>
          <p:cNvSpPr/>
          <p:nvPr/>
        </p:nvSpPr>
        <p:spPr>
          <a:xfrm rot="16200000">
            <a:off x="11313207" y="6350682"/>
            <a:ext cx="587375" cy="4272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863600" y="6520458"/>
            <a:ext cx="10529663" cy="88871"/>
            <a:chOff x="803275" y="3326763"/>
            <a:chExt cx="10599339" cy="59078"/>
          </a:xfrm>
        </p:grpSpPr>
        <p:cxnSp>
          <p:nvCxnSpPr>
            <p:cNvPr id="93" name="直接连接符 92"/>
            <p:cNvCxnSpPr/>
            <p:nvPr/>
          </p:nvCxnSpPr>
          <p:spPr>
            <a:xfrm flipH="1">
              <a:off x="803275" y="3326763"/>
              <a:ext cx="8646743" cy="3"/>
            </a:xfrm>
            <a:prstGeom prst="line">
              <a:avLst/>
            </a:prstGeom>
            <a:ln w="12700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8366760" y="3385841"/>
              <a:ext cx="3035854" cy="0"/>
            </a:xfrm>
            <a:prstGeom prst="line">
              <a:avLst/>
            </a:prstGeom>
            <a:ln w="12700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1770197" y="3385841"/>
              <a:ext cx="3035854" cy="0"/>
            </a:xfrm>
            <a:prstGeom prst="line">
              <a:avLst/>
            </a:prstGeom>
            <a:ln w="12700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58770" y="906780"/>
            <a:ext cx="6473825" cy="527494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ISLIDE.GUIDESSETTING" val="{&quot;Id&quot;:&quot;GuidesStyle_Wide&quot;,&quot;Name&quot;:&quot;宽&quot;,&quot;HeaderHeight&quot;:15.0,&quot;FooterHeight&quot;:9.0,&quot;SideMargin&quot;:5.5,&quot;TopMargin&quot;:0.0,&quot;BottomMargin&quot;:0.0,&quot;IntervalMargin&quot;:2.5,&quot;SettingType&quot;:&quot;System&quot;}"/>
  <p:tag name="KSO_WPP_MARK_KEY" val="e3592c3a-67b6-44a0-9c3c-c2365d08998f"/>
  <p:tag name="COMMONDATA" val="eyJoZGlkIjoiMmNmYmEwOWQ4Y2Q0M2IxMGZkNjI4ZjhkZDQyNzg1OTY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自定义 38">
      <a:dk1>
        <a:srgbClr val="515151"/>
      </a:dk1>
      <a:lt1>
        <a:srgbClr val="FFFFFF"/>
      </a:lt1>
      <a:dk2>
        <a:srgbClr val="778495"/>
      </a:dk2>
      <a:lt2>
        <a:srgbClr val="F0F0F0"/>
      </a:lt2>
      <a:accent1>
        <a:srgbClr val="FD5F14"/>
      </a:accent1>
      <a:accent2>
        <a:srgbClr val="172842"/>
      </a:accent2>
      <a:accent3>
        <a:srgbClr val="33D1AD"/>
      </a:accent3>
      <a:accent4>
        <a:srgbClr val="9266ED"/>
      </a:accent4>
      <a:accent5>
        <a:srgbClr val="8F95DB"/>
      </a:accent5>
      <a:accent6>
        <a:srgbClr val="C9C9C9"/>
      </a:accent6>
      <a:hlink>
        <a:srgbClr val="86F3D2"/>
      </a:hlink>
      <a:folHlink>
        <a:srgbClr val="BFBFBF"/>
      </a:folHlink>
    </a:clrScheme>
    <a:fontScheme name="自定义 3">
      <a:majorFont>
        <a:latin typeface="Inter"/>
        <a:ea typeface="Inter"/>
        <a:cs typeface=""/>
      </a:majorFont>
      <a:minorFont>
        <a:latin typeface="Inter"/>
        <a:ea typeface="Inte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ct val="130000"/>
          </a:lnSpc>
          <a:defRPr sz="1400"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nter"/>
        <a:ea typeface=""/>
        <a:cs typeface=""/>
        <a:font script="Jpan" typeface="游ゴシック"/>
        <a:font script="Hang" typeface="맑은 고딕"/>
        <a:font script="Hans" typeface="Inter"/>
        <a:font script="Hant" typeface="新細明體"/>
        <a:font script="Arab" typeface="Inter"/>
        <a:font script="Hebr" typeface="Inte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nte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nter"/>
        <a:ea typeface=""/>
        <a:cs typeface=""/>
        <a:font script="Jpan" typeface="游ゴシック"/>
        <a:font script="Hang" typeface="맑은 고딕"/>
        <a:font script="Hans" typeface="Inter"/>
        <a:font script="Hant" typeface="新細明體"/>
        <a:font script="Arab" typeface="Inter"/>
        <a:font script="Hebr" typeface="Inte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nte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944</Words>
  <Application>WPS Presentation</Application>
  <PresentationFormat>宽屏</PresentationFormat>
  <Paragraphs>100</Paragraphs>
  <Slides>15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Inter</vt:lpstr>
      <vt:lpstr>Inter Black</vt:lpstr>
      <vt:lpstr>Microsoft YaHei</vt:lpstr>
      <vt:lpstr>Arial Unicode MS</vt:lpstr>
      <vt:lpstr>Inter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迎风</dc:creator>
  <cp:lastModifiedBy>Zain</cp:lastModifiedBy>
  <cp:revision>1779</cp:revision>
  <dcterms:created xsi:type="dcterms:W3CDTF">2020-10-22T13:55:00Z</dcterms:created>
  <dcterms:modified xsi:type="dcterms:W3CDTF">2024-07-02T05:57:06Z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1033-12.2.0.17119</vt:lpwstr>
  </property>
  <property fmtid="{D5CDD505-2E9C-101B-9397-08002B2CF9AE}" pid="3" name="ICV">
    <vt:lpwstr>5DB499D4745C480FB484C2FE9C5086C3_13</vt:lpwstr>
  </property>
</Properties>
</file>