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09" r:id="rId3"/>
    <p:sldId id="256" r:id="rId4"/>
    <p:sldId id="260" r:id="rId5"/>
    <p:sldId id="268" r:id="rId6"/>
    <p:sldId id="262" r:id="rId7"/>
    <p:sldId id="267" r:id="rId8"/>
    <p:sldId id="271" r:id="rId9"/>
    <p:sldId id="274" r:id="rId10"/>
    <p:sldId id="275" r:id="rId11"/>
    <p:sldId id="276" r:id="rId12"/>
    <p:sldId id="269" r:id="rId13"/>
    <p:sldId id="278" r:id="rId14"/>
    <p:sldId id="283" r:id="rId15"/>
    <p:sldId id="285" r:id="rId16"/>
    <p:sldId id="287" r:id="rId17"/>
    <p:sldId id="272" r:id="rId18"/>
    <p:sldId id="289" r:id="rId19"/>
    <p:sldId id="290" r:id="rId20"/>
    <p:sldId id="291" r:id="rId21"/>
    <p:sldId id="292" r:id="rId22"/>
    <p:sldId id="293" r:id="rId24"/>
    <p:sldId id="294" r:id="rId25"/>
    <p:sldId id="296" r:id="rId26"/>
    <p:sldId id="298" r:id="rId27"/>
    <p:sldId id="300" r:id="rId28"/>
    <p:sldId id="302" r:id="rId29"/>
    <p:sldId id="305" r:id="rId30"/>
    <p:sldId id="306" r:id="rId31"/>
    <p:sldId id="308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82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51439-9223-42DD-9DBB-B9CCD5C3D00D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</dgm:pt>
    <dgm:pt modelId="{12C7A508-CFD7-40F7-839E-6CC462E9AC6A}">
      <dgm:prSet phldrT="[Metin]" phldr="0" custT="1"/>
      <dgm:spPr>
        <a:solidFill>
          <a:schemeClr val="accent3"/>
        </a:solidFill>
      </dgm:spPr>
      <dgm:t>
        <a:bodyPr vert="horz" wrap="square"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İncome</a:t>
          </a:r>
          <a:r>
            <a: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4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statement</a:t>
          </a:r>
          <a:r>
            <a: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4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Revenues</a:t>
          </a: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400" b="0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-</a:t>
          </a: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Expenses</a:t>
          </a: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400" b="0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=Net </a:t>
          </a: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İncome</a:t>
          </a: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400" b="0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E9BE784A-7E19-4948-81CF-0021B085041B}" cxnId="{C19A08B2-AC4F-497A-9F61-A403655DBF43}" type="parTrans">
      <dgm:prSet/>
      <dgm:spPr/>
      <dgm:t>
        <a:bodyPr/>
        <a:lstStyle/>
        <a:p>
          <a:pPr algn="ctr"/>
          <a:endParaRPr lang="tr-TR"/>
        </a:p>
      </dgm:t>
    </dgm:pt>
    <dgm:pt modelId="{CF659347-85EF-4025-86DA-F7AA4C578860}" cxnId="{C19A08B2-AC4F-497A-9F61-A403655DBF43}" type="sibTrans">
      <dgm:prSet custT="1"/>
      <dgm:spPr/>
      <dgm:t>
        <a:bodyPr/>
        <a:lstStyle/>
        <a:p>
          <a:pPr algn="ctr"/>
          <a:endParaRPr lang="tr-TR" sz="1400"/>
        </a:p>
      </dgm:t>
    </dgm:pt>
    <dgm:pt modelId="{39EBF531-2F52-441A-AFEF-BAC438830E34}">
      <dgm:prSet phldrT="[Metin]" custT="1"/>
      <dgm:spPr>
        <a:solidFill>
          <a:schemeClr val="accent3"/>
        </a:solidFill>
      </dgm:spPr>
      <dgm:t>
        <a:bodyPr/>
        <a:lstStyle/>
        <a:p>
          <a:pPr algn="ctr"/>
          <a:r>
            <a:rPr lang="tr-TR" sz="1400" b="1" dirty="0" err="1" smtClean="0">
              <a:solidFill>
                <a:schemeClr val="tx1"/>
              </a:solidFill>
            </a:rPr>
            <a:t>Statement</a:t>
          </a:r>
          <a:r>
            <a:rPr lang="tr-TR" sz="1400" b="1" dirty="0" smtClean="0">
              <a:solidFill>
                <a:schemeClr val="tx1"/>
              </a:solidFill>
            </a:rPr>
            <a:t> of </a:t>
          </a:r>
          <a:r>
            <a:rPr lang="tr-TR" sz="1400" b="1" dirty="0" err="1" smtClean="0">
              <a:solidFill>
                <a:schemeClr val="tx1"/>
              </a:solidFill>
            </a:rPr>
            <a:t>Retained</a:t>
          </a:r>
          <a:r>
            <a:rPr lang="tr-TR" sz="1400" b="1" dirty="0" smtClean="0">
              <a:solidFill>
                <a:schemeClr val="tx1"/>
              </a:solidFill>
            </a:rPr>
            <a:t>  </a:t>
          </a:r>
          <a:r>
            <a:rPr lang="tr-TR" sz="1400" b="1" dirty="0" err="1" smtClean="0">
              <a:solidFill>
                <a:schemeClr val="tx1"/>
              </a:solidFill>
            </a:rPr>
            <a:t>Earnings</a:t>
          </a:r>
          <a:endParaRPr lang="tr-TR" sz="1400" b="1" dirty="0" smtClean="0">
            <a:solidFill>
              <a:schemeClr val="tx1"/>
            </a:solidFill>
          </a:endParaRPr>
        </a:p>
        <a:p>
          <a:pPr algn="ctr"/>
          <a:r>
            <a:rPr lang="tr-TR" sz="1400" b="0" dirty="0" err="1" smtClean="0">
              <a:solidFill>
                <a:schemeClr val="tx1"/>
              </a:solidFill>
            </a:rPr>
            <a:t>Opening</a:t>
          </a:r>
          <a:r>
            <a:rPr lang="tr-TR" sz="1400" b="0" dirty="0" smtClean="0">
              <a:solidFill>
                <a:schemeClr val="tx1"/>
              </a:solidFill>
            </a:rPr>
            <a:t> </a:t>
          </a:r>
          <a:r>
            <a:rPr lang="tr-TR" sz="1400" b="0" dirty="0" err="1" smtClean="0">
              <a:solidFill>
                <a:schemeClr val="tx1"/>
              </a:solidFill>
            </a:rPr>
            <a:t>Balance</a:t>
          </a:r>
          <a:endParaRPr lang="tr-TR" sz="1400" b="0" dirty="0" smtClean="0">
            <a:solidFill>
              <a:schemeClr val="tx1"/>
            </a:solidFill>
          </a:endParaRPr>
        </a:p>
        <a:p>
          <a:pPr algn="ctr"/>
          <a:r>
            <a:rPr lang="tr-TR" sz="1400" b="0" dirty="0" smtClean="0">
              <a:solidFill>
                <a:schemeClr val="tx1"/>
              </a:solidFill>
            </a:rPr>
            <a:t>+Net </a:t>
          </a:r>
          <a:r>
            <a:rPr lang="tr-TR" sz="1400" b="0" dirty="0" err="1" smtClean="0">
              <a:solidFill>
                <a:schemeClr val="tx1"/>
              </a:solidFill>
            </a:rPr>
            <a:t>İncome</a:t>
          </a:r>
          <a:endParaRPr lang="tr-TR" sz="1400" b="0" dirty="0" smtClean="0">
            <a:solidFill>
              <a:schemeClr val="tx1"/>
            </a:solidFill>
          </a:endParaRPr>
        </a:p>
        <a:p>
          <a:pPr algn="ctr"/>
          <a:r>
            <a:rPr lang="tr-TR" sz="1400" b="0" dirty="0" smtClean="0">
              <a:solidFill>
                <a:schemeClr val="tx1"/>
              </a:solidFill>
            </a:rPr>
            <a:t>-</a:t>
          </a:r>
          <a:r>
            <a:rPr lang="tr-TR" sz="1400" b="0" dirty="0" err="1" smtClean="0">
              <a:solidFill>
                <a:schemeClr val="tx1"/>
              </a:solidFill>
            </a:rPr>
            <a:t>Dividends</a:t>
          </a:r>
          <a:endParaRPr lang="tr-TR" sz="1400" b="0" dirty="0" smtClean="0">
            <a:solidFill>
              <a:schemeClr val="tx1"/>
            </a:solidFill>
          </a:endParaRPr>
        </a:p>
        <a:p>
          <a:pPr algn="ctr"/>
          <a:r>
            <a:rPr lang="tr-TR" sz="1400" b="0" dirty="0" smtClean="0">
              <a:solidFill>
                <a:schemeClr val="tx1"/>
              </a:solidFill>
            </a:rPr>
            <a:t>=</a:t>
          </a:r>
          <a:r>
            <a:rPr lang="tr-TR" sz="1400" b="0" dirty="0" err="1" smtClean="0">
              <a:solidFill>
                <a:schemeClr val="tx1"/>
              </a:solidFill>
            </a:rPr>
            <a:t>Retained</a:t>
          </a:r>
          <a:r>
            <a:rPr lang="tr-TR" sz="1400" b="0" dirty="0" smtClean="0">
              <a:solidFill>
                <a:schemeClr val="tx1"/>
              </a:solidFill>
            </a:rPr>
            <a:t> </a:t>
          </a:r>
          <a:r>
            <a:rPr lang="tr-TR" sz="1400" b="0" dirty="0" err="1" smtClean="0">
              <a:solidFill>
                <a:schemeClr val="tx1"/>
              </a:solidFill>
            </a:rPr>
            <a:t>Earnings</a:t>
          </a:r>
          <a:endParaRPr lang="tr-TR" sz="1400" b="0" dirty="0">
            <a:solidFill>
              <a:schemeClr val="tx1"/>
            </a:solidFill>
          </a:endParaRPr>
        </a:p>
      </dgm:t>
    </dgm:pt>
    <dgm:pt modelId="{F9F93FF1-E372-454A-A9DE-0F6CCE5DC921}" cxnId="{55D480A9-0BEC-4FD1-A61C-B9DAA7F35BAE}" type="parTrans">
      <dgm:prSet/>
      <dgm:spPr/>
      <dgm:t>
        <a:bodyPr/>
        <a:lstStyle/>
        <a:p>
          <a:pPr algn="ctr"/>
          <a:endParaRPr lang="tr-TR"/>
        </a:p>
      </dgm:t>
    </dgm:pt>
    <dgm:pt modelId="{750C7261-7689-4FD8-990E-EE4CF264D409}" cxnId="{55D480A9-0BEC-4FD1-A61C-B9DAA7F35BAE}" type="sibTrans">
      <dgm:prSet custT="1"/>
      <dgm:spPr/>
      <dgm:t>
        <a:bodyPr/>
        <a:lstStyle/>
        <a:p>
          <a:pPr algn="ctr"/>
          <a:endParaRPr lang="tr-TR" sz="1400"/>
        </a:p>
      </dgm:t>
    </dgm:pt>
    <dgm:pt modelId="{A8502B10-AD7D-42C8-BFBE-4E5625FD7EF4}">
      <dgm:prSet phldrT="[Metin]" custT="1"/>
      <dgm:spPr>
        <a:solidFill>
          <a:schemeClr val="accent3"/>
        </a:solidFill>
      </dgm:spPr>
      <dgm:t>
        <a:bodyPr/>
        <a:lstStyle/>
        <a:p>
          <a:pPr algn="ctr"/>
          <a:r>
            <a:rPr lang="tr-TR" sz="1400" b="1" dirty="0" err="1" smtClean="0">
              <a:solidFill>
                <a:schemeClr val="tx1"/>
              </a:solidFill>
            </a:rPr>
            <a:t>Balance</a:t>
          </a:r>
          <a:r>
            <a:rPr lang="tr-TR" sz="1400" b="1" dirty="0" smtClean="0">
              <a:solidFill>
                <a:schemeClr val="tx1"/>
              </a:solidFill>
            </a:rPr>
            <a:t> </a:t>
          </a:r>
          <a:r>
            <a:rPr lang="tr-TR" sz="1400" b="1" dirty="0" err="1" smtClean="0">
              <a:solidFill>
                <a:schemeClr val="tx1"/>
              </a:solidFill>
            </a:rPr>
            <a:t>Sheet</a:t>
          </a:r>
          <a:endParaRPr lang="tr-TR" sz="1400" b="1" dirty="0" smtClean="0">
            <a:solidFill>
              <a:schemeClr val="tx1"/>
            </a:solidFill>
          </a:endParaRPr>
        </a:p>
        <a:p>
          <a:pPr algn="ctr"/>
          <a:r>
            <a:rPr lang="tr-TR" sz="1400" dirty="0" err="1" smtClean="0">
              <a:solidFill>
                <a:schemeClr val="tx1"/>
              </a:solidFill>
            </a:rPr>
            <a:t>Assets</a:t>
          </a:r>
          <a:r>
            <a:rPr lang="tr-TR" sz="1400" dirty="0" smtClean="0">
              <a:solidFill>
                <a:schemeClr val="tx1"/>
              </a:solidFill>
            </a:rPr>
            <a:t>        </a:t>
          </a:r>
          <a:r>
            <a:rPr lang="tr-TR" sz="1400" dirty="0" err="1" smtClean="0">
              <a:solidFill>
                <a:schemeClr val="tx1"/>
              </a:solidFill>
            </a:rPr>
            <a:t>Liabilities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              </a:t>
          </a:r>
          <a:r>
            <a:rPr lang="tr-TR" sz="1400" dirty="0" err="1" smtClean="0">
              <a:solidFill>
                <a:schemeClr val="tx1"/>
              </a:solidFill>
            </a:rPr>
            <a:t>Equity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A=L+E</a:t>
          </a:r>
          <a:endParaRPr lang="tr-TR" sz="1400" dirty="0">
            <a:solidFill>
              <a:schemeClr val="tx1"/>
            </a:solidFill>
          </a:endParaRPr>
        </a:p>
      </dgm:t>
    </dgm:pt>
    <dgm:pt modelId="{9EAD5C7F-24D1-4C41-83A3-A97AA44723E2}" cxnId="{D423E24C-0B11-4B71-8FCA-9AAB78A9663D}" type="parTrans">
      <dgm:prSet/>
      <dgm:spPr/>
      <dgm:t>
        <a:bodyPr/>
        <a:lstStyle/>
        <a:p>
          <a:pPr algn="ctr"/>
          <a:endParaRPr lang="tr-TR"/>
        </a:p>
      </dgm:t>
    </dgm:pt>
    <dgm:pt modelId="{DEB7D33F-331A-4617-95E7-73CD0D51E950}" cxnId="{D423E24C-0B11-4B71-8FCA-9AAB78A9663D}" type="sibTrans">
      <dgm:prSet custT="1"/>
      <dgm:spPr/>
      <dgm:t>
        <a:bodyPr/>
        <a:lstStyle/>
        <a:p>
          <a:pPr algn="ctr"/>
          <a:endParaRPr lang="tr-TR" sz="1400"/>
        </a:p>
      </dgm:t>
    </dgm:pt>
    <dgm:pt modelId="{482E7787-9046-44F0-99CA-4F2305A14269}">
      <dgm:prSet phldrT="[Metin]" custT="1"/>
      <dgm:spPr>
        <a:solidFill>
          <a:schemeClr val="accent3"/>
        </a:solidFill>
      </dgm:spPr>
      <dgm:t>
        <a:bodyPr/>
        <a:lstStyle/>
        <a:p>
          <a:pPr algn="ctr"/>
          <a:r>
            <a:rPr lang="tr-TR" sz="1400" b="1" dirty="0" err="1" smtClean="0">
              <a:solidFill>
                <a:schemeClr val="tx1"/>
              </a:solidFill>
            </a:rPr>
            <a:t>Statement</a:t>
          </a:r>
          <a:r>
            <a:rPr lang="tr-TR" sz="1400" b="1" dirty="0" smtClean="0">
              <a:solidFill>
                <a:schemeClr val="tx1"/>
              </a:solidFill>
            </a:rPr>
            <a:t> of </a:t>
          </a:r>
          <a:r>
            <a:rPr lang="tr-TR" sz="1400" b="1" dirty="0" err="1" smtClean="0">
              <a:solidFill>
                <a:schemeClr val="tx1"/>
              </a:solidFill>
            </a:rPr>
            <a:t>Cash</a:t>
          </a:r>
          <a:r>
            <a:rPr lang="tr-TR" sz="1400" b="1" dirty="0" smtClean="0">
              <a:solidFill>
                <a:schemeClr val="tx1"/>
              </a:solidFill>
            </a:rPr>
            <a:t> </a:t>
          </a:r>
          <a:r>
            <a:rPr lang="tr-TR" sz="1400" b="1" dirty="0" err="1" smtClean="0">
              <a:solidFill>
                <a:schemeClr val="tx1"/>
              </a:solidFill>
            </a:rPr>
            <a:t>Flows</a:t>
          </a:r>
          <a:endParaRPr lang="tr-TR" sz="1400" b="1" dirty="0" smtClean="0">
            <a:solidFill>
              <a:schemeClr val="tx1"/>
            </a:solidFill>
          </a:endParaRPr>
        </a:p>
        <a:p>
          <a:pPr algn="ctr"/>
          <a:r>
            <a:rPr lang="tr-TR" sz="1400" dirty="0" err="1" smtClean="0">
              <a:solidFill>
                <a:schemeClr val="tx1"/>
              </a:solidFill>
            </a:rPr>
            <a:t>Operating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İnvesting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Financing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=</a:t>
          </a:r>
          <a:r>
            <a:rPr lang="tr-TR" sz="1400" dirty="0" err="1" smtClean="0">
              <a:solidFill>
                <a:schemeClr val="tx1"/>
              </a:solidFill>
            </a:rPr>
            <a:t>Change</a:t>
          </a:r>
          <a:r>
            <a:rPr lang="tr-TR" sz="1400" dirty="0" smtClean="0">
              <a:solidFill>
                <a:schemeClr val="tx1"/>
              </a:solidFill>
            </a:rPr>
            <a:t> in </a:t>
          </a:r>
          <a:r>
            <a:rPr lang="tr-TR" sz="1400" dirty="0" err="1" smtClean="0">
              <a:solidFill>
                <a:schemeClr val="tx1"/>
              </a:solidFill>
            </a:rPr>
            <a:t>Cash</a:t>
          </a:r>
          <a:endParaRPr lang="tr-TR" sz="1400" dirty="0" smtClean="0">
            <a:solidFill>
              <a:schemeClr val="tx1"/>
            </a:solidFill>
          </a:endParaRP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Starting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Balance</a:t>
          </a:r>
          <a:r>
            <a:rPr lang="tr-TR" sz="1400" dirty="0" smtClean="0">
              <a:solidFill>
                <a:schemeClr val="tx1"/>
              </a:solidFill>
            </a:rPr>
            <a:t> </a:t>
          </a:r>
        </a:p>
        <a:p>
          <a:pPr algn="ctr"/>
          <a:r>
            <a:rPr lang="tr-TR" sz="1400" dirty="0" smtClean="0">
              <a:solidFill>
                <a:schemeClr val="tx1"/>
              </a:solidFill>
            </a:rPr>
            <a:t>=</a:t>
          </a:r>
          <a:r>
            <a:rPr lang="tr-TR" sz="1400" dirty="0" err="1" smtClean="0">
              <a:solidFill>
                <a:schemeClr val="tx1"/>
              </a:solidFill>
            </a:rPr>
            <a:t>Ending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Cash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Balance</a:t>
          </a:r>
          <a:endParaRPr lang="tr-TR" sz="1400" dirty="0">
            <a:solidFill>
              <a:schemeClr val="tx1"/>
            </a:solidFill>
          </a:endParaRPr>
        </a:p>
      </dgm:t>
    </dgm:pt>
    <dgm:pt modelId="{724AC105-07D3-4FA9-8002-B5C08AB4F7EC}" cxnId="{5416FEB3-26C9-4D20-8016-BFF5FA18F05E}" type="parTrans">
      <dgm:prSet/>
      <dgm:spPr/>
      <dgm:t>
        <a:bodyPr/>
        <a:lstStyle/>
        <a:p>
          <a:pPr algn="ctr"/>
          <a:endParaRPr lang="tr-TR"/>
        </a:p>
      </dgm:t>
    </dgm:pt>
    <dgm:pt modelId="{2E0B9C61-A071-493D-BA02-089B52E19291}" cxnId="{5416FEB3-26C9-4D20-8016-BFF5FA18F05E}" type="sibTrans">
      <dgm:prSet/>
      <dgm:spPr/>
      <dgm:t>
        <a:bodyPr/>
        <a:lstStyle/>
        <a:p>
          <a:pPr algn="ctr"/>
          <a:endParaRPr lang="tr-TR"/>
        </a:p>
      </dgm:t>
    </dgm:pt>
    <dgm:pt modelId="{DCDD3015-0E69-4EC3-B1BE-1661F2CBBAB5}" type="pres">
      <dgm:prSet presAssocID="{CFF51439-9223-42DD-9DBB-B9CCD5C3D00D}" presName="linearFlow" presStyleCnt="0">
        <dgm:presLayoutVars>
          <dgm:resizeHandles val="exact"/>
        </dgm:presLayoutVars>
      </dgm:prSet>
      <dgm:spPr/>
    </dgm:pt>
    <dgm:pt modelId="{584124EF-5EF4-455B-B128-2E739FED6AA3}" type="pres">
      <dgm:prSet presAssocID="{12C7A508-CFD7-40F7-839E-6CC462E9AC6A}" presName="node" presStyleLbl="node1" presStyleIdx="0" presStyleCnt="4" custScaleX="234530" custScaleY="386047" custLinFactNeighborX="1366" custLinFactNeighborY="-3561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68FF0CE-6895-4C34-85BE-B67E8A1016C0}" type="pres">
      <dgm:prSet presAssocID="{CF659347-85EF-4025-86DA-F7AA4C578860}" presName="sibTrans" presStyleLbl="sibTrans2D1" presStyleIdx="0" presStyleCnt="3"/>
      <dgm:spPr/>
      <dgm:t>
        <a:bodyPr/>
        <a:lstStyle/>
        <a:p>
          <a:endParaRPr lang="tr-TR"/>
        </a:p>
      </dgm:t>
    </dgm:pt>
    <dgm:pt modelId="{39CB4F50-43CB-4AB3-A26E-8DB155457BF2}" type="pres">
      <dgm:prSet presAssocID="{CF659347-85EF-4025-86DA-F7AA4C578860}" presName="connectorText" presStyleCnt="0"/>
      <dgm:spPr/>
      <dgm:t>
        <a:bodyPr/>
        <a:lstStyle/>
        <a:p>
          <a:endParaRPr lang="tr-TR"/>
        </a:p>
      </dgm:t>
    </dgm:pt>
    <dgm:pt modelId="{FF67A8CB-5F85-44D6-AFCE-41052E7CE964}" type="pres">
      <dgm:prSet presAssocID="{39EBF531-2F52-441A-AFEF-BAC438830E34}" presName="node" presStyleLbl="node1" presStyleIdx="1" presStyleCnt="4" custScaleX="237264" custScaleY="489681" custLinFactNeighborX="-685" custLinFactNeighborY="-15083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84564BC-D988-47F6-8A1E-AA274F4EDFC9}" type="pres">
      <dgm:prSet presAssocID="{750C7261-7689-4FD8-990E-EE4CF264D409}" presName="sibTrans" presStyleLbl="sibTrans2D1" presStyleIdx="1" presStyleCnt="3"/>
      <dgm:spPr/>
      <dgm:t>
        <a:bodyPr/>
        <a:lstStyle/>
        <a:p>
          <a:endParaRPr lang="tr-TR"/>
        </a:p>
      </dgm:t>
    </dgm:pt>
    <dgm:pt modelId="{2645D989-4212-48F0-A0FF-8EDEEA0FBE74}" type="pres">
      <dgm:prSet presAssocID="{750C7261-7689-4FD8-990E-EE4CF264D409}" presName="connectorText" presStyleCnt="0"/>
      <dgm:spPr/>
      <dgm:t>
        <a:bodyPr/>
        <a:lstStyle/>
        <a:p>
          <a:endParaRPr lang="tr-TR"/>
        </a:p>
      </dgm:t>
    </dgm:pt>
    <dgm:pt modelId="{CD36FC19-C3C1-42E0-971A-4D2FB22211A2}" type="pres">
      <dgm:prSet presAssocID="{A8502B10-AD7D-42C8-BFBE-4E5625FD7EF4}" presName="node" presStyleLbl="node1" presStyleIdx="2" presStyleCnt="4" custScaleX="248204" custScaleY="31848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B417D32-6DF5-4451-B274-BA4C992A8D03}" type="pres">
      <dgm:prSet presAssocID="{DEB7D33F-331A-4617-95E7-73CD0D51E950}" presName="sibTrans" presStyleLbl="sibTrans2D1" presStyleIdx="2" presStyleCnt="3" custFlipHor="1" custScaleX="66139" custScaleY="474029"/>
      <dgm:spPr/>
      <dgm:t>
        <a:bodyPr/>
        <a:lstStyle/>
        <a:p>
          <a:endParaRPr lang="tr-TR"/>
        </a:p>
      </dgm:t>
    </dgm:pt>
    <dgm:pt modelId="{42E4FE24-2B32-4756-A5A1-C4F29E8BFA80}" type="pres">
      <dgm:prSet presAssocID="{DEB7D33F-331A-4617-95E7-73CD0D51E950}" presName="connectorText" presStyleCnt="0"/>
      <dgm:spPr/>
      <dgm:t>
        <a:bodyPr/>
        <a:lstStyle/>
        <a:p>
          <a:endParaRPr lang="tr-TR"/>
        </a:p>
      </dgm:t>
    </dgm:pt>
    <dgm:pt modelId="{BB1B949C-1650-42F0-9907-93B024F6FC92}" type="pres">
      <dgm:prSet presAssocID="{482E7787-9046-44F0-99CA-4F2305A14269}" presName="node" presStyleLbl="node1" presStyleIdx="3" presStyleCnt="4" custScaleX="233997" custScaleY="680175" custLinFactNeighborX="856" custLinFactNeighborY="280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C19A08B2-AC4F-497A-9F61-A403655DBF43}" srcId="{CFF51439-9223-42DD-9DBB-B9CCD5C3D00D}" destId="{12C7A508-CFD7-40F7-839E-6CC462E9AC6A}" srcOrd="0" destOrd="0" parTransId="{E9BE784A-7E19-4948-81CF-0021B085041B}" sibTransId="{CF659347-85EF-4025-86DA-F7AA4C578860}"/>
    <dgm:cxn modelId="{55D480A9-0BEC-4FD1-A61C-B9DAA7F35BAE}" srcId="{CFF51439-9223-42DD-9DBB-B9CCD5C3D00D}" destId="{39EBF531-2F52-441A-AFEF-BAC438830E34}" srcOrd="1" destOrd="0" parTransId="{F9F93FF1-E372-454A-A9DE-0F6CCE5DC921}" sibTransId="{750C7261-7689-4FD8-990E-EE4CF264D409}"/>
    <dgm:cxn modelId="{D423E24C-0B11-4B71-8FCA-9AAB78A9663D}" srcId="{CFF51439-9223-42DD-9DBB-B9CCD5C3D00D}" destId="{A8502B10-AD7D-42C8-BFBE-4E5625FD7EF4}" srcOrd="2" destOrd="0" parTransId="{9EAD5C7F-24D1-4C41-83A3-A97AA44723E2}" sibTransId="{DEB7D33F-331A-4617-95E7-73CD0D51E950}"/>
    <dgm:cxn modelId="{5416FEB3-26C9-4D20-8016-BFF5FA18F05E}" srcId="{CFF51439-9223-42DD-9DBB-B9CCD5C3D00D}" destId="{482E7787-9046-44F0-99CA-4F2305A14269}" srcOrd="3" destOrd="0" parTransId="{724AC105-07D3-4FA9-8002-B5C08AB4F7EC}" sibTransId="{2E0B9C61-A071-493D-BA02-089B52E19291}"/>
    <dgm:cxn modelId="{206330CE-A2D0-49C7-B908-1D3CFAD79851}" type="presOf" srcId="{CFF51439-9223-42DD-9DBB-B9CCD5C3D00D}" destId="{DCDD3015-0E69-4EC3-B1BE-1661F2CBBAB5}" srcOrd="0" destOrd="0" presId="urn:microsoft.com/office/officeart/2005/8/layout/process2"/>
    <dgm:cxn modelId="{B2C08F1E-7F83-4D74-B657-ECEB0DFBD90C}" type="presParOf" srcId="{DCDD3015-0E69-4EC3-B1BE-1661F2CBBAB5}" destId="{584124EF-5EF4-455B-B128-2E739FED6AA3}" srcOrd="0" destOrd="0" presId="urn:microsoft.com/office/officeart/2005/8/layout/process2"/>
    <dgm:cxn modelId="{16517E73-E764-4BEB-81D0-22959CA90669}" type="presOf" srcId="{12C7A508-CFD7-40F7-839E-6CC462E9AC6A}" destId="{584124EF-5EF4-455B-B128-2E739FED6AA3}" srcOrd="0" destOrd="0" presId="urn:microsoft.com/office/officeart/2005/8/layout/process2"/>
    <dgm:cxn modelId="{85D7BF69-D16E-4EFD-9E12-A4D13B10DFDB}" type="presParOf" srcId="{DCDD3015-0E69-4EC3-B1BE-1661F2CBBAB5}" destId="{A68FF0CE-6895-4C34-85BE-B67E8A1016C0}" srcOrd="1" destOrd="0" presId="urn:microsoft.com/office/officeart/2005/8/layout/process2"/>
    <dgm:cxn modelId="{D2089428-E575-4E3A-BBC6-A193634C6709}" type="presOf" srcId="{CF659347-85EF-4025-86DA-F7AA4C578860}" destId="{A68FF0CE-6895-4C34-85BE-B67E8A1016C0}" srcOrd="0" destOrd="0" presId="urn:microsoft.com/office/officeart/2005/8/layout/process2"/>
    <dgm:cxn modelId="{2225338C-D73B-4829-A8EE-761B9CF6E4C3}" type="presParOf" srcId="{A68FF0CE-6895-4C34-85BE-B67E8A1016C0}" destId="{39CB4F50-43CB-4AB3-A26E-8DB155457BF2}" srcOrd="0" destOrd="1" presId="urn:microsoft.com/office/officeart/2005/8/layout/process2"/>
    <dgm:cxn modelId="{823A8679-0855-4B1C-8B13-DBBCF7518C0D}" type="presOf" srcId="{CF659347-85EF-4025-86DA-F7AA4C578860}" destId="{39CB4F50-43CB-4AB3-A26E-8DB155457BF2}" srcOrd="1" destOrd="0" presId="urn:microsoft.com/office/officeart/2005/8/layout/process2"/>
    <dgm:cxn modelId="{F14F0D63-ABA2-4D91-A5CB-966850173747}" type="presParOf" srcId="{DCDD3015-0E69-4EC3-B1BE-1661F2CBBAB5}" destId="{FF67A8CB-5F85-44D6-AFCE-41052E7CE964}" srcOrd="2" destOrd="0" presId="urn:microsoft.com/office/officeart/2005/8/layout/process2"/>
    <dgm:cxn modelId="{E32DC3F3-2222-4502-AB1A-D7CCB1AFBC6B}" type="presOf" srcId="{39EBF531-2F52-441A-AFEF-BAC438830E34}" destId="{FF67A8CB-5F85-44D6-AFCE-41052E7CE964}" srcOrd="0" destOrd="0" presId="urn:microsoft.com/office/officeart/2005/8/layout/process2"/>
    <dgm:cxn modelId="{0D60B9C2-38FD-4029-A964-DDA0528CB92D}" type="presParOf" srcId="{DCDD3015-0E69-4EC3-B1BE-1661F2CBBAB5}" destId="{A84564BC-D988-47F6-8A1E-AA274F4EDFC9}" srcOrd="3" destOrd="0" presId="urn:microsoft.com/office/officeart/2005/8/layout/process2"/>
    <dgm:cxn modelId="{06F47528-547A-4588-8586-E66C7E24F602}" type="presOf" srcId="{750C7261-7689-4FD8-990E-EE4CF264D409}" destId="{A84564BC-D988-47F6-8A1E-AA274F4EDFC9}" srcOrd="0" destOrd="0" presId="urn:microsoft.com/office/officeart/2005/8/layout/process2"/>
    <dgm:cxn modelId="{811BE46D-32CF-43CE-A59B-C68A78F4FC7B}" type="presParOf" srcId="{A84564BC-D988-47F6-8A1E-AA274F4EDFC9}" destId="{2645D989-4212-48F0-A0FF-8EDEEA0FBE74}" srcOrd="0" destOrd="3" presId="urn:microsoft.com/office/officeart/2005/8/layout/process2"/>
    <dgm:cxn modelId="{61BE90F5-FE51-456F-B9AD-4A3A329D85AC}" type="presOf" srcId="{750C7261-7689-4FD8-990E-EE4CF264D409}" destId="{2645D989-4212-48F0-A0FF-8EDEEA0FBE74}" srcOrd="1" destOrd="0" presId="urn:microsoft.com/office/officeart/2005/8/layout/process2"/>
    <dgm:cxn modelId="{0A329EED-4856-4F46-ABC1-39ACAAA28019}" type="presParOf" srcId="{DCDD3015-0E69-4EC3-B1BE-1661F2CBBAB5}" destId="{CD36FC19-C3C1-42E0-971A-4D2FB22211A2}" srcOrd="4" destOrd="0" presId="urn:microsoft.com/office/officeart/2005/8/layout/process2"/>
    <dgm:cxn modelId="{D6DF2CA2-B540-4944-9049-177AFE992939}" type="presOf" srcId="{A8502B10-AD7D-42C8-BFBE-4E5625FD7EF4}" destId="{CD36FC19-C3C1-42E0-971A-4D2FB22211A2}" srcOrd="0" destOrd="0" presId="urn:microsoft.com/office/officeart/2005/8/layout/process2"/>
    <dgm:cxn modelId="{9AE95FA9-53E0-4179-9FA8-8AF995A9CD42}" type="presParOf" srcId="{DCDD3015-0E69-4EC3-B1BE-1661F2CBBAB5}" destId="{6B417D32-6DF5-4451-B274-BA4C992A8D03}" srcOrd="5" destOrd="0" presId="urn:microsoft.com/office/officeart/2005/8/layout/process2"/>
    <dgm:cxn modelId="{3A3340CA-B304-45A5-9ADC-0BC2C251451C}" type="presOf" srcId="{DEB7D33F-331A-4617-95E7-73CD0D51E950}" destId="{6B417D32-6DF5-4451-B274-BA4C992A8D03}" srcOrd="0" destOrd="0" presId="urn:microsoft.com/office/officeart/2005/8/layout/process2"/>
    <dgm:cxn modelId="{200326D2-B57B-4EF2-AC92-6F1E26006191}" type="presParOf" srcId="{6B417D32-6DF5-4451-B274-BA4C992A8D03}" destId="{42E4FE24-2B32-4756-A5A1-C4F29E8BFA80}" srcOrd="0" destOrd="5" presId="urn:microsoft.com/office/officeart/2005/8/layout/process2"/>
    <dgm:cxn modelId="{DB452326-3948-47DF-9D61-419A08319385}" type="presOf" srcId="{DEB7D33F-331A-4617-95E7-73CD0D51E950}" destId="{42E4FE24-2B32-4756-A5A1-C4F29E8BFA80}" srcOrd="1" destOrd="0" presId="urn:microsoft.com/office/officeart/2005/8/layout/process2"/>
    <dgm:cxn modelId="{B79368BA-C2A9-45E1-AD6D-04C157F2CA22}" type="presParOf" srcId="{DCDD3015-0E69-4EC3-B1BE-1661F2CBBAB5}" destId="{BB1B949C-1650-42F0-9907-93B024F6FC92}" srcOrd="6" destOrd="0" presId="urn:microsoft.com/office/officeart/2005/8/layout/process2"/>
    <dgm:cxn modelId="{1912EA54-034E-4A3B-86E2-56E8D2C9A214}" type="presOf" srcId="{482E7787-9046-44F0-99CA-4F2305A14269}" destId="{BB1B949C-1650-42F0-9907-93B024F6FC92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4D1FE-2D46-4A92-B996-9455589C69DF}" type="doc">
      <dgm:prSet loTypeId="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C5E707A1-ED2B-4513-9BFF-51D1E758DC2A}">
      <dgm:prSet phldrT="[Metin]" phldr="0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latin typeface="Times New Roman" panose="02020603050405020304" charset="0"/>
              <a:cs typeface="Times New Roman" panose="02020603050405020304" charset="0"/>
            </a:rPr>
            <a:t>DECISION MAKERS</a:t>
          </a:r>
          <a:r>
            <a:rPr lang="tr-TR" sz="1800" b="1" dirty="0" smtClean="0"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latin typeface="Times New Roman" panose="02020603050405020304" charset="0"/>
            <a:cs typeface="Times New Roman" panose="02020603050405020304" charset="0"/>
          </a:endParaRPr>
        </a:p>
      </dgm:t>
    </dgm:pt>
    <dgm:pt modelId="{56901201-8886-4C67-A69D-23A3E14C324E}" cxnId="{91D808CD-337A-4C7D-8F35-C75CF90C7290}" type="parTrans">
      <dgm:prSet/>
      <dgm:spPr/>
      <dgm:t>
        <a:bodyPr/>
        <a:lstStyle/>
        <a:p>
          <a:endParaRPr lang="tr-TR"/>
        </a:p>
      </dgm:t>
    </dgm:pt>
    <dgm:pt modelId="{BE5C42D8-45B4-46AF-B786-093249CD063A}" cxnId="{91D808CD-337A-4C7D-8F35-C75CF90C7290}" type="sibTrans">
      <dgm:prSet/>
      <dgm:spPr/>
      <dgm:t>
        <a:bodyPr/>
        <a:lstStyle/>
        <a:p>
          <a:endParaRPr lang="tr-TR"/>
        </a:p>
      </dgm:t>
    </dgm:pt>
    <dgm:pt modelId="{7B302509-2811-48AC-BCDD-02D2AECF6E2C}">
      <dgm:prSet phldrT="[Metin]" phldr="0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MANAGEMENT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Finance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Investment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Operations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and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Production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Marketing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Human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Resorcues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Information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Systems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Accounting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022CA1FC-F5E2-4E8E-8E15-603A07DBC762}" cxnId="{2AF2089F-4125-4C72-98C7-AD769121C250}" type="parTrans">
      <dgm:prSet/>
      <dgm:spPr/>
      <dgm:t>
        <a:bodyPr/>
        <a:lstStyle/>
        <a:p>
          <a:endParaRPr lang="tr-TR"/>
        </a:p>
      </dgm:t>
    </dgm:pt>
    <dgm:pt modelId="{610B3111-68E8-4932-B5FB-26743A373FDE}" cxnId="{2AF2089F-4125-4C72-98C7-AD769121C250}" type="sibTrans">
      <dgm:prSet/>
      <dgm:spPr/>
      <dgm:t>
        <a:bodyPr/>
        <a:lstStyle/>
        <a:p>
          <a:endParaRPr lang="tr-TR"/>
        </a:p>
      </dgm:t>
    </dgm:pt>
    <dgm:pt modelId="{0557BA3C-CB87-4E56-A69D-5564A7EC9789}">
      <dgm:prSet phldrT="[Metin]" phldr="0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THOSE WITH DIRECT FINANCIAL INTEREST</a:t>
          </a:r>
          <a:r>
            <a:rPr lang="tr-TR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20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Investors</a:t>
          </a:r>
          <a:r>
            <a:rPr lang="tr-TR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20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Creditors</a:t>
          </a:r>
          <a:r>
            <a:rPr lang="tr-TR" sz="1000" dirty="0">
              <a:solidFill>
                <a:schemeClr val="tx1"/>
              </a:solidFill>
            </a:rPr>
            <a:t/>
          </a:r>
          <a:endParaRPr lang="tr-TR" sz="1000" dirty="0">
            <a:solidFill>
              <a:schemeClr val="tx1"/>
            </a:solidFill>
          </a:endParaRPr>
        </a:p>
      </dgm:t>
    </dgm:pt>
    <dgm:pt modelId="{009846D2-683F-446D-80CE-A03EBA1CD154}" cxnId="{26649224-E955-4FB3-A492-DD750BD61946}" type="parTrans">
      <dgm:prSet/>
      <dgm:spPr/>
      <dgm:t>
        <a:bodyPr/>
        <a:lstStyle/>
        <a:p>
          <a:endParaRPr lang="tr-TR"/>
        </a:p>
      </dgm:t>
    </dgm:pt>
    <dgm:pt modelId="{ABA82E2D-E7E3-4060-9C9B-9499606368AF}" cxnId="{26649224-E955-4FB3-A492-DD750BD61946}" type="sibTrans">
      <dgm:prSet/>
      <dgm:spPr/>
      <dgm:t>
        <a:bodyPr/>
        <a:lstStyle/>
        <a:p>
          <a:endParaRPr lang="tr-TR"/>
        </a:p>
      </dgm:t>
    </dgm:pt>
    <dgm:pt modelId="{9BA6BFD5-DF60-4784-BBCB-4BB2A7133CCC}">
      <dgm:prSet phldrT="[Metin]" phldr="0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THOSE WITH INDIRECT FINANCIAL INTEREST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Tax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Authorities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Regulatory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Agencies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Labor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Unions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Customers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Economic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Planners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/>
          </a:r>
          <a:endParaRPr lang="tr-TR" sz="1800" b="1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gm:t>
    </dgm:pt>
    <dgm:pt modelId="{3F1C59D4-E528-4B5B-AB42-00927D60E982}" cxnId="{ABA567EE-ECDE-4AB0-AF48-4D0BF8199A5E}" type="parTrans">
      <dgm:prSet/>
      <dgm:spPr/>
      <dgm:t>
        <a:bodyPr/>
        <a:lstStyle/>
        <a:p>
          <a:endParaRPr lang="tr-TR"/>
        </a:p>
      </dgm:t>
    </dgm:pt>
    <dgm:pt modelId="{6E98D5A4-62F4-4E58-A638-75FE3C5A5E96}" cxnId="{ABA567EE-ECDE-4AB0-AF48-4D0BF8199A5E}" type="sibTrans">
      <dgm:prSet/>
      <dgm:spPr/>
      <dgm:t>
        <a:bodyPr/>
        <a:lstStyle/>
        <a:p>
          <a:endParaRPr lang="tr-TR"/>
        </a:p>
      </dgm:t>
    </dgm:pt>
    <dgm:pt modelId="{DF846F30-282E-4B8E-87C8-9C19C810D44F}" type="pres">
      <dgm:prSet presAssocID="{71E4D1FE-2D46-4A92-B996-9455589C69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7226B70D-1C2B-4F73-9D56-C0AEE676BAE3}" type="pres">
      <dgm:prSet presAssocID="{C5E707A1-ED2B-4513-9BFF-51D1E758DC2A}" presName="hierRoot1" presStyleCnt="0">
        <dgm:presLayoutVars>
          <dgm:hierBranch val="init"/>
        </dgm:presLayoutVars>
      </dgm:prSet>
      <dgm:spPr/>
    </dgm:pt>
    <dgm:pt modelId="{43F58E60-4986-4894-A3E3-6A7B281573CF}" type="pres">
      <dgm:prSet presAssocID="{C5E707A1-ED2B-4513-9BFF-51D1E758DC2A}" presName="rootComposite1" presStyleCnt="0"/>
      <dgm:spPr/>
    </dgm:pt>
    <dgm:pt modelId="{565CA0AC-44F9-449E-9629-FD44F4C64069}" type="pres">
      <dgm:prSet presAssocID="{C5E707A1-ED2B-4513-9BFF-51D1E758DC2A}" presName="rootText1" presStyleLbl="node0" presStyleIdx="0" presStyleCnt="1" custAng="0" custScaleY="46330" custLinFactNeighborX="25" custLinFactNeighborY="1402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F1D561B-57E2-4DD3-815B-85E9D1F9C0E1}" type="pres">
      <dgm:prSet presAssocID="{C5E707A1-ED2B-4513-9BFF-51D1E758DC2A}" presName="rootConnector1" presStyleCnt="0"/>
      <dgm:spPr/>
      <dgm:t>
        <a:bodyPr/>
        <a:lstStyle/>
        <a:p>
          <a:endParaRPr lang="tr-TR"/>
        </a:p>
      </dgm:t>
    </dgm:pt>
    <dgm:pt modelId="{83AD0662-3D7E-412C-8940-B186578E447A}" type="pres">
      <dgm:prSet presAssocID="{C5E707A1-ED2B-4513-9BFF-51D1E758DC2A}" presName="hierChild2" presStyleCnt="0"/>
      <dgm:spPr/>
    </dgm:pt>
    <dgm:pt modelId="{B4BDD1F4-378F-4E5D-AB5B-C6F3897C7A31}" type="pres">
      <dgm:prSet presAssocID="{022CA1FC-F5E2-4E8E-8E15-603A07DBC762}" presName="Name37" presStyleLbl="parChTrans1D2" presStyleIdx="0" presStyleCnt="3"/>
      <dgm:spPr/>
      <dgm:t>
        <a:bodyPr/>
        <a:lstStyle/>
        <a:p>
          <a:endParaRPr lang="tr-TR"/>
        </a:p>
      </dgm:t>
    </dgm:pt>
    <dgm:pt modelId="{E43128A9-5F93-4495-8038-D30F688C5A19}" type="pres">
      <dgm:prSet presAssocID="{7B302509-2811-48AC-BCDD-02D2AECF6E2C}" presName="hierRoot2" presStyleCnt="0">
        <dgm:presLayoutVars>
          <dgm:hierBranch val="init"/>
        </dgm:presLayoutVars>
      </dgm:prSet>
      <dgm:spPr/>
    </dgm:pt>
    <dgm:pt modelId="{F67E811B-0AE7-4ADC-A23A-6205BC048EDD}" type="pres">
      <dgm:prSet presAssocID="{7B302509-2811-48AC-BCDD-02D2AECF6E2C}" presName="rootComposite" presStyleCnt="0"/>
      <dgm:spPr/>
    </dgm:pt>
    <dgm:pt modelId="{31873D85-8760-45D7-BC26-E7FA390241F5}" type="pres">
      <dgm:prSet presAssocID="{7B302509-2811-48AC-BCDD-02D2AECF6E2C}" presName="rootText" presStyleLbl="node2" presStyleIdx="0" presStyleCnt="3" custScaleY="308429" custLinFactNeighborX="-1212" custLinFactNeighborY="419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F3BDDF6-A23B-4140-A77B-82D303BB5E76}" type="pres">
      <dgm:prSet presAssocID="{7B302509-2811-48AC-BCDD-02D2AECF6E2C}" presName="rootConnector" presStyleCnt="0"/>
      <dgm:spPr/>
      <dgm:t>
        <a:bodyPr/>
        <a:lstStyle/>
        <a:p>
          <a:endParaRPr lang="tr-TR"/>
        </a:p>
      </dgm:t>
    </dgm:pt>
    <dgm:pt modelId="{CBC3FC20-D199-40A6-A95B-12618B1CD850}" type="pres">
      <dgm:prSet presAssocID="{7B302509-2811-48AC-BCDD-02D2AECF6E2C}" presName="hierChild4" presStyleCnt="0"/>
      <dgm:spPr/>
    </dgm:pt>
    <dgm:pt modelId="{402E01EF-137D-47BA-8A1B-7F8826FE6FCF}" type="pres">
      <dgm:prSet presAssocID="{7B302509-2811-48AC-BCDD-02D2AECF6E2C}" presName="hierChild5" presStyleCnt="0"/>
      <dgm:spPr/>
    </dgm:pt>
    <dgm:pt modelId="{9E9D3EE9-FA2B-449B-B874-48536DA99630}" type="pres">
      <dgm:prSet presAssocID="{009846D2-683F-446D-80CE-A03EBA1CD154}" presName="Name37" presStyleLbl="parChTrans1D2" presStyleIdx="1" presStyleCnt="3"/>
      <dgm:spPr/>
      <dgm:t>
        <a:bodyPr/>
        <a:lstStyle/>
        <a:p>
          <a:endParaRPr lang="tr-TR"/>
        </a:p>
      </dgm:t>
    </dgm:pt>
    <dgm:pt modelId="{D8752152-B84C-4F81-AF4E-E356E8518356}" type="pres">
      <dgm:prSet presAssocID="{0557BA3C-CB87-4E56-A69D-5564A7EC9789}" presName="hierRoot2" presStyleCnt="0">
        <dgm:presLayoutVars>
          <dgm:hierBranch val="init"/>
        </dgm:presLayoutVars>
      </dgm:prSet>
      <dgm:spPr/>
    </dgm:pt>
    <dgm:pt modelId="{08242510-8EFC-415E-AADC-070A67E1BCA5}" type="pres">
      <dgm:prSet presAssocID="{0557BA3C-CB87-4E56-A69D-5564A7EC9789}" presName="rootComposite" presStyleCnt="0"/>
      <dgm:spPr/>
    </dgm:pt>
    <dgm:pt modelId="{B8513DD0-AAE6-491D-946E-CCCCED4E5C7E}" type="pres">
      <dgm:prSet presAssocID="{0557BA3C-CB87-4E56-A69D-5564A7EC9789}" presName="rootText" presStyleLbl="node2" presStyleIdx="1" presStyleCnt="3" custScaleY="21629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88C02CA-0031-4141-BC83-59CFE9F4B15F}" type="pres">
      <dgm:prSet presAssocID="{0557BA3C-CB87-4E56-A69D-5564A7EC9789}" presName="rootConnector" presStyleCnt="0"/>
      <dgm:spPr/>
      <dgm:t>
        <a:bodyPr/>
        <a:lstStyle/>
        <a:p>
          <a:endParaRPr lang="tr-TR"/>
        </a:p>
      </dgm:t>
    </dgm:pt>
    <dgm:pt modelId="{72FE1397-1724-405D-B571-179800334E18}" type="pres">
      <dgm:prSet presAssocID="{0557BA3C-CB87-4E56-A69D-5564A7EC9789}" presName="hierChild4" presStyleCnt="0"/>
      <dgm:spPr/>
    </dgm:pt>
    <dgm:pt modelId="{433C8A62-9CCF-4FEC-A4E3-E5112ACAC068}" type="pres">
      <dgm:prSet presAssocID="{0557BA3C-CB87-4E56-A69D-5564A7EC9789}" presName="hierChild5" presStyleCnt="0"/>
      <dgm:spPr/>
    </dgm:pt>
    <dgm:pt modelId="{A5D5D5EA-766A-44F1-B6E4-F9B725F4E35B}" type="pres">
      <dgm:prSet presAssocID="{3F1C59D4-E528-4B5B-AB42-00927D60E982}" presName="Name37" presStyleLbl="parChTrans1D2" presStyleIdx="2" presStyleCnt="3"/>
      <dgm:spPr/>
      <dgm:t>
        <a:bodyPr/>
        <a:lstStyle/>
        <a:p>
          <a:endParaRPr lang="tr-TR"/>
        </a:p>
      </dgm:t>
    </dgm:pt>
    <dgm:pt modelId="{3933EA67-C867-41AA-9B55-B0DDB01917E6}" type="pres">
      <dgm:prSet presAssocID="{9BA6BFD5-DF60-4784-BBCB-4BB2A7133CCC}" presName="hierRoot2" presStyleCnt="0">
        <dgm:presLayoutVars>
          <dgm:hierBranch val="init"/>
        </dgm:presLayoutVars>
      </dgm:prSet>
      <dgm:spPr/>
    </dgm:pt>
    <dgm:pt modelId="{10E0AED5-78C8-49BB-89F2-3EE257E0582F}" type="pres">
      <dgm:prSet presAssocID="{9BA6BFD5-DF60-4784-BBCB-4BB2A7133CCC}" presName="rootComposite" presStyleCnt="0"/>
      <dgm:spPr/>
    </dgm:pt>
    <dgm:pt modelId="{61E7076E-076C-460E-8131-7BB5A8924915}" type="pres">
      <dgm:prSet presAssocID="{9BA6BFD5-DF60-4784-BBCB-4BB2A7133CCC}" presName="rootText" presStyleLbl="node2" presStyleIdx="2" presStyleCnt="3" custScaleY="282030" custLinFactNeighborX="260" custLinFactNeighborY="4196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6D91706-1BB9-44B6-B08D-A2FC4F11D511}" type="pres">
      <dgm:prSet presAssocID="{9BA6BFD5-DF60-4784-BBCB-4BB2A7133CCC}" presName="rootConnector" presStyleCnt="0"/>
      <dgm:spPr/>
      <dgm:t>
        <a:bodyPr/>
        <a:lstStyle/>
        <a:p>
          <a:endParaRPr lang="tr-TR"/>
        </a:p>
      </dgm:t>
    </dgm:pt>
    <dgm:pt modelId="{423CE4A1-7C88-4235-8737-36A07169A322}" type="pres">
      <dgm:prSet presAssocID="{9BA6BFD5-DF60-4784-BBCB-4BB2A7133CCC}" presName="hierChild4" presStyleCnt="0"/>
      <dgm:spPr/>
    </dgm:pt>
    <dgm:pt modelId="{DA8118BB-3E0E-4764-9EF4-A6C933594F9F}" type="pres">
      <dgm:prSet presAssocID="{9BA6BFD5-DF60-4784-BBCB-4BB2A7133CCC}" presName="hierChild5" presStyleCnt="0"/>
      <dgm:spPr/>
    </dgm:pt>
    <dgm:pt modelId="{6D2F8822-1B11-4B07-9930-385EFE38B3E1}" type="pres">
      <dgm:prSet presAssocID="{C5E707A1-ED2B-4513-9BFF-51D1E758DC2A}" presName="hierChild3" presStyleCnt="0"/>
      <dgm:spPr/>
    </dgm:pt>
  </dgm:ptLst>
  <dgm:cxnLst>
    <dgm:cxn modelId="{91D808CD-337A-4C7D-8F35-C75CF90C7290}" srcId="{71E4D1FE-2D46-4A92-B996-9455589C69DF}" destId="{C5E707A1-ED2B-4513-9BFF-51D1E758DC2A}" srcOrd="0" destOrd="0" parTransId="{56901201-8886-4C67-A69D-23A3E14C324E}" sibTransId="{BE5C42D8-45B4-46AF-B786-093249CD063A}"/>
    <dgm:cxn modelId="{2AF2089F-4125-4C72-98C7-AD769121C250}" srcId="{C5E707A1-ED2B-4513-9BFF-51D1E758DC2A}" destId="{7B302509-2811-48AC-BCDD-02D2AECF6E2C}" srcOrd="0" destOrd="0" parTransId="{022CA1FC-F5E2-4E8E-8E15-603A07DBC762}" sibTransId="{610B3111-68E8-4932-B5FB-26743A373FDE}"/>
    <dgm:cxn modelId="{26649224-E955-4FB3-A492-DD750BD61946}" srcId="{C5E707A1-ED2B-4513-9BFF-51D1E758DC2A}" destId="{0557BA3C-CB87-4E56-A69D-5564A7EC9789}" srcOrd="1" destOrd="0" parTransId="{009846D2-683F-446D-80CE-A03EBA1CD154}" sibTransId="{ABA82E2D-E7E3-4060-9C9B-9499606368AF}"/>
    <dgm:cxn modelId="{ABA567EE-ECDE-4AB0-AF48-4D0BF8199A5E}" srcId="{C5E707A1-ED2B-4513-9BFF-51D1E758DC2A}" destId="{9BA6BFD5-DF60-4784-BBCB-4BB2A7133CCC}" srcOrd="2" destOrd="0" parTransId="{3F1C59D4-E528-4B5B-AB42-00927D60E982}" sibTransId="{6E98D5A4-62F4-4E58-A638-75FE3C5A5E96}"/>
    <dgm:cxn modelId="{6C0CF58F-9F13-4FB0-8CC4-4C3CBA579D6C}" type="presOf" srcId="{71E4D1FE-2D46-4A92-B996-9455589C69DF}" destId="{DF846F30-282E-4B8E-87C8-9C19C810D44F}" srcOrd="0" destOrd="0" presId="urn:microsoft.com/office/officeart/2005/8/layout/orgChart1"/>
    <dgm:cxn modelId="{635B7259-B878-4D6C-ACAE-DB49BF15EB58}" type="presParOf" srcId="{DF846F30-282E-4B8E-87C8-9C19C810D44F}" destId="{7226B70D-1C2B-4F73-9D56-C0AEE676BAE3}" srcOrd="0" destOrd="0" presId="urn:microsoft.com/office/officeart/2005/8/layout/orgChart1"/>
    <dgm:cxn modelId="{11DF52F3-5EA3-4402-BD58-1E5058556CC4}" type="presParOf" srcId="{7226B70D-1C2B-4F73-9D56-C0AEE676BAE3}" destId="{43F58E60-4986-4894-A3E3-6A7B281573CF}" srcOrd="0" destOrd="0" presId="urn:microsoft.com/office/officeart/2005/8/layout/orgChart1"/>
    <dgm:cxn modelId="{BCE92F73-18E6-4040-8FBD-28C5CAD68CD7}" type="presOf" srcId="{C5E707A1-ED2B-4513-9BFF-51D1E758DC2A}" destId="{43F58E60-4986-4894-A3E3-6A7B281573CF}" srcOrd="0" destOrd="0" presId="urn:microsoft.com/office/officeart/2005/8/layout/orgChart1"/>
    <dgm:cxn modelId="{64D37C6A-5AE8-4148-8322-BE4286E2F595}" type="presParOf" srcId="{43F58E60-4986-4894-A3E3-6A7B281573CF}" destId="{565CA0AC-44F9-449E-9629-FD44F4C64069}" srcOrd="0" destOrd="0" presId="urn:microsoft.com/office/officeart/2005/8/layout/orgChart1"/>
    <dgm:cxn modelId="{BE1DED40-6DDF-42CA-89BF-AEA7AAB1CBB1}" type="presOf" srcId="{C5E707A1-ED2B-4513-9BFF-51D1E758DC2A}" destId="{565CA0AC-44F9-449E-9629-FD44F4C64069}" srcOrd="0" destOrd="0" presId="urn:microsoft.com/office/officeart/2005/8/layout/orgChart1"/>
    <dgm:cxn modelId="{4FEAA4A0-A15E-40BB-BD93-3C05ECDDC595}" type="presParOf" srcId="{43F58E60-4986-4894-A3E3-6A7B281573CF}" destId="{6F1D561B-57E2-4DD3-815B-85E9D1F9C0E1}" srcOrd="1" destOrd="0" presId="urn:microsoft.com/office/officeart/2005/8/layout/orgChart1"/>
    <dgm:cxn modelId="{2185E9AC-C06F-4BCF-BF5A-ACD03C25BDA4}" type="presOf" srcId="{C5E707A1-ED2B-4513-9BFF-51D1E758DC2A}" destId="{6F1D561B-57E2-4DD3-815B-85E9D1F9C0E1}" srcOrd="0" destOrd="0" presId="urn:microsoft.com/office/officeart/2005/8/layout/orgChart1"/>
    <dgm:cxn modelId="{968B7F6A-2539-464F-AE6D-0B63298FACB6}" type="presParOf" srcId="{7226B70D-1C2B-4F73-9D56-C0AEE676BAE3}" destId="{83AD0662-3D7E-412C-8940-B186578E447A}" srcOrd="1" destOrd="0" presId="urn:microsoft.com/office/officeart/2005/8/layout/orgChart1"/>
    <dgm:cxn modelId="{33BEBA1D-C854-487D-A7B9-058614D8083E}" type="presParOf" srcId="{83AD0662-3D7E-412C-8940-B186578E447A}" destId="{B4BDD1F4-378F-4E5D-AB5B-C6F3897C7A31}" srcOrd="0" destOrd="1" presId="urn:microsoft.com/office/officeart/2005/8/layout/orgChart1"/>
    <dgm:cxn modelId="{42333340-0B24-4142-97F7-3BAF7D21FED3}" type="presOf" srcId="{022CA1FC-F5E2-4E8E-8E15-603A07DBC762}" destId="{B4BDD1F4-378F-4E5D-AB5B-C6F3897C7A31}" srcOrd="0" destOrd="0" presId="urn:microsoft.com/office/officeart/2005/8/layout/orgChart1"/>
    <dgm:cxn modelId="{85E80F3F-3ED6-4961-94FD-A4E36DD5F2E6}" type="presParOf" srcId="{83AD0662-3D7E-412C-8940-B186578E447A}" destId="{E43128A9-5F93-4495-8038-D30F688C5A19}" srcOrd="1" destOrd="1" presId="urn:microsoft.com/office/officeart/2005/8/layout/orgChart1"/>
    <dgm:cxn modelId="{B619699C-B797-4589-A712-B1A4BDE979F1}" type="presParOf" srcId="{E43128A9-5F93-4495-8038-D30F688C5A19}" destId="{F67E811B-0AE7-4ADC-A23A-6205BC048EDD}" srcOrd="0" destOrd="1" presId="urn:microsoft.com/office/officeart/2005/8/layout/orgChart1"/>
    <dgm:cxn modelId="{5959CDC1-DEED-42D8-8979-2EFA7708397A}" type="presOf" srcId="{7B302509-2811-48AC-BCDD-02D2AECF6E2C}" destId="{F67E811B-0AE7-4ADC-A23A-6205BC048EDD}" srcOrd="0" destOrd="0" presId="urn:microsoft.com/office/officeart/2005/8/layout/orgChart1"/>
    <dgm:cxn modelId="{4C3C36E0-B3BD-44E3-95CE-2615DDC14362}" type="presParOf" srcId="{F67E811B-0AE7-4ADC-A23A-6205BC048EDD}" destId="{31873D85-8760-45D7-BC26-E7FA390241F5}" srcOrd="0" destOrd="0" presId="urn:microsoft.com/office/officeart/2005/8/layout/orgChart1"/>
    <dgm:cxn modelId="{40B544FC-5829-4492-B55F-D792EC3A292B}" type="presOf" srcId="{7B302509-2811-48AC-BCDD-02D2AECF6E2C}" destId="{31873D85-8760-45D7-BC26-E7FA390241F5}" srcOrd="0" destOrd="0" presId="urn:microsoft.com/office/officeart/2005/8/layout/orgChart1"/>
    <dgm:cxn modelId="{453B20C1-1362-4BD6-B5D6-55BA2C3EF539}" type="presParOf" srcId="{F67E811B-0AE7-4ADC-A23A-6205BC048EDD}" destId="{7F3BDDF6-A23B-4140-A77B-82D303BB5E76}" srcOrd="1" destOrd="0" presId="urn:microsoft.com/office/officeart/2005/8/layout/orgChart1"/>
    <dgm:cxn modelId="{40CCA209-82A9-4878-B17C-3FE774D96AE2}" type="presOf" srcId="{7B302509-2811-48AC-BCDD-02D2AECF6E2C}" destId="{7F3BDDF6-A23B-4140-A77B-82D303BB5E76}" srcOrd="0" destOrd="0" presId="urn:microsoft.com/office/officeart/2005/8/layout/orgChart1"/>
    <dgm:cxn modelId="{56418864-C20F-4FBF-82DE-184729783D14}" type="presParOf" srcId="{E43128A9-5F93-4495-8038-D30F688C5A19}" destId="{CBC3FC20-D199-40A6-A95B-12618B1CD850}" srcOrd="1" destOrd="1" presId="urn:microsoft.com/office/officeart/2005/8/layout/orgChart1"/>
    <dgm:cxn modelId="{E557C3B3-6202-4E33-9A83-699C0B2A44F3}" type="presParOf" srcId="{E43128A9-5F93-4495-8038-D30F688C5A19}" destId="{402E01EF-137D-47BA-8A1B-7F8826FE6FCF}" srcOrd="2" destOrd="1" presId="urn:microsoft.com/office/officeart/2005/8/layout/orgChart1"/>
    <dgm:cxn modelId="{EEB1DA3B-B960-4122-96C7-7179A3AB299F}" type="presParOf" srcId="{83AD0662-3D7E-412C-8940-B186578E447A}" destId="{9E9D3EE9-FA2B-449B-B874-48536DA99630}" srcOrd="2" destOrd="1" presId="urn:microsoft.com/office/officeart/2005/8/layout/orgChart1"/>
    <dgm:cxn modelId="{4CE4A1BC-55EA-40AC-9BBD-ABE78660F489}" type="presOf" srcId="{009846D2-683F-446D-80CE-A03EBA1CD154}" destId="{9E9D3EE9-FA2B-449B-B874-48536DA99630}" srcOrd="0" destOrd="0" presId="urn:microsoft.com/office/officeart/2005/8/layout/orgChart1"/>
    <dgm:cxn modelId="{F9B78C11-8747-4E18-9625-164EBD54E669}" type="presParOf" srcId="{83AD0662-3D7E-412C-8940-B186578E447A}" destId="{D8752152-B84C-4F81-AF4E-E356E8518356}" srcOrd="3" destOrd="1" presId="urn:microsoft.com/office/officeart/2005/8/layout/orgChart1"/>
    <dgm:cxn modelId="{33E3CDAF-BDEF-4887-96F7-D0D2C36DAAB9}" type="presParOf" srcId="{D8752152-B84C-4F81-AF4E-E356E8518356}" destId="{08242510-8EFC-415E-AADC-070A67E1BCA5}" srcOrd="0" destOrd="3" presId="urn:microsoft.com/office/officeart/2005/8/layout/orgChart1"/>
    <dgm:cxn modelId="{6F973E20-F78D-49B1-8D7D-F2663209CCF0}" type="presOf" srcId="{0557BA3C-CB87-4E56-A69D-5564A7EC9789}" destId="{08242510-8EFC-415E-AADC-070A67E1BCA5}" srcOrd="0" destOrd="0" presId="urn:microsoft.com/office/officeart/2005/8/layout/orgChart1"/>
    <dgm:cxn modelId="{82EADD2D-34E0-4D6C-BBE5-56E59B498F1D}" type="presParOf" srcId="{08242510-8EFC-415E-AADC-070A67E1BCA5}" destId="{B8513DD0-AAE6-491D-946E-CCCCED4E5C7E}" srcOrd="0" destOrd="0" presId="urn:microsoft.com/office/officeart/2005/8/layout/orgChart1"/>
    <dgm:cxn modelId="{B70EC959-03FB-4F96-9CBF-35D2E8BAF5E5}" type="presOf" srcId="{0557BA3C-CB87-4E56-A69D-5564A7EC9789}" destId="{B8513DD0-AAE6-491D-946E-CCCCED4E5C7E}" srcOrd="0" destOrd="0" presId="urn:microsoft.com/office/officeart/2005/8/layout/orgChart1"/>
    <dgm:cxn modelId="{D6B885AC-3778-46F6-9883-41FE7F941FB9}" type="presParOf" srcId="{08242510-8EFC-415E-AADC-070A67E1BCA5}" destId="{488C02CA-0031-4141-BC83-59CFE9F4B15F}" srcOrd="1" destOrd="0" presId="urn:microsoft.com/office/officeart/2005/8/layout/orgChart1"/>
    <dgm:cxn modelId="{B6C1DBD2-5011-4E87-93D1-9A76CDD6F9B0}" type="presOf" srcId="{0557BA3C-CB87-4E56-A69D-5564A7EC9789}" destId="{488C02CA-0031-4141-BC83-59CFE9F4B15F}" srcOrd="0" destOrd="0" presId="urn:microsoft.com/office/officeart/2005/8/layout/orgChart1"/>
    <dgm:cxn modelId="{02D89C92-D706-45E5-AAD5-E0DB8D927C55}" type="presParOf" srcId="{D8752152-B84C-4F81-AF4E-E356E8518356}" destId="{72FE1397-1724-405D-B571-179800334E18}" srcOrd="1" destOrd="3" presId="urn:microsoft.com/office/officeart/2005/8/layout/orgChart1"/>
    <dgm:cxn modelId="{79158F6A-01F1-4D7F-9EA5-CCA698A385FC}" type="presParOf" srcId="{D8752152-B84C-4F81-AF4E-E356E8518356}" destId="{433C8A62-9CCF-4FEC-A4E3-E5112ACAC068}" srcOrd="2" destOrd="3" presId="urn:microsoft.com/office/officeart/2005/8/layout/orgChart1"/>
    <dgm:cxn modelId="{3FD4C0FC-C2E4-473F-94BA-5A3EB7F2139C}" type="presParOf" srcId="{83AD0662-3D7E-412C-8940-B186578E447A}" destId="{A5D5D5EA-766A-44F1-B6E4-F9B725F4E35B}" srcOrd="4" destOrd="1" presId="urn:microsoft.com/office/officeart/2005/8/layout/orgChart1"/>
    <dgm:cxn modelId="{3FABA83B-8B79-49DF-A9E7-6EDCC77C992A}" type="presOf" srcId="{3F1C59D4-E528-4B5B-AB42-00927D60E982}" destId="{A5D5D5EA-766A-44F1-B6E4-F9B725F4E35B}" srcOrd="0" destOrd="0" presId="urn:microsoft.com/office/officeart/2005/8/layout/orgChart1"/>
    <dgm:cxn modelId="{0F373364-545F-442D-8581-1D5F1EA7B86B}" type="presParOf" srcId="{83AD0662-3D7E-412C-8940-B186578E447A}" destId="{3933EA67-C867-41AA-9B55-B0DDB01917E6}" srcOrd="5" destOrd="1" presId="urn:microsoft.com/office/officeart/2005/8/layout/orgChart1"/>
    <dgm:cxn modelId="{D1EC3EB6-6178-4CD4-83AB-646AB5978653}" type="presParOf" srcId="{3933EA67-C867-41AA-9B55-B0DDB01917E6}" destId="{10E0AED5-78C8-49BB-89F2-3EE257E0582F}" srcOrd="0" destOrd="5" presId="urn:microsoft.com/office/officeart/2005/8/layout/orgChart1"/>
    <dgm:cxn modelId="{FBF9DE4D-C17E-4263-BEFC-8A5DBD03145E}" type="presOf" srcId="{9BA6BFD5-DF60-4784-BBCB-4BB2A7133CCC}" destId="{10E0AED5-78C8-49BB-89F2-3EE257E0582F}" srcOrd="0" destOrd="0" presId="urn:microsoft.com/office/officeart/2005/8/layout/orgChart1"/>
    <dgm:cxn modelId="{B4676E2F-745A-4F75-B4B4-71D40436EDA2}" type="presParOf" srcId="{10E0AED5-78C8-49BB-89F2-3EE257E0582F}" destId="{61E7076E-076C-460E-8131-7BB5A8924915}" srcOrd="0" destOrd="0" presId="urn:microsoft.com/office/officeart/2005/8/layout/orgChart1"/>
    <dgm:cxn modelId="{DDBCBCD0-E433-4145-A714-2F659CB5EF46}" type="presOf" srcId="{9BA6BFD5-DF60-4784-BBCB-4BB2A7133CCC}" destId="{61E7076E-076C-460E-8131-7BB5A8924915}" srcOrd="0" destOrd="0" presId="urn:microsoft.com/office/officeart/2005/8/layout/orgChart1"/>
    <dgm:cxn modelId="{CCFD93C6-3CAB-4E44-B62E-FB04E516C72C}" type="presParOf" srcId="{10E0AED5-78C8-49BB-89F2-3EE257E0582F}" destId="{36D91706-1BB9-44B6-B08D-A2FC4F11D511}" srcOrd="1" destOrd="0" presId="urn:microsoft.com/office/officeart/2005/8/layout/orgChart1"/>
    <dgm:cxn modelId="{3C4BB386-1170-4A45-A5FA-620908BF6C1F}" type="presOf" srcId="{9BA6BFD5-DF60-4784-BBCB-4BB2A7133CCC}" destId="{36D91706-1BB9-44B6-B08D-A2FC4F11D511}" srcOrd="0" destOrd="0" presId="urn:microsoft.com/office/officeart/2005/8/layout/orgChart1"/>
    <dgm:cxn modelId="{F16D2159-B693-4015-8B9A-AABA0DB9BB28}" type="presParOf" srcId="{3933EA67-C867-41AA-9B55-B0DDB01917E6}" destId="{423CE4A1-7C88-4235-8737-36A07169A322}" srcOrd="1" destOrd="5" presId="urn:microsoft.com/office/officeart/2005/8/layout/orgChart1"/>
    <dgm:cxn modelId="{1A49CFAA-3124-4DB3-9163-29289B102611}" type="presParOf" srcId="{3933EA67-C867-41AA-9B55-B0DDB01917E6}" destId="{DA8118BB-3E0E-4764-9EF4-A6C933594F9F}" srcOrd="2" destOrd="5" presId="urn:microsoft.com/office/officeart/2005/8/layout/orgChart1"/>
    <dgm:cxn modelId="{6823F67D-3355-4E71-A998-3AE3F751CD3E}" type="presParOf" srcId="{7226B70D-1C2B-4F73-9D56-C0AEE676BAE3}" destId="{6D2F8822-1B11-4B07-9930-385EFE38B3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44000" cy="6858000"/>
        <a:chOff x="0" y="0"/>
        <a:chExt cx="9144000" cy="6858000"/>
      </a:xfrm>
    </dsp:grpSpPr>
    <dsp:sp modelId="{584124EF-5EF4-455B-B128-2E739FED6AA3}">
      <dsp:nvSpPr>
        <dsp:cNvPr id="3" name="Rounded Rectangle 2"/>
        <dsp:cNvSpPr/>
      </dsp:nvSpPr>
      <dsp:spPr bwMode="white">
        <a:xfrm>
          <a:off x="0" y="0"/>
          <a:ext cx="9144000" cy="1197208"/>
        </a:xfrm>
        <a:prstGeom prst="roundRect">
          <a:avLst>
            <a:gd name="adj" fmla="val 10000"/>
          </a:avLst>
        </a:prstGeom>
        <a:solidFill>
          <a:schemeClr val="accent3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İncome</a:t>
          </a:r>
          <a:r>
            <a: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4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statement</a:t>
          </a:r>
          <a:endParaRPr lang="tr-TR" sz="14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Revenues</a:t>
          </a:r>
          <a:endParaRPr lang="tr-TR" sz="1400" b="0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-</a:t>
          </a: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Expenses</a:t>
          </a:r>
          <a:endParaRPr lang="tr-TR" sz="1400" b="0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=Net </a:t>
          </a:r>
          <a:r>
            <a:rPr lang="tr-TR" sz="1400" b="0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İncome</a:t>
          </a:r>
          <a:endParaRPr lang="tr-TR" sz="1400" b="0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0"/>
        <a:ext cx="9144000" cy="1197208"/>
      </dsp:txXfrm>
    </dsp:sp>
    <dsp:sp modelId="{A68FF0CE-6895-4C34-85BE-B67E8A1016C0}">
      <dsp:nvSpPr>
        <dsp:cNvPr id="4" name="Right Arrow 3"/>
        <dsp:cNvSpPr/>
      </dsp:nvSpPr>
      <dsp:spPr bwMode="white">
        <a:xfrm rot="5501974">
          <a:off x="4522623" y="1193267"/>
          <a:ext cx="98754" cy="13955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tr-TR" sz="1400"/>
        </a:p>
      </dsp:txBody>
      <dsp:txXfrm rot="5501974">
        <a:off x="4522623" y="1193267"/>
        <a:ext cx="98754" cy="139554"/>
      </dsp:txXfrm>
    </dsp:sp>
    <dsp:sp modelId="{FF67A8CB-5F85-44D6-AFCE-41052E7CE964}">
      <dsp:nvSpPr>
        <dsp:cNvPr id="5" name="Rounded Rectangle 4"/>
        <dsp:cNvSpPr/>
      </dsp:nvSpPr>
      <dsp:spPr bwMode="white">
        <a:xfrm>
          <a:off x="0" y="1328880"/>
          <a:ext cx="9144000" cy="1518598"/>
        </a:xfrm>
        <a:prstGeom prst="roundRect">
          <a:avLst>
            <a:gd name="adj" fmla="val 10000"/>
          </a:avLst>
        </a:prstGeom>
        <a:solidFill>
          <a:schemeClr val="accent3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dirty="0" err="1" smtClean="0">
              <a:solidFill>
                <a:schemeClr val="tx1"/>
              </a:solidFill>
            </a:rPr>
            <a:t>Statement</a:t>
          </a:r>
          <a:r>
            <a:rPr lang="tr-TR" sz="1400" b="1" dirty="0" smtClean="0">
              <a:solidFill>
                <a:schemeClr val="tx1"/>
              </a:solidFill>
            </a:rPr>
            <a:t> of </a:t>
          </a:r>
          <a:r>
            <a:rPr lang="tr-TR" sz="1400" b="1" dirty="0" err="1" smtClean="0">
              <a:solidFill>
                <a:schemeClr val="tx1"/>
              </a:solidFill>
            </a:rPr>
            <a:t>Retained</a:t>
          </a:r>
          <a:r>
            <a:rPr lang="tr-TR" sz="1400" b="1" dirty="0" smtClean="0">
              <a:solidFill>
                <a:schemeClr val="tx1"/>
              </a:solidFill>
            </a:rPr>
            <a:t>  </a:t>
          </a:r>
          <a:r>
            <a:rPr lang="tr-TR" sz="1400" b="1" dirty="0" err="1" smtClean="0">
              <a:solidFill>
                <a:schemeClr val="tx1"/>
              </a:solidFill>
            </a:rPr>
            <a:t>Earnings</a:t>
          </a:r>
          <a:endParaRPr lang="tr-TR" sz="1400" b="1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err="1" smtClean="0">
              <a:solidFill>
                <a:schemeClr val="tx1"/>
              </a:solidFill>
            </a:rPr>
            <a:t>Opening</a:t>
          </a:r>
          <a:r>
            <a:rPr lang="tr-TR" sz="1400" b="0" dirty="0" smtClean="0">
              <a:solidFill>
                <a:schemeClr val="tx1"/>
              </a:solidFill>
            </a:rPr>
            <a:t> </a:t>
          </a:r>
          <a:r>
            <a:rPr lang="tr-TR" sz="1400" b="0" dirty="0" err="1" smtClean="0">
              <a:solidFill>
                <a:schemeClr val="tx1"/>
              </a:solidFill>
            </a:rPr>
            <a:t>Balance</a:t>
          </a:r>
          <a:endParaRPr lang="tr-TR" sz="1400" b="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</a:rPr>
            <a:t>+Net </a:t>
          </a:r>
          <a:r>
            <a:rPr lang="tr-TR" sz="1400" b="0" dirty="0" err="1" smtClean="0">
              <a:solidFill>
                <a:schemeClr val="tx1"/>
              </a:solidFill>
            </a:rPr>
            <a:t>İncome</a:t>
          </a:r>
          <a:endParaRPr lang="tr-TR" sz="1400" b="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</a:rPr>
            <a:t>-</a:t>
          </a:r>
          <a:r>
            <a:rPr lang="tr-TR" sz="1400" b="0" dirty="0" err="1" smtClean="0">
              <a:solidFill>
                <a:schemeClr val="tx1"/>
              </a:solidFill>
            </a:rPr>
            <a:t>Dividends</a:t>
          </a:r>
          <a:endParaRPr lang="tr-TR" sz="1400" b="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0" dirty="0" smtClean="0">
              <a:solidFill>
                <a:schemeClr val="tx1"/>
              </a:solidFill>
            </a:rPr>
            <a:t>=</a:t>
          </a:r>
          <a:r>
            <a:rPr lang="tr-TR" sz="1400" b="0" dirty="0" err="1" smtClean="0">
              <a:solidFill>
                <a:schemeClr val="tx1"/>
              </a:solidFill>
            </a:rPr>
            <a:t>Retained</a:t>
          </a:r>
          <a:r>
            <a:rPr lang="tr-TR" sz="1400" b="0" dirty="0" smtClean="0">
              <a:solidFill>
                <a:schemeClr val="tx1"/>
              </a:solidFill>
            </a:rPr>
            <a:t> </a:t>
          </a:r>
          <a:r>
            <a:rPr lang="tr-TR" sz="1400" b="0" dirty="0" err="1" smtClean="0">
              <a:solidFill>
                <a:schemeClr val="tx1"/>
              </a:solidFill>
            </a:rPr>
            <a:t>Earnings</a:t>
          </a:r>
          <a:endParaRPr lang="tr-TR" sz="1400" b="0" dirty="0">
            <a:solidFill>
              <a:schemeClr val="tx1"/>
            </a:solidFill>
          </a:endParaRPr>
        </a:p>
      </dsp:txBody>
      <dsp:txXfrm>
        <a:off x="0" y="1328880"/>
        <a:ext cx="9144000" cy="1518598"/>
      </dsp:txXfrm>
    </dsp:sp>
    <dsp:sp modelId="{A84564BC-D988-47F6-8A1E-AA274F4EDFC9}">
      <dsp:nvSpPr>
        <dsp:cNvPr id="6" name="Right Arrow 5"/>
        <dsp:cNvSpPr/>
      </dsp:nvSpPr>
      <dsp:spPr bwMode="white">
        <a:xfrm rot="5364553">
          <a:off x="4505082" y="2866925"/>
          <a:ext cx="133836" cy="139554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tr-TR" sz="1400"/>
        </a:p>
      </dsp:txBody>
      <dsp:txXfrm rot="5364553">
        <a:off x="4505082" y="2866925"/>
        <a:ext cx="133836" cy="139554"/>
      </dsp:txXfrm>
    </dsp:sp>
    <dsp:sp modelId="{CD36FC19-C3C1-42E0-971A-4D2FB22211A2}">
      <dsp:nvSpPr>
        <dsp:cNvPr id="7" name="Rounded Rectangle 6"/>
        <dsp:cNvSpPr/>
      </dsp:nvSpPr>
      <dsp:spPr bwMode="white">
        <a:xfrm>
          <a:off x="0" y="3025926"/>
          <a:ext cx="9144000" cy="987688"/>
        </a:xfrm>
        <a:prstGeom prst="roundRect">
          <a:avLst>
            <a:gd name="adj" fmla="val 10000"/>
          </a:avLst>
        </a:prstGeom>
        <a:solidFill>
          <a:schemeClr val="accent3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dirty="0" err="1" smtClean="0">
              <a:solidFill>
                <a:schemeClr val="tx1"/>
              </a:solidFill>
            </a:rPr>
            <a:t>Balance</a:t>
          </a:r>
          <a:r>
            <a:rPr lang="tr-TR" sz="1400" b="1" dirty="0" smtClean="0">
              <a:solidFill>
                <a:schemeClr val="tx1"/>
              </a:solidFill>
            </a:rPr>
            <a:t> </a:t>
          </a:r>
          <a:r>
            <a:rPr lang="tr-TR" sz="1400" b="1" dirty="0" err="1" smtClean="0">
              <a:solidFill>
                <a:schemeClr val="tx1"/>
              </a:solidFill>
            </a:rPr>
            <a:t>Sheet</a:t>
          </a:r>
          <a:endParaRPr lang="tr-TR" sz="1400" b="1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err="1" smtClean="0">
              <a:solidFill>
                <a:schemeClr val="tx1"/>
              </a:solidFill>
            </a:rPr>
            <a:t>Assets</a:t>
          </a:r>
          <a:r>
            <a:rPr lang="tr-TR" sz="1400" dirty="0" smtClean="0">
              <a:solidFill>
                <a:schemeClr val="tx1"/>
              </a:solidFill>
            </a:rPr>
            <a:t>        </a:t>
          </a:r>
          <a:r>
            <a:rPr lang="tr-TR" sz="1400" dirty="0" err="1" smtClean="0">
              <a:solidFill>
                <a:schemeClr val="tx1"/>
              </a:solidFill>
            </a:rPr>
            <a:t>Liabilities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              </a:t>
          </a:r>
          <a:r>
            <a:rPr lang="tr-TR" sz="1400" dirty="0" err="1" smtClean="0">
              <a:solidFill>
                <a:schemeClr val="tx1"/>
              </a:solidFill>
            </a:rPr>
            <a:t>Equity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A=L+E</a:t>
          </a:r>
          <a:endParaRPr lang="tr-TR" sz="1400" dirty="0">
            <a:solidFill>
              <a:schemeClr val="tx1"/>
            </a:solidFill>
          </a:endParaRPr>
        </a:p>
      </dsp:txBody>
      <dsp:txXfrm>
        <a:off x="0" y="3025926"/>
        <a:ext cx="9144000" cy="987688"/>
      </dsp:txXfrm>
    </dsp:sp>
    <dsp:sp modelId="{6B417D32-6DF5-4451-B274-BA4C992A8D03}">
      <dsp:nvSpPr>
        <dsp:cNvPr id="8" name="Right Arrow 7"/>
        <dsp:cNvSpPr/>
      </dsp:nvSpPr>
      <dsp:spPr bwMode="white">
        <a:xfrm rot="-5372230" flipH="1">
          <a:off x="4296364" y="4162365"/>
          <a:ext cx="551272" cy="43752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tr-TR" sz="1400"/>
        </a:p>
      </dsp:txBody>
      <dsp:txXfrm rot="-5372230" flipH="1">
        <a:off x="4296364" y="4162365"/>
        <a:ext cx="551272" cy="437527"/>
      </dsp:txXfrm>
    </dsp:sp>
    <dsp:sp modelId="{BB1B949C-1650-42F0-9907-93B024F6FC92}">
      <dsp:nvSpPr>
        <dsp:cNvPr id="9" name="Rounded Rectangle 8"/>
        <dsp:cNvSpPr/>
      </dsp:nvSpPr>
      <dsp:spPr bwMode="white">
        <a:xfrm>
          <a:off x="0" y="4748643"/>
          <a:ext cx="9144000" cy="2109357"/>
        </a:xfrm>
        <a:prstGeom prst="roundRect">
          <a:avLst>
            <a:gd name="adj" fmla="val 10000"/>
          </a:avLst>
        </a:prstGeom>
        <a:solidFill>
          <a:schemeClr val="accent3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b="1" dirty="0" err="1" smtClean="0">
              <a:solidFill>
                <a:schemeClr val="tx1"/>
              </a:solidFill>
            </a:rPr>
            <a:t>Statement</a:t>
          </a:r>
          <a:r>
            <a:rPr lang="tr-TR" sz="1400" b="1" dirty="0" smtClean="0">
              <a:solidFill>
                <a:schemeClr val="tx1"/>
              </a:solidFill>
            </a:rPr>
            <a:t> of </a:t>
          </a:r>
          <a:r>
            <a:rPr lang="tr-TR" sz="1400" b="1" dirty="0" err="1" smtClean="0">
              <a:solidFill>
                <a:schemeClr val="tx1"/>
              </a:solidFill>
            </a:rPr>
            <a:t>Cash</a:t>
          </a:r>
          <a:r>
            <a:rPr lang="tr-TR" sz="1400" b="1" dirty="0" smtClean="0">
              <a:solidFill>
                <a:schemeClr val="tx1"/>
              </a:solidFill>
            </a:rPr>
            <a:t> </a:t>
          </a:r>
          <a:r>
            <a:rPr lang="tr-TR" sz="1400" b="1" dirty="0" err="1" smtClean="0">
              <a:solidFill>
                <a:schemeClr val="tx1"/>
              </a:solidFill>
            </a:rPr>
            <a:t>Flows</a:t>
          </a:r>
          <a:endParaRPr lang="tr-TR" sz="1400" b="1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err="1" smtClean="0">
              <a:solidFill>
                <a:schemeClr val="tx1"/>
              </a:solidFill>
            </a:rPr>
            <a:t>Operating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İnvesting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Financing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Activities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=</a:t>
          </a:r>
          <a:r>
            <a:rPr lang="tr-TR" sz="1400" dirty="0" err="1" smtClean="0">
              <a:solidFill>
                <a:schemeClr val="tx1"/>
              </a:solidFill>
            </a:rPr>
            <a:t>Change</a:t>
          </a:r>
          <a:r>
            <a:rPr lang="tr-TR" sz="1400" dirty="0" smtClean="0">
              <a:solidFill>
                <a:schemeClr val="tx1"/>
              </a:solidFill>
            </a:rPr>
            <a:t> in </a:t>
          </a:r>
          <a:r>
            <a:rPr lang="tr-TR" sz="1400" dirty="0" err="1" smtClean="0">
              <a:solidFill>
                <a:schemeClr val="tx1"/>
              </a:solidFill>
            </a:rPr>
            <a:t>Cash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+</a:t>
          </a:r>
          <a:r>
            <a:rPr lang="tr-TR" sz="1400" dirty="0" err="1" smtClean="0">
              <a:solidFill>
                <a:schemeClr val="tx1"/>
              </a:solidFill>
            </a:rPr>
            <a:t>Starting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Balance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endParaRPr lang="tr-TR" sz="1400" dirty="0" smtClean="0">
            <a:solidFill>
              <a:schemeClr val="tx1"/>
            </a:solidFill>
          </a:endParaRPr>
        </a:p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400" dirty="0" smtClean="0">
              <a:solidFill>
                <a:schemeClr val="tx1"/>
              </a:solidFill>
            </a:rPr>
            <a:t>=</a:t>
          </a:r>
          <a:r>
            <a:rPr lang="tr-TR" sz="1400" dirty="0" err="1" smtClean="0">
              <a:solidFill>
                <a:schemeClr val="tx1"/>
              </a:solidFill>
            </a:rPr>
            <a:t>Ending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Cash</a:t>
          </a:r>
          <a:r>
            <a:rPr lang="tr-TR" sz="1400" dirty="0" smtClean="0">
              <a:solidFill>
                <a:schemeClr val="tx1"/>
              </a:solidFill>
            </a:rPr>
            <a:t> </a:t>
          </a:r>
          <a:r>
            <a:rPr lang="tr-TR" sz="1400" dirty="0" err="1" smtClean="0">
              <a:solidFill>
                <a:schemeClr val="tx1"/>
              </a:solidFill>
            </a:rPr>
            <a:t>Balance</a:t>
          </a:r>
          <a:endParaRPr lang="tr-TR" sz="1400" dirty="0">
            <a:solidFill>
              <a:schemeClr val="tx1"/>
            </a:solidFill>
          </a:endParaRPr>
        </a:p>
      </dsp:txBody>
      <dsp:txXfrm>
        <a:off x="0" y="4748643"/>
        <a:ext cx="9144000" cy="2109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840303"/>
        <a:chOff x="0" y="0"/>
        <a:chExt cx="8229600" cy="4840303"/>
      </a:xfrm>
    </dsp:grpSpPr>
    <dsp:sp modelId="{B4BDD1F4-378F-4E5D-AB5B-C6F3897C7A31}">
      <dsp:nvSpPr>
        <dsp:cNvPr id="5" name="Freeform 4"/>
        <dsp:cNvSpPr/>
      </dsp:nvSpPr>
      <dsp:spPr bwMode="white">
        <a:xfrm>
          <a:off x="1203158" y="607624"/>
          <a:ext cx="2912244" cy="521791"/>
        </a:xfrm>
        <a:custGeom>
          <a:avLst/>
          <a:gdLst/>
          <a:ahLst/>
          <a:cxnLst/>
          <a:pathLst>
            <a:path w="4586" h="822">
              <a:moveTo>
                <a:pt x="4586" y="0"/>
              </a:moveTo>
              <a:lnTo>
                <a:pt x="4586" y="424"/>
              </a:lnTo>
              <a:lnTo>
                <a:pt x="0" y="424"/>
              </a:lnTo>
              <a:lnTo>
                <a:pt x="0" y="82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203158" y="607624"/>
        <a:ext cx="2912244" cy="521791"/>
      </dsp:txXfrm>
    </dsp:sp>
    <dsp:sp modelId="{9E9D3EE9-FA2B-449B-B874-48536DA99630}">
      <dsp:nvSpPr>
        <dsp:cNvPr id="8" name="Freeform 7"/>
        <dsp:cNvSpPr/>
      </dsp:nvSpPr>
      <dsp:spPr bwMode="white">
        <a:xfrm>
          <a:off x="4114800" y="607624"/>
          <a:ext cx="602" cy="488458"/>
        </a:xfrm>
        <a:custGeom>
          <a:avLst/>
          <a:gdLst/>
          <a:ahLst/>
          <a:cxnLst/>
          <a:pathLst>
            <a:path w="1" h="769">
              <a:moveTo>
                <a:pt x="1" y="0"/>
              </a:moveTo>
              <a:lnTo>
                <a:pt x="1" y="371"/>
              </a:lnTo>
              <a:lnTo>
                <a:pt x="0" y="371"/>
              </a:lnTo>
              <a:lnTo>
                <a:pt x="0" y="76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14800" y="607624"/>
        <a:ext cx="602" cy="488458"/>
      </dsp:txXfrm>
    </dsp:sp>
    <dsp:sp modelId="{A5D5D5EA-766A-44F1-B6E4-F9B725F4E35B}">
      <dsp:nvSpPr>
        <dsp:cNvPr id="11" name="Freeform 10"/>
        <dsp:cNvSpPr/>
      </dsp:nvSpPr>
      <dsp:spPr bwMode="white">
        <a:xfrm>
          <a:off x="4115402" y="607624"/>
          <a:ext cx="2911041" cy="538943"/>
        </a:xfrm>
        <a:custGeom>
          <a:avLst/>
          <a:gdLst/>
          <a:ahLst/>
          <a:cxnLst/>
          <a:pathLst>
            <a:path w="4584" h="849">
              <a:moveTo>
                <a:pt x="0" y="0"/>
              </a:moveTo>
              <a:lnTo>
                <a:pt x="0" y="451"/>
              </a:lnTo>
              <a:lnTo>
                <a:pt x="4584" y="451"/>
              </a:lnTo>
              <a:lnTo>
                <a:pt x="4584" y="84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115402" y="607624"/>
        <a:ext cx="2911041" cy="538943"/>
      </dsp:txXfrm>
    </dsp:sp>
    <dsp:sp modelId="{565CA0AC-44F9-449E-9629-FD44F4C64069}">
      <dsp:nvSpPr>
        <dsp:cNvPr id="3" name="Rectangles 2"/>
        <dsp:cNvSpPr/>
      </dsp:nvSpPr>
      <dsp:spPr bwMode="white">
        <a:xfrm>
          <a:off x="2912244" y="50201"/>
          <a:ext cx="2406316" cy="557423"/>
        </a:xfrm>
        <a:prstGeom prst="rect">
          <a:avLst/>
        </a:prstGeom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latin typeface="Times New Roman" panose="02020603050405020304" charset="0"/>
              <a:cs typeface="Times New Roman" panose="02020603050405020304" charset="0"/>
            </a:rPr>
            <a:t>DECISION MAKERS</a:t>
          </a:r>
          <a:endParaRPr lang="tr-TR" sz="1800" b="1" dirty="0" smtClean="0"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2912244" y="50201"/>
        <a:ext cx="2406316" cy="557423"/>
      </dsp:txXfrm>
    </dsp:sp>
    <dsp:sp modelId="{31873D85-8760-45D7-BC26-E7FA390241F5}">
      <dsp:nvSpPr>
        <dsp:cNvPr id="6" name="Rectangles 5"/>
        <dsp:cNvSpPr/>
      </dsp:nvSpPr>
      <dsp:spPr bwMode="white">
        <a:xfrm>
          <a:off x="0" y="1129415"/>
          <a:ext cx="2406316" cy="3710888"/>
        </a:xfrm>
        <a:prstGeom prst="rect">
          <a:avLst/>
        </a:prstGeom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MANAGEMENT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Finance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Investment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Operations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and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Production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Marketing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Human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Resorcues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Information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Systems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Accounting</a:t>
          </a:r>
          <a:endParaRPr lang="tr-TR" sz="1800" b="1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0" y="1129415"/>
        <a:ext cx="2406316" cy="3710888"/>
      </dsp:txXfrm>
    </dsp:sp>
    <dsp:sp modelId="{B8513DD0-AAE6-491D-946E-CCCCED4E5C7E}">
      <dsp:nvSpPr>
        <dsp:cNvPr id="9" name="Rectangles 8"/>
        <dsp:cNvSpPr/>
      </dsp:nvSpPr>
      <dsp:spPr bwMode="white">
        <a:xfrm>
          <a:off x="2911642" y="1096082"/>
          <a:ext cx="2406316" cy="2602358"/>
        </a:xfrm>
        <a:prstGeom prst="rect">
          <a:avLst/>
        </a:prstGeom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vert="horz" wrap="square" lIns="12700" tIns="12700" rIns="12700" bIns="127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THOSE WITH DIRECT FINANCIAL INTEREST</a:t>
          </a:r>
          <a:endParaRPr lang="tr-TR" sz="20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Investors</a:t>
          </a:r>
          <a:endParaRPr lang="tr-TR" sz="20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20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Creditors</a:t>
          </a:r>
          <a:endParaRPr lang="tr-TR" sz="1000" dirty="0">
            <a:solidFill>
              <a:schemeClr val="tx1"/>
            </a:solidFill>
          </a:endParaRPr>
        </a:p>
      </dsp:txBody>
      <dsp:txXfrm>
        <a:off x="2911642" y="1096082"/>
        <a:ext cx="2406316" cy="2602358"/>
      </dsp:txXfrm>
    </dsp:sp>
    <dsp:sp modelId="{61E7076E-076C-460E-8131-7BB5A8924915}">
      <dsp:nvSpPr>
        <dsp:cNvPr id="12" name="Rectangles 11"/>
        <dsp:cNvSpPr/>
      </dsp:nvSpPr>
      <dsp:spPr bwMode="white">
        <a:xfrm>
          <a:off x="5823284" y="1146567"/>
          <a:ext cx="2406316" cy="3393266"/>
        </a:xfrm>
        <a:prstGeom prst="rect">
          <a:avLst/>
        </a:prstGeom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vert="horz" wrap="square" lIns="11430" tIns="11430" rIns="11430" bIns="1143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THOSE WITH INDIRECT FINANCIAL INTEREST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Tax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Authorities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Regulatory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Agencies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Labor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Unions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Customers</a:t>
          </a:r>
          <a:endParaRPr lang="tr-TR" sz="1800" b="1" dirty="0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Economic</a:t>
          </a:r>
          <a:r>
            <a:rPr lang="tr-TR" sz="18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 </a:t>
          </a:r>
          <a:r>
            <a:rPr lang="tr-TR" sz="18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rPr>
            <a:t>Planners</a:t>
          </a:r>
          <a:endParaRPr lang="tr-TR" sz="1800" b="1" dirty="0" err="1" smtClean="0">
            <a:solidFill>
              <a:schemeClr val="tx1"/>
            </a:solidFill>
            <a:latin typeface="Times New Roman" panose="02020603050405020304" charset="0"/>
            <a:cs typeface="Times New Roman" panose="02020603050405020304" charset="0"/>
          </a:endParaRPr>
        </a:p>
      </dsp:txBody>
      <dsp:txXfrm>
        <a:off x="5823284" y="1146567"/>
        <a:ext cx="2406316" cy="3393266"/>
      </dsp:txXfrm>
    </dsp:sp>
    <dsp:sp modelId="{6F1D561B-57E2-4DD3-815B-85E9D1F9C0E1}">
      <dsp:nvSpPr>
        <dsp:cNvPr id="4" name="Rectangles 3" hidden="1"/>
        <dsp:cNvSpPr/>
      </dsp:nvSpPr>
      <dsp:spPr>
        <a:xfrm>
          <a:off x="2912244" y="50201"/>
          <a:ext cx="481263" cy="557423"/>
        </a:xfrm>
        <a:prstGeom prst="rect">
          <a:avLst/>
        </a:prstGeom>
      </dsp:spPr>
      <dsp:txXfrm>
        <a:off x="2912244" y="50201"/>
        <a:ext cx="481263" cy="557423"/>
      </dsp:txXfrm>
    </dsp:sp>
    <dsp:sp modelId="{7F3BDDF6-A23B-4140-A77B-82D303BB5E76}">
      <dsp:nvSpPr>
        <dsp:cNvPr id="7" name="Rectangles 6" hidden="1"/>
        <dsp:cNvSpPr/>
      </dsp:nvSpPr>
      <dsp:spPr>
        <a:xfrm>
          <a:off x="0" y="1129415"/>
          <a:ext cx="481263" cy="3710888"/>
        </a:xfrm>
        <a:prstGeom prst="rect">
          <a:avLst/>
        </a:prstGeom>
      </dsp:spPr>
      <dsp:txXfrm>
        <a:off x="0" y="1129415"/>
        <a:ext cx="481263" cy="3710888"/>
      </dsp:txXfrm>
    </dsp:sp>
    <dsp:sp modelId="{488C02CA-0031-4141-BC83-59CFE9F4B15F}">
      <dsp:nvSpPr>
        <dsp:cNvPr id="10" name="Rectangles 9" hidden="1"/>
        <dsp:cNvSpPr/>
      </dsp:nvSpPr>
      <dsp:spPr>
        <a:xfrm>
          <a:off x="2911642" y="1096082"/>
          <a:ext cx="481263" cy="2602358"/>
        </a:xfrm>
        <a:prstGeom prst="rect">
          <a:avLst/>
        </a:prstGeom>
      </dsp:spPr>
      <dsp:txXfrm>
        <a:off x="2911642" y="1096082"/>
        <a:ext cx="481263" cy="2602358"/>
      </dsp:txXfrm>
    </dsp:sp>
    <dsp:sp modelId="{36D91706-1BB9-44B6-B08D-A2FC4F11D511}">
      <dsp:nvSpPr>
        <dsp:cNvPr id="13" name="Rectangles 12" hidden="1"/>
        <dsp:cNvSpPr/>
      </dsp:nvSpPr>
      <dsp:spPr>
        <a:xfrm>
          <a:off x="5823284" y="1146567"/>
          <a:ext cx="481263" cy="3393266"/>
        </a:xfrm>
        <a:prstGeom prst="rect">
          <a:avLst/>
        </a:prstGeom>
      </dsp:spPr>
      <dsp:txXfrm>
        <a:off x="5823284" y="1146567"/>
        <a:ext cx="481263" cy="339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2A803-CED9-4E2B-87BE-AEDA88CAAAF2}" type="datetimeFigureOut">
              <a:rPr lang="tr-TR" smtClean="0"/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D5336-6541-458B-9BD2-C6438C78BD5B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D5336-6541-458B-9BD2-C6438C78BD5B}" type="slidenum">
              <a:rPr lang="tr-TR" smtClean="0"/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5DD8B-46C8-4623-985C-8E1941FE6A03}" type="datetimeFigureOut">
              <a:rPr lang="tr-TR" smtClean="0"/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5A6C-83AB-48F0-9001-00154108BC7B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15" y="705485"/>
            <a:ext cx="8446770" cy="1143000"/>
          </a:xfrm>
        </p:spPr>
        <p:txBody>
          <a:bodyPr>
            <a:normAutofit fontScale="90000"/>
          </a:bodyPr>
          <a:p>
            <a:r>
              <a:rPr lang="en-GB" altLang="en-US" sz="3890">
                <a:latin typeface="Times New Roman" panose="02020603050405020304" charset="0"/>
                <a:cs typeface="Times New Roman" panose="02020603050405020304" charset="0"/>
              </a:rPr>
              <a:t>DEPARTMENT OF COMPUTER SCIENCE </a:t>
            </a:r>
            <a:br>
              <a:rPr lang="en-GB" altLang="en-US" sz="389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3890">
                <a:latin typeface="Times New Roman" panose="02020603050405020304" charset="0"/>
                <a:cs typeface="Times New Roman" panose="02020603050405020304" charset="0"/>
              </a:rPr>
              <a:t>UNIVERSITY OF KARACHI</a:t>
            </a:r>
            <a:endParaRPr lang="en-GB" altLang="en-US" sz="389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0615"/>
            <a:ext cx="8229600" cy="1205865"/>
          </a:xfrm>
        </p:spPr>
        <p:txBody>
          <a:bodyPr/>
          <a:p>
            <a:pPr marL="0" indent="0" algn="ctr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RIAZ UDDIN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GB" altLang="en-US">
                <a:latin typeface="Times New Roman" panose="02020603050405020304" charset="0"/>
                <a:cs typeface="Times New Roman" panose="02020603050405020304" charset="0"/>
              </a:rPr>
              <a:t>FINANCIAL ACCOUNTING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938655"/>
            <a:ext cx="2958465" cy="2897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204720"/>
            <a:ext cx="2143125" cy="24390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952500" y="356870"/>
            <a:ext cx="751840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DECISION MAKERS:THE USERS OF ACCOUNTING INFORMATION </a:t>
            </a:r>
            <a:endParaRPr lang="tr-TR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2 Dikdörtgen"/>
          <p:cNvSpPr/>
          <p:nvPr/>
        </p:nvSpPr>
        <p:spPr>
          <a:xfrm>
            <a:off x="505460" y="1525905"/>
            <a:ext cx="8219440" cy="4668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people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make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decisions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fall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into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three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categories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tr-TR" sz="2400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Those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manage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Those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outside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enterprise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direct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interest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Those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who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indirect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interest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in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800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tr-TR" sz="3800" dirty="0" err="1" smtClean="0">
                <a:latin typeface="Times New Roman" panose="02020603050405020304" charset="0"/>
                <a:cs typeface="Times New Roman" panose="02020603050405020304" charset="0"/>
              </a:rPr>
              <a:t>he</a:t>
            </a:r>
            <a:r>
              <a:rPr lang="tr-TR" sz="3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800" dirty="0" err="1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tr-TR" sz="3800" dirty="0" err="1" smtClean="0">
                <a:latin typeface="Times New Roman" panose="02020603050405020304" charset="0"/>
                <a:cs typeface="Times New Roman" panose="02020603050405020304" charset="0"/>
              </a:rPr>
              <a:t>sers</a:t>
            </a:r>
            <a:r>
              <a:rPr lang="tr-TR" sz="3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3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endParaRPr lang="tr-TR" sz="3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57200" y="1285860"/>
          <a:ext cx="8229600" cy="4840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22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Users</a:t>
            </a:r>
            <a:r>
              <a:rPr lang="tr-TR" sz="422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22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tr-TR" sz="422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422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Direct</a:t>
            </a:r>
            <a:r>
              <a:rPr lang="tr-TR" sz="422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22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422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22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Interest</a:t>
            </a:r>
            <a:endParaRPr lang="tr-TR" sz="4220" b="1" dirty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2370"/>
          </a:xfrm>
        </p:spPr>
        <p:txBody>
          <a:bodyPr/>
          <a:lstStyle/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primary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external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investors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creditors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1 Başlık"/>
          <p:cNvSpPr>
            <a:spLocks noGrp="1"/>
          </p:cNvSpPr>
          <p:nvPr/>
        </p:nvSpPr>
        <p:spPr>
          <a:xfrm>
            <a:off x="584200" y="262604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Users</a:t>
            </a:r>
            <a:r>
              <a:rPr lang="tr-TR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tr-TR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an </a:t>
            </a:r>
            <a:r>
              <a:rPr lang="tr-TR" b="1" dirty="0" err="1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tr-TR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ndirect</a:t>
            </a:r>
            <a:r>
              <a:rPr lang="tr-TR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Interest</a:t>
            </a:r>
            <a:endParaRPr lang="tr-TR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2 İçerik Yer Tutucusu"/>
          <p:cNvSpPr>
            <a:spLocks noGrp="1"/>
          </p:cNvSpPr>
          <p:nvPr/>
        </p:nvSpPr>
        <p:spPr>
          <a:xfrm>
            <a:off x="457200" y="3609340"/>
            <a:ext cx="8229600" cy="261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Tax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Authorities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Regulatory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Agencies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Groups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tr-TR" sz="2800" dirty="0" err="1"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abor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Unions</a:t>
            </a:r>
            <a:r>
              <a:rPr lang="tr-TR" sz="28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Advisors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Investors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Creditors</a:t>
            </a:r>
            <a:r>
              <a:rPr lang="tr-TR" sz="28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Consumer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Groups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Customers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General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Public</a:t>
            </a:r>
            <a:r>
              <a:rPr lang="tr-TR" sz="2800" dirty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Economic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lanners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smtClean="0">
                <a:solidFill>
                  <a:schemeClr val="accent3"/>
                </a:solidFill>
                <a:latin typeface="Times New Roman" panose="02020603050405020304" charset="0"/>
                <a:cs typeface="Times New Roman" panose="02020603050405020304" charset="0"/>
              </a:rPr>
              <a:t>THE FINANCIAL STATEMENTS AND THEIR ELEMENTS</a:t>
            </a:r>
            <a:endParaRPr lang="tr-TR" sz="3200" b="1" dirty="0" smtClean="0">
              <a:solidFill>
                <a:schemeClr val="accent3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41980"/>
          </a:xfrm>
        </p:spPr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Four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major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communicate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abut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retained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balance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sheet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2 İçerik Yer Tutucusu"/>
          <p:cNvSpPr>
            <a:spLocks noGrp="1"/>
          </p:cNvSpPr>
          <p:nvPr/>
        </p:nvSpPr>
        <p:spPr>
          <a:xfrm>
            <a:off x="539750" y="4653280"/>
            <a:ext cx="8229600" cy="1692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30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endParaRPr lang="tr-TR" sz="3000" b="1" dirty="0" smtClean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basic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elements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an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en-GB" alt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revenues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expenses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net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0225" y="548640"/>
            <a:ext cx="8229600" cy="59143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>
                <a:solidFill>
                  <a:schemeClr val="accent4"/>
                </a:solidFill>
              </a:rPr>
              <a:t>	</a:t>
            </a: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30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retained</a:t>
            </a:r>
            <a:r>
              <a:rPr lang="tr-TR" sz="30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endParaRPr lang="tr-TR" sz="3000" b="1" dirty="0" smtClean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Retained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represent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accumulated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generated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business’s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producing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less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amounts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been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paid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out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endParaRPr lang="tr-TR" sz="3000" dirty="0" err="1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Balance</a:t>
            </a:r>
            <a:r>
              <a:rPr lang="tr-TR" sz="30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sheet</a:t>
            </a:r>
            <a:r>
              <a:rPr lang="tr-TR" sz="30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tr-TR" sz="3000" b="1" dirty="0" smtClean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purpose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a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balance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sheet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o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show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financial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on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certain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usually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month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year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tr-TR" sz="3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often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called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i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statement</a:t>
            </a:r>
            <a:r>
              <a:rPr lang="tr-TR" sz="3000" i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</a:t>
            </a:r>
            <a:r>
              <a:rPr lang="tr-TR" sz="3000" i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financial</a:t>
            </a:r>
            <a:r>
              <a:rPr lang="tr-TR" sz="3000" i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i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None/>
            </a:pP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750" y="404495"/>
            <a:ext cx="8229600" cy="4943475"/>
          </a:xfrm>
        </p:spPr>
        <p:txBody>
          <a:bodyPr/>
          <a:lstStyle/>
          <a:p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date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balance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sheet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is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single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date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whereas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dates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three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cover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period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time,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such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as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month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quarter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year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3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balance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sheet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view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holder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resources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.</a:t>
            </a:r>
            <a:endParaRPr lang="tr-TR" sz="3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has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elements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assets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liabilities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also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called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creditors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’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equities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stockholders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’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equity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Resim" descr="trzz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705" y="1000108"/>
            <a:ext cx="6143668" cy="4929222"/>
          </a:xfrm>
          <a:prstGeom prst="rect">
            <a:avLst/>
          </a:prstGeom>
        </p:spPr>
      </p:pic>
      <p:sp>
        <p:nvSpPr>
          <p:cNvPr id="4" name="3 Dikdörtgen"/>
          <p:cNvSpPr/>
          <p:nvPr/>
        </p:nvSpPr>
        <p:spPr>
          <a:xfrm>
            <a:off x="1500166" y="2643182"/>
            <a:ext cx="2214578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endParaRPr lang="tr-TR" sz="24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5000625" y="2642870"/>
            <a:ext cx="1286510" cy="929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Liabilities</a:t>
            </a:r>
            <a:endParaRPr lang="tr-TR" sz="20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6237605" y="2642870"/>
            <a:ext cx="1620520" cy="929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20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’</a:t>
            </a:r>
            <a:endParaRPr lang="tr-TR" sz="20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tr-TR" sz="20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endParaRPr lang="tr-TR" sz="2000" b="1" dirty="0" err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2857488" y="4929198"/>
            <a:ext cx="2500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tr-TR" sz="4000" b="1" dirty="0" smtClean="0"/>
              <a:t>A=L+SE</a:t>
            </a:r>
            <a:endParaRPr lang="tr-TR" sz="4000" b="1" dirty="0"/>
          </a:p>
        </p:txBody>
      </p:sp>
      <p:sp>
        <p:nvSpPr>
          <p:cNvPr id="8" name="7 Dikdörtgen"/>
          <p:cNvSpPr/>
          <p:nvPr/>
        </p:nvSpPr>
        <p:spPr>
          <a:xfrm>
            <a:off x="3500430" y="5786454"/>
            <a:ext cx="150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Exhibit</a:t>
            </a:r>
            <a:r>
              <a:rPr lang="tr-TR" dirty="0" smtClean="0"/>
              <a:t> 1.9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1966269" y="285728"/>
            <a:ext cx="5212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b="1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6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600" b="1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3600" b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600" b="1" dirty="0" err="1" smtClean="0">
                <a:latin typeface="Times New Roman" panose="02020603050405020304" charset="0"/>
                <a:cs typeface="Times New Roman" panose="02020603050405020304" charset="0"/>
              </a:rPr>
              <a:t>Equation</a:t>
            </a:r>
            <a:endParaRPr lang="tr-TR" sz="3600" b="1" dirty="0" err="1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539750" y="404495"/>
            <a:ext cx="790067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This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equation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known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as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equation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two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sides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equation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must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always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be </a:t>
            </a:r>
            <a:r>
              <a:rPr lang="tr-TR" sz="30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equal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be  ‘’</a:t>
            </a:r>
            <a:r>
              <a:rPr lang="tr-TR" sz="30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tr-TR" sz="30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balance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’’, as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shown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Exhibit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1.9.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446405" y="431165"/>
            <a:ext cx="8323580" cy="46545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en-GB" alt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28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28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economic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company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expected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benefit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company’s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future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operations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Certain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kinds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-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receivable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monetary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items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inventories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land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building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equipment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nonmonetary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phsical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items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Still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right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granted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patents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trademark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copyrights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nonphysical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589915" y="571500"/>
            <a:ext cx="8094980" cy="464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 smtClean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Liabilities</a:t>
            </a:r>
            <a:r>
              <a:rPr lang="en-GB" altLang="tr-TR" sz="2800" dirty="0" err="1" smtClean="0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Liabilities</a:t>
            </a:r>
            <a:r>
              <a:rPr lang="tr-TR" sz="28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business’s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present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obligations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pay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, transfer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provide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services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entities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future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Among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obligations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amounts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owed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suppliers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goods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services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bought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credit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(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called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payable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)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Borrowed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money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(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money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owed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on bank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loans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)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Salaries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wages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owed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employees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Taxes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owed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government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.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3 Diyagram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cxnSp>
        <p:nvCxnSpPr>
          <p:cNvPr id="9" name="8 Düz Bağlayıcı"/>
          <p:cNvCxnSpPr/>
          <p:nvPr/>
        </p:nvCxnSpPr>
        <p:spPr>
          <a:xfrm rot="5400000">
            <a:off x="4215604" y="378539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Serbest Form"/>
          <p:cNvSpPr/>
          <p:nvPr/>
        </p:nvSpPr>
        <p:spPr>
          <a:xfrm>
            <a:off x="1607574" y="1076632"/>
            <a:ext cx="2241755" cy="1253613"/>
          </a:xfrm>
          <a:custGeom>
            <a:avLst/>
            <a:gdLst>
              <a:gd name="connsiteX0" fmla="*/ 2079523 w 2241755"/>
              <a:gd name="connsiteY0" fmla="*/ 14749 h 1253613"/>
              <a:gd name="connsiteX1" fmla="*/ 0 w 2241755"/>
              <a:gd name="connsiteY1" fmla="*/ 0 h 1253613"/>
              <a:gd name="connsiteX2" fmla="*/ 0 w 2241755"/>
              <a:gd name="connsiteY2" fmla="*/ 1253613 h 1253613"/>
              <a:gd name="connsiteX3" fmla="*/ 2241755 w 2241755"/>
              <a:gd name="connsiteY3" fmla="*/ 1224116 h 125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1755" h="1253613">
                <a:moveTo>
                  <a:pt x="2079523" y="14749"/>
                </a:moveTo>
                <a:lnTo>
                  <a:pt x="0" y="0"/>
                </a:lnTo>
                <a:lnTo>
                  <a:pt x="0" y="1253613"/>
                </a:lnTo>
                <a:lnTo>
                  <a:pt x="2241755" y="1224116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39 Serbest Form"/>
          <p:cNvSpPr/>
          <p:nvPr/>
        </p:nvSpPr>
        <p:spPr>
          <a:xfrm>
            <a:off x="5000628" y="2786058"/>
            <a:ext cx="2348238" cy="1357323"/>
          </a:xfrm>
          <a:custGeom>
            <a:avLst/>
            <a:gdLst>
              <a:gd name="connsiteX0" fmla="*/ 1047135 w 2433484"/>
              <a:gd name="connsiteY0" fmla="*/ 14749 h 2418736"/>
              <a:gd name="connsiteX1" fmla="*/ 2418735 w 2433484"/>
              <a:gd name="connsiteY1" fmla="*/ 0 h 2418736"/>
              <a:gd name="connsiteX2" fmla="*/ 2433484 w 2433484"/>
              <a:gd name="connsiteY2" fmla="*/ 2300749 h 2418736"/>
              <a:gd name="connsiteX3" fmla="*/ 0 w 2433484"/>
              <a:gd name="connsiteY3" fmla="*/ 2418736 h 2418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3484" h="2418736">
                <a:moveTo>
                  <a:pt x="1047135" y="14749"/>
                </a:moveTo>
                <a:lnTo>
                  <a:pt x="2418735" y="0"/>
                </a:lnTo>
                <a:cubicBezTo>
                  <a:pt x="2423651" y="766916"/>
                  <a:pt x="2428568" y="1533833"/>
                  <a:pt x="2433484" y="2300749"/>
                </a:cubicBezTo>
                <a:lnTo>
                  <a:pt x="0" y="2418736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40 Serbest Form"/>
          <p:cNvSpPr/>
          <p:nvPr/>
        </p:nvSpPr>
        <p:spPr>
          <a:xfrm>
            <a:off x="2271252" y="3893574"/>
            <a:ext cx="1799303" cy="2610465"/>
          </a:xfrm>
          <a:custGeom>
            <a:avLst/>
            <a:gdLst>
              <a:gd name="connsiteX0" fmla="*/ 1415845 w 1799303"/>
              <a:gd name="connsiteY0" fmla="*/ 2610465 h 2610465"/>
              <a:gd name="connsiteX1" fmla="*/ 0 w 1799303"/>
              <a:gd name="connsiteY1" fmla="*/ 2566220 h 2610465"/>
              <a:gd name="connsiteX2" fmla="*/ 44245 w 1799303"/>
              <a:gd name="connsiteY2" fmla="*/ 0 h 2610465"/>
              <a:gd name="connsiteX3" fmla="*/ 1799303 w 1799303"/>
              <a:gd name="connsiteY3" fmla="*/ 14749 h 261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303" h="2610465">
                <a:moveTo>
                  <a:pt x="1415845" y="2610465"/>
                </a:moveTo>
                <a:lnTo>
                  <a:pt x="0" y="2566220"/>
                </a:lnTo>
                <a:lnTo>
                  <a:pt x="44245" y="0"/>
                </a:lnTo>
                <a:lnTo>
                  <a:pt x="1799303" y="14749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41 Sağ Ok"/>
          <p:cNvSpPr/>
          <p:nvPr/>
        </p:nvSpPr>
        <p:spPr>
          <a:xfrm>
            <a:off x="3428992" y="2214554"/>
            <a:ext cx="478342" cy="1428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42 Sağ Ok"/>
          <p:cNvSpPr/>
          <p:nvPr/>
        </p:nvSpPr>
        <p:spPr>
          <a:xfrm>
            <a:off x="3571868" y="3857628"/>
            <a:ext cx="478342" cy="1428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44 Sağ Ok"/>
          <p:cNvSpPr/>
          <p:nvPr/>
        </p:nvSpPr>
        <p:spPr>
          <a:xfrm rot="10800000">
            <a:off x="4929190" y="4071942"/>
            <a:ext cx="478342" cy="142876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4124EF-5EF4-455B-B128-2E739FED6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84124EF-5EF4-455B-B128-2E739FED6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84124EF-5EF4-455B-B128-2E739FED6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8FF0CE-6895-4C34-85BE-B67E8A101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A68FF0CE-6895-4C34-85BE-B67E8A101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A68FF0CE-6895-4C34-85BE-B67E8A101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67A8CB-5F85-44D6-AFCE-41052E7C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FF67A8CB-5F85-44D6-AFCE-41052E7C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FF67A8CB-5F85-44D6-AFCE-41052E7CE9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4564BC-D988-47F6-8A1E-AA274F4E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A84564BC-D988-47F6-8A1E-AA274F4E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A84564BC-D988-47F6-8A1E-AA274F4ED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36FC19-C3C1-42E0-971A-4D2FB2221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D36FC19-C3C1-42E0-971A-4D2FB2221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D36FC19-C3C1-42E0-971A-4D2FB22211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B417D32-6DF5-4451-B274-BA4C992A8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6B417D32-6DF5-4451-B274-BA4C992A8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6B417D32-6DF5-4451-B274-BA4C992A8D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1B949C-1650-42F0-9907-93B024F6F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B1B949C-1650-42F0-9907-93B024F6F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B1B949C-1650-42F0-9907-93B024F6F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83895" y="404495"/>
            <a:ext cx="8108315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0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30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tr-TR" sz="30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r>
              <a:rPr lang="tr-TR" sz="30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also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called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shareholders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)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represents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claims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owners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a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corporation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assets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.  </a:t>
            </a:r>
            <a:endParaRPr lang="tr-TR" sz="3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 has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two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parts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contributed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retained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:</a:t>
            </a:r>
            <a:endParaRPr lang="tr-TR" sz="3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’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Equity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Contributed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+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Retained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Earnings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	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Contributed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30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amount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stockholders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invest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0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30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3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18490" y="785495"/>
            <a:ext cx="811022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28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f </a:t>
            </a:r>
            <a:r>
              <a:rPr lang="tr-TR" sz="28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Flows</a:t>
            </a:r>
            <a:r>
              <a:rPr lang="tr-TR" sz="2800" b="1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800" b="1" dirty="0" smtClean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Whereas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focuses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on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company’s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profitabilitiy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focuses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liquidity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outflows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out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Net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difference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between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outflows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527685" y="404495"/>
            <a:ext cx="8051165" cy="1537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RATIO</a:t>
            </a:r>
            <a:endParaRPr lang="tr-TR" sz="22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Profit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Margin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calculated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dividing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net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revenues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Profit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margin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= net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/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revenues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1 Dikdörtgen"/>
          <p:cNvSpPr/>
          <p:nvPr/>
        </p:nvSpPr>
        <p:spPr>
          <a:xfrm>
            <a:off x="640080" y="1988820"/>
            <a:ext cx="7826375" cy="3276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n-US" sz="3000" b="1" kern="0" dirty="0" smtClean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Financial Ratios</a:t>
            </a:r>
            <a:endParaRPr lang="tr-TR" altLang="en-US" sz="3000" b="1" dirty="0" smtClean="0">
              <a:solidFill>
                <a:schemeClr val="accent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>
                <a:solidFill>
                  <a:srgbClr val="E88A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altLang="en-US" sz="220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Liquidity Ratios</a:t>
            </a:r>
            <a:endParaRPr lang="tr-TR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Leverage ratios (Capital Structure Ratios)</a:t>
            </a:r>
            <a:endParaRPr lang="tr-TR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Profitability ratios</a:t>
            </a:r>
            <a:endParaRPr lang="tr-TR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Valuation ratios</a:t>
            </a:r>
            <a:endParaRPr lang="tr-TR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Turnover Ratios</a:t>
            </a:r>
            <a:endParaRPr lang="en-US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467995" y="260350"/>
            <a:ext cx="7992745" cy="3674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defRPr/>
            </a:pPr>
            <a:r>
              <a:rPr lang="en-US" altLang="en-US" sz="28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Liquidity </a:t>
            </a:r>
            <a:r>
              <a:rPr lang="en-US" altLang="en-US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Ratios</a:t>
            </a:r>
            <a:endParaRPr lang="tr-TR" altLang="en-US" sz="28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en-GB" altLang="tr-TR" sz="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altLang="en-US" sz="28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en-US" altLang="en-US" sz="22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Current </a:t>
            </a:r>
            <a:r>
              <a:rPr lang="en-US" altLang="en-US" sz="22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Ratio: 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The ratio is mainly used to give an idea of the company's ability to pay back its short-term liabilities (debt and payables) with its short-term assets (cash, inventory, receivables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tr-TR" alt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altLang="en-US" dirty="0"/>
          </a:p>
          <a:p>
            <a:pPr algn="just">
              <a:defRPr/>
            </a:pPr>
            <a:endParaRPr lang="tr-TR" altLang="en-US" dirty="0" smtClean="0"/>
          </a:p>
          <a:p>
            <a:pPr algn="just">
              <a:defRPr/>
            </a:pPr>
            <a:endParaRPr lang="tr-TR" altLang="en-US" dirty="0"/>
          </a:p>
          <a:p>
            <a:pPr algn="just">
              <a:defRPr/>
            </a:pPr>
            <a:endParaRPr lang="tr-TR" altLang="en-US" dirty="0" smtClean="0"/>
          </a:p>
          <a:p>
            <a:pPr algn="just">
              <a:defRPr/>
            </a:pPr>
            <a:endParaRPr lang="tr-TR" altLang="en-US" dirty="0"/>
          </a:p>
          <a:p>
            <a:pPr algn="just">
              <a:defRPr/>
            </a:pPr>
            <a:endParaRPr lang="tr-TR" altLang="en-US" dirty="0" smtClean="0"/>
          </a:p>
          <a:p>
            <a:pPr algn="just">
              <a:defRPr/>
            </a:pPr>
            <a:endParaRPr lang="en-US" altLang="en-US" dirty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1619885" y="1916430"/>
          <a:ext cx="4702810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" imgW="2057400" imgH="393700" progId="Equation.3">
                  <p:embed/>
                </p:oleObj>
              </mc:Choice>
              <mc:Fallback>
                <p:oleObj name="Equation" r:id="rId1" imgW="2057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85" y="1916430"/>
                        <a:ext cx="4702810" cy="865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Dikdörtgen"/>
          <p:cNvSpPr/>
          <p:nvPr/>
        </p:nvSpPr>
        <p:spPr>
          <a:xfrm>
            <a:off x="467995" y="2950210"/>
            <a:ext cx="8141335" cy="312991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defRPr/>
            </a:pPr>
            <a:r>
              <a:rPr lang="en-US" altLang="en-US" sz="22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Quick Ratio: </a:t>
            </a:r>
            <a:r>
              <a:rPr lang="en-US" altLang="en-US" sz="2200" dirty="0">
                <a:latin typeface="Times New Roman" panose="02020603050405020304" charset="0"/>
                <a:cs typeface="Times New Roman" panose="02020603050405020304" charset="0"/>
              </a:rPr>
              <a:t>The quick ratio measures the dollar amount of liquid assets available for each dollar of current liabilities. </a:t>
            </a:r>
            <a:endParaRPr lang="tr-TR" altLang="en-US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altLang="en-US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Quick 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Ratio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=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Cash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in hand + Cash at Bank + Receivables + Marketable Securities</a:t>
            </a: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			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Current Liabilities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fontAlgn="ctr"/>
            <a:r>
              <a:rPr lang="tr-TR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	    </a:t>
            </a:r>
            <a:r>
              <a:rPr lang="en-US" altLang="en-US" sz="2200" dirty="0" smtClean="0">
                <a:latin typeface="Times New Roman" panose="02020603050405020304" charset="0"/>
                <a:cs typeface="Times New Roman" panose="02020603050405020304" charset="0"/>
              </a:rPr>
              <a:t>= (current assets – inventory)/ Current liabilities</a:t>
            </a: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altLang="en-US" dirty="0" smtClean="0"/>
          </a:p>
          <a:p>
            <a:pPr algn="just">
              <a:defRPr/>
            </a:pPr>
            <a:endParaRPr lang="tr-TR" altLang="en-US" dirty="0"/>
          </a:p>
          <a:p>
            <a:pPr algn="just">
              <a:defRPr/>
            </a:pPr>
            <a:endParaRPr lang="tr-TR" altLang="en-US" dirty="0" smtClean="0"/>
          </a:p>
          <a:p>
            <a:pPr algn="just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83895" y="188595"/>
            <a:ext cx="7287260" cy="20161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800" b="1" dirty="0" smtClean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Leverage (Capital Structure) Ratios</a:t>
            </a:r>
            <a:endParaRPr lang="tr-TR" altLang="en-US" sz="2800" b="1" dirty="0" smtClean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Debt to equity ratio (DE ratio):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It refers a company’s capital structure and whether the company is more reliant on borrowings (debt) or shareholder capital (equity) to fund assets and activities.</a:t>
            </a:r>
            <a:endParaRPr lang="tr-TR" altLang="en-US" dirty="0">
              <a:solidFill>
                <a:schemeClr val="tx2"/>
              </a:solidFill>
            </a:endParaRPr>
          </a:p>
          <a:p>
            <a:endParaRPr lang="tr-TR" altLang="en-US" b="1" dirty="0" smtClean="0">
              <a:solidFill>
                <a:schemeClr val="tx2"/>
              </a:solidFill>
            </a:endParaRPr>
          </a:p>
          <a:p>
            <a:endParaRPr lang="tr-TR" altLang="en-US" b="1" dirty="0">
              <a:solidFill>
                <a:schemeClr val="tx2"/>
              </a:solidFill>
            </a:endParaRPr>
          </a:p>
          <a:p>
            <a:endParaRPr lang="tr-TR" altLang="en-US" b="1" dirty="0" smtClean="0">
              <a:solidFill>
                <a:schemeClr val="tx2"/>
              </a:solidFill>
            </a:endParaRPr>
          </a:p>
          <a:p>
            <a:endParaRPr lang="tr-TR" altLang="en-US" b="1" dirty="0">
              <a:solidFill>
                <a:schemeClr val="tx2"/>
              </a:solidFill>
            </a:endParaRPr>
          </a:p>
          <a:p>
            <a:endParaRPr lang="tr-TR" altLang="en-US" b="1" dirty="0" smtClean="0">
              <a:solidFill>
                <a:schemeClr val="tx2"/>
              </a:solidFill>
            </a:endParaRPr>
          </a:p>
          <a:p>
            <a:endParaRPr lang="tr-TR" b="1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</p:txBody>
      </p:sp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1774825" y="2060575"/>
          <a:ext cx="4815205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معادلة" r:id="rId1" imgW="3365500" imgH="660400" progId="Equation.3">
                  <p:embed/>
                </p:oleObj>
              </mc:Choice>
              <mc:Fallback>
                <p:oleObj name="معادلة" r:id="rId1" imgW="33655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060575"/>
                        <a:ext cx="4815205" cy="9340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Dikdörtgen"/>
          <p:cNvSpPr/>
          <p:nvPr/>
        </p:nvSpPr>
        <p:spPr>
          <a:xfrm>
            <a:off x="537845" y="3126105"/>
            <a:ext cx="7897495" cy="145161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defRPr/>
            </a:pPr>
            <a:r>
              <a:rPr lang="en-US" sz="2200" b="1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Total liabilities to total tangible assets (TLTAI):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This ratio provides the relationship between a company’s liabilities and tangible assets. Tangible assets are defined as physical assets, such as property, cash, inventory and receivables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kern="0" dirty="0" smtClean="0">
              <a:solidFill>
                <a:srgbClr val="E88A00"/>
              </a:solidFill>
            </a:endParaRPr>
          </a:p>
          <a:p>
            <a:pPr algn="just">
              <a:defRPr/>
            </a:pPr>
            <a:endParaRPr lang="tr-TR" kern="0" dirty="0">
              <a:solidFill>
                <a:srgbClr val="E88A00"/>
              </a:solidFill>
            </a:endParaRPr>
          </a:p>
          <a:p>
            <a:pPr algn="just">
              <a:defRPr/>
            </a:pPr>
            <a:endParaRPr lang="en-US" kern="0" dirty="0">
              <a:solidFill>
                <a:srgbClr val="E88A00"/>
              </a:solidFill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182495" y="4784090"/>
          <a:ext cx="4839335" cy="102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معادلة" r:id="rId3" imgW="1955800" imgH="419100" progId="Equation.3">
                  <p:embed/>
                </p:oleObj>
              </mc:Choice>
              <mc:Fallback>
                <p:oleObj name="معادلة" r:id="rId3" imgW="1955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495" y="4784090"/>
                        <a:ext cx="4839335" cy="10248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44525" y="711835"/>
            <a:ext cx="7878445" cy="7607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Interest cover ratio: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measures company’s ability to meet interest expenses on debt using profits.</a:t>
            </a:r>
            <a:r>
              <a:rPr lang="en-US" kern="0" dirty="0" smtClean="0">
                <a:solidFill>
                  <a:srgbClr val="E88A00"/>
                </a:solidFill>
              </a:rPr>
              <a:t> </a:t>
            </a:r>
            <a:endParaRPr lang="tr-TR" kern="0" dirty="0" smtClean="0">
              <a:solidFill>
                <a:srgbClr val="E88A00"/>
              </a:solidFill>
            </a:endParaRPr>
          </a:p>
          <a:p>
            <a:endParaRPr lang="tr-TR" kern="0" dirty="0">
              <a:solidFill>
                <a:srgbClr val="E88A00"/>
              </a:solidFill>
            </a:endParaRPr>
          </a:p>
          <a:p>
            <a:endParaRPr lang="tr-TR" kern="0" dirty="0" smtClean="0">
              <a:solidFill>
                <a:srgbClr val="E88A00"/>
              </a:solidFill>
            </a:endParaRPr>
          </a:p>
          <a:p>
            <a:endParaRPr lang="tr-TR" kern="0" dirty="0">
              <a:solidFill>
                <a:srgbClr val="E88A00"/>
              </a:solidFill>
            </a:endParaRPr>
          </a:p>
          <a:p>
            <a:endParaRPr lang="tr-TR" kern="0" dirty="0" smtClean="0">
              <a:solidFill>
                <a:srgbClr val="E88A00"/>
              </a:solidFill>
            </a:endParaRPr>
          </a:p>
          <a:p>
            <a:endParaRPr lang="tr-TR" kern="0" dirty="0">
              <a:solidFill>
                <a:srgbClr val="E88A00"/>
              </a:solidFill>
            </a:endParaRPr>
          </a:p>
          <a:p>
            <a:endParaRPr lang="tr-TR" kern="0" dirty="0" smtClean="0">
              <a:solidFill>
                <a:srgbClr val="E88A00"/>
              </a:solidFill>
            </a:endParaRPr>
          </a:p>
          <a:p>
            <a:endParaRPr lang="tr-TR" kern="0" dirty="0">
              <a:solidFill>
                <a:srgbClr val="E88A00"/>
              </a:solidFill>
            </a:endParaRPr>
          </a:p>
          <a:p>
            <a:endParaRPr lang="tr-TR" dirty="0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752475" y="1550670"/>
          <a:ext cx="738886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معادلة" r:id="rId1" imgW="6489700" imgH="609600" progId="Equation.3">
                  <p:embed/>
                </p:oleObj>
              </mc:Choice>
              <mc:Fallback>
                <p:oleObj name="معادلة" r:id="rId1" imgW="64897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550670"/>
                        <a:ext cx="738886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Dikdörtgen"/>
          <p:cNvSpPr/>
          <p:nvPr/>
        </p:nvSpPr>
        <p:spPr>
          <a:xfrm>
            <a:off x="638175" y="2936875"/>
            <a:ext cx="7940040" cy="18535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Net debt to equity ratio: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This represents the level of risk associated with the company’s funding source. It is a useful internal measure to review the balance between interest bearing debt and shareholders’ equity for the purpose of improving company capacity to meet debt repayments and/or return on equity.</a:t>
            </a:r>
            <a:endParaRPr lang="tr-TR" sz="2200" b="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dirty="0"/>
          </a:p>
          <a:p>
            <a:endParaRPr lang="tr-TR" b="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5123" name="Object 1"/>
          <p:cNvGraphicFramePr>
            <a:graphicFrameLocks noChangeAspect="1"/>
          </p:cNvGraphicFramePr>
          <p:nvPr/>
        </p:nvGraphicFramePr>
        <p:xfrm>
          <a:off x="1905000" y="4683760"/>
          <a:ext cx="588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معادلة" r:id="rId3" imgW="5880100" imgH="723900" progId="Equation.3">
                  <p:embed/>
                </p:oleObj>
              </mc:Choice>
              <mc:Fallback>
                <p:oleObj name="معادلة" r:id="rId3" imgW="5880100" imgH="723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83760"/>
                        <a:ext cx="5880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45160" y="281940"/>
            <a:ext cx="8006715" cy="16033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2800" b="1" u="sng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Profitability Ratios</a:t>
            </a:r>
            <a:endParaRPr lang="en-US" altLang="en-US" sz="2800" b="1" u="sng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6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altLang="en-US" sz="28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Gross profit margin:</a:t>
            </a:r>
            <a:r>
              <a:rPr lang="en-US" sz="2200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Gross profit margin tells us what percentage of a company’s sales revenue would remain after deducting the cost of goods sold.</a:t>
            </a:r>
            <a:r>
              <a:rPr lang="en-US" sz="2200" kern="0" dirty="0" smtClean="0">
                <a:solidFill>
                  <a:srgbClr val="E88A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200" kern="0" dirty="0" smtClean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kern="0" dirty="0">
              <a:solidFill>
                <a:srgbClr val="E88A00"/>
              </a:solidFill>
            </a:endParaRPr>
          </a:p>
          <a:p>
            <a:endParaRPr lang="tr-TR" kern="0" dirty="0" smtClean="0">
              <a:solidFill>
                <a:srgbClr val="E88A00"/>
              </a:solidFill>
            </a:endParaRPr>
          </a:p>
          <a:p>
            <a:endParaRPr lang="en-US" kern="0" dirty="0" smtClean="0">
              <a:solidFill>
                <a:srgbClr val="E88A00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756285" y="2063750"/>
          <a:ext cx="7719695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" imgW="3517900" imgH="355600" progId="Equation.3">
                  <p:embed/>
                </p:oleObj>
              </mc:Choice>
              <mc:Fallback>
                <p:oleObj name="Equation" r:id="rId1" imgW="35179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" y="2063750"/>
                        <a:ext cx="7719695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Dikdörtgen"/>
          <p:cNvSpPr/>
          <p:nvPr/>
        </p:nvSpPr>
        <p:spPr>
          <a:xfrm>
            <a:off x="663575" y="3150870"/>
            <a:ext cx="7790815" cy="108077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defRPr/>
            </a:pPr>
            <a:r>
              <a:rPr lang="en-US" sz="2200" b="1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Net profit margin: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Net profit margin meanwhile indicates what percentage of a company’s sales revenue would remain after all costs have been taken into account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kern="0" dirty="0" smtClean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en-US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1691640" y="4326255"/>
          <a:ext cx="542607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2082800" imgH="355600" progId="Equation.3">
                  <p:embed/>
                </p:oleObj>
              </mc:Choice>
              <mc:Fallback>
                <p:oleObj name="Equation" r:id="rId3" imgW="2082800" imgH="355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40" y="4326255"/>
                        <a:ext cx="5426075" cy="69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83895" y="404495"/>
            <a:ext cx="7920990" cy="17037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defRPr/>
            </a:pPr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sz="2200" b="1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on equity (ROE):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It is another measurement of management performance. ROE tells the investor how well a company has used the capital from its shareholders to generate profits. A higher ROE denotes a higher level of management performance.</a:t>
            </a:r>
            <a:r>
              <a:rPr lang="en-US" sz="2200" kern="0" dirty="0">
                <a:solidFill>
                  <a:srgbClr val="E88A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kern="0" dirty="0" smtClean="0">
              <a:solidFill>
                <a:srgbClr val="E88A00"/>
              </a:solidFill>
            </a:endParaRPr>
          </a:p>
          <a:p>
            <a:pPr algn="just">
              <a:defRPr/>
            </a:pPr>
            <a:endParaRPr lang="tr-TR" kern="0" dirty="0">
              <a:solidFill>
                <a:srgbClr val="E88A00"/>
              </a:solidFill>
            </a:endParaRPr>
          </a:p>
          <a:p>
            <a:pPr algn="just">
              <a:defRPr/>
            </a:pPr>
            <a:endParaRPr lang="tr-TR" kern="0" dirty="0" smtClean="0">
              <a:solidFill>
                <a:srgbClr val="E88A00"/>
              </a:solidFill>
            </a:endParaRPr>
          </a:p>
          <a:p>
            <a:pPr algn="just">
              <a:defRPr/>
            </a:pPr>
            <a:endParaRPr lang="tr-TR" kern="0" dirty="0">
              <a:solidFill>
                <a:srgbClr val="E88A00"/>
              </a:solidFill>
            </a:endParaRPr>
          </a:p>
          <a:p>
            <a:pPr algn="just">
              <a:defRPr/>
            </a:pPr>
            <a:endParaRPr lang="en-US" kern="0" dirty="0">
              <a:solidFill>
                <a:srgbClr val="E88A00"/>
              </a:solidFill>
            </a:endParaRPr>
          </a:p>
        </p:txBody>
      </p:sp>
      <p:graphicFrame>
        <p:nvGraphicFramePr>
          <p:cNvPr id="9218" name="Object 1"/>
          <p:cNvGraphicFramePr>
            <a:graphicFrameLocks noChangeAspect="1"/>
          </p:cNvGraphicFramePr>
          <p:nvPr/>
        </p:nvGraphicFramePr>
        <p:xfrm>
          <a:off x="1692275" y="2108200"/>
          <a:ext cx="5949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" imgW="2895600" imgH="381000" progId="Equation.3">
                  <p:embed/>
                </p:oleObj>
              </mc:Choice>
              <mc:Fallback>
                <p:oleObj name="Equation" r:id="rId1" imgW="28956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08200"/>
                        <a:ext cx="59499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Dikdörtgen"/>
          <p:cNvSpPr/>
          <p:nvPr/>
        </p:nvSpPr>
        <p:spPr>
          <a:xfrm>
            <a:off x="734060" y="3221990"/>
            <a:ext cx="7835265" cy="125793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defRPr/>
            </a:pPr>
            <a:r>
              <a:rPr lang="en-US" sz="2200" b="1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Return on assets (ROA):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It is a measurement of management performance. ROA tells the investor how well a company uses its assets to generate income. A higher ROA denotes a higher level of management performance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kern="0" dirty="0" smtClean="0">
              <a:solidFill>
                <a:srgbClr val="E88A00"/>
              </a:solidFill>
            </a:endParaRPr>
          </a:p>
          <a:p>
            <a:pPr algn="just">
              <a:defRPr/>
            </a:pPr>
            <a:endParaRPr lang="en-US" kern="0" dirty="0">
              <a:solidFill>
                <a:srgbClr val="E88A00"/>
              </a:solidFill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827405" y="4719320"/>
          <a:ext cx="766254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352800" imgH="419100" progId="Equation.3">
                  <p:embed/>
                </p:oleObj>
              </mc:Choice>
              <mc:Fallback>
                <p:oleObj name="Equation" r:id="rId3" imgW="33528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" y="4719320"/>
                        <a:ext cx="7662545" cy="756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11505" y="332740"/>
            <a:ext cx="7894955" cy="22180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en-US" sz="30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Valuation Ratios</a:t>
            </a:r>
            <a:endParaRPr lang="tr-TR" altLang="en-US" sz="30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9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altLang="en-US" sz="22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Price to earnings ratio (PE): </a:t>
            </a:r>
            <a:r>
              <a:rPr lang="en-US" sz="2200" b="0" kern="0" dirty="0" smtClean="0">
                <a:latin typeface="Times New Roman" panose="02020603050405020304" charset="0"/>
                <a:cs typeface="Times New Roman" panose="02020603050405020304" charset="0"/>
              </a:rPr>
              <a:t>It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assess a company’s value. It measures company’s current share price relative to its per-share earnings.</a:t>
            </a:r>
            <a:endParaRPr lang="tr-TR" sz="2200" b="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b="0" dirty="0" smtClean="0"/>
          </a:p>
          <a:p>
            <a:endParaRPr lang="tr-TR" dirty="0"/>
          </a:p>
          <a:p>
            <a:endParaRPr lang="en-US" b="0" dirty="0" smtClean="0"/>
          </a:p>
          <a:p>
            <a:endParaRPr lang="tr-TR" altLang="en-US" b="1" dirty="0" smtClean="0">
              <a:solidFill>
                <a:schemeClr val="accent1"/>
              </a:solidFill>
            </a:endParaRPr>
          </a:p>
          <a:p>
            <a:endParaRPr lang="tr-TR" altLang="en-US" b="1" dirty="0">
              <a:solidFill>
                <a:schemeClr val="accent1"/>
              </a:solidFill>
            </a:endParaRPr>
          </a:p>
          <a:p>
            <a:endParaRPr lang="tr-TR" altLang="en-US" b="1" dirty="0" smtClean="0">
              <a:solidFill>
                <a:schemeClr val="accent1"/>
              </a:solidFill>
            </a:endParaRPr>
          </a:p>
          <a:p>
            <a:endParaRPr lang="tr-TR" b="1" dirty="0">
              <a:solidFill>
                <a:schemeClr val="accent1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2555875" y="2204720"/>
          <a:ext cx="3187065" cy="7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" imgW="1282700" imgH="381000" progId="Equation.3">
                  <p:embed/>
                </p:oleObj>
              </mc:Choice>
              <mc:Fallback>
                <p:oleObj name="Equation" r:id="rId1" imgW="12827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4720"/>
                        <a:ext cx="3187065" cy="798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1 Dikdörtgen"/>
          <p:cNvSpPr/>
          <p:nvPr/>
        </p:nvSpPr>
        <p:spPr>
          <a:xfrm>
            <a:off x="690880" y="3365500"/>
            <a:ext cx="7906385" cy="86360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defRPr/>
            </a:pPr>
            <a:r>
              <a:rPr lang="en-US" sz="2200" b="1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Price/earnings to growth ratio (PEG):</a:t>
            </a:r>
            <a:r>
              <a:rPr lang="en-US" sz="2200" kern="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200" i="1" dirty="0">
                <a:latin typeface="Times New Roman" panose="02020603050405020304" charset="0"/>
                <a:cs typeface="Times New Roman" panose="02020603050405020304" charset="0"/>
              </a:rPr>
              <a:t>PEG ratio </a:t>
            </a:r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acts as a measure of company’s value that takes into account future growth. </a:t>
            </a:r>
            <a:endParaRPr lang="tr-TR" sz="2200" kern="0" dirty="0">
              <a:solidFill>
                <a:srgbClr val="E88A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defRPr/>
            </a:pPr>
            <a:endParaRPr lang="tr-TR" kern="0" dirty="0" smtClean="0">
              <a:solidFill>
                <a:srgbClr val="E88A00"/>
              </a:solidFill>
            </a:endParaRPr>
          </a:p>
          <a:p>
            <a:pPr algn="just">
              <a:defRPr/>
            </a:pPr>
            <a:endParaRPr lang="tr-TR" kern="0" dirty="0">
              <a:solidFill>
                <a:srgbClr val="E88A00"/>
              </a:solidFill>
            </a:endParaRPr>
          </a:p>
          <a:p>
            <a:pPr algn="just">
              <a:defRPr/>
            </a:pPr>
            <a:endParaRPr lang="en-US" kern="0" dirty="0">
              <a:solidFill>
                <a:srgbClr val="E88A00"/>
              </a:solidFill>
            </a:endParaRPr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2988310" y="4214495"/>
          <a:ext cx="296481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257300" imgH="381000" progId="Equation.3">
                  <p:embed/>
                </p:oleObj>
              </mc:Choice>
              <mc:Fallback>
                <p:oleObj name="Equation" r:id="rId3" imgW="12573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310" y="4214495"/>
                        <a:ext cx="296481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691515" y="638810"/>
            <a:ext cx="8022590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Turnover Ratios</a:t>
            </a:r>
            <a:endParaRPr lang="tr-TR" altLang="en-US" sz="2200" b="1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0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200" b="1" kern="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Inventory turnover: 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It is  a measure of the number of times </a:t>
            </a:r>
            <a:r>
              <a:rPr lang="en-US" sz="2200" dirty="0" smtClean="0">
                <a:latin typeface="Times New Roman" panose="02020603050405020304" charset="0"/>
                <a:cs typeface="Times New Roman" panose="02020603050405020304" charset="0"/>
              </a:rPr>
              <a:t>inventory</a:t>
            </a:r>
            <a:r>
              <a:rPr lang="en-US" sz="2200" b="0" dirty="0" smtClean="0">
                <a:latin typeface="Times New Roman" panose="02020603050405020304" charset="0"/>
                <a:cs typeface="Times New Roman" panose="02020603050405020304" charset="0"/>
              </a:rPr>
              <a:t> is sold or used in a time period such as a year</a:t>
            </a:r>
            <a:r>
              <a:rPr lang="en-US" sz="2200" kern="0" dirty="0" smtClean="0">
                <a:solidFill>
                  <a:srgbClr val="E88A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12290" name="Object 1"/>
          <p:cNvGraphicFramePr>
            <a:graphicFrameLocks noChangeAspect="1"/>
          </p:cNvGraphicFramePr>
          <p:nvPr/>
        </p:nvGraphicFramePr>
        <p:xfrm>
          <a:off x="1257300" y="2063750"/>
          <a:ext cx="5466715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" imgW="2082800" imgH="381000" progId="Equation.3">
                  <p:embed/>
                </p:oleObj>
              </mc:Choice>
              <mc:Fallback>
                <p:oleObj name="Equation" r:id="rId1" imgW="2082800" imgH="38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063750"/>
                        <a:ext cx="5466715" cy="924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335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ACCOUNTİNG AS AN İNFORMATİON SYSTEM</a:t>
            </a:r>
            <a:endParaRPr lang="tr-TR" sz="3335" b="1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is a link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between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decision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makers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measures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recording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data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about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them</a:t>
            </a:r>
            <a:r>
              <a:rPr lang="en-GB" alt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tr-TR" sz="2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future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data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stored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until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needed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processed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become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useful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endParaRPr lang="tr-TR" sz="2800" dirty="0" err="1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Based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on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from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,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decision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makers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take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actions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affect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subsequent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571472" y="1144252"/>
            <a:ext cx="2500330" cy="5429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2 Dikdörtgen"/>
          <p:cNvSpPr/>
          <p:nvPr/>
        </p:nvSpPr>
        <p:spPr>
          <a:xfrm>
            <a:off x="3929058" y="1144252"/>
            <a:ext cx="4929222" cy="5429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3 Oval"/>
          <p:cNvSpPr/>
          <p:nvPr/>
        </p:nvSpPr>
        <p:spPr>
          <a:xfrm>
            <a:off x="857224" y="1573831"/>
            <a:ext cx="2000264" cy="192882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b="1" dirty="0" smtClean="0">
                <a:solidFill>
                  <a:schemeClr val="tx1"/>
                </a:solidFill>
              </a:rPr>
              <a:t>PROFITABILITY</a:t>
            </a:r>
            <a:endParaRPr lang="tr-TR" sz="1600" b="1" dirty="0">
              <a:solidFill>
                <a:schemeClr val="tx1"/>
              </a:solidFill>
            </a:endParaRPr>
          </a:p>
        </p:txBody>
      </p:sp>
      <p:sp>
        <p:nvSpPr>
          <p:cNvPr id="5" name="4 Oval"/>
          <p:cNvSpPr/>
          <p:nvPr/>
        </p:nvSpPr>
        <p:spPr>
          <a:xfrm>
            <a:off x="857224" y="4217037"/>
            <a:ext cx="2000264" cy="192882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smtClean="0">
                <a:solidFill>
                  <a:schemeClr val="tx1"/>
                </a:solidFill>
              </a:rPr>
              <a:t>LIQUIDITY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6" name="5 Oval"/>
          <p:cNvSpPr/>
          <p:nvPr/>
        </p:nvSpPr>
        <p:spPr>
          <a:xfrm>
            <a:off x="4286248" y="1358566"/>
            <a:ext cx="1928826" cy="19288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FINANCING</a:t>
            </a:r>
            <a:endParaRPr lang="tr-TR" dirty="0"/>
          </a:p>
        </p:txBody>
      </p:sp>
      <p:sp>
        <p:nvSpPr>
          <p:cNvPr id="7" name="6 Oval"/>
          <p:cNvSpPr/>
          <p:nvPr/>
        </p:nvSpPr>
        <p:spPr>
          <a:xfrm>
            <a:off x="6715140" y="1430004"/>
            <a:ext cx="1857388" cy="192882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OPERATING</a:t>
            </a:r>
            <a:endParaRPr lang="tr-TR" dirty="0"/>
          </a:p>
        </p:txBody>
      </p:sp>
      <p:sp>
        <p:nvSpPr>
          <p:cNvPr id="8" name="7 Oval"/>
          <p:cNvSpPr/>
          <p:nvPr/>
        </p:nvSpPr>
        <p:spPr>
          <a:xfrm>
            <a:off x="5572132" y="3930334"/>
            <a:ext cx="1857388" cy="192882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INVESTING</a:t>
            </a:r>
            <a:endParaRPr lang="tr-TR" dirty="0"/>
          </a:p>
        </p:txBody>
      </p:sp>
      <p:cxnSp>
        <p:nvCxnSpPr>
          <p:cNvPr id="10" name="9 Düz Ok Bağlayıcısı"/>
          <p:cNvCxnSpPr/>
          <p:nvPr/>
        </p:nvCxnSpPr>
        <p:spPr>
          <a:xfrm>
            <a:off x="3071802" y="243077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rot="10800000">
            <a:off x="3071802" y="5288290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Eğri Bağlayıcı"/>
          <p:cNvCxnSpPr/>
          <p:nvPr/>
        </p:nvCxnSpPr>
        <p:spPr>
          <a:xfrm rot="5400000">
            <a:off x="218358" y="3855771"/>
            <a:ext cx="1279320" cy="1588"/>
          </a:xfrm>
          <a:prstGeom prst="curvedConnector3">
            <a:avLst>
              <a:gd name="adj1" fmla="val 4538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Eğri Bağlayıcı"/>
          <p:cNvCxnSpPr/>
          <p:nvPr/>
        </p:nvCxnSpPr>
        <p:spPr>
          <a:xfrm rot="5400000" flipH="1" flipV="1">
            <a:off x="2218622" y="3855771"/>
            <a:ext cx="1279320" cy="158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rot="16200000" flipH="1">
            <a:off x="4714876" y="3358830"/>
            <a:ext cx="1000132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Ok Bağlayıcısı"/>
          <p:cNvCxnSpPr/>
          <p:nvPr/>
        </p:nvCxnSpPr>
        <p:spPr>
          <a:xfrm rot="5400000" flipH="1" flipV="1">
            <a:off x="7179487" y="3608863"/>
            <a:ext cx="928694" cy="5715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Ok Bağlayıcısı"/>
          <p:cNvCxnSpPr/>
          <p:nvPr/>
        </p:nvCxnSpPr>
        <p:spPr>
          <a:xfrm rot="10800000">
            <a:off x="5929322" y="1501442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Dikdörtgen"/>
          <p:cNvSpPr/>
          <p:nvPr/>
        </p:nvSpPr>
        <p:spPr>
          <a:xfrm>
            <a:off x="713397" y="787379"/>
            <a:ext cx="21450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anose="02020603050405020304" charset="0"/>
                <a:cs typeface="Times New Roman" panose="02020603050405020304" charset="0"/>
              </a:rPr>
              <a:t>BUSINESS GOALS</a:t>
            </a:r>
            <a:endParaRPr lang="tr-TR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52 Dikdörtgen"/>
          <p:cNvSpPr/>
          <p:nvPr/>
        </p:nvSpPr>
        <p:spPr>
          <a:xfrm>
            <a:off x="4857750" y="745490"/>
            <a:ext cx="32270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smtClean="0">
                <a:latin typeface="Times New Roman" panose="02020603050405020304" charset="0"/>
                <a:cs typeface="Times New Roman" panose="02020603050405020304" charset="0"/>
              </a:rPr>
              <a:t>BUSINESS ACTIVITIES</a:t>
            </a:r>
            <a:endParaRPr lang="tr-TR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53 Dikdörtgen"/>
          <p:cNvSpPr/>
          <p:nvPr/>
        </p:nvSpPr>
        <p:spPr>
          <a:xfrm>
            <a:off x="685139" y="79375"/>
            <a:ext cx="742955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 smtClean="0"/>
              <a:t>        </a:t>
            </a:r>
            <a:r>
              <a:rPr lang="tr-TR" sz="40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4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000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4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0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4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4000" dirty="0" err="1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tr-TR" sz="4000" dirty="0" err="1" smtClean="0">
                <a:latin typeface="Times New Roman" panose="02020603050405020304" charset="0"/>
                <a:cs typeface="Times New Roman" panose="02020603050405020304" charset="0"/>
              </a:rPr>
              <a:t>ctivities</a:t>
            </a:r>
            <a:r>
              <a:rPr lang="tr-TR" sz="40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840"/>
            <a:ext cx="8229600" cy="863600"/>
          </a:xfrm>
        </p:spPr>
        <p:txBody>
          <a:bodyPr/>
          <a:lstStyle/>
          <a:p>
            <a:r>
              <a:rPr lang="tr-TR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39750" y="980440"/>
            <a:ext cx="8229600" cy="2618105"/>
          </a:xfrm>
        </p:spPr>
        <p:txBody>
          <a:bodyPr/>
          <a:lstStyle/>
          <a:p>
            <a:pPr lvl="0" algn="just">
              <a:buSzPct val="70000"/>
              <a:buFont typeface="Wingdings" panose="05000000000000000000" charset="0"/>
              <a:buChar char="Ø"/>
            </a:pP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is an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economic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unit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aims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sell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goods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services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customers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at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prices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will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provide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an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adequate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owners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buSzPct val="70000"/>
              <a:buFont typeface="Wingdings" panose="05000000000000000000" charset="0"/>
              <a:buChar char="Ø"/>
            </a:pP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Nike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Inc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     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Athletic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footwear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clothing</a:t>
            </a:r>
            <a:endParaRPr lang="tr-TR" sz="2400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buSzPct val="70000"/>
              <a:buFont typeface="Wingdings" panose="05000000000000000000" charset="0"/>
              <a:buChar char="Ø"/>
            </a:pP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Burger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oldings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Inc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          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Food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service</a:t>
            </a:r>
            <a:endParaRPr lang="tr-TR" sz="2400" i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0" algn="just">
              <a:buSzPct val="70000"/>
              <a:buFont typeface="Wingdings" panose="05000000000000000000" charset="0"/>
              <a:buChar char="Ø"/>
            </a:pP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Starbucks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orp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   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Coffee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i="1" dirty="0" err="1" smtClean="0">
                <a:latin typeface="Times New Roman" panose="02020603050405020304" charset="0"/>
                <a:cs typeface="Times New Roman" panose="02020603050405020304" charset="0"/>
              </a:rPr>
              <a:t>related</a:t>
            </a:r>
            <a:r>
              <a:rPr lang="tr-TR" sz="2400" i="1" dirty="0" smtClean="0">
                <a:latin typeface="Times New Roman" panose="02020603050405020304" charset="0"/>
                <a:cs typeface="Times New Roman" panose="02020603050405020304" charset="0"/>
              </a:rPr>
              <a:t> service</a:t>
            </a:r>
            <a:endParaRPr lang="tr-TR" sz="2400" i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1 Dikdörtgen"/>
          <p:cNvSpPr/>
          <p:nvPr/>
        </p:nvSpPr>
        <p:spPr>
          <a:xfrm>
            <a:off x="618490" y="3507105"/>
            <a:ext cx="8079740" cy="239839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two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major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all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businesses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profitabilitiy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liquidity</a:t>
            </a:r>
            <a:r>
              <a:rPr lang="tr-TR" sz="2400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400" dirty="0" smtClean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4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Profitability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is 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ability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earn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enough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income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attract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hold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investment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tr-TR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tr-TR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Liquidity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is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ability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enough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cash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pay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debts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when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400" dirty="0" err="1" smtClean="0">
                <a:latin typeface="Times New Roman" panose="02020603050405020304" charset="0"/>
                <a:cs typeface="Times New Roman" panose="02020603050405020304" charset="0"/>
              </a:rPr>
              <a:t>due</a:t>
            </a:r>
            <a:r>
              <a:rPr lang="tr-TR" sz="24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1001685" y="1570661"/>
            <a:ext cx="1785950" cy="12144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BUSİNESS ACTİVİTİES</a:t>
            </a:r>
            <a:endPara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4 Yuvarlatılmış Dikdörtgen"/>
          <p:cNvSpPr/>
          <p:nvPr/>
        </p:nvSpPr>
        <p:spPr>
          <a:xfrm>
            <a:off x="6573849" y="1570661"/>
            <a:ext cx="1571636" cy="121444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DECİSİON MAKERS</a:t>
            </a:r>
            <a:endPara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5 Yuvarlatılmış Dikdörtgen"/>
          <p:cNvSpPr/>
          <p:nvPr/>
        </p:nvSpPr>
        <p:spPr>
          <a:xfrm>
            <a:off x="6288097" y="3999553"/>
            <a:ext cx="1928826" cy="1214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COMMUNİCATİON</a:t>
            </a:r>
            <a:endParaRPr lang="tr-TR" sz="12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6 Yuvarlatılmış Dikdörtgen"/>
          <p:cNvSpPr/>
          <p:nvPr/>
        </p:nvSpPr>
        <p:spPr>
          <a:xfrm>
            <a:off x="3716329" y="3999553"/>
            <a:ext cx="1785950" cy="12144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PROCESSİNG</a:t>
            </a:r>
            <a:endPara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7 Yuvarlatılmış Dikdörtgen"/>
          <p:cNvSpPr/>
          <p:nvPr/>
        </p:nvSpPr>
        <p:spPr>
          <a:xfrm>
            <a:off x="1287437" y="3999553"/>
            <a:ext cx="1785950" cy="121444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MEASUREMENT</a:t>
            </a:r>
            <a:endParaRPr lang="tr-TR" sz="14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11 Düz Ok Bağlayıcısı"/>
          <p:cNvCxnSpPr>
            <a:stCxn id="5" idx="1"/>
            <a:endCxn id="4" idx="3"/>
          </p:cNvCxnSpPr>
          <p:nvPr/>
        </p:nvCxnSpPr>
        <p:spPr>
          <a:xfrm rot="10800000">
            <a:off x="2787635" y="2177884"/>
            <a:ext cx="37862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Düz Ok Bağlayıcısı"/>
          <p:cNvCxnSpPr>
            <a:stCxn id="8" idx="3"/>
            <a:endCxn id="7" idx="1"/>
          </p:cNvCxnSpPr>
          <p:nvPr/>
        </p:nvCxnSpPr>
        <p:spPr>
          <a:xfrm>
            <a:off x="3073387" y="4607411"/>
            <a:ext cx="642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Ok Bağlayıcısı"/>
          <p:cNvCxnSpPr>
            <a:stCxn id="7" idx="3"/>
            <a:endCxn id="6" idx="1"/>
          </p:cNvCxnSpPr>
          <p:nvPr/>
        </p:nvCxnSpPr>
        <p:spPr>
          <a:xfrm>
            <a:off x="5502279" y="4607411"/>
            <a:ext cx="786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Dikdörtgen"/>
          <p:cNvSpPr/>
          <p:nvPr/>
        </p:nvSpPr>
        <p:spPr>
          <a:xfrm>
            <a:off x="1144561" y="3570925"/>
            <a:ext cx="7215238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7" name="36 Düz Ok Bağlayıcısı"/>
          <p:cNvCxnSpPr>
            <a:endCxn id="5" idx="2"/>
          </p:cNvCxnSpPr>
          <p:nvPr/>
        </p:nvCxnSpPr>
        <p:spPr>
          <a:xfrm rot="5400000" flipH="1" flipV="1">
            <a:off x="6966758" y="3178016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>
            <a:stCxn id="4" idx="2"/>
          </p:cNvCxnSpPr>
          <p:nvPr/>
        </p:nvCxnSpPr>
        <p:spPr>
          <a:xfrm rot="16200000" flipH="1">
            <a:off x="1519610" y="3160156"/>
            <a:ext cx="785820" cy="3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Dikdörtgen"/>
          <p:cNvSpPr/>
          <p:nvPr/>
        </p:nvSpPr>
        <p:spPr>
          <a:xfrm>
            <a:off x="3786182" y="6072206"/>
            <a:ext cx="1220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/>
              <a:t>Exhibit</a:t>
            </a:r>
            <a:r>
              <a:rPr lang="tr-TR" dirty="0" smtClean="0"/>
              <a:t> 1.1 </a:t>
            </a:r>
            <a:endParaRPr lang="tr-TR" dirty="0"/>
          </a:p>
        </p:txBody>
      </p:sp>
      <p:sp>
        <p:nvSpPr>
          <p:cNvPr id="52" name="51 Dikdörtgen"/>
          <p:cNvSpPr/>
          <p:nvPr/>
        </p:nvSpPr>
        <p:spPr>
          <a:xfrm>
            <a:off x="3643623" y="3570925"/>
            <a:ext cx="194754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latin typeface="Times New Roman" panose="02020603050405020304" charset="0"/>
                <a:cs typeface="Times New Roman" panose="02020603050405020304" charset="0"/>
              </a:rPr>
              <a:t>ACCOUNTİNG</a:t>
            </a:r>
            <a:endParaRPr lang="tr-TR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52 Dikdörtgen"/>
          <p:cNvSpPr/>
          <p:nvPr/>
        </p:nvSpPr>
        <p:spPr>
          <a:xfrm>
            <a:off x="4009390" y="1856105"/>
            <a:ext cx="11569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 smtClean="0">
                <a:latin typeface="Times New Roman" panose="02020603050405020304" charset="0"/>
                <a:cs typeface="Times New Roman" panose="02020603050405020304" charset="0"/>
              </a:rPr>
              <a:t>Actions</a:t>
            </a:r>
            <a:endParaRPr lang="tr-TR" sz="2000" b="1" dirty="0" err="1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53 Dikdörtgen"/>
          <p:cNvSpPr/>
          <p:nvPr/>
        </p:nvSpPr>
        <p:spPr>
          <a:xfrm>
            <a:off x="1355725" y="2907665"/>
            <a:ext cx="1126490" cy="3270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tr-TR" b="1" dirty="0" smtClean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tr-TR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54 Dikdörtgen"/>
          <p:cNvSpPr/>
          <p:nvPr/>
        </p:nvSpPr>
        <p:spPr>
          <a:xfrm>
            <a:off x="6645287" y="2999421"/>
            <a:ext cx="1376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>
                <a:latin typeface="Times New Roman" panose="02020603050405020304" charset="0"/>
                <a:cs typeface="Times New Roman" panose="02020603050405020304" charset="0"/>
              </a:rPr>
              <a:t>İnformation</a:t>
            </a:r>
            <a:endParaRPr lang="tr-TR" b="1" dirty="0" err="1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1 Başlık"/>
          <p:cNvSpPr>
            <a:spLocks noGrp="1"/>
          </p:cNvSpPr>
          <p:nvPr/>
        </p:nvSpPr>
        <p:spPr>
          <a:xfrm>
            <a:off x="539750" y="2600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335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ACCOUNTİNG AS AN İNFORMATİON SYSTEM</a:t>
            </a:r>
            <a:endParaRPr lang="tr-TR" sz="3335" b="1" dirty="0">
              <a:solidFill>
                <a:schemeClr val="accent3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575945" y="478790"/>
            <a:ext cx="8253730" cy="61004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All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companies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retails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manufacturers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service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providers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pursue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their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engaging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operating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investing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financing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Operating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include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buying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producing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selling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goods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services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hiring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managers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other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employees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;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paying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taxes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İnvesting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involve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spending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company’s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ways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will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help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it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achieve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include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buying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needed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operate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such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as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land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buildings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equipment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selling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those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resources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when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no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longer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needed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Financing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200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involve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obtaining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adequate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funds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begin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operating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continue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operating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it.</a:t>
            </a:r>
            <a:r>
              <a:rPr lang="tr-TR" sz="2200" dirty="0" err="1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hey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include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obtaining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capital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from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creditors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such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as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banks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suppliers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from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company’s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owners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They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also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include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repaying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creditors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paying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a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200" dirty="0" err="1" smtClean="0">
                <a:latin typeface="Times New Roman" panose="02020603050405020304" charset="0"/>
                <a:cs typeface="Times New Roman" panose="02020603050405020304" charset="0"/>
              </a:rPr>
              <a:t>owners</a:t>
            </a:r>
            <a:r>
              <a:rPr lang="tr-TR" sz="2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tr-TR" sz="2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834390" y="642620"/>
            <a:ext cx="7922895" cy="5215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anagement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endParaRPr lang="tr-TR" sz="35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ccounting</a:t>
            </a:r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i="1" dirty="0" err="1" smtClean="0">
                <a:latin typeface="Times New Roman" panose="02020603050405020304" charset="0"/>
                <a:cs typeface="Times New Roman" panose="02020603050405020304" charset="0"/>
              </a:rPr>
              <a:t>Internal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decision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makers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information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provided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management</a:t>
            </a:r>
            <a:r>
              <a:rPr lang="tr-TR" sz="28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about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financing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investing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operating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activities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achieve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profitability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liquidity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tr-TR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tr-TR" sz="2800" b="1" dirty="0" err="1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ccounting</a:t>
            </a:r>
            <a:r>
              <a:rPr lang="tr-TR" sz="2800" b="1" dirty="0" smtClean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i="1" dirty="0" err="1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tr-TR" sz="2800" i="1" dirty="0" err="1" smtClean="0">
                <a:latin typeface="Times New Roman" panose="02020603050405020304" charset="0"/>
                <a:cs typeface="Times New Roman" panose="02020603050405020304" charset="0"/>
              </a:rPr>
              <a:t>xternal</a:t>
            </a:r>
            <a:r>
              <a:rPr lang="tr-TR" sz="28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decision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makers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use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b="1" dirty="0" err="1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accounting</a:t>
            </a:r>
            <a:r>
              <a:rPr lang="tr-TR" sz="2800" b="1" dirty="0" smtClean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reports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evaluate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how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well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business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has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achieved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goals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These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reports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called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financial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2800" dirty="0" err="1" smtClean="0">
                <a:latin typeface="Times New Roman" panose="02020603050405020304" charset="0"/>
                <a:cs typeface="Times New Roman" panose="02020603050405020304" charset="0"/>
              </a:rPr>
              <a:t>statements</a:t>
            </a:r>
            <a:r>
              <a:rPr lang="tr-TR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/>
          <p:cNvSpPr/>
          <p:nvPr/>
        </p:nvSpPr>
        <p:spPr>
          <a:xfrm>
            <a:off x="786130" y="1642745"/>
            <a:ext cx="7783830" cy="24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500" b="1" u="sng" dirty="0" err="1" smtClean="0">
                <a:latin typeface="Times New Roman" panose="02020603050405020304" charset="0"/>
                <a:cs typeface="Times New Roman" panose="02020603050405020304" charset="0"/>
              </a:rPr>
              <a:t>Ethical</a:t>
            </a:r>
            <a:r>
              <a:rPr lang="tr-TR" sz="3500" b="1" u="sng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b="1" u="sng" dirty="0" err="1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tr-TR" sz="3500" b="1" u="sng" dirty="0" err="1" smtClean="0">
                <a:latin typeface="Times New Roman" panose="02020603050405020304" charset="0"/>
                <a:cs typeface="Times New Roman" panose="02020603050405020304" charset="0"/>
              </a:rPr>
              <a:t>inancial</a:t>
            </a:r>
            <a:r>
              <a:rPr lang="tr-TR" sz="3500" b="1" u="sng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b="1" u="sng" dirty="0" err="1" smtClean="0">
                <a:latin typeface="Times New Roman" panose="02020603050405020304" charset="0"/>
                <a:cs typeface="Times New Roman" panose="02020603050405020304" charset="0"/>
              </a:rPr>
              <a:t>Reporting</a:t>
            </a:r>
            <a:endParaRPr lang="tr-TR" sz="35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tr-TR" sz="12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35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Ethics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is a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conduct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applies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everyday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life.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adresses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question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whether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actions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are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right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tr-TR" sz="3500" dirty="0" err="1" smtClean="0">
                <a:latin typeface="Times New Roman" panose="02020603050405020304" charset="0"/>
                <a:cs typeface="Times New Roman" panose="02020603050405020304" charset="0"/>
              </a:rPr>
              <a:t>wrong</a:t>
            </a:r>
            <a:r>
              <a:rPr lang="tr-TR" sz="35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tr-TR" sz="35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8907</Words>
  <Application>WPS Presentation</Application>
  <PresentationFormat>On-screen Show (4:3)</PresentationFormat>
  <Paragraphs>289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SimSun</vt:lpstr>
      <vt:lpstr>Wingdings</vt:lpstr>
      <vt:lpstr>Calibri</vt:lpstr>
      <vt:lpstr>Microsoft YaHei</vt:lpstr>
      <vt:lpstr>Arial Unicode MS</vt:lpstr>
      <vt:lpstr>Times New Roman</vt:lpstr>
      <vt:lpstr>Wingdings</vt:lpstr>
      <vt:lpstr>Ofis Teması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ACCOUNTİNG AS AN İNFORMATİON SYSTEM</vt:lpstr>
      <vt:lpstr>PowerPoint 演示文稿</vt:lpstr>
      <vt:lpstr>Business goals and activities </vt:lpstr>
      <vt:lpstr>ACCOUNTİNG AS AN İNFORMATİON SYSTEM</vt:lpstr>
      <vt:lpstr>PowerPoint 演示文稿</vt:lpstr>
      <vt:lpstr>PowerPoint 演示文稿</vt:lpstr>
      <vt:lpstr>PowerPoint 演示文稿</vt:lpstr>
      <vt:lpstr>PowerPoint 演示文稿</vt:lpstr>
      <vt:lpstr>The Users of Accounting Information</vt:lpstr>
      <vt:lpstr>Users with an Indirect Financial Interest</vt:lpstr>
      <vt:lpstr>THE FINANCIAL STATEMENTS AND THEIR ELEMENTS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Statement Analysis</dc:title>
  <dc:creator>USER</dc:creator>
  <cp:lastModifiedBy>Riaz Uddin Jr. Accountant Audit Office</cp:lastModifiedBy>
  <cp:revision>112</cp:revision>
  <dcterms:created xsi:type="dcterms:W3CDTF">2019-08-19T07:52:00Z</dcterms:created>
  <dcterms:modified xsi:type="dcterms:W3CDTF">2025-09-12T07:06:05Z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94DC22C3932E49E794B75CB50C2F421F_13</vt:lpwstr>
  </property>
  <property fmtid="{D5CDD505-2E9C-101B-9397-08002B2CF9AE}" pid="3" name="KSOProductBuildVer">
    <vt:lpwstr>2057-12.2.0.22549</vt:lpwstr>
  </property>
</Properties>
</file>