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docProps/core.xml" ContentType="application/vnd.openxmlformats-package.core-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33"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02" autoAdjust="0"/>
    <p:restoredTop sz="94673" autoAdjust="0"/>
  </p:normalViewPr>
  <p:slideViewPr>
    <p:cSldViewPr snapToObjects="1">
      <p:cViewPr varScale="1">
        <p:scale>
          <a:sx n="113" d="100"/>
          <a:sy n="113" d="100"/>
        </p:scale>
        <p:origin x="-75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3FB9273E-FC2C-B54F-867D-3BDD382C5895}" type="slidenum">
              <a:rPr lang="en-US" smtClean="0"/>
              <a:pPr/>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0CFA9B12-FE9D-8843-AB46-63C63099F56D}" type="datetimeFigureOut">
              <a:rPr lang="en-US" smtClean="0"/>
              <a:pPr/>
              <a:t>4/25/10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0CFA9B12-FE9D-8843-AB46-63C63099F56D}" type="datetimeFigureOut">
              <a:rPr lang="en-US" smtClean="0"/>
              <a:pPr/>
              <a:t>4/25/10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A9B12-FE9D-8843-AB46-63C63099F56D}" type="datetimeFigureOut">
              <a:rPr lang="en-US" smtClean="0"/>
              <a:pPr/>
              <a:t>4/25/10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0CFA9B12-FE9D-8843-AB46-63C63099F56D}" type="datetimeFigureOut">
              <a:rPr lang="en-US" smtClean="0"/>
              <a:pPr/>
              <a:t>4/25/10</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3FB9273E-FC2C-B54F-867D-3BDD382C5895}" type="slidenum">
              <a:rPr lang="en-US" smtClean="0"/>
              <a:pPr/>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0CFA9B12-FE9D-8843-AB46-63C63099F56D}" type="datetimeFigureOut">
              <a:rPr lang="en-US" smtClean="0"/>
              <a:pPr/>
              <a:t>4/25/10</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0CFA9B12-FE9D-8843-AB46-63C63099F56D}" type="datetimeFigureOut">
              <a:rPr lang="en-US" smtClean="0"/>
              <a:pPr/>
              <a:t>4/25/10</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FA9B12-FE9D-8843-AB46-63C63099F56D}" type="datetimeFigureOut">
              <a:rPr lang="en-US" smtClean="0"/>
              <a:pPr/>
              <a:t>4/25/10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FA9B12-FE9D-8843-AB46-63C63099F56D}" type="datetimeFigureOut">
              <a:rPr lang="en-US" smtClean="0"/>
              <a:pPr/>
              <a:t>4/25/10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FA9B12-FE9D-8843-AB46-63C63099F56D}" type="datetimeFigureOut">
              <a:rPr lang="en-US" smtClean="0"/>
              <a:pPr/>
              <a:t>4/25/10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DB27C-A513-4C42-B94B-53B99CD8A008}" type="datetime1">
              <a:rPr lang="en-US" smtClean="0"/>
              <a:pPr/>
              <a:t>4/25/10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D1C59-B8FB-4BC6-84FE-FD700C7CFC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CFA9B12-FE9D-8843-AB46-63C63099F56D}" type="datetimeFigureOut">
              <a:rPr lang="en-US" smtClean="0"/>
              <a:pPr/>
              <a:t>4/25/10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CFA9B12-FE9D-8843-AB46-63C63099F56D}" type="datetimeFigureOut">
              <a:rPr lang="en-US" smtClean="0"/>
              <a:pPr/>
              <a:t>4/25/10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B9273E-FC2C-B54F-867D-3BDD382C5895}" type="slidenum">
              <a:rPr lang="en-US" smtClean="0"/>
              <a:pPr/>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CFA9B12-FE9D-8843-AB46-63C63099F56D}" type="datetimeFigureOut">
              <a:rPr lang="en-US" smtClean="0"/>
              <a:pPr/>
              <a:t>4/25/10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9273E-FC2C-B54F-867D-3BDD382C5895}" type="slidenum">
              <a:rPr lang="en-US" smtClean="0"/>
              <a:pPr/>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CFA9B12-FE9D-8843-AB46-63C63099F56D}" type="datetimeFigureOut">
              <a:rPr lang="en-US" smtClean="0"/>
              <a:pPr/>
              <a:t>4/25/10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9273E-FC2C-B54F-867D-3BDD382C5895}" type="slidenum">
              <a:rPr lang="en-US" smtClean="0"/>
              <a:pPr/>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CFA9B12-FE9D-8843-AB46-63C63099F56D}" type="datetimeFigureOut">
              <a:rPr lang="en-US" smtClean="0"/>
              <a:pPr/>
              <a:t>4/25/10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9273E-FC2C-B54F-867D-3BDD382C5895}" type="slidenum">
              <a:rPr lang="en-US" smtClean="0"/>
              <a:pPr/>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CFA9B12-FE9D-8843-AB46-63C63099F56D}" type="datetimeFigureOut">
              <a:rPr lang="en-US" smtClean="0"/>
              <a:pPr/>
              <a:t>4/25/10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B9273E-FC2C-B54F-867D-3BDD382C58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0CFA9B12-FE9D-8843-AB46-63C63099F56D}" type="datetimeFigureOut">
              <a:rPr lang="en-US" smtClean="0"/>
              <a:pPr/>
              <a:t>4/25/10</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3FB9273E-FC2C-B54F-867D-3BDD382C58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ind.galegroup.com/itx/infomark.do?&amp;contentSet=IAC-Documents&amp;type=retrieve&amp;tabID=T003&amp;prodId=EAIM&amp;docId=A179009613&amp;source=gale&amp;userGroupName=iulib_iupui&amp;version=1.0" TargetMode="External"/><Relationship Id="rId3" Type="http://schemas.openxmlformats.org/officeDocument/2006/relationships/hyperlink" Target="http://find.galegroup.com/itx/infomark.do?&amp;contentSet=IAC-Documents&amp;type=retrieve&amp;tabID=T002&amp;prodId=EAIM&amp;docId=A179160582&amp;source=gale&amp;userGroupName=iulib_iupui&amp;version=1.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199" y="3227387"/>
            <a:ext cx="6762749" cy="1470025"/>
          </a:xfrm>
        </p:spPr>
        <p:txBody>
          <a:bodyPr/>
          <a:lstStyle/>
          <a:p>
            <a:r>
              <a:rPr lang="en-US" dirty="0" smtClean="0"/>
              <a:t>Software Piracy</a:t>
            </a:r>
            <a:endParaRPr lang="en-US" dirty="0"/>
          </a:p>
        </p:txBody>
      </p:sp>
      <p:sp>
        <p:nvSpPr>
          <p:cNvPr id="3" name="Subtitle 2"/>
          <p:cNvSpPr>
            <a:spLocks noGrp="1"/>
          </p:cNvSpPr>
          <p:nvPr>
            <p:ph type="subTitle" idx="1"/>
          </p:nvPr>
        </p:nvSpPr>
        <p:spPr>
          <a:xfrm>
            <a:off x="1600200" y="4701894"/>
            <a:ext cx="6762749" cy="1752600"/>
          </a:xfrm>
        </p:spPr>
        <p:txBody>
          <a:bodyPr/>
          <a:lstStyle/>
          <a:p>
            <a:r>
              <a:rPr lang="en-US" dirty="0" smtClean="0"/>
              <a:t>Scholarly article vs. Popular article</a:t>
            </a:r>
          </a:p>
          <a:p>
            <a:r>
              <a:rPr lang="en-US" dirty="0" smtClean="0"/>
              <a:t>By Adam Darrah</a:t>
            </a:r>
            <a:endParaRPr lang="en-US" dirty="0"/>
          </a:p>
        </p:txBody>
      </p:sp>
      <p:pic>
        <p:nvPicPr>
          <p:cNvPr id="5" name="Picture 4" descr="529px-The_Pirate_Bay_logo.svg.png"/>
          <p:cNvPicPr>
            <a:picLocks noChangeAspect="1"/>
          </p:cNvPicPr>
          <p:nvPr/>
        </p:nvPicPr>
        <p:blipFill>
          <a:blip r:embed="rId2"/>
          <a:stretch>
            <a:fillRect/>
          </a:stretch>
        </p:blipFill>
        <p:spPr>
          <a:xfrm>
            <a:off x="4572000" y="0"/>
            <a:ext cx="3499348" cy="39624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lstStyle/>
          <a:p>
            <a:r>
              <a:rPr lang="en-US" dirty="0" smtClean="0"/>
              <a:t>Scholarly</a:t>
            </a:r>
          </a:p>
          <a:p>
            <a:pPr lvl="1"/>
            <a:r>
              <a:rPr lang="en-US" dirty="0" smtClean="0"/>
              <a:t>3 authors</a:t>
            </a:r>
          </a:p>
          <a:p>
            <a:pPr lvl="1"/>
            <a:r>
              <a:rPr lang="en-US" dirty="0" smtClean="0"/>
              <a:t>Audience is more educated</a:t>
            </a:r>
          </a:p>
          <a:p>
            <a:pPr lvl="1"/>
            <a:r>
              <a:rPr lang="en-US" dirty="0" smtClean="0"/>
              <a:t>Contained interview</a:t>
            </a:r>
          </a:p>
          <a:p>
            <a:pPr lvl="1"/>
            <a:r>
              <a:rPr lang="en-US" dirty="0" smtClean="0"/>
              <a:t>Contained data tables</a:t>
            </a:r>
          </a:p>
          <a:p>
            <a:r>
              <a:rPr lang="en-US" dirty="0" smtClean="0"/>
              <a:t>Popular:</a:t>
            </a:r>
          </a:p>
          <a:p>
            <a:pPr lvl="1"/>
            <a:r>
              <a:rPr lang="en-US" dirty="0" smtClean="0"/>
              <a:t>No clear author</a:t>
            </a:r>
          </a:p>
          <a:p>
            <a:pPr lvl="1"/>
            <a:r>
              <a:rPr lang="en-US" dirty="0" smtClean="0"/>
              <a:t>Audience is less educated</a:t>
            </a:r>
          </a:p>
        </p:txBody>
      </p:sp>
      <p:pic>
        <p:nvPicPr>
          <p:cNvPr id="4" name="Picture 3" descr="differences.jpg"/>
          <p:cNvPicPr>
            <a:picLocks noChangeAspect="1"/>
          </p:cNvPicPr>
          <p:nvPr/>
        </p:nvPicPr>
        <p:blipFill>
          <a:blip r:embed="rId2"/>
          <a:stretch>
            <a:fillRect/>
          </a:stretch>
        </p:blipFill>
        <p:spPr>
          <a:xfrm>
            <a:off x="4988750" y="1828800"/>
            <a:ext cx="3374200" cy="261823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Similarities</a:t>
            </a:r>
            <a:endParaRPr lang="en-US" dirty="0"/>
          </a:p>
        </p:txBody>
      </p:sp>
      <p:sp>
        <p:nvSpPr>
          <p:cNvPr id="3" name="Content Placeholder 2"/>
          <p:cNvSpPr>
            <a:spLocks noGrp="1"/>
          </p:cNvSpPr>
          <p:nvPr>
            <p:ph idx="1"/>
          </p:nvPr>
        </p:nvSpPr>
        <p:spPr>
          <a:xfrm>
            <a:off x="779463" y="1828800"/>
            <a:ext cx="3411537" cy="4208930"/>
          </a:xfrm>
        </p:spPr>
        <p:txBody>
          <a:bodyPr/>
          <a:lstStyle/>
          <a:p>
            <a:r>
              <a:rPr lang="en-US" dirty="0" smtClean="0"/>
              <a:t>Plain formatting</a:t>
            </a:r>
          </a:p>
          <a:p>
            <a:r>
              <a:rPr lang="en-US" dirty="0" smtClean="0"/>
              <a:t>Both use statistics</a:t>
            </a:r>
          </a:p>
          <a:p>
            <a:r>
              <a:rPr lang="en-US" dirty="0" smtClean="0"/>
              <a:t>Both included history of piracy</a:t>
            </a:r>
          </a:p>
          <a:p>
            <a:r>
              <a:rPr lang="en-US" dirty="0" smtClean="0"/>
              <a:t>No advertisements</a:t>
            </a:r>
            <a:endParaRPr lang="en-US" dirty="0"/>
          </a:p>
        </p:txBody>
      </p:sp>
      <p:pic>
        <p:nvPicPr>
          <p:cNvPr id="4" name="Picture 3" descr="sharingiscaring.jpg"/>
          <p:cNvPicPr>
            <a:picLocks noChangeAspect="1"/>
          </p:cNvPicPr>
          <p:nvPr/>
        </p:nvPicPr>
        <p:blipFill>
          <a:blip r:embed="rId2"/>
          <a:stretch>
            <a:fillRect/>
          </a:stretch>
        </p:blipFill>
        <p:spPr>
          <a:xfrm>
            <a:off x="4191000" y="1828800"/>
            <a:ext cx="4495800" cy="25850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779463" y="1828800"/>
            <a:ext cx="5773737" cy="4208930"/>
          </a:xfrm>
        </p:spPr>
        <p:txBody>
          <a:bodyPr/>
          <a:lstStyle/>
          <a:p>
            <a:r>
              <a:rPr lang="en-US" dirty="0" smtClean="0"/>
              <a:t>Popular article was a basic summary of scholarly article</a:t>
            </a:r>
          </a:p>
          <a:p>
            <a:r>
              <a:rPr lang="en-US" dirty="0" smtClean="0"/>
              <a:t>Popular article was aimed at a less educated audience</a:t>
            </a:r>
          </a:p>
          <a:p>
            <a:r>
              <a:rPr lang="en-US" dirty="0" smtClean="0"/>
              <a:t>Popular article was mostly accurate:</a:t>
            </a:r>
          </a:p>
          <a:p>
            <a:pPr lvl="1"/>
            <a:r>
              <a:rPr lang="en-US" dirty="0" smtClean="0"/>
              <a:t>Statistical inaccuracy</a:t>
            </a:r>
          </a:p>
          <a:p>
            <a:pPr lvl="1"/>
            <a:r>
              <a:rPr lang="en-US" dirty="0" smtClean="0"/>
              <a:t>Popular article claimed 10% drop in piracy would create 500,000 jobs</a:t>
            </a:r>
            <a:endParaRPr lang="en-US" dirty="0"/>
          </a:p>
        </p:txBody>
      </p:sp>
      <p:pic>
        <p:nvPicPr>
          <p:cNvPr id="5" name="Picture 4" descr="confused.jpg"/>
          <p:cNvPicPr>
            <a:picLocks noChangeAspect="1"/>
          </p:cNvPicPr>
          <p:nvPr/>
        </p:nvPicPr>
        <p:blipFill>
          <a:blip r:embed="rId2"/>
          <a:stretch>
            <a:fillRect/>
          </a:stretch>
        </p:blipFill>
        <p:spPr>
          <a:xfrm>
            <a:off x="6778413" y="2133600"/>
            <a:ext cx="1584537" cy="2895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152400"/>
            <a:ext cx="7583487" cy="1044388"/>
          </a:xfrm>
        </p:spPr>
        <p:txBody>
          <a:bodyPr/>
          <a:lstStyle/>
          <a:p>
            <a:r>
              <a:rPr lang="en-US" dirty="0" smtClean="0"/>
              <a:t>Final Thoughts</a:t>
            </a:r>
            <a:endParaRPr lang="en-US" dirty="0"/>
          </a:p>
        </p:txBody>
      </p:sp>
      <p:sp>
        <p:nvSpPr>
          <p:cNvPr id="3" name="Content Placeholder 2"/>
          <p:cNvSpPr>
            <a:spLocks noGrp="1"/>
          </p:cNvSpPr>
          <p:nvPr>
            <p:ph idx="1"/>
          </p:nvPr>
        </p:nvSpPr>
        <p:spPr>
          <a:xfrm>
            <a:off x="779463" y="1425388"/>
            <a:ext cx="7983537" cy="2384612"/>
          </a:xfrm>
        </p:spPr>
        <p:txBody>
          <a:bodyPr/>
          <a:lstStyle/>
          <a:p>
            <a:r>
              <a:rPr lang="en-US" dirty="0" smtClean="0"/>
              <a:t>“By compromising intellectual property, pirates inhibit innovation and remove any financial incentive to develop a new product or work of art. The interesting thing, however, is that pirates probably see themselves as the innovators, using technology to spread information more widely and effectively than ever before.” -Mikhail Atallah</a:t>
            </a:r>
            <a:endParaRPr lang="en-US" dirty="0"/>
          </a:p>
        </p:txBody>
      </p:sp>
      <p:sp>
        <p:nvSpPr>
          <p:cNvPr id="4" name="TextBox 3"/>
          <p:cNvSpPr txBox="1"/>
          <p:nvPr/>
        </p:nvSpPr>
        <p:spPr>
          <a:xfrm>
            <a:off x="779463" y="4167426"/>
            <a:ext cx="7983537" cy="861774"/>
          </a:xfrm>
          <a:prstGeom prst="rect">
            <a:avLst/>
          </a:prstGeom>
          <a:noFill/>
        </p:spPr>
        <p:txBody>
          <a:bodyPr wrap="square" rtlCol="0">
            <a:spAutoFit/>
          </a:bodyPr>
          <a:lstStyle/>
          <a:p>
            <a:r>
              <a:rPr lang="en-US" sz="1000" dirty="0" smtClean="0"/>
              <a:t>Popular </a:t>
            </a:r>
            <a:r>
              <a:rPr lang="en-US" sz="1000" dirty="0" err="1" smtClean="0"/>
              <a:t>article:"</a:t>
            </a:r>
            <a:r>
              <a:rPr lang="en-US" sz="1000" u="sng" dirty="0" err="1" smtClean="0">
                <a:hlinkClick r:id="rId2"/>
              </a:rPr>
              <a:t>Software</a:t>
            </a:r>
            <a:r>
              <a:rPr lang="en-US" sz="1000" u="sng" dirty="0" smtClean="0">
                <a:hlinkClick r:id="rId2"/>
              </a:rPr>
              <a:t> </a:t>
            </a:r>
            <a:r>
              <a:rPr lang="en-US" sz="1000" u="sng" dirty="0">
                <a:hlinkClick r:id="rId2"/>
              </a:rPr>
              <a:t>Piracy On The Rise, Study Finds; Rates of pirated software ranged from a high of 93% in Armenia to a low of 20% in the United States, according to the 2007 BSA and IDC Global Software Piracy study. " InformationWeek.  (May 14, 2008): NA. Expanded Academic ASAP. Gale. UNIV LIBRARY AT IUPUI. 6 Aug. 2008 &lt;http://find.galegroup.com/itx/infomark.do?&amp;contentSet=IAC-Documents&amp;type=retrieve&amp;tabID=T003&amp;prodId=EAIM&amp;docId=A179009613&amp;source=gale&amp;userGroupName=iulib_iupui&amp;version=1.0&gt;. </a:t>
            </a:r>
            <a:endParaRPr lang="en-US" sz="1000" dirty="0"/>
          </a:p>
        </p:txBody>
      </p:sp>
      <p:sp>
        <p:nvSpPr>
          <p:cNvPr id="5" name="TextBox 4"/>
          <p:cNvSpPr txBox="1"/>
          <p:nvPr/>
        </p:nvSpPr>
        <p:spPr>
          <a:xfrm>
            <a:off x="779463" y="5029200"/>
            <a:ext cx="7983537" cy="861774"/>
          </a:xfrm>
          <a:prstGeom prst="rect">
            <a:avLst/>
          </a:prstGeom>
          <a:noFill/>
        </p:spPr>
        <p:txBody>
          <a:bodyPr wrap="square" rtlCol="0">
            <a:spAutoFit/>
          </a:bodyPr>
          <a:lstStyle/>
          <a:p>
            <a:r>
              <a:rPr lang="en-US" sz="1000" dirty="0" smtClean="0"/>
              <a:t>Scholarly article:</a:t>
            </a:r>
          </a:p>
          <a:p>
            <a:r>
              <a:rPr lang="en-US" sz="1000" dirty="0" smtClean="0"/>
              <a:t>Wade</a:t>
            </a:r>
            <a:r>
              <a:rPr lang="en-US" sz="1000" dirty="0"/>
              <a:t>,</a:t>
            </a:r>
            <a:r>
              <a:rPr lang="en-US" sz="1000" dirty="0" smtClean="0"/>
              <a:t> </a:t>
            </a:r>
            <a:r>
              <a:rPr lang="en-US" sz="1000" dirty="0" err="1" smtClean="0"/>
              <a:t>Jared.</a:t>
            </a:r>
            <a:r>
              <a:rPr lang="en-US" sz="1000" u="sng" dirty="0" err="1" smtClean="0">
                <a:hlinkClick r:id="rId3"/>
              </a:rPr>
              <a:t>Steal</a:t>
            </a:r>
            <a:r>
              <a:rPr lang="en-US" sz="1000" u="sng" dirty="0" smtClean="0">
                <a:hlinkClick r:id="rId3"/>
              </a:rPr>
              <a:t> </a:t>
            </a:r>
            <a:r>
              <a:rPr lang="en-US" sz="1000" u="sng" dirty="0">
                <a:hlinkClick r:id="rId3"/>
              </a:rPr>
              <a:t>this article.(Cover story). ." Risk Management.  55.5 (May 2008): 25(10). Expanded Academic ASAP. Gale. UNIV LIBRARY AT IUPUI. 6 Aug. 2008 &lt;http://find.galegroup.com/itx/infomark.do?&amp;contentSet=IAC-Documents&amp;type=retrieve&amp;tabID=T002&amp;prodId=EAIM&amp;docId=A179160582&amp;source=gale&amp;userGroupName=iulib_iupui&amp;version=1.0&gt;. </a:t>
            </a:r>
            <a:endParaRPr lang="en-US"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88</TotalTime>
  <Words>380</Words>
  <Application>Microsoft Macintosh PowerPoint</Application>
  <PresentationFormat>On-screen Show (4:3)</PresentationFormat>
  <Paragraphs>28</Paragraphs>
  <Slides>5</Slides>
  <Notes>0</Notes>
  <HiddenSlides>0</HiddenSlides>
  <MMClips>0</MMClips>
  <ScaleCrop>false</ScaleCrop>
  <HeadingPairs>
    <vt:vector size="4" baseType="variant">
      <vt:variant>
        <vt:lpstr>Design Template</vt:lpstr>
      </vt:variant>
      <vt:variant>
        <vt:i4>1</vt:i4>
      </vt:variant>
      <vt:variant>
        <vt:lpstr>Slide Titles</vt:lpstr>
      </vt:variant>
      <vt:variant>
        <vt:i4>5</vt:i4>
      </vt:variant>
    </vt:vector>
  </HeadingPairs>
  <TitlesOfParts>
    <vt:vector size="6" baseType="lpstr">
      <vt:lpstr>Revolution</vt:lpstr>
      <vt:lpstr>Software Piracy</vt:lpstr>
      <vt:lpstr>Differences</vt:lpstr>
      <vt:lpstr>Similarities</vt:lpstr>
      <vt:lpstr>Questions</vt:lpstr>
      <vt:lpstr>Final Thoughts</vt:lpstr>
    </vt:vector>
  </TitlesOfParts>
  <Company>IUPUI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Piracy</dc:title>
  <dc:creator>Adam Darrah</dc:creator>
  <cp:lastModifiedBy>Adam Darrah</cp:lastModifiedBy>
  <cp:revision>2</cp:revision>
  <dcterms:created xsi:type="dcterms:W3CDTF">2010-04-25T17:23:10Z</dcterms:created>
  <dcterms:modified xsi:type="dcterms:W3CDTF">2010-04-25T17:23:54Z</dcterms:modified>
</cp:coreProperties>
</file>