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20" r:id="rId2"/>
  </p:sldIdLst>
  <p:sldSz cx="30275213" cy="4280376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0000CC"/>
    <a:srgbClr val="0000FF"/>
    <a:srgbClr val="143F7E"/>
    <a:srgbClr val="FF00FF"/>
    <a:srgbClr val="FF9933"/>
    <a:srgbClr val="851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0" d="100"/>
          <a:sy n="20" d="100"/>
        </p:scale>
        <p:origin x="2886" y="174"/>
      </p:cViewPr>
      <p:guideLst>
        <p:guide orient="horz" pos="13481"/>
        <p:guide pos="953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C3FF-5828-4489-B854-AD6E0F8D44DC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81EE-236E-4432-86F5-AF7227A120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4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C3FF-5828-4489-B854-AD6E0F8D44DC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81EE-236E-4432-86F5-AF7227A120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33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C3FF-5828-4489-B854-AD6E0F8D44DC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81EE-236E-4432-86F5-AF7227A120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338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C3FF-5828-4489-B854-AD6E0F8D44DC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81EE-236E-4432-86F5-AF7227A120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49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C3FF-5828-4489-B854-AD6E0F8D44DC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81EE-236E-4432-86F5-AF7227A120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C3FF-5828-4489-B854-AD6E0F8D44DC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81EE-236E-4432-86F5-AF7227A120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58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C3FF-5828-4489-B854-AD6E0F8D44DC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81EE-236E-4432-86F5-AF7227A120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09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C3FF-5828-4489-B854-AD6E0F8D44DC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81EE-236E-4432-86F5-AF7227A120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2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C3FF-5828-4489-B854-AD6E0F8D44DC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81EE-236E-4432-86F5-AF7227A120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86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C3FF-5828-4489-B854-AD6E0F8D44DC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81EE-236E-4432-86F5-AF7227A120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717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C3FF-5828-4489-B854-AD6E0F8D44DC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81EE-236E-4432-86F5-AF7227A120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43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C3FF-5828-4489-B854-AD6E0F8D44DC}" type="datetimeFigureOut">
              <a:rPr lang="en-AU" smtClean="0"/>
              <a:t>3/04/2023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D81EE-236E-4432-86F5-AF7227A120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77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2.jpg"/><Relationship Id="rId7" Type="http://schemas.openxmlformats.org/officeDocument/2006/relationships/hyperlink" Target="mailto:Asad.Prodhan@dpird.wa.gov.au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F9B1BA4-8120-3DC8-F24A-766BEFEB0940}"/>
              </a:ext>
            </a:extLst>
          </p:cNvPr>
          <p:cNvGrpSpPr/>
          <p:nvPr/>
        </p:nvGrpSpPr>
        <p:grpSpPr>
          <a:xfrm>
            <a:off x="0" y="416355"/>
            <a:ext cx="30129111" cy="41867078"/>
            <a:chOff x="0" y="416355"/>
            <a:chExt cx="30129111" cy="41867078"/>
          </a:xfrm>
        </p:grpSpPr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5CFB1CD6-19CA-680A-7122-B313E0F110D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51822"/>
              <a:ext cx="30129111" cy="5173525"/>
            </a:xfrm>
            <a:prstGeom prst="rect">
              <a:avLst/>
            </a:prstGeom>
            <a:solidFill>
              <a:schemeClr val="bg1">
                <a:alpha val="67843"/>
              </a:schemeClr>
            </a:solidFill>
          </p:spPr>
          <p:txBody>
            <a:bodyPr vert="horz" lIns="91440" tIns="45720" rIns="91440" bIns="45720" rtlCol="0" anchor="b">
              <a:noAutofit/>
            </a:bodyPr>
            <a:lstStyle>
              <a:lvl1pPr algn="ctr" defTabSz="302748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9865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600" b="1" dirty="0">
                  <a:latin typeface="Gill Sans MT" panose="020B0502020104020203" pitchFamily="34" charset="0"/>
                  <a:cs typeface="Arial" panose="020B0604020202020204" pitchFamily="34" charset="0"/>
                </a:rPr>
                <a:t>Application of nanopore sequencing in </a:t>
              </a:r>
            </a:p>
            <a:p>
              <a:r>
                <a:rPr lang="en-US" sz="9600" b="1" dirty="0">
                  <a:latin typeface="Gill Sans MT" panose="020B0502020104020203" pitchFamily="34" charset="0"/>
                  <a:cs typeface="Arial" panose="020B0604020202020204" pitchFamily="34" charset="0"/>
                </a:rPr>
                <a:t>Biosecurity surveillance</a:t>
              </a:r>
              <a:endParaRPr lang="en-AU" sz="4000" dirty="0">
                <a:latin typeface="Gill Sans MT" panose="020B0502020104020203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AU" sz="4800" b="1" dirty="0">
                  <a:latin typeface="Gill Sans MT" panose="020B0502020104020203" pitchFamily="34" charset="0"/>
                  <a:cs typeface="Arial" panose="020B0604020202020204" pitchFamily="34" charset="0"/>
                </a:rPr>
                <a:t>M. Asaduzzaman Prodhan*</a:t>
              </a:r>
              <a:r>
                <a:rPr lang="en-AU" sz="4800" b="1" baseline="30000" dirty="0">
                  <a:latin typeface="Gill Sans MT" panose="020B0502020104020203" pitchFamily="34" charset="0"/>
                  <a:cs typeface="Arial" panose="020B0604020202020204" pitchFamily="34" charset="0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AU" sz="4800" dirty="0">
                  <a:latin typeface="Gill Sans MT" panose="020B0502020104020203" pitchFamily="34" charset="0"/>
                  <a:cs typeface="Arial" panose="020B0604020202020204" pitchFamily="34" charset="0"/>
                </a:rPr>
                <a:t>Marc Widmer</a:t>
              </a:r>
              <a:r>
                <a:rPr lang="en-AU" sz="4800" baseline="30000" dirty="0">
                  <a:latin typeface="Gill Sans MT" panose="020B0502020104020203" pitchFamily="34" charset="0"/>
                  <a:cs typeface="Arial" panose="020B0604020202020204" pitchFamily="34" charset="0"/>
                </a:rPr>
                <a:t>1</a:t>
              </a:r>
              <a:r>
                <a:rPr lang="en-AU" sz="4800" dirty="0">
                  <a:latin typeface="Gill Sans MT" panose="020B0502020104020203" pitchFamily="34" charset="0"/>
                  <a:cs typeface="Arial" panose="020B0604020202020204" pitchFamily="34" charset="0"/>
                </a:rPr>
                <a:t>, Tonny Kinene</a:t>
              </a:r>
              <a:r>
                <a:rPr lang="en-AU" sz="4800" baseline="30000" dirty="0">
                  <a:latin typeface="Gill Sans MT" panose="020B0502020104020203" pitchFamily="34" charset="0"/>
                  <a:cs typeface="Arial" panose="020B0604020202020204" pitchFamily="34" charset="0"/>
                </a:rPr>
                <a:t>1</a:t>
              </a:r>
              <a:r>
                <a:rPr lang="en-AU" sz="4800" dirty="0">
                  <a:latin typeface="Gill Sans MT" panose="020B0502020104020203" pitchFamily="34" charset="0"/>
                  <a:cs typeface="Arial" panose="020B0604020202020204" pitchFamily="34" charset="0"/>
                </a:rPr>
                <a:t> and Monica Kehoe</a:t>
              </a:r>
              <a:r>
                <a:rPr lang="en-AU" sz="4800" baseline="30000" dirty="0">
                  <a:latin typeface="Gill Sans MT" panose="020B0502020104020203" pitchFamily="34" charset="0"/>
                  <a:cs typeface="Arial" panose="020B0604020202020204" pitchFamily="34" charset="0"/>
                </a:rPr>
                <a:t>1</a:t>
              </a:r>
            </a:p>
          </p:txBody>
        </p:sp>
        <p:pic>
          <p:nvPicPr>
            <p:cNvPr id="1026" name="Picture 2" descr="Pawsey Reveals Name of Australia's Fastest Research Supercomputer">
              <a:extLst>
                <a:ext uri="{FF2B5EF4-FFF2-40B4-BE49-F238E27FC236}">
                  <a16:creationId xmlns:a16="http://schemas.microsoft.com/office/drawing/2014/main" id="{54B8A870-D509-0760-FFFA-6622FD483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31478" y="419277"/>
              <a:ext cx="1999269" cy="1580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BFDA0E42-2486-0C44-F3F1-6538831D2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53" y="416355"/>
              <a:ext cx="5232942" cy="1683282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9D7E978-C400-4892-31CD-551D60A4403B}"/>
                </a:ext>
              </a:extLst>
            </p:cNvPr>
            <p:cNvSpPr/>
            <p:nvPr/>
          </p:nvSpPr>
          <p:spPr>
            <a:xfrm flipH="1">
              <a:off x="14710811" y="8063938"/>
              <a:ext cx="272558" cy="333385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6C9BB4D-84D2-F632-7F7E-65044B78AB51}"/>
                </a:ext>
              </a:extLst>
            </p:cNvPr>
            <p:cNvSpPr/>
            <p:nvPr/>
          </p:nvSpPr>
          <p:spPr>
            <a:xfrm>
              <a:off x="240632" y="2323571"/>
              <a:ext cx="29848375" cy="2329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651897A-54C2-959A-DAF5-31032749BABA}"/>
                </a:ext>
              </a:extLst>
            </p:cNvPr>
            <p:cNvGrpSpPr/>
            <p:nvPr/>
          </p:nvGrpSpPr>
          <p:grpSpPr>
            <a:xfrm>
              <a:off x="1406313" y="26666072"/>
              <a:ext cx="11790326" cy="8028244"/>
              <a:chOff x="2422979" y="29444177"/>
              <a:chExt cx="11790326" cy="802824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1249C3-442B-EC73-4692-1DAED52A108A}"/>
                  </a:ext>
                </a:extLst>
              </p:cNvPr>
              <p:cNvSpPr txBox="1"/>
              <p:nvPr/>
            </p:nvSpPr>
            <p:spPr>
              <a:xfrm>
                <a:off x="2422979" y="36764535"/>
                <a:ext cx="117903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b="1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Fig 2.</a:t>
                </a:r>
                <a:r>
                  <a:rPr lang="en-AU" sz="40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Browsing ant </a:t>
                </a:r>
                <a:r>
                  <a:rPr lang="en-US" sz="40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detected in WA, NT, and QLD</a:t>
                </a:r>
                <a:r>
                  <a:rPr lang="en-AU" sz="40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  <p:pic>
            <p:nvPicPr>
              <p:cNvPr id="15" name="Picture 14" descr="Map&#10;&#10;Description automatically generated">
                <a:extLst>
                  <a:ext uri="{FF2B5EF4-FFF2-40B4-BE49-F238E27FC236}">
                    <a16:creationId xmlns:a16="http://schemas.microsoft.com/office/drawing/2014/main" id="{4A183F3D-6D9E-83C1-D057-EFFBB2829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8844" y="29444177"/>
                <a:ext cx="8004687" cy="7261507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23F110-BDB4-8802-7537-2C4E73366C32}"/>
                </a:ext>
              </a:extLst>
            </p:cNvPr>
            <p:cNvSpPr txBox="1"/>
            <p:nvPr/>
          </p:nvSpPr>
          <p:spPr>
            <a:xfrm>
              <a:off x="638469" y="8723364"/>
              <a:ext cx="13491307" cy="8761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spcAft>
                  <a:spcPts val="2485"/>
                </a:spcAft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Browsing ant (</a:t>
              </a:r>
              <a:r>
                <a:rPr lang="en-US" sz="4800" i="1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Lepisiota frauenfeldi</a:t>
              </a:r>
              <a:r>
                <a:rPr lang="en-US" sz="4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) is an exotic pest in Australia (Fig. 1</a:t>
              </a:r>
              <a:r>
                <a:rPr lang="en-US" sz="4800" b="1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), a national biosecurity risk</a:t>
              </a:r>
              <a:r>
                <a:rPr lang="en-US" sz="4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. </a:t>
              </a:r>
            </a:p>
            <a:p>
              <a:pPr marL="685800" indent="-685800">
                <a:spcAft>
                  <a:spcPts val="2485"/>
                </a:spcAft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It is a potential threat to agriculture, environment, and households. </a:t>
              </a:r>
            </a:p>
            <a:p>
              <a:pPr marL="685800" indent="-685800">
                <a:spcAft>
                  <a:spcPts val="2485"/>
                </a:spcAft>
                <a:buFont typeface="Arial" panose="020B0604020202020204" pitchFamily="34" charset="0"/>
                <a:buChar char="•"/>
              </a:pPr>
              <a:r>
                <a:rPr lang="en-US" sz="4800" dirty="0">
                  <a:latin typeface="Gill Sans MT" panose="020B0502020104020203" pitchFamily="34" charset="0"/>
                  <a:cs typeface="Arial" panose="020B0604020202020204" pitchFamily="34" charset="0"/>
                </a:rPr>
                <a:t>Thirty-four incursions have </a:t>
              </a:r>
              <a:r>
                <a:rPr lang="en-US" sz="4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been detected in Australia s</a:t>
              </a:r>
              <a:r>
                <a:rPr lang="en-US" sz="4800" dirty="0">
                  <a:latin typeface="Gill Sans MT" panose="020B0502020104020203" pitchFamily="34" charset="0"/>
                  <a:cs typeface="Arial" panose="020B0604020202020204" pitchFamily="34" charset="0"/>
                </a:rPr>
                <a:t>ince 2013</a:t>
              </a:r>
              <a:r>
                <a:rPr lang="en-US" sz="4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 (Fig. 2).  </a:t>
              </a:r>
            </a:p>
            <a:p>
              <a:pPr marL="685800" indent="-685800">
                <a:spcAft>
                  <a:spcPts val="2485"/>
                </a:spcAft>
                <a:buFont typeface="Arial" panose="020B0604020202020204" pitchFamily="34" charset="0"/>
                <a:buChar char="•"/>
              </a:pPr>
              <a:r>
                <a:rPr lang="en-US" sz="4800" dirty="0">
                  <a:latin typeface="Gill Sans MT" panose="020B0502020104020203" pitchFamily="34" charset="0"/>
                  <a:cs typeface="Arial" panose="020B0604020202020204" pitchFamily="34" charset="0"/>
                </a:rPr>
                <a:t>A</a:t>
              </a:r>
              <a:r>
                <a:rPr lang="en-US" sz="4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re these incursions from a same origin? Or multiple? </a:t>
              </a:r>
            </a:p>
            <a:p>
              <a:pPr marL="685800" indent="-685800">
                <a:spcAft>
                  <a:spcPts val="2485"/>
                </a:spcAft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This information is key to taking effective biosecurity measures and keep the pest at bay</a:t>
              </a:r>
              <a:endParaRPr lang="en-AU" sz="4800" dirty="0"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3A5C336-3BC9-7768-0CA2-6EBED4E4CFAA}"/>
                </a:ext>
              </a:extLst>
            </p:cNvPr>
            <p:cNvGrpSpPr/>
            <p:nvPr/>
          </p:nvGrpSpPr>
          <p:grpSpPr>
            <a:xfrm>
              <a:off x="1893513" y="18579361"/>
              <a:ext cx="10176235" cy="7465311"/>
              <a:chOff x="1913685" y="19117241"/>
              <a:chExt cx="10176235" cy="746531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1EFF3D4-3C22-4AF5-89E8-9933563D9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5061" y="19117241"/>
                <a:ext cx="9374459" cy="6459689"/>
              </a:xfrm>
              <a:prstGeom prst="rect">
                <a:avLst/>
              </a:prstGeom>
            </p:spPr>
          </p:pic>
          <p:pic>
            <p:nvPicPr>
              <p:cNvPr id="1025" name="Picture 8" descr="scale diagram of a browsing ant">
                <a:extLst>
                  <a:ext uri="{FF2B5EF4-FFF2-40B4-BE49-F238E27FC236}">
                    <a16:creationId xmlns:a16="http://schemas.microsoft.com/office/drawing/2014/main" id="{9EC07D83-647A-5411-E3DD-2ADDFDCF67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789720" y="23707693"/>
                <a:ext cx="2548933" cy="16357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426128-4330-D821-0C33-4665BABEA40D}"/>
                  </a:ext>
                </a:extLst>
              </p:cNvPr>
              <p:cNvSpPr txBox="1"/>
              <p:nvPr/>
            </p:nvSpPr>
            <p:spPr>
              <a:xfrm>
                <a:off x="2055061" y="25207887"/>
                <a:ext cx="5467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Photo: Pia Scanlon and Marc Widmer</a:t>
                </a:r>
                <a:endParaRPr lang="en-AU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A97053-9CEA-55FE-385D-D6C127217795}"/>
                  </a:ext>
                </a:extLst>
              </p:cNvPr>
              <p:cNvSpPr txBox="1"/>
              <p:nvPr/>
            </p:nvSpPr>
            <p:spPr>
              <a:xfrm>
                <a:off x="1913685" y="25874666"/>
                <a:ext cx="101762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b="1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Fig 1.</a:t>
                </a:r>
                <a:r>
                  <a:rPr lang="en-AU" sz="40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Browsing ant incursion in Australia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FC1823D-EA60-1FA9-69BE-4990B19DECEA}"/>
                </a:ext>
              </a:extLst>
            </p:cNvPr>
            <p:cNvGrpSpPr/>
            <p:nvPr/>
          </p:nvGrpSpPr>
          <p:grpSpPr>
            <a:xfrm>
              <a:off x="240632" y="7214426"/>
              <a:ext cx="29792227" cy="1115443"/>
              <a:chOff x="240632" y="9572609"/>
              <a:chExt cx="29792227" cy="111544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F8D5E75-5CA5-9BB7-81A0-F87511B3A46A}"/>
                  </a:ext>
                </a:extLst>
              </p:cNvPr>
              <p:cNvGrpSpPr/>
              <p:nvPr/>
            </p:nvGrpSpPr>
            <p:grpSpPr>
              <a:xfrm>
                <a:off x="240632" y="9580056"/>
                <a:ext cx="29792227" cy="1107996"/>
                <a:chOff x="240632" y="11120096"/>
                <a:chExt cx="29792227" cy="1107996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A0B1E91-0CE8-80CC-5FC9-090D895CD83D}"/>
                    </a:ext>
                  </a:extLst>
                </p:cNvPr>
                <p:cNvSpPr/>
                <p:nvPr/>
              </p:nvSpPr>
              <p:spPr>
                <a:xfrm>
                  <a:off x="240632" y="11249531"/>
                  <a:ext cx="29792227" cy="8075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86BDB9-F858-6DB7-692A-784F6664AD3F}"/>
                    </a:ext>
                  </a:extLst>
                </p:cNvPr>
                <p:cNvSpPr txBox="1"/>
                <p:nvPr/>
              </p:nvSpPr>
              <p:spPr>
                <a:xfrm>
                  <a:off x="3017659" y="11120096"/>
                  <a:ext cx="625642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6600" b="1" dirty="0">
                      <a:solidFill>
                        <a:schemeClr val="bg1"/>
                      </a:solidFill>
                      <a:latin typeface="Gill Sans MT" panose="020B0502020104020203" pitchFamily="34" charset="0"/>
                      <a:cs typeface="Arial" panose="020B0604020202020204" pitchFamily="34" charset="0"/>
                    </a:rPr>
                    <a:t>Introduction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A53BEB-0560-B23E-7B5A-3CD5613C32D4}"/>
                  </a:ext>
                </a:extLst>
              </p:cNvPr>
              <p:cNvSpPr txBox="1"/>
              <p:nvPr/>
            </p:nvSpPr>
            <p:spPr>
              <a:xfrm>
                <a:off x="18009004" y="9572609"/>
                <a:ext cx="625642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6600" b="1" dirty="0">
                    <a:solidFill>
                      <a:schemeClr val="bg1"/>
                    </a:solidFill>
                    <a:latin typeface="Gill Sans MT" panose="020B0502020104020203" pitchFamily="34" charset="0"/>
                    <a:cs typeface="Arial" panose="020B0604020202020204" pitchFamily="34" charset="0"/>
                  </a:rPr>
                  <a:t>Results</a:t>
                </a:r>
              </a:p>
            </p:txBody>
          </p:sp>
        </p:grp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8BD34150-F8D4-CB00-4298-06943EB297A3}"/>
                </a:ext>
              </a:extLst>
            </p:cNvPr>
            <p:cNvSpPr txBox="1"/>
            <p:nvPr/>
          </p:nvSpPr>
          <p:spPr>
            <a:xfrm>
              <a:off x="15564403" y="8758998"/>
              <a:ext cx="14072341" cy="8351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 algn="just">
                <a:spcAft>
                  <a:spcPts val="1676"/>
                </a:spcAft>
                <a:buFont typeface="Arial" panose="020B0604020202020204" pitchFamily="34" charset="0"/>
                <a:buChar char="•"/>
              </a:pPr>
              <a:r>
                <a:rPr lang="en-US" sz="4800" dirty="0">
                  <a:latin typeface="Gill Sans MT" panose="020B0502020104020203" pitchFamily="34" charset="0"/>
                  <a:cs typeface="Arial" panose="020B0604020202020204" pitchFamily="34" charset="0"/>
                </a:rPr>
                <a:t>QLD, NT and WA incursions are separate (Fig. 3)</a:t>
              </a:r>
            </a:p>
            <a:p>
              <a:pPr marL="685800" indent="-685800" algn="just">
                <a:spcAft>
                  <a:spcPts val="1676"/>
                </a:spcAft>
                <a:buFont typeface="Arial" panose="020B0604020202020204" pitchFamily="34" charset="0"/>
                <a:buChar char="•"/>
              </a:pPr>
              <a:r>
                <a:rPr lang="en-US" sz="4800" dirty="0">
                  <a:latin typeface="Gill Sans MT" panose="020B0502020104020203" pitchFamily="34" charset="0"/>
                  <a:cs typeface="Arial" panose="020B0604020202020204" pitchFamily="34" charset="0"/>
                </a:rPr>
                <a:t>Within WA, possibly two incursions: Perth &amp; Fremantle </a:t>
              </a:r>
            </a:p>
            <a:p>
              <a:pPr marL="685800" indent="-685800" algn="just">
                <a:spcAft>
                  <a:spcPts val="1676"/>
                </a:spcAft>
                <a:buFont typeface="Arial" panose="020B0604020202020204" pitchFamily="34" charset="0"/>
                <a:buChar char="•"/>
              </a:pPr>
              <a:r>
                <a:rPr lang="en-US" sz="4800" dirty="0">
                  <a:latin typeface="Gill Sans MT" panose="020B0502020104020203" pitchFamily="34" charset="0"/>
                  <a:cs typeface="Arial" panose="020B0604020202020204" pitchFamily="34" charset="0"/>
                </a:rPr>
                <a:t>Perth incursions could be a spread of an incursion or multiple incursions from the same source/origin</a:t>
              </a:r>
            </a:p>
            <a:p>
              <a:pPr marL="685800" indent="-685800" algn="just">
                <a:spcAft>
                  <a:spcPts val="1676"/>
                </a:spcAft>
                <a:buFont typeface="Arial" panose="020B0604020202020204" pitchFamily="34" charset="0"/>
                <a:buChar char="•"/>
              </a:pPr>
              <a:r>
                <a:rPr lang="en-US" sz="4800" dirty="0">
                  <a:latin typeface="Gill Sans MT" panose="020B0502020104020203" pitchFamily="34" charset="0"/>
                  <a:cs typeface="Arial" panose="020B0604020202020204" pitchFamily="34" charset="0"/>
                </a:rPr>
                <a:t>Among the 13 mitochondrial protein coding genes, only </a:t>
              </a:r>
              <a:r>
                <a:rPr lang="en-US" sz="4800" i="1" dirty="0">
                  <a:latin typeface="Gill Sans MT" panose="020B0502020104020203" pitchFamily="34" charset="0"/>
                  <a:cs typeface="Arial" panose="020B0604020202020204" pitchFamily="34" charset="0"/>
                </a:rPr>
                <a:t>cox1</a:t>
              </a:r>
              <a:r>
                <a:rPr lang="en-US" sz="4800" dirty="0">
                  <a:latin typeface="Gill Sans MT" panose="020B0502020104020203" pitchFamily="34" charset="0"/>
                  <a:cs typeface="Arial" panose="020B0604020202020204" pitchFamily="34" charset="0"/>
                </a:rPr>
                <a:t>, </a:t>
              </a:r>
              <a:r>
                <a:rPr lang="en-US" sz="4800" i="1" dirty="0">
                  <a:latin typeface="Gill Sans MT" panose="020B0502020104020203" pitchFamily="34" charset="0"/>
                  <a:cs typeface="Arial" panose="020B0604020202020204" pitchFamily="34" charset="0"/>
                </a:rPr>
                <a:t>nad5</a:t>
              </a:r>
              <a:r>
                <a:rPr lang="en-US" sz="4800" dirty="0">
                  <a:latin typeface="Gill Sans MT" panose="020B0502020104020203" pitchFamily="34" charset="0"/>
                  <a:cs typeface="Arial" panose="020B0604020202020204" pitchFamily="34" charset="0"/>
                </a:rPr>
                <a:t> and </a:t>
              </a:r>
              <a:r>
                <a:rPr lang="en-US" sz="4800" i="1" dirty="0">
                  <a:latin typeface="Gill Sans MT" panose="020B0502020104020203" pitchFamily="34" charset="0"/>
                  <a:cs typeface="Arial" panose="020B0604020202020204" pitchFamily="34" charset="0"/>
                </a:rPr>
                <a:t>cob</a:t>
              </a:r>
              <a:r>
                <a:rPr lang="en-US" sz="4800" dirty="0">
                  <a:latin typeface="Gill Sans MT" panose="020B0502020104020203" pitchFamily="34" charset="0"/>
                  <a:cs typeface="Arial" panose="020B0604020202020204" pitchFamily="34" charset="0"/>
                </a:rPr>
                <a:t> (Fig. 4A-C, respectively) showed a topology</a:t>
              </a:r>
            </a:p>
            <a:p>
              <a:pPr marL="685800" indent="-685800" algn="just">
                <a:spcAft>
                  <a:spcPts val="1676"/>
                </a:spcAft>
                <a:buFont typeface="Arial" panose="020B0604020202020204" pitchFamily="34" charset="0"/>
                <a:buChar char="•"/>
              </a:pPr>
              <a:r>
                <a:rPr lang="en-US" sz="4800" dirty="0">
                  <a:latin typeface="Gill Sans MT" panose="020B0502020104020203" pitchFamily="34" charset="0"/>
                  <a:cs typeface="Arial" panose="020B0604020202020204" pitchFamily="34" charset="0"/>
                </a:rPr>
                <a:t>However, none could not reveal the relatedness like the whole mitogenome-based tree (Figs. 3 and 4D).</a:t>
              </a:r>
              <a:endParaRPr lang="en-AU" sz="4800" dirty="0"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D2983664-F3B4-FED7-9154-773A48F19894}"/>
                </a:ext>
              </a:extLst>
            </p:cNvPr>
            <p:cNvSpPr/>
            <p:nvPr/>
          </p:nvSpPr>
          <p:spPr>
            <a:xfrm>
              <a:off x="233604" y="35613491"/>
              <a:ext cx="14477207" cy="6878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4C07D1B0-5534-041D-B149-A465C80A0769}"/>
                </a:ext>
              </a:extLst>
            </p:cNvPr>
            <p:cNvSpPr txBox="1"/>
            <p:nvPr/>
          </p:nvSpPr>
          <p:spPr>
            <a:xfrm>
              <a:off x="3093858" y="35393374"/>
              <a:ext cx="62564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solidFill>
                    <a:schemeClr val="bg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Methods</a:t>
              </a: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96AF7CA1-E0BA-DB8C-1BAD-A317D4A2A10C}"/>
                </a:ext>
              </a:extLst>
            </p:cNvPr>
            <p:cNvSpPr txBox="1"/>
            <p:nvPr/>
          </p:nvSpPr>
          <p:spPr>
            <a:xfrm>
              <a:off x="632561" y="36501330"/>
              <a:ext cx="12683377" cy="4657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 algn="just">
                <a:spcAft>
                  <a:spcPts val="1676"/>
                </a:spcAft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48 </a:t>
              </a:r>
              <a:r>
                <a:rPr lang="en-US" sz="4800" i="1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L. frauenfeldi </a:t>
              </a:r>
              <a:r>
                <a:rPr lang="en-US" sz="4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and 3 </a:t>
              </a:r>
              <a:r>
                <a:rPr lang="en-US" sz="4800" i="1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L. incisa </a:t>
              </a:r>
              <a:r>
                <a:rPr lang="en-US" sz="4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mitogenomes</a:t>
              </a:r>
            </a:p>
            <a:p>
              <a:pPr marL="685800" indent="-685800" algn="just">
                <a:spcAft>
                  <a:spcPts val="1676"/>
                </a:spcAft>
                <a:buFont typeface="Arial" panose="020B0604020202020204" pitchFamily="34" charset="0"/>
                <a:buChar char="•"/>
              </a:pPr>
              <a:r>
                <a:rPr lang="en-US" sz="4800" i="1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L. incisa </a:t>
              </a:r>
              <a:r>
                <a:rPr lang="en-US" sz="4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as outgroup</a:t>
              </a:r>
            </a:p>
            <a:p>
              <a:pPr marL="685800" indent="-685800" algn="just">
                <a:spcAft>
                  <a:spcPts val="1676"/>
                </a:spcAft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SQK-LSK109, MinION sequencing</a:t>
              </a:r>
            </a:p>
            <a:p>
              <a:pPr marL="685800" indent="-685800" algn="just">
                <a:spcAft>
                  <a:spcPts val="1676"/>
                </a:spcAft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Reference based assembly, 17 kb mitogenome</a:t>
              </a:r>
            </a:p>
            <a:p>
              <a:pPr marL="685800" indent="-685800" algn="just">
                <a:spcAft>
                  <a:spcPts val="1676"/>
                </a:spcAft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Phylogenetic analysis </a:t>
              </a:r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AB36D92F-3C3D-7A5A-7311-617B3A6893F3}"/>
                </a:ext>
              </a:extLst>
            </p:cNvPr>
            <p:cNvSpPr/>
            <p:nvPr/>
          </p:nvSpPr>
          <p:spPr>
            <a:xfrm>
              <a:off x="14983369" y="35612292"/>
              <a:ext cx="15049489" cy="73807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42383323-4576-6561-CF8F-7A7FCA87AD77}"/>
                </a:ext>
              </a:extLst>
            </p:cNvPr>
            <p:cNvSpPr txBox="1"/>
            <p:nvPr/>
          </p:nvSpPr>
          <p:spPr>
            <a:xfrm>
              <a:off x="18047111" y="35420514"/>
              <a:ext cx="1013792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solidFill>
                    <a:schemeClr val="bg1"/>
                  </a:solidFill>
                  <a:latin typeface="Gill Sans MT" panose="020B0502020104020203" pitchFamily="34" charset="0"/>
                  <a:cs typeface="Arial" panose="020B0604020202020204" pitchFamily="34" charset="0"/>
                </a:rPr>
                <a:t>Take-home message</a:t>
              </a:r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47E18622-C8CB-8072-5523-9E1A5D37E7C5}"/>
                </a:ext>
              </a:extLst>
            </p:cNvPr>
            <p:cNvSpPr txBox="1"/>
            <p:nvPr/>
          </p:nvSpPr>
          <p:spPr>
            <a:xfrm>
              <a:off x="15564403" y="36538450"/>
              <a:ext cx="14072341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AU" sz="4800" dirty="0">
                  <a:latin typeface="Gill Sans MT" panose="020B0502020104020203" pitchFamily="34" charset="0"/>
                  <a:cs typeface="Arial" panose="020B0604020202020204" pitchFamily="34" charset="0"/>
                </a:rPr>
                <a:t>Australian browsing ant incursions are not from a single overseas origin suggesting to scrutinise all possible avenues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AU" sz="4800" dirty="0">
                  <a:latin typeface="Gill Sans MT" panose="020B0502020104020203" pitchFamily="34" charset="0"/>
                  <a:cs typeface="Arial" panose="020B0604020202020204" pitchFamily="34" charset="0"/>
                </a:rPr>
                <a:t>However, only whole mitochondrial genome analysis could reveal the above resolution; not by a single gene analysis </a:t>
              </a:r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5375F65F-4ED2-5C7A-8208-34FC4D2CFF05}"/>
                </a:ext>
              </a:extLst>
            </p:cNvPr>
            <p:cNvSpPr/>
            <p:nvPr/>
          </p:nvSpPr>
          <p:spPr>
            <a:xfrm>
              <a:off x="248654" y="41169529"/>
              <a:ext cx="29848375" cy="23299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0" name="TextBox 1099">
              <a:extLst>
                <a:ext uri="{FF2B5EF4-FFF2-40B4-BE49-F238E27FC236}">
                  <a16:creationId xmlns:a16="http://schemas.microsoft.com/office/drawing/2014/main" id="{C67616A7-1968-35DC-D404-E3743C10243E}"/>
                </a:ext>
              </a:extLst>
            </p:cNvPr>
            <p:cNvSpPr txBox="1"/>
            <p:nvPr/>
          </p:nvSpPr>
          <p:spPr>
            <a:xfrm>
              <a:off x="248654" y="41821768"/>
              <a:ext cx="29388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>
                  <a:latin typeface="Arial" panose="020B0604020202020204" pitchFamily="34" charset="0"/>
                  <a:cs typeface="Arial" panose="020B0604020202020204" pitchFamily="34" charset="0"/>
                </a:rPr>
                <a:t>*Correspondence: </a:t>
              </a:r>
              <a:r>
                <a:rPr lang="en-AU" sz="2400" dirty="0">
                  <a:latin typeface="Arial" panose="020B0604020202020204" pitchFamily="34" charset="0"/>
                  <a:cs typeface="Arial" panose="020B0604020202020204" pitchFamily="34" charset="0"/>
                  <a:hlinkClick r:id="rId7"/>
                </a:rPr>
                <a:t>Asad.Prodhan@dpird.wa.gov.au</a:t>
              </a:r>
              <a:r>
                <a:rPr lang="en-AU" sz="2400" dirty="0"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r>
                <a:rPr lang="en-AU" sz="2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Department of Primary Industries and Regional Development, 3 Baron-Hay Court, South Perth  WA  6151, Australia</a:t>
              </a:r>
              <a:r>
                <a:rPr lang="en-AU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3E4D59-0307-B9E2-53C3-DB8192778E5E}"/>
                </a:ext>
              </a:extLst>
            </p:cNvPr>
            <p:cNvGrpSpPr/>
            <p:nvPr/>
          </p:nvGrpSpPr>
          <p:grpSpPr>
            <a:xfrm>
              <a:off x="16406899" y="17397101"/>
              <a:ext cx="11481975" cy="11592587"/>
              <a:chOff x="15922807" y="15575775"/>
              <a:chExt cx="11481975" cy="1159258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9543223-0FEF-B174-8D74-3B7C69C6C19C}"/>
                  </a:ext>
                </a:extLst>
              </p:cNvPr>
              <p:cNvGrpSpPr/>
              <p:nvPr/>
            </p:nvGrpSpPr>
            <p:grpSpPr>
              <a:xfrm>
                <a:off x="17312880" y="15575775"/>
                <a:ext cx="8491481" cy="10751795"/>
                <a:chOff x="15280880" y="16363175"/>
                <a:chExt cx="8491481" cy="10751795"/>
              </a:xfrm>
            </p:grpSpPr>
            <p:pic>
              <p:nvPicPr>
                <p:cNvPr id="6" name="Picture 5" descr="Diagram, schematic&#10;&#10;Description automatically generated">
                  <a:extLst>
                    <a:ext uri="{FF2B5EF4-FFF2-40B4-BE49-F238E27FC236}">
                      <a16:creationId xmlns:a16="http://schemas.microsoft.com/office/drawing/2014/main" id="{9CADF8E7-258D-BDF8-808A-FFCB405B23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280880" y="16517072"/>
                  <a:ext cx="6066802" cy="10597898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27C9C461-2BED-F7E2-5A77-FDBDFF88E456}"/>
                    </a:ext>
                  </a:extLst>
                </p:cNvPr>
                <p:cNvGrpSpPr/>
                <p:nvPr/>
              </p:nvGrpSpPr>
              <p:grpSpPr>
                <a:xfrm>
                  <a:off x="21010870" y="16363175"/>
                  <a:ext cx="2761491" cy="10619720"/>
                  <a:chOff x="21429970" y="16363175"/>
                  <a:chExt cx="2761491" cy="10619720"/>
                </a:xfrm>
              </p:grpSpPr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99FD480-F3BC-C4A6-99D7-2921009C6B1E}"/>
                      </a:ext>
                    </a:extLst>
                  </p:cNvPr>
                  <p:cNvSpPr txBox="1"/>
                  <p:nvPr/>
                </p:nvSpPr>
                <p:spPr>
                  <a:xfrm>
                    <a:off x="21442932" y="19370331"/>
                    <a:ext cx="211498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2800" dirty="0">
                        <a:solidFill>
                          <a:srgbClr val="C00000"/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rPr>
                      <a:t>WA Perth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1B67F70-056C-38FC-9ADB-FDA16AEB7F8C}"/>
                      </a:ext>
                    </a:extLst>
                  </p:cNvPr>
                  <p:cNvSpPr txBox="1"/>
                  <p:nvPr/>
                </p:nvSpPr>
                <p:spPr>
                  <a:xfrm>
                    <a:off x="21442932" y="25861699"/>
                    <a:ext cx="27485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2800" dirty="0">
                        <a:solidFill>
                          <a:srgbClr val="FF00FF"/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rPr>
                      <a:t>WA Fremantle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034FA5F-AB51-9B48-8D22-662315810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1449020" y="26459675"/>
                    <a:ext cx="207591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2800" dirty="0">
                        <a:latin typeface="Gill Sans MT" panose="020B0502020104020203" pitchFamily="34" charset="0"/>
                        <a:cs typeface="Arial" panose="020B0604020202020204" pitchFamily="34" charset="0"/>
                      </a:rPr>
                      <a:t>Outgroup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12C2CE3-5A71-D9E6-3F0D-E8F69063D78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42932" y="24326069"/>
                    <a:ext cx="14613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2800" dirty="0">
                        <a:solidFill>
                          <a:srgbClr val="0000CC"/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rPr>
                      <a:t>NT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C8F5C7E-F19B-B5CB-AC57-E4147FDEFDD2}"/>
                      </a:ext>
                    </a:extLst>
                  </p:cNvPr>
                  <p:cNvSpPr txBox="1"/>
                  <p:nvPr/>
                </p:nvSpPr>
                <p:spPr>
                  <a:xfrm>
                    <a:off x="21442931" y="25038551"/>
                    <a:ext cx="14613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2800" dirty="0">
                        <a:solidFill>
                          <a:srgbClr val="00B0F0"/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rPr>
                      <a:t>QLD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DFDA1BD-9696-C681-30B8-D0850762B01E}"/>
                      </a:ext>
                    </a:extLst>
                  </p:cNvPr>
                  <p:cNvSpPr txBox="1"/>
                  <p:nvPr/>
                </p:nvSpPr>
                <p:spPr>
                  <a:xfrm>
                    <a:off x="21438665" y="23628758"/>
                    <a:ext cx="207591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2800" dirty="0">
                        <a:solidFill>
                          <a:srgbClr val="00B050"/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rPr>
                      <a:t>Overseas</a:t>
                    </a:r>
                  </a:p>
                </p:txBody>
              </p:sp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833929C-AD2B-EB0C-1700-B3F073FB7BB6}"/>
                      </a:ext>
                    </a:extLst>
                  </p:cNvPr>
                  <p:cNvSpPr txBox="1"/>
                  <p:nvPr/>
                </p:nvSpPr>
                <p:spPr>
                  <a:xfrm>
                    <a:off x="21438665" y="16713608"/>
                    <a:ext cx="207591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2800" dirty="0">
                        <a:solidFill>
                          <a:srgbClr val="FFC000"/>
                        </a:solidFill>
                        <a:latin typeface="Gill Sans MT" panose="020B0502020104020203" pitchFamily="34" charset="0"/>
                        <a:cs typeface="Arial" panose="020B0604020202020204" pitchFamily="34" charset="0"/>
                      </a:rPr>
                      <a:t>Overseas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7C03B0-9686-3929-E8EC-7E3DD0697259}"/>
                      </a:ext>
                    </a:extLst>
                  </p:cNvPr>
                  <p:cNvSpPr txBox="1"/>
                  <p:nvPr/>
                </p:nvSpPr>
                <p:spPr>
                  <a:xfrm>
                    <a:off x="21429970" y="16363175"/>
                    <a:ext cx="207591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2800" dirty="0">
                        <a:latin typeface="Gill Sans MT" panose="020B0502020104020203" pitchFamily="34" charset="0"/>
                        <a:cs typeface="Arial" panose="020B0604020202020204" pitchFamily="34" charset="0"/>
                      </a:rPr>
                      <a:t>Outgroup</a:t>
                    </a:r>
                  </a:p>
                </p:txBody>
              </p:sp>
            </p:grp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A7BA8A-8357-62DF-2056-C5060F64E107}"/>
                  </a:ext>
                </a:extLst>
              </p:cNvPr>
              <p:cNvSpPr txBox="1"/>
              <p:nvPr/>
            </p:nvSpPr>
            <p:spPr>
              <a:xfrm>
                <a:off x="15922807" y="26399690"/>
                <a:ext cx="11481975" cy="768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4000" b="1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Fig 3.</a:t>
                </a:r>
                <a:r>
                  <a:rPr lang="en-US" sz="40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Phylogenetic tree based on Bayesian Inference</a:t>
                </a:r>
                <a:endParaRPr lang="en-AU" sz="4000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495CD9-84B0-9E26-B522-5BCBB96A678E}"/>
                </a:ext>
              </a:extLst>
            </p:cNvPr>
            <p:cNvGrpSpPr/>
            <p:nvPr/>
          </p:nvGrpSpPr>
          <p:grpSpPr>
            <a:xfrm>
              <a:off x="16465801" y="29422652"/>
              <a:ext cx="12464945" cy="5992778"/>
              <a:chOff x="16465801" y="29422652"/>
              <a:chExt cx="12464945" cy="5992778"/>
            </a:xfrm>
          </p:grpSpPr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F05A61F1-CA56-B278-1671-59BA2969D4FE}"/>
                  </a:ext>
                </a:extLst>
              </p:cNvPr>
              <p:cNvSpPr txBox="1"/>
              <p:nvPr/>
            </p:nvSpPr>
            <p:spPr>
              <a:xfrm>
                <a:off x="16465801" y="34091991"/>
                <a:ext cx="1246494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Fig 4.</a:t>
                </a:r>
                <a:r>
                  <a:rPr lang="en-US" sz="40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 (A) </a:t>
                </a:r>
                <a:r>
                  <a:rPr lang="en-US" sz="4000" i="1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cox1</a:t>
                </a:r>
                <a:r>
                  <a:rPr lang="en-US" sz="40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, (B</a:t>
                </a:r>
                <a:r>
                  <a:rPr lang="en-US" sz="4000" i="1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) nad5</a:t>
                </a:r>
                <a:r>
                  <a:rPr lang="en-US" sz="40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, (C) </a:t>
                </a:r>
                <a:r>
                  <a:rPr lang="en-US" sz="4000" i="1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cob</a:t>
                </a:r>
                <a:r>
                  <a:rPr lang="en-US" sz="4000" dirty="0">
                    <a:latin typeface="Gill Sans MT" panose="020B0502020104020203" pitchFamily="34" charset="0"/>
                    <a:cs typeface="Arial" panose="020B0604020202020204" pitchFamily="34" charset="0"/>
                  </a:rPr>
                  <a:t>, and (D) whole mitogenome based Bayesian Inference trees</a:t>
                </a:r>
                <a:endParaRPr lang="en-AU" sz="4000" dirty="0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4422098-031F-BAFD-8FEF-307682E5D022}"/>
                  </a:ext>
                </a:extLst>
              </p:cNvPr>
              <p:cNvGrpSpPr/>
              <p:nvPr/>
            </p:nvGrpSpPr>
            <p:grpSpPr>
              <a:xfrm>
                <a:off x="16546612" y="29422652"/>
                <a:ext cx="10929021" cy="4728634"/>
                <a:chOff x="1454082" y="435028"/>
                <a:chExt cx="10078968" cy="4154767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6BA2060-0C39-4500-822F-85313AADE156}"/>
                    </a:ext>
                  </a:extLst>
                </p:cNvPr>
                <p:cNvGrpSpPr/>
                <p:nvPr/>
              </p:nvGrpSpPr>
              <p:grpSpPr>
                <a:xfrm>
                  <a:off x="1454082" y="435028"/>
                  <a:ext cx="8163855" cy="4154767"/>
                  <a:chOff x="1454082" y="435028"/>
                  <a:chExt cx="8163855" cy="4154767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70199FFD-A01A-9A5B-8285-1543593E836B}"/>
                      </a:ext>
                    </a:extLst>
                  </p:cNvPr>
                  <p:cNvGrpSpPr/>
                  <p:nvPr/>
                </p:nvGrpSpPr>
                <p:grpSpPr>
                  <a:xfrm>
                    <a:off x="1454082" y="442219"/>
                    <a:ext cx="1942220" cy="4071800"/>
                    <a:chOff x="1454082" y="442219"/>
                    <a:chExt cx="1942220" cy="4071800"/>
                  </a:xfrm>
                </p:grpSpPr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E2CB92E5-A8E0-373A-60BB-6F2BE00E6E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4082" y="442219"/>
                      <a:ext cx="12826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(</a:t>
                      </a:r>
                      <a:r>
                        <a:rPr lang="en-AU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cox1</a:t>
                      </a:r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  <p:pic>
                  <p:nvPicPr>
                    <p:cNvPr id="51" name="Picture 50" descr="A screenshot of a computer screen&#10;&#10;Description automatically generated with medium confidence">
                      <a:extLst>
                        <a:ext uri="{FF2B5EF4-FFF2-40B4-BE49-F238E27FC236}">
                          <a16:creationId xmlns:a16="http://schemas.microsoft.com/office/drawing/2014/main" id="{7423619A-F16B-0636-E6CB-80CC60BEE09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62727" y="799269"/>
                      <a:ext cx="1933575" cy="371475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9EABEBC4-397C-2F2D-5FC1-6159E9B96BE1}"/>
                      </a:ext>
                    </a:extLst>
                  </p:cNvPr>
                  <p:cNvGrpSpPr/>
                  <p:nvPr/>
                </p:nvGrpSpPr>
                <p:grpSpPr>
                  <a:xfrm>
                    <a:off x="3463679" y="435028"/>
                    <a:ext cx="1962150" cy="4083750"/>
                    <a:chOff x="3463679" y="435028"/>
                    <a:chExt cx="1962150" cy="4083750"/>
                  </a:xfrm>
                </p:grpSpPr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4DCCEF10-B92C-BF57-59AC-AAB07F25D3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18250" y="435028"/>
                      <a:ext cx="12826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(</a:t>
                      </a:r>
                      <a:r>
                        <a:rPr lang="en-AU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nad5</a:t>
                      </a:r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  <p:pic>
                  <p:nvPicPr>
                    <p:cNvPr id="49" name="Picture 48" descr="A screenshot of a computer screen&#10;&#10;Description automatically generated with low confidence">
                      <a:extLst>
                        <a:ext uri="{FF2B5EF4-FFF2-40B4-BE49-F238E27FC236}">
                          <a16:creationId xmlns:a16="http://schemas.microsoft.com/office/drawing/2014/main" id="{60AB1EFB-330A-87A4-CFBB-B6691171720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463679" y="794503"/>
                      <a:ext cx="1962150" cy="3724275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D3E6735A-7817-4EF8-0A7A-981DD4C2B17B}"/>
                      </a:ext>
                    </a:extLst>
                  </p:cNvPr>
                  <p:cNvGrpSpPr/>
                  <p:nvPr/>
                </p:nvGrpSpPr>
                <p:grpSpPr>
                  <a:xfrm>
                    <a:off x="5512834" y="448211"/>
                    <a:ext cx="1958974" cy="4056927"/>
                    <a:chOff x="5512834" y="448211"/>
                    <a:chExt cx="1958974" cy="4056927"/>
                  </a:xfrm>
                </p:grpSpPr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AF6F6609-A620-28DA-5051-96AC3E34A1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12834" y="448211"/>
                      <a:ext cx="12826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(</a:t>
                      </a:r>
                      <a:r>
                        <a:rPr lang="en-AU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</a:t>
                      </a:r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  <p:pic>
                  <p:nvPicPr>
                    <p:cNvPr id="36" name="Picture 35" descr="A screenshot of a computer screen&#10;&#10;Description automatically generated with medium confidence">
                      <a:extLst>
                        <a:ext uri="{FF2B5EF4-FFF2-40B4-BE49-F238E27FC236}">
                          <a16:creationId xmlns:a16="http://schemas.microsoft.com/office/drawing/2014/main" id="{0E5465CD-4ED9-7B23-093B-112ABA8FA2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19183" y="790388"/>
                      <a:ext cx="1952625" cy="371475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3D364AB1-A46C-C2F4-A0DC-956A15A43CB9}"/>
                      </a:ext>
                    </a:extLst>
                  </p:cNvPr>
                  <p:cNvGrpSpPr/>
                  <p:nvPr/>
                </p:nvGrpSpPr>
                <p:grpSpPr>
                  <a:xfrm>
                    <a:off x="7554056" y="444768"/>
                    <a:ext cx="2063881" cy="4145027"/>
                    <a:chOff x="7554056" y="444768"/>
                    <a:chExt cx="2063881" cy="4145027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AB3266E4-84C9-85DA-88BC-F033786C44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4056" y="444768"/>
                      <a:ext cx="20638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(whole mitogenome)</a:t>
                      </a:r>
                    </a:p>
                  </p:txBody>
                </p:sp>
                <p:pic>
                  <p:nvPicPr>
                    <p:cNvPr id="34" name="Picture 33" descr="A screenshot of a video game&#10;&#10;Description automatically generated with low confidence">
                      <a:extLst>
                        <a:ext uri="{FF2B5EF4-FFF2-40B4-BE49-F238E27FC236}">
                          <a16:creationId xmlns:a16="http://schemas.microsoft.com/office/drawing/2014/main" id="{29C81AD2-2DFE-6A99-3EED-5EF6DD1482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74695" y="865520"/>
                      <a:ext cx="1943100" cy="3724275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7C75A45-7538-B6A2-DFB1-15F8F7160E76}"/>
                    </a:ext>
                  </a:extLst>
                </p:cNvPr>
                <p:cNvSpPr txBox="1"/>
                <p:nvPr/>
              </p:nvSpPr>
              <p:spPr>
                <a:xfrm>
                  <a:off x="9719537" y="1397675"/>
                  <a:ext cx="1813513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dirty="0">
                      <a:latin typeface="Gill Sans MT" panose="020B0502020104020203" pitchFamily="34" charset="0"/>
                      <a:cs typeface="Arial" panose="020B0604020202020204" pitchFamily="34" charset="0"/>
                    </a:rPr>
                    <a:t>Legends:</a:t>
                  </a:r>
                  <a:endParaRPr lang="en-AU" dirty="0">
                    <a:solidFill>
                      <a:srgbClr val="C00000"/>
                    </a:solidFill>
                    <a:latin typeface="Gill Sans MT" panose="020B0502020104020203" pitchFamily="34" charset="0"/>
                    <a:cs typeface="Arial" panose="020B0604020202020204" pitchFamily="34" charset="0"/>
                  </a:endParaRPr>
                </a:p>
                <a:p>
                  <a:r>
                    <a:rPr lang="en-AU" dirty="0">
                      <a:solidFill>
                        <a:srgbClr val="C00000"/>
                      </a:solidFill>
                      <a:latin typeface="Gill Sans MT" panose="020B0502020104020203" pitchFamily="34" charset="0"/>
                      <a:cs typeface="Arial" panose="020B0604020202020204" pitchFamily="34" charset="0"/>
                    </a:rPr>
                    <a:t>WA Perth</a:t>
                  </a:r>
                </a:p>
                <a:p>
                  <a:r>
                    <a:rPr lang="en-AU" dirty="0">
                      <a:solidFill>
                        <a:srgbClr val="FF00FF"/>
                      </a:solidFill>
                      <a:latin typeface="Gill Sans MT" panose="020B0502020104020203" pitchFamily="34" charset="0"/>
                      <a:cs typeface="Arial" panose="020B0604020202020204" pitchFamily="34" charset="0"/>
                    </a:rPr>
                    <a:t>WA Fremantle</a:t>
                  </a:r>
                </a:p>
                <a:p>
                  <a:r>
                    <a:rPr lang="en-AU" dirty="0">
                      <a:solidFill>
                        <a:srgbClr val="0000CC"/>
                      </a:solidFill>
                      <a:latin typeface="Gill Sans MT" panose="020B0502020104020203" pitchFamily="34" charset="0"/>
                      <a:cs typeface="Arial" panose="020B0604020202020204" pitchFamily="34" charset="0"/>
                    </a:rPr>
                    <a:t>NT</a:t>
                  </a:r>
                </a:p>
                <a:p>
                  <a:r>
                    <a:rPr lang="en-AU" dirty="0">
                      <a:solidFill>
                        <a:srgbClr val="00B0F0"/>
                      </a:solidFill>
                      <a:latin typeface="Gill Sans MT" panose="020B0502020104020203" pitchFamily="34" charset="0"/>
                      <a:cs typeface="Arial" panose="020B0604020202020204" pitchFamily="34" charset="0"/>
                    </a:rPr>
                    <a:t>QLD</a:t>
                  </a:r>
                </a:p>
                <a:p>
                  <a:r>
                    <a:rPr lang="en-AU" dirty="0">
                      <a:solidFill>
                        <a:srgbClr val="00B050"/>
                      </a:solidFill>
                      <a:latin typeface="Gill Sans MT" panose="020B0502020104020203" pitchFamily="34" charset="0"/>
                      <a:cs typeface="Arial" panose="020B0604020202020204" pitchFamily="34" charset="0"/>
                    </a:rPr>
                    <a:t>Overseas</a:t>
                  </a:r>
                </a:p>
                <a:p>
                  <a:r>
                    <a:rPr lang="en-AU" dirty="0">
                      <a:latin typeface="Gill Sans MT" panose="020B0502020104020203" pitchFamily="34" charset="0"/>
                      <a:cs typeface="Arial" panose="020B0604020202020204" pitchFamily="34" charset="0"/>
                    </a:rPr>
                    <a:t>Outgroup</a:t>
                  </a:r>
                </a:p>
              </p:txBody>
            </p:sp>
          </p:grpSp>
        </p:grpSp>
      </p:grpSp>
      <p:pic>
        <p:nvPicPr>
          <p:cNvPr id="60" name="Picture 59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E9FB795D-983A-A666-6A4F-AC982E95D9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216" y="3942059"/>
            <a:ext cx="2454528" cy="2992858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83724C00-D762-5171-FFB0-344E11D4C716}"/>
              </a:ext>
            </a:extLst>
          </p:cNvPr>
          <p:cNvGrpSpPr/>
          <p:nvPr/>
        </p:nvGrpSpPr>
        <p:grpSpPr>
          <a:xfrm>
            <a:off x="574495" y="4318207"/>
            <a:ext cx="2920788" cy="3024141"/>
            <a:chOff x="574495" y="4318207"/>
            <a:chExt cx="2920788" cy="3024141"/>
          </a:xfrm>
        </p:grpSpPr>
        <p:pic>
          <p:nvPicPr>
            <p:cNvPr id="17" name="Picture 16" descr="Qr code&#10;&#10;Description automatically generated">
              <a:extLst>
                <a:ext uri="{FF2B5EF4-FFF2-40B4-BE49-F238E27FC236}">
                  <a16:creationId xmlns:a16="http://schemas.microsoft.com/office/drawing/2014/main" id="{EE94F7B8-F3D5-3B77-10FA-6780B89A6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95" y="4318207"/>
              <a:ext cx="2920788" cy="292078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56D246-996B-355A-CC83-AE36303361E1}"/>
                </a:ext>
              </a:extLst>
            </p:cNvPr>
            <p:cNvSpPr txBox="1"/>
            <p:nvPr/>
          </p:nvSpPr>
          <p:spPr>
            <a:xfrm>
              <a:off x="779538" y="6932065"/>
              <a:ext cx="2238121" cy="410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>
                  <a:latin typeface="Gill Sans MT" panose="020B0502020104020203" pitchFamily="34" charset="0"/>
                </a:rPr>
                <a:t>QR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937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</TotalTime>
  <Words>389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Conference Design Pty Ltd</dc:creator>
  <cp:lastModifiedBy>Asad Prodhan</cp:lastModifiedBy>
  <cp:revision>137</cp:revision>
  <cp:lastPrinted>2021-10-29T02:46:09Z</cp:lastPrinted>
  <dcterms:created xsi:type="dcterms:W3CDTF">2020-09-09T01:33:33Z</dcterms:created>
  <dcterms:modified xsi:type="dcterms:W3CDTF">2023-04-03T02:16:01Z</dcterms:modified>
</cp:coreProperties>
</file>