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2"/>
    <p:sldMasterId id="2147483762" r:id="rId3"/>
    <p:sldMasterId id="2147483749" r:id="rId4"/>
  </p:sldMasterIdLst>
  <p:notesMasterIdLst>
    <p:notesMasterId r:id="rId21"/>
  </p:notesMasterIdLst>
  <p:handoutMasterIdLst>
    <p:handoutMasterId r:id="rId22"/>
  </p:handoutMasterIdLst>
  <p:sldIdLst>
    <p:sldId id="264" r:id="rId5"/>
    <p:sldId id="265" r:id="rId6"/>
    <p:sldId id="1984" r:id="rId7"/>
    <p:sldId id="1968" r:id="rId8"/>
    <p:sldId id="1971" r:id="rId9"/>
    <p:sldId id="1972" r:id="rId10"/>
    <p:sldId id="1973" r:id="rId11"/>
    <p:sldId id="1974" r:id="rId12"/>
    <p:sldId id="1981" r:id="rId13"/>
    <p:sldId id="1983" r:id="rId14"/>
    <p:sldId id="1982" r:id="rId15"/>
    <p:sldId id="1978" r:id="rId16"/>
    <p:sldId id="1979" r:id="rId17"/>
    <p:sldId id="1980" r:id="rId18"/>
    <p:sldId id="447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C15CA"/>
    <a:srgbClr val="1005F5"/>
    <a:srgbClr val="003C69"/>
    <a:srgbClr val="015EF5"/>
    <a:srgbClr val="0000FF"/>
    <a:srgbClr val="758DAE"/>
    <a:srgbClr val="00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598" autoAdjust="0"/>
  </p:normalViewPr>
  <p:slideViewPr>
    <p:cSldViewPr>
      <p:cViewPr varScale="1">
        <p:scale>
          <a:sx n="81" d="100"/>
          <a:sy n="81" d="100"/>
        </p:scale>
        <p:origin x="48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-21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669E-D967-4192-9EE8-207E1A2E436D}" type="datetimeFigureOut">
              <a:rPr lang="en-AU" smtClean="0"/>
              <a:pPr/>
              <a:t>28/06/2023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3F6A-D015-47CC-BFD6-F148FA297BC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4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2DFB-F4A2-43A6-976A-246BCD6988FA}" type="datetimeFigureOut">
              <a:rPr lang="en-AU" smtClean="0"/>
              <a:pPr/>
              <a:t>28/06/2023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A375F-1B69-44CA-8CDF-E81015598D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1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83A5EB-E159-164F-99F1-7EBAA8C36ACA}"/>
              </a:ext>
            </a:extLst>
          </p:cNvPr>
          <p:cNvSpPr txBox="1">
            <a:spLocks/>
          </p:cNvSpPr>
          <p:nvPr userDrawn="1"/>
        </p:nvSpPr>
        <p:spPr>
          <a:xfrm>
            <a:off x="4590037" y="1273391"/>
            <a:ext cx="6048139" cy="792088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1" i="0" kern="1200" baseline="0">
                <a:solidFill>
                  <a:srgbClr val="003C6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31643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with break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116000"/>
            <a:ext cx="6480000" cy="5040000"/>
          </a:xfrm>
        </p:spPr>
        <p:txBody>
          <a:bodyPr/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3903" y="1116000"/>
            <a:ext cx="4334272" cy="5040000"/>
          </a:xfrm>
          <a:solidFill>
            <a:srgbClr val="758DAE"/>
          </a:solidFill>
        </p:spPr>
        <p:txBody>
          <a:bodyPr lIns="90000" tIns="90000" rIns="90000" bIns="90000"/>
          <a:lstStyle>
            <a:lvl1pPr>
              <a:defRPr sz="1800" b="0" i="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875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116000"/>
            <a:ext cx="542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>
                <a:solidFill>
                  <a:srgbClr val="003C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00" y="1772816"/>
            <a:ext cx="5424000" cy="4353347"/>
          </a:xfrm>
        </p:spPr>
        <p:txBody>
          <a:bodyPr/>
          <a:lstStyle>
            <a:lvl1pPr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3600" y="1116000"/>
            <a:ext cx="542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>
                <a:solidFill>
                  <a:srgbClr val="003C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3600" y="1772816"/>
            <a:ext cx="5424000" cy="4353347"/>
          </a:xfrm>
        </p:spPr>
        <p:txBody>
          <a:bodyPr/>
          <a:lstStyle>
            <a:lvl1pPr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724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851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ulti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1" y="1116000"/>
            <a:ext cx="4011084" cy="1162050"/>
          </a:xfrm>
        </p:spPr>
        <p:txBody>
          <a:bodyPr anchor="t"/>
          <a:lstStyle>
            <a:lvl1pPr algn="l">
              <a:defRPr sz="2000" b="1" baseline="0">
                <a:solidFill>
                  <a:srgbClr val="003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104" y="1116000"/>
            <a:ext cx="6912000" cy="5040000"/>
          </a:xfrm>
        </p:spPr>
        <p:txBody>
          <a:bodyPr/>
          <a:lstStyle>
            <a:lvl1pPr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2348880"/>
            <a:ext cx="4011084" cy="3816424"/>
          </a:xfr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00" y="284400"/>
            <a:ext cx="6336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aseline="0">
                <a:solidFill>
                  <a:srgbClr val="003C69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810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tem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4" hasCustomPrompt="1"/>
          </p:nvPr>
        </p:nvSpPr>
        <p:spPr>
          <a:xfrm>
            <a:off x="480000" y="1116000"/>
            <a:ext cx="11232000" cy="38988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Click icon to add media item</a:t>
            </a:r>
            <a:endParaRPr lang="en-AU" dirty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0" y="5013176"/>
            <a:ext cx="11232000" cy="504056"/>
          </a:xfrm>
        </p:spPr>
        <p:txBody>
          <a:bodyPr anchor="b"/>
          <a:lstStyle>
            <a:lvl1pPr algn="l">
              <a:defRPr sz="2000" b="1" baseline="0">
                <a:solidFill>
                  <a:srgbClr val="003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517232"/>
            <a:ext cx="11232000" cy="654968"/>
          </a:xfr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7721" y="284400"/>
            <a:ext cx="6336000" cy="432000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rgbClr val="003C69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42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0" y="5013176"/>
            <a:ext cx="11232000" cy="504056"/>
          </a:xfrm>
        </p:spPr>
        <p:txBody>
          <a:bodyPr anchor="b"/>
          <a:lstStyle>
            <a:lvl1pPr algn="l">
              <a:defRPr sz="2000" b="1" baseline="0">
                <a:solidFill>
                  <a:srgbClr val="003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116000"/>
            <a:ext cx="11232000" cy="3897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517232"/>
            <a:ext cx="11232000" cy="654968"/>
          </a:xfr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00" y="284400"/>
            <a:ext cx="6336000" cy="432000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rgbClr val="003C69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71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104" y="1116000"/>
            <a:ext cx="6912000" cy="5040000"/>
          </a:xfrm>
        </p:spPr>
        <p:txBody>
          <a:bodyPr/>
          <a:lstStyle>
            <a:lvl1pPr marL="0" indent="0">
              <a:buNone/>
              <a:defRPr sz="1800" b="1" i="0" baseline="0">
                <a:solidFill>
                  <a:srgbClr val="003C69"/>
                </a:solidFill>
              </a:defRPr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4293096"/>
            <a:ext cx="4011084" cy="1872208"/>
          </a:xfr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00" y="284400"/>
            <a:ext cx="6336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aseline="0">
                <a:solidFill>
                  <a:srgbClr val="003C69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80000" y="1116001"/>
            <a:ext cx="4012800" cy="30956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221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278092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00" y="284400"/>
            <a:ext cx="6336000" cy="432000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rgbClr val="003C69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91651" y="1340768"/>
            <a:ext cx="2496000" cy="1440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80000" y="1340768"/>
            <a:ext cx="2496000" cy="1440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i="0" baseline="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303301" y="1340768"/>
            <a:ext cx="2496000" cy="1440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9214953" y="1340768"/>
            <a:ext cx="2496000" cy="1440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3391028" y="278092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02056" y="278092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213083" y="278092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480000" y="530120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392000" y="3861048"/>
            <a:ext cx="2496000" cy="1440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80000" y="3861048"/>
            <a:ext cx="2496000" cy="1440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i="0" baseline="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4"/>
          </p:nvPr>
        </p:nvSpPr>
        <p:spPr>
          <a:xfrm>
            <a:off x="6304000" y="3861048"/>
            <a:ext cx="2496000" cy="1440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Picture Placeholder 14"/>
          <p:cNvSpPr>
            <a:spLocks noGrp="1"/>
          </p:cNvSpPr>
          <p:nvPr>
            <p:ph type="pic" sz="quarter" idx="25"/>
          </p:nvPr>
        </p:nvSpPr>
        <p:spPr>
          <a:xfrm>
            <a:off x="9216000" y="3861048"/>
            <a:ext cx="2496000" cy="1440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6"/>
          </p:nvPr>
        </p:nvSpPr>
        <p:spPr>
          <a:xfrm>
            <a:off x="3392000" y="530120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7"/>
          </p:nvPr>
        </p:nvSpPr>
        <p:spPr>
          <a:xfrm>
            <a:off x="6304000" y="530120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8"/>
          </p:nvPr>
        </p:nvSpPr>
        <p:spPr>
          <a:xfrm>
            <a:off x="9216000" y="5301208"/>
            <a:ext cx="2496000" cy="648072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5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824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8F1D-08D1-27AF-CC43-9E441CF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380D-EA3B-4337-9339-60230517CBA1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2A98-7C72-00EC-323F-AA426AEA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1A43A-5173-C37D-ADF7-2B338677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6E5-86FD-4390-AE1A-01DDF45BF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4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812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7384B0-6DFD-F84E-9565-C4CEF6A134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257BD-69F3-5B46-8383-E990E104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1543977"/>
            <a:ext cx="8799512" cy="2389848"/>
          </a:xfrm>
        </p:spPr>
        <p:txBody>
          <a:bodyPr anchor="b" anchorCtr="0">
            <a:normAutofit/>
          </a:bodyPr>
          <a:lstStyle>
            <a:lvl1pPr algn="l">
              <a:defRPr sz="3600" b="1" i="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4D0D0-7C33-EF4C-9378-AE3CB0E9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4023652"/>
            <a:ext cx="7199312" cy="7281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492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D69F30-795A-404B-BCBC-95B9C4FBAD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790EA-160E-2B49-8961-B30977F1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81088"/>
            <a:ext cx="8934450" cy="2852737"/>
          </a:xfrm>
          <a:ln>
            <a:noFill/>
          </a:ln>
        </p:spPr>
        <p:txBody>
          <a:bodyPr anchor="b" anchorCtr="0">
            <a:normAutofit/>
          </a:bodyPr>
          <a:lstStyle>
            <a:lvl1pPr>
              <a:defRPr sz="4800" b="1" i="0" baseline="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947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1916833"/>
            <a:ext cx="11232000" cy="1470025"/>
          </a:xfrm>
        </p:spPr>
        <p:txBody>
          <a:bodyPr lIns="0" rIns="0"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3398937"/>
            <a:ext cx="11232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1172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0" y="3273004"/>
            <a:ext cx="112320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772817"/>
            <a:ext cx="11232000" cy="1500187"/>
          </a:xfrm>
        </p:spPr>
        <p:txBody>
          <a:bodyPr anchor="b"/>
          <a:lstStyle>
            <a:lvl1pPr marL="0" indent="0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26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974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83A5EB-E159-164F-99F1-7EBAA8C36ACA}"/>
              </a:ext>
            </a:extLst>
          </p:cNvPr>
          <p:cNvSpPr txBox="1">
            <a:spLocks/>
          </p:cNvSpPr>
          <p:nvPr userDrawn="1"/>
        </p:nvSpPr>
        <p:spPr>
          <a:xfrm>
            <a:off x="4590037" y="1273391"/>
            <a:ext cx="6048139" cy="792088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1" i="0" kern="1200" baseline="0">
                <a:solidFill>
                  <a:srgbClr val="003C6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AU" sz="3200" dirty="0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D3531235-1D77-3C4C-92AE-39D8A73B1C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13" y="1656884"/>
            <a:ext cx="10515600" cy="1124044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Section header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6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imag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2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imag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image - 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5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1916833"/>
            <a:ext cx="11232000" cy="1470025"/>
          </a:xfrm>
        </p:spPr>
        <p:txBody>
          <a:bodyPr lIns="0" rIns="0" anchor="b">
            <a:normAutofit/>
          </a:bodyPr>
          <a:lstStyle>
            <a:lvl1pPr algn="l">
              <a:defRPr sz="4000" baseline="0">
                <a:solidFill>
                  <a:srgbClr val="003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3398937"/>
            <a:ext cx="11232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653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0" y="285815"/>
            <a:ext cx="6336704" cy="432048"/>
          </a:xfrm>
        </p:spPr>
        <p:txBody>
          <a:bodyPr lIns="0" rIns="0"/>
          <a:lstStyle>
            <a:lvl1pPr>
              <a:defRPr>
                <a:solidFill>
                  <a:srgbClr val="003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00" y="1116000"/>
            <a:ext cx="11232000" cy="5040560"/>
          </a:xfrm>
        </p:spPr>
        <p:txBody>
          <a:bodyPr/>
          <a:lstStyle>
            <a:lvl1pPr marL="176213" indent="-176213">
              <a:buFont typeface="Arial" pitchFamily="34" charset="0"/>
              <a:buChar char="•"/>
              <a:defRPr>
                <a:solidFill>
                  <a:srgbClr val="003C69"/>
                </a:solidFill>
              </a:defRPr>
            </a:lvl1pPr>
            <a:lvl2pPr marL="360363" indent="-184150">
              <a:defRPr/>
            </a:lvl2pPr>
            <a:lvl3pPr marL="536575" indent="-176213">
              <a:defRPr/>
            </a:lvl3pPr>
            <a:lvl4pPr marL="720725" indent="-184150">
              <a:defRPr/>
            </a:lvl4pPr>
            <a:lvl5pPr marL="896938" indent="-176213"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090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0" y="3273004"/>
            <a:ext cx="112320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003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772817"/>
            <a:ext cx="11232000" cy="1500187"/>
          </a:xfrm>
        </p:spPr>
        <p:txBody>
          <a:bodyPr anchor="b"/>
          <a:lstStyle>
            <a:lvl1pPr marL="0" indent="0">
              <a:buNone/>
              <a:defRPr sz="2000" b="0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5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116000"/>
            <a:ext cx="5424000" cy="5040000"/>
          </a:xfrm>
        </p:spPr>
        <p:txBody>
          <a:bodyPr/>
          <a:lstStyle>
            <a:lvl1pPr marL="176213" indent="-176213">
              <a:buFont typeface="Arial" pitchFamily="34" charset="0"/>
              <a:buChar char="•"/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175" y="1116000"/>
            <a:ext cx="5424000" cy="5040000"/>
          </a:xfrm>
        </p:spPr>
        <p:txBody>
          <a:bodyPr/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3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C21D-CA3A-4878-BF0B-5272FADA0274}" type="datetimeFigureOut">
              <a:rPr lang="en-AU" smtClean="0"/>
              <a:pPr/>
              <a:t>28/06/2023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A2A2-BF09-4B42-8CE2-FB0BEFAE4F30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404664"/>
            <a:ext cx="3149607" cy="77419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83455E-1EAE-A240-81BF-946F3CD8B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2051AD32-FD15-774C-BF02-EA6814FB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4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0341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41" r:id="rId3"/>
    <p:sldLayoutId id="2147483742" r:id="rId4"/>
    <p:sldLayoutId id="2147483740" r:id="rId5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3C6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688" y="285815"/>
            <a:ext cx="6336000" cy="4320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116000"/>
            <a:ext cx="11232000" cy="5040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850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98" r:id="rId8"/>
    <p:sldLayoutId id="2147483795" r:id="rId9"/>
    <p:sldLayoutId id="2147483772" r:id="rId10"/>
    <p:sldLayoutId id="2147483771" r:id="rId11"/>
    <p:sldLayoutId id="2147483773" r:id="rId12"/>
    <p:sldLayoutId id="2147483774" r:id="rId13"/>
    <p:sldLayoutId id="2147483803" r:id="rId14"/>
    <p:sldLayoutId id="2147483804" r:id="rId15"/>
    <p:sldLayoutId id="2147483805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i="0" kern="1200" baseline="0">
          <a:solidFill>
            <a:srgbClr val="003C69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i="0" kern="1200" baseline="0">
          <a:solidFill>
            <a:srgbClr val="003C69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285815"/>
            <a:ext cx="6336000" cy="4320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116000"/>
            <a:ext cx="11232000" cy="5040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6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  <p:sldLayoutId id="2147483757" r:id="rId3"/>
    <p:sldLayoutId id="2147483800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i="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i="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ithub.com/asadprodhan/Setting-up-and-running-Miniasm-assembler" TargetMode="External"/><Relationship Id="rId7" Type="http://schemas.openxmlformats.org/officeDocument/2006/relationships/hyperlink" Target="https://github.com/asadprodhan/Bacterial-phylogenetic-tree-reconstruction-using-UBCG-pipelin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asadprodhan/Average-Nucleotide-Identity-ANI-analysis" TargetMode="External"/><Relationship Id="rId5" Type="http://schemas.openxmlformats.org/officeDocument/2006/relationships/hyperlink" Target="https://github.com/asadprodhan/How-to-run-Kraken2-on-HPC-using-Singularity-container-and-Nextflow" TargetMode="External"/><Relationship Id="rId4" Type="http://schemas.openxmlformats.org/officeDocument/2006/relationships/hyperlink" Target="https://github.com/asadprodhan/A-beginner-s-guide-to-Bioinformati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hyperlink" Target="https://www.promega.com.au/resources/tools/biomath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dprodhan/GPU-accelerated-guppy-basecall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jpeg"/><Relationship Id="rId4" Type="http://schemas.openxmlformats.org/officeDocument/2006/relationships/hyperlink" Target="https://github.com/asadprodhan/Reducing-storage-space-by-converting-Nanopore-fast5-to-slow5-using-slow5tool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4EF-6586-B8EF-9B9E-FD36528A0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2" y="980728"/>
            <a:ext cx="8064896" cy="2088232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An introduction to Nanopore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DNA sequencing and data analysis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255A5-03AA-A807-BC78-4575905B8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8884" y="3356992"/>
            <a:ext cx="5399484" cy="728100"/>
          </a:xfrm>
        </p:spPr>
        <p:txBody>
          <a:bodyPr>
            <a:normAutofit/>
          </a:bodyPr>
          <a:lstStyle/>
          <a:p>
            <a:pPr algn="r"/>
            <a:r>
              <a:rPr lang="en-AU" sz="3200" dirty="0"/>
              <a:t>Asad Prodhan</a:t>
            </a:r>
            <a:endParaRPr lang="en-AU" sz="3200" i="1" dirty="0"/>
          </a:p>
        </p:txBody>
      </p:sp>
    </p:spTree>
    <p:extLst>
      <p:ext uri="{BB962C8B-B14F-4D97-AF65-F5344CB8AC3E}">
        <p14:creationId xmlns:p14="http://schemas.microsoft.com/office/powerpoint/2010/main" val="290913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443845D-A3C8-33B6-0783-67D875E825EF}"/>
              </a:ext>
            </a:extLst>
          </p:cNvPr>
          <p:cNvGrpSpPr/>
          <p:nvPr/>
        </p:nvGrpSpPr>
        <p:grpSpPr>
          <a:xfrm>
            <a:off x="363516" y="44624"/>
            <a:ext cx="10773044" cy="5839091"/>
            <a:chOff x="363516" y="44624"/>
            <a:chExt cx="10773044" cy="5839091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Bioinformatics Analysis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3287688" y="2420888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03F04B-DFEB-B5CA-333B-DC3F0FE62F4F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04" y="5013176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58CDE6-B631-46BF-EF09-F185E894CB3D}"/>
                </a:ext>
              </a:extLst>
            </p:cNvPr>
            <p:cNvSpPr txBox="1"/>
            <p:nvPr/>
          </p:nvSpPr>
          <p:spPr>
            <a:xfrm>
              <a:off x="7935696" y="5545161"/>
              <a:ext cx="1956048" cy="338554"/>
            </a:xfrm>
            <a:prstGeom prst="rect">
              <a:avLst/>
            </a:prstGeom>
            <a:solidFill>
              <a:srgbClr val="0C15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you get an answer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CEC43D-4D95-E451-CAE5-7FB6B915D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921" y="823136"/>
              <a:ext cx="3526575" cy="37579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D5672A-FB7E-730E-F617-C2B7743BA2A3}"/>
                </a:ext>
              </a:extLst>
            </p:cNvPr>
            <p:cNvSpPr txBox="1"/>
            <p:nvPr/>
          </p:nvSpPr>
          <p:spPr>
            <a:xfrm>
              <a:off x="6816080" y="4653136"/>
              <a:ext cx="4320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https://github.com/asadprodhan/A-beginner-s-guide-to-Bioinformatics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5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6E9A9A6-4196-43AA-3DFF-919D779B73F5}"/>
              </a:ext>
            </a:extLst>
          </p:cNvPr>
          <p:cNvGrpSpPr/>
          <p:nvPr/>
        </p:nvGrpSpPr>
        <p:grpSpPr>
          <a:xfrm>
            <a:off x="363516" y="44624"/>
            <a:ext cx="11595780" cy="5839091"/>
            <a:chOff x="363516" y="44624"/>
            <a:chExt cx="11595780" cy="5839091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Bioinformatics Analysis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3287688" y="2420888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1" name="Picture 10" descr="A picture containing text, diagram, font, line&#10;&#10;Description automatically generated">
              <a:extLst>
                <a:ext uri="{FF2B5EF4-FFF2-40B4-BE49-F238E27FC236}">
                  <a16:creationId xmlns:a16="http://schemas.microsoft.com/office/drawing/2014/main" id="{C9BDABC2-91D4-F6D2-7B56-3D01CA472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900" y="872456"/>
              <a:ext cx="6799396" cy="404078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03F04B-DFEB-B5CA-333B-DC3F0FE62F4F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04" y="5013176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58CDE6-B631-46BF-EF09-F185E894CB3D}"/>
                </a:ext>
              </a:extLst>
            </p:cNvPr>
            <p:cNvSpPr txBox="1"/>
            <p:nvPr/>
          </p:nvSpPr>
          <p:spPr>
            <a:xfrm>
              <a:off x="7935696" y="5545161"/>
              <a:ext cx="1956048" cy="338554"/>
            </a:xfrm>
            <a:prstGeom prst="rect">
              <a:avLst/>
            </a:prstGeom>
            <a:solidFill>
              <a:srgbClr val="0C15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you get an answer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82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6E9A9A6-4196-43AA-3DFF-919D779B73F5}"/>
              </a:ext>
            </a:extLst>
          </p:cNvPr>
          <p:cNvGrpSpPr/>
          <p:nvPr/>
        </p:nvGrpSpPr>
        <p:grpSpPr>
          <a:xfrm>
            <a:off x="363516" y="44624"/>
            <a:ext cx="11595780" cy="6624736"/>
            <a:chOff x="363516" y="44624"/>
            <a:chExt cx="11595780" cy="6624736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Bioinformatics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65B913-FF55-3BC2-3369-A2B26A899E87}"/>
                </a:ext>
              </a:extLst>
            </p:cNvPr>
            <p:cNvSpPr txBox="1"/>
            <p:nvPr/>
          </p:nvSpPr>
          <p:spPr>
            <a:xfrm>
              <a:off x="479376" y="4576479"/>
              <a:ext cx="7560840" cy="2092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Genome assembly </a:t>
              </a:r>
            </a:p>
            <a:p>
              <a:r>
                <a: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        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(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https://github.com/asadprodhan/Setting-up-and-running-Miniasm-assembler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Blastn</a:t>
              </a:r>
            </a:p>
            <a:p>
              <a:r>
                <a: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        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(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https://github.com/asadprodhan/A-beginner-s-guide-to-Bioinformatics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Kraken2</a:t>
              </a:r>
            </a:p>
            <a:p>
              <a:r>
                <a: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        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(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https://github.com/asadprodhan/How-to-run-Kraken2-on-HPC-using-Singularity-container-and-Nextflow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ANI</a:t>
              </a:r>
            </a:p>
            <a:p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        (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https://github.com/asadprodhan/Average-Nucleotide-Identity-ANI-analysis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UBCG &amp; Phylogeny</a:t>
              </a:r>
            </a:p>
            <a:p>
              <a:r>
                <a:rPr lang="en-AU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        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(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https://github.com/asadprodhan/Bacterial-phylogenetic-tree-reconstruction-using-UBCG-pipeline</a:t>
              </a: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)  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3287688" y="2420888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1" name="Picture 10" descr="A picture containing text, diagram, font, line&#10;&#10;Description automatically generated">
              <a:extLst>
                <a:ext uri="{FF2B5EF4-FFF2-40B4-BE49-F238E27FC236}">
                  <a16:creationId xmlns:a16="http://schemas.microsoft.com/office/drawing/2014/main" id="{C9BDABC2-91D4-F6D2-7B56-3D01CA472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900" y="872456"/>
              <a:ext cx="6799396" cy="404078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03F04B-DFEB-B5CA-333B-DC3F0FE62F4F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04" y="5013176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58CDE6-B631-46BF-EF09-F185E894CB3D}"/>
                </a:ext>
              </a:extLst>
            </p:cNvPr>
            <p:cNvSpPr txBox="1"/>
            <p:nvPr/>
          </p:nvSpPr>
          <p:spPr>
            <a:xfrm>
              <a:off x="7935696" y="5545161"/>
              <a:ext cx="1956048" cy="338554"/>
            </a:xfrm>
            <a:prstGeom prst="rect">
              <a:avLst/>
            </a:prstGeom>
            <a:solidFill>
              <a:srgbClr val="0C15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you get an answer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37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8E133E-6D85-F16C-774A-CA4FD5D5A5E4}"/>
              </a:ext>
            </a:extLst>
          </p:cNvPr>
          <p:cNvGrpSpPr/>
          <p:nvPr/>
        </p:nvGrpSpPr>
        <p:grpSpPr>
          <a:xfrm>
            <a:off x="363516" y="44624"/>
            <a:ext cx="11595780" cy="6461499"/>
            <a:chOff x="363516" y="44624"/>
            <a:chExt cx="11595780" cy="6461499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Bioinformatics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65B913-FF55-3BC2-3369-A2B26A899E87}"/>
                </a:ext>
              </a:extLst>
            </p:cNvPr>
            <p:cNvSpPr txBox="1"/>
            <p:nvPr/>
          </p:nvSpPr>
          <p:spPr>
            <a:xfrm>
              <a:off x="1559496" y="5013176"/>
              <a:ext cx="5976663" cy="129266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HPC Cluster</a:t>
              </a:r>
            </a:p>
            <a:p>
              <a:pPr algn="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Nextflow &amp; Singularity container</a:t>
              </a:r>
            </a:p>
            <a:p>
              <a:pPr algn="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A collection of tutorials to learn coding from basics to bioinformatics.</a:t>
              </a:r>
            </a:p>
            <a:p>
              <a:pPr algn="r"/>
              <a:endPara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endParaRPr>
            </a:p>
            <a:p>
              <a:pPr algn="r"/>
              <a:r>
                <a:rPr lang="en-AU" sz="14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(https://www.linkedin.com/in/asadprodhan/)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3287688" y="2420888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1" name="Picture 10" descr="A picture containing text, diagram, font, line&#10;&#10;Description automatically generated">
              <a:extLst>
                <a:ext uri="{FF2B5EF4-FFF2-40B4-BE49-F238E27FC236}">
                  <a16:creationId xmlns:a16="http://schemas.microsoft.com/office/drawing/2014/main" id="{C9BDABC2-91D4-F6D2-7B56-3D01CA472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900" y="872456"/>
              <a:ext cx="6799396" cy="4040783"/>
            </a:xfrm>
            <a:prstGeom prst="rect">
              <a:avLst/>
            </a:prstGeom>
          </p:spPr>
        </p:pic>
        <p:pic>
          <p:nvPicPr>
            <p:cNvPr id="16" name="Picture 15" descr="A screen shot of a computer program&#10;&#10;Description automatically generated with low confidence">
              <a:extLst>
                <a:ext uri="{FF2B5EF4-FFF2-40B4-BE49-F238E27FC236}">
                  <a16:creationId xmlns:a16="http://schemas.microsoft.com/office/drawing/2014/main" id="{58447B7C-615E-BC4E-8053-89202385B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708" y="5029183"/>
              <a:ext cx="1552636" cy="1476940"/>
            </a:xfrm>
            <a:prstGeom prst="rect">
              <a:avLst/>
            </a:prstGeom>
          </p:spPr>
        </p:pic>
        <p:pic>
          <p:nvPicPr>
            <p:cNvPr id="7" name="Picture 2" descr="Setonix">
              <a:extLst>
                <a:ext uri="{FF2B5EF4-FFF2-40B4-BE49-F238E27FC236}">
                  <a16:creationId xmlns:a16="http://schemas.microsoft.com/office/drawing/2014/main" id="{13240A97-161F-C477-2EE4-50F6C6B29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292" y="5029182"/>
              <a:ext cx="2540714" cy="145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894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F99507-1350-3F6D-0C28-C6DA58817FB6}"/>
              </a:ext>
            </a:extLst>
          </p:cNvPr>
          <p:cNvGrpSpPr/>
          <p:nvPr/>
        </p:nvGrpSpPr>
        <p:grpSpPr>
          <a:xfrm>
            <a:off x="1919536" y="404664"/>
            <a:ext cx="8352928" cy="5985956"/>
            <a:chOff x="1919536" y="404664"/>
            <a:chExt cx="8352928" cy="59859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F5A71DE-FF5A-5CDD-D12C-952DACA7CB1F}"/>
                </a:ext>
              </a:extLst>
            </p:cNvPr>
            <p:cNvGrpSpPr/>
            <p:nvPr/>
          </p:nvGrpSpPr>
          <p:grpSpPr>
            <a:xfrm>
              <a:off x="1919536" y="980728"/>
              <a:ext cx="8352928" cy="5409892"/>
              <a:chOff x="1703512" y="476672"/>
              <a:chExt cx="8352928" cy="54098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546921A-AD64-8AB4-52FC-36AC86BF6982}"/>
                  </a:ext>
                </a:extLst>
              </p:cNvPr>
              <p:cNvGrpSpPr/>
              <p:nvPr/>
            </p:nvGrpSpPr>
            <p:grpSpPr>
              <a:xfrm>
                <a:off x="1703512" y="476672"/>
                <a:ext cx="3312368" cy="5409892"/>
                <a:chOff x="1703512" y="476672"/>
                <a:chExt cx="3312368" cy="540989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D7F0CDF-1452-35A2-8820-D343DE8D0B48}"/>
                    </a:ext>
                  </a:extLst>
                </p:cNvPr>
                <p:cNvSpPr txBox="1"/>
                <p:nvPr/>
              </p:nvSpPr>
              <p:spPr>
                <a:xfrm>
                  <a:off x="1703512" y="1196752"/>
                  <a:ext cx="3312368" cy="64633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Remove artificial sequences &amp; low-quality reads 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393364F-DBD2-C996-8FEC-93217287E738}"/>
                    </a:ext>
                  </a:extLst>
                </p:cNvPr>
                <p:cNvSpPr txBox="1"/>
                <p:nvPr/>
              </p:nvSpPr>
              <p:spPr>
                <a:xfrm>
                  <a:off x="1703512" y="476672"/>
                  <a:ext cx="331236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Check the sequence quality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3CAB55-6582-6D8D-05B8-96CB623EB294}"/>
                    </a:ext>
                  </a:extLst>
                </p:cNvPr>
                <p:cNvSpPr txBox="1"/>
                <p:nvPr/>
              </p:nvSpPr>
              <p:spPr>
                <a:xfrm>
                  <a:off x="1703512" y="2123564"/>
                  <a:ext cx="331236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Check the sequence quality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08D5848-38B8-CEB1-6C37-CECD1C57FB8D}"/>
                    </a:ext>
                  </a:extLst>
                </p:cNvPr>
                <p:cNvSpPr txBox="1"/>
                <p:nvPr/>
              </p:nvSpPr>
              <p:spPr>
                <a:xfrm>
                  <a:off x="1703512" y="2852936"/>
                  <a:ext cx="3312368" cy="92333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Assemble the reads</a:t>
                  </a:r>
                </a:p>
                <a:p>
                  <a:pPr lvl="1" algn="ctr"/>
                  <a:r>
                    <a:rPr lang="en-AU" i="1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- De novo</a:t>
                  </a:r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?</a:t>
                  </a:r>
                </a:p>
                <a:p>
                  <a:pPr lvl="1"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- Reference-guided?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E66735F-8F61-2436-CDA6-CCF2DDF36ED2}"/>
                    </a:ext>
                  </a:extLst>
                </p:cNvPr>
                <p:cNvSpPr txBox="1"/>
                <p:nvPr/>
              </p:nvSpPr>
              <p:spPr>
                <a:xfrm>
                  <a:off x="1703512" y="4149080"/>
                  <a:ext cx="331236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Polishing the assembly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44908C-1DC0-1AB5-924C-26807A0F980A}"/>
                    </a:ext>
                  </a:extLst>
                </p:cNvPr>
                <p:cNvSpPr txBox="1"/>
                <p:nvPr/>
              </p:nvSpPr>
              <p:spPr>
                <a:xfrm>
                  <a:off x="1703512" y="4797152"/>
                  <a:ext cx="331236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Check assembly quality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B6C185B-A74A-D357-0318-34192997D862}"/>
                    </a:ext>
                  </a:extLst>
                </p:cNvPr>
                <p:cNvSpPr txBox="1"/>
                <p:nvPr/>
              </p:nvSpPr>
              <p:spPr>
                <a:xfrm>
                  <a:off x="1703512" y="5517232"/>
                  <a:ext cx="331236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Gill Sans MT" panose="020B0502020104020203" pitchFamily="34" charset="0"/>
                    </a:rPr>
                    <a:t>Target-specific analysis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BF03855-05FF-2C0C-31BE-FE6594AA4E66}"/>
                  </a:ext>
                </a:extLst>
              </p:cNvPr>
              <p:cNvGrpSpPr/>
              <p:nvPr/>
            </p:nvGrpSpPr>
            <p:grpSpPr>
              <a:xfrm>
                <a:off x="6023992" y="476672"/>
                <a:ext cx="4032448" cy="5409892"/>
                <a:chOff x="6023992" y="476672"/>
                <a:chExt cx="4032448" cy="540989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43F98CC-49C0-7EC0-8F39-382BCF412D57}"/>
                    </a:ext>
                  </a:extLst>
                </p:cNvPr>
                <p:cNvSpPr txBox="1"/>
                <p:nvPr/>
              </p:nvSpPr>
              <p:spPr>
                <a:xfrm>
                  <a:off x="6023992" y="476672"/>
                  <a:ext cx="1656184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NanoPlot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9ED1FED-074F-84D3-5E25-14D43ADA5929}"/>
                    </a:ext>
                  </a:extLst>
                </p:cNvPr>
                <p:cNvSpPr txBox="1"/>
                <p:nvPr/>
              </p:nvSpPr>
              <p:spPr>
                <a:xfrm>
                  <a:off x="6023992" y="1196752"/>
                  <a:ext cx="1656184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NanoFilt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F70320B-CB97-40DC-A2DA-CE241D74A699}"/>
                    </a:ext>
                  </a:extLst>
                </p:cNvPr>
                <p:cNvSpPr txBox="1"/>
                <p:nvPr/>
              </p:nvSpPr>
              <p:spPr>
                <a:xfrm>
                  <a:off x="6023992" y="2132856"/>
                  <a:ext cx="1656184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NanoPlot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B947E8-669A-B384-7861-834859458566}"/>
                    </a:ext>
                  </a:extLst>
                </p:cNvPr>
                <p:cNvSpPr txBox="1"/>
                <p:nvPr/>
              </p:nvSpPr>
              <p:spPr>
                <a:xfrm>
                  <a:off x="6023992" y="2852936"/>
                  <a:ext cx="4032448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Miniasm, Flye, Canu, Spades etc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8FC8117-50D2-F355-9370-1CB959FCF463}"/>
                    </a:ext>
                  </a:extLst>
                </p:cNvPr>
                <p:cNvSpPr txBox="1"/>
                <p:nvPr/>
              </p:nvSpPr>
              <p:spPr>
                <a:xfrm>
                  <a:off x="6023992" y="4149080"/>
                  <a:ext cx="3312368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Medaka, NanoPolish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1A7E83-7A9B-6D71-3D3D-45E0641875C5}"/>
                    </a:ext>
                  </a:extLst>
                </p:cNvPr>
                <p:cNvSpPr txBox="1"/>
                <p:nvPr/>
              </p:nvSpPr>
              <p:spPr>
                <a:xfrm>
                  <a:off x="6023992" y="4797152"/>
                  <a:ext cx="3312368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Quast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4D28582-A337-CB0C-1707-B7301C0142EE}"/>
                    </a:ext>
                  </a:extLst>
                </p:cNvPr>
                <p:cNvSpPr txBox="1"/>
                <p:nvPr/>
              </p:nvSpPr>
              <p:spPr>
                <a:xfrm>
                  <a:off x="6023992" y="5517232"/>
                  <a:ext cx="4032448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Blastn, Kraken2, ANI, Phylogeny etc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AD8B6D-028C-7D51-9466-9A909E0A1178}"/>
                  </a:ext>
                </a:extLst>
              </p:cNvPr>
              <p:cNvGrpSpPr/>
              <p:nvPr/>
            </p:nvGrpSpPr>
            <p:grpSpPr>
              <a:xfrm>
                <a:off x="3143672" y="908720"/>
                <a:ext cx="360040" cy="4536504"/>
                <a:chOff x="3071664" y="908720"/>
                <a:chExt cx="360040" cy="4536504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43C55AA7-FB01-66C9-8DDE-F0A1F3BAC5C5}"/>
                    </a:ext>
                  </a:extLst>
                </p:cNvPr>
                <p:cNvSpPr/>
                <p:nvPr/>
              </p:nvSpPr>
              <p:spPr>
                <a:xfrm>
                  <a:off x="3071664" y="908720"/>
                  <a:ext cx="360040" cy="216024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46CF0AB3-107A-9630-4EF4-48CA80A60D1A}"/>
                    </a:ext>
                  </a:extLst>
                </p:cNvPr>
                <p:cNvSpPr/>
                <p:nvPr/>
              </p:nvSpPr>
              <p:spPr>
                <a:xfrm>
                  <a:off x="3071664" y="1844824"/>
                  <a:ext cx="360040" cy="216024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0649DA26-6CFF-295F-FA76-23EEDBD4C81B}"/>
                    </a:ext>
                  </a:extLst>
                </p:cNvPr>
                <p:cNvSpPr/>
                <p:nvPr/>
              </p:nvSpPr>
              <p:spPr>
                <a:xfrm>
                  <a:off x="3071664" y="2564904"/>
                  <a:ext cx="360040" cy="216024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27A0F8E8-EE48-E913-50D9-54E7583F8C3B}"/>
                    </a:ext>
                  </a:extLst>
                </p:cNvPr>
                <p:cNvSpPr/>
                <p:nvPr/>
              </p:nvSpPr>
              <p:spPr>
                <a:xfrm>
                  <a:off x="3071664" y="3861048"/>
                  <a:ext cx="360040" cy="216024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D835CFFE-6ACA-DA81-D553-E408AF1C7E89}"/>
                    </a:ext>
                  </a:extLst>
                </p:cNvPr>
                <p:cNvSpPr/>
                <p:nvPr/>
              </p:nvSpPr>
              <p:spPr>
                <a:xfrm>
                  <a:off x="3071664" y="4581128"/>
                  <a:ext cx="360040" cy="216024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Arrow: Down 22">
                  <a:extLst>
                    <a:ext uri="{FF2B5EF4-FFF2-40B4-BE49-F238E27FC236}">
                      <a16:creationId xmlns:a16="http://schemas.microsoft.com/office/drawing/2014/main" id="{EF3BF461-35EE-61ED-DFF5-E7236CCE7CFF}"/>
                    </a:ext>
                  </a:extLst>
                </p:cNvPr>
                <p:cNvSpPr/>
                <p:nvPr/>
              </p:nvSpPr>
              <p:spPr>
                <a:xfrm>
                  <a:off x="3071664" y="5229200"/>
                  <a:ext cx="360040" cy="216024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C12FB2-8742-2AA2-F522-086C9305BD64}"/>
                </a:ext>
              </a:extLst>
            </p:cNvPr>
            <p:cNvSpPr txBox="1"/>
            <p:nvPr/>
          </p:nvSpPr>
          <p:spPr>
            <a:xfrm>
              <a:off x="2567608" y="4046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atin typeface="Gill Sans MT" panose="020B0502020104020203" pitchFamily="34" charset="0"/>
                </a:rPr>
                <a:t>Analysis Steps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FE1E27-9558-0D3D-095B-E9AB5E646D9C}"/>
                </a:ext>
              </a:extLst>
            </p:cNvPr>
            <p:cNvSpPr txBox="1"/>
            <p:nvPr/>
          </p:nvSpPr>
          <p:spPr>
            <a:xfrm>
              <a:off x="6168008" y="4046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atin typeface="Gill Sans MT" panose="020B0502020104020203" pitchFamily="34" charset="0"/>
                </a:rPr>
                <a:t>Example tools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F2F62B41-A97E-E160-8FA0-A568F1F4CD31}"/>
              </a:ext>
            </a:extLst>
          </p:cNvPr>
          <p:cNvSpPr txBox="1">
            <a:spLocks/>
          </p:cNvSpPr>
          <p:nvPr/>
        </p:nvSpPr>
        <p:spPr>
          <a:xfrm>
            <a:off x="363516" y="44624"/>
            <a:ext cx="8312940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rgbClr val="003C6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6234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5909-65FE-7962-0E64-8F193B2C6201}"/>
              </a:ext>
            </a:extLst>
          </p:cNvPr>
          <p:cNvSpPr txBox="1">
            <a:spLocks/>
          </p:cNvSpPr>
          <p:nvPr/>
        </p:nvSpPr>
        <p:spPr>
          <a:xfrm>
            <a:off x="1887516" y="285815"/>
            <a:ext cx="7376836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rgbClr val="003C6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Acknowledgements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B773B-710D-A659-1FB6-9C351B167D1F}"/>
              </a:ext>
            </a:extLst>
          </p:cNvPr>
          <p:cNvSpPr txBox="1"/>
          <p:nvPr/>
        </p:nvSpPr>
        <p:spPr>
          <a:xfrm>
            <a:off x="1919735" y="948577"/>
            <a:ext cx="5009861" cy="27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Monica Kehoe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Tonny Kinene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Dominie Wright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Cuiping Wang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Picture 2" descr="Pawsey Reveals Name of Australia's Fastest Research Supercomputer">
            <a:extLst>
              <a:ext uri="{FF2B5EF4-FFF2-40B4-BE49-F238E27FC236}">
                <a16:creationId xmlns:a16="http://schemas.microsoft.com/office/drawing/2014/main" id="{71C85562-20D4-B030-0E55-68D69B42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35" y="4843757"/>
            <a:ext cx="1263072" cy="9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64EF02F-2EE1-5E84-0A02-C2DBD36417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35" y="3629385"/>
            <a:ext cx="2705434" cy="8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1FF8C-3D9B-5DE3-368F-BDFB9E2A7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505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DA3B6-072E-302E-F182-295154F55445}"/>
              </a:ext>
            </a:extLst>
          </p:cNvPr>
          <p:cNvSpPr txBox="1"/>
          <p:nvPr/>
        </p:nvSpPr>
        <p:spPr>
          <a:xfrm>
            <a:off x="1070993" y="1634161"/>
            <a:ext cx="8565161" cy="29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dirty="0">
                <a:solidFill>
                  <a:srgbClr val="002060"/>
                </a:solidFill>
                <a:latin typeface="Gill Sans MT" panose="020B0502020104020203" pitchFamily="34" charset="0"/>
              </a:rPr>
              <a:t> DNA extraction to Data generation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dirty="0">
                <a:solidFill>
                  <a:srgbClr val="002060"/>
                </a:solidFill>
                <a:latin typeface="Gill Sans MT" panose="020B0502020104020203" pitchFamily="34" charset="0"/>
              </a:rPr>
              <a:t> Some key points in each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dirty="0">
                <a:solidFill>
                  <a:srgbClr val="002060"/>
                </a:solidFill>
                <a:latin typeface="Gill Sans MT" panose="020B0502020104020203" pitchFamily="34" charset="0"/>
              </a:rPr>
              <a:t> Now I have my data, how do I get started?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dirty="0">
                <a:solidFill>
                  <a:srgbClr val="002060"/>
                </a:solidFill>
                <a:latin typeface="Gill Sans MT" panose="020B0502020104020203" pitchFamily="34" charset="0"/>
              </a:rPr>
              <a:t> Some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3F499-35CB-A6AC-D06A-07D0C9D8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11305"/>
            <a:ext cx="8934450" cy="596710"/>
          </a:xfrm>
        </p:spPr>
        <p:txBody>
          <a:bodyPr>
            <a:noAutofit/>
          </a:bodyPr>
          <a:lstStyle/>
          <a:p>
            <a:r>
              <a:rPr lang="en-AU" sz="3600" dirty="0">
                <a:solidFill>
                  <a:srgbClr val="002060"/>
                </a:solidFill>
                <a:latin typeface="Gill Sans MT" panose="020B0502020104020203" pitchFamily="34" charset="0"/>
              </a:rPr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149333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627B00-5987-FADA-AE42-1E0EC831D63A}"/>
              </a:ext>
            </a:extLst>
          </p:cNvPr>
          <p:cNvGrpSpPr/>
          <p:nvPr/>
        </p:nvGrpSpPr>
        <p:grpSpPr>
          <a:xfrm>
            <a:off x="363516" y="44624"/>
            <a:ext cx="11346007" cy="5759960"/>
            <a:chOff x="363516" y="44624"/>
            <a:chExt cx="11346007" cy="57599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4EBA6B-9DB9-E27F-BE48-266046463C4B}"/>
                </a:ext>
              </a:extLst>
            </p:cNvPr>
            <p:cNvGrpSpPr/>
            <p:nvPr/>
          </p:nvGrpSpPr>
          <p:grpSpPr>
            <a:xfrm>
              <a:off x="623392" y="708328"/>
              <a:ext cx="11086131" cy="5096256"/>
              <a:chOff x="482952" y="376268"/>
              <a:chExt cx="11086131" cy="509625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4FE341-7516-F097-7EA5-C737C8EB7D73}"/>
                  </a:ext>
                </a:extLst>
              </p:cNvPr>
              <p:cNvGrpSpPr/>
              <p:nvPr/>
            </p:nvGrpSpPr>
            <p:grpSpPr>
              <a:xfrm>
                <a:off x="4238885" y="2341414"/>
                <a:ext cx="2881005" cy="2175172"/>
                <a:chOff x="1748359" y="1868468"/>
                <a:chExt cx="1914187" cy="1636151"/>
              </a:xfrm>
            </p:grpSpPr>
            <p:pic>
              <p:nvPicPr>
                <p:cNvPr id="12" name="Picture 11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5A9BC9C3-836E-EE65-E0AA-87E77753F9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666" t="11919"/>
                <a:stretch/>
              </p:blipFill>
              <p:spPr>
                <a:xfrm rot="10800000">
                  <a:off x="2032938" y="1868468"/>
                  <a:ext cx="1359485" cy="1161302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046C9F-6B87-9935-ED65-E5F199EAEAA2}"/>
                    </a:ext>
                  </a:extLst>
                </p:cNvPr>
                <p:cNvSpPr txBox="1"/>
                <p:nvPr/>
              </p:nvSpPr>
              <p:spPr>
                <a:xfrm>
                  <a:off x="1748359" y="3078236"/>
                  <a:ext cx="1914187" cy="426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MinION</a:t>
                  </a:r>
                </a:p>
                <a:p>
                  <a:pPr algn="ctr"/>
                  <a:r>
                    <a:rPr lang="en-AU" sz="14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Hight Throughput Sequencing</a:t>
                  </a:r>
                </a:p>
              </p:txBody>
            </p:sp>
          </p:grpSp>
          <p:pic>
            <p:nvPicPr>
              <p:cNvPr id="27" name="Picture 2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91A3ABFE-332D-CAD3-0C34-3B6D4A54F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82952" y="376268"/>
                <a:ext cx="2225359" cy="1669020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04DC864-C583-4E48-77E0-305F8F274935}"/>
                  </a:ext>
                </a:extLst>
              </p:cNvPr>
              <p:cNvSpPr txBox="1"/>
              <p:nvPr/>
            </p:nvSpPr>
            <p:spPr>
              <a:xfrm>
                <a:off x="9958378" y="5079809"/>
                <a:ext cx="1610705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</a:rPr>
                  <a:t>Bacterial IDs</a:t>
                </a:r>
              </a:p>
            </p:txBody>
          </p:sp>
          <p:sp>
            <p:nvSpPr>
              <p:cNvPr id="175" name="Arrow: Right 174">
                <a:extLst>
                  <a:ext uri="{FF2B5EF4-FFF2-40B4-BE49-F238E27FC236}">
                    <a16:creationId xmlns:a16="http://schemas.microsoft.com/office/drawing/2014/main" id="{91D34D00-3D62-CA0F-BEC8-D71277E434A6}"/>
                  </a:ext>
                </a:extLst>
              </p:cNvPr>
              <p:cNvSpPr/>
              <p:nvPr/>
            </p:nvSpPr>
            <p:spPr>
              <a:xfrm>
                <a:off x="2904324" y="870012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F347519E-B3A6-516E-B948-19E0A6DBBDB4}"/>
                  </a:ext>
                </a:extLst>
              </p:cNvPr>
              <p:cNvSpPr/>
              <p:nvPr/>
            </p:nvSpPr>
            <p:spPr>
              <a:xfrm>
                <a:off x="6933856" y="2941471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4214CB64-1E79-FFCD-F9AE-6F4B26058441}"/>
                  </a:ext>
                </a:extLst>
              </p:cNvPr>
              <p:cNvSpPr/>
              <p:nvPr/>
            </p:nvSpPr>
            <p:spPr>
              <a:xfrm>
                <a:off x="9333553" y="5073588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DNA extraction to Nanopore sequencing: an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1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627B00-5987-FADA-AE42-1E0EC831D63A}"/>
              </a:ext>
            </a:extLst>
          </p:cNvPr>
          <p:cNvGrpSpPr/>
          <p:nvPr/>
        </p:nvGrpSpPr>
        <p:grpSpPr>
          <a:xfrm>
            <a:off x="363516" y="44624"/>
            <a:ext cx="11346007" cy="5934921"/>
            <a:chOff x="363516" y="44624"/>
            <a:chExt cx="11346007" cy="59349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4EBA6B-9DB9-E27F-BE48-266046463C4B}"/>
                </a:ext>
              </a:extLst>
            </p:cNvPr>
            <p:cNvGrpSpPr/>
            <p:nvPr/>
          </p:nvGrpSpPr>
          <p:grpSpPr>
            <a:xfrm>
              <a:off x="623392" y="708328"/>
              <a:ext cx="11086131" cy="5271217"/>
              <a:chOff x="482952" y="376268"/>
              <a:chExt cx="11086131" cy="527121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4FE341-7516-F097-7EA5-C737C8EB7D73}"/>
                  </a:ext>
                </a:extLst>
              </p:cNvPr>
              <p:cNvGrpSpPr/>
              <p:nvPr/>
            </p:nvGrpSpPr>
            <p:grpSpPr>
              <a:xfrm>
                <a:off x="4238885" y="2341414"/>
                <a:ext cx="2881005" cy="2175172"/>
                <a:chOff x="1748359" y="1868468"/>
                <a:chExt cx="1914187" cy="1636151"/>
              </a:xfrm>
            </p:grpSpPr>
            <p:pic>
              <p:nvPicPr>
                <p:cNvPr id="12" name="Picture 11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5A9BC9C3-836E-EE65-E0AA-87E77753F9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666" t="11919"/>
                <a:stretch/>
              </p:blipFill>
              <p:spPr>
                <a:xfrm rot="10800000">
                  <a:off x="2032938" y="1868468"/>
                  <a:ext cx="1359485" cy="1161302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046C9F-6B87-9935-ED65-E5F199EAEAA2}"/>
                    </a:ext>
                  </a:extLst>
                </p:cNvPr>
                <p:cNvSpPr txBox="1"/>
                <p:nvPr/>
              </p:nvSpPr>
              <p:spPr>
                <a:xfrm>
                  <a:off x="1748359" y="3078236"/>
                  <a:ext cx="1914187" cy="426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MinION</a:t>
                  </a:r>
                </a:p>
                <a:p>
                  <a:pPr algn="ctr"/>
                  <a:r>
                    <a:rPr lang="en-AU" sz="14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Hight Throughput Sequencing</a:t>
                  </a:r>
                </a:p>
              </p:txBody>
            </p:sp>
          </p:grpSp>
          <p:pic>
            <p:nvPicPr>
              <p:cNvPr id="27" name="Picture 2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91A3ABFE-332D-CAD3-0C34-3B6D4A54F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82952" y="376268"/>
                <a:ext cx="2225359" cy="166902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097514-41EF-9AD6-C2D7-8A22AA6E5CAE}"/>
                  </a:ext>
                </a:extLst>
              </p:cNvPr>
              <p:cNvSpPr txBox="1"/>
              <p:nvPr/>
            </p:nvSpPr>
            <p:spPr>
              <a:xfrm>
                <a:off x="3377448" y="768440"/>
                <a:ext cx="1288874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</a:rPr>
                  <a:t>DNA Extraction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8C8A5-2586-3249-4A98-A6F40248EFBB}"/>
                  </a:ext>
                </a:extLst>
              </p:cNvPr>
              <p:cNvSpPr txBox="1"/>
              <p:nvPr/>
            </p:nvSpPr>
            <p:spPr>
              <a:xfrm>
                <a:off x="5205628" y="756148"/>
                <a:ext cx="1288874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</a:rPr>
                  <a:t>Library Preparation</a:t>
                </a: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AAD1717-7965-1D5F-9E93-858BF18D4CC0}"/>
                  </a:ext>
                </a:extLst>
              </p:cNvPr>
              <p:cNvGrpSpPr/>
              <p:nvPr/>
            </p:nvGrpSpPr>
            <p:grpSpPr>
              <a:xfrm>
                <a:off x="7660445" y="2329785"/>
                <a:ext cx="2943228" cy="1658849"/>
                <a:chOff x="9220052" y="756148"/>
                <a:chExt cx="2943228" cy="1658849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93E50E-4C18-35A1-8CC4-8A4F811F4F1A}"/>
                    </a:ext>
                  </a:extLst>
                </p:cNvPr>
                <p:cNvSpPr txBox="1"/>
                <p:nvPr/>
              </p:nvSpPr>
              <p:spPr>
                <a:xfrm>
                  <a:off x="9220052" y="756148"/>
                  <a:ext cx="1534729" cy="6463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ill Sans MT" panose="020B0502020104020203" pitchFamily="34" charset="0"/>
                    </a:rPr>
                    <a:t>Sequencing Reads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3780917-36DD-6369-C83B-79E558D4103F}"/>
                    </a:ext>
                  </a:extLst>
                </p:cNvPr>
                <p:cNvSpPr txBox="1"/>
                <p:nvPr/>
              </p:nvSpPr>
              <p:spPr>
                <a:xfrm>
                  <a:off x="9220052" y="1460890"/>
                  <a:ext cx="294322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latin typeface="Gill Sans MT" panose="020B0502020104020203" pitchFamily="34" charset="0"/>
                    </a:rPr>
                    <a:t>Read 1:  ATGCCGGTATTAA … </a:t>
                  </a:r>
                </a:p>
                <a:p>
                  <a:r>
                    <a:rPr lang="en-AU" sz="1400" dirty="0">
                      <a:latin typeface="Gill Sans MT" panose="020B0502020104020203" pitchFamily="34" charset="0"/>
                    </a:rPr>
                    <a:t>Read 2: CGGATTAACGAGTAT …</a:t>
                  </a:r>
                </a:p>
                <a:p>
                  <a:r>
                    <a:rPr lang="en-AU" sz="1400" i="1" dirty="0">
                      <a:latin typeface="Gill Sans MT" panose="020B0502020104020203" pitchFamily="34" charset="0"/>
                    </a:rPr>
                    <a:t>hundreds of thousands of reads</a:t>
                  </a:r>
                </a:p>
                <a:p>
                  <a:r>
                    <a:rPr lang="en-AU" sz="1400" i="1" dirty="0">
                      <a:latin typeface="Gill Sans MT" panose="020B0502020104020203" pitchFamily="34" charset="0"/>
                    </a:rPr>
                    <a:t>100-500 GB per run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A710CC-D2A1-0670-0D43-DADE4B347BC3}"/>
                  </a:ext>
                </a:extLst>
              </p:cNvPr>
              <p:cNvSpPr txBox="1"/>
              <p:nvPr/>
            </p:nvSpPr>
            <p:spPr>
              <a:xfrm>
                <a:off x="7630949" y="5001154"/>
                <a:ext cx="1610705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</a:rPr>
                  <a:t>Bioinformatics analysis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04DC864-C583-4E48-77E0-305F8F274935}"/>
                  </a:ext>
                </a:extLst>
              </p:cNvPr>
              <p:cNvSpPr txBox="1"/>
              <p:nvPr/>
            </p:nvSpPr>
            <p:spPr>
              <a:xfrm>
                <a:off x="9958378" y="5079809"/>
                <a:ext cx="1610705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</a:rPr>
                  <a:t>Bacterial IDs</a:t>
                </a:r>
              </a:p>
            </p:txBody>
          </p:sp>
          <p:sp>
            <p:nvSpPr>
              <p:cNvPr id="175" name="Arrow: Right 174">
                <a:extLst>
                  <a:ext uri="{FF2B5EF4-FFF2-40B4-BE49-F238E27FC236}">
                    <a16:creationId xmlns:a16="http://schemas.microsoft.com/office/drawing/2014/main" id="{91D34D00-3D62-CA0F-BEC8-D71277E434A6}"/>
                  </a:ext>
                </a:extLst>
              </p:cNvPr>
              <p:cNvSpPr/>
              <p:nvPr/>
            </p:nvSpPr>
            <p:spPr>
              <a:xfrm>
                <a:off x="2904324" y="870012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23C33CBC-49F1-8D32-800C-E9EAEE88CFFF}"/>
                  </a:ext>
                </a:extLst>
              </p:cNvPr>
              <p:cNvSpPr/>
              <p:nvPr/>
            </p:nvSpPr>
            <p:spPr>
              <a:xfrm>
                <a:off x="4607956" y="898125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3ABC5149-FD59-15DB-2F9B-3C311E249DAE}"/>
                  </a:ext>
                </a:extLst>
              </p:cNvPr>
              <p:cNvSpPr/>
              <p:nvPr/>
            </p:nvSpPr>
            <p:spPr>
              <a:xfrm rot="5400000">
                <a:off x="5571535" y="1679231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F347519E-B3A6-516E-B948-19E0A6DBBDB4}"/>
                  </a:ext>
                </a:extLst>
              </p:cNvPr>
              <p:cNvSpPr/>
              <p:nvPr/>
            </p:nvSpPr>
            <p:spPr>
              <a:xfrm>
                <a:off x="6933856" y="2941471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4214CB64-1E79-FFCD-F9AE-6F4B26058441}"/>
                  </a:ext>
                </a:extLst>
              </p:cNvPr>
              <p:cNvSpPr/>
              <p:nvPr/>
            </p:nvSpPr>
            <p:spPr>
              <a:xfrm>
                <a:off x="9333553" y="5073588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1" name="Arrow: Right 180">
                <a:extLst>
                  <a:ext uri="{FF2B5EF4-FFF2-40B4-BE49-F238E27FC236}">
                    <a16:creationId xmlns:a16="http://schemas.microsoft.com/office/drawing/2014/main" id="{67F7CA9A-04A3-7AEE-2AE4-96F347F9E3D0}"/>
                  </a:ext>
                </a:extLst>
              </p:cNvPr>
              <p:cNvSpPr/>
              <p:nvPr/>
            </p:nvSpPr>
            <p:spPr>
              <a:xfrm rot="5400000">
                <a:off x="8082038" y="4296602"/>
                <a:ext cx="379506" cy="39893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06050BB-FF36-325C-7B9D-EED567B72BB0}"/>
                  </a:ext>
                </a:extLst>
              </p:cNvPr>
              <p:cNvCxnSpPr/>
              <p:nvPr/>
            </p:nvCxnSpPr>
            <p:spPr>
              <a:xfrm>
                <a:off x="7566636" y="2045289"/>
                <a:ext cx="0" cy="23595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DNA extraction to Nanopore sequencing: an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6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74D08F9-0306-B344-75B2-FAAB0AC80C9E}"/>
              </a:ext>
            </a:extLst>
          </p:cNvPr>
          <p:cNvGrpSpPr/>
          <p:nvPr/>
        </p:nvGrpSpPr>
        <p:grpSpPr>
          <a:xfrm>
            <a:off x="363516" y="44624"/>
            <a:ext cx="11106588" cy="6696744"/>
            <a:chOff x="363516" y="44624"/>
            <a:chExt cx="11106588" cy="669674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4D1271-1FB7-C79B-9659-8D8F1E0A176D}"/>
                </a:ext>
              </a:extLst>
            </p:cNvPr>
            <p:cNvSpPr/>
            <p:nvPr/>
          </p:nvSpPr>
          <p:spPr>
            <a:xfrm>
              <a:off x="1415480" y="620688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DNA Extraction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1CCDA5-0EF4-4151-DD38-20B053E66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3680" y="938073"/>
              <a:ext cx="4944760" cy="29039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65B913-FF55-3BC2-3369-A2B26A899E87}"/>
                </a:ext>
              </a:extLst>
            </p:cNvPr>
            <p:cNvSpPr txBox="1"/>
            <p:nvPr/>
          </p:nvSpPr>
          <p:spPr>
            <a:xfrm>
              <a:off x="1559496" y="4107057"/>
              <a:ext cx="8136904" cy="26343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High Molecular Weight (HMW) DNA = ~ 20-100 </a:t>
              </a:r>
              <a:r>
                <a:rPr lang="en-AU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Kb</a:t>
              </a:r>
              <a:endPara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longer fragments = longer reads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longer reads are suitable for </a:t>
              </a:r>
              <a:r>
                <a:rPr lang="en-AU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De novo </a:t>
              </a: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assembly and structural variations (deletion, insertion, duplication, inversion, SNP, translocation)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Pipet slowly to minimise shearing DNA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QC is required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DNA fragment size selection is possible.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B6D3C9-FEC1-4938-216D-D0AF2987DE37}"/>
                </a:ext>
              </a:extLst>
            </p:cNvPr>
            <p:cNvSpPr txBox="1"/>
            <p:nvPr/>
          </p:nvSpPr>
          <p:spPr>
            <a:xfrm>
              <a:off x="5879976" y="3841996"/>
              <a:ext cx="559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i="1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https://lab.loman.net/2018/05/25/dna-extraction-book-chapter/#__RefHeading___Toc505877552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2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D62CBF-8560-1F54-3565-3E2E16DF5A7F}"/>
              </a:ext>
            </a:extLst>
          </p:cNvPr>
          <p:cNvGrpSpPr/>
          <p:nvPr/>
        </p:nvGrpSpPr>
        <p:grpSpPr>
          <a:xfrm>
            <a:off x="363516" y="44624"/>
            <a:ext cx="10780439" cy="6696744"/>
            <a:chOff x="363516" y="44624"/>
            <a:chExt cx="10780439" cy="669674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Library Preparation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2423592" y="620688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171D17-76B5-E7B4-2ABA-2C2942DAA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2064" y="820213"/>
              <a:ext cx="4471891" cy="4291087"/>
            </a:xfrm>
            <a:prstGeom prst="rect">
              <a:avLst/>
            </a:prstGeom>
          </p:spPr>
        </p:pic>
        <p:pic>
          <p:nvPicPr>
            <p:cNvPr id="15" name="Picture 14" descr="A close-up of a logo&#10;&#10;Description automatically generated with medium confidence">
              <a:extLst>
                <a:ext uri="{FF2B5EF4-FFF2-40B4-BE49-F238E27FC236}">
                  <a16:creationId xmlns:a16="http://schemas.microsoft.com/office/drawing/2014/main" id="{8BF0FC1E-5020-6600-B5BF-40B873B87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08"/>
            <a:stretch/>
          </p:blipFill>
          <p:spPr>
            <a:xfrm>
              <a:off x="8544272" y="5229200"/>
              <a:ext cx="1631413" cy="5921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65B913-FF55-3BC2-3369-A2B26A899E87}"/>
                </a:ext>
              </a:extLst>
            </p:cNvPr>
            <p:cNvSpPr txBox="1"/>
            <p:nvPr/>
          </p:nvSpPr>
          <p:spPr>
            <a:xfrm>
              <a:off x="1559496" y="4107057"/>
              <a:ext cx="6120680" cy="26343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Take the recommended amount of input DNA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How do we calculate fmol?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  <a:hlinkClick r:id="rId5"/>
                </a:rPr>
                <a:t>https://www.promega.com.au/resources/tools/biomath/</a:t>
              </a:r>
              <a:endPara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/>
                <a:t>1</a:t>
              </a:r>
              <a:r>
                <a:rPr lang="en-A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A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pmol</a:t>
              </a:r>
              <a:r>
                <a:rPr lang="en-A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= </a:t>
              </a:r>
              <a:r>
                <a:rPr lang="en-AU" sz="1600" dirty="0"/>
                <a:t>1000</a:t>
              </a:r>
              <a:r>
                <a:rPr lang="en-A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fmol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100 fmol = 1 </a:t>
              </a:r>
              <a:r>
                <a:rPr lang="en-AU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Kb</a:t>
              </a:r>
              <a:r>
                <a:rPr lang="en-AU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 X 66 ng</a:t>
              </a:r>
              <a:endPara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Prepare the ends of the DNA fragments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Attach the barcodes and adapter sequences (</a:t>
              </a:r>
              <a:r>
                <a:rPr lang="en-AU" sz="16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need to be trimmed)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3CBBBB-FD3E-3125-A351-3360930FE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17" y="2430912"/>
            <a:ext cx="1844051" cy="18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4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9C961A-D181-8BFE-FAD5-6735E93C930E}"/>
              </a:ext>
            </a:extLst>
          </p:cNvPr>
          <p:cNvGrpSpPr/>
          <p:nvPr/>
        </p:nvGrpSpPr>
        <p:grpSpPr>
          <a:xfrm>
            <a:off x="363516" y="44624"/>
            <a:ext cx="10923228" cy="5958080"/>
            <a:chOff x="363516" y="44624"/>
            <a:chExt cx="10923228" cy="5958080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MinION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65B913-FF55-3BC2-3369-A2B26A899E87}"/>
                </a:ext>
              </a:extLst>
            </p:cNvPr>
            <p:cNvSpPr txBox="1"/>
            <p:nvPr/>
          </p:nvSpPr>
          <p:spPr>
            <a:xfrm>
              <a:off x="1559496" y="4107057"/>
              <a:ext cx="7416824" cy="189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Run time parameters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Basecalling mode: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fast, hac (high accuracy) or sup (supper accuracy)</a:t>
              </a:r>
              <a:endPara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Min qscore = quality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 threshold for the reads to pass</a:t>
              </a:r>
              <a:endPara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Minimum length filter = length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 threshold for the reads to pass</a:t>
              </a: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Data output format: fast5 or pod5 (before basecalling), fastq (after basecalling)</a:t>
              </a:r>
              <a:endParaRPr lang="en-AU" sz="1600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2135560" y="1628800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20F49AB-6706-815B-C7DD-28085147BC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260" y="1036661"/>
              <a:ext cx="5623484" cy="280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5DB9CA-1640-5739-14FB-EA756BEAD655}"/>
                </a:ext>
              </a:extLst>
            </p:cNvPr>
            <p:cNvSpPr txBox="1"/>
            <p:nvPr/>
          </p:nvSpPr>
          <p:spPr>
            <a:xfrm>
              <a:off x="8112224" y="3902859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Fig. MinION Mk1C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14F1E0E-C979-57C4-FB66-C8D4BE8D5737}"/>
              </a:ext>
            </a:extLst>
          </p:cNvPr>
          <p:cNvGrpSpPr/>
          <p:nvPr/>
        </p:nvGrpSpPr>
        <p:grpSpPr>
          <a:xfrm>
            <a:off x="363516" y="44624"/>
            <a:ext cx="10773044" cy="6525608"/>
            <a:chOff x="363516" y="44624"/>
            <a:chExt cx="10773044" cy="6525608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Sequencing Reads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65B913-FF55-3BC2-3369-A2B26A899E87}"/>
                </a:ext>
              </a:extLst>
            </p:cNvPr>
            <p:cNvSpPr txBox="1"/>
            <p:nvPr/>
          </p:nvSpPr>
          <p:spPr>
            <a:xfrm>
              <a:off x="1559496" y="4107057"/>
              <a:ext cx="7560840" cy="2463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Transfer data from MinION to your Linux computer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8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sftp</a:t>
              </a:r>
              <a:r>
                <a:rPr lang="en-AU" sz="18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minit@</a:t>
              </a:r>
              <a:r>
                <a:rPr lang="en-AU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MinION_Number</a:t>
              </a:r>
              <a:r>
                <a:rPr lang="en-AU" sz="18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.local:/data</a:t>
              </a:r>
              <a:r>
                <a:rPr lang="en-AU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 then </a:t>
              </a:r>
              <a:r>
                <a:rPr lang="en-AU" dirty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get -r *</a:t>
              </a:r>
              <a:endPara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fast5 will allow you to basecall again later if needed</a:t>
              </a:r>
            </a:p>
            <a:p>
              <a:pPr>
                <a:lnSpc>
                  <a:spcPct val="150000"/>
                </a:lnSpc>
              </a:pPr>
              <a:r>
                <a:rPr lang="en-AU" sz="10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         </a:t>
              </a:r>
              <a:r>
                <a:rPr lang="en-AU" sz="11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(</a:t>
              </a:r>
              <a:r>
                <a:rPr lang="en-AU" sz="1100" dirty="0">
                  <a:solidFill>
                    <a:srgbClr val="003399"/>
                  </a:solidFill>
                  <a:latin typeface="Gill Sans MT" panose="020B05020201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https://github.com/asadprodhan/GPU-accelerated-guppy-basecalling</a:t>
              </a:r>
              <a:r>
                <a:rPr lang="en-AU" sz="11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fast5 takes a lot of storage space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storage space can be reduced by converting fast5 to slow5</a:t>
              </a:r>
            </a:p>
            <a:p>
              <a:pPr>
                <a:lnSpc>
                  <a:spcPct val="150000"/>
                </a:lnSpc>
              </a:pPr>
              <a:r>
                <a:rPr lang="en-AU" sz="11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         (</a:t>
              </a:r>
              <a:r>
                <a:rPr lang="en-AU" sz="1100" dirty="0">
                  <a:solidFill>
                    <a:srgbClr val="003399"/>
                  </a:solidFill>
                  <a:latin typeface="Gill Sans MT" panose="020B05020201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https://github.com/asadprodhan/Reducing-storage-space-by-converting-Nanopore-fast5-to-slow5-using-slow5tools</a:t>
              </a:r>
              <a:r>
                <a:rPr lang="en-AU" sz="1100" dirty="0">
                  <a:solidFill>
                    <a:srgbClr val="003399"/>
                  </a:solidFill>
                  <a:latin typeface="Gill Sans MT" panose="020B0502020104020203" pitchFamily="34" charset="0"/>
                </a:rPr>
                <a:t>)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3503712" y="1628800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B25149-8D07-DA5E-0FD9-B0DEF837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2204864"/>
              <a:ext cx="3528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F0C426-6EDA-98A8-F4FA-B52C800AC1A7}"/>
                </a:ext>
              </a:extLst>
            </p:cNvPr>
            <p:cNvSpPr txBox="1"/>
            <p:nvPr/>
          </p:nvSpPr>
          <p:spPr>
            <a:xfrm>
              <a:off x="5159896" y="1292091"/>
              <a:ext cx="2124236" cy="7876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fast5 &amp; fastq format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SFTP</a:t>
              </a:r>
            </a:p>
          </p:txBody>
        </p:sp>
        <p:pic>
          <p:nvPicPr>
            <p:cNvPr id="14" name="Picture 13" descr="A computer on a desk&#10;&#10;Description automatically generated with medium confidence">
              <a:extLst>
                <a:ext uri="{FF2B5EF4-FFF2-40B4-BE49-F238E27FC236}">
                  <a16:creationId xmlns:a16="http://schemas.microsoft.com/office/drawing/2014/main" id="{81378117-BECB-BA2F-4393-FF7E952C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184" y="1220262"/>
              <a:ext cx="2403376" cy="1802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D7DFCB-9D79-7987-84E9-EC3F688BF220}"/>
              </a:ext>
            </a:extLst>
          </p:cNvPr>
          <p:cNvGrpSpPr/>
          <p:nvPr/>
        </p:nvGrpSpPr>
        <p:grpSpPr>
          <a:xfrm>
            <a:off x="363516" y="44624"/>
            <a:ext cx="11133076" cy="5839091"/>
            <a:chOff x="363516" y="44624"/>
            <a:chExt cx="11133076" cy="5839091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82103CF2-9A83-61F7-937D-96903AC54392}"/>
                </a:ext>
              </a:extLst>
            </p:cNvPr>
            <p:cNvSpPr txBox="1">
              <a:spLocks/>
            </p:cNvSpPr>
            <p:nvPr/>
          </p:nvSpPr>
          <p:spPr>
            <a:xfrm>
              <a:off x="363516" y="44624"/>
              <a:ext cx="8312940" cy="43204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rgbClr val="003C69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/>
                <a:t>Dissecting Each Step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FE1B4-62CD-E407-DDD0-FA9E09D8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17" y="692696"/>
              <a:ext cx="4572563" cy="2448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34FAC2-5258-7571-A6E9-D9F423CFFEB1}"/>
                </a:ext>
              </a:extLst>
            </p:cNvPr>
            <p:cNvSpPr txBox="1"/>
            <p:nvPr/>
          </p:nvSpPr>
          <p:spPr>
            <a:xfrm>
              <a:off x="5451562" y="369530"/>
              <a:ext cx="56849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C000"/>
                  </a:solidFill>
                  <a:latin typeface="Gill Sans MT" panose="020B0502020104020203" pitchFamily="34" charset="0"/>
                </a:rPr>
                <a:t>Bioinformatics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65B913-FF55-3BC2-3369-A2B26A899E87}"/>
                </a:ext>
              </a:extLst>
            </p:cNvPr>
            <p:cNvSpPr txBox="1"/>
            <p:nvPr/>
          </p:nvSpPr>
          <p:spPr>
            <a:xfrm>
              <a:off x="7464154" y="2204864"/>
              <a:ext cx="4032438" cy="16892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Read relevant papers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Identify bioinformatics tools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How to install the tools?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FA8A2-2A29-C9DA-91B6-9AC6C8F30836}"/>
                </a:ext>
              </a:extLst>
            </p:cNvPr>
            <p:cNvSpPr/>
            <p:nvPr/>
          </p:nvSpPr>
          <p:spPr>
            <a:xfrm>
              <a:off x="3287688" y="2420888"/>
              <a:ext cx="1080120" cy="1080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03F04B-DFEB-B5CA-333B-DC3F0FE62F4F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04" y="5013176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58CDE6-B631-46BF-EF09-F185E894CB3D}"/>
                </a:ext>
              </a:extLst>
            </p:cNvPr>
            <p:cNvSpPr txBox="1"/>
            <p:nvPr/>
          </p:nvSpPr>
          <p:spPr>
            <a:xfrm>
              <a:off x="7935696" y="5545161"/>
              <a:ext cx="1956048" cy="338554"/>
            </a:xfrm>
            <a:prstGeom prst="rect">
              <a:avLst/>
            </a:prstGeom>
            <a:solidFill>
              <a:srgbClr val="0C15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you get an answer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012532"/>
      </p:ext>
    </p:extLst>
  </p:cSld>
  <p:clrMapOvr>
    <a:masterClrMapping/>
  </p:clrMapOvr>
</p:sld>
</file>

<file path=ppt/theme/theme1.xml><?xml version="1.0" encoding="utf-8"?>
<a:theme xmlns:a="http://schemas.openxmlformats.org/drawingml/2006/main" name="DPIRD title sides">
  <a:themeElements>
    <a:clrScheme name="DAFWA">
      <a:dk1>
        <a:sysClr val="windowText" lastClr="000000"/>
      </a:dk1>
      <a:lt1>
        <a:sysClr val="window" lastClr="FFFFFF"/>
      </a:lt1>
      <a:dk2>
        <a:srgbClr val="007D57"/>
      </a:dk2>
      <a:lt2>
        <a:srgbClr val="EEECE1"/>
      </a:lt2>
      <a:accent1>
        <a:srgbClr val="007D57"/>
      </a:accent1>
      <a:accent2>
        <a:srgbClr val="FDC82F"/>
      </a:accent2>
      <a:accent3>
        <a:srgbClr val="C75B12"/>
      </a:accent3>
      <a:accent4>
        <a:srgbClr val="A2AD00"/>
      </a:accent4>
      <a:accent5>
        <a:srgbClr val="00B9E4"/>
      </a:accent5>
      <a:accent6>
        <a:srgbClr val="003C69"/>
      </a:accent6>
      <a:hlink>
        <a:srgbClr val="0000FF"/>
      </a:hlink>
      <a:folHlink>
        <a:srgbClr val="800080"/>
      </a:folHlink>
    </a:clrScheme>
    <a:fontScheme name="DAFW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square">
        <a:spAutoFit/>
      </a:bodyPr>
      <a:lstStyle>
        <a:defPPr>
          <a:defRPr sz="1400" b="1" i="0" u="none" strike="noStrike" kern="1200" baseline="0" dirty="0" err="1" smtClean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PIRD Presentation1" id="{B37D1750-DB68-684E-B6C7-5AC984B81C46}" vid="{0C0343A5-9582-1E48-AF57-A8D36C2B3D7E}"/>
    </a:ext>
  </a:extLst>
</a:theme>
</file>

<file path=ppt/theme/theme2.xml><?xml version="1.0" encoding="utf-8"?>
<a:theme xmlns:a="http://schemas.openxmlformats.org/drawingml/2006/main" name="DPIRD content slides">
  <a:themeElements>
    <a:clrScheme name="DAFWA">
      <a:dk1>
        <a:sysClr val="windowText" lastClr="000000"/>
      </a:dk1>
      <a:lt1>
        <a:sysClr val="window" lastClr="FFFFFF"/>
      </a:lt1>
      <a:dk2>
        <a:srgbClr val="007D57"/>
      </a:dk2>
      <a:lt2>
        <a:srgbClr val="EEECE1"/>
      </a:lt2>
      <a:accent1>
        <a:srgbClr val="007D57"/>
      </a:accent1>
      <a:accent2>
        <a:srgbClr val="FDC82F"/>
      </a:accent2>
      <a:accent3>
        <a:srgbClr val="C75B12"/>
      </a:accent3>
      <a:accent4>
        <a:srgbClr val="A2AD00"/>
      </a:accent4>
      <a:accent5>
        <a:srgbClr val="00B9E4"/>
      </a:accent5>
      <a:accent6>
        <a:srgbClr val="003C69"/>
      </a:accent6>
      <a:hlink>
        <a:srgbClr val="A2AD00"/>
      </a:hlink>
      <a:folHlink>
        <a:srgbClr val="00B9E4"/>
      </a:folHlink>
    </a:clrScheme>
    <a:fontScheme name="DAFW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IRD Presentation1" id="{B37D1750-DB68-684E-B6C7-5AC984B81C46}" vid="{5508F884-2B76-704A-B673-22DF15C2489D}"/>
    </a:ext>
  </a:extLst>
</a:theme>
</file>

<file path=ppt/theme/theme3.xml><?xml version="1.0" encoding="utf-8"?>
<a:theme xmlns:a="http://schemas.openxmlformats.org/drawingml/2006/main" name="DPIRD blue content slides">
  <a:themeElements>
    <a:clrScheme name="DAFWA">
      <a:dk1>
        <a:sysClr val="windowText" lastClr="000000"/>
      </a:dk1>
      <a:lt1>
        <a:sysClr val="window" lastClr="FFFFFF"/>
      </a:lt1>
      <a:dk2>
        <a:srgbClr val="007D57"/>
      </a:dk2>
      <a:lt2>
        <a:srgbClr val="EEECE1"/>
      </a:lt2>
      <a:accent1>
        <a:srgbClr val="007D57"/>
      </a:accent1>
      <a:accent2>
        <a:srgbClr val="FDC82F"/>
      </a:accent2>
      <a:accent3>
        <a:srgbClr val="C75B12"/>
      </a:accent3>
      <a:accent4>
        <a:srgbClr val="A2AD00"/>
      </a:accent4>
      <a:accent5>
        <a:srgbClr val="00B9E4"/>
      </a:accent5>
      <a:accent6>
        <a:srgbClr val="003C69"/>
      </a:accent6>
      <a:hlink>
        <a:srgbClr val="A2AD00"/>
      </a:hlink>
      <a:folHlink>
        <a:srgbClr val="00B9E4"/>
      </a:folHlink>
    </a:clrScheme>
    <a:fontScheme name="DAFW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IRD Presentation1" id="{B37D1750-DB68-684E-B6C7-5AC984B81C46}" vid="{43EE974D-5E1A-954E-A10C-887072A02D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metadata xmlns="http://www.objective.com/ecm/document/metadata/506B6B9CBD2E3BCEE0530BDC010A1885" version="1.0.0">
  <systemFields>
    <field name="Objective-Id">
      <value order="0">A361098</value>
    </field>
    <field name="Objective-Title">
      <value order="0">Accessible template - DAFWA PowerPoint</value>
    </field>
    <field name="Objective-Description">
      <value order="0"/>
    </field>
    <field name="Objective-CreationStamp">
      <value order="0">2014-05-19T04:48:03Z</value>
    </field>
    <field name="Objective-IsApproved">
      <value order="0">false</value>
    </field>
    <field name="Objective-IsPublished">
      <value order="0">true</value>
    </field>
    <field name="Objective-DatePublished">
      <value order="0">2015-07-23T01:00:13Z</value>
    </field>
    <field name="Objective-ModificationStamp">
      <value order="0">2015-07-23T01:00:12Z</value>
    </field>
    <field name="Objective-Owner">
      <value order="0">FRANSSON Karolina</value>
    </field>
    <field name="Objective-Path">
      <value order="0">Objective Global Folder:01. DAFWA:3.0 Template Library:Accessible External Use</value>
    </field>
    <field name="Objective-Parent">
      <value order="0">Accessible External Use</value>
    </field>
    <field name="Objective-State">
      <value order="0">Published</value>
    </field>
    <field name="Objective-VersionId">
      <value order="0">vA1152864</value>
    </field>
    <field name="Objective-Version">
      <value order="0">5.0</value>
    </field>
    <field name="Objective-VersionNumber">
      <value order="0">5</value>
    </field>
    <field name="Objective-VersionComment">
      <value order="0"/>
    </field>
    <field name="Objective-FileNumber">
      <value order="0"/>
    </field>
    <field name="Objective-Classification">
      <value order="0">Internal Information</value>
    </field>
    <field name="Objective-Caveats">
      <value order="0"/>
    </field>
  </systemFields>
  <catalogues>
    <catalogue name="Document (Electronic) - Default Type Catalogue" type="type" ori="id:cA20">
      <field name="Objective-Allow Intranet Search">
        <value order="0">Y</value>
      </field>
      <field name="Objective-Date Written">
        <value order="0">2014-06-16T16:00:00Z</value>
      </field>
      <field name="Objective-Organisation">
        <value order="0"/>
      </field>
      <field name="Objective-Connect Creator">
        <value order="0"/>
      </field>
      <field name="Objective-Abstract / descriptors">
        <value order="0"/>
      </field>
      <field name="Objective-Author (if other than you)">
        <value order="0"/>
      </field>
    </catalogue>
  </catalogues>
</metadata>
</file>

<file path=customXml/itemProps1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06B6B9CBD2E3BCEE0530BDC010A188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DPIRD Presentation</Template>
  <TotalTime>3713</TotalTime>
  <Words>618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DPIRD title sides</vt:lpstr>
      <vt:lpstr>DPIRD content slides</vt:lpstr>
      <vt:lpstr>DPIRD blue content slides</vt:lpstr>
      <vt:lpstr>An introduction to Nanopore  DNA sequencing and data analysis</vt:lpstr>
      <vt:lpstr>Aims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Agriculture and Food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bacteria to identify? Which method should I use?</dc:title>
  <dc:creator>Dominie Wright</dc:creator>
  <cp:lastModifiedBy>Asad Prodhan</cp:lastModifiedBy>
  <cp:revision>216</cp:revision>
  <cp:lastPrinted>2013-03-07T05:00:08Z</cp:lastPrinted>
  <dcterms:created xsi:type="dcterms:W3CDTF">2021-10-28T07:09:00Z</dcterms:created>
  <dcterms:modified xsi:type="dcterms:W3CDTF">2023-06-28T04:39:12Z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A361098</vt:lpwstr>
  </property>
  <property fmtid="{D5CDD505-2E9C-101B-9397-08002B2CF9AE}" pid="4" name="Objective-Title">
    <vt:lpwstr>Accessible template - DAFWA PowerPoint</vt:lpwstr>
  </property>
  <property fmtid="{D5CDD505-2E9C-101B-9397-08002B2CF9AE}" pid="5" name="Objective-Comment">
    <vt:lpwstr/>
  </property>
  <property fmtid="{D5CDD505-2E9C-101B-9397-08002B2CF9AE}" pid="6" name="Objective-CreationStamp">
    <vt:filetime>2014-06-17T01:34:06Z</vt:filetime>
  </property>
  <property fmtid="{D5CDD505-2E9C-101B-9397-08002B2CF9AE}" pid="7" name="Objective-IsApproved">
    <vt:bool>false</vt:bool>
  </property>
  <property fmtid="{D5CDD505-2E9C-101B-9397-08002B2CF9AE}" pid="8" name="Objective-IsPublished">
    <vt:bool>true</vt:bool>
  </property>
  <property fmtid="{D5CDD505-2E9C-101B-9397-08002B2CF9AE}" pid="9" name="Objective-DatePublished">
    <vt:filetime>2015-07-23T01:00:13Z</vt:filetime>
  </property>
  <property fmtid="{D5CDD505-2E9C-101B-9397-08002B2CF9AE}" pid="10" name="Objective-ModificationStamp">
    <vt:filetime>2015-07-23T01:00:13Z</vt:filetime>
  </property>
  <property fmtid="{D5CDD505-2E9C-101B-9397-08002B2CF9AE}" pid="11" name="Objective-Owner">
    <vt:lpwstr>FRANSSON Karolina</vt:lpwstr>
  </property>
  <property fmtid="{D5CDD505-2E9C-101B-9397-08002B2CF9AE}" pid="12" name="Objective-Path">
    <vt:lpwstr>Objective Global Folder:01. DAFWA:3.0 Template Library:Accessible External Use:</vt:lpwstr>
  </property>
  <property fmtid="{D5CDD505-2E9C-101B-9397-08002B2CF9AE}" pid="13" name="Objective-Parent">
    <vt:lpwstr>Accessible External Use</vt:lpwstr>
  </property>
  <property fmtid="{D5CDD505-2E9C-101B-9397-08002B2CF9AE}" pid="14" name="Objective-State">
    <vt:lpwstr>Published</vt:lpwstr>
  </property>
  <property fmtid="{D5CDD505-2E9C-101B-9397-08002B2CF9AE}" pid="15" name="Objective-Version">
    <vt:lpwstr>5.0</vt:lpwstr>
  </property>
  <property fmtid="{D5CDD505-2E9C-101B-9397-08002B2CF9AE}" pid="16" name="Objective-VersionNumber">
    <vt:r8>5</vt:r8>
  </property>
  <property fmtid="{D5CDD505-2E9C-101B-9397-08002B2CF9AE}" pid="17" name="Objective-VersionComment">
    <vt:lpwstr>Added slide 9 (large image or graph) as per referance on slide 10.</vt:lpwstr>
  </property>
  <property fmtid="{D5CDD505-2E9C-101B-9397-08002B2CF9AE}" pid="18" name="Objective-FileNumber">
    <vt:lpwstr/>
  </property>
  <property fmtid="{D5CDD505-2E9C-101B-9397-08002B2CF9AE}" pid="19" name="Objective-Classification">
    <vt:lpwstr>[Inherited - Internal Information]</vt:lpwstr>
  </property>
  <property fmtid="{D5CDD505-2E9C-101B-9397-08002B2CF9AE}" pid="20" name="Objective-Caveats">
    <vt:lpwstr/>
  </property>
  <property fmtid="{D5CDD505-2E9C-101B-9397-08002B2CF9AE}" pid="21" name="Objective-Date Written [system]">
    <vt:filetime>2014-06-16T16:00:00Z</vt:filetime>
  </property>
  <property fmtid="{D5CDD505-2E9C-101B-9397-08002B2CF9AE}" pid="22" name="Objective-Author (if other than you) [system]">
    <vt:lpwstr/>
  </property>
  <property fmtid="{D5CDD505-2E9C-101B-9397-08002B2CF9AE}" pid="23" name="Objective-Organisation [system]">
    <vt:lpwstr/>
  </property>
  <property fmtid="{D5CDD505-2E9C-101B-9397-08002B2CF9AE}" pid="24" name="Objective-Abstract / descriptors [system]">
    <vt:lpwstr/>
  </property>
  <property fmtid="{D5CDD505-2E9C-101B-9397-08002B2CF9AE}" pid="25" name="Objective-Allow Intranet Search [system]">
    <vt:bool>true</vt:bool>
  </property>
  <property fmtid="{D5CDD505-2E9C-101B-9397-08002B2CF9AE}" pid="26" name="Objective-Description">
    <vt:lpwstr/>
  </property>
  <property fmtid="{D5CDD505-2E9C-101B-9397-08002B2CF9AE}" pid="27" name="Objective-VersionId">
    <vt:lpwstr>vA1152864</vt:lpwstr>
  </property>
  <property fmtid="{D5CDD505-2E9C-101B-9397-08002B2CF9AE}" pid="28" name="Objective-Allow Intranet Search">
    <vt:lpwstr>Y</vt:lpwstr>
  </property>
  <property fmtid="{D5CDD505-2E9C-101B-9397-08002B2CF9AE}" pid="29" name="Objective-Date Written">
    <vt:filetime>2014-06-16T16:00:00Z</vt:filetime>
  </property>
  <property fmtid="{D5CDD505-2E9C-101B-9397-08002B2CF9AE}" pid="30" name="Objective-Organisation">
    <vt:lpwstr/>
  </property>
  <property fmtid="{D5CDD505-2E9C-101B-9397-08002B2CF9AE}" pid="31" name="Objective-Connect Creator">
    <vt:lpwstr/>
  </property>
  <property fmtid="{D5CDD505-2E9C-101B-9397-08002B2CF9AE}" pid="32" name="Objective-Abstract / descriptors">
    <vt:lpwstr/>
  </property>
  <property fmtid="{D5CDD505-2E9C-101B-9397-08002B2CF9AE}" pid="33" name="Objective-Author (if other than you)">
    <vt:lpwstr/>
  </property>
  <property fmtid="{D5CDD505-2E9C-101B-9397-08002B2CF9AE}" pid="34" name="Objective-Connect Creator [system]">
    <vt:lpwstr/>
  </property>
</Properties>
</file>