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95" r:id="rId3"/>
    <p:sldId id="302" r:id="rId4"/>
    <p:sldId id="303" r:id="rId5"/>
    <p:sldId id="306" r:id="rId6"/>
    <p:sldId id="298" r:id="rId7"/>
    <p:sldId id="296" r:id="rId8"/>
    <p:sldId id="297" r:id="rId9"/>
    <p:sldId id="307" r:id="rId10"/>
    <p:sldId id="308" r:id="rId11"/>
    <p:sldId id="299" r:id="rId12"/>
    <p:sldId id="300" r:id="rId13"/>
    <p:sldId id="310" r:id="rId14"/>
    <p:sldId id="311" r:id="rId15"/>
    <p:sldId id="312" r:id="rId16"/>
    <p:sldId id="314" r:id="rId17"/>
    <p:sldId id="31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1BB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79" d="100"/>
          <a:sy n="79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3E0E-B468-B84F-F0D5-7AFECC11B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E20C4-5139-75A9-1006-DE2EF3856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66A43-E9AF-6D03-89F3-A10DDD59B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9D4D-AA4A-488A-A98D-E267A41A5CA5}" type="datetimeFigureOut">
              <a:rPr lang="id-ID" smtClean="0"/>
              <a:t>15/10/2024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5C09-CECB-50C6-C90F-CA43F20B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821C9-A9F5-6A76-2414-57EBB49B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4026-4031-460B-AF5D-E53026A792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960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7CDF-1A36-2D8C-89E9-82D76988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F9150-AD44-15FD-4974-4F7F3FD3B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BC2A0-D43E-023D-E5CF-5165A6A2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9D4D-AA4A-488A-A98D-E267A41A5CA5}" type="datetimeFigureOut">
              <a:rPr lang="id-ID" smtClean="0"/>
              <a:t>15/10/2024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BD87A-E4FB-06F2-F181-CA828D9D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44130-D67C-1D19-86DE-54BFFE978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4026-4031-460B-AF5D-E53026A792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809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A2BAE-AD0D-58BF-A8F2-3817CC972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49F4E-E37F-C4FC-9E99-99C0E9126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BCAAD-2BAC-9D3A-C981-7CFD2844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9D4D-AA4A-488A-A98D-E267A41A5CA5}" type="datetimeFigureOut">
              <a:rPr lang="id-ID" smtClean="0"/>
              <a:t>15/10/2024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CD2A7-C094-CA4A-F036-4D458A5C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2AC81-6D21-37C9-811A-813C7737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4026-4031-460B-AF5D-E53026A792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2395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115656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0948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6FB6C-1617-44C1-C936-C416DAABB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3AF8B-391C-C574-7B28-82091E45D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E6697-A236-B07F-6712-EA55CDB4F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9D4D-AA4A-488A-A98D-E267A41A5CA5}" type="datetimeFigureOut">
              <a:rPr lang="id-ID" smtClean="0"/>
              <a:t>15/10/2024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668BC-7000-A862-C3AA-7C487663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7E9A2-9FA7-C491-96DB-FAA5EB8F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4026-4031-460B-AF5D-E53026A792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852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A2C2-738F-B764-19D3-1FFE1A127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D9590-7CCF-DB29-B3D0-E0FFA1F44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33143-6821-7A13-9D83-83BE91CC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9D4D-AA4A-488A-A98D-E267A41A5CA5}" type="datetimeFigureOut">
              <a:rPr lang="id-ID" smtClean="0"/>
              <a:t>15/10/2024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D2D1B-B1CE-9F7C-46B8-428334473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89A19-5653-C2EA-DF46-863A6E36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4026-4031-460B-AF5D-E53026A792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14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CD13-08B8-66A8-7832-61A2AF5F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6258F-C4E5-08A6-0702-387D59D2D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B0042-5DDE-8C83-12BE-EA32A10F8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27145-FF5F-0799-8CEF-75FBE351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9D4D-AA4A-488A-A98D-E267A41A5CA5}" type="datetimeFigureOut">
              <a:rPr lang="id-ID" smtClean="0"/>
              <a:t>15/10/2024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B218E-AEF8-C74D-3A28-8CB3F3B2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6F3F2-3C17-AFB5-25AD-83D4CA65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4026-4031-460B-AF5D-E53026A792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908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3ED5-8A8D-BF74-3BC5-4ACA6706B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6B6E0-B607-6A9B-01EC-4BA23BD61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1D768-E3C3-EA6E-5367-8816A28DF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33B7F-667C-D9C3-703D-087B9FCB1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A0E56F-B6F8-6BFB-DD3C-8025C5A97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74FCB1-7F5B-CB2E-B074-2DDC3DF7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9D4D-AA4A-488A-A98D-E267A41A5CA5}" type="datetimeFigureOut">
              <a:rPr lang="id-ID" smtClean="0"/>
              <a:t>15/10/2024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0AC57-A5D0-8593-52CB-C6106F39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36AB3-BDB5-1D33-60CD-3D6649EF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4026-4031-460B-AF5D-E53026A792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430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DE43-D94A-CC7E-6495-0F8D7C16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A8F502-AFFB-3415-D7B1-28835588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9D4D-AA4A-488A-A98D-E267A41A5CA5}" type="datetimeFigureOut">
              <a:rPr lang="id-ID" smtClean="0"/>
              <a:t>15/10/2024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C89DC-BD7D-105B-40CC-D236A294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53F3A-CF92-6BDC-1721-AB88AE42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4026-4031-460B-AF5D-E53026A792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199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84EA03-4950-84C9-B7B8-801A379F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9D4D-AA4A-488A-A98D-E267A41A5CA5}" type="datetimeFigureOut">
              <a:rPr lang="id-ID" smtClean="0"/>
              <a:t>15/10/2024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06FB1-741C-79F5-7513-845E223E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825AC-CD8A-2FC9-8BED-068CD0C7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4026-4031-460B-AF5D-E53026A792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507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44C20-36EF-04DC-4E25-C352D523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228AB-7B01-A524-8025-6226720F1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C135E-6BA5-EFCA-6827-697092CD3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F2DA8-04E6-CBC7-4049-4648AE99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9D4D-AA4A-488A-A98D-E267A41A5CA5}" type="datetimeFigureOut">
              <a:rPr lang="id-ID" smtClean="0"/>
              <a:t>15/10/2024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FB57A-B265-0924-31DB-5B680F03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0F481-1B15-9EA8-E350-1032EAFA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4026-4031-460B-AF5D-E53026A792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333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FC876-979B-6D00-B2EB-FBDCCD9C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8B854-EFFA-30FE-2CA8-B749FF679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6E50D-34F5-D5AC-9D7B-0818D46D0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DFEDA-32DA-0CA7-BE85-69D717B6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9D4D-AA4A-488A-A98D-E267A41A5CA5}" type="datetimeFigureOut">
              <a:rPr lang="id-ID" smtClean="0"/>
              <a:t>15/10/2024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8CF66-2A52-18D5-81F5-5C0FDF36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4247A-FEEF-D9A9-5E8D-38821DBF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4026-4031-460B-AF5D-E53026A792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623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AB7042-485E-1E28-A9F1-5084FAC3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23D65-1F5C-5824-F092-A5D4F0B3B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EA4D4-AFBB-17F4-F295-3FC4B15E2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E9D4D-AA4A-488A-A98D-E267A41A5CA5}" type="datetimeFigureOut">
              <a:rPr lang="id-ID" smtClean="0"/>
              <a:t>15/10/2024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EA2BD-28AC-3F0E-6BB1-FD8DA6A43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7242D-F335-1B1F-0AFF-52A6A55FC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4026-4031-460B-AF5D-E53026A792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650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wokwi.com/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wokwi.com/" TargetMode="Externa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s://wokwi.com/" TargetMode="Externa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hyperlink" Target="https://sourceforge.net/projects/xampp/files/XAMPP%20Windows/7.4.33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andomnerdtutorials.com/esp32-dht11-dht22-temperature-humidity-sensor-arduino-ide/" TargetMode="External"/><Relationship Id="rId5" Type="http://schemas.openxmlformats.org/officeDocument/2006/relationships/hyperlink" Target="https://randomnerdtutorials.com/installing-the-esp32-board-in-arduino-ide-windows-instructions/" TargetMode="External"/><Relationship Id="rId4" Type="http://schemas.openxmlformats.org/officeDocument/2006/relationships/hyperlink" Target="https://www.arduino.cc/en/softwar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andomnerdtutorials.com/esp32-pinout-reference-gpios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okwi.com/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wokwi.com/" TargetMode="Externa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wokwi.com/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413" y="1356985"/>
            <a:ext cx="4321498" cy="336447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252329"/>
            <a:ext cx="12192000" cy="560030"/>
          </a:xfrm>
        </p:spPr>
        <p:txBody>
          <a:bodyPr>
            <a:normAutofit/>
          </a:bodyPr>
          <a:lstStyle/>
          <a:p>
            <a:r>
              <a:rPr lang="id-ID" sz="2400" cap="none" dirty="0" err="1"/>
              <a:t>Workshop</a:t>
            </a:r>
            <a:r>
              <a:rPr lang="id-ID" sz="2400" cap="none" dirty="0"/>
              <a:t> Pembuatan Sistem dan Aplikasi </a:t>
            </a:r>
            <a:r>
              <a:rPr lang="id-ID" sz="2400" cap="none" dirty="0" err="1"/>
              <a:t>IoT</a:t>
            </a:r>
            <a:r>
              <a:rPr lang="id-ID" sz="2400" cap="none"/>
              <a:t> – Pertemuan ke 2 </a:t>
            </a:r>
            <a:endParaRPr lang="en-US" sz="2400" i="1" cap="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A740809-B6BD-1375-3109-3FC5D6585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1797" y="6729"/>
            <a:ext cx="9034042" cy="4895344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1EF534F-8D11-FC12-D5F4-61F297CBC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108461"/>
            <a:ext cx="12192000" cy="835140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6CB07-0A91-A74B-0875-A576B2E3D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F513C275-1BA9-5A75-399D-E36CA4385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748" y="883945"/>
            <a:ext cx="933450" cy="98107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377E981-F3B2-D528-4BBF-F8BD8BF9229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3E6F5C-E104-9460-3EA1-48B0E9FFD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858000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75A9FA6-4234-5A1B-7FE9-4A9FC4AFE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34000" y="0"/>
              <a:ext cx="6858000" cy="6858000"/>
            </a:xfrm>
            <a:prstGeom prst="rect">
              <a:avLst/>
            </a:prstGeom>
          </p:spPr>
        </p:pic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45F43857-D9CE-A34F-FF7F-BC0E511624E9}"/>
              </a:ext>
            </a:extLst>
          </p:cNvPr>
          <p:cNvSpPr txBox="1">
            <a:spLocks/>
          </p:cNvSpPr>
          <p:nvPr/>
        </p:nvSpPr>
        <p:spPr>
          <a:xfrm>
            <a:off x="14019" y="5817860"/>
            <a:ext cx="11949382" cy="83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</a:rPr>
              <a:t>Latihan </a:t>
            </a:r>
            <a:r>
              <a:rPr lang="id-ID" sz="4800" b="1" dirty="0" err="1">
                <a:solidFill>
                  <a:schemeClr val="bg1"/>
                </a:solidFill>
              </a:rPr>
              <a:t>Output</a:t>
            </a:r>
            <a:r>
              <a:rPr lang="id-ID" sz="4800" b="1" dirty="0">
                <a:solidFill>
                  <a:schemeClr val="bg1"/>
                </a:solidFill>
              </a:rPr>
              <a:t> Digital (LED)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474538-2584-B5B0-7BA3-4897E3D97105}"/>
              </a:ext>
            </a:extLst>
          </p:cNvPr>
          <p:cNvSpPr txBox="1"/>
          <p:nvPr/>
        </p:nvSpPr>
        <p:spPr>
          <a:xfrm>
            <a:off x="0" y="4904974"/>
            <a:ext cx="2422187" cy="707886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wrap="square">
            <a:spAutoFit/>
          </a:bodyPr>
          <a:lstStyle/>
          <a:p>
            <a:r>
              <a:rPr lang="id-ID" sz="2000" b="1" dirty="0"/>
              <a:t>Link </a:t>
            </a:r>
            <a:r>
              <a:rPr lang="id-ID" sz="2000" b="1" dirty="0" err="1"/>
              <a:t>Sumulasi</a:t>
            </a:r>
            <a:r>
              <a:rPr lang="id-ID" sz="2000" b="1" dirty="0"/>
              <a:t> </a:t>
            </a:r>
            <a:endParaRPr lang="en-US" sz="2000" b="1" dirty="0"/>
          </a:p>
          <a:p>
            <a:r>
              <a:rPr lang="id-ID" sz="2000" dirty="0">
                <a:hlinkClick r:id="rId5"/>
              </a:rPr>
              <a:t>https://wokwi.com/</a:t>
            </a:r>
            <a:r>
              <a:rPr lang="id-ID" sz="2000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AA4713-37E9-1700-8151-052B48871C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9072" y="527856"/>
            <a:ext cx="7359276" cy="427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62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D288E-A486-5C2F-B3D0-0E65CA1D6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B56643D7-0D98-970C-7916-D6A01EC0C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748" y="883945"/>
            <a:ext cx="933450" cy="98107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F8A64E5-5015-4849-8FDA-DF0C09AA260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50A4FE3-5CCB-3F90-CFAB-25EAD5828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858000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6085D03-47D8-8D6C-36BE-1401A3540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34000" y="0"/>
              <a:ext cx="6858000" cy="6858000"/>
            </a:xfrm>
            <a:prstGeom prst="rect">
              <a:avLst/>
            </a:prstGeom>
          </p:spPr>
        </p:pic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427EC77E-E335-363D-BD5F-9466FA599C7A}"/>
              </a:ext>
            </a:extLst>
          </p:cNvPr>
          <p:cNvSpPr txBox="1">
            <a:spLocks/>
          </p:cNvSpPr>
          <p:nvPr/>
        </p:nvSpPr>
        <p:spPr>
          <a:xfrm>
            <a:off x="14019" y="5817860"/>
            <a:ext cx="11949382" cy="83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</a:rPr>
              <a:t>Latihan </a:t>
            </a:r>
            <a:r>
              <a:rPr lang="en-US" sz="4800" b="1" dirty="0" err="1">
                <a:solidFill>
                  <a:schemeClr val="bg1"/>
                </a:solidFill>
              </a:rPr>
              <a:t>membaca</a:t>
            </a:r>
            <a:r>
              <a:rPr lang="en-US" sz="4800" b="1" dirty="0">
                <a:solidFill>
                  <a:schemeClr val="bg1"/>
                </a:solidFill>
              </a:rPr>
              <a:t> ADC </a:t>
            </a:r>
            <a:r>
              <a:rPr lang="id-ID" sz="4800" b="1" dirty="0">
                <a:solidFill>
                  <a:schemeClr val="bg1"/>
                </a:solidFill>
              </a:rPr>
              <a:t>Sensor MQ 6 (GAS LPG)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D100F1-F5DF-38FF-C10D-09B328E1B7FC}"/>
              </a:ext>
            </a:extLst>
          </p:cNvPr>
          <p:cNvSpPr txBox="1"/>
          <p:nvPr/>
        </p:nvSpPr>
        <p:spPr>
          <a:xfrm>
            <a:off x="0" y="4904974"/>
            <a:ext cx="2422187" cy="707886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wrap="square">
            <a:spAutoFit/>
          </a:bodyPr>
          <a:lstStyle/>
          <a:p>
            <a:r>
              <a:rPr lang="id-ID" sz="2000" b="1" dirty="0"/>
              <a:t>Link </a:t>
            </a:r>
            <a:r>
              <a:rPr lang="id-ID" sz="2000" b="1" dirty="0" err="1"/>
              <a:t>Sumulasi</a:t>
            </a:r>
            <a:r>
              <a:rPr lang="id-ID" sz="2000" b="1" dirty="0"/>
              <a:t> </a:t>
            </a:r>
            <a:endParaRPr lang="en-US" sz="2000" b="1" dirty="0"/>
          </a:p>
          <a:p>
            <a:r>
              <a:rPr lang="id-ID" sz="2000" dirty="0">
                <a:hlinkClick r:id="rId5"/>
              </a:rPr>
              <a:t>https://wokwi.com/</a:t>
            </a:r>
            <a:r>
              <a:rPr lang="id-ID" sz="20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38EE98-633F-B850-21FA-3C3F00EB49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3866" y="-50052"/>
            <a:ext cx="6877181" cy="566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8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E9142-F402-86D4-100E-09719E85E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2AC6C573-00DC-9C57-AC55-1E707A346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748" y="883945"/>
            <a:ext cx="933450" cy="98107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7F6E84A-5DD5-CC73-804D-6C52DCEC382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CA5C682-BFF6-E125-32D2-7BE054DBA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858000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03EBB0F-B803-9EC1-5860-77D152EE6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34000" y="0"/>
              <a:ext cx="6858000" cy="6858000"/>
            </a:xfrm>
            <a:prstGeom prst="rect">
              <a:avLst/>
            </a:prstGeom>
          </p:spPr>
        </p:pic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32359F54-B674-9B4B-3105-00CF6A23C505}"/>
              </a:ext>
            </a:extLst>
          </p:cNvPr>
          <p:cNvSpPr txBox="1">
            <a:spLocks/>
          </p:cNvSpPr>
          <p:nvPr/>
        </p:nvSpPr>
        <p:spPr>
          <a:xfrm>
            <a:off x="14019" y="5817860"/>
            <a:ext cx="11949382" cy="83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</a:rPr>
              <a:t>Latihan </a:t>
            </a:r>
            <a:r>
              <a:rPr lang="en-US" sz="4800" b="1" dirty="0" err="1">
                <a:solidFill>
                  <a:schemeClr val="bg1"/>
                </a:solidFill>
              </a:rPr>
              <a:t>membaca</a:t>
            </a:r>
            <a:r>
              <a:rPr lang="en-US" sz="4800" b="1" dirty="0">
                <a:solidFill>
                  <a:schemeClr val="bg1"/>
                </a:solidFill>
              </a:rPr>
              <a:t> ADC </a:t>
            </a:r>
            <a:r>
              <a:rPr lang="id-ID" sz="4800" b="1" dirty="0">
                <a:solidFill>
                  <a:schemeClr val="bg1"/>
                </a:solidFill>
              </a:rPr>
              <a:t>Sensor MQ 6 (GAS LPG)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F7EE4-4238-841D-9370-289953068ABB}"/>
              </a:ext>
            </a:extLst>
          </p:cNvPr>
          <p:cNvSpPr txBox="1"/>
          <p:nvPr/>
        </p:nvSpPr>
        <p:spPr>
          <a:xfrm>
            <a:off x="0" y="4904974"/>
            <a:ext cx="2422187" cy="707886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wrap="square">
            <a:spAutoFit/>
          </a:bodyPr>
          <a:lstStyle/>
          <a:p>
            <a:r>
              <a:rPr lang="id-ID" sz="2000" b="1" dirty="0"/>
              <a:t>Link </a:t>
            </a:r>
            <a:r>
              <a:rPr lang="id-ID" sz="2000" b="1" dirty="0" err="1"/>
              <a:t>Sumulasi</a:t>
            </a:r>
            <a:r>
              <a:rPr lang="id-ID" sz="2000" b="1" dirty="0"/>
              <a:t> </a:t>
            </a:r>
            <a:endParaRPr lang="en-US" sz="2000" b="1" dirty="0"/>
          </a:p>
          <a:p>
            <a:r>
              <a:rPr lang="id-ID" sz="2000" dirty="0">
                <a:hlinkClick r:id="rId5"/>
              </a:rPr>
              <a:t>https://wokwi.com/</a:t>
            </a:r>
            <a:r>
              <a:rPr lang="id-ID" sz="2000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8347F3-E7EB-5475-5FBB-95B30D02E3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2806" y="369950"/>
            <a:ext cx="8207617" cy="484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70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F2854-7ADF-12A5-6061-413F9846F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B8E51A30-43C3-DBA2-CF0F-A07320BF3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748" y="883945"/>
            <a:ext cx="933450" cy="98107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54602BB-FF70-3DEF-E5B2-D03BD692D56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D791B4A-68EF-BDD1-792C-9F8F0FEB6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858000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C40D7BB-BE82-5140-3589-045D3F325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34000" y="0"/>
              <a:ext cx="6858000" cy="6858000"/>
            </a:xfrm>
            <a:prstGeom prst="rect">
              <a:avLst/>
            </a:prstGeom>
          </p:spPr>
        </p:pic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277ACCA4-B3C9-289F-FE0B-C375B4D41EA7}"/>
              </a:ext>
            </a:extLst>
          </p:cNvPr>
          <p:cNvSpPr txBox="1">
            <a:spLocks/>
          </p:cNvSpPr>
          <p:nvPr/>
        </p:nvSpPr>
        <p:spPr>
          <a:xfrm>
            <a:off x="14019" y="5817860"/>
            <a:ext cx="11949382" cy="83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</a:rPr>
              <a:t>P</a:t>
            </a:r>
            <a:r>
              <a:rPr lang="id-ID" sz="4800" b="1" dirty="0" err="1">
                <a:solidFill>
                  <a:schemeClr val="bg1"/>
                </a:solidFill>
              </a:rPr>
              <a:t>rogram</a:t>
            </a:r>
            <a:r>
              <a:rPr lang="id-ID" sz="4800" b="1" dirty="0">
                <a:solidFill>
                  <a:schemeClr val="bg1"/>
                </a:solidFill>
              </a:rPr>
              <a:t> Keseluruhan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A75DD-311E-637F-4543-8D96F5B0F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748" y="0"/>
            <a:ext cx="6336114" cy="5612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EC62B6-871C-8309-5C32-B184009751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4536" y="687958"/>
            <a:ext cx="5022601" cy="407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26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8A3946B-A552-8924-DFEC-4392337D2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003" y="0"/>
            <a:ext cx="8281686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48E69EC-434A-E29E-DA5D-B4B5860A8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0" y="758762"/>
            <a:ext cx="2986391" cy="515565"/>
          </a:xfrm>
        </p:spPr>
        <p:txBody>
          <a:bodyPr>
            <a:noAutofit/>
          </a:bodyPr>
          <a:lstStyle/>
          <a:p>
            <a:r>
              <a:rPr lang="id-ID" sz="2400" b="1" dirty="0"/>
              <a:t>Membuat </a:t>
            </a:r>
            <a:r>
              <a:rPr lang="id-ID" sz="2400" b="1" dirty="0" err="1"/>
              <a:t>Database</a:t>
            </a:r>
            <a:endParaRPr lang="id-ID" sz="24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C7CC0C-55AE-4217-BBBD-5480CDD8738B}"/>
              </a:ext>
            </a:extLst>
          </p:cNvPr>
          <p:cNvSpPr txBox="1">
            <a:spLocks/>
          </p:cNvSpPr>
          <p:nvPr/>
        </p:nvSpPr>
        <p:spPr>
          <a:xfrm>
            <a:off x="5648846" y="1488333"/>
            <a:ext cx="3281145" cy="729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73050" indent="-273050"/>
            <a:r>
              <a:rPr lang="id-ID" sz="2400" b="1" dirty="0"/>
              <a:t>1. Buat Data Base “</a:t>
            </a:r>
            <a:r>
              <a:rPr lang="id-ID" sz="2400" b="1" dirty="0" err="1"/>
              <a:t>IoT_Bumisolawat</a:t>
            </a:r>
            <a:r>
              <a:rPr lang="id-ID" sz="2400" b="1" dirty="0"/>
              <a:t>”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74091BC-2EF3-368D-2868-8944C11A70F5}"/>
              </a:ext>
            </a:extLst>
          </p:cNvPr>
          <p:cNvSpPr txBox="1">
            <a:spLocks/>
          </p:cNvSpPr>
          <p:nvPr/>
        </p:nvSpPr>
        <p:spPr>
          <a:xfrm>
            <a:off x="5648845" y="2438399"/>
            <a:ext cx="3281145" cy="729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73050" indent="-273050"/>
            <a:r>
              <a:rPr lang="id-ID" sz="2400" b="1" dirty="0"/>
              <a:t>2. Buat Tabel “Kontrol”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EE1527-9C41-04A1-615E-A34AF665BBD1}"/>
              </a:ext>
            </a:extLst>
          </p:cNvPr>
          <p:cNvSpPr txBox="1">
            <a:spLocks/>
          </p:cNvSpPr>
          <p:nvPr/>
        </p:nvSpPr>
        <p:spPr>
          <a:xfrm>
            <a:off x="5648844" y="3347939"/>
            <a:ext cx="3281145" cy="729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73050" indent="-273050"/>
            <a:r>
              <a:rPr lang="id-ID" sz="2400" b="1" dirty="0"/>
              <a:t>	- Berisikan </a:t>
            </a:r>
            <a:r>
              <a:rPr lang="id-ID" sz="2400" b="1" dirty="0" err="1"/>
              <a:t>id</a:t>
            </a:r>
            <a:r>
              <a:rPr lang="id-ID" sz="2400" b="1" dirty="0"/>
              <a:t>, dan LED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77F1868-37F3-11F7-9504-2922FEBAFEBE}"/>
              </a:ext>
            </a:extLst>
          </p:cNvPr>
          <p:cNvSpPr txBox="1">
            <a:spLocks/>
          </p:cNvSpPr>
          <p:nvPr/>
        </p:nvSpPr>
        <p:spPr>
          <a:xfrm>
            <a:off x="5648844" y="4373395"/>
            <a:ext cx="3281145" cy="729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73050" indent="-273050"/>
            <a:r>
              <a:rPr lang="id-ID" sz="2400" b="1" dirty="0"/>
              <a:t>3. Buat Tabel “sensor”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4315C83-CD10-1FFC-98BA-F62D59470ADF}"/>
              </a:ext>
            </a:extLst>
          </p:cNvPr>
          <p:cNvSpPr txBox="1">
            <a:spLocks/>
          </p:cNvSpPr>
          <p:nvPr/>
        </p:nvSpPr>
        <p:spPr>
          <a:xfrm>
            <a:off x="5712443" y="5250910"/>
            <a:ext cx="3281145" cy="729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73050" indent="-273050"/>
            <a:r>
              <a:rPr lang="id-ID" sz="2400" b="1" dirty="0"/>
              <a:t>	- Berisikan </a:t>
            </a:r>
            <a:r>
              <a:rPr lang="id-ID" sz="2400" b="1" dirty="0" err="1"/>
              <a:t>id</a:t>
            </a:r>
            <a:r>
              <a:rPr lang="id-ID" sz="2400" b="1" dirty="0"/>
              <a:t>, suhu, kelembapan, dan Gas</a:t>
            </a:r>
          </a:p>
        </p:txBody>
      </p:sp>
    </p:spTree>
    <p:extLst>
      <p:ext uri="{BB962C8B-B14F-4D97-AF65-F5344CB8AC3E}">
        <p14:creationId xmlns:p14="http://schemas.microsoft.com/office/powerpoint/2010/main" val="222681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5D481A-E2A2-54C8-95FE-86334361F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1549"/>
            <a:ext cx="12192000" cy="553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87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9F92E7-E0FF-33B7-23C7-6B3C7383D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3621"/>
            <a:ext cx="12192000" cy="557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914F-8EB0-1B53-5D4F-135952EA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3157-42AD-6F0D-636D-E4840BD02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727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961BCA2-03C1-EAD9-EC10-0CCA8F784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1798"/>
          <a:stretch/>
        </p:blipFill>
        <p:spPr>
          <a:xfrm>
            <a:off x="906958" y="0"/>
            <a:ext cx="10649226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F5D356A-0F4D-3E3D-2744-668AE9BF0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142" y="1298983"/>
            <a:ext cx="3404681" cy="510363"/>
          </a:xfrm>
        </p:spPr>
        <p:txBody>
          <a:bodyPr>
            <a:normAutofit fontScale="90000"/>
          </a:bodyPr>
          <a:lstStyle/>
          <a:p>
            <a:pPr algn="ctr"/>
            <a:r>
              <a:rPr lang="id-ID" sz="3200" b="1" dirty="0"/>
              <a:t>Instalasi </a:t>
            </a:r>
            <a:r>
              <a:rPr lang="id-ID" sz="3200" b="1" dirty="0" err="1"/>
              <a:t>Software</a:t>
            </a:r>
            <a:endParaRPr lang="id-ID" sz="32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9F79FB-D1B8-79AC-8135-AD7D9000646F}"/>
              </a:ext>
            </a:extLst>
          </p:cNvPr>
          <p:cNvSpPr txBox="1">
            <a:spLocks/>
          </p:cNvSpPr>
          <p:nvPr/>
        </p:nvSpPr>
        <p:spPr>
          <a:xfrm>
            <a:off x="3531141" y="1682886"/>
            <a:ext cx="3404681" cy="824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AutoNum type="arabicPeriod"/>
            </a:pPr>
            <a:r>
              <a:rPr lang="id-ID" sz="5300" b="1" dirty="0" err="1"/>
              <a:t>Arduino</a:t>
            </a:r>
            <a:r>
              <a:rPr lang="id-ID" sz="5300" b="1" dirty="0"/>
              <a:t> IDE</a:t>
            </a:r>
          </a:p>
          <a:p>
            <a:r>
              <a:rPr lang="id-ID" sz="3200" b="1" dirty="0">
                <a:hlinkClick r:id="rId4"/>
              </a:rPr>
              <a:t>https://www.arduino.cc/en/software</a:t>
            </a:r>
            <a:r>
              <a:rPr lang="id-ID" sz="3200" b="1" dirty="0"/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EF3F1D0-8331-3671-6906-FBEEA028CCD5}"/>
              </a:ext>
            </a:extLst>
          </p:cNvPr>
          <p:cNvSpPr txBox="1">
            <a:spLocks/>
          </p:cNvSpPr>
          <p:nvPr/>
        </p:nvSpPr>
        <p:spPr>
          <a:xfrm>
            <a:off x="3634903" y="2360327"/>
            <a:ext cx="3404681" cy="922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7500" b="1" dirty="0"/>
              <a:t>2. </a:t>
            </a:r>
            <a:r>
              <a:rPr lang="id-ID" sz="7500" b="1" dirty="0" err="1"/>
              <a:t>Install</a:t>
            </a:r>
            <a:r>
              <a:rPr lang="id-ID" sz="7500" b="1" dirty="0"/>
              <a:t> </a:t>
            </a:r>
            <a:r>
              <a:rPr lang="id-ID" sz="7500" b="1" dirty="0" err="1"/>
              <a:t>Board</a:t>
            </a:r>
            <a:r>
              <a:rPr lang="id-ID" sz="7500" b="1" dirty="0"/>
              <a:t> ESP 32</a:t>
            </a:r>
          </a:p>
          <a:p>
            <a:r>
              <a:rPr lang="id-ID" sz="3200" b="1" dirty="0">
                <a:hlinkClick r:id="rId5"/>
              </a:rPr>
              <a:t>https://randomnerdtutorials.com/installing-the-esp32-board-in-arduino-ide-windows-instructions/</a:t>
            </a:r>
            <a:r>
              <a:rPr lang="id-ID" sz="3200" b="1" dirty="0"/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7896DE-C3CC-8383-0AA1-233DCC555E19}"/>
              </a:ext>
            </a:extLst>
          </p:cNvPr>
          <p:cNvSpPr txBox="1">
            <a:spLocks/>
          </p:cNvSpPr>
          <p:nvPr/>
        </p:nvSpPr>
        <p:spPr>
          <a:xfrm>
            <a:off x="3738665" y="3185218"/>
            <a:ext cx="3404681" cy="922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7500" b="1" dirty="0"/>
              <a:t>3. </a:t>
            </a:r>
            <a:r>
              <a:rPr lang="id-ID" sz="7500" b="1" dirty="0" err="1"/>
              <a:t>Install</a:t>
            </a:r>
            <a:r>
              <a:rPr lang="id-ID" sz="7500" b="1" dirty="0"/>
              <a:t> </a:t>
            </a:r>
            <a:r>
              <a:rPr lang="id-ID" sz="7500" b="1" dirty="0" err="1"/>
              <a:t>library</a:t>
            </a:r>
            <a:r>
              <a:rPr lang="id-ID" sz="7500" b="1" dirty="0"/>
              <a:t> DHT</a:t>
            </a:r>
          </a:p>
          <a:p>
            <a:r>
              <a:rPr lang="id-ID" sz="3200" b="1" dirty="0">
                <a:hlinkClick r:id="rId6"/>
              </a:rPr>
              <a:t>https://randomnerdtutorials.com/esp32-dht11-dht22-temperature-humidity-sensor-arduino-ide/</a:t>
            </a:r>
            <a:r>
              <a:rPr lang="id-ID" sz="3200" b="1" dirty="0"/>
              <a:t>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DD244D-2837-214A-2333-FBA6C896224D}"/>
              </a:ext>
            </a:extLst>
          </p:cNvPr>
          <p:cNvSpPr txBox="1">
            <a:spLocks/>
          </p:cNvSpPr>
          <p:nvPr/>
        </p:nvSpPr>
        <p:spPr>
          <a:xfrm>
            <a:off x="4024010" y="3997732"/>
            <a:ext cx="3404681" cy="1740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4</a:t>
            </a:r>
            <a:r>
              <a:rPr lang="id-ID" sz="4000" b="1" dirty="0"/>
              <a:t>. </a:t>
            </a:r>
            <a:r>
              <a:rPr lang="id-ID" sz="4000" b="1" dirty="0" err="1"/>
              <a:t>Install</a:t>
            </a:r>
            <a:r>
              <a:rPr lang="id-ID" sz="4000" b="1" dirty="0"/>
              <a:t> </a:t>
            </a:r>
            <a:r>
              <a:rPr lang="en-US" sz="4000" b="1" dirty="0"/>
              <a:t>Library </a:t>
            </a:r>
          </a:p>
          <a:p>
            <a:pPr marL="457200" indent="-457200">
              <a:buFontTx/>
              <a:buChar char="-"/>
            </a:pPr>
            <a:r>
              <a:rPr lang="id-ID" sz="2900" b="1" dirty="0" err="1"/>
              <a:t>WiFi.h</a:t>
            </a:r>
            <a:endParaRPr lang="en-US" sz="2900" b="1" dirty="0"/>
          </a:p>
          <a:p>
            <a:pPr marL="457200" indent="-457200">
              <a:buFontTx/>
              <a:buChar char="-"/>
            </a:pPr>
            <a:r>
              <a:rPr lang="id-ID" sz="2900" b="1" dirty="0" err="1"/>
              <a:t>HTTPClient</a:t>
            </a:r>
            <a:endParaRPr lang="en-US" sz="2900" b="1" dirty="0"/>
          </a:p>
          <a:p>
            <a:pPr marL="457200" indent="-457200">
              <a:buFontTx/>
              <a:buChar char="-"/>
            </a:pPr>
            <a:r>
              <a:rPr lang="id-ID" sz="2900" b="1" dirty="0" err="1"/>
              <a:t>ArduinoJson</a:t>
            </a:r>
            <a:endParaRPr lang="en-US" sz="2900" b="1" dirty="0"/>
          </a:p>
          <a:p>
            <a:pPr marL="457200" indent="-457200">
              <a:buFontTx/>
              <a:buChar char="-"/>
            </a:pPr>
            <a:r>
              <a:rPr lang="id-ID" sz="2900" b="1" dirty="0" err="1"/>
              <a:t>WiFiManager</a:t>
            </a:r>
            <a:endParaRPr lang="id-ID" sz="29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022F6-EAE0-2105-9E6B-E4A58F6E0376}"/>
              </a:ext>
            </a:extLst>
          </p:cNvPr>
          <p:cNvSpPr txBox="1">
            <a:spLocks/>
          </p:cNvSpPr>
          <p:nvPr/>
        </p:nvSpPr>
        <p:spPr>
          <a:xfrm>
            <a:off x="4024010" y="5675500"/>
            <a:ext cx="3217228" cy="87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 dirty="0"/>
              <a:t>5</a:t>
            </a:r>
            <a:r>
              <a:rPr lang="id-ID" sz="2900" b="1" dirty="0"/>
              <a:t>. </a:t>
            </a:r>
            <a:r>
              <a:rPr lang="id-ID" sz="2900" b="1" dirty="0" err="1"/>
              <a:t>Install</a:t>
            </a:r>
            <a:r>
              <a:rPr lang="id-ID" sz="2900" b="1" dirty="0"/>
              <a:t> </a:t>
            </a:r>
            <a:r>
              <a:rPr lang="en-US" sz="2900" b="1" dirty="0"/>
              <a:t>XAMPP V7</a:t>
            </a:r>
          </a:p>
          <a:p>
            <a:r>
              <a:rPr lang="id-ID" sz="1200" b="1" dirty="0">
                <a:hlinkClick r:id="rId7"/>
              </a:rPr>
              <a:t>https://sourceforge.net/projects/xampp/files/XAMPP%20Windows/7.4.33/</a:t>
            </a:r>
            <a:r>
              <a:rPr lang="en-US" sz="1200" b="1" dirty="0"/>
              <a:t> </a:t>
            </a:r>
            <a:endParaRPr lang="id-ID" sz="1200" b="1" dirty="0"/>
          </a:p>
        </p:txBody>
      </p:sp>
    </p:spTree>
    <p:extLst>
      <p:ext uri="{BB962C8B-B14F-4D97-AF65-F5344CB8AC3E}">
        <p14:creationId xmlns:p14="http://schemas.microsoft.com/office/powerpoint/2010/main" val="315162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1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83C39DA-20EB-5B6D-7B7E-A26425C8B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012" t="25817" r="14066" b="27517"/>
          <a:stretch/>
        </p:blipFill>
        <p:spPr>
          <a:xfrm>
            <a:off x="877110" y="-10060"/>
            <a:ext cx="10437779" cy="686806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8BE7BFE-D65D-3616-CC9D-3F8CA2B08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6299" y="466927"/>
            <a:ext cx="3989562" cy="264673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C2459DB-ED26-9D28-E148-61AE9D511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298" y="466927"/>
            <a:ext cx="3989563" cy="1731524"/>
          </a:xfrm>
        </p:spPr>
        <p:txBody>
          <a:bodyPr>
            <a:noAutofit/>
          </a:bodyPr>
          <a:lstStyle/>
          <a:p>
            <a:pPr algn="ctr"/>
            <a:r>
              <a:rPr lang="id-ID" sz="3200" b="1" dirty="0"/>
              <a:t>Berhubung Internet Tidak Mendukung, Maka Kita </a:t>
            </a:r>
            <a:r>
              <a:rPr lang="id-ID" sz="3200" b="1" dirty="0" err="1"/>
              <a:t>Install</a:t>
            </a:r>
            <a:r>
              <a:rPr lang="id-ID" sz="3200" b="1" dirty="0"/>
              <a:t> Secara Manual..</a:t>
            </a:r>
          </a:p>
        </p:txBody>
      </p:sp>
    </p:spTree>
    <p:extLst>
      <p:ext uri="{BB962C8B-B14F-4D97-AF65-F5344CB8AC3E}">
        <p14:creationId xmlns:p14="http://schemas.microsoft.com/office/powerpoint/2010/main" val="122061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6FCD7D-836D-9F4C-3422-A07FAD969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4"/>
            <a:ext cx="12192000" cy="6854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E3D9D4-5DD9-FE9C-5871-E4AEB7D1E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77" y="880574"/>
            <a:ext cx="10515600" cy="646551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>
                <a:solidFill>
                  <a:schemeClr val="bg1"/>
                </a:solidFill>
              </a:rPr>
              <a:t>Cara </a:t>
            </a:r>
            <a:r>
              <a:rPr lang="id-ID" dirty="0" err="1">
                <a:solidFill>
                  <a:schemeClr val="bg1"/>
                </a:solidFill>
              </a:rPr>
              <a:t>Install</a:t>
            </a:r>
            <a:r>
              <a:rPr lang="id-ID" dirty="0">
                <a:solidFill>
                  <a:schemeClr val="bg1"/>
                </a:solidFill>
              </a:rPr>
              <a:t> ESP 32 Secara </a:t>
            </a:r>
            <a:r>
              <a:rPr lang="id-ID" dirty="0" err="1">
                <a:solidFill>
                  <a:schemeClr val="bg1"/>
                </a:solidFill>
              </a:rPr>
              <a:t>Ofline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3ECAF-8E0A-5A68-701F-0876FC257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477" y="1478369"/>
            <a:ext cx="10515600" cy="2499958"/>
          </a:xfrm>
        </p:spPr>
        <p:txBody>
          <a:bodyPr>
            <a:normAutofit/>
          </a:bodyPr>
          <a:lstStyle/>
          <a:p>
            <a:r>
              <a:rPr lang="id-ID" sz="2400" dirty="0">
                <a:solidFill>
                  <a:schemeClr val="bg1"/>
                </a:solidFill>
              </a:rPr>
              <a:t>Pindahkan folder ESP 32 (yang ada di </a:t>
            </a:r>
            <a:r>
              <a:rPr lang="id-ID" sz="2400" dirty="0" err="1">
                <a:solidFill>
                  <a:schemeClr val="bg1"/>
                </a:solidFill>
              </a:rPr>
              <a:t>flashdisk</a:t>
            </a:r>
            <a:r>
              <a:rPr lang="id-ID" sz="2400" dirty="0">
                <a:solidFill>
                  <a:schemeClr val="bg1"/>
                </a:solidFill>
              </a:rPr>
              <a:t>) ke folder berikut ini</a:t>
            </a:r>
          </a:p>
          <a:p>
            <a:pPr marL="0" indent="0">
              <a:buNone/>
            </a:pPr>
            <a:r>
              <a:rPr lang="id-ID" sz="2400" dirty="0">
                <a:solidFill>
                  <a:schemeClr val="bg1"/>
                </a:solidFill>
              </a:rPr>
              <a:t>C:\Users\[Nama Pengguna]\</a:t>
            </a:r>
            <a:r>
              <a:rPr lang="id-ID" sz="2400" dirty="0" err="1">
                <a:solidFill>
                  <a:schemeClr val="bg1"/>
                </a:solidFill>
              </a:rPr>
              <a:t>AppData</a:t>
            </a:r>
            <a:r>
              <a:rPr lang="id-ID" sz="2400" dirty="0">
                <a:solidFill>
                  <a:schemeClr val="bg1"/>
                </a:solidFill>
              </a:rPr>
              <a:t>\</a:t>
            </a:r>
            <a:r>
              <a:rPr lang="id-ID" sz="2400" dirty="0" err="1">
                <a:solidFill>
                  <a:schemeClr val="bg1"/>
                </a:solidFill>
              </a:rPr>
              <a:t>Local</a:t>
            </a:r>
            <a:r>
              <a:rPr lang="id-ID" sz="2400" dirty="0">
                <a:solidFill>
                  <a:schemeClr val="bg1"/>
                </a:solidFill>
              </a:rPr>
              <a:t>\Arduino15\</a:t>
            </a:r>
            <a:r>
              <a:rPr lang="id-ID" sz="2400" dirty="0" err="1">
                <a:solidFill>
                  <a:schemeClr val="bg1"/>
                </a:solidFill>
              </a:rPr>
              <a:t>packages</a:t>
            </a:r>
            <a:r>
              <a:rPr lang="id-ID" sz="2400" dirty="0">
                <a:solidFill>
                  <a:schemeClr val="bg1"/>
                </a:solidFill>
              </a:rPr>
              <a:t>\esp32\</a:t>
            </a:r>
            <a:r>
              <a:rPr lang="id-ID" sz="2400" dirty="0" err="1">
                <a:solidFill>
                  <a:schemeClr val="bg1"/>
                </a:solidFill>
              </a:rPr>
              <a:t>hardware</a:t>
            </a:r>
            <a:r>
              <a:rPr lang="id-ID" sz="2400" dirty="0">
                <a:solidFill>
                  <a:schemeClr val="bg1"/>
                </a:solidFill>
              </a:rPr>
              <a:t>\esp32\[versi]</a:t>
            </a:r>
          </a:p>
          <a:p>
            <a:r>
              <a:rPr lang="id-ID" sz="2400" dirty="0">
                <a:solidFill>
                  <a:schemeClr val="bg1"/>
                </a:solidFill>
              </a:rPr>
              <a:t>Jika </a:t>
            </a:r>
            <a:r>
              <a:rPr lang="id-ID" sz="2400" dirty="0" err="1">
                <a:solidFill>
                  <a:schemeClr val="bg1"/>
                </a:solidFill>
              </a:rPr>
              <a:t>AppData</a:t>
            </a:r>
            <a:r>
              <a:rPr lang="id-ID" sz="2400" dirty="0">
                <a:solidFill>
                  <a:schemeClr val="bg1"/>
                </a:solidFill>
              </a:rPr>
              <a:t> tidak ada maka lakukan </a:t>
            </a:r>
            <a:r>
              <a:rPr lang="id-ID" sz="2400" dirty="0" err="1">
                <a:solidFill>
                  <a:schemeClr val="bg1"/>
                </a:solidFill>
              </a:rPr>
              <a:t>Show</a:t>
            </a:r>
            <a:r>
              <a:rPr lang="id-ID" sz="2400" dirty="0">
                <a:solidFill>
                  <a:schemeClr val="bg1"/>
                </a:solidFill>
              </a:rPr>
              <a:t> </a:t>
            </a:r>
            <a:r>
              <a:rPr lang="id-ID" sz="2400" dirty="0" err="1">
                <a:solidFill>
                  <a:schemeClr val="bg1"/>
                </a:solidFill>
              </a:rPr>
              <a:t>hidden</a:t>
            </a:r>
            <a:r>
              <a:rPr lang="id-ID" sz="2400" dirty="0">
                <a:solidFill>
                  <a:schemeClr val="bg1"/>
                </a:solidFill>
              </a:rPr>
              <a:t> </a:t>
            </a:r>
            <a:r>
              <a:rPr lang="id-ID" sz="2400" dirty="0" err="1">
                <a:solidFill>
                  <a:schemeClr val="bg1"/>
                </a:solidFill>
              </a:rPr>
              <a:t>files</a:t>
            </a:r>
            <a:r>
              <a:rPr lang="id-ID" sz="2400" dirty="0">
                <a:solidFill>
                  <a:schemeClr val="bg1"/>
                </a:solidFill>
              </a:rPr>
              <a:t>, </a:t>
            </a:r>
            <a:r>
              <a:rPr lang="id-ID" sz="2400" dirty="0" err="1">
                <a:solidFill>
                  <a:schemeClr val="bg1"/>
                </a:solidFill>
              </a:rPr>
              <a:t>folders</a:t>
            </a:r>
            <a:r>
              <a:rPr lang="id-ID" sz="2400" dirty="0">
                <a:solidFill>
                  <a:schemeClr val="bg1"/>
                </a:solidFill>
              </a:rPr>
              <a:t> </a:t>
            </a:r>
            <a:r>
              <a:rPr lang="id-ID" sz="2400" dirty="0" err="1">
                <a:solidFill>
                  <a:schemeClr val="bg1"/>
                </a:solidFill>
              </a:rPr>
              <a:t>and</a:t>
            </a:r>
            <a:r>
              <a:rPr lang="id-ID" sz="2400" dirty="0">
                <a:solidFill>
                  <a:schemeClr val="bg1"/>
                </a:solidFill>
              </a:rPr>
              <a:t> </a:t>
            </a:r>
            <a:r>
              <a:rPr lang="id-ID" sz="2400" dirty="0" err="1">
                <a:solidFill>
                  <a:schemeClr val="bg1"/>
                </a:solidFill>
              </a:rPr>
              <a:t>drive</a:t>
            </a:r>
            <a:r>
              <a:rPr lang="id-ID" sz="2400" dirty="0">
                <a:solidFill>
                  <a:schemeClr val="bg1"/>
                </a:solidFill>
              </a:rPr>
              <a:t>. Sebagaimana Cara berikut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107A82-CA38-B8B2-CC2A-FDC56E7EA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477" y="3489939"/>
            <a:ext cx="4920758" cy="32052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383897-D3DD-512C-2EFD-1B063E569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277" y="3378071"/>
            <a:ext cx="295766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3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02107-2EE0-5F80-C9E2-4DA8636ED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7F27E7-863D-7DCA-8842-42918C590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4"/>
            <a:ext cx="12192000" cy="6854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EC2461-EC96-F5E4-2C6F-EB9BE688F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77" y="1404830"/>
            <a:ext cx="10515600" cy="646551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>
                <a:solidFill>
                  <a:schemeClr val="bg1"/>
                </a:solidFill>
              </a:rPr>
              <a:t>Cara </a:t>
            </a:r>
            <a:r>
              <a:rPr lang="id-ID" dirty="0" err="1">
                <a:solidFill>
                  <a:schemeClr val="bg1"/>
                </a:solidFill>
              </a:rPr>
              <a:t>Install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Library</a:t>
            </a:r>
            <a:r>
              <a:rPr lang="id-ID" dirty="0">
                <a:solidFill>
                  <a:schemeClr val="bg1"/>
                </a:solidFill>
              </a:rPr>
              <a:t> Secara </a:t>
            </a:r>
            <a:r>
              <a:rPr lang="id-ID" dirty="0" err="1">
                <a:solidFill>
                  <a:schemeClr val="bg1"/>
                </a:solidFill>
              </a:rPr>
              <a:t>Ofline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7694C-B283-4B6A-429E-C00F29229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973" y="2709761"/>
            <a:ext cx="10515600" cy="2499958"/>
          </a:xfrm>
        </p:spPr>
        <p:txBody>
          <a:bodyPr>
            <a:normAutofit/>
          </a:bodyPr>
          <a:lstStyle/>
          <a:p>
            <a:r>
              <a:rPr lang="id-ID" sz="3200" dirty="0">
                <a:solidFill>
                  <a:schemeClr val="bg1"/>
                </a:solidFill>
              </a:rPr>
              <a:t>Pindahkan folder </a:t>
            </a:r>
            <a:r>
              <a:rPr lang="id-ID" sz="3200" dirty="0" err="1">
                <a:solidFill>
                  <a:schemeClr val="bg1"/>
                </a:solidFill>
              </a:rPr>
              <a:t>Library</a:t>
            </a:r>
            <a:r>
              <a:rPr lang="id-ID" sz="3200" dirty="0">
                <a:solidFill>
                  <a:schemeClr val="bg1"/>
                </a:solidFill>
              </a:rPr>
              <a:t> (yang ada di </a:t>
            </a:r>
            <a:r>
              <a:rPr lang="id-ID" sz="3200" dirty="0" err="1">
                <a:solidFill>
                  <a:schemeClr val="bg1"/>
                </a:solidFill>
              </a:rPr>
              <a:t>flashdisk</a:t>
            </a:r>
            <a:r>
              <a:rPr lang="id-ID" sz="3200" dirty="0">
                <a:solidFill>
                  <a:schemeClr val="bg1"/>
                </a:solidFill>
              </a:rPr>
              <a:t>) ke folder berikut ini:</a:t>
            </a:r>
          </a:p>
          <a:p>
            <a:pPr marL="0" indent="0">
              <a:buNone/>
            </a:pPr>
            <a:r>
              <a:rPr lang="id-ID" sz="3200" dirty="0" err="1">
                <a:solidFill>
                  <a:schemeClr val="bg1"/>
                </a:solidFill>
              </a:rPr>
              <a:t>Documents</a:t>
            </a:r>
            <a:r>
              <a:rPr lang="id-ID" sz="3200" dirty="0">
                <a:solidFill>
                  <a:schemeClr val="bg1"/>
                </a:solidFill>
              </a:rPr>
              <a:t>\</a:t>
            </a:r>
            <a:r>
              <a:rPr lang="id-ID" sz="3200" dirty="0" err="1">
                <a:solidFill>
                  <a:schemeClr val="bg1"/>
                </a:solidFill>
              </a:rPr>
              <a:t>Arduino</a:t>
            </a:r>
            <a:r>
              <a:rPr lang="id-ID" sz="32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448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81FAD63-70AC-A814-C98B-9D3EBFF01EA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14F507A-4E08-3E0D-71CB-A86686509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858000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5D4372D-93C4-6149-C168-7661068AE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34000" y="0"/>
              <a:ext cx="6858000" cy="68580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D10E1AD-5FD2-DC22-2A9A-D8B515E431C5}"/>
              </a:ext>
            </a:extLst>
          </p:cNvPr>
          <p:cNvSpPr txBox="1"/>
          <p:nvPr/>
        </p:nvSpPr>
        <p:spPr>
          <a:xfrm>
            <a:off x="0" y="5255173"/>
            <a:ext cx="12324945" cy="40011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/>
              <a:t>Data Sheet ESP 32: </a:t>
            </a:r>
            <a:r>
              <a:rPr lang="id-ID" sz="2000" dirty="0">
                <a:hlinkClick r:id="rId3"/>
              </a:rPr>
              <a:t>https://randomnerdtutorials.com/esp32-pinout-reference-gpios/</a:t>
            </a:r>
            <a:r>
              <a:rPr lang="en-US" sz="2000" dirty="0"/>
              <a:t> </a:t>
            </a:r>
            <a:endParaRPr lang="id-ID" sz="2000" dirty="0"/>
          </a:p>
        </p:txBody>
      </p:sp>
      <p:pic>
        <p:nvPicPr>
          <p:cNvPr id="1026" name="Picture 2" descr="ESP32 DEVKIT V1 DOIT board with 36 pins Pinout">
            <a:extLst>
              <a:ext uri="{FF2B5EF4-FFF2-40B4-BE49-F238E27FC236}">
                <a16:creationId xmlns:a16="http://schemas.microsoft.com/office/drawing/2014/main" id="{7095DA3F-1595-E49C-E07C-CCF7D814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012" y="0"/>
            <a:ext cx="7337616" cy="526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0E1A635-C6BC-796B-1A0C-907E7B574A6A}"/>
              </a:ext>
            </a:extLst>
          </p:cNvPr>
          <p:cNvSpPr txBox="1">
            <a:spLocks/>
          </p:cNvSpPr>
          <p:nvPr/>
        </p:nvSpPr>
        <p:spPr>
          <a:xfrm>
            <a:off x="14019" y="5817860"/>
            <a:ext cx="11949382" cy="83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</a:rPr>
              <a:t>ESP 32 PIN OUT</a:t>
            </a:r>
          </a:p>
        </p:txBody>
      </p:sp>
    </p:spTree>
    <p:extLst>
      <p:ext uri="{BB962C8B-B14F-4D97-AF65-F5344CB8AC3E}">
        <p14:creationId xmlns:p14="http://schemas.microsoft.com/office/powerpoint/2010/main" val="81625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EF5DA-2526-08FE-B64C-6B2A63590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3A69E643-2AE2-9B30-ABBC-A188C7EEA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748" y="883945"/>
            <a:ext cx="933450" cy="98107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5633922-6433-F4E4-FB72-A78A8F6B72E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5E94F4F-1362-BF57-F90D-82222232A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858000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72C1FA3-9174-7AFE-23AA-43C9D494A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34000" y="0"/>
              <a:ext cx="6858000" cy="6858000"/>
            </a:xfrm>
            <a:prstGeom prst="rect">
              <a:avLst/>
            </a:prstGeom>
          </p:spPr>
        </p:pic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69CC80EC-819C-6F99-CAEA-5B3B736E64D8}"/>
              </a:ext>
            </a:extLst>
          </p:cNvPr>
          <p:cNvSpPr txBox="1">
            <a:spLocks/>
          </p:cNvSpPr>
          <p:nvPr/>
        </p:nvSpPr>
        <p:spPr>
          <a:xfrm>
            <a:off x="14019" y="5817860"/>
            <a:ext cx="11949382" cy="83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</a:rPr>
              <a:t>Latihan </a:t>
            </a:r>
            <a:r>
              <a:rPr lang="en-US" sz="4800" b="1" dirty="0" err="1">
                <a:solidFill>
                  <a:schemeClr val="bg1"/>
                </a:solidFill>
              </a:rPr>
              <a:t>membaca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Suhu</a:t>
            </a:r>
            <a:r>
              <a:rPr lang="en-US" sz="4800" b="1" dirty="0">
                <a:solidFill>
                  <a:schemeClr val="bg1"/>
                </a:solidFill>
              </a:rPr>
              <a:t> dan </a:t>
            </a:r>
            <a:r>
              <a:rPr lang="en-US" sz="4800" b="1" dirty="0" err="1">
                <a:solidFill>
                  <a:schemeClr val="bg1"/>
                </a:solidFill>
              </a:rPr>
              <a:t>kelembapan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7A5B2F-29D1-1702-6577-25A7F7DB3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3685" y="97996"/>
            <a:ext cx="7949813" cy="46739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7F5757-97FE-FBE7-79FC-DC314305F27B}"/>
              </a:ext>
            </a:extLst>
          </p:cNvPr>
          <p:cNvSpPr txBox="1"/>
          <p:nvPr/>
        </p:nvSpPr>
        <p:spPr>
          <a:xfrm>
            <a:off x="0" y="4904974"/>
            <a:ext cx="2422187" cy="707886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wrap="square">
            <a:spAutoFit/>
          </a:bodyPr>
          <a:lstStyle/>
          <a:p>
            <a:r>
              <a:rPr lang="id-ID" sz="2000" b="1" dirty="0"/>
              <a:t>Link </a:t>
            </a:r>
            <a:r>
              <a:rPr lang="id-ID" sz="2000" b="1" dirty="0" err="1"/>
              <a:t>Sumulasi</a:t>
            </a:r>
            <a:r>
              <a:rPr lang="id-ID" sz="2000" b="1" dirty="0"/>
              <a:t> </a:t>
            </a:r>
            <a:endParaRPr lang="en-US" sz="2000" b="1" dirty="0"/>
          </a:p>
          <a:p>
            <a:r>
              <a:rPr lang="id-ID" sz="2000" dirty="0">
                <a:hlinkClick r:id="rId6"/>
              </a:rPr>
              <a:t>https://wokwi.com/</a:t>
            </a:r>
            <a:r>
              <a:rPr lang="id-ID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956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4D9E4-D948-83DB-D0E1-92334AB71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87C8A85-71F6-F276-0601-43DBC636E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748" y="883945"/>
            <a:ext cx="933450" cy="98107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D079D0C-9223-6CC1-7F1D-F1F374A1B2F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1CD108-D0D9-066B-1067-582FC0AF9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858000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053B53E-7EAA-E8EE-3491-B984D4F1B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34000" y="0"/>
              <a:ext cx="6858000" cy="6858000"/>
            </a:xfrm>
            <a:prstGeom prst="rect">
              <a:avLst/>
            </a:prstGeom>
          </p:spPr>
        </p:pic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3B1943B0-5125-684D-1B51-B93647E111BA}"/>
              </a:ext>
            </a:extLst>
          </p:cNvPr>
          <p:cNvSpPr txBox="1">
            <a:spLocks/>
          </p:cNvSpPr>
          <p:nvPr/>
        </p:nvSpPr>
        <p:spPr>
          <a:xfrm>
            <a:off x="14019" y="5817860"/>
            <a:ext cx="11949382" cy="83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</a:rPr>
              <a:t>Latihan </a:t>
            </a:r>
            <a:r>
              <a:rPr lang="en-US" sz="4800" b="1" dirty="0" err="1">
                <a:solidFill>
                  <a:schemeClr val="bg1"/>
                </a:solidFill>
              </a:rPr>
              <a:t>membaca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Suhu</a:t>
            </a:r>
            <a:r>
              <a:rPr lang="en-US" sz="4800" b="1" dirty="0">
                <a:solidFill>
                  <a:schemeClr val="bg1"/>
                </a:solidFill>
              </a:rPr>
              <a:t> dan </a:t>
            </a:r>
            <a:r>
              <a:rPr lang="en-US" sz="4800" b="1" dirty="0" err="1">
                <a:solidFill>
                  <a:schemeClr val="bg1"/>
                </a:solidFill>
              </a:rPr>
              <a:t>kelembapan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567347-4311-07B6-1D45-0991F11B0B75}"/>
              </a:ext>
            </a:extLst>
          </p:cNvPr>
          <p:cNvSpPr txBox="1"/>
          <p:nvPr/>
        </p:nvSpPr>
        <p:spPr>
          <a:xfrm>
            <a:off x="0" y="4904974"/>
            <a:ext cx="2422187" cy="707886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wrap="square">
            <a:spAutoFit/>
          </a:bodyPr>
          <a:lstStyle/>
          <a:p>
            <a:r>
              <a:rPr lang="id-ID" sz="2000" b="1" dirty="0"/>
              <a:t>Link </a:t>
            </a:r>
            <a:r>
              <a:rPr lang="id-ID" sz="2000" b="1" dirty="0" err="1"/>
              <a:t>Sumulasi</a:t>
            </a:r>
            <a:r>
              <a:rPr lang="id-ID" sz="2000" b="1" dirty="0"/>
              <a:t> </a:t>
            </a:r>
            <a:endParaRPr lang="en-US" sz="2000" b="1" dirty="0"/>
          </a:p>
          <a:p>
            <a:r>
              <a:rPr lang="id-ID" sz="2000" dirty="0">
                <a:hlinkClick r:id="rId5"/>
              </a:rPr>
              <a:t>https://wokwi.com/</a:t>
            </a:r>
            <a:r>
              <a:rPr lang="id-ID" sz="2000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D501AF-4FED-2D69-E908-23265D3875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9548" y="0"/>
            <a:ext cx="5722303" cy="561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1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4ECEE-7183-2291-BDB2-743A4DF68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0B29FE84-EC02-8794-5AF6-072E73985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748" y="883945"/>
            <a:ext cx="933450" cy="98107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C7121A4-7385-E64F-D144-BA3CB086566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ADD0FB-7E3F-5AE3-CA8B-38B700B39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858000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BE4F1D4-700A-09C0-9C45-B5F43B4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34000" y="0"/>
              <a:ext cx="6858000" cy="6858000"/>
            </a:xfrm>
            <a:prstGeom prst="rect">
              <a:avLst/>
            </a:prstGeom>
          </p:spPr>
        </p:pic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8E432641-AB0F-C180-1285-FCF03A916F20}"/>
              </a:ext>
            </a:extLst>
          </p:cNvPr>
          <p:cNvSpPr txBox="1">
            <a:spLocks/>
          </p:cNvSpPr>
          <p:nvPr/>
        </p:nvSpPr>
        <p:spPr>
          <a:xfrm>
            <a:off x="14019" y="5817860"/>
            <a:ext cx="11949382" cy="83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</a:rPr>
              <a:t>Latihan </a:t>
            </a:r>
            <a:r>
              <a:rPr lang="id-ID" sz="4800" b="1" dirty="0" err="1">
                <a:solidFill>
                  <a:schemeClr val="bg1"/>
                </a:solidFill>
              </a:rPr>
              <a:t>Output</a:t>
            </a:r>
            <a:r>
              <a:rPr lang="id-ID" sz="4800" b="1" dirty="0">
                <a:solidFill>
                  <a:schemeClr val="bg1"/>
                </a:solidFill>
              </a:rPr>
              <a:t> Digital (LED)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5A373-F568-483D-F0D0-BBE68CB34688}"/>
              </a:ext>
            </a:extLst>
          </p:cNvPr>
          <p:cNvSpPr txBox="1"/>
          <p:nvPr/>
        </p:nvSpPr>
        <p:spPr>
          <a:xfrm>
            <a:off x="0" y="4904974"/>
            <a:ext cx="2422187" cy="707886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wrap="square">
            <a:spAutoFit/>
          </a:bodyPr>
          <a:lstStyle/>
          <a:p>
            <a:r>
              <a:rPr lang="id-ID" sz="2000" b="1" dirty="0"/>
              <a:t>Link </a:t>
            </a:r>
            <a:r>
              <a:rPr lang="id-ID" sz="2000" b="1" dirty="0" err="1"/>
              <a:t>Sumulasi</a:t>
            </a:r>
            <a:r>
              <a:rPr lang="id-ID" sz="2000" b="1" dirty="0"/>
              <a:t> </a:t>
            </a:r>
            <a:endParaRPr lang="en-US" sz="2000" b="1" dirty="0"/>
          </a:p>
          <a:p>
            <a:r>
              <a:rPr lang="id-ID" sz="2000" dirty="0">
                <a:hlinkClick r:id="rId5"/>
              </a:rPr>
              <a:t>https://wokwi.com/</a:t>
            </a:r>
            <a:r>
              <a:rPr lang="id-ID" sz="2000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E85BF5-DF4A-1F39-88B8-DD196C4712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6828" y="199700"/>
            <a:ext cx="8750322" cy="470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10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F5496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3286</TotalTime>
  <Words>336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Internet of Things</vt:lpstr>
      <vt:lpstr>Instalasi Software</vt:lpstr>
      <vt:lpstr>Berhubung Internet Tidak Mendukung, Maka Kita Install Secara Manual..</vt:lpstr>
      <vt:lpstr>Cara Install ESP 32 Secara Ofline</vt:lpstr>
      <vt:lpstr>Cara Install Library Secara Ofline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Membuat Database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As'ad Rosyadi</dc:creator>
  <cp:lastModifiedBy>As'ad Rosyadi</cp:lastModifiedBy>
  <cp:revision>69</cp:revision>
  <dcterms:created xsi:type="dcterms:W3CDTF">2023-11-30T14:13:32Z</dcterms:created>
  <dcterms:modified xsi:type="dcterms:W3CDTF">2024-10-15T13:20:26Z</dcterms:modified>
</cp:coreProperties>
</file>