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4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4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7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2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2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0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1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1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0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A99149-9B51-9FA7-A281-8E45132F8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oplanes on a road">
            <a:extLst>
              <a:ext uri="{FF2B5EF4-FFF2-40B4-BE49-F238E27FC236}">
                <a16:creationId xmlns:a16="http://schemas.microsoft.com/office/drawing/2014/main" id="{9CD4B8C9-2B8F-04A3-6D26-36427AD34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8" b="119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198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92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F468A-FBF5-9463-404A-1ACC07848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6417" y="1973212"/>
            <a:ext cx="4190533" cy="181005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Airplane Crashes and Fatalities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41B6E-1802-0035-E8E7-429584B90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2027" y="3883216"/>
            <a:ext cx="4190533" cy="1257371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1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B114-060A-AEFB-4237-F9B8F03C3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884" y="1367840"/>
            <a:ext cx="3382425" cy="2241755"/>
          </a:xfrm>
        </p:spPr>
        <p:txBody>
          <a:bodyPr>
            <a:normAutofit/>
          </a:bodyPr>
          <a:lstStyle/>
          <a:p>
            <a:r>
              <a:rPr lang="en-US" sz="3200" dirty="0"/>
              <a:t>Operators after 2000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604D864-A6BD-C75F-9B88-BAB58775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4339" y="3993319"/>
            <a:ext cx="3382426" cy="1184584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A938A-268E-E4E0-64C3-8E97FE9C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7903"/>
            <a:ext cx="8478884" cy="4663385"/>
          </a:xfrm>
          <a:prstGeom prst="rect">
            <a:avLst/>
          </a:prstGeom>
          <a:noFill/>
        </p:spPr>
      </p:pic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E3CBF80E-6D69-3A26-2C00-7A8BD771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992763F-200F-4B37-9C2D-1F7EE32E9D7F}" type="datetime1">
              <a:rPr lang="en-US" smtClean="0"/>
              <a:pPr>
                <a:spcAft>
                  <a:spcPts val="600"/>
                </a:spcAft>
              </a:pPr>
              <a:t>1/16/24</a:t>
            </a:fld>
            <a:endParaRPr lang="en-US"/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B9428E3C-2EE5-99C1-A462-D47C9F2D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01117647-F13D-237F-8735-2C06CF0B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329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B4A7-A9B2-AD9F-EEFD-17C19236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6AE7-D1CA-3333-4887-8A9136C5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Year – From 1908 to 2023</a:t>
            </a:r>
          </a:p>
          <a:p>
            <a:r>
              <a:rPr lang="en-US" dirty="0"/>
              <a:t>Number of Incidents (5000 Incidents) 43 Crashes a year</a:t>
            </a:r>
          </a:p>
          <a:p>
            <a:r>
              <a:rPr lang="en-US" dirty="0"/>
              <a:t>Average number of </a:t>
            </a:r>
          </a:p>
          <a:p>
            <a:pPr lvl="1"/>
            <a:r>
              <a:rPr lang="en-US" dirty="0"/>
              <a:t>People aboard flight. 		</a:t>
            </a:r>
          </a:p>
          <a:p>
            <a:pPr lvl="2"/>
            <a:r>
              <a:rPr lang="en-US" dirty="0"/>
              <a:t>Passengers</a:t>
            </a:r>
          </a:p>
          <a:p>
            <a:pPr lvl="2"/>
            <a:r>
              <a:rPr lang="en-US" dirty="0"/>
              <a:t>Flight crew</a:t>
            </a:r>
          </a:p>
          <a:p>
            <a:pPr lvl="1"/>
            <a:r>
              <a:rPr lang="en-US" dirty="0"/>
              <a:t>Total Fatalities</a:t>
            </a:r>
          </a:p>
          <a:p>
            <a:pPr lvl="2"/>
            <a:r>
              <a:rPr lang="en-US" dirty="0"/>
              <a:t>Fatalities from passengers</a:t>
            </a:r>
          </a:p>
          <a:p>
            <a:pPr lvl="2"/>
            <a:r>
              <a:rPr lang="en-US" dirty="0"/>
              <a:t>Fatalities from flight crew</a:t>
            </a:r>
          </a:p>
          <a:p>
            <a:pPr lvl="2"/>
            <a:r>
              <a:rPr lang="en-US" dirty="0"/>
              <a:t>Fatalities from people on the 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9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9D9A-7395-125D-91DC-310174771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7601" y="1367841"/>
            <a:ext cx="3382425" cy="2241755"/>
          </a:xfrm>
        </p:spPr>
        <p:txBody>
          <a:bodyPr>
            <a:normAutofit/>
          </a:bodyPr>
          <a:lstStyle/>
          <a:p>
            <a:r>
              <a:rPr lang="en-US" sz="3200"/>
              <a:t>Airplane crashes over the years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604D864-A6BD-C75F-9B88-BAB58775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7600" y="3736144"/>
            <a:ext cx="3382426" cy="1184584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The first part of the graph is associated with the growth </a:t>
            </a:r>
            <a:r>
              <a:rPr lang="en-US" dirty="0"/>
              <a:t>and </a:t>
            </a:r>
            <a:r>
              <a:rPr lang="en-US" sz="1800" dirty="0"/>
              <a:t>commercialization of the airline industry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FDFF5-4FFA-8C4B-EBFC-49E44CBB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7" y="760549"/>
            <a:ext cx="6829091" cy="5240083"/>
          </a:xfrm>
          <a:prstGeom prst="rect">
            <a:avLst/>
          </a:prstGeom>
          <a:noFill/>
        </p:spPr>
      </p:pic>
      <p:sp>
        <p:nvSpPr>
          <p:cNvPr id="18" name="Date Placeholder 8">
            <a:extLst>
              <a:ext uri="{FF2B5EF4-FFF2-40B4-BE49-F238E27FC236}">
                <a16:creationId xmlns:a16="http://schemas.microsoft.com/office/drawing/2014/main" id="{E3CBF80E-6D69-3A26-2C00-7A8BD771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92763F-200F-4B37-9C2D-1F7EE32E9D7F}" type="datetime1">
              <a:rPr lang="en-US" smtClean="0"/>
              <a:pPr>
                <a:spcAft>
                  <a:spcPts val="600"/>
                </a:spcAft>
              </a:pPr>
              <a:t>1/17/24</a:t>
            </a:fld>
            <a:endParaRPr lang="en-US"/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id="{B9428E3C-2EE5-99C1-A462-D47C9F2D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0" name="Slide Number Placeholder 13">
            <a:extLst>
              <a:ext uri="{FF2B5EF4-FFF2-40B4-BE49-F238E27FC236}">
                <a16:creationId xmlns:a16="http://schemas.microsoft.com/office/drawing/2014/main" id="{01117647-F13D-237F-8735-2C06CF0B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DAC5C2-8F6B-E534-2FB7-7D29126B14F8}"/>
              </a:ext>
            </a:extLst>
          </p:cNvPr>
          <p:cNvCxnSpPr>
            <a:cxnSpLocks/>
          </p:cNvCxnSpPr>
          <p:nvPr/>
        </p:nvCxnSpPr>
        <p:spPr>
          <a:xfrm flipV="1">
            <a:off x="1741118" y="1703540"/>
            <a:ext cx="2029216" cy="3200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E41E77-A0C0-8EFE-D8D5-948F368DB3E0}"/>
              </a:ext>
            </a:extLst>
          </p:cNvPr>
          <p:cNvCxnSpPr>
            <a:cxnSpLocks/>
          </p:cNvCxnSpPr>
          <p:nvPr/>
        </p:nvCxnSpPr>
        <p:spPr>
          <a:xfrm>
            <a:off x="3770334" y="1703540"/>
            <a:ext cx="1102291" cy="129018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895BFA-D7E7-1F59-7E19-AB70A39EC58D}"/>
              </a:ext>
            </a:extLst>
          </p:cNvPr>
          <p:cNvCxnSpPr>
            <a:cxnSpLocks/>
          </p:cNvCxnSpPr>
          <p:nvPr/>
        </p:nvCxnSpPr>
        <p:spPr>
          <a:xfrm flipH="1">
            <a:off x="4872625" y="1703540"/>
            <a:ext cx="425885" cy="129018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7E800D-058B-F34E-9A85-15B6BDEF7E68}"/>
              </a:ext>
            </a:extLst>
          </p:cNvPr>
          <p:cNvCxnSpPr>
            <a:cxnSpLocks/>
          </p:cNvCxnSpPr>
          <p:nvPr/>
        </p:nvCxnSpPr>
        <p:spPr>
          <a:xfrm>
            <a:off x="5298510" y="1703540"/>
            <a:ext cx="1594982" cy="33444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5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724D-62AE-FC96-BDCA-DD8FD7F7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caused the steep decline in airline incidents after 1990?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FB0B-1066-B637-2822-BFC8C754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GPS – In 1983 the GPS was invented and over the next 10 years it would revolutionize the way airplanes navigate especially in low visibility conditions.</a:t>
            </a:r>
          </a:p>
          <a:p>
            <a:r>
              <a:rPr lang="en-US" dirty="0"/>
              <a:t>GPS also allowed for better tracking and data collection!</a:t>
            </a:r>
          </a:p>
          <a:p>
            <a:r>
              <a:rPr lang="en-US" dirty="0"/>
              <a:t>In 1997, CAST (Commercial Aviation Safety Team) was formed. Taken from their website page, “</a:t>
            </a:r>
            <a:r>
              <a:rPr lang="en-US" sz="1800" dirty="0">
                <a:effectLst/>
                <a:latin typeface="Helvetica" pitchFamily="2" charset="0"/>
              </a:rPr>
              <a:t>The NCARC recommendation would ultimately lead to formation of the Commercial Aviation Safety Team (CAST), a government-industry team focused on reducing the fatality risk through data-driven risk prioritization methodology”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6F7E-64D0-54E7-55B7-3EDFEC47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7601" y="1367841"/>
            <a:ext cx="3382425" cy="2241755"/>
          </a:xfrm>
        </p:spPr>
        <p:txBody>
          <a:bodyPr>
            <a:normAutofit/>
          </a:bodyPr>
          <a:lstStyle/>
          <a:p>
            <a:r>
              <a:rPr lang="en-US" sz="3200" dirty="0"/>
              <a:t>Percentage of people aboard plane dying per accident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604D864-A6BD-C75F-9B88-BAB58775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7600" y="3736144"/>
            <a:ext cx="3382426" cy="1184584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There is some noticeable decrease over the years but not too drastic</a:t>
            </a:r>
            <a:r>
              <a:rPr lang="en-US" dirty="0"/>
              <a:t>.</a:t>
            </a:r>
          </a:p>
          <a:p>
            <a:r>
              <a:rPr lang="en-US" sz="1800" dirty="0"/>
              <a:t>Average Fatality rate stays at 75%</a:t>
            </a:r>
          </a:p>
        </p:txBody>
      </p:sp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E3CBF80E-6D69-3A26-2C00-7A8BD771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992763F-200F-4B37-9C2D-1F7EE32E9D7F}" type="datetime1">
              <a:rPr lang="en-US" smtClean="0"/>
              <a:pPr>
                <a:spcAft>
                  <a:spcPts val="600"/>
                </a:spcAft>
              </a:pPr>
              <a:t>1/16/24</a:t>
            </a:fld>
            <a:endParaRPr lang="en-US"/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B9428E3C-2EE5-99C1-A462-D47C9F2D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01117647-F13D-237F-8735-2C06CF0B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815FA-B79B-2283-FE40-E5E20A282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400651"/>
            <a:ext cx="7615238" cy="57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2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900A38E9-D21E-DE68-38AC-F56AEA15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446" y="1267187"/>
            <a:ext cx="4540945" cy="24347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Total number of ground fatalities per year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7604D864-A6BD-C75F-9B88-BAB58775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5968" y="3868771"/>
            <a:ext cx="4535401" cy="1601325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The one outlier in 1996 is an African Air flight that failed to take-off properly and crashed right in the middle of Kinshasa in the Democratic Republic of Congo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51707-FC49-1339-9691-3626C254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8" y="648604"/>
            <a:ext cx="7118441" cy="5463401"/>
          </a:xfrm>
          <a:prstGeom prst="rect">
            <a:avLst/>
          </a:prstGeom>
          <a:noFill/>
        </p:spPr>
      </p:pic>
      <p:sp>
        <p:nvSpPr>
          <p:cNvPr id="23" name="Date Placeholder 8">
            <a:extLst>
              <a:ext uri="{FF2B5EF4-FFF2-40B4-BE49-F238E27FC236}">
                <a16:creationId xmlns:a16="http://schemas.microsoft.com/office/drawing/2014/main" id="{E3CBF80E-6D69-3A26-2C00-7A8BD771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92763F-200F-4B37-9C2D-1F7EE32E9D7F}" type="datetime1">
              <a:rPr lang="en-US" smtClean="0"/>
              <a:pPr>
                <a:spcAft>
                  <a:spcPts val="600"/>
                </a:spcAft>
              </a:pPr>
              <a:t>1/16/24</a:t>
            </a:fld>
            <a:endParaRPr lang="en-US"/>
          </a:p>
        </p:txBody>
      </p:sp>
      <p:sp>
        <p:nvSpPr>
          <p:cNvPr id="24" name="Footer Placeholder 9">
            <a:extLst>
              <a:ext uri="{FF2B5EF4-FFF2-40B4-BE49-F238E27FC236}">
                <a16:creationId xmlns:a16="http://schemas.microsoft.com/office/drawing/2014/main" id="{B9428E3C-2EE5-99C1-A462-D47C9F2D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01117647-F13D-237F-8735-2C06CF0B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33F9-79C9-F821-4D6C-FFBAEE6E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kidding!!!!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0D06-BB40-2391-096B-5696A0B4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graph was missing one very significant outlier</a:t>
            </a:r>
          </a:p>
        </p:txBody>
      </p:sp>
    </p:spTree>
    <p:extLst>
      <p:ext uri="{BB962C8B-B14F-4D97-AF65-F5344CB8AC3E}">
        <p14:creationId xmlns:p14="http://schemas.microsoft.com/office/powerpoint/2010/main" val="198686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210A-848A-9AC7-8F93-D9E184ECA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7601" y="1367841"/>
            <a:ext cx="3382425" cy="2241755"/>
          </a:xfrm>
        </p:spPr>
        <p:txBody>
          <a:bodyPr>
            <a:normAutofit/>
          </a:bodyPr>
          <a:lstStyle/>
          <a:p>
            <a:r>
              <a:rPr lang="en-US" sz="3200" dirty="0"/>
              <a:t>This is the previous graph with 9/11!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604D864-A6BD-C75F-9B88-BAB58775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7600" y="3736144"/>
            <a:ext cx="3382426" cy="1184584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9760B-C873-3B8D-9B54-BA13201A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7" y="358229"/>
            <a:ext cx="7471408" cy="5566197"/>
          </a:xfrm>
          <a:prstGeom prst="rect">
            <a:avLst/>
          </a:prstGeom>
          <a:noFill/>
        </p:spPr>
      </p:pic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E3CBF80E-6D69-3A26-2C00-7A8BD771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992763F-200F-4B37-9C2D-1F7EE32E9D7F}" type="datetime1">
              <a:rPr lang="en-US" smtClean="0"/>
              <a:pPr>
                <a:spcAft>
                  <a:spcPts val="600"/>
                </a:spcAft>
              </a:pPr>
              <a:t>1/16/24</a:t>
            </a:fld>
            <a:endParaRPr lang="en-US"/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B9428E3C-2EE5-99C1-A462-D47C9F2D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01117647-F13D-237F-8735-2C06CF0B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91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C0BE-254C-8197-6DED-4BD36E288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7601" y="1367841"/>
            <a:ext cx="3382425" cy="2241755"/>
          </a:xfrm>
        </p:spPr>
        <p:txBody>
          <a:bodyPr>
            <a:normAutofit/>
          </a:bodyPr>
          <a:lstStyle/>
          <a:p>
            <a:r>
              <a:rPr lang="en-US" sz="3200"/>
              <a:t>Operators responsible for the most incidents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604D864-A6BD-C75F-9B88-BAB58775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7600" y="3736144"/>
            <a:ext cx="3382426" cy="1184584"/>
          </a:xfrm>
        </p:spPr>
        <p:txBody>
          <a:bodyPr>
            <a:normAutofit/>
          </a:bodyPr>
          <a:lstStyle/>
          <a:p>
            <a:r>
              <a:rPr lang="en-US" sz="1800" dirty="0"/>
              <a:t>There are over 2000 different operators, these are the top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BC416-1073-8A96-D829-8EFB9AC27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823"/>
            <a:ext cx="8139111" cy="4232336"/>
          </a:xfrm>
          <a:prstGeom prst="rect">
            <a:avLst/>
          </a:prstGeom>
          <a:noFill/>
        </p:spPr>
      </p:pic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E3CBF80E-6D69-3A26-2C00-7A8BD771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992763F-200F-4B37-9C2D-1F7EE32E9D7F}" type="datetime1">
              <a:rPr lang="en-US" smtClean="0"/>
              <a:pPr>
                <a:spcAft>
                  <a:spcPts val="600"/>
                </a:spcAft>
              </a:pPr>
              <a:t>1/16/24</a:t>
            </a:fld>
            <a:endParaRPr lang="en-US"/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B9428E3C-2EE5-99C1-A462-D47C9F2D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01117647-F13D-237F-8735-2C06CF0B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173859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5277</TotalTime>
  <Words>306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Helvetica</vt:lpstr>
      <vt:lpstr>Neue Haas Grotesk Text Pro</vt:lpstr>
      <vt:lpstr>VanillaVTI</vt:lpstr>
      <vt:lpstr>Airplane Crashes and Fatalities</vt:lpstr>
      <vt:lpstr>Dataset</vt:lpstr>
      <vt:lpstr>Airplane crashes over the years</vt:lpstr>
      <vt:lpstr>What caused the steep decline in airline incidents after 1990?</vt:lpstr>
      <vt:lpstr>Percentage of people aboard plane dying per accident</vt:lpstr>
      <vt:lpstr>Total number of ground fatalities per year</vt:lpstr>
      <vt:lpstr>Just kidding!!!!</vt:lpstr>
      <vt:lpstr>This is the previous graph with 9/11!</vt:lpstr>
      <vt:lpstr>Operators responsible for the most incidents</vt:lpstr>
      <vt:lpstr>Operators after 2000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Airplane Crashes and Fatalities</dc:title>
  <dc:creator>Sabir, Asad Ali Sohel</dc:creator>
  <cp:lastModifiedBy>Sabir, Asad Ali Sohel</cp:lastModifiedBy>
  <cp:revision>3</cp:revision>
  <dcterms:created xsi:type="dcterms:W3CDTF">2024-01-14T01:41:54Z</dcterms:created>
  <dcterms:modified xsi:type="dcterms:W3CDTF">2024-01-17T17:39:28Z</dcterms:modified>
</cp:coreProperties>
</file>