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9"/>
  </p:normalViewPr>
  <p:slideViewPr>
    <p:cSldViewPr snapToGrid="0">
      <p:cViewPr varScale="1">
        <p:scale>
          <a:sx n="90" d="100"/>
          <a:sy n="90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42D316-8DA5-409F-AA9E-89D840065F6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DAC76D-35E5-41B1-B7F3-E5B4F4621C8E}">
      <dgm:prSet/>
      <dgm:spPr/>
      <dgm:t>
        <a:bodyPr/>
        <a:lstStyle/>
        <a:p>
          <a:r>
            <a:rPr lang="en-US"/>
            <a:t>The Model had a mean average error of $9.5 and explained 71% of the variance in price.</a:t>
          </a:r>
        </a:p>
      </dgm:t>
    </dgm:pt>
    <dgm:pt modelId="{55283A19-F13F-4469-A23C-EA5DB3B90FFE}" type="parTrans" cxnId="{7B1D3610-66CD-4F55-BAE2-9C7080ADDAE0}">
      <dgm:prSet/>
      <dgm:spPr/>
      <dgm:t>
        <a:bodyPr/>
        <a:lstStyle/>
        <a:p>
          <a:endParaRPr lang="en-US"/>
        </a:p>
      </dgm:t>
    </dgm:pt>
    <dgm:pt modelId="{B0926B1E-DE49-46B0-B3BA-1B9F7E3398D4}" type="sibTrans" cxnId="{7B1D3610-66CD-4F55-BAE2-9C7080ADDAE0}">
      <dgm:prSet/>
      <dgm:spPr/>
      <dgm:t>
        <a:bodyPr/>
        <a:lstStyle/>
        <a:p>
          <a:endParaRPr lang="en-US"/>
        </a:p>
      </dgm:t>
    </dgm:pt>
    <dgm:pt modelId="{224368C2-1338-4C98-B037-645077256418}">
      <dgm:prSet/>
      <dgm:spPr/>
      <dgm:t>
        <a:bodyPr/>
        <a:lstStyle/>
        <a:p>
          <a:r>
            <a:rPr lang="en-US"/>
            <a:t>It predicted Big Mountain resort should have a price of $95.87 compared to its current price of $81. </a:t>
          </a:r>
        </a:p>
      </dgm:t>
    </dgm:pt>
    <dgm:pt modelId="{D0A266F3-A3BE-41FA-AFA0-6E125ADBDB66}" type="parTrans" cxnId="{4FBFB164-C225-4132-9EDB-7AEEE1D1640D}">
      <dgm:prSet/>
      <dgm:spPr/>
      <dgm:t>
        <a:bodyPr/>
        <a:lstStyle/>
        <a:p>
          <a:endParaRPr lang="en-US"/>
        </a:p>
      </dgm:t>
    </dgm:pt>
    <dgm:pt modelId="{C72F8936-262A-4554-9CA3-C7D7274C87E7}" type="sibTrans" cxnId="{4FBFB164-C225-4132-9EDB-7AEEE1D1640D}">
      <dgm:prSet/>
      <dgm:spPr/>
      <dgm:t>
        <a:bodyPr/>
        <a:lstStyle/>
        <a:p>
          <a:endParaRPr lang="en-US"/>
        </a:p>
      </dgm:t>
    </dgm:pt>
    <dgm:pt modelId="{C870EAFF-6A45-4CC4-B605-3CDF094E7CCB}">
      <dgm:prSet/>
      <dgm:spPr/>
      <dgm:t>
        <a:bodyPr/>
        <a:lstStyle/>
        <a:p>
          <a:r>
            <a:rPr lang="en-US"/>
            <a:t>The chance of the model being wrong by $14.87 is 0.1% and so an increase in price is most likely justified</a:t>
          </a:r>
        </a:p>
      </dgm:t>
    </dgm:pt>
    <dgm:pt modelId="{B840E8A6-493F-49D1-9008-76E1F6237CDE}" type="parTrans" cxnId="{19A1D56D-AF46-4E14-B1BD-C5E70201DEE2}">
      <dgm:prSet/>
      <dgm:spPr/>
      <dgm:t>
        <a:bodyPr/>
        <a:lstStyle/>
        <a:p>
          <a:endParaRPr lang="en-US"/>
        </a:p>
      </dgm:t>
    </dgm:pt>
    <dgm:pt modelId="{84B851EE-A6E5-496E-AA43-C19DD104FFC0}" type="sibTrans" cxnId="{19A1D56D-AF46-4E14-B1BD-C5E70201DEE2}">
      <dgm:prSet/>
      <dgm:spPr/>
      <dgm:t>
        <a:bodyPr/>
        <a:lstStyle/>
        <a:p>
          <a:endParaRPr lang="en-US"/>
        </a:p>
      </dgm:t>
    </dgm:pt>
    <dgm:pt modelId="{23BC99BE-FE96-4311-AD65-80E5DDC6CF3D}">
      <dgm:prSet/>
      <dgm:spPr/>
      <dgm:t>
        <a:bodyPr/>
        <a:lstStyle/>
        <a:p>
          <a:r>
            <a:rPr lang="en-US"/>
            <a:t>The data does not account for number of visitors</a:t>
          </a:r>
        </a:p>
      </dgm:t>
    </dgm:pt>
    <dgm:pt modelId="{C1074FC5-9EC4-4A6E-9BE2-D1085F2EBD69}" type="parTrans" cxnId="{C42F5C0D-1119-44A5-8C23-358EF1E71469}">
      <dgm:prSet/>
      <dgm:spPr/>
      <dgm:t>
        <a:bodyPr/>
        <a:lstStyle/>
        <a:p>
          <a:endParaRPr lang="en-US"/>
        </a:p>
      </dgm:t>
    </dgm:pt>
    <dgm:pt modelId="{FE5C6659-80CE-404C-B5EB-D3F90DCBCA44}" type="sibTrans" cxnId="{C42F5C0D-1119-44A5-8C23-358EF1E71469}">
      <dgm:prSet/>
      <dgm:spPr/>
      <dgm:t>
        <a:bodyPr/>
        <a:lstStyle/>
        <a:p>
          <a:endParaRPr lang="en-US"/>
        </a:p>
      </dgm:t>
    </dgm:pt>
    <dgm:pt modelId="{87FB19E6-88BF-5A4D-BA7F-C8888E929338}" type="pres">
      <dgm:prSet presAssocID="{2542D316-8DA5-409F-AA9E-89D840065F6F}" presName="linear" presStyleCnt="0">
        <dgm:presLayoutVars>
          <dgm:animLvl val="lvl"/>
          <dgm:resizeHandles val="exact"/>
        </dgm:presLayoutVars>
      </dgm:prSet>
      <dgm:spPr/>
    </dgm:pt>
    <dgm:pt modelId="{1F148A1C-90AD-CE48-95D9-52D974FB9A8E}" type="pres">
      <dgm:prSet presAssocID="{09DAC76D-35E5-41B1-B7F3-E5B4F4621C8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81A687D-9890-B749-AAB8-033E6E1DCA2B}" type="pres">
      <dgm:prSet presAssocID="{B0926B1E-DE49-46B0-B3BA-1B9F7E3398D4}" presName="spacer" presStyleCnt="0"/>
      <dgm:spPr/>
    </dgm:pt>
    <dgm:pt modelId="{202C4E7A-F547-294D-A2B7-3650DA0ACEDA}" type="pres">
      <dgm:prSet presAssocID="{224368C2-1338-4C98-B037-64507725641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C9517F-5223-9A4B-B0EA-1AAAE489EC1E}" type="pres">
      <dgm:prSet presAssocID="{C72F8936-262A-4554-9CA3-C7D7274C87E7}" presName="spacer" presStyleCnt="0"/>
      <dgm:spPr/>
    </dgm:pt>
    <dgm:pt modelId="{302CCB1D-91F7-934B-A542-49ABC45E2D5A}" type="pres">
      <dgm:prSet presAssocID="{C870EAFF-6A45-4CC4-B605-3CDF094E7CC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192396-7692-BF41-BB02-17C579CE4618}" type="pres">
      <dgm:prSet presAssocID="{84B851EE-A6E5-496E-AA43-C19DD104FFC0}" presName="spacer" presStyleCnt="0"/>
      <dgm:spPr/>
    </dgm:pt>
    <dgm:pt modelId="{14901A47-F74B-A544-BFEF-03A34C4B1EB5}" type="pres">
      <dgm:prSet presAssocID="{23BC99BE-FE96-4311-AD65-80E5DDC6CF3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42F5C0D-1119-44A5-8C23-358EF1E71469}" srcId="{2542D316-8DA5-409F-AA9E-89D840065F6F}" destId="{23BC99BE-FE96-4311-AD65-80E5DDC6CF3D}" srcOrd="3" destOrd="0" parTransId="{C1074FC5-9EC4-4A6E-9BE2-D1085F2EBD69}" sibTransId="{FE5C6659-80CE-404C-B5EB-D3F90DCBCA44}"/>
    <dgm:cxn modelId="{7B1D3610-66CD-4F55-BAE2-9C7080ADDAE0}" srcId="{2542D316-8DA5-409F-AA9E-89D840065F6F}" destId="{09DAC76D-35E5-41B1-B7F3-E5B4F4621C8E}" srcOrd="0" destOrd="0" parTransId="{55283A19-F13F-4469-A23C-EA5DB3B90FFE}" sibTransId="{B0926B1E-DE49-46B0-B3BA-1B9F7E3398D4}"/>
    <dgm:cxn modelId="{4FBFB164-C225-4132-9EDB-7AEEE1D1640D}" srcId="{2542D316-8DA5-409F-AA9E-89D840065F6F}" destId="{224368C2-1338-4C98-B037-645077256418}" srcOrd="1" destOrd="0" parTransId="{D0A266F3-A3BE-41FA-AFA0-6E125ADBDB66}" sibTransId="{C72F8936-262A-4554-9CA3-C7D7274C87E7}"/>
    <dgm:cxn modelId="{19A1D56D-AF46-4E14-B1BD-C5E70201DEE2}" srcId="{2542D316-8DA5-409F-AA9E-89D840065F6F}" destId="{C870EAFF-6A45-4CC4-B605-3CDF094E7CCB}" srcOrd="2" destOrd="0" parTransId="{B840E8A6-493F-49D1-9008-76E1F6237CDE}" sibTransId="{84B851EE-A6E5-496E-AA43-C19DD104FFC0}"/>
    <dgm:cxn modelId="{9A9A5E93-0581-2B4C-9E0D-D84E02CB4E9A}" type="presOf" srcId="{2542D316-8DA5-409F-AA9E-89D840065F6F}" destId="{87FB19E6-88BF-5A4D-BA7F-C8888E929338}" srcOrd="0" destOrd="0" presId="urn:microsoft.com/office/officeart/2005/8/layout/vList2"/>
    <dgm:cxn modelId="{DD15269C-7160-E24D-9AA5-8B1DE637373E}" type="presOf" srcId="{23BC99BE-FE96-4311-AD65-80E5DDC6CF3D}" destId="{14901A47-F74B-A544-BFEF-03A34C4B1EB5}" srcOrd="0" destOrd="0" presId="urn:microsoft.com/office/officeart/2005/8/layout/vList2"/>
    <dgm:cxn modelId="{4C1DE9BA-610A-5346-9052-AA678F077570}" type="presOf" srcId="{C870EAFF-6A45-4CC4-B605-3CDF094E7CCB}" destId="{302CCB1D-91F7-934B-A542-49ABC45E2D5A}" srcOrd="0" destOrd="0" presId="urn:microsoft.com/office/officeart/2005/8/layout/vList2"/>
    <dgm:cxn modelId="{3EC27ADE-67A1-AC41-A1C3-0EE8A458621C}" type="presOf" srcId="{09DAC76D-35E5-41B1-B7F3-E5B4F4621C8E}" destId="{1F148A1C-90AD-CE48-95D9-52D974FB9A8E}" srcOrd="0" destOrd="0" presId="urn:microsoft.com/office/officeart/2005/8/layout/vList2"/>
    <dgm:cxn modelId="{C06DD6E4-9E46-9349-BFB4-CC633E55ABF3}" type="presOf" srcId="{224368C2-1338-4C98-B037-645077256418}" destId="{202C4E7A-F547-294D-A2B7-3650DA0ACEDA}" srcOrd="0" destOrd="0" presId="urn:microsoft.com/office/officeart/2005/8/layout/vList2"/>
    <dgm:cxn modelId="{610D582E-D28D-6F40-B3E2-761DD465F1C2}" type="presParOf" srcId="{87FB19E6-88BF-5A4D-BA7F-C8888E929338}" destId="{1F148A1C-90AD-CE48-95D9-52D974FB9A8E}" srcOrd="0" destOrd="0" presId="urn:microsoft.com/office/officeart/2005/8/layout/vList2"/>
    <dgm:cxn modelId="{73D92CA4-3A9C-3E41-BA80-898B3470F36F}" type="presParOf" srcId="{87FB19E6-88BF-5A4D-BA7F-C8888E929338}" destId="{681A687D-9890-B749-AAB8-033E6E1DCA2B}" srcOrd="1" destOrd="0" presId="urn:microsoft.com/office/officeart/2005/8/layout/vList2"/>
    <dgm:cxn modelId="{2879E3BF-2218-014D-AE19-4827D3CF7ED5}" type="presParOf" srcId="{87FB19E6-88BF-5A4D-BA7F-C8888E929338}" destId="{202C4E7A-F547-294D-A2B7-3650DA0ACEDA}" srcOrd="2" destOrd="0" presId="urn:microsoft.com/office/officeart/2005/8/layout/vList2"/>
    <dgm:cxn modelId="{8B1F08F8-4822-B146-8046-27A4B3E265BB}" type="presParOf" srcId="{87FB19E6-88BF-5A4D-BA7F-C8888E929338}" destId="{AAC9517F-5223-9A4B-B0EA-1AAAE489EC1E}" srcOrd="3" destOrd="0" presId="urn:microsoft.com/office/officeart/2005/8/layout/vList2"/>
    <dgm:cxn modelId="{227D804D-722D-D94C-8BCD-F4681B89F690}" type="presParOf" srcId="{87FB19E6-88BF-5A4D-BA7F-C8888E929338}" destId="{302CCB1D-91F7-934B-A542-49ABC45E2D5A}" srcOrd="4" destOrd="0" presId="urn:microsoft.com/office/officeart/2005/8/layout/vList2"/>
    <dgm:cxn modelId="{8A4EC928-2424-494D-AB0F-0B3AB411E81B}" type="presParOf" srcId="{87FB19E6-88BF-5A4D-BA7F-C8888E929338}" destId="{6A192396-7692-BF41-BB02-17C579CE4618}" srcOrd="5" destOrd="0" presId="urn:microsoft.com/office/officeart/2005/8/layout/vList2"/>
    <dgm:cxn modelId="{8B7E266C-5858-144F-BC79-6C36386FFABA}" type="presParOf" srcId="{87FB19E6-88BF-5A4D-BA7F-C8888E929338}" destId="{14901A47-F74B-A544-BFEF-03A34C4B1EB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E2F317-9B2E-4C8A-BA45-DD3ED7CCD58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EFA052-CDE8-4F98-9434-48FD13B5DB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Big Mountain Resort is currently heavily underpriced.</a:t>
          </a:r>
        </a:p>
      </dgm:t>
    </dgm:pt>
    <dgm:pt modelId="{092E1084-C77F-4ABA-BD4B-0D71B5C272C0}" type="parTrans" cxnId="{BA20FFA2-7A5D-4ADF-BB68-3CAA42876A6A}">
      <dgm:prSet/>
      <dgm:spPr/>
      <dgm:t>
        <a:bodyPr/>
        <a:lstStyle/>
        <a:p>
          <a:endParaRPr lang="en-US"/>
        </a:p>
      </dgm:t>
    </dgm:pt>
    <dgm:pt modelId="{63A3E255-EB18-4AA1-B42E-F753CA06FAA4}" type="sibTrans" cxnId="{BA20FFA2-7A5D-4ADF-BB68-3CAA42876A6A}">
      <dgm:prSet/>
      <dgm:spPr/>
      <dgm:t>
        <a:bodyPr/>
        <a:lstStyle/>
        <a:p>
          <a:endParaRPr lang="en-US"/>
        </a:p>
      </dgm:t>
    </dgm:pt>
    <dgm:pt modelId="{B586FC3D-B2E7-4773-9BD0-EABF489201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Fast Quads, Runs, Snow making ac, Vertical Drop, Skiable Terrain and total chairs are the most important factors in affecting price.</a:t>
          </a:r>
        </a:p>
      </dgm:t>
    </dgm:pt>
    <dgm:pt modelId="{E9BF16BA-DC17-49BB-BE6D-780EDD9596F0}" type="parTrans" cxnId="{D6733BAF-6E03-4DA8-A97A-32286CA60477}">
      <dgm:prSet/>
      <dgm:spPr/>
      <dgm:t>
        <a:bodyPr/>
        <a:lstStyle/>
        <a:p>
          <a:endParaRPr lang="en-US"/>
        </a:p>
      </dgm:t>
    </dgm:pt>
    <dgm:pt modelId="{2FA149C6-C52D-485C-B9AC-CCC75A5B9C9B}" type="sibTrans" cxnId="{D6733BAF-6E03-4DA8-A97A-32286CA60477}">
      <dgm:prSet/>
      <dgm:spPr/>
      <dgm:t>
        <a:bodyPr/>
        <a:lstStyle/>
        <a:p>
          <a:endParaRPr lang="en-US"/>
        </a:p>
      </dgm:t>
    </dgm:pt>
    <dgm:pt modelId="{A96847F3-0126-41A3-9206-CB73AE9FE3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model can help inform future decisions on changes in facilities or price.</a:t>
          </a:r>
        </a:p>
      </dgm:t>
    </dgm:pt>
    <dgm:pt modelId="{0419A02A-F934-4A82-B1FE-9CE190FB3A95}" type="parTrans" cxnId="{7C323A9F-3B33-48A3-9850-9E4A5BE22C2E}">
      <dgm:prSet/>
      <dgm:spPr/>
      <dgm:t>
        <a:bodyPr/>
        <a:lstStyle/>
        <a:p>
          <a:endParaRPr lang="en-US"/>
        </a:p>
      </dgm:t>
    </dgm:pt>
    <dgm:pt modelId="{F854A857-9199-4506-8B38-CF886995BD87}" type="sibTrans" cxnId="{7C323A9F-3B33-48A3-9850-9E4A5BE22C2E}">
      <dgm:prSet/>
      <dgm:spPr/>
      <dgm:t>
        <a:bodyPr/>
        <a:lstStyle/>
        <a:p>
          <a:endParaRPr lang="en-US"/>
        </a:p>
      </dgm:t>
    </dgm:pt>
    <dgm:pt modelId="{200FB6F0-932E-4E2C-A242-5BBE3A8941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Recommendations from this model should be approached cautiously as number of visitors was not factored in.   </a:t>
          </a:r>
        </a:p>
      </dgm:t>
    </dgm:pt>
    <dgm:pt modelId="{2778E300-AB14-4599-AB98-012467A813D9}" type="parTrans" cxnId="{A7601721-7D63-4838-AE22-B83BB6D7972E}">
      <dgm:prSet/>
      <dgm:spPr/>
      <dgm:t>
        <a:bodyPr/>
        <a:lstStyle/>
        <a:p>
          <a:endParaRPr lang="en-US"/>
        </a:p>
      </dgm:t>
    </dgm:pt>
    <dgm:pt modelId="{3737B36E-2441-4F4D-801A-889A780DD389}" type="sibTrans" cxnId="{A7601721-7D63-4838-AE22-B83BB6D7972E}">
      <dgm:prSet/>
      <dgm:spPr/>
      <dgm:t>
        <a:bodyPr/>
        <a:lstStyle/>
        <a:p>
          <a:endParaRPr lang="en-US"/>
        </a:p>
      </dgm:t>
    </dgm:pt>
    <dgm:pt modelId="{087DCDB9-FF76-427E-88B7-38FAE20ACD48}" type="pres">
      <dgm:prSet presAssocID="{B7E2F317-9B2E-4C8A-BA45-DD3ED7CCD58D}" presName="root" presStyleCnt="0">
        <dgm:presLayoutVars>
          <dgm:dir/>
          <dgm:resizeHandles val="exact"/>
        </dgm:presLayoutVars>
      </dgm:prSet>
      <dgm:spPr/>
    </dgm:pt>
    <dgm:pt modelId="{99AEEDD5-09DC-4BAB-9D90-762AB3A19AC8}" type="pres">
      <dgm:prSet presAssocID="{F9EFA052-CDE8-4F98-9434-48FD13B5DBCD}" presName="compNode" presStyleCnt="0"/>
      <dgm:spPr/>
    </dgm:pt>
    <dgm:pt modelId="{E5D6CF86-3ACE-4F9A-9AC9-444820559207}" type="pres">
      <dgm:prSet presAssocID="{F9EFA052-CDE8-4F98-9434-48FD13B5DBCD}" presName="bgRect" presStyleLbl="bgShp" presStyleIdx="0" presStyleCnt="4"/>
      <dgm:spPr/>
    </dgm:pt>
    <dgm:pt modelId="{048BF398-2B17-4099-9F0E-B28A6C4CA204}" type="pres">
      <dgm:prSet presAssocID="{F9EFA052-CDE8-4F98-9434-48FD13B5DBC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490E2BBF-CEB2-4F0B-8403-0B1E63A41D4D}" type="pres">
      <dgm:prSet presAssocID="{F9EFA052-CDE8-4F98-9434-48FD13B5DBCD}" presName="spaceRect" presStyleCnt="0"/>
      <dgm:spPr/>
    </dgm:pt>
    <dgm:pt modelId="{D0B5B1A3-47DF-4E54-8784-48E26548CA4F}" type="pres">
      <dgm:prSet presAssocID="{F9EFA052-CDE8-4F98-9434-48FD13B5DBCD}" presName="parTx" presStyleLbl="revTx" presStyleIdx="0" presStyleCnt="4">
        <dgm:presLayoutVars>
          <dgm:chMax val="0"/>
          <dgm:chPref val="0"/>
        </dgm:presLayoutVars>
      </dgm:prSet>
      <dgm:spPr/>
    </dgm:pt>
    <dgm:pt modelId="{4E9B9AD3-9907-4E0D-8978-D88F8BA25584}" type="pres">
      <dgm:prSet presAssocID="{63A3E255-EB18-4AA1-B42E-F753CA06FAA4}" presName="sibTrans" presStyleCnt="0"/>
      <dgm:spPr/>
    </dgm:pt>
    <dgm:pt modelId="{D2D3291A-125A-45B9-9F8C-B5D4D5D733EC}" type="pres">
      <dgm:prSet presAssocID="{B586FC3D-B2E7-4773-9BD0-EABF48920115}" presName="compNode" presStyleCnt="0"/>
      <dgm:spPr/>
    </dgm:pt>
    <dgm:pt modelId="{49D5641A-C677-4792-97EC-9FCA3EA63796}" type="pres">
      <dgm:prSet presAssocID="{B586FC3D-B2E7-4773-9BD0-EABF48920115}" presName="bgRect" presStyleLbl="bgShp" presStyleIdx="1" presStyleCnt="4"/>
      <dgm:spPr/>
    </dgm:pt>
    <dgm:pt modelId="{FE130995-C85F-4939-BA26-519FF68BE9EB}" type="pres">
      <dgm:prSet presAssocID="{B586FC3D-B2E7-4773-9BD0-EABF4892011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now"/>
        </a:ext>
      </dgm:extLst>
    </dgm:pt>
    <dgm:pt modelId="{DFFD974B-78C3-411C-8DF4-68285E4D0CE4}" type="pres">
      <dgm:prSet presAssocID="{B586FC3D-B2E7-4773-9BD0-EABF48920115}" presName="spaceRect" presStyleCnt="0"/>
      <dgm:spPr/>
    </dgm:pt>
    <dgm:pt modelId="{5012CB59-D811-44A5-8308-51B8CF7DCA90}" type="pres">
      <dgm:prSet presAssocID="{B586FC3D-B2E7-4773-9BD0-EABF48920115}" presName="parTx" presStyleLbl="revTx" presStyleIdx="1" presStyleCnt="4">
        <dgm:presLayoutVars>
          <dgm:chMax val="0"/>
          <dgm:chPref val="0"/>
        </dgm:presLayoutVars>
      </dgm:prSet>
      <dgm:spPr/>
    </dgm:pt>
    <dgm:pt modelId="{9F62B033-FE9C-442A-AE5B-48919417B4FD}" type="pres">
      <dgm:prSet presAssocID="{2FA149C6-C52D-485C-B9AC-CCC75A5B9C9B}" presName="sibTrans" presStyleCnt="0"/>
      <dgm:spPr/>
    </dgm:pt>
    <dgm:pt modelId="{71E67A0F-8736-4091-8461-08587C88993A}" type="pres">
      <dgm:prSet presAssocID="{A96847F3-0126-41A3-9206-CB73AE9FE3A0}" presName="compNode" presStyleCnt="0"/>
      <dgm:spPr/>
    </dgm:pt>
    <dgm:pt modelId="{F00F26E2-E3B5-4B8A-8E69-77C68FDB44AD}" type="pres">
      <dgm:prSet presAssocID="{A96847F3-0126-41A3-9206-CB73AE9FE3A0}" presName="bgRect" presStyleLbl="bgShp" presStyleIdx="2" presStyleCnt="4"/>
      <dgm:spPr/>
    </dgm:pt>
    <dgm:pt modelId="{8C38964E-74E3-4AF1-A9B0-C99C443408B9}" type="pres">
      <dgm:prSet presAssocID="{A96847F3-0126-41A3-9206-CB73AE9FE3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5AC585D9-C506-45F3-85E1-B544A2F9F154}" type="pres">
      <dgm:prSet presAssocID="{A96847F3-0126-41A3-9206-CB73AE9FE3A0}" presName="spaceRect" presStyleCnt="0"/>
      <dgm:spPr/>
    </dgm:pt>
    <dgm:pt modelId="{D8E5F69A-2EED-4962-B825-275753475A84}" type="pres">
      <dgm:prSet presAssocID="{A96847F3-0126-41A3-9206-CB73AE9FE3A0}" presName="parTx" presStyleLbl="revTx" presStyleIdx="2" presStyleCnt="4">
        <dgm:presLayoutVars>
          <dgm:chMax val="0"/>
          <dgm:chPref val="0"/>
        </dgm:presLayoutVars>
      </dgm:prSet>
      <dgm:spPr/>
    </dgm:pt>
    <dgm:pt modelId="{8FFD47A7-6F9E-4DEB-83A2-923385D6E33C}" type="pres">
      <dgm:prSet presAssocID="{F854A857-9199-4506-8B38-CF886995BD87}" presName="sibTrans" presStyleCnt="0"/>
      <dgm:spPr/>
    </dgm:pt>
    <dgm:pt modelId="{17ED5CB9-12EC-44F5-8C02-255BBF336F24}" type="pres">
      <dgm:prSet presAssocID="{200FB6F0-932E-4E2C-A242-5BBE3A894106}" presName="compNode" presStyleCnt="0"/>
      <dgm:spPr/>
    </dgm:pt>
    <dgm:pt modelId="{A417551D-514F-4B95-A364-2AD93C7C9BE1}" type="pres">
      <dgm:prSet presAssocID="{200FB6F0-932E-4E2C-A242-5BBE3A894106}" presName="bgRect" presStyleLbl="bgShp" presStyleIdx="3" presStyleCnt="4"/>
      <dgm:spPr/>
    </dgm:pt>
    <dgm:pt modelId="{D89E573B-87B0-4202-8B10-7A6DD58123DC}" type="pres">
      <dgm:prSet presAssocID="{200FB6F0-932E-4E2C-A242-5BBE3A89410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C2E6A4D3-5F63-4A7B-92BE-25EBF3BE7CF6}" type="pres">
      <dgm:prSet presAssocID="{200FB6F0-932E-4E2C-A242-5BBE3A894106}" presName="spaceRect" presStyleCnt="0"/>
      <dgm:spPr/>
    </dgm:pt>
    <dgm:pt modelId="{408CC40F-57B1-42BA-99BF-A6C888E2FF7D}" type="pres">
      <dgm:prSet presAssocID="{200FB6F0-932E-4E2C-A242-5BBE3A89410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6CCFF02-D251-4232-87A0-D9A5DCBAC76F}" type="presOf" srcId="{A96847F3-0126-41A3-9206-CB73AE9FE3A0}" destId="{D8E5F69A-2EED-4962-B825-275753475A84}" srcOrd="0" destOrd="0" presId="urn:microsoft.com/office/officeart/2018/2/layout/IconVerticalSolidList"/>
    <dgm:cxn modelId="{A7601721-7D63-4838-AE22-B83BB6D7972E}" srcId="{B7E2F317-9B2E-4C8A-BA45-DD3ED7CCD58D}" destId="{200FB6F0-932E-4E2C-A242-5BBE3A894106}" srcOrd="3" destOrd="0" parTransId="{2778E300-AB14-4599-AB98-012467A813D9}" sibTransId="{3737B36E-2441-4F4D-801A-889A780DD389}"/>
    <dgm:cxn modelId="{4D753026-5B3C-45A4-B513-382900E04093}" type="presOf" srcId="{F9EFA052-CDE8-4F98-9434-48FD13B5DBCD}" destId="{D0B5B1A3-47DF-4E54-8784-48E26548CA4F}" srcOrd="0" destOrd="0" presId="urn:microsoft.com/office/officeart/2018/2/layout/IconVerticalSolidList"/>
    <dgm:cxn modelId="{FEA4F881-95F9-4AA6-BD56-8F3E231D8F64}" type="presOf" srcId="{B7E2F317-9B2E-4C8A-BA45-DD3ED7CCD58D}" destId="{087DCDB9-FF76-427E-88B7-38FAE20ACD48}" srcOrd="0" destOrd="0" presId="urn:microsoft.com/office/officeart/2018/2/layout/IconVerticalSolidList"/>
    <dgm:cxn modelId="{7C323A9F-3B33-48A3-9850-9E4A5BE22C2E}" srcId="{B7E2F317-9B2E-4C8A-BA45-DD3ED7CCD58D}" destId="{A96847F3-0126-41A3-9206-CB73AE9FE3A0}" srcOrd="2" destOrd="0" parTransId="{0419A02A-F934-4A82-B1FE-9CE190FB3A95}" sibTransId="{F854A857-9199-4506-8B38-CF886995BD87}"/>
    <dgm:cxn modelId="{BA20FFA2-7A5D-4ADF-BB68-3CAA42876A6A}" srcId="{B7E2F317-9B2E-4C8A-BA45-DD3ED7CCD58D}" destId="{F9EFA052-CDE8-4F98-9434-48FD13B5DBCD}" srcOrd="0" destOrd="0" parTransId="{092E1084-C77F-4ABA-BD4B-0D71B5C272C0}" sibTransId="{63A3E255-EB18-4AA1-B42E-F753CA06FAA4}"/>
    <dgm:cxn modelId="{D6733BAF-6E03-4DA8-A97A-32286CA60477}" srcId="{B7E2F317-9B2E-4C8A-BA45-DD3ED7CCD58D}" destId="{B586FC3D-B2E7-4773-9BD0-EABF48920115}" srcOrd="1" destOrd="0" parTransId="{E9BF16BA-DC17-49BB-BE6D-780EDD9596F0}" sibTransId="{2FA149C6-C52D-485C-B9AC-CCC75A5B9C9B}"/>
    <dgm:cxn modelId="{AEF7DBE7-D490-4328-8FCE-A64AF9B4714D}" type="presOf" srcId="{B586FC3D-B2E7-4773-9BD0-EABF48920115}" destId="{5012CB59-D811-44A5-8308-51B8CF7DCA90}" srcOrd="0" destOrd="0" presId="urn:microsoft.com/office/officeart/2018/2/layout/IconVerticalSolidList"/>
    <dgm:cxn modelId="{B7F48CFD-2F90-49E6-9563-B34A14EEA15F}" type="presOf" srcId="{200FB6F0-932E-4E2C-A242-5BBE3A894106}" destId="{408CC40F-57B1-42BA-99BF-A6C888E2FF7D}" srcOrd="0" destOrd="0" presId="urn:microsoft.com/office/officeart/2018/2/layout/IconVerticalSolidList"/>
    <dgm:cxn modelId="{3D805243-764C-4793-9899-6CE76173D784}" type="presParOf" srcId="{087DCDB9-FF76-427E-88B7-38FAE20ACD48}" destId="{99AEEDD5-09DC-4BAB-9D90-762AB3A19AC8}" srcOrd="0" destOrd="0" presId="urn:microsoft.com/office/officeart/2018/2/layout/IconVerticalSolidList"/>
    <dgm:cxn modelId="{1BE47954-B570-4FF4-A0E7-EB813CF167FC}" type="presParOf" srcId="{99AEEDD5-09DC-4BAB-9D90-762AB3A19AC8}" destId="{E5D6CF86-3ACE-4F9A-9AC9-444820559207}" srcOrd="0" destOrd="0" presId="urn:microsoft.com/office/officeart/2018/2/layout/IconVerticalSolidList"/>
    <dgm:cxn modelId="{21E9F339-F172-4900-AEEF-A7561AE21F3B}" type="presParOf" srcId="{99AEEDD5-09DC-4BAB-9D90-762AB3A19AC8}" destId="{048BF398-2B17-4099-9F0E-B28A6C4CA204}" srcOrd="1" destOrd="0" presId="urn:microsoft.com/office/officeart/2018/2/layout/IconVerticalSolidList"/>
    <dgm:cxn modelId="{2C0694E1-F75B-4BB4-B6F5-C0393749DD35}" type="presParOf" srcId="{99AEEDD5-09DC-4BAB-9D90-762AB3A19AC8}" destId="{490E2BBF-CEB2-4F0B-8403-0B1E63A41D4D}" srcOrd="2" destOrd="0" presId="urn:microsoft.com/office/officeart/2018/2/layout/IconVerticalSolidList"/>
    <dgm:cxn modelId="{4A5B480F-CB87-448E-88A0-1EF9929A36FF}" type="presParOf" srcId="{99AEEDD5-09DC-4BAB-9D90-762AB3A19AC8}" destId="{D0B5B1A3-47DF-4E54-8784-48E26548CA4F}" srcOrd="3" destOrd="0" presId="urn:microsoft.com/office/officeart/2018/2/layout/IconVerticalSolidList"/>
    <dgm:cxn modelId="{48FB8BF5-678A-48FD-A30D-48C52200922E}" type="presParOf" srcId="{087DCDB9-FF76-427E-88B7-38FAE20ACD48}" destId="{4E9B9AD3-9907-4E0D-8978-D88F8BA25584}" srcOrd="1" destOrd="0" presId="urn:microsoft.com/office/officeart/2018/2/layout/IconVerticalSolidList"/>
    <dgm:cxn modelId="{4E1F7BEF-2125-4081-AADC-8DF4D4710237}" type="presParOf" srcId="{087DCDB9-FF76-427E-88B7-38FAE20ACD48}" destId="{D2D3291A-125A-45B9-9F8C-B5D4D5D733EC}" srcOrd="2" destOrd="0" presId="urn:microsoft.com/office/officeart/2018/2/layout/IconVerticalSolidList"/>
    <dgm:cxn modelId="{B9F2F91C-002D-46D3-B642-8CBAB5067BDA}" type="presParOf" srcId="{D2D3291A-125A-45B9-9F8C-B5D4D5D733EC}" destId="{49D5641A-C677-4792-97EC-9FCA3EA63796}" srcOrd="0" destOrd="0" presId="urn:microsoft.com/office/officeart/2018/2/layout/IconVerticalSolidList"/>
    <dgm:cxn modelId="{49F48989-8D55-47B9-913F-429BFD3ED97B}" type="presParOf" srcId="{D2D3291A-125A-45B9-9F8C-B5D4D5D733EC}" destId="{FE130995-C85F-4939-BA26-519FF68BE9EB}" srcOrd="1" destOrd="0" presId="urn:microsoft.com/office/officeart/2018/2/layout/IconVerticalSolidList"/>
    <dgm:cxn modelId="{0F44F973-984B-4719-8F1E-90416280AB81}" type="presParOf" srcId="{D2D3291A-125A-45B9-9F8C-B5D4D5D733EC}" destId="{DFFD974B-78C3-411C-8DF4-68285E4D0CE4}" srcOrd="2" destOrd="0" presId="urn:microsoft.com/office/officeart/2018/2/layout/IconVerticalSolidList"/>
    <dgm:cxn modelId="{7C75A4C6-56BB-44BD-BD14-0FB6BB8A3BB2}" type="presParOf" srcId="{D2D3291A-125A-45B9-9F8C-B5D4D5D733EC}" destId="{5012CB59-D811-44A5-8308-51B8CF7DCA90}" srcOrd="3" destOrd="0" presId="urn:microsoft.com/office/officeart/2018/2/layout/IconVerticalSolidList"/>
    <dgm:cxn modelId="{7EAA8295-307F-41D0-AD69-43CE4DFF7868}" type="presParOf" srcId="{087DCDB9-FF76-427E-88B7-38FAE20ACD48}" destId="{9F62B033-FE9C-442A-AE5B-48919417B4FD}" srcOrd="3" destOrd="0" presId="urn:microsoft.com/office/officeart/2018/2/layout/IconVerticalSolidList"/>
    <dgm:cxn modelId="{88D132B7-ED25-49F7-A0EC-71AB9D711E99}" type="presParOf" srcId="{087DCDB9-FF76-427E-88B7-38FAE20ACD48}" destId="{71E67A0F-8736-4091-8461-08587C88993A}" srcOrd="4" destOrd="0" presId="urn:microsoft.com/office/officeart/2018/2/layout/IconVerticalSolidList"/>
    <dgm:cxn modelId="{989C10BE-092E-4265-BD15-19F61E51C476}" type="presParOf" srcId="{71E67A0F-8736-4091-8461-08587C88993A}" destId="{F00F26E2-E3B5-4B8A-8E69-77C68FDB44AD}" srcOrd="0" destOrd="0" presId="urn:microsoft.com/office/officeart/2018/2/layout/IconVerticalSolidList"/>
    <dgm:cxn modelId="{EE334548-C75A-42C6-84D3-54D9E7F98A4C}" type="presParOf" srcId="{71E67A0F-8736-4091-8461-08587C88993A}" destId="{8C38964E-74E3-4AF1-A9B0-C99C443408B9}" srcOrd="1" destOrd="0" presId="urn:microsoft.com/office/officeart/2018/2/layout/IconVerticalSolidList"/>
    <dgm:cxn modelId="{374FCD3D-5A70-4139-8E9B-3FB046FCA8D8}" type="presParOf" srcId="{71E67A0F-8736-4091-8461-08587C88993A}" destId="{5AC585D9-C506-45F3-85E1-B544A2F9F154}" srcOrd="2" destOrd="0" presId="urn:microsoft.com/office/officeart/2018/2/layout/IconVerticalSolidList"/>
    <dgm:cxn modelId="{D5EFE94F-4CCE-4C51-9649-2DF633BD642A}" type="presParOf" srcId="{71E67A0F-8736-4091-8461-08587C88993A}" destId="{D8E5F69A-2EED-4962-B825-275753475A84}" srcOrd="3" destOrd="0" presId="urn:microsoft.com/office/officeart/2018/2/layout/IconVerticalSolidList"/>
    <dgm:cxn modelId="{64D25AB5-E031-4E1C-8EA1-1B4A66577116}" type="presParOf" srcId="{087DCDB9-FF76-427E-88B7-38FAE20ACD48}" destId="{8FFD47A7-6F9E-4DEB-83A2-923385D6E33C}" srcOrd="5" destOrd="0" presId="urn:microsoft.com/office/officeart/2018/2/layout/IconVerticalSolidList"/>
    <dgm:cxn modelId="{32CAB37D-A6B9-43BA-ACF4-67E2F7388F04}" type="presParOf" srcId="{087DCDB9-FF76-427E-88B7-38FAE20ACD48}" destId="{17ED5CB9-12EC-44F5-8C02-255BBF336F24}" srcOrd="6" destOrd="0" presId="urn:microsoft.com/office/officeart/2018/2/layout/IconVerticalSolidList"/>
    <dgm:cxn modelId="{EE84327E-5F58-42A3-B8AD-A40F1E1F22CD}" type="presParOf" srcId="{17ED5CB9-12EC-44F5-8C02-255BBF336F24}" destId="{A417551D-514F-4B95-A364-2AD93C7C9BE1}" srcOrd="0" destOrd="0" presId="urn:microsoft.com/office/officeart/2018/2/layout/IconVerticalSolidList"/>
    <dgm:cxn modelId="{2B602FC2-06F0-48E8-84B8-1585724CEDB3}" type="presParOf" srcId="{17ED5CB9-12EC-44F5-8C02-255BBF336F24}" destId="{D89E573B-87B0-4202-8B10-7A6DD58123DC}" srcOrd="1" destOrd="0" presId="urn:microsoft.com/office/officeart/2018/2/layout/IconVerticalSolidList"/>
    <dgm:cxn modelId="{B8C7F374-BDD8-4F1F-A95B-0DA420998042}" type="presParOf" srcId="{17ED5CB9-12EC-44F5-8C02-255BBF336F24}" destId="{C2E6A4D3-5F63-4A7B-92BE-25EBF3BE7CF6}" srcOrd="2" destOrd="0" presId="urn:microsoft.com/office/officeart/2018/2/layout/IconVerticalSolidList"/>
    <dgm:cxn modelId="{40BFDA79-9DF8-422E-A2AF-CC568D2A01CE}" type="presParOf" srcId="{17ED5CB9-12EC-44F5-8C02-255BBF336F24}" destId="{408CC40F-57B1-42BA-99BF-A6C888E2FF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48A1C-90AD-CE48-95D9-52D974FB9A8E}">
      <dsp:nvSpPr>
        <dsp:cNvPr id="0" name=""/>
        <dsp:cNvSpPr/>
      </dsp:nvSpPr>
      <dsp:spPr>
        <a:xfrm>
          <a:off x="0" y="786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Model had a mean average error of $9.5 and explained 71% of the variance in price.</a:t>
          </a:r>
        </a:p>
      </dsp:txBody>
      <dsp:txXfrm>
        <a:off x="48547" y="127216"/>
        <a:ext cx="10418506" cy="897406"/>
      </dsp:txXfrm>
    </dsp:sp>
    <dsp:sp modelId="{202C4E7A-F547-294D-A2B7-3650DA0ACEDA}">
      <dsp:nvSpPr>
        <dsp:cNvPr id="0" name=""/>
        <dsp:cNvSpPr/>
      </dsp:nvSpPr>
      <dsp:spPr>
        <a:xfrm>
          <a:off x="0" y="11451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predicted Big Mountain resort should have a price of $95.87 compared to its current price of $81. </a:t>
          </a:r>
        </a:p>
      </dsp:txBody>
      <dsp:txXfrm>
        <a:off x="48547" y="1193716"/>
        <a:ext cx="10418506" cy="897406"/>
      </dsp:txXfrm>
    </dsp:sp>
    <dsp:sp modelId="{302CCB1D-91F7-934B-A542-49ABC45E2D5A}">
      <dsp:nvSpPr>
        <dsp:cNvPr id="0" name=""/>
        <dsp:cNvSpPr/>
      </dsp:nvSpPr>
      <dsp:spPr>
        <a:xfrm>
          <a:off x="0" y="22116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chance of the model being wrong by $14.87 is 0.1% and so an increase in price is most likely justified</a:t>
          </a:r>
        </a:p>
      </dsp:txBody>
      <dsp:txXfrm>
        <a:off x="48547" y="2260216"/>
        <a:ext cx="10418506" cy="897406"/>
      </dsp:txXfrm>
    </dsp:sp>
    <dsp:sp modelId="{14901A47-F74B-A544-BFEF-03A34C4B1EB5}">
      <dsp:nvSpPr>
        <dsp:cNvPr id="0" name=""/>
        <dsp:cNvSpPr/>
      </dsp:nvSpPr>
      <dsp:spPr>
        <a:xfrm>
          <a:off x="0" y="32781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data does not account for number of visitors</a:t>
          </a:r>
        </a:p>
      </dsp:txBody>
      <dsp:txXfrm>
        <a:off x="48547" y="3326716"/>
        <a:ext cx="10418506" cy="897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6CF86-3ACE-4F9A-9AC9-444820559207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BF398-2B17-4099-9F0E-B28A6C4CA204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5B1A3-47DF-4E54-8784-48E26548CA4F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Big Mountain Resort is currently heavily underpriced.</a:t>
          </a:r>
        </a:p>
      </dsp:txBody>
      <dsp:txXfrm>
        <a:off x="1057183" y="1805"/>
        <a:ext cx="9458416" cy="915310"/>
      </dsp:txXfrm>
    </dsp:sp>
    <dsp:sp modelId="{49D5641A-C677-4792-97EC-9FCA3EA63796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30995-C85F-4939-BA26-519FF68BE9EB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2CB59-D811-44A5-8308-51B8CF7DCA90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Fast Quads, Runs, Snow making ac, Vertical Drop, Skiable Terrain and total chairs are the most important factors in affecting price.</a:t>
          </a:r>
        </a:p>
      </dsp:txBody>
      <dsp:txXfrm>
        <a:off x="1057183" y="1145944"/>
        <a:ext cx="9458416" cy="915310"/>
      </dsp:txXfrm>
    </dsp:sp>
    <dsp:sp modelId="{F00F26E2-E3B5-4B8A-8E69-77C68FDB44AD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8964E-74E3-4AF1-A9B0-C99C443408B9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5F69A-2EED-4962-B825-275753475A84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model can help inform future decisions on changes in facilities or price.</a:t>
          </a:r>
        </a:p>
      </dsp:txBody>
      <dsp:txXfrm>
        <a:off x="1057183" y="2290082"/>
        <a:ext cx="9458416" cy="915310"/>
      </dsp:txXfrm>
    </dsp:sp>
    <dsp:sp modelId="{A417551D-514F-4B95-A364-2AD93C7C9BE1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9E573B-87B0-4202-8B10-7A6DD58123DC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CC40F-57B1-42BA-99BF-A6C888E2FF7D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Recommendations from this model should be approached cautiously as number of visitors was not factored in.   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6A14-FB16-F6F6-BAE1-81712EFF7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C15F8-7D07-1BD2-AAF7-DCB91BEF1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6DDA9-282C-5994-0847-0C9055C1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4EDB-CD4A-1B49-BBAC-BEA66F973F20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394B0-93E4-5387-3500-BC1F36E5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CC1E6-890C-B9F8-0696-546AE28B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623-08F3-BB4D-B23D-FB84E432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3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C8893-5996-941C-D7FB-9E2095CB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8F636-46A8-9341-888E-6BBF7038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CAB3E-81B4-DBA7-110D-80B1709C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4EDB-CD4A-1B49-BBAC-BEA66F973F20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99CBC-514A-1367-1B63-390EA483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3AA52-4064-DC7B-48EF-D1BA41B5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623-08F3-BB4D-B23D-FB84E432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0DE88-3533-04F7-D8CE-95E8C20D0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C144A-FA4E-84DE-C973-A1C5BAABE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4A9ED-A814-AF16-124B-36FD6F2B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4EDB-CD4A-1B49-BBAC-BEA66F973F20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686A6-F44C-8320-DC5E-F8462385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4EF93-4079-64AB-2B1D-1D0CBF3A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623-08F3-BB4D-B23D-FB84E432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9A2D-62C8-3FAA-E40D-5A50F5F1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311B4-131D-C014-96FA-251D0CDA0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ED074-7344-8F9F-E58B-0119335E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4EDB-CD4A-1B49-BBAC-BEA66F973F20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6CAB9-D660-0537-49A0-339BFFB0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1268-DD23-75C7-96E9-9E5DDB8C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623-08F3-BB4D-B23D-FB84E432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2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8A87-1819-E506-198F-C51381D9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CC6DA-6BE9-6875-7B57-36B3437CD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2EA07-4ED3-06F6-9C71-668EAC28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4EDB-CD4A-1B49-BBAC-BEA66F973F20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29451-48E1-C172-BE72-906990AF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F52BE-0923-1116-A740-832F5C61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623-08F3-BB4D-B23D-FB84E432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8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B5BB-9E82-5F9B-6734-7D426A6C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ECE8E-21FF-9AFD-A105-8284C60E5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6DE64-8573-1E7F-89ED-10B907296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D465B-980A-C193-B3DF-5FBEF222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4EDB-CD4A-1B49-BBAC-BEA66F973F20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53F5C-374C-2D3C-1C2B-AD48AAC0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2097F-F174-88C9-1B63-92161FED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623-08F3-BB4D-B23D-FB84E432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0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EFFE-457F-BDDF-4D48-64A86D47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A7320-5C0D-819C-6157-682B046E6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FC455-5280-4A5B-9DA6-1B9279790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8BF80-9296-CBC1-7F29-CA66F4D33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CFCB4-D571-81D0-78D2-45C526485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7A1F3-A278-B327-1CA4-D14D74AF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4EDB-CD4A-1B49-BBAC-BEA66F973F20}" type="datetimeFigureOut">
              <a:rPr lang="en-US" smtClean="0"/>
              <a:t>8/7/23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0A736-14A6-62DB-1F72-CFA583F4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3722C-A4F7-AFDB-F0FB-48A72654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623-08F3-BB4D-B23D-FB84E432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3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2EC8-A381-6915-5AA6-1B0CE2AE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4EC53-04EA-01C7-7154-BEC833F7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4EDB-CD4A-1B49-BBAC-BEA66F973F20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F8D85-F29A-7F12-16BB-6B74FA87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25D9F-A239-31E2-8622-C4BE5D6A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623-08F3-BB4D-B23D-FB84E432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3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B1B98-5CAF-12E7-624D-25ECB8DE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4EDB-CD4A-1B49-BBAC-BEA66F973F20}" type="datetimeFigureOut">
              <a:rPr lang="en-US" smtClean="0"/>
              <a:t>8/7/23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5C555-BBBE-D8F9-754E-C08FC5CA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8F966-77C8-4212-6EE7-D883504C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623-08F3-BB4D-B23D-FB84E432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7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37A1-27A4-BFBD-28D6-1C894EC3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05150-7329-8782-1B5F-EABB97FB4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4410D-87A3-541A-408D-4F0DAE5A2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8629D-80C2-D6E4-F9A6-B9FEC3D0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4EDB-CD4A-1B49-BBAC-BEA66F973F20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FE501-9B8F-5479-F820-E4ED151D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DA4B2-258A-77FE-8B25-1504B781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623-08F3-BB4D-B23D-FB84E432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7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6D5B-FB1C-C367-5E40-9001AF37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B1C14-82B1-FB0E-A2BA-0316E3CDD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F1F81-B630-93A7-EEC3-7EF426692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D7E1C-6161-2A40-C11C-715E12ED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4EDB-CD4A-1B49-BBAC-BEA66F973F20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19E60-1393-21B2-8DFC-54553F62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51A78-3E4D-18AA-392A-B9528480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623-08F3-BB4D-B23D-FB84E432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2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5B838-252E-32D0-1365-C5499832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960B1-F4B8-C6E9-09D2-58E011DA6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F3B92-A2ED-C24E-8F37-5C19D3AEA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14EDB-CD4A-1B49-BBAC-BEA66F973F20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9C6E8-4E9F-7C88-762B-1BECADA2A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066C7-6710-49CE-6225-506D5E73E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9E623-08F3-BB4D-B23D-FB84E432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2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9D128-3A96-8295-BA5C-EE9C225F2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9C388-0B17-4423-8A4F-A0E906AC1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PRICING MODEL FOR BIG MOUNTAIN RESORT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0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960C-E0B4-B3F5-A567-F267C014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0D054-DE28-05B6-17A4-8A75B769B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Mountain resort has recently installed an additional chair lift that increases their operating costs by $1,540,000 per season.</a:t>
            </a:r>
          </a:p>
          <a:p>
            <a:r>
              <a:rPr lang="en-US" dirty="0"/>
              <a:t>Based on this change, they would have to change their ticket price. </a:t>
            </a:r>
          </a:p>
          <a:p>
            <a:r>
              <a:rPr lang="en-US" dirty="0"/>
              <a:t>In the past, they would just base their price on the market average of resorts without factoring in all the facilities they provide.</a:t>
            </a:r>
          </a:p>
          <a:p>
            <a:r>
              <a:rPr lang="en-US" dirty="0"/>
              <a:t>With my model, we can find out how Big Mountain should be priced and why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9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042C-0D56-DB88-9997-515A3AE8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FINDINGS AND RECOMMENDATIONS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77EABA-64D6-6E0F-789D-374595ED8B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76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C012F-7727-2DBE-AE0F-C0D262BD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1938691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affects price most?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344C89-27E2-9B8F-DE2E-CD7754E36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526" y="377930"/>
            <a:ext cx="7975474" cy="648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8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0BF92AA-3107-AC65-94B4-B8544B32D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857251"/>
            <a:ext cx="10564813" cy="823912"/>
          </a:xfrm>
        </p:spPr>
        <p:txBody>
          <a:bodyPr>
            <a:normAutofit/>
          </a:bodyPr>
          <a:lstStyle/>
          <a:p>
            <a:r>
              <a:rPr lang="en-US" b="0" dirty="0"/>
              <a:t>Big Mountain seems to be way above average in factors that are most important in predicting price.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2D63E28-84BE-550C-D85F-F9C8F60BB4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2500313"/>
            <a:ext cx="5914776" cy="3256605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11FFECC-D85F-A5F7-5759-E4BFD9E206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68908" y="2302278"/>
            <a:ext cx="5900855" cy="325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0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0BF92AA-3107-AC65-94B4-B8544B32D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857251"/>
            <a:ext cx="10836276" cy="823912"/>
          </a:xfrm>
        </p:spPr>
        <p:txBody>
          <a:bodyPr>
            <a:normAutofit/>
          </a:bodyPr>
          <a:lstStyle/>
          <a:p>
            <a:r>
              <a:rPr lang="en-US" b="0" dirty="0"/>
              <a:t>Big Mountain seems to be way above average in factors that are most important in predicting price.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FC7BB6-88F3-0DEB-0465-013AF634D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2417523"/>
            <a:ext cx="6038267" cy="335618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E7C515-C686-85BE-A186-82FEC0D2C6B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73443" y="2317315"/>
            <a:ext cx="6218557" cy="34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7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0BF92AA-3107-AC65-94B4-B8544B32D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24" y="1128714"/>
            <a:ext cx="10521951" cy="823912"/>
          </a:xfrm>
        </p:spPr>
        <p:txBody>
          <a:bodyPr>
            <a:normAutofit/>
          </a:bodyPr>
          <a:lstStyle/>
          <a:p>
            <a:r>
              <a:rPr lang="en-US" b="0" dirty="0"/>
              <a:t>Big Mountain seems to be way above average in factors that are most important in predicting price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9E7939-1DF0-F89F-A5B8-C4A21994EB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2500313"/>
            <a:ext cx="5896267" cy="3246414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6D4DA5D-810B-25AB-C9A2-BAC1739B59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25854" y="2228850"/>
            <a:ext cx="6366146" cy="353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0BF92AA-3107-AC65-94B4-B8544B32D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24" y="1128714"/>
            <a:ext cx="10521951" cy="823912"/>
          </a:xfrm>
        </p:spPr>
        <p:txBody>
          <a:bodyPr>
            <a:normAutofit/>
          </a:bodyPr>
          <a:lstStyle/>
          <a:p>
            <a:r>
              <a:rPr lang="en-US" b="0" dirty="0"/>
              <a:t>While Big Mountain may be the most expensive resort in Montana, it is only slightly above average when compared to the whole market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39B511-7C6E-D76F-BCFF-0D27045015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2343151"/>
            <a:ext cx="6178976" cy="338613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BEDF9B-5FF2-3DC7-A668-A013749349C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54400" y="2343151"/>
            <a:ext cx="5837600" cy="32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1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FDF3-DC94-B183-7D8C-0C6B04EF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771381D2-D6EC-5FAD-1FF4-1C6C06E7B9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28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309</Words>
  <Application>Microsoft Macintosh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PRICING MODEL FOR BIG MOUNTAIN RESORT</vt:lpstr>
      <vt:lpstr>THE PROBLEM</vt:lpstr>
      <vt:lpstr>KEY FINDINGS AND RECOMMENDATIONS</vt:lpstr>
      <vt:lpstr>What affects price most?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PRICING MODEL FOR BIG MOUNTAIN RESORT</dc:title>
  <dc:creator>Sabir, Asad Ali Sohel</dc:creator>
  <cp:lastModifiedBy>Sabir, Asad Ali Sohel</cp:lastModifiedBy>
  <cp:revision>2</cp:revision>
  <dcterms:created xsi:type="dcterms:W3CDTF">2023-08-07T15:25:08Z</dcterms:created>
  <dcterms:modified xsi:type="dcterms:W3CDTF">2023-08-07T17:14:34Z</dcterms:modified>
</cp:coreProperties>
</file>