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781076-E941-4B7C-B680-0FE530A1C93C}"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FFE9-3A7C-48D2-82D4-870CBE01D72D}" type="slidenum">
              <a:rPr lang="en-US" smtClean="0"/>
              <a:t>‹#›</a:t>
            </a:fld>
            <a:endParaRPr lang="en-US"/>
          </a:p>
        </p:txBody>
      </p:sp>
    </p:spTree>
    <p:extLst>
      <p:ext uri="{BB962C8B-B14F-4D97-AF65-F5344CB8AC3E}">
        <p14:creationId xmlns:p14="http://schemas.microsoft.com/office/powerpoint/2010/main" val="328273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81076-E941-4B7C-B680-0FE530A1C93C}"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FFE9-3A7C-48D2-82D4-870CBE01D72D}" type="slidenum">
              <a:rPr lang="en-US" smtClean="0"/>
              <a:t>‹#›</a:t>
            </a:fld>
            <a:endParaRPr lang="en-US"/>
          </a:p>
        </p:txBody>
      </p:sp>
    </p:spTree>
    <p:extLst>
      <p:ext uri="{BB962C8B-B14F-4D97-AF65-F5344CB8AC3E}">
        <p14:creationId xmlns:p14="http://schemas.microsoft.com/office/powerpoint/2010/main" val="1638365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81076-E941-4B7C-B680-0FE530A1C93C}"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FFE9-3A7C-48D2-82D4-870CBE01D72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4289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81076-E941-4B7C-B680-0FE530A1C93C}"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FFE9-3A7C-48D2-82D4-870CBE01D72D}" type="slidenum">
              <a:rPr lang="en-US" smtClean="0"/>
              <a:t>‹#›</a:t>
            </a:fld>
            <a:endParaRPr lang="en-US"/>
          </a:p>
        </p:txBody>
      </p:sp>
    </p:spTree>
    <p:extLst>
      <p:ext uri="{BB962C8B-B14F-4D97-AF65-F5344CB8AC3E}">
        <p14:creationId xmlns:p14="http://schemas.microsoft.com/office/powerpoint/2010/main" val="1688753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81076-E941-4B7C-B680-0FE530A1C93C}"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FFE9-3A7C-48D2-82D4-870CBE01D72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2390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81076-E941-4B7C-B680-0FE530A1C93C}"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FFE9-3A7C-48D2-82D4-870CBE01D72D}" type="slidenum">
              <a:rPr lang="en-US" smtClean="0"/>
              <a:t>‹#›</a:t>
            </a:fld>
            <a:endParaRPr lang="en-US"/>
          </a:p>
        </p:txBody>
      </p:sp>
    </p:spTree>
    <p:extLst>
      <p:ext uri="{BB962C8B-B14F-4D97-AF65-F5344CB8AC3E}">
        <p14:creationId xmlns:p14="http://schemas.microsoft.com/office/powerpoint/2010/main" val="2575367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81076-E941-4B7C-B680-0FE530A1C93C}"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FFE9-3A7C-48D2-82D4-870CBE01D72D}" type="slidenum">
              <a:rPr lang="en-US" smtClean="0"/>
              <a:t>‹#›</a:t>
            </a:fld>
            <a:endParaRPr lang="en-US"/>
          </a:p>
        </p:txBody>
      </p:sp>
    </p:spTree>
    <p:extLst>
      <p:ext uri="{BB962C8B-B14F-4D97-AF65-F5344CB8AC3E}">
        <p14:creationId xmlns:p14="http://schemas.microsoft.com/office/powerpoint/2010/main" val="3466297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81076-E941-4B7C-B680-0FE530A1C93C}"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FFE9-3A7C-48D2-82D4-870CBE01D72D}" type="slidenum">
              <a:rPr lang="en-US" smtClean="0"/>
              <a:t>‹#›</a:t>
            </a:fld>
            <a:endParaRPr lang="en-US"/>
          </a:p>
        </p:txBody>
      </p:sp>
    </p:spTree>
    <p:extLst>
      <p:ext uri="{BB962C8B-B14F-4D97-AF65-F5344CB8AC3E}">
        <p14:creationId xmlns:p14="http://schemas.microsoft.com/office/powerpoint/2010/main" val="1187469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81076-E941-4B7C-B680-0FE530A1C93C}"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FFE9-3A7C-48D2-82D4-870CBE01D72D}" type="slidenum">
              <a:rPr lang="en-US" smtClean="0"/>
              <a:t>‹#›</a:t>
            </a:fld>
            <a:endParaRPr lang="en-US"/>
          </a:p>
        </p:txBody>
      </p:sp>
    </p:spTree>
    <p:extLst>
      <p:ext uri="{BB962C8B-B14F-4D97-AF65-F5344CB8AC3E}">
        <p14:creationId xmlns:p14="http://schemas.microsoft.com/office/powerpoint/2010/main" val="2778657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81076-E941-4B7C-B680-0FE530A1C93C}"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FFE9-3A7C-48D2-82D4-870CBE01D72D}" type="slidenum">
              <a:rPr lang="en-US" smtClean="0"/>
              <a:t>‹#›</a:t>
            </a:fld>
            <a:endParaRPr lang="en-US"/>
          </a:p>
        </p:txBody>
      </p:sp>
    </p:spTree>
    <p:extLst>
      <p:ext uri="{BB962C8B-B14F-4D97-AF65-F5344CB8AC3E}">
        <p14:creationId xmlns:p14="http://schemas.microsoft.com/office/powerpoint/2010/main" val="3674740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781076-E941-4B7C-B680-0FE530A1C93C}"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0FFE9-3A7C-48D2-82D4-870CBE01D72D}" type="slidenum">
              <a:rPr lang="en-US" smtClean="0"/>
              <a:t>‹#›</a:t>
            </a:fld>
            <a:endParaRPr lang="en-US"/>
          </a:p>
        </p:txBody>
      </p:sp>
    </p:spTree>
    <p:extLst>
      <p:ext uri="{BB962C8B-B14F-4D97-AF65-F5344CB8AC3E}">
        <p14:creationId xmlns:p14="http://schemas.microsoft.com/office/powerpoint/2010/main" val="3804756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781076-E941-4B7C-B680-0FE530A1C93C}" type="datetimeFigureOut">
              <a:rPr lang="en-US" smtClean="0"/>
              <a:t>11/20/2022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40FFE9-3A7C-48D2-82D4-870CBE01D72D}" type="slidenum">
              <a:rPr lang="en-US" smtClean="0"/>
              <a:t>‹#›</a:t>
            </a:fld>
            <a:endParaRPr lang="en-US"/>
          </a:p>
        </p:txBody>
      </p:sp>
    </p:spTree>
    <p:extLst>
      <p:ext uri="{BB962C8B-B14F-4D97-AF65-F5344CB8AC3E}">
        <p14:creationId xmlns:p14="http://schemas.microsoft.com/office/powerpoint/2010/main" val="232896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781076-E941-4B7C-B680-0FE530A1C93C}" type="datetimeFigureOut">
              <a:rPr lang="en-US" smtClean="0"/>
              <a:t>11/20/2022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40FFE9-3A7C-48D2-82D4-870CBE01D72D}" type="slidenum">
              <a:rPr lang="en-US" smtClean="0"/>
              <a:t>‹#›</a:t>
            </a:fld>
            <a:endParaRPr lang="en-US"/>
          </a:p>
        </p:txBody>
      </p:sp>
    </p:spTree>
    <p:extLst>
      <p:ext uri="{BB962C8B-B14F-4D97-AF65-F5344CB8AC3E}">
        <p14:creationId xmlns:p14="http://schemas.microsoft.com/office/powerpoint/2010/main" val="25867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81076-E941-4B7C-B680-0FE530A1C93C}" type="datetimeFigureOut">
              <a:rPr lang="en-US" smtClean="0"/>
              <a:t>11/20/2022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40FFE9-3A7C-48D2-82D4-870CBE01D72D}" type="slidenum">
              <a:rPr lang="en-US" smtClean="0"/>
              <a:t>‹#›</a:t>
            </a:fld>
            <a:endParaRPr lang="en-US"/>
          </a:p>
        </p:txBody>
      </p:sp>
    </p:spTree>
    <p:extLst>
      <p:ext uri="{BB962C8B-B14F-4D97-AF65-F5344CB8AC3E}">
        <p14:creationId xmlns:p14="http://schemas.microsoft.com/office/powerpoint/2010/main" val="2698744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81076-E941-4B7C-B680-0FE530A1C93C}"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0FFE9-3A7C-48D2-82D4-870CBE01D72D}" type="slidenum">
              <a:rPr lang="en-US" smtClean="0"/>
              <a:t>‹#›</a:t>
            </a:fld>
            <a:endParaRPr lang="en-US"/>
          </a:p>
        </p:txBody>
      </p:sp>
    </p:spTree>
    <p:extLst>
      <p:ext uri="{BB962C8B-B14F-4D97-AF65-F5344CB8AC3E}">
        <p14:creationId xmlns:p14="http://schemas.microsoft.com/office/powerpoint/2010/main" val="61101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781076-E941-4B7C-B680-0FE530A1C93C}"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0FFE9-3A7C-48D2-82D4-870CBE01D72D}" type="slidenum">
              <a:rPr lang="en-US" smtClean="0"/>
              <a:t>‹#›</a:t>
            </a:fld>
            <a:endParaRPr lang="en-US"/>
          </a:p>
        </p:txBody>
      </p:sp>
    </p:spTree>
    <p:extLst>
      <p:ext uri="{BB962C8B-B14F-4D97-AF65-F5344CB8AC3E}">
        <p14:creationId xmlns:p14="http://schemas.microsoft.com/office/powerpoint/2010/main" val="364694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D781076-E941-4B7C-B680-0FE530A1C93C}" type="datetimeFigureOut">
              <a:rPr lang="en-US" smtClean="0"/>
              <a:t>11/20/2022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340FFE9-3A7C-48D2-82D4-870CBE01D72D}" type="slidenum">
              <a:rPr lang="en-US" smtClean="0"/>
              <a:t>‹#›</a:t>
            </a:fld>
            <a:endParaRPr lang="en-US"/>
          </a:p>
        </p:txBody>
      </p:sp>
    </p:spTree>
    <p:extLst>
      <p:ext uri="{BB962C8B-B14F-4D97-AF65-F5344CB8AC3E}">
        <p14:creationId xmlns:p14="http://schemas.microsoft.com/office/powerpoint/2010/main" val="2229292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spersky.com/resource-center/definitions/brute-force-attac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lobalwebindex.com/reports/vpn-usage-around-the-worl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spersky.com/internet-securit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Virtual_private_network" TargetMode="External"/><Relationship Id="rId2" Type="http://schemas.openxmlformats.org/officeDocument/2006/relationships/hyperlink" Target="https://www.kaspersky.com/resource-center/definitions/what-is-a-vp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A591-D4A0-46DC-A8CD-0B6D2932A9B0}"/>
              </a:ext>
            </a:extLst>
          </p:cNvPr>
          <p:cNvSpPr>
            <a:spLocks noGrp="1"/>
          </p:cNvSpPr>
          <p:nvPr>
            <p:ph type="ctrTitle"/>
          </p:nvPr>
        </p:nvSpPr>
        <p:spPr>
          <a:xfrm>
            <a:off x="-1012874" y="867639"/>
            <a:ext cx="9274003" cy="2561361"/>
          </a:xfrm>
        </p:spPr>
        <p:txBody>
          <a:bodyPr/>
          <a:lstStyle/>
          <a:p>
            <a:r>
              <a:rPr lang="en-US" sz="7200" dirty="0"/>
              <a:t>VPN</a:t>
            </a:r>
          </a:p>
        </p:txBody>
      </p:sp>
      <p:sp>
        <p:nvSpPr>
          <p:cNvPr id="3" name="Subtitle 2">
            <a:extLst>
              <a:ext uri="{FF2B5EF4-FFF2-40B4-BE49-F238E27FC236}">
                <a16:creationId xmlns:a16="http://schemas.microsoft.com/office/drawing/2014/main" id="{18650DC0-6763-4423-B549-C56565437ED6}"/>
              </a:ext>
            </a:extLst>
          </p:cNvPr>
          <p:cNvSpPr>
            <a:spLocks noGrp="1"/>
          </p:cNvSpPr>
          <p:nvPr>
            <p:ph type="subTitle" idx="1"/>
          </p:nvPr>
        </p:nvSpPr>
        <p:spPr>
          <a:xfrm>
            <a:off x="494193" y="3429000"/>
            <a:ext cx="7766936" cy="1096899"/>
          </a:xfrm>
        </p:spPr>
        <p:txBody>
          <a:bodyPr>
            <a:normAutofit/>
          </a:bodyPr>
          <a:lstStyle/>
          <a:p>
            <a:r>
              <a:rPr lang="en-US" sz="2400" dirty="0"/>
              <a:t>Virtual private network</a:t>
            </a:r>
          </a:p>
        </p:txBody>
      </p:sp>
    </p:spTree>
    <p:extLst>
      <p:ext uri="{BB962C8B-B14F-4D97-AF65-F5344CB8AC3E}">
        <p14:creationId xmlns:p14="http://schemas.microsoft.com/office/powerpoint/2010/main" val="22818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232D-7094-4CC0-999B-9FEDCF264EFB}"/>
              </a:ext>
            </a:extLst>
          </p:cNvPr>
          <p:cNvSpPr>
            <a:spLocks noGrp="1"/>
          </p:cNvSpPr>
          <p:nvPr>
            <p:ph type="title"/>
          </p:nvPr>
        </p:nvSpPr>
        <p:spPr>
          <a:xfrm>
            <a:off x="677334" y="156238"/>
            <a:ext cx="8596668" cy="1320800"/>
          </a:xfrm>
        </p:spPr>
        <p:txBody>
          <a:bodyPr/>
          <a:lstStyle/>
          <a:p>
            <a:r>
              <a:rPr lang="en-US" b="1" dirty="0"/>
              <a:t>How does a VPN work?</a:t>
            </a:r>
            <a:br>
              <a:rPr lang="en-US" b="1" dirty="0"/>
            </a:br>
            <a:endParaRPr lang="en-US" dirty="0"/>
          </a:p>
        </p:txBody>
      </p:sp>
      <p:sp>
        <p:nvSpPr>
          <p:cNvPr id="3" name="Content Placeholder 2">
            <a:extLst>
              <a:ext uri="{FF2B5EF4-FFF2-40B4-BE49-F238E27FC236}">
                <a16:creationId xmlns:a16="http://schemas.microsoft.com/office/drawing/2014/main" id="{CF5C379C-737D-4FB0-BCC7-6B4CABF26CE2}"/>
              </a:ext>
            </a:extLst>
          </p:cNvPr>
          <p:cNvSpPr>
            <a:spLocks noGrp="1"/>
          </p:cNvSpPr>
          <p:nvPr>
            <p:ph idx="1"/>
          </p:nvPr>
        </p:nvSpPr>
        <p:spPr>
          <a:xfrm>
            <a:off x="677334" y="844061"/>
            <a:ext cx="8596668" cy="5857701"/>
          </a:xfrm>
        </p:spPr>
        <p:txBody>
          <a:bodyPr>
            <a:normAutofit lnSpcReduction="10000"/>
          </a:bodyPr>
          <a:lstStyle/>
          <a:p>
            <a:r>
              <a:rPr lang="en-US" sz="2400" dirty="0"/>
              <a:t>VPN stands for </a:t>
            </a:r>
            <a:r>
              <a:rPr lang="en-US" sz="2400" b="1" dirty="0"/>
              <a:t>"Virtual Private Network"</a:t>
            </a:r>
            <a:r>
              <a:rPr lang="en-US" sz="2400" dirty="0"/>
              <a:t> and describes the opportunity to establish a protected network connection when using public networks. VPNs encrypt your internet traffic and disguise your online identity. This makes it more difficult for third parties to track your activities online and steal data. The encryption takes place in </a:t>
            </a:r>
            <a:r>
              <a:rPr lang="en-US" sz="2400" b="1" dirty="0"/>
              <a:t>real time</a:t>
            </a:r>
            <a:r>
              <a:rPr lang="en-US" sz="2400" dirty="0"/>
              <a:t>.</a:t>
            </a:r>
          </a:p>
          <a:p>
            <a:pPr fontAlgn="base"/>
            <a:r>
              <a:rPr lang="en-US" sz="2400" dirty="0"/>
              <a:t>A VPN hides your IP address by letting the network redirect it through a specially configured remote server run by a VPN host. This means that if you surf online with a VPN, the VPN server becomes the source of your data. This means your Internet Service Provider (ISP) and other third parties cannot see which websites you visit or what data you send and receive online. A VPN works like a filter that turns all your data into "gibberish". Even if someone were to get their hands on your data, it would be useless.</a:t>
            </a:r>
          </a:p>
          <a:p>
            <a:endParaRPr lang="en-US" sz="2400" dirty="0"/>
          </a:p>
        </p:txBody>
      </p:sp>
    </p:spTree>
    <p:extLst>
      <p:ext uri="{BB962C8B-B14F-4D97-AF65-F5344CB8AC3E}">
        <p14:creationId xmlns:p14="http://schemas.microsoft.com/office/powerpoint/2010/main" val="289038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D39A5B2-7708-49AC-A2EE-5B23C9F6F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803" y="1595437"/>
            <a:ext cx="7620000"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93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B435-B5CA-4B3E-8480-5F5D4D460365}"/>
              </a:ext>
            </a:extLst>
          </p:cNvPr>
          <p:cNvSpPr>
            <a:spLocks noGrp="1"/>
          </p:cNvSpPr>
          <p:nvPr>
            <p:ph type="title"/>
          </p:nvPr>
        </p:nvSpPr>
        <p:spPr>
          <a:xfrm>
            <a:off x="677334" y="103875"/>
            <a:ext cx="8596668" cy="712763"/>
          </a:xfrm>
        </p:spPr>
        <p:txBody>
          <a:bodyPr>
            <a:normAutofit fontScale="90000"/>
          </a:bodyPr>
          <a:lstStyle/>
          <a:p>
            <a:r>
              <a:rPr lang="en-US" b="1" dirty="0"/>
              <a:t>What are the benefits of a VPN connection?</a:t>
            </a:r>
            <a:br>
              <a:rPr lang="en-US" b="1" dirty="0"/>
            </a:br>
            <a:endParaRPr lang="en-US" dirty="0"/>
          </a:p>
        </p:txBody>
      </p:sp>
      <p:sp>
        <p:nvSpPr>
          <p:cNvPr id="3" name="Content Placeholder 2">
            <a:extLst>
              <a:ext uri="{FF2B5EF4-FFF2-40B4-BE49-F238E27FC236}">
                <a16:creationId xmlns:a16="http://schemas.microsoft.com/office/drawing/2014/main" id="{13F3A47C-C2AC-4203-99C1-77542B5F4E68}"/>
              </a:ext>
            </a:extLst>
          </p:cNvPr>
          <p:cNvSpPr>
            <a:spLocks noGrp="1"/>
          </p:cNvSpPr>
          <p:nvPr>
            <p:ph idx="1"/>
          </p:nvPr>
        </p:nvSpPr>
        <p:spPr>
          <a:xfrm>
            <a:off x="534572" y="816638"/>
            <a:ext cx="8950445" cy="5937487"/>
          </a:xfrm>
        </p:spPr>
        <p:txBody>
          <a:bodyPr>
            <a:normAutofit fontScale="92500" lnSpcReduction="10000"/>
          </a:bodyPr>
          <a:lstStyle/>
          <a:p>
            <a:pPr fontAlgn="base"/>
            <a:r>
              <a:rPr lang="en-US" b="1" dirty="0"/>
              <a:t>Secure encryption:</a:t>
            </a:r>
            <a:r>
              <a:rPr lang="en-US" dirty="0"/>
              <a:t> To read the data, you need an </a:t>
            </a:r>
            <a:r>
              <a:rPr lang="en-US" i="1" dirty="0"/>
              <a:t>encryption key</a:t>
            </a:r>
            <a:r>
              <a:rPr lang="en-US" dirty="0"/>
              <a:t> . Without one, it would take millions of years for a computer to decipher the code in the event of a </a:t>
            </a:r>
            <a:r>
              <a:rPr lang="en-US" dirty="0">
                <a:hlinkClick r:id="rId2"/>
              </a:rPr>
              <a:t>brute force attack</a:t>
            </a:r>
            <a:r>
              <a:rPr lang="en-US" dirty="0"/>
              <a:t> . With the help of a VPN, your online activities are hidden even on public networks.</a:t>
            </a:r>
          </a:p>
          <a:p>
            <a:pPr fontAlgn="base"/>
            <a:r>
              <a:rPr lang="en-US" b="1" dirty="0"/>
              <a:t>Disguising your whereabouts</a:t>
            </a:r>
            <a:r>
              <a:rPr lang="en-US" dirty="0"/>
              <a:t> : VPN servers essentially act as your proxies on the internet. Because the demographic location data comes from a server in another country, your actual location cannot be determined. In addition, most VPN services do not store logs of your activities. Some providers, on the other hand, record your behavior, but do not pass this information on to third parties. This means that any potential record of your user behavior remains permanently hidden.</a:t>
            </a:r>
          </a:p>
          <a:p>
            <a:pPr fontAlgn="base"/>
            <a:r>
              <a:rPr lang="en-US" b="1" dirty="0"/>
              <a:t>Access to regional content:</a:t>
            </a:r>
            <a:r>
              <a:rPr lang="en-US" dirty="0"/>
              <a:t> Regional web content is not always accessible from everywhere. Services and websites often contain content that can only be accessed from certain parts of the world. Standard connections use local servers in the country to determine your location. This means that you cannot access content at home while traveling, and you cannot access international content from home. With </a:t>
            </a:r>
            <a:r>
              <a:rPr lang="en-US" b="1" dirty="0"/>
              <a:t>VPN location spoofing</a:t>
            </a:r>
            <a:r>
              <a:rPr lang="en-US" dirty="0"/>
              <a:t> , you can switch to a server to another country and effectively “change” your location.</a:t>
            </a:r>
          </a:p>
          <a:p>
            <a:pPr fontAlgn="base"/>
            <a:r>
              <a:rPr lang="en-US" b="1" dirty="0"/>
              <a:t>Secure data transfer:</a:t>
            </a:r>
            <a:r>
              <a:rPr lang="en-US" dirty="0"/>
              <a:t> If you work remotely, you may need to access important files on your company’s network. For security reasons, this kind of information requires a secure connection. To gain access to the network, a VPN connection is often required. VPN services connect to private servers and use encryption methods to reduce the risk of data leakage.</a:t>
            </a:r>
          </a:p>
          <a:p>
            <a:endParaRPr lang="en-US" dirty="0"/>
          </a:p>
        </p:txBody>
      </p:sp>
    </p:spTree>
    <p:extLst>
      <p:ext uri="{BB962C8B-B14F-4D97-AF65-F5344CB8AC3E}">
        <p14:creationId xmlns:p14="http://schemas.microsoft.com/office/powerpoint/2010/main" val="938612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D7872CA-47F8-4423-9FA2-093347781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340" y="1231247"/>
            <a:ext cx="5716906" cy="4036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01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01CA-6694-4736-9D69-CFC2FFE1DE16}"/>
              </a:ext>
            </a:extLst>
          </p:cNvPr>
          <p:cNvSpPr>
            <a:spLocks noGrp="1"/>
          </p:cNvSpPr>
          <p:nvPr>
            <p:ph type="title"/>
          </p:nvPr>
        </p:nvSpPr>
        <p:spPr>
          <a:xfrm>
            <a:off x="677334" y="286043"/>
            <a:ext cx="8596668" cy="712763"/>
          </a:xfrm>
        </p:spPr>
        <p:txBody>
          <a:bodyPr>
            <a:normAutofit fontScale="90000"/>
          </a:bodyPr>
          <a:lstStyle/>
          <a:p>
            <a:r>
              <a:rPr lang="en-US" b="1" dirty="0"/>
              <a:t>VPNs and their current use</a:t>
            </a:r>
            <a:br>
              <a:rPr lang="en-US" b="1" dirty="0"/>
            </a:br>
            <a:endParaRPr lang="en-US" dirty="0"/>
          </a:p>
        </p:txBody>
      </p:sp>
      <p:sp>
        <p:nvSpPr>
          <p:cNvPr id="3" name="Content Placeholder 2">
            <a:extLst>
              <a:ext uri="{FF2B5EF4-FFF2-40B4-BE49-F238E27FC236}">
                <a16:creationId xmlns:a16="http://schemas.microsoft.com/office/drawing/2014/main" id="{8753FD00-BEA3-4C0C-BB5B-C621E4D70B47}"/>
              </a:ext>
            </a:extLst>
          </p:cNvPr>
          <p:cNvSpPr>
            <a:spLocks noGrp="1"/>
          </p:cNvSpPr>
          <p:nvPr>
            <p:ph idx="1"/>
          </p:nvPr>
        </p:nvSpPr>
        <p:spPr>
          <a:xfrm>
            <a:off x="334372" y="1195754"/>
            <a:ext cx="9282592" cy="4873744"/>
          </a:xfrm>
        </p:spPr>
        <p:txBody>
          <a:bodyPr>
            <a:normAutofit lnSpcReduction="10000"/>
          </a:bodyPr>
          <a:lstStyle/>
          <a:p>
            <a:pPr fontAlgn="base"/>
            <a:r>
              <a:rPr lang="en-US" sz="2400" dirty="0"/>
              <a:t>According to the </a:t>
            </a:r>
            <a:r>
              <a:rPr lang="en-US" sz="2400" b="1" i="1" dirty="0" err="1">
                <a:hlinkClick r:id="rId2"/>
              </a:rPr>
              <a:t>GlobalWebIndex</a:t>
            </a:r>
            <a:r>
              <a:rPr lang="en-US" sz="2400" dirty="0"/>
              <a:t>, the number of VPN users worldwide increased more than fourfold between 2016 and 2018. In countries such as Thailand, Indonesia and China, where internet use is restricted and censored, </a:t>
            </a:r>
            <a:r>
              <a:rPr lang="en-US" sz="2400" b="1" dirty="0"/>
              <a:t>one in </a:t>
            </a:r>
            <a:r>
              <a:rPr lang="en-US" sz="2400" b="1" dirty="0" err="1"/>
              <a:t>fiveinternet</a:t>
            </a:r>
            <a:r>
              <a:rPr lang="en-US" sz="2400" b="1" dirty="0"/>
              <a:t> users</a:t>
            </a:r>
            <a:r>
              <a:rPr lang="en-US" sz="2400" dirty="0"/>
              <a:t> uses a VPN. In the USA, Great Britain and Germany, the proportion of VPN users is </a:t>
            </a:r>
            <a:r>
              <a:rPr lang="en-US" sz="2400" b="1" dirty="0" err="1"/>
              <a:t>lowerat</a:t>
            </a:r>
            <a:r>
              <a:rPr lang="en-US" sz="2400" b="1" dirty="0"/>
              <a:t> around 5%</a:t>
            </a:r>
            <a:r>
              <a:rPr lang="en-US" sz="2400" dirty="0"/>
              <a:t>, but is growing.</a:t>
            </a:r>
          </a:p>
          <a:p>
            <a:pPr fontAlgn="base"/>
            <a:r>
              <a:rPr lang="en-US" sz="2400" dirty="0"/>
              <a:t>One of the biggest drivers for VPN adoption in recent years has been the increasing demand for content with geographical access restrictions. For example, video streaming services such as Netflix or YouTube make certain videos available only in certain countries. With contemporary VPNs, you can encrypt your IP address so that you appear to be surfing from another country, enabling you to access this content from anywhere.</a:t>
            </a:r>
          </a:p>
          <a:p>
            <a:endParaRPr lang="en-US" sz="2400" dirty="0"/>
          </a:p>
        </p:txBody>
      </p:sp>
    </p:spTree>
    <p:extLst>
      <p:ext uri="{BB962C8B-B14F-4D97-AF65-F5344CB8AC3E}">
        <p14:creationId xmlns:p14="http://schemas.microsoft.com/office/powerpoint/2010/main" val="1591444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F2DE-1BDC-4EB3-88FA-3D8700076C6B}"/>
              </a:ext>
            </a:extLst>
          </p:cNvPr>
          <p:cNvSpPr>
            <a:spLocks noGrp="1"/>
          </p:cNvSpPr>
          <p:nvPr>
            <p:ph type="title"/>
          </p:nvPr>
        </p:nvSpPr>
        <p:spPr>
          <a:xfrm>
            <a:off x="677334" y="156238"/>
            <a:ext cx="8596668" cy="660400"/>
          </a:xfrm>
        </p:spPr>
        <p:txBody>
          <a:bodyPr>
            <a:normAutofit fontScale="90000"/>
          </a:bodyPr>
          <a:lstStyle/>
          <a:p>
            <a:r>
              <a:rPr lang="en-US" b="1" dirty="0"/>
              <a:t>What kind of VPNs are there?</a:t>
            </a:r>
            <a:br>
              <a:rPr lang="en-US" b="1" dirty="0"/>
            </a:br>
            <a:endParaRPr lang="en-US" dirty="0"/>
          </a:p>
        </p:txBody>
      </p:sp>
      <p:sp>
        <p:nvSpPr>
          <p:cNvPr id="3" name="Content Placeholder 2">
            <a:extLst>
              <a:ext uri="{FF2B5EF4-FFF2-40B4-BE49-F238E27FC236}">
                <a16:creationId xmlns:a16="http://schemas.microsoft.com/office/drawing/2014/main" id="{3CA256F6-DF5C-4A9A-AFF1-64CB14F92EAD}"/>
              </a:ext>
            </a:extLst>
          </p:cNvPr>
          <p:cNvSpPr>
            <a:spLocks noGrp="1"/>
          </p:cNvSpPr>
          <p:nvPr>
            <p:ph idx="1"/>
          </p:nvPr>
        </p:nvSpPr>
        <p:spPr>
          <a:xfrm>
            <a:off x="677333" y="928469"/>
            <a:ext cx="8973103" cy="5598940"/>
          </a:xfrm>
        </p:spPr>
        <p:txBody>
          <a:bodyPr/>
          <a:lstStyle/>
          <a:p>
            <a:pPr fontAlgn="base"/>
            <a:r>
              <a:rPr lang="en-US" b="1" dirty="0"/>
              <a:t>SSL VPN</a:t>
            </a:r>
          </a:p>
          <a:p>
            <a:pPr fontAlgn="base"/>
            <a:r>
              <a:rPr lang="en-US" dirty="0"/>
              <a:t>Often not all employees of a company have access to a company laptop they can use to work from home. During the corona crisis in Spring 2020, many companies faced the problem of not having enough equipment for their employees. In such cases, use of a private device (PC, laptop, tablet, mobile phone) is often resorted to. In this case, companies fall back on an </a:t>
            </a:r>
            <a:r>
              <a:rPr lang="en-US" b="1" dirty="0"/>
              <a:t>SSL-VPN</a:t>
            </a:r>
            <a:r>
              <a:rPr lang="en-US" dirty="0"/>
              <a:t> solution, which is usually implemented via a corresponding hardware box.</a:t>
            </a:r>
          </a:p>
          <a:p>
            <a:pPr fontAlgn="base"/>
            <a:r>
              <a:rPr lang="en-US" b="1" dirty="0"/>
              <a:t>Site-to-site VPN</a:t>
            </a:r>
          </a:p>
          <a:p>
            <a:pPr fontAlgn="base"/>
            <a:r>
              <a:rPr lang="en-US" dirty="0"/>
              <a:t>A </a:t>
            </a:r>
            <a:r>
              <a:rPr lang="en-US" b="1" dirty="0"/>
              <a:t>site-to-site VPN</a:t>
            </a:r>
            <a:r>
              <a:rPr lang="en-US" dirty="0"/>
              <a:t> is essentially a private network designed to hide private intranets and allow users of these secure networks to access each other's resources.</a:t>
            </a:r>
          </a:p>
          <a:p>
            <a:pPr fontAlgn="base"/>
            <a:r>
              <a:rPr lang="en-US" dirty="0"/>
              <a:t>A site-to-site VPN is useful if you have multiple locations in your company, each with its own local area network (LAN) connected to the WAN (Wide Area Network). Site-to-site VPNs are also useful if you have two separate intranets between which you want to send files without users from one intranet explicitly accessing the other.</a:t>
            </a:r>
          </a:p>
          <a:p>
            <a:endParaRPr lang="en-US" dirty="0"/>
          </a:p>
        </p:txBody>
      </p:sp>
    </p:spTree>
    <p:extLst>
      <p:ext uri="{BB962C8B-B14F-4D97-AF65-F5344CB8AC3E}">
        <p14:creationId xmlns:p14="http://schemas.microsoft.com/office/powerpoint/2010/main" val="1508035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DE26D-4AD3-429E-89EC-CD48189C791D}"/>
              </a:ext>
            </a:extLst>
          </p:cNvPr>
          <p:cNvSpPr>
            <a:spLocks noGrp="1"/>
          </p:cNvSpPr>
          <p:nvPr>
            <p:ph idx="1"/>
          </p:nvPr>
        </p:nvSpPr>
        <p:spPr>
          <a:xfrm>
            <a:off x="170896" y="647114"/>
            <a:ext cx="9409202" cy="5964701"/>
          </a:xfrm>
        </p:spPr>
        <p:txBody>
          <a:bodyPr>
            <a:normAutofit/>
          </a:bodyPr>
          <a:lstStyle/>
          <a:p>
            <a:pPr fontAlgn="base"/>
            <a:r>
              <a:rPr lang="en-US" sz="2000" b="1" dirty="0"/>
              <a:t>Client-to-Server VPN</a:t>
            </a:r>
          </a:p>
          <a:p>
            <a:pPr fontAlgn="base"/>
            <a:r>
              <a:rPr lang="en-US" sz="2000" dirty="0"/>
              <a:t>Connecting via a </a:t>
            </a:r>
            <a:r>
              <a:rPr lang="en-US" sz="2000" b="1" dirty="0"/>
              <a:t>VPN client</a:t>
            </a:r>
            <a:r>
              <a:rPr lang="en-US" sz="2000" dirty="0"/>
              <a:t> can be imagined as if you were connecting your home PC to the company with an extension cable. Employees can dial into the company network from their home office via the secure connection and act as if they were sitting in the office. However, a VPN client must first be installed and configured on the computer.</a:t>
            </a:r>
          </a:p>
          <a:p>
            <a:pPr fontAlgn="base"/>
            <a:r>
              <a:rPr lang="en-US" sz="2000" dirty="0"/>
              <a:t>This involves the user not being connected to the internet via his own ISP, but establishing a direct connection through his/her VPN provider. </a:t>
            </a:r>
          </a:p>
          <a:p>
            <a:pPr marL="0" indent="0" algn="ctr" fontAlgn="base">
              <a:buNone/>
            </a:pPr>
            <a:r>
              <a:rPr lang="en-US" sz="2800" b="1" dirty="0">
                <a:solidFill>
                  <a:schemeClr val="accent1"/>
                </a:solidFill>
              </a:rPr>
              <a:t>Is a VPN really so secure?</a:t>
            </a:r>
          </a:p>
          <a:p>
            <a:pPr fontAlgn="base"/>
            <a:r>
              <a:rPr lang="en-US" sz="2000" dirty="0"/>
              <a:t>It is important to note that VPNs do not function like comprehensive anti-virus software. While they protect your IP and encrypt your internet history, a VPN connection does not protect your computer from outside intrusion. To do this, you should definitely use anti-virus software such as </a:t>
            </a:r>
            <a:r>
              <a:rPr lang="en-US" sz="2000" dirty="0">
                <a:hlinkClick r:id="rId2"/>
              </a:rPr>
              <a:t>Kaspersky Internet Security</a:t>
            </a:r>
            <a:r>
              <a:rPr lang="en-US" sz="2000" dirty="0"/>
              <a:t> . Because using a VPN on its own does not protect you from Trojans, viruses, bots or other malware.</a:t>
            </a:r>
          </a:p>
          <a:p>
            <a:endParaRPr lang="en-US" sz="2800" dirty="0"/>
          </a:p>
        </p:txBody>
      </p:sp>
    </p:spTree>
    <p:extLst>
      <p:ext uri="{BB962C8B-B14F-4D97-AF65-F5344CB8AC3E}">
        <p14:creationId xmlns:p14="http://schemas.microsoft.com/office/powerpoint/2010/main" val="3149881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EBDD-1C99-4C1C-9D80-9EEB8E002DE5}"/>
              </a:ext>
            </a:extLst>
          </p:cNvPr>
          <p:cNvSpPr>
            <a:spLocks noGrp="1"/>
          </p:cNvSpPr>
          <p:nvPr>
            <p:ph type="title"/>
          </p:nvPr>
        </p:nvSpPr>
        <p:spPr/>
        <p:txBody>
          <a:bodyPr/>
          <a:lstStyle/>
          <a:p>
            <a:r>
              <a:rPr lang="en-US" u="sng" dirty="0"/>
              <a:t>References</a:t>
            </a:r>
          </a:p>
        </p:txBody>
      </p:sp>
      <p:sp>
        <p:nvSpPr>
          <p:cNvPr id="3" name="Content Placeholder 2">
            <a:extLst>
              <a:ext uri="{FF2B5EF4-FFF2-40B4-BE49-F238E27FC236}">
                <a16:creationId xmlns:a16="http://schemas.microsoft.com/office/drawing/2014/main" id="{20A82B19-1329-40FB-ACCC-A0151B0AE2EE}"/>
              </a:ext>
            </a:extLst>
          </p:cNvPr>
          <p:cNvSpPr>
            <a:spLocks noGrp="1"/>
          </p:cNvSpPr>
          <p:nvPr>
            <p:ph idx="1"/>
          </p:nvPr>
        </p:nvSpPr>
        <p:spPr/>
        <p:txBody>
          <a:bodyPr>
            <a:normAutofit/>
          </a:bodyPr>
          <a:lstStyle/>
          <a:p>
            <a:r>
              <a:rPr lang="en-US" sz="2400" dirty="0">
                <a:hlinkClick r:id="rId2"/>
              </a:rPr>
              <a:t>https://www.kaspersky.com/resource-center/definitions/what-is-a-vpn</a:t>
            </a:r>
            <a:endParaRPr lang="en-US" sz="2400" dirty="0"/>
          </a:p>
          <a:p>
            <a:endParaRPr lang="en-US" sz="2400" dirty="0"/>
          </a:p>
          <a:p>
            <a:r>
              <a:rPr lang="en-US" sz="2400" dirty="0">
                <a:hlinkClick r:id="rId3"/>
              </a:rPr>
              <a:t>https://en.wikipedia.org/wiki/Virtual_private_network</a:t>
            </a:r>
            <a:endParaRPr lang="en-US" sz="2400" dirty="0"/>
          </a:p>
        </p:txBody>
      </p:sp>
    </p:spTree>
    <p:extLst>
      <p:ext uri="{BB962C8B-B14F-4D97-AF65-F5344CB8AC3E}">
        <p14:creationId xmlns:p14="http://schemas.microsoft.com/office/powerpoint/2010/main" val="3830473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TotalTime>
  <Words>1023</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VPN</vt:lpstr>
      <vt:lpstr>How does a VPN work? </vt:lpstr>
      <vt:lpstr>PowerPoint Presentation</vt:lpstr>
      <vt:lpstr>What are the benefits of a VPN connection? </vt:lpstr>
      <vt:lpstr>PowerPoint Presentation</vt:lpstr>
      <vt:lpstr>VPNs and their current use </vt:lpstr>
      <vt:lpstr>What kind of VPNs are there? </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VPN</dc:title>
  <dc:creator>Əsəd Əsədzadə</dc:creator>
  <cp:lastModifiedBy>Əsəd Əsədzadə</cp:lastModifiedBy>
  <cp:revision>5</cp:revision>
  <dcterms:created xsi:type="dcterms:W3CDTF">2022-11-20T17:39:18Z</dcterms:created>
  <dcterms:modified xsi:type="dcterms:W3CDTF">2022-11-20T17:53:35Z</dcterms:modified>
</cp:coreProperties>
</file>