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5" autoAdjust="0"/>
    <p:restoredTop sz="94660"/>
  </p:normalViewPr>
  <p:slideViewPr>
    <p:cSldViewPr snapToGrid="0">
      <p:cViewPr varScale="1">
        <p:scale>
          <a:sx n="72" d="100"/>
          <a:sy n="72" d="100"/>
        </p:scale>
        <p:origin x="53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4B6BCA6-6235-4E3D-BE8F-F0000DAD3D6F}" type="datetimeFigureOut">
              <a:rPr lang="en-US" smtClean="0"/>
              <a:t>10/30/2022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860664-96B8-4805-8C39-ADE1199EFAFF}" type="slidenum">
              <a:rPr lang="en-US" smtClean="0"/>
              <a:t>‹#›</a:t>
            </a:fld>
            <a:endParaRPr lang="en-US"/>
          </a:p>
        </p:txBody>
      </p:sp>
    </p:spTree>
    <p:extLst>
      <p:ext uri="{BB962C8B-B14F-4D97-AF65-F5344CB8AC3E}">
        <p14:creationId xmlns:p14="http://schemas.microsoft.com/office/powerpoint/2010/main" val="9450731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B6BCA6-6235-4E3D-BE8F-F0000DAD3D6F}" type="datetimeFigureOut">
              <a:rPr lang="en-US" smtClean="0"/>
              <a:t>10/30/2022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860664-96B8-4805-8C39-ADE1199EFAFF}" type="slidenum">
              <a:rPr lang="en-US" smtClean="0"/>
              <a:t>‹#›</a:t>
            </a:fld>
            <a:endParaRPr lang="en-US"/>
          </a:p>
        </p:txBody>
      </p:sp>
    </p:spTree>
    <p:extLst>
      <p:ext uri="{BB962C8B-B14F-4D97-AF65-F5344CB8AC3E}">
        <p14:creationId xmlns:p14="http://schemas.microsoft.com/office/powerpoint/2010/main" val="38961826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B6BCA6-6235-4E3D-BE8F-F0000DAD3D6F}" type="datetimeFigureOut">
              <a:rPr lang="en-US" smtClean="0"/>
              <a:t>10/30/2022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860664-96B8-4805-8C39-ADE1199EFAFF}"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707822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B6BCA6-6235-4E3D-BE8F-F0000DAD3D6F}" type="datetimeFigureOut">
              <a:rPr lang="en-US" smtClean="0"/>
              <a:t>10/30/2022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860664-96B8-4805-8C39-ADE1199EFAFF}" type="slidenum">
              <a:rPr lang="en-US" smtClean="0"/>
              <a:t>‹#›</a:t>
            </a:fld>
            <a:endParaRPr lang="en-US"/>
          </a:p>
        </p:txBody>
      </p:sp>
    </p:spTree>
    <p:extLst>
      <p:ext uri="{BB962C8B-B14F-4D97-AF65-F5344CB8AC3E}">
        <p14:creationId xmlns:p14="http://schemas.microsoft.com/office/powerpoint/2010/main" val="32843349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B6BCA6-6235-4E3D-BE8F-F0000DAD3D6F}" type="datetimeFigureOut">
              <a:rPr lang="en-US" smtClean="0"/>
              <a:t>10/30/2022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860664-96B8-4805-8C39-ADE1199EFAFF}"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647929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B6BCA6-6235-4E3D-BE8F-F0000DAD3D6F}" type="datetimeFigureOut">
              <a:rPr lang="en-US" smtClean="0"/>
              <a:t>10/30/2022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860664-96B8-4805-8C39-ADE1199EFAFF}" type="slidenum">
              <a:rPr lang="en-US" smtClean="0"/>
              <a:t>‹#›</a:t>
            </a:fld>
            <a:endParaRPr lang="en-US"/>
          </a:p>
        </p:txBody>
      </p:sp>
    </p:spTree>
    <p:extLst>
      <p:ext uri="{BB962C8B-B14F-4D97-AF65-F5344CB8AC3E}">
        <p14:creationId xmlns:p14="http://schemas.microsoft.com/office/powerpoint/2010/main" val="35438036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B6BCA6-6235-4E3D-BE8F-F0000DAD3D6F}" type="datetimeFigureOut">
              <a:rPr lang="en-US" smtClean="0"/>
              <a:t>10/30/2022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860664-96B8-4805-8C39-ADE1199EFAFF}" type="slidenum">
              <a:rPr lang="en-US" smtClean="0"/>
              <a:t>‹#›</a:t>
            </a:fld>
            <a:endParaRPr lang="en-US"/>
          </a:p>
        </p:txBody>
      </p:sp>
    </p:spTree>
    <p:extLst>
      <p:ext uri="{BB962C8B-B14F-4D97-AF65-F5344CB8AC3E}">
        <p14:creationId xmlns:p14="http://schemas.microsoft.com/office/powerpoint/2010/main" val="42300200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B6BCA6-6235-4E3D-BE8F-F0000DAD3D6F}" type="datetimeFigureOut">
              <a:rPr lang="en-US" smtClean="0"/>
              <a:t>10/30/2022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860664-96B8-4805-8C39-ADE1199EFAFF}" type="slidenum">
              <a:rPr lang="en-US" smtClean="0"/>
              <a:t>‹#›</a:t>
            </a:fld>
            <a:endParaRPr lang="en-US"/>
          </a:p>
        </p:txBody>
      </p:sp>
    </p:spTree>
    <p:extLst>
      <p:ext uri="{BB962C8B-B14F-4D97-AF65-F5344CB8AC3E}">
        <p14:creationId xmlns:p14="http://schemas.microsoft.com/office/powerpoint/2010/main" val="39438629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B6BCA6-6235-4E3D-BE8F-F0000DAD3D6F}" type="datetimeFigureOut">
              <a:rPr lang="en-US" smtClean="0"/>
              <a:t>10/30/2022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860664-96B8-4805-8C39-ADE1199EFAFF}" type="slidenum">
              <a:rPr lang="en-US" smtClean="0"/>
              <a:t>‹#›</a:t>
            </a:fld>
            <a:endParaRPr lang="en-US"/>
          </a:p>
        </p:txBody>
      </p:sp>
    </p:spTree>
    <p:extLst>
      <p:ext uri="{BB962C8B-B14F-4D97-AF65-F5344CB8AC3E}">
        <p14:creationId xmlns:p14="http://schemas.microsoft.com/office/powerpoint/2010/main" val="5645458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B6BCA6-6235-4E3D-BE8F-F0000DAD3D6F}" type="datetimeFigureOut">
              <a:rPr lang="en-US" smtClean="0"/>
              <a:t>10/30/2022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860664-96B8-4805-8C39-ADE1199EFAFF}" type="slidenum">
              <a:rPr lang="en-US" smtClean="0"/>
              <a:t>‹#›</a:t>
            </a:fld>
            <a:endParaRPr lang="en-US"/>
          </a:p>
        </p:txBody>
      </p:sp>
    </p:spTree>
    <p:extLst>
      <p:ext uri="{BB962C8B-B14F-4D97-AF65-F5344CB8AC3E}">
        <p14:creationId xmlns:p14="http://schemas.microsoft.com/office/powerpoint/2010/main" val="1945251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4B6BCA6-6235-4E3D-BE8F-F0000DAD3D6F}" type="datetimeFigureOut">
              <a:rPr lang="en-US" smtClean="0"/>
              <a:t>10/30/2022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860664-96B8-4805-8C39-ADE1199EFAFF}" type="slidenum">
              <a:rPr lang="en-US" smtClean="0"/>
              <a:t>‹#›</a:t>
            </a:fld>
            <a:endParaRPr lang="en-US"/>
          </a:p>
        </p:txBody>
      </p:sp>
    </p:spTree>
    <p:extLst>
      <p:ext uri="{BB962C8B-B14F-4D97-AF65-F5344CB8AC3E}">
        <p14:creationId xmlns:p14="http://schemas.microsoft.com/office/powerpoint/2010/main" val="279318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4B6BCA6-6235-4E3D-BE8F-F0000DAD3D6F}" type="datetimeFigureOut">
              <a:rPr lang="en-US" smtClean="0"/>
              <a:t>10/30/2022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6860664-96B8-4805-8C39-ADE1199EFAFF}" type="slidenum">
              <a:rPr lang="en-US" smtClean="0"/>
              <a:t>‹#›</a:t>
            </a:fld>
            <a:endParaRPr lang="en-US"/>
          </a:p>
        </p:txBody>
      </p:sp>
    </p:spTree>
    <p:extLst>
      <p:ext uri="{BB962C8B-B14F-4D97-AF65-F5344CB8AC3E}">
        <p14:creationId xmlns:p14="http://schemas.microsoft.com/office/powerpoint/2010/main" val="32138930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4B6BCA6-6235-4E3D-BE8F-F0000DAD3D6F}" type="datetimeFigureOut">
              <a:rPr lang="en-US" smtClean="0"/>
              <a:t>10/30/2022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6860664-96B8-4805-8C39-ADE1199EFAFF}" type="slidenum">
              <a:rPr lang="en-US" smtClean="0"/>
              <a:t>‹#›</a:t>
            </a:fld>
            <a:endParaRPr lang="en-US"/>
          </a:p>
        </p:txBody>
      </p:sp>
    </p:spTree>
    <p:extLst>
      <p:ext uri="{BB962C8B-B14F-4D97-AF65-F5344CB8AC3E}">
        <p14:creationId xmlns:p14="http://schemas.microsoft.com/office/powerpoint/2010/main" val="3441662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B6BCA6-6235-4E3D-BE8F-F0000DAD3D6F}" type="datetimeFigureOut">
              <a:rPr lang="en-US" smtClean="0"/>
              <a:t>10/30/2022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6860664-96B8-4805-8C39-ADE1199EFAFF}" type="slidenum">
              <a:rPr lang="en-US" smtClean="0"/>
              <a:t>‹#›</a:t>
            </a:fld>
            <a:endParaRPr lang="en-US"/>
          </a:p>
        </p:txBody>
      </p:sp>
    </p:spTree>
    <p:extLst>
      <p:ext uri="{BB962C8B-B14F-4D97-AF65-F5344CB8AC3E}">
        <p14:creationId xmlns:p14="http://schemas.microsoft.com/office/powerpoint/2010/main" val="9889900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4B6BCA6-6235-4E3D-BE8F-F0000DAD3D6F}" type="datetimeFigureOut">
              <a:rPr lang="en-US" smtClean="0"/>
              <a:t>10/30/2022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860664-96B8-4805-8C39-ADE1199EFAFF}" type="slidenum">
              <a:rPr lang="en-US" smtClean="0"/>
              <a:t>‹#›</a:t>
            </a:fld>
            <a:endParaRPr lang="en-US"/>
          </a:p>
        </p:txBody>
      </p:sp>
    </p:spTree>
    <p:extLst>
      <p:ext uri="{BB962C8B-B14F-4D97-AF65-F5344CB8AC3E}">
        <p14:creationId xmlns:p14="http://schemas.microsoft.com/office/powerpoint/2010/main" val="17149309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4B6BCA6-6235-4E3D-BE8F-F0000DAD3D6F}" type="datetimeFigureOut">
              <a:rPr lang="en-US" smtClean="0"/>
              <a:t>10/30/2022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860664-96B8-4805-8C39-ADE1199EFAFF}" type="slidenum">
              <a:rPr lang="en-US" smtClean="0"/>
              <a:t>‹#›</a:t>
            </a:fld>
            <a:endParaRPr lang="en-US"/>
          </a:p>
        </p:txBody>
      </p:sp>
    </p:spTree>
    <p:extLst>
      <p:ext uri="{BB962C8B-B14F-4D97-AF65-F5344CB8AC3E}">
        <p14:creationId xmlns:p14="http://schemas.microsoft.com/office/powerpoint/2010/main" val="1512798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4B6BCA6-6235-4E3D-BE8F-F0000DAD3D6F}" type="datetimeFigureOut">
              <a:rPr lang="en-US" smtClean="0"/>
              <a:t>10/30/2022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6860664-96B8-4805-8C39-ADE1199EFAFF}" type="slidenum">
              <a:rPr lang="en-US" smtClean="0"/>
              <a:t>‹#›</a:t>
            </a:fld>
            <a:endParaRPr lang="en-US"/>
          </a:p>
        </p:txBody>
      </p:sp>
    </p:spTree>
    <p:extLst>
      <p:ext uri="{BB962C8B-B14F-4D97-AF65-F5344CB8AC3E}">
        <p14:creationId xmlns:p14="http://schemas.microsoft.com/office/powerpoint/2010/main" val="33340558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ibm.com/cloud/learn/networking-a-complete-guid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ibm.com/cloud/blog/cloud-storage-solutions-for-all-workload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18210-BBA2-49DE-A514-20923981F97E}"/>
              </a:ext>
            </a:extLst>
          </p:cNvPr>
          <p:cNvSpPr>
            <a:spLocks noGrp="1"/>
          </p:cNvSpPr>
          <p:nvPr>
            <p:ph type="title"/>
          </p:nvPr>
        </p:nvSpPr>
        <p:spPr>
          <a:xfrm>
            <a:off x="0" y="0"/>
            <a:ext cx="8596668" cy="1320800"/>
          </a:xfrm>
        </p:spPr>
        <p:txBody>
          <a:bodyPr/>
          <a:lstStyle/>
          <a:p>
            <a:r>
              <a:rPr lang="en-US" dirty="0"/>
              <a:t>What is cloud storage?</a:t>
            </a:r>
            <a:br>
              <a:rPr lang="en-US" dirty="0"/>
            </a:br>
            <a:endParaRPr lang="en-US" dirty="0"/>
          </a:p>
        </p:txBody>
      </p:sp>
      <p:sp>
        <p:nvSpPr>
          <p:cNvPr id="3" name="Content Placeholder 2">
            <a:extLst>
              <a:ext uri="{FF2B5EF4-FFF2-40B4-BE49-F238E27FC236}">
                <a16:creationId xmlns:a16="http://schemas.microsoft.com/office/drawing/2014/main" id="{51300CD2-7CD9-4B3D-8A85-02968921EA52}"/>
              </a:ext>
            </a:extLst>
          </p:cNvPr>
          <p:cNvSpPr>
            <a:spLocks noGrp="1"/>
          </p:cNvSpPr>
          <p:nvPr>
            <p:ph idx="1"/>
          </p:nvPr>
        </p:nvSpPr>
        <p:spPr>
          <a:xfrm>
            <a:off x="0" y="701820"/>
            <a:ext cx="9903655" cy="6156180"/>
          </a:xfrm>
        </p:spPr>
        <p:txBody>
          <a:bodyPr>
            <a:normAutofit fontScale="92500" lnSpcReduction="10000"/>
          </a:bodyPr>
          <a:lstStyle/>
          <a:p>
            <a:r>
              <a:rPr lang="en-US" sz="2800" dirty="0"/>
              <a:t>Cloud storage allows you to save data and files in an off-site location that you access either through the public internet or a dedicated private network connection. Data that you transfer off-site for storage becomes the responsibility of a third-party cloud provider. The provider hosts, secures, manages, and maintains the servers and associated infrastructure and ensures you have access to the data whenever you need it.</a:t>
            </a:r>
          </a:p>
          <a:p>
            <a:r>
              <a:rPr lang="en-US" sz="2800" dirty="0"/>
              <a:t>Cloud storage services provide elasticity, which means you can scale capacity as your data volumes increase or dial down capacity if necessary. By storing data in a cloud, your organization save by paying for storage technology and capacity as a service, rather than investing in the capital costs of building and maintaining in-house storage networks. You pay for only exactly the capacity you use.</a:t>
            </a:r>
          </a:p>
        </p:txBody>
      </p:sp>
    </p:spTree>
    <p:extLst>
      <p:ext uri="{BB962C8B-B14F-4D97-AF65-F5344CB8AC3E}">
        <p14:creationId xmlns:p14="http://schemas.microsoft.com/office/powerpoint/2010/main" val="20307864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0D1CA-62E5-4332-A63F-804558379ECE}"/>
              </a:ext>
            </a:extLst>
          </p:cNvPr>
          <p:cNvSpPr>
            <a:spLocks noGrp="1"/>
          </p:cNvSpPr>
          <p:nvPr>
            <p:ph type="title"/>
          </p:nvPr>
        </p:nvSpPr>
        <p:spPr>
          <a:xfrm>
            <a:off x="0" y="0"/>
            <a:ext cx="8812696" cy="689113"/>
          </a:xfrm>
        </p:spPr>
        <p:txBody>
          <a:bodyPr>
            <a:normAutofit fontScale="90000"/>
          </a:bodyPr>
          <a:lstStyle/>
          <a:p>
            <a:r>
              <a:rPr lang="en-US" dirty="0"/>
              <a:t>How does it work?</a:t>
            </a:r>
            <a:br>
              <a:rPr lang="en-US" dirty="0"/>
            </a:br>
            <a:endParaRPr lang="en-US" dirty="0"/>
          </a:p>
        </p:txBody>
      </p:sp>
      <p:sp>
        <p:nvSpPr>
          <p:cNvPr id="3" name="Content Placeholder 2">
            <a:extLst>
              <a:ext uri="{FF2B5EF4-FFF2-40B4-BE49-F238E27FC236}">
                <a16:creationId xmlns:a16="http://schemas.microsoft.com/office/drawing/2014/main" id="{A18683D6-6784-4AE3-8F3D-49172AAD9850}"/>
              </a:ext>
            </a:extLst>
          </p:cNvPr>
          <p:cNvSpPr>
            <a:spLocks noGrp="1"/>
          </p:cNvSpPr>
          <p:nvPr>
            <p:ph idx="1"/>
          </p:nvPr>
        </p:nvSpPr>
        <p:spPr>
          <a:xfrm>
            <a:off x="0" y="576775"/>
            <a:ext cx="9031458" cy="6281225"/>
          </a:xfrm>
        </p:spPr>
        <p:txBody>
          <a:bodyPr/>
          <a:lstStyle/>
          <a:p>
            <a:pPr fontAlgn="base"/>
            <a:r>
              <a:rPr lang="en-US" sz="2800" dirty="0"/>
              <a:t>Like on-premise storage networks, cloud storage uses servers to save data; however, the data is sent to servers at an off-site location. Most of the servers you use are virtual machines hosted on a physical server. As your storage needs increase, the provider creates new virtual servers to meet demand.</a:t>
            </a:r>
          </a:p>
          <a:p>
            <a:r>
              <a:rPr lang="en-US" sz="2800" dirty="0"/>
              <a:t>Typically, you connect to the storage cloud either through the internet or a dedicated private connection, using a web portal, website, or a mobile app. The server with which you connect forwards your data to a pool of servers located in one or more data centers, depending on the size of the cloud provider’s operation.</a:t>
            </a:r>
            <a:br>
              <a:rPr lang="en-US" dirty="0"/>
            </a:br>
            <a:endParaRPr lang="en-US" dirty="0"/>
          </a:p>
        </p:txBody>
      </p:sp>
    </p:spTree>
    <p:extLst>
      <p:ext uri="{BB962C8B-B14F-4D97-AF65-F5344CB8AC3E}">
        <p14:creationId xmlns:p14="http://schemas.microsoft.com/office/powerpoint/2010/main" val="11744051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09905-73D3-4C5A-B23F-395354BE71E8}"/>
              </a:ext>
            </a:extLst>
          </p:cNvPr>
          <p:cNvSpPr>
            <a:spLocks noGrp="1"/>
          </p:cNvSpPr>
          <p:nvPr>
            <p:ph type="title"/>
          </p:nvPr>
        </p:nvSpPr>
        <p:spPr>
          <a:xfrm>
            <a:off x="0" y="0"/>
            <a:ext cx="8778240" cy="829994"/>
          </a:xfrm>
        </p:spPr>
        <p:txBody>
          <a:bodyPr>
            <a:noAutofit/>
          </a:bodyPr>
          <a:lstStyle/>
          <a:p>
            <a:r>
              <a:rPr lang="en-US" sz="2400" dirty="0"/>
              <a:t>Cloud storage is available in private, public and hybrid clouds…</a:t>
            </a:r>
            <a:br>
              <a:rPr lang="en-US" sz="2400" dirty="0"/>
            </a:br>
            <a:endParaRPr lang="en-US" sz="2400" dirty="0"/>
          </a:p>
        </p:txBody>
      </p:sp>
      <p:sp>
        <p:nvSpPr>
          <p:cNvPr id="3" name="Content Placeholder 2">
            <a:extLst>
              <a:ext uri="{FF2B5EF4-FFF2-40B4-BE49-F238E27FC236}">
                <a16:creationId xmlns:a16="http://schemas.microsoft.com/office/drawing/2014/main" id="{AA4A7AA2-57E8-4027-A416-D14E26DECC11}"/>
              </a:ext>
            </a:extLst>
          </p:cNvPr>
          <p:cNvSpPr>
            <a:spLocks noGrp="1"/>
          </p:cNvSpPr>
          <p:nvPr>
            <p:ph idx="1"/>
          </p:nvPr>
        </p:nvSpPr>
        <p:spPr>
          <a:xfrm>
            <a:off x="0" y="829994"/>
            <a:ext cx="9945858" cy="6028006"/>
          </a:xfrm>
        </p:spPr>
        <p:txBody>
          <a:bodyPr>
            <a:normAutofit fontScale="55000" lnSpcReduction="20000"/>
          </a:bodyPr>
          <a:lstStyle/>
          <a:p>
            <a:pPr fontAlgn="base"/>
            <a:r>
              <a:rPr lang="en-US" sz="3800" b="1" dirty="0"/>
              <a:t>Public storage clouds</a:t>
            </a:r>
            <a:r>
              <a:rPr lang="en-US" sz="3800" dirty="0"/>
              <a:t>: In this model, you connect over the internet to a storage cloud that’s maintained by a cloud provider and used by other companies. Providers typically make services accessible from just about any device, including smartphones and desktops and let you scale up and down as needed.</a:t>
            </a:r>
          </a:p>
          <a:p>
            <a:pPr fontAlgn="base"/>
            <a:r>
              <a:rPr lang="en-US" sz="3800" b="1" dirty="0"/>
              <a:t>Private cloud storage:</a:t>
            </a:r>
            <a:r>
              <a:rPr lang="en-US" sz="3800" dirty="0"/>
              <a:t> Private cloud storage setups typically replicate the cloud model, but they reside within your </a:t>
            </a:r>
            <a:r>
              <a:rPr lang="en-US" sz="3800" dirty="0">
                <a:hlinkClick r:id="rId2"/>
              </a:rPr>
              <a:t>network</a:t>
            </a:r>
            <a:r>
              <a:rPr lang="en-US" sz="3800" dirty="0"/>
              <a:t>, leveraging a physical server to create instances of virtual servers to increase capacity. You can choose to take full control of an on-premise private cloud or engage a cloud storage provider to build a dedicated private cloud that you can access with a private connection. Organizations that might prefer private cloud storage include banks or retail companies due to the private nature of the data they process and store.</a:t>
            </a:r>
          </a:p>
          <a:p>
            <a:pPr fontAlgn="base"/>
            <a:r>
              <a:rPr lang="en-US" sz="3800" b="1" dirty="0"/>
              <a:t>Hybrid cloud storage</a:t>
            </a:r>
            <a:r>
              <a:rPr lang="en-US" sz="3800" dirty="0"/>
              <a:t>: This model combines elements of private and public clouds, giving organizations a choice of which data to store in which cloud. For instance, highly regulated data subject to strict archiving and replication requirements is usually more suited to a private cloud environment, whereas less sensitive data (such as email that doesn’t contain business secrets) can be stored in the public cloud. Some organizations use hybrid clouds to supplement their internal storage networks with public cloud storage.</a:t>
            </a:r>
          </a:p>
          <a:p>
            <a:br>
              <a:rPr lang="en-US" sz="1600" dirty="0"/>
            </a:br>
            <a:endParaRPr lang="en-US" sz="1600" dirty="0"/>
          </a:p>
        </p:txBody>
      </p:sp>
    </p:spTree>
    <p:extLst>
      <p:ext uri="{BB962C8B-B14F-4D97-AF65-F5344CB8AC3E}">
        <p14:creationId xmlns:p14="http://schemas.microsoft.com/office/powerpoint/2010/main" val="40841061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2B8585-8DF7-4D1C-9392-74F9FB98E248}"/>
              </a:ext>
            </a:extLst>
          </p:cNvPr>
          <p:cNvSpPr>
            <a:spLocks noGrp="1"/>
          </p:cNvSpPr>
          <p:nvPr>
            <p:ph idx="1"/>
          </p:nvPr>
        </p:nvSpPr>
        <p:spPr>
          <a:xfrm>
            <a:off x="0" y="-1"/>
            <a:ext cx="9607826" cy="6858001"/>
          </a:xfrm>
        </p:spPr>
        <p:txBody>
          <a:bodyPr>
            <a:normAutofit lnSpcReduction="10000"/>
          </a:bodyPr>
          <a:lstStyle/>
          <a:p>
            <a:pPr marL="0" indent="0" algn="ctr" fontAlgn="base">
              <a:buNone/>
            </a:pPr>
            <a:r>
              <a:rPr lang="en-US" u="sng" dirty="0">
                <a:solidFill>
                  <a:schemeClr val="accent2"/>
                </a:solidFill>
              </a:rPr>
              <a:t>Pros</a:t>
            </a:r>
            <a:r>
              <a:rPr lang="en-US" u="sng" dirty="0">
                <a:solidFill>
                  <a:srgbClr val="FF0000"/>
                </a:solidFill>
              </a:rPr>
              <a:t> </a:t>
            </a:r>
            <a:r>
              <a:rPr lang="en-US" u="sng" dirty="0">
                <a:solidFill>
                  <a:schemeClr val="tx1"/>
                </a:solidFill>
              </a:rPr>
              <a:t>and</a:t>
            </a:r>
            <a:r>
              <a:rPr lang="en-US" u="sng" dirty="0">
                <a:solidFill>
                  <a:srgbClr val="FF0000"/>
                </a:solidFill>
              </a:rPr>
              <a:t> cons</a:t>
            </a:r>
          </a:p>
          <a:p>
            <a:pPr fontAlgn="base"/>
            <a:r>
              <a:rPr lang="en-US" dirty="0"/>
              <a:t>As with any other cloud-based technology, cloud storage offers some distinct </a:t>
            </a:r>
            <a:r>
              <a:rPr lang="en-US" dirty="0">
                <a:hlinkClick r:id="rId2"/>
              </a:rPr>
              <a:t>advantages</a:t>
            </a:r>
            <a:r>
              <a:rPr lang="en-US" dirty="0"/>
              <a:t>. But it also raises some concerns for companies, primarily over security and administrative control.</a:t>
            </a:r>
          </a:p>
          <a:p>
            <a:pPr marL="0" indent="0" algn="ctr" fontAlgn="base">
              <a:buNone/>
            </a:pPr>
            <a:r>
              <a:rPr lang="en-US" b="1" u="sng" dirty="0">
                <a:solidFill>
                  <a:schemeClr val="accent2"/>
                </a:solidFill>
              </a:rPr>
              <a:t>Pros</a:t>
            </a:r>
          </a:p>
          <a:p>
            <a:pPr fontAlgn="base"/>
            <a:r>
              <a:rPr lang="en-US" dirty="0"/>
              <a:t>The pros of cloud storage include the following:</a:t>
            </a:r>
          </a:p>
          <a:p>
            <a:pPr fontAlgn="base"/>
            <a:r>
              <a:rPr lang="en-US" b="1" dirty="0"/>
              <a:t>Off-site management</a:t>
            </a:r>
            <a:r>
              <a:rPr lang="en-US" dirty="0"/>
              <a:t>: Your cloud provider assumes responsibility for maintaining and protecting the stored data. This frees your staff from tasks associated with storage, such as procurement, installation, administration, and maintenance. As such, your staff can focus on other priorities.</a:t>
            </a:r>
          </a:p>
          <a:p>
            <a:pPr fontAlgn="base"/>
            <a:r>
              <a:rPr lang="en-US" b="1" dirty="0"/>
              <a:t>Quick implementation</a:t>
            </a:r>
            <a:r>
              <a:rPr lang="en-US" dirty="0"/>
              <a:t>: Using a cloud service accelerates the process of setting up and adding to your storage capabilities. With cloud storage, you can provision the service and start using it within hours or days, depending on how much capacity is involved.</a:t>
            </a:r>
          </a:p>
          <a:p>
            <a:pPr fontAlgn="base"/>
            <a:r>
              <a:rPr lang="en-US" b="1" dirty="0"/>
              <a:t>Cost-effective</a:t>
            </a:r>
            <a:r>
              <a:rPr lang="en-US" dirty="0"/>
              <a:t>: As mentioned, you pay for the capacity you use. This allows your organization to treat cloud storage costs as an ongoing operating expense instead of a capital expense with the associated upfront investments and tax implications.</a:t>
            </a:r>
          </a:p>
          <a:p>
            <a:pPr fontAlgn="base"/>
            <a:r>
              <a:rPr lang="en-US" b="1" dirty="0"/>
              <a:t>Scalability</a:t>
            </a:r>
            <a:r>
              <a:rPr lang="en-US" dirty="0"/>
              <a:t>: Growth constraints are one of the most severe limitations of on-premise storage. With cloud storage, you can scale up as much as you need. Capacity is virtually unlimited.</a:t>
            </a:r>
          </a:p>
          <a:p>
            <a:pPr fontAlgn="base"/>
            <a:r>
              <a:rPr lang="en-US" b="1" dirty="0"/>
              <a:t>Business continuity</a:t>
            </a:r>
            <a:r>
              <a:rPr lang="en-US" dirty="0"/>
              <a:t>: Storing data offsite supports business continuity in the event that a natural disaster or terrorist attack cuts access to your premises.</a:t>
            </a:r>
          </a:p>
          <a:p>
            <a:endParaRPr lang="en-US" dirty="0"/>
          </a:p>
        </p:txBody>
      </p:sp>
    </p:spTree>
    <p:extLst>
      <p:ext uri="{BB962C8B-B14F-4D97-AF65-F5344CB8AC3E}">
        <p14:creationId xmlns:p14="http://schemas.microsoft.com/office/powerpoint/2010/main" val="38266319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51DBFC-88A7-4379-8787-3229AA47ED6D}"/>
              </a:ext>
            </a:extLst>
          </p:cNvPr>
          <p:cNvSpPr>
            <a:spLocks noGrp="1"/>
          </p:cNvSpPr>
          <p:nvPr>
            <p:ph idx="1"/>
          </p:nvPr>
        </p:nvSpPr>
        <p:spPr>
          <a:xfrm>
            <a:off x="-1" y="-2"/>
            <a:ext cx="9554817" cy="6858002"/>
          </a:xfrm>
        </p:spPr>
        <p:txBody>
          <a:bodyPr>
            <a:normAutofit/>
          </a:bodyPr>
          <a:lstStyle/>
          <a:p>
            <a:pPr marL="0" indent="0" algn="ctr" fontAlgn="base">
              <a:buNone/>
            </a:pPr>
            <a:r>
              <a:rPr lang="en-US" sz="2000" b="1" u="sng" dirty="0">
                <a:solidFill>
                  <a:srgbClr val="FF0000"/>
                </a:solidFill>
              </a:rPr>
              <a:t>Cons:</a:t>
            </a:r>
          </a:p>
          <a:p>
            <a:pPr fontAlgn="base"/>
            <a:r>
              <a:rPr lang="en-US" sz="2000" dirty="0"/>
              <a:t>Cloud storage cons include the following:</a:t>
            </a:r>
          </a:p>
          <a:p>
            <a:pPr fontAlgn="base"/>
            <a:r>
              <a:rPr lang="en-US" sz="2000" b="1" dirty="0"/>
              <a:t>Security</a:t>
            </a:r>
            <a:r>
              <a:rPr lang="en-US" sz="2000" dirty="0"/>
              <a:t>: Security concerns are common with cloud-based services. Cloud storage providers try to secure their infrastructure with up-to-date technologies and practices, but occasional breaches have occurred, creating discomfort with users.</a:t>
            </a:r>
          </a:p>
          <a:p>
            <a:pPr fontAlgn="base"/>
            <a:r>
              <a:rPr lang="en-US" sz="2000" b="1" dirty="0"/>
              <a:t>Administrative control</a:t>
            </a:r>
            <a:r>
              <a:rPr lang="en-US" sz="2000" dirty="0"/>
              <a:t>: Being able to view your data, access it, and move it at will is another common concern with cloud resources. Offloading maintenance and management to a third party offers advantages but also can limit your control over your data.</a:t>
            </a:r>
          </a:p>
          <a:p>
            <a:pPr fontAlgn="base"/>
            <a:r>
              <a:rPr lang="en-US" sz="2000" b="1" dirty="0"/>
              <a:t>Latency</a:t>
            </a:r>
            <a:r>
              <a:rPr lang="en-US" sz="2000" dirty="0"/>
              <a:t>: Delays in data transmission to and from the cloud can occur as a result of traffic congestion, especially when you use shared public internet connections. However, companies can minimize latency by increasing connection bandwidth.</a:t>
            </a:r>
          </a:p>
          <a:p>
            <a:pPr fontAlgn="base"/>
            <a:r>
              <a:rPr lang="en-US" sz="2000" b="1" dirty="0"/>
              <a:t>Regulatory compliance</a:t>
            </a:r>
            <a:r>
              <a:rPr lang="en-US" sz="2000" dirty="0"/>
              <a:t>: Certain industries, such as healthcare and finance, have to comply with strict data privacy and archival regulations, which may prevent companies from using cloud storage for certain types of files, such as medical and investment records. If you can, choose a cloud storage provider that supports compliance with any industry regulations impacting your business.</a:t>
            </a:r>
          </a:p>
          <a:p>
            <a:endParaRPr lang="en-US" sz="2000" dirty="0"/>
          </a:p>
        </p:txBody>
      </p:sp>
    </p:spTree>
    <p:extLst>
      <p:ext uri="{BB962C8B-B14F-4D97-AF65-F5344CB8AC3E}">
        <p14:creationId xmlns:p14="http://schemas.microsoft.com/office/powerpoint/2010/main" val="24369398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15</TotalTime>
  <Words>954</Words>
  <Application>Microsoft Office PowerPoint</Application>
  <PresentationFormat>Widescreen</PresentationFormat>
  <Paragraphs>26</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Trebuchet MS</vt:lpstr>
      <vt:lpstr>Wingdings 3</vt:lpstr>
      <vt:lpstr>Facet</vt:lpstr>
      <vt:lpstr>What is cloud storage? </vt:lpstr>
      <vt:lpstr>How does it work? </vt:lpstr>
      <vt:lpstr>Cloud storage is available in private, public and hybrid clouds…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cloud storage?</dc:title>
  <dc:creator>Əsəd Əsədzadə</dc:creator>
  <cp:lastModifiedBy>Əsəd Əsədzadə</cp:lastModifiedBy>
  <cp:revision>4</cp:revision>
  <dcterms:created xsi:type="dcterms:W3CDTF">2022-10-30T13:32:59Z</dcterms:created>
  <dcterms:modified xsi:type="dcterms:W3CDTF">2022-10-30T13:55:02Z</dcterms:modified>
</cp:coreProperties>
</file>