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C0520E-9C7A-4771-AA15-FF5CB148D28E}" type="datetimeFigureOut">
              <a:rPr lang="en-US" smtClean="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492CE8-7EF2-4FEA-A98F-5B90685F8953}" type="slidenum">
              <a:rPr lang="en-US" smtClean="0"/>
              <a:t>‹#›</a:t>
            </a:fld>
            <a:endParaRPr lang="en-US" dirty="0"/>
          </a:p>
        </p:txBody>
      </p:sp>
    </p:spTree>
    <p:extLst>
      <p:ext uri="{BB962C8B-B14F-4D97-AF65-F5344CB8AC3E}">
        <p14:creationId xmlns:p14="http://schemas.microsoft.com/office/powerpoint/2010/main" val="546908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C0520E-9C7A-4771-AA15-FF5CB148D28E}" type="datetimeFigureOut">
              <a:rPr lang="en-US" smtClean="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492CE8-7EF2-4FEA-A98F-5B90685F8953}" type="slidenum">
              <a:rPr lang="en-US" smtClean="0"/>
              <a:t>‹#›</a:t>
            </a:fld>
            <a:endParaRPr lang="en-US" dirty="0"/>
          </a:p>
        </p:txBody>
      </p:sp>
    </p:spTree>
    <p:extLst>
      <p:ext uri="{BB962C8B-B14F-4D97-AF65-F5344CB8AC3E}">
        <p14:creationId xmlns:p14="http://schemas.microsoft.com/office/powerpoint/2010/main" val="1861424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C0520E-9C7A-4771-AA15-FF5CB148D28E}" type="datetimeFigureOut">
              <a:rPr lang="en-US" smtClean="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492CE8-7EF2-4FEA-A98F-5B90685F8953}"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38055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C0520E-9C7A-4771-AA15-FF5CB148D28E}" type="datetimeFigureOut">
              <a:rPr lang="en-US" smtClean="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492CE8-7EF2-4FEA-A98F-5B90685F8953}" type="slidenum">
              <a:rPr lang="en-US" smtClean="0"/>
              <a:t>‹#›</a:t>
            </a:fld>
            <a:endParaRPr lang="en-US" dirty="0"/>
          </a:p>
        </p:txBody>
      </p:sp>
    </p:spTree>
    <p:extLst>
      <p:ext uri="{BB962C8B-B14F-4D97-AF65-F5344CB8AC3E}">
        <p14:creationId xmlns:p14="http://schemas.microsoft.com/office/powerpoint/2010/main" val="430503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C0520E-9C7A-4771-AA15-FF5CB148D28E}" type="datetimeFigureOut">
              <a:rPr lang="en-US" smtClean="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492CE8-7EF2-4FEA-A98F-5B90685F8953}"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80516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C0520E-9C7A-4771-AA15-FF5CB148D28E}" type="datetimeFigureOut">
              <a:rPr lang="en-US" smtClean="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492CE8-7EF2-4FEA-A98F-5B90685F8953}" type="slidenum">
              <a:rPr lang="en-US" smtClean="0"/>
              <a:t>‹#›</a:t>
            </a:fld>
            <a:endParaRPr lang="en-US" dirty="0"/>
          </a:p>
        </p:txBody>
      </p:sp>
    </p:spTree>
    <p:extLst>
      <p:ext uri="{BB962C8B-B14F-4D97-AF65-F5344CB8AC3E}">
        <p14:creationId xmlns:p14="http://schemas.microsoft.com/office/powerpoint/2010/main" val="2386900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C0520E-9C7A-4771-AA15-FF5CB148D28E}" type="datetimeFigureOut">
              <a:rPr lang="en-US" smtClean="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492CE8-7EF2-4FEA-A98F-5B90685F8953}" type="slidenum">
              <a:rPr lang="en-US" smtClean="0"/>
              <a:t>‹#›</a:t>
            </a:fld>
            <a:endParaRPr lang="en-US" dirty="0"/>
          </a:p>
        </p:txBody>
      </p:sp>
    </p:spTree>
    <p:extLst>
      <p:ext uri="{BB962C8B-B14F-4D97-AF65-F5344CB8AC3E}">
        <p14:creationId xmlns:p14="http://schemas.microsoft.com/office/powerpoint/2010/main" val="674934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C0520E-9C7A-4771-AA15-FF5CB148D28E}" type="datetimeFigureOut">
              <a:rPr lang="en-US" smtClean="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492CE8-7EF2-4FEA-A98F-5B90685F8953}" type="slidenum">
              <a:rPr lang="en-US" smtClean="0"/>
              <a:t>‹#›</a:t>
            </a:fld>
            <a:endParaRPr lang="en-US" dirty="0"/>
          </a:p>
        </p:txBody>
      </p:sp>
    </p:spTree>
    <p:extLst>
      <p:ext uri="{BB962C8B-B14F-4D97-AF65-F5344CB8AC3E}">
        <p14:creationId xmlns:p14="http://schemas.microsoft.com/office/powerpoint/2010/main" val="2368730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C0520E-9C7A-4771-AA15-FF5CB148D28E}" type="datetimeFigureOut">
              <a:rPr lang="en-US" smtClean="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492CE8-7EF2-4FEA-A98F-5B90685F8953}" type="slidenum">
              <a:rPr lang="en-US" smtClean="0"/>
              <a:t>‹#›</a:t>
            </a:fld>
            <a:endParaRPr lang="en-US" dirty="0"/>
          </a:p>
        </p:txBody>
      </p:sp>
    </p:spTree>
    <p:extLst>
      <p:ext uri="{BB962C8B-B14F-4D97-AF65-F5344CB8AC3E}">
        <p14:creationId xmlns:p14="http://schemas.microsoft.com/office/powerpoint/2010/main" val="3477019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C0520E-9C7A-4771-AA15-FF5CB148D28E}" type="datetimeFigureOut">
              <a:rPr lang="en-US" smtClean="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492CE8-7EF2-4FEA-A98F-5B90685F8953}" type="slidenum">
              <a:rPr lang="en-US" smtClean="0"/>
              <a:t>‹#›</a:t>
            </a:fld>
            <a:endParaRPr lang="en-US" dirty="0"/>
          </a:p>
        </p:txBody>
      </p:sp>
    </p:spTree>
    <p:extLst>
      <p:ext uri="{BB962C8B-B14F-4D97-AF65-F5344CB8AC3E}">
        <p14:creationId xmlns:p14="http://schemas.microsoft.com/office/powerpoint/2010/main" val="1743737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C0520E-9C7A-4771-AA15-FF5CB148D28E}" type="datetimeFigureOut">
              <a:rPr lang="en-US" smtClean="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492CE8-7EF2-4FEA-A98F-5B90685F8953}" type="slidenum">
              <a:rPr lang="en-US" smtClean="0"/>
              <a:t>‹#›</a:t>
            </a:fld>
            <a:endParaRPr lang="en-US" dirty="0"/>
          </a:p>
        </p:txBody>
      </p:sp>
    </p:spTree>
    <p:extLst>
      <p:ext uri="{BB962C8B-B14F-4D97-AF65-F5344CB8AC3E}">
        <p14:creationId xmlns:p14="http://schemas.microsoft.com/office/powerpoint/2010/main" val="1377467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C0520E-9C7A-4771-AA15-FF5CB148D28E}" type="datetimeFigureOut">
              <a:rPr lang="en-US" smtClean="0"/>
              <a:t>11/6/2022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9492CE8-7EF2-4FEA-A98F-5B90685F8953}" type="slidenum">
              <a:rPr lang="en-US" smtClean="0"/>
              <a:t>‹#›</a:t>
            </a:fld>
            <a:endParaRPr lang="en-US" dirty="0"/>
          </a:p>
        </p:txBody>
      </p:sp>
    </p:spTree>
    <p:extLst>
      <p:ext uri="{BB962C8B-B14F-4D97-AF65-F5344CB8AC3E}">
        <p14:creationId xmlns:p14="http://schemas.microsoft.com/office/powerpoint/2010/main" val="3417192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C0520E-9C7A-4771-AA15-FF5CB148D28E}" type="datetimeFigureOut">
              <a:rPr lang="en-US" smtClean="0"/>
              <a:t>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9492CE8-7EF2-4FEA-A98F-5B90685F8953}" type="slidenum">
              <a:rPr lang="en-US" smtClean="0"/>
              <a:t>‹#›</a:t>
            </a:fld>
            <a:endParaRPr lang="en-US" dirty="0"/>
          </a:p>
        </p:txBody>
      </p:sp>
    </p:spTree>
    <p:extLst>
      <p:ext uri="{BB962C8B-B14F-4D97-AF65-F5344CB8AC3E}">
        <p14:creationId xmlns:p14="http://schemas.microsoft.com/office/powerpoint/2010/main" val="4271829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C0520E-9C7A-4771-AA15-FF5CB148D28E}" type="datetimeFigureOut">
              <a:rPr lang="en-US" smtClean="0"/>
              <a:t>11/6/2022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9492CE8-7EF2-4FEA-A98F-5B90685F8953}" type="slidenum">
              <a:rPr lang="en-US" smtClean="0"/>
              <a:t>‹#›</a:t>
            </a:fld>
            <a:endParaRPr lang="en-US" dirty="0"/>
          </a:p>
        </p:txBody>
      </p:sp>
    </p:spTree>
    <p:extLst>
      <p:ext uri="{BB962C8B-B14F-4D97-AF65-F5344CB8AC3E}">
        <p14:creationId xmlns:p14="http://schemas.microsoft.com/office/powerpoint/2010/main" val="40059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C0520E-9C7A-4771-AA15-FF5CB148D28E}" type="datetimeFigureOut">
              <a:rPr lang="en-US" smtClean="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492CE8-7EF2-4FEA-A98F-5B90685F8953}" type="slidenum">
              <a:rPr lang="en-US" smtClean="0"/>
              <a:t>‹#›</a:t>
            </a:fld>
            <a:endParaRPr lang="en-US" dirty="0"/>
          </a:p>
        </p:txBody>
      </p:sp>
    </p:spTree>
    <p:extLst>
      <p:ext uri="{BB962C8B-B14F-4D97-AF65-F5344CB8AC3E}">
        <p14:creationId xmlns:p14="http://schemas.microsoft.com/office/powerpoint/2010/main" val="481534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C0520E-9C7A-4771-AA15-FF5CB148D28E}" type="datetimeFigureOut">
              <a:rPr lang="en-US" smtClean="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492CE8-7EF2-4FEA-A98F-5B90685F8953}" type="slidenum">
              <a:rPr lang="en-US" smtClean="0"/>
              <a:t>‹#›</a:t>
            </a:fld>
            <a:endParaRPr lang="en-US" dirty="0"/>
          </a:p>
        </p:txBody>
      </p:sp>
    </p:spTree>
    <p:extLst>
      <p:ext uri="{BB962C8B-B14F-4D97-AF65-F5344CB8AC3E}">
        <p14:creationId xmlns:p14="http://schemas.microsoft.com/office/powerpoint/2010/main" val="2707964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C0520E-9C7A-4771-AA15-FF5CB148D28E}" type="datetimeFigureOut">
              <a:rPr lang="en-US" smtClean="0"/>
              <a:t>11/6/2022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9492CE8-7EF2-4FEA-A98F-5B90685F8953}" type="slidenum">
              <a:rPr lang="en-US" smtClean="0"/>
              <a:t>‹#›</a:t>
            </a:fld>
            <a:endParaRPr lang="en-US" dirty="0"/>
          </a:p>
        </p:txBody>
      </p:sp>
    </p:spTree>
    <p:extLst>
      <p:ext uri="{BB962C8B-B14F-4D97-AF65-F5344CB8AC3E}">
        <p14:creationId xmlns:p14="http://schemas.microsoft.com/office/powerpoint/2010/main" val="10207199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loudflare.com/learning/bots/what-is-a-bot/" TargetMode="External"/><Relationship Id="rId2" Type="http://schemas.openxmlformats.org/officeDocument/2006/relationships/hyperlink" Target="https://www.cloudflare.com/learning/ddos/glossary/malware/" TargetMode="External"/><Relationship Id="rId1" Type="http://schemas.openxmlformats.org/officeDocument/2006/relationships/slideLayout" Target="../slideLayouts/slideLayout2.xml"/><Relationship Id="rId6" Type="http://schemas.openxmlformats.org/officeDocument/2006/relationships/hyperlink" Target="https://www.cloudflare.com/learning/ddos/glossary/denial-of-service/" TargetMode="External"/><Relationship Id="rId5" Type="http://schemas.openxmlformats.org/officeDocument/2006/relationships/hyperlink" Target="https://www.cloudflare.com/learning/dns/glossary/what-is-my-ip-address/" TargetMode="External"/><Relationship Id="rId4" Type="http://schemas.openxmlformats.org/officeDocument/2006/relationships/hyperlink" Target="https://www.cloudflare.com/learning/ddos/what-is-a-ddos-botnet/"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s.cloudflare.com/ddos-protection/about/components/#autonomous-edge" TargetMode="External"/><Relationship Id="rId2" Type="http://schemas.openxmlformats.org/officeDocument/2006/relationships/hyperlink" Target="https://www.cloudflare.com/learning/ddos/what-is-a-ddos-attack/" TargetMode="External"/><Relationship Id="rId1" Type="http://schemas.openxmlformats.org/officeDocument/2006/relationships/slideLayout" Target="../slideLayouts/slideLayout2.xml"/><Relationship Id="rId4" Type="http://schemas.openxmlformats.org/officeDocument/2006/relationships/hyperlink" Target="https://developers.cloudflare.com/ddos-protection/managed-ruleset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s.cloudflare.com/ddos-protection/about/" TargetMode="External"/><Relationship Id="rId2" Type="http://schemas.openxmlformats.org/officeDocument/2006/relationships/hyperlink" Target="https://www.cloudflare.com/learning/ddos/what-is-a-ddos-attac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2DD4A-8D97-40BD-8527-3D001D4745BE}"/>
              </a:ext>
            </a:extLst>
          </p:cNvPr>
          <p:cNvSpPr>
            <a:spLocks noGrp="1"/>
          </p:cNvSpPr>
          <p:nvPr>
            <p:ph type="ctrTitle"/>
          </p:nvPr>
        </p:nvSpPr>
        <p:spPr>
          <a:xfrm>
            <a:off x="0" y="224041"/>
            <a:ext cx="9340948" cy="3827454"/>
          </a:xfrm>
        </p:spPr>
        <p:txBody>
          <a:bodyPr/>
          <a:lstStyle/>
          <a:p>
            <a:r>
              <a:rPr lang="en-US" sz="6600" b="1" dirty="0"/>
              <a:t>DDOS prevention </a:t>
            </a:r>
            <a:br>
              <a:rPr lang="en-US" sz="6600" b="1" dirty="0"/>
            </a:br>
            <a:r>
              <a:rPr lang="en-US" sz="6600" b="1" dirty="0"/>
              <a:t>Cloudflare</a:t>
            </a:r>
            <a:endParaRPr lang="en-US" sz="6600" dirty="0"/>
          </a:p>
        </p:txBody>
      </p:sp>
    </p:spTree>
    <p:extLst>
      <p:ext uri="{BB962C8B-B14F-4D97-AF65-F5344CB8AC3E}">
        <p14:creationId xmlns:p14="http://schemas.microsoft.com/office/powerpoint/2010/main" val="3088902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A16F0-3765-4807-9B85-03AE5A62399E}"/>
              </a:ext>
            </a:extLst>
          </p:cNvPr>
          <p:cNvSpPr>
            <a:spLocks noGrp="1"/>
          </p:cNvSpPr>
          <p:nvPr>
            <p:ph type="title"/>
          </p:nvPr>
        </p:nvSpPr>
        <p:spPr/>
        <p:txBody>
          <a:bodyPr/>
          <a:lstStyle/>
          <a:p>
            <a:r>
              <a:rPr lang="en-US" b="1" dirty="0"/>
              <a:t>What is a DDoS attack?</a:t>
            </a:r>
            <a:br>
              <a:rPr lang="en-US" b="1" dirty="0"/>
            </a:br>
            <a:endParaRPr lang="en-US" dirty="0"/>
          </a:p>
        </p:txBody>
      </p:sp>
      <p:sp>
        <p:nvSpPr>
          <p:cNvPr id="3" name="Content Placeholder 2">
            <a:extLst>
              <a:ext uri="{FF2B5EF4-FFF2-40B4-BE49-F238E27FC236}">
                <a16:creationId xmlns:a16="http://schemas.microsoft.com/office/drawing/2014/main" id="{0D76225C-501C-455A-B9A1-88D52E2ABA47}"/>
              </a:ext>
            </a:extLst>
          </p:cNvPr>
          <p:cNvSpPr>
            <a:spLocks noGrp="1"/>
          </p:cNvSpPr>
          <p:nvPr>
            <p:ph idx="1"/>
          </p:nvPr>
        </p:nvSpPr>
        <p:spPr/>
        <p:txBody>
          <a:bodyPr/>
          <a:lstStyle/>
          <a:p>
            <a:r>
              <a:rPr lang="en-US" dirty="0"/>
              <a:t>A distributed denial-of-service (DDoS) attack is a malicious attempt to disrupt the normal traffic of a targeted server, service or network by overwhelming the target or its surrounding infrastructure with a flood of Internet traffic.</a:t>
            </a:r>
          </a:p>
        </p:txBody>
      </p:sp>
      <p:pic>
        <p:nvPicPr>
          <p:cNvPr id="4" name="Picture 3">
            <a:extLst>
              <a:ext uri="{FF2B5EF4-FFF2-40B4-BE49-F238E27FC236}">
                <a16:creationId xmlns:a16="http://schemas.microsoft.com/office/drawing/2014/main" id="{43E7044E-3BBD-45D1-B7A7-5A21C1FC0BD2}"/>
              </a:ext>
            </a:extLst>
          </p:cNvPr>
          <p:cNvPicPr>
            <a:picLocks noChangeAspect="1"/>
          </p:cNvPicPr>
          <p:nvPr/>
        </p:nvPicPr>
        <p:blipFill>
          <a:blip r:embed="rId2"/>
          <a:stretch>
            <a:fillRect/>
          </a:stretch>
        </p:blipFill>
        <p:spPr>
          <a:xfrm>
            <a:off x="1055077" y="3207434"/>
            <a:ext cx="8038300" cy="3536852"/>
          </a:xfrm>
          <a:prstGeom prst="rect">
            <a:avLst/>
          </a:prstGeom>
          <a:ln>
            <a:noFill/>
          </a:ln>
          <a:effectLst>
            <a:softEdge rad="112500"/>
          </a:effectLst>
        </p:spPr>
      </p:pic>
    </p:spTree>
    <p:extLst>
      <p:ext uri="{BB962C8B-B14F-4D97-AF65-F5344CB8AC3E}">
        <p14:creationId xmlns:p14="http://schemas.microsoft.com/office/powerpoint/2010/main" val="422661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B0EA1-99D6-4E32-9D72-A299B9A7F903}"/>
              </a:ext>
            </a:extLst>
          </p:cNvPr>
          <p:cNvSpPr>
            <a:spLocks noGrp="1"/>
          </p:cNvSpPr>
          <p:nvPr>
            <p:ph type="title"/>
          </p:nvPr>
        </p:nvSpPr>
        <p:spPr>
          <a:xfrm>
            <a:off x="677334" y="429066"/>
            <a:ext cx="8596668" cy="1320800"/>
          </a:xfrm>
        </p:spPr>
        <p:txBody>
          <a:bodyPr/>
          <a:lstStyle/>
          <a:p>
            <a:r>
              <a:rPr lang="en-US" b="1" dirty="0"/>
              <a:t>How does a DDoS attack work?</a:t>
            </a:r>
            <a:br>
              <a:rPr lang="en-US" b="1" dirty="0"/>
            </a:br>
            <a:endParaRPr lang="en-US" dirty="0"/>
          </a:p>
        </p:txBody>
      </p:sp>
      <p:sp>
        <p:nvSpPr>
          <p:cNvPr id="3" name="Content Placeholder 2">
            <a:extLst>
              <a:ext uri="{FF2B5EF4-FFF2-40B4-BE49-F238E27FC236}">
                <a16:creationId xmlns:a16="http://schemas.microsoft.com/office/drawing/2014/main" id="{299EC278-B893-4856-98F7-FFF463E64055}"/>
              </a:ext>
            </a:extLst>
          </p:cNvPr>
          <p:cNvSpPr>
            <a:spLocks noGrp="1"/>
          </p:cNvSpPr>
          <p:nvPr>
            <p:ph idx="1"/>
          </p:nvPr>
        </p:nvSpPr>
        <p:spPr>
          <a:xfrm>
            <a:off x="677334" y="1165055"/>
            <a:ext cx="8596668" cy="5263879"/>
          </a:xfrm>
        </p:spPr>
        <p:txBody>
          <a:bodyPr>
            <a:normAutofit/>
          </a:bodyPr>
          <a:lstStyle/>
          <a:p>
            <a:r>
              <a:rPr lang="en-US" sz="2000" dirty="0"/>
              <a:t>DDoS attacks are carried out with networks of Internet-connected machines.</a:t>
            </a:r>
          </a:p>
          <a:p>
            <a:r>
              <a:rPr lang="en-US" sz="2000" dirty="0"/>
              <a:t>These networks consist of computers and other devices (such as IoT devices)which have been infected with </a:t>
            </a:r>
            <a:r>
              <a:rPr lang="en-US" sz="2000" dirty="0">
                <a:hlinkClick r:id="rId2"/>
              </a:rPr>
              <a:t>malware</a:t>
            </a:r>
            <a:r>
              <a:rPr lang="en-US" sz="2000" dirty="0"/>
              <a:t>, allowing them to be controlled remotely by an attacker. These individual devices are referred to as </a:t>
            </a:r>
            <a:r>
              <a:rPr lang="en-US" sz="2000" dirty="0">
                <a:hlinkClick r:id="rId3"/>
              </a:rPr>
              <a:t>bots</a:t>
            </a:r>
            <a:r>
              <a:rPr lang="en-US" sz="2000" dirty="0"/>
              <a:t> (or zombies), and a group of bots is called a </a:t>
            </a:r>
            <a:r>
              <a:rPr lang="en-US" sz="2000" dirty="0">
                <a:hlinkClick r:id="rId4"/>
              </a:rPr>
              <a:t>botnet</a:t>
            </a:r>
            <a:r>
              <a:rPr lang="en-US" sz="2000" dirty="0"/>
              <a:t>.</a:t>
            </a:r>
          </a:p>
          <a:p>
            <a:r>
              <a:rPr lang="en-US" sz="2000" dirty="0"/>
              <a:t>Once a botnet has been established, the attacker is able to direct an attack by sending remote instructions to each bot.</a:t>
            </a:r>
          </a:p>
          <a:p>
            <a:r>
              <a:rPr lang="en-US" sz="2000" dirty="0"/>
              <a:t>When a victim’s server or network is targeted by the botnet, each bot sends requests to the target’s </a:t>
            </a:r>
            <a:r>
              <a:rPr lang="en-US" sz="2000" dirty="0">
                <a:hlinkClick r:id="rId5"/>
              </a:rPr>
              <a:t>IP address</a:t>
            </a:r>
            <a:r>
              <a:rPr lang="en-US" sz="2000" dirty="0"/>
              <a:t>, potentially causing the server or network to become overwhelmed, resulting in a </a:t>
            </a:r>
            <a:r>
              <a:rPr lang="en-US" sz="2000" dirty="0">
                <a:hlinkClick r:id="rId6"/>
              </a:rPr>
              <a:t>denial-of-service</a:t>
            </a:r>
            <a:r>
              <a:rPr lang="en-US" sz="2000" dirty="0"/>
              <a:t> to normal traffic.</a:t>
            </a:r>
          </a:p>
          <a:p>
            <a:r>
              <a:rPr lang="en-US" sz="2000" dirty="0"/>
              <a:t>Because each bot is a legitimate Internet device, separating the attack traffic from normal traffic can be difficult.</a:t>
            </a:r>
          </a:p>
          <a:p>
            <a:endParaRPr lang="en-US" sz="2000" dirty="0"/>
          </a:p>
        </p:txBody>
      </p:sp>
    </p:spTree>
    <p:extLst>
      <p:ext uri="{BB962C8B-B14F-4D97-AF65-F5344CB8AC3E}">
        <p14:creationId xmlns:p14="http://schemas.microsoft.com/office/powerpoint/2010/main" val="798390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7D159C2-0AF2-4A3C-9F35-943E8F696D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208" y="668215"/>
            <a:ext cx="8279797" cy="552156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2392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61BD-A5B1-49AC-93B7-F7414AAAD8CF}"/>
              </a:ext>
            </a:extLst>
          </p:cNvPr>
          <p:cNvSpPr>
            <a:spLocks noGrp="1"/>
          </p:cNvSpPr>
          <p:nvPr>
            <p:ph type="title"/>
          </p:nvPr>
        </p:nvSpPr>
        <p:spPr/>
        <p:txBody>
          <a:bodyPr/>
          <a:lstStyle/>
          <a:p>
            <a:r>
              <a:rPr lang="en-US" b="1" dirty="0"/>
              <a:t>How to identify a DDoS attack</a:t>
            </a:r>
            <a:br>
              <a:rPr lang="en-US" b="1" dirty="0"/>
            </a:br>
            <a:endParaRPr lang="en-US" dirty="0"/>
          </a:p>
        </p:txBody>
      </p:sp>
      <p:sp>
        <p:nvSpPr>
          <p:cNvPr id="3" name="Content Placeholder 2">
            <a:extLst>
              <a:ext uri="{FF2B5EF4-FFF2-40B4-BE49-F238E27FC236}">
                <a16:creationId xmlns:a16="http://schemas.microsoft.com/office/drawing/2014/main" id="{483100B3-4C26-420C-ACC3-816652F25EE5}"/>
              </a:ext>
            </a:extLst>
          </p:cNvPr>
          <p:cNvSpPr>
            <a:spLocks noGrp="1"/>
          </p:cNvSpPr>
          <p:nvPr>
            <p:ph idx="1"/>
          </p:nvPr>
        </p:nvSpPr>
        <p:spPr>
          <a:xfrm>
            <a:off x="677334" y="1488612"/>
            <a:ext cx="8596668" cy="4884053"/>
          </a:xfrm>
        </p:spPr>
        <p:txBody>
          <a:bodyPr>
            <a:normAutofit fontScale="92500" lnSpcReduction="20000"/>
          </a:bodyPr>
          <a:lstStyle/>
          <a:p>
            <a:r>
              <a:rPr lang="en-US" sz="2400" dirty="0"/>
              <a:t>The most obvious symptom of a DDoS attack is a site or service suddenly becoming slow or unavailable. But since a number of causes — such a legitimate spike in traffic — can create similar performance issues, further investigation is usually required. Traffic analytics tools can help you spot some of these telltale signs of a DDoS attack:</a:t>
            </a:r>
          </a:p>
          <a:p>
            <a:r>
              <a:rPr lang="en-US" sz="2400" dirty="0"/>
              <a:t>Suspicious amounts of traffic originating from a single IP address or IP range</a:t>
            </a:r>
          </a:p>
          <a:p>
            <a:r>
              <a:rPr lang="en-US" sz="2400" dirty="0"/>
              <a:t>A flood of traffic from users who share a single behavioral profile, such as device type, geolocation, or web browser version</a:t>
            </a:r>
          </a:p>
          <a:p>
            <a:r>
              <a:rPr lang="en-US" sz="2400" dirty="0"/>
              <a:t>An unexplained surge in requests to a single page or endpoint</a:t>
            </a:r>
          </a:p>
          <a:p>
            <a:r>
              <a:rPr lang="en-US" sz="2400" dirty="0"/>
              <a:t>Odd traffic patterns such as spikes at odd hours of the day or patterns that appear to be unnatural (e.g. a spike every 10 minutes)</a:t>
            </a:r>
          </a:p>
          <a:p>
            <a:endParaRPr lang="en-US" dirty="0"/>
          </a:p>
        </p:txBody>
      </p:sp>
    </p:spTree>
    <p:extLst>
      <p:ext uri="{BB962C8B-B14F-4D97-AF65-F5344CB8AC3E}">
        <p14:creationId xmlns:p14="http://schemas.microsoft.com/office/powerpoint/2010/main" val="1903186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B84EE-EE55-463A-A78F-706B11154A9B}"/>
              </a:ext>
            </a:extLst>
          </p:cNvPr>
          <p:cNvSpPr>
            <a:spLocks noGrp="1"/>
          </p:cNvSpPr>
          <p:nvPr>
            <p:ph type="title"/>
          </p:nvPr>
        </p:nvSpPr>
        <p:spPr>
          <a:xfrm>
            <a:off x="677334" y="156238"/>
            <a:ext cx="8596668" cy="1320800"/>
          </a:xfrm>
        </p:spPr>
        <p:txBody>
          <a:bodyPr/>
          <a:lstStyle/>
          <a:p>
            <a:r>
              <a:rPr lang="en-US" b="1" dirty="0"/>
              <a:t>About Cloudflare DDoS Protection</a:t>
            </a:r>
            <a:br>
              <a:rPr lang="en-US" b="1" dirty="0"/>
            </a:br>
            <a:endParaRPr lang="en-US" dirty="0"/>
          </a:p>
        </p:txBody>
      </p:sp>
      <p:sp>
        <p:nvSpPr>
          <p:cNvPr id="3" name="Content Placeholder 2">
            <a:extLst>
              <a:ext uri="{FF2B5EF4-FFF2-40B4-BE49-F238E27FC236}">
                <a16:creationId xmlns:a16="http://schemas.microsoft.com/office/drawing/2014/main" id="{FF511DE6-B155-441D-9F7D-5E265C4B3746}"/>
              </a:ext>
            </a:extLst>
          </p:cNvPr>
          <p:cNvSpPr>
            <a:spLocks noGrp="1"/>
          </p:cNvSpPr>
          <p:nvPr>
            <p:ph idx="1"/>
          </p:nvPr>
        </p:nvSpPr>
        <p:spPr>
          <a:xfrm>
            <a:off x="677334" y="1147714"/>
            <a:ext cx="8596668" cy="5435966"/>
          </a:xfrm>
        </p:spPr>
        <p:txBody>
          <a:bodyPr>
            <a:normAutofit fontScale="92500"/>
          </a:bodyPr>
          <a:lstStyle/>
          <a:p>
            <a:r>
              <a:rPr lang="en-US" sz="2800" dirty="0"/>
              <a:t>Cloudflare provides unmetered and unlimited </a:t>
            </a:r>
            <a:r>
              <a:rPr lang="en-US" sz="2800" dirty="0">
                <a:hlinkClick r:id="rId2"/>
              </a:rPr>
              <a:t>distributed denial-of-service (DDoS)Open external link</a:t>
            </a:r>
            <a:r>
              <a:rPr lang="en-US" sz="2800" dirty="0"/>
              <a:t> protection to all customers on all plans and services.</a:t>
            </a:r>
          </a:p>
          <a:p>
            <a:r>
              <a:rPr lang="en-US" sz="2800" dirty="0"/>
              <a:t>The protection is enabled by Cloudflare’s </a:t>
            </a:r>
            <a:r>
              <a:rPr lang="en-US" sz="2800" dirty="0">
                <a:hlinkClick r:id="rId3"/>
              </a:rPr>
              <a:t>Autonomous DDoS Protection Edge</a:t>
            </a:r>
            <a:r>
              <a:rPr lang="en-US" sz="2800" dirty="0"/>
              <a:t>, which automatically detects and mitigates DDoS attacks.</a:t>
            </a:r>
          </a:p>
          <a:p>
            <a:r>
              <a:rPr lang="en-US" sz="2800" dirty="0"/>
              <a:t>The Autonomous Edge includes multiple dynamic mitigation rules exposed as </a:t>
            </a:r>
            <a:r>
              <a:rPr lang="en-US" sz="2800" dirty="0">
                <a:hlinkClick r:id="rId4"/>
              </a:rPr>
              <a:t>Cloudflare DDoS Attack Protection Managed Rulesets</a:t>
            </a:r>
            <a:r>
              <a:rPr lang="en-US" sz="2800" dirty="0"/>
              <a:t>, which provide comprehensive protection against a variety of DDoS attacks across L3/4 and L7 of the OSI model.</a:t>
            </a:r>
          </a:p>
          <a:p>
            <a:endParaRPr lang="en-US" sz="2800" dirty="0"/>
          </a:p>
        </p:txBody>
      </p:sp>
    </p:spTree>
    <p:extLst>
      <p:ext uri="{BB962C8B-B14F-4D97-AF65-F5344CB8AC3E}">
        <p14:creationId xmlns:p14="http://schemas.microsoft.com/office/powerpoint/2010/main" val="837205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AD179-F8F5-4CEF-B4E4-48919779A0EB}"/>
              </a:ext>
            </a:extLst>
          </p:cNvPr>
          <p:cNvSpPr>
            <a:spLocks noGrp="1"/>
          </p:cNvSpPr>
          <p:nvPr>
            <p:ph type="title"/>
          </p:nvPr>
        </p:nvSpPr>
        <p:spPr>
          <a:xfrm>
            <a:off x="677334" y="156238"/>
            <a:ext cx="8596668" cy="1320800"/>
          </a:xfrm>
        </p:spPr>
        <p:txBody>
          <a:bodyPr/>
          <a:lstStyle/>
          <a:p>
            <a:r>
              <a:rPr lang="en-US" b="1" dirty="0"/>
              <a:t>How it works</a:t>
            </a:r>
            <a:br>
              <a:rPr lang="en-US" b="1" dirty="0"/>
            </a:br>
            <a:endParaRPr lang="en-US" dirty="0"/>
          </a:p>
        </p:txBody>
      </p:sp>
      <p:sp>
        <p:nvSpPr>
          <p:cNvPr id="3" name="Content Placeholder 2">
            <a:extLst>
              <a:ext uri="{FF2B5EF4-FFF2-40B4-BE49-F238E27FC236}">
                <a16:creationId xmlns:a16="http://schemas.microsoft.com/office/drawing/2014/main" id="{7191180B-A86D-4DC7-A6BA-2427CC2AA1C8}"/>
              </a:ext>
            </a:extLst>
          </p:cNvPr>
          <p:cNvSpPr>
            <a:spLocks noGrp="1"/>
          </p:cNvSpPr>
          <p:nvPr>
            <p:ph idx="1"/>
          </p:nvPr>
        </p:nvSpPr>
        <p:spPr>
          <a:xfrm>
            <a:off x="677334" y="801858"/>
            <a:ext cx="8596668" cy="5514536"/>
          </a:xfrm>
        </p:spPr>
        <p:txBody>
          <a:bodyPr>
            <a:normAutofit lnSpcReduction="10000"/>
          </a:bodyPr>
          <a:lstStyle/>
          <a:p>
            <a:r>
              <a:rPr lang="en-US" sz="2400" dirty="0"/>
              <a:t>To detect and mitigate DDoS attacks, Cloudflare’s Autonomous Edge and centralized DDoS systems analyze traffic samples “out-of-path”, which allows Cloudflare to asynchronously detect DDoS attacks without causing latency or impacting performance.</a:t>
            </a:r>
          </a:p>
          <a:p>
            <a:r>
              <a:rPr lang="en-US" sz="2400" dirty="0"/>
              <a:t>The analyzed samples include:</a:t>
            </a:r>
          </a:p>
          <a:p>
            <a:r>
              <a:rPr lang="en-US" sz="2400" b="1" dirty="0"/>
              <a:t>Packet fields</a:t>
            </a:r>
            <a:r>
              <a:rPr lang="en-US" sz="2400" dirty="0"/>
              <a:t> such as the source IP, source port, destination IP, destination port, protocol, TCP flags, sequence number, options, and packet rate.</a:t>
            </a:r>
          </a:p>
          <a:p>
            <a:r>
              <a:rPr lang="en-US" sz="2400" b="1" dirty="0"/>
              <a:t>HTTP request metadata</a:t>
            </a:r>
            <a:r>
              <a:rPr lang="en-US" sz="2400" dirty="0"/>
              <a:t> such as HTTP headers, user agent, query-string, path, host, HTTP method, HTTP version, TLS cipher version, and request rate.</a:t>
            </a:r>
          </a:p>
          <a:p>
            <a:r>
              <a:rPr lang="en-US" sz="2400" b="1" dirty="0"/>
              <a:t>HTTP response metrics</a:t>
            </a:r>
            <a:r>
              <a:rPr lang="en-US" sz="2400" dirty="0"/>
              <a:t> such as error codes returned by customers’ origin servers and their rates.</a:t>
            </a:r>
          </a:p>
          <a:p>
            <a:endParaRPr lang="en-US" sz="2400" dirty="0"/>
          </a:p>
        </p:txBody>
      </p:sp>
    </p:spTree>
    <p:extLst>
      <p:ext uri="{BB962C8B-B14F-4D97-AF65-F5344CB8AC3E}">
        <p14:creationId xmlns:p14="http://schemas.microsoft.com/office/powerpoint/2010/main" val="4250063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CF6CDD-45C1-4892-AADA-A6C92DC6BB95}"/>
              </a:ext>
            </a:extLst>
          </p:cNvPr>
          <p:cNvSpPr>
            <a:spLocks noGrp="1"/>
          </p:cNvSpPr>
          <p:nvPr>
            <p:ph idx="1"/>
          </p:nvPr>
        </p:nvSpPr>
        <p:spPr>
          <a:xfrm>
            <a:off x="0" y="277837"/>
            <a:ext cx="9456882" cy="6302326"/>
          </a:xfrm>
        </p:spPr>
        <p:txBody>
          <a:bodyPr>
            <a:normAutofit fontScale="92500" lnSpcReduction="10000"/>
          </a:bodyPr>
          <a:lstStyle/>
          <a:p>
            <a:r>
              <a:rPr lang="en-US" sz="2800" dirty="0"/>
              <a:t>Once attack traffic matches a rule, Cloudflare’s systems will track that traffic and generate a real-time signature to surgically match against the attack pattern and mitigate the attack without impacting legitimate traffic. The rules are able to generate different signatures based on various properties of the attacks and the signal strength of each attribute. For example, if the attack is distributed — that is, originating from many source IPs — then the source IP field will not serve as a strong indicator, and the rule will not choose the source IP field as part of the attack signature. Once generated, the fingerprint is propagated as a mitigation rule to the most optimal location in the Cloudflare edge for cost-efficient mitigation. These mitigation rules are ephemeral and will expire shortly after the attack has ended, which happens when no additional traffic has been matched to the rule.</a:t>
            </a:r>
          </a:p>
        </p:txBody>
      </p:sp>
    </p:spTree>
    <p:extLst>
      <p:ext uri="{BB962C8B-B14F-4D97-AF65-F5344CB8AC3E}">
        <p14:creationId xmlns:p14="http://schemas.microsoft.com/office/powerpoint/2010/main" val="1176512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512D-E194-4EB4-A0B3-9B5A8AFB31B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A3E8113-6A09-4F48-B194-6216E7391766}"/>
              </a:ext>
            </a:extLst>
          </p:cNvPr>
          <p:cNvSpPr>
            <a:spLocks noGrp="1"/>
          </p:cNvSpPr>
          <p:nvPr>
            <p:ph idx="1"/>
          </p:nvPr>
        </p:nvSpPr>
        <p:spPr>
          <a:xfrm>
            <a:off x="677334" y="1611949"/>
            <a:ext cx="8596668" cy="3880773"/>
          </a:xfrm>
        </p:spPr>
        <p:txBody>
          <a:bodyPr/>
          <a:lstStyle/>
          <a:p>
            <a:r>
              <a:rPr lang="en-US" sz="2400" dirty="0">
                <a:hlinkClick r:id="rId2"/>
              </a:rPr>
              <a:t>https://www.cloudflare.com/learning/ddos/what-is-a-ddos-attack/</a:t>
            </a:r>
            <a:endParaRPr lang="en-US" sz="2400" dirty="0"/>
          </a:p>
          <a:p>
            <a:r>
              <a:rPr lang="en-US" sz="2400" dirty="0">
                <a:hlinkClick r:id="rId3"/>
              </a:rPr>
              <a:t>https://developers.cloudflare.com/ddos-protection/about/</a:t>
            </a:r>
            <a:endParaRPr lang="en-US" sz="2400" dirty="0"/>
          </a:p>
          <a:p>
            <a:endParaRPr lang="en-US" dirty="0"/>
          </a:p>
        </p:txBody>
      </p:sp>
    </p:spTree>
    <p:extLst>
      <p:ext uri="{BB962C8B-B14F-4D97-AF65-F5344CB8AC3E}">
        <p14:creationId xmlns:p14="http://schemas.microsoft.com/office/powerpoint/2010/main" val="38788777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TotalTime>
  <Words>743</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DDOS prevention  Cloudflare</vt:lpstr>
      <vt:lpstr>What is a DDoS attack? </vt:lpstr>
      <vt:lpstr>How does a DDoS attack work? </vt:lpstr>
      <vt:lpstr>PowerPoint Presentation</vt:lpstr>
      <vt:lpstr>How to identify a DDoS attack </vt:lpstr>
      <vt:lpstr>About Cloudflare DDoS Protection </vt:lpstr>
      <vt:lpstr>How it works </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DDOS prevention  Cloudflare</dc:title>
  <dc:creator>Əsəd Əsədzadə</dc:creator>
  <cp:lastModifiedBy>Əsəd Əsədzadə</cp:lastModifiedBy>
  <cp:revision>5</cp:revision>
  <dcterms:created xsi:type="dcterms:W3CDTF">2022-11-06T16:38:43Z</dcterms:created>
  <dcterms:modified xsi:type="dcterms:W3CDTF">2022-11-06T16:49:09Z</dcterms:modified>
</cp:coreProperties>
</file>