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085846884" r:id="rId3"/>
    <p:sldId id="2085847852" r:id="rId4"/>
    <p:sldId id="2085846886" r:id="rId5"/>
    <p:sldId id="2085847853" r:id="rId6"/>
    <p:sldId id="2085847855" r:id="rId7"/>
    <p:sldId id="208584785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25" autoAdjust="0"/>
    <p:restoredTop sz="91294" autoAdjust="0"/>
  </p:normalViewPr>
  <p:slideViewPr>
    <p:cSldViewPr snapToGrid="0">
      <p:cViewPr>
        <p:scale>
          <a:sx n="60" d="100"/>
          <a:sy n="60" d="100"/>
        </p:scale>
        <p:origin x="832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46168324674502E-2"/>
          <c:y val="7.6247727741858159E-2"/>
          <c:w val="0.92443357268475068"/>
          <c:h val="0.44995068949805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White, Non Hispanic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Mateo</c:v>
                </c:pt>
                <c:pt idx="15">
                  <c:v>Santa Clara</c:v>
                </c:pt>
                <c:pt idx="16">
                  <c:v>Solano</c:v>
                </c:pt>
                <c:pt idx="17">
                  <c:v>Ventura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0.34348469032283324</c:v>
                </c:pt>
                <c:pt idx="1">
                  <c:v>0.47916905764049234</c:v>
                </c:pt>
                <c:pt idx="2">
                  <c:v>0.58113895298793172</c:v>
                </c:pt>
                <c:pt idx="3">
                  <c:v>0.31976716731168314</c:v>
                </c:pt>
                <c:pt idx="4">
                  <c:v>0.4057211316267752</c:v>
                </c:pt>
                <c:pt idx="5">
                  <c:v>0.54670188677952314</c:v>
                </c:pt>
                <c:pt idx="6">
                  <c:v>0.56207684432766591</c:v>
                </c:pt>
                <c:pt idx="7">
                  <c:v>0.34039498199135343</c:v>
                </c:pt>
                <c:pt idx="8">
                  <c:v>0.24838898707683427</c:v>
                </c:pt>
                <c:pt idx="9">
                  <c:v>0.43580440023104505</c:v>
                </c:pt>
                <c:pt idx="10">
                  <c:v>0.49332217601279915</c:v>
                </c:pt>
                <c:pt idx="11">
                  <c:v>0.52340830742084687</c:v>
                </c:pt>
                <c:pt idx="12">
                  <c:v>0.3157450405011118</c:v>
                </c:pt>
                <c:pt idx="13">
                  <c:v>0.37417005349067606</c:v>
                </c:pt>
                <c:pt idx="14">
                  <c:v>0.34271112845895968</c:v>
                </c:pt>
                <c:pt idx="15">
                  <c:v>0.35116057574401127</c:v>
                </c:pt>
                <c:pt idx="16">
                  <c:v>0.52225148117873299</c:v>
                </c:pt>
                <c:pt idx="17">
                  <c:v>0.32837636016420424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F9-46A6-A72E-8B261FB98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Mateo</c:v>
                </c:pt>
                <c:pt idx="15">
                  <c:v>Santa Clara</c:v>
                </c:pt>
                <c:pt idx="16">
                  <c:v>Solano</c:v>
                </c:pt>
                <c:pt idx="17">
                  <c:v>Ventura</c:v>
                </c:pt>
              </c:strCache>
            </c:strRef>
          </c:cat>
          <c:val>
            <c:numRef>
              <c:f>Sheet1!$C$2:$C$19</c:f>
              <c:numCache>
                <c:formatCode>0%</c:formatCode>
                <c:ptCount val="18"/>
                <c:pt idx="0">
                  <c:v>0.39965452754145347</c:v>
                </c:pt>
                <c:pt idx="1">
                  <c:v>0.53251298179779705</c:v>
                </c:pt>
                <c:pt idx="2">
                  <c:v>0.67095019049066718</c:v>
                </c:pt>
                <c:pt idx="3">
                  <c:v>0.35747610332831342</c:v>
                </c:pt>
                <c:pt idx="4">
                  <c:v>0.45541209822745271</c:v>
                </c:pt>
                <c:pt idx="5">
                  <c:v>0.49788060289788932</c:v>
                </c:pt>
                <c:pt idx="6">
                  <c:v>0.64976626838106943</c:v>
                </c:pt>
                <c:pt idx="7">
                  <c:v>0.3071649939086934</c:v>
                </c:pt>
                <c:pt idx="8">
                  <c:v>0.21919088356875632</c:v>
                </c:pt>
                <c:pt idx="9">
                  <c:v>0.49472489107423656</c:v>
                </c:pt>
                <c:pt idx="10">
                  <c:v>0.51459292617239427</c:v>
                </c:pt>
                <c:pt idx="11">
                  <c:v>0.58106303152964411</c:v>
                </c:pt>
                <c:pt idx="12">
                  <c:v>0.34345956400291328</c:v>
                </c:pt>
                <c:pt idx="13">
                  <c:v>0.24131297419105469</c:v>
                </c:pt>
                <c:pt idx="14">
                  <c:v>0.33266488009991185</c:v>
                </c:pt>
                <c:pt idx="15">
                  <c:v>0.39917888190329004</c:v>
                </c:pt>
                <c:pt idx="16">
                  <c:v>0.56902935188946857</c:v>
                </c:pt>
                <c:pt idx="17">
                  <c:v>0.42064402129843209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F9-46A6-A72E-8B261FB987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Hispanic/Latino</c:v>
                </c:pt>
              </c:strCache>
            </c:strRef>
          </c:tx>
          <c:spPr>
            <a:solidFill>
              <a:schemeClr val="accent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Mateo</c:v>
                </c:pt>
                <c:pt idx="15">
                  <c:v>Santa Clara</c:v>
                </c:pt>
                <c:pt idx="16">
                  <c:v>Solano</c:v>
                </c:pt>
                <c:pt idx="17">
                  <c:v>Ventura</c:v>
                </c:pt>
              </c:strCache>
            </c:strRef>
          </c:cat>
          <c:val>
            <c:numRef>
              <c:f>Sheet1!$D$2:$D$19</c:f>
              <c:numCache>
                <c:formatCode>0%</c:formatCode>
                <c:ptCount val="18"/>
                <c:pt idx="0">
                  <c:v>0.1717209077230345</c:v>
                </c:pt>
                <c:pt idx="1">
                  <c:v>0.30087022821830717</c:v>
                </c:pt>
                <c:pt idx="2">
                  <c:v>0.46957055444801804</c:v>
                </c:pt>
                <c:pt idx="3">
                  <c:v>0.15370326832395223</c:v>
                </c:pt>
                <c:pt idx="4">
                  <c:v>0.24255872590634517</c:v>
                </c:pt>
                <c:pt idx="5">
                  <c:v>0.39537862556256342</c:v>
                </c:pt>
                <c:pt idx="6">
                  <c:v>0.38471934663918567</c:v>
                </c:pt>
                <c:pt idx="7">
                  <c:v>0.15069076358559952</c:v>
                </c:pt>
                <c:pt idx="8">
                  <c:v>9.7786704408521039E-2</c:v>
                </c:pt>
                <c:pt idx="9">
                  <c:v>0.32812916796537822</c:v>
                </c:pt>
                <c:pt idx="10">
                  <c:v>0.37714290152988511</c:v>
                </c:pt>
                <c:pt idx="11">
                  <c:v>0.48916401476418842</c:v>
                </c:pt>
                <c:pt idx="12">
                  <c:v>0.15409852667301208</c:v>
                </c:pt>
                <c:pt idx="13">
                  <c:v>0.16528204281588274</c:v>
                </c:pt>
                <c:pt idx="14">
                  <c:v>0.14645847653280697</c:v>
                </c:pt>
                <c:pt idx="15">
                  <c:v>0.14590440232301494</c:v>
                </c:pt>
                <c:pt idx="16">
                  <c:v>0.40224326860569071</c:v>
                </c:pt>
                <c:pt idx="17">
                  <c:v>0.16471671913181146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D-4287-ABB1-970BCA9A82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Mateo</c:v>
                </c:pt>
                <c:pt idx="15">
                  <c:v>Santa Clara</c:v>
                </c:pt>
                <c:pt idx="16">
                  <c:v>Solano</c:v>
                </c:pt>
                <c:pt idx="17">
                  <c:v>Ventura</c:v>
                </c:pt>
              </c:strCache>
            </c:strRef>
          </c:cat>
          <c:val>
            <c:numRef>
              <c:f>Sheet1!$E$2:$E$19</c:f>
              <c:numCache>
                <c:formatCode>0%</c:formatCode>
                <c:ptCount val="18"/>
                <c:pt idx="0">
                  <c:v>0.16764467401666283</c:v>
                </c:pt>
                <c:pt idx="1">
                  <c:v>0.27699787606170717</c:v>
                </c:pt>
                <c:pt idx="2">
                  <c:v>0.37576207648599713</c:v>
                </c:pt>
                <c:pt idx="3">
                  <c:v>9.9114497149727171E-2</c:v>
                </c:pt>
                <c:pt idx="4">
                  <c:v>0.22715664954426099</c:v>
                </c:pt>
                <c:pt idx="5">
                  <c:v>0.33165968110683169</c:v>
                </c:pt>
                <c:pt idx="6">
                  <c:v>0.36973702007924869</c:v>
                </c:pt>
                <c:pt idx="7">
                  <c:v>0.14194504968436406</c:v>
                </c:pt>
                <c:pt idx="8">
                  <c:v>0.10044639249892111</c:v>
                </c:pt>
                <c:pt idx="9">
                  <c:v>0.37245365535662112</c:v>
                </c:pt>
                <c:pt idx="10">
                  <c:v>0.28380399037499326</c:v>
                </c:pt>
                <c:pt idx="11">
                  <c:v>0.41401696519295916</c:v>
                </c:pt>
                <c:pt idx="12">
                  <c:v>0.13184498651830381</c:v>
                </c:pt>
                <c:pt idx="13">
                  <c:v>9.7545671594819278E-2</c:v>
                </c:pt>
                <c:pt idx="14">
                  <c:v>0.16520979877939998</c:v>
                </c:pt>
                <c:pt idx="15">
                  <c:v>0.14442954210172562</c:v>
                </c:pt>
                <c:pt idx="16">
                  <c:v>0.30280945134696446</c:v>
                </c:pt>
                <c:pt idx="17">
                  <c:v>0.2498301379417554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C-4391-B55C-A581DA189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r>
              <a:rPr lang="en-US" sz="2000" dirty="0"/>
              <a:t>2021 Housing Affordability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43167958254694E-2"/>
          <c:y val="0.19115358957930609"/>
          <c:w val="0.90033964255094634"/>
          <c:h val="0.56267062289139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White, Non Hispanic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0.34348469032283324</c:v>
                </c:pt>
                <c:pt idx="1">
                  <c:v>0.58113895298793172</c:v>
                </c:pt>
                <c:pt idx="2">
                  <c:v>0.34039498199135343</c:v>
                </c:pt>
                <c:pt idx="3">
                  <c:v>0.49332217601279915</c:v>
                </c:pt>
                <c:pt idx="4">
                  <c:v>0.3157450405011118</c:v>
                </c:pt>
                <c:pt idx="5">
                  <c:v>0.37417005349067606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0-4BD6-9FAF-54E4EAB238A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0.39965452754145347</c:v>
                </c:pt>
                <c:pt idx="1">
                  <c:v>0.67095019049066718</c:v>
                </c:pt>
                <c:pt idx="2">
                  <c:v>0.3071649939086934</c:v>
                </c:pt>
                <c:pt idx="3">
                  <c:v>0.51459292617239427</c:v>
                </c:pt>
                <c:pt idx="4">
                  <c:v>0.34345956400291328</c:v>
                </c:pt>
                <c:pt idx="5">
                  <c:v>0.24131297419105469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50-4BD6-9FAF-54E4EAB238A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0.1717209077230345</c:v>
                </c:pt>
                <c:pt idx="1">
                  <c:v>0.46957055444801804</c:v>
                </c:pt>
                <c:pt idx="2">
                  <c:v>0.15069076358559952</c:v>
                </c:pt>
                <c:pt idx="3">
                  <c:v>0.37714290152988511</c:v>
                </c:pt>
                <c:pt idx="4">
                  <c:v>0.15409852667301208</c:v>
                </c:pt>
                <c:pt idx="5">
                  <c:v>0.16528204281588274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50-4BD6-9FAF-54E4EAB238A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0.16764467401666283</c:v>
                </c:pt>
                <c:pt idx="1">
                  <c:v>0.37576207648599713</c:v>
                </c:pt>
                <c:pt idx="2">
                  <c:v>0.14194504968436406</c:v>
                </c:pt>
                <c:pt idx="3">
                  <c:v>0.28380399037499326</c:v>
                </c:pt>
                <c:pt idx="4">
                  <c:v>0.13184498651830381</c:v>
                </c:pt>
                <c:pt idx="5">
                  <c:v>9.7545671594819278E-2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50-4BD6-9FAF-54E4EAB23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46168324674502E-2"/>
          <c:y val="7.6247727741858159E-2"/>
          <c:w val="0.94341437007874018"/>
          <c:h val="0.66034758058609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White, Non Hispanic</c:v>
                </c:pt>
                <c:pt idx="1">
                  <c:v>Asian</c:v>
                </c:pt>
                <c:pt idx="2">
                  <c:v>Hispanic/Latino</c:v>
                </c:pt>
                <c:pt idx="3">
                  <c:v>Black</c:v>
                </c:pt>
                <c:pt idx="4">
                  <c:v>All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0.38</c:v>
                </c:pt>
                <c:pt idx="1">
                  <c:v>0.44154044728218217</c:v>
                </c:pt>
                <c:pt idx="2">
                  <c:v>0.20697246693840513</c:v>
                </c:pt>
                <c:pt idx="3">
                  <c:v>0.19726269044951134</c:v>
                </c:pt>
                <c:pt idx="4">
                  <c:v>0.30438866646924412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F9-46A6-A72E-8B261FB98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White, Non Hispanic</c:v>
                </c:pt>
                <c:pt idx="1">
                  <c:v>Asian</c:v>
                </c:pt>
                <c:pt idx="2">
                  <c:v>Hispanic/Latino</c:v>
                </c:pt>
                <c:pt idx="3">
                  <c:v>Black</c:v>
                </c:pt>
                <c:pt idx="4">
                  <c:v>All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0.38</c:v>
                </c:pt>
                <c:pt idx="1">
                  <c:v>0.43383575608674363</c:v>
                </c:pt>
                <c:pt idx="2">
                  <c:v>0.20025287066739064</c:v>
                </c:pt>
                <c:pt idx="3">
                  <c:v>0.19143833887788106</c:v>
                </c:pt>
                <c:pt idx="4">
                  <c:v>0.283727766336827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F9-46A6-A72E-8B261FB987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White, Non Hispanic</c:v>
                </c:pt>
                <c:pt idx="1">
                  <c:v>Asian</c:v>
                </c:pt>
                <c:pt idx="2">
                  <c:v>Hispanic/Latino</c:v>
                </c:pt>
                <c:pt idx="3">
                  <c:v>Black</c:v>
                </c:pt>
                <c:pt idx="4">
                  <c:v>All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0.34</c:v>
                </c:pt>
                <c:pt idx="1">
                  <c:v>0.4</c:v>
                </c:pt>
                <c:pt idx="2">
                  <c:v>0.17</c:v>
                </c:pt>
                <c:pt idx="3">
                  <c:v>0.17</c:v>
                </c:pt>
                <c:pt idx="4">
                  <c:v>0.26053425714710748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4-48FC-BB7B-38F8B4340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  <c:min val="0.15000000000000002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6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43167958254694E-2"/>
          <c:y val="0.2058629357903573"/>
          <c:w val="0.94341437007874018"/>
          <c:h val="0.65796977704805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-8.8813349424072999E-2</c:v>
                </c:pt>
                <c:pt idx="1">
                  <c:v>-5.0045068070459636E-2</c:v>
                </c:pt>
                <c:pt idx="2">
                  <c:v>-6.3565480870016303E-2</c:v>
                </c:pt>
                <c:pt idx="3">
                  <c:v>-3.4905231056733897E-2</c:v>
                </c:pt>
                <c:pt idx="4">
                  <c:v>-8.5918168830061106E-2</c:v>
                </c:pt>
                <c:pt idx="5">
                  <c:v>-4.5155974550268249E-2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A-4BB0-ACD0-7143FCD36E8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CA</c:v>
                </c:pt>
                <c:pt idx="1">
                  <c:v>US</c:v>
                </c:pt>
                <c:pt idx="2">
                  <c:v>Los Angeles</c:v>
                </c:pt>
                <c:pt idx="3">
                  <c:v>Sacramento</c:v>
                </c:pt>
                <c:pt idx="4">
                  <c:v>San Diego</c:v>
                </c:pt>
                <c:pt idx="5">
                  <c:v>San Francisco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-9.2889583130444639E-2</c:v>
                </c:pt>
                <c:pt idx="1">
                  <c:v>-0.14385354603248054</c:v>
                </c:pt>
                <c:pt idx="2">
                  <c:v>-7.2311194771251752E-2</c:v>
                </c:pt>
                <c:pt idx="3">
                  <c:v>-0.12824414221162572</c:v>
                </c:pt>
                <c:pt idx="4">
                  <c:v>-0.10817170898476938</c:v>
                </c:pt>
                <c:pt idx="5">
                  <c:v>-0.1128923457713317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D-42EF-A215-D684FC382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high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6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43167958254694E-2"/>
          <c:y val="0.2058629357903573"/>
          <c:w val="0.94341437007874018"/>
          <c:h val="0.65796977704805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B1-4DF9-B8A7-1CA7358E305F}"/>
              </c:ext>
            </c:extLst>
          </c:dPt>
          <c:dLbls>
            <c:dLbl>
              <c:idx val="0"/>
              <c:layout>
                <c:manualLayout>
                  <c:x val="0"/>
                  <c:y val="2.9418686749823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B1-4DF9-B8A7-1CA7358E305F}"/>
                </c:ext>
              </c:extLst>
            </c:dLbl>
            <c:dLbl>
              <c:idx val="15"/>
              <c:layout>
                <c:manualLayout>
                  <c:x val="0"/>
                  <c:y val="5.0011767474699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B1-4DF9-B8A7-1CA7358E30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Sheet1!$B$1:$T$1</c:f>
              <c:strCache>
                <c:ptCount val="19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Joaquin</c:v>
                </c:pt>
                <c:pt idx="15">
                  <c:v>San Mateo</c:v>
                </c:pt>
                <c:pt idx="16">
                  <c:v>Santa Clara</c:v>
                </c:pt>
                <c:pt idx="17">
                  <c:v>Solano</c:v>
                </c:pt>
                <c:pt idx="18">
                  <c:v>Ventura</c:v>
                </c:pt>
              </c:strCache>
            </c:strRef>
          </c:cat>
          <c:val>
            <c:numRef>
              <c:f>Sheet1!$B$2:$T$2</c:f>
              <c:numCache>
                <c:formatCode>0%</c:formatCode>
                <c:ptCount val="19"/>
                <c:pt idx="0">
                  <c:v>-8.8813349424072999E-2</c:v>
                </c:pt>
                <c:pt idx="1">
                  <c:v>-8.5960442365935877E-2</c:v>
                </c:pt>
                <c:pt idx="2">
                  <c:v>-5.0045068070459636E-2</c:v>
                </c:pt>
                <c:pt idx="3">
                  <c:v>-5.4757466428458537E-2</c:v>
                </c:pt>
                <c:pt idx="4">
                  <c:v>-8.060025742512153E-2</c:v>
                </c:pt>
                <c:pt idx="5">
                  <c:v>-3.3742313306701348E-2</c:v>
                </c:pt>
                <c:pt idx="6">
                  <c:v>-7.4734223562390553E-2</c:v>
                </c:pt>
                <c:pt idx="7">
                  <c:v>-6.3565480870016303E-2</c:v>
                </c:pt>
                <c:pt idx="8">
                  <c:v>-8.9554226944669399E-2</c:v>
                </c:pt>
                <c:pt idx="9">
                  <c:v>-1.5767592260931024E-2</c:v>
                </c:pt>
                <c:pt idx="10">
                  <c:v>-3.4905231056733897E-2</c:v>
                </c:pt>
                <c:pt idx="11">
                  <c:v>3.7468644896846467E-2</c:v>
                </c:pt>
                <c:pt idx="12">
                  <c:v>-8.5918168830061106E-2</c:v>
                </c:pt>
                <c:pt idx="13">
                  <c:v>-4.5155974550268249E-2</c:v>
                </c:pt>
                <c:pt idx="14">
                  <c:v>-1.9533359537800978E-2</c:v>
                </c:pt>
                <c:pt idx="15">
                  <c:v>-5.4129163032891191E-2</c:v>
                </c:pt>
                <c:pt idx="16">
                  <c:v>-8.2484670116463085E-2</c:v>
                </c:pt>
                <c:pt idx="17">
                  <c:v>-3.4262687151252462E-2</c:v>
                </c:pt>
                <c:pt idx="18">
                  <c:v>-8.8390260263702697E-2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A-4BB0-ACD0-7143FCD36E8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2.0593080724876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B1-4DF9-B8A7-1CA7358E30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Sheet1!$B$1:$T$1</c:f>
              <c:strCache>
                <c:ptCount val="19"/>
                <c:pt idx="0">
                  <c:v>CA SFH</c:v>
                </c:pt>
                <c:pt idx="1">
                  <c:v>CA Condo/Townhomes</c:v>
                </c:pt>
                <c:pt idx="2">
                  <c:v>US</c:v>
                </c:pt>
                <c:pt idx="3">
                  <c:v>Alameda</c:v>
                </c:pt>
                <c:pt idx="4">
                  <c:v>Contra Costa</c:v>
                </c:pt>
                <c:pt idx="5">
                  <c:v>Fresno</c:v>
                </c:pt>
                <c:pt idx="6">
                  <c:v>Kern</c:v>
                </c:pt>
                <c:pt idx="7">
                  <c:v>Los Angeles</c:v>
                </c:pt>
                <c:pt idx="8">
                  <c:v>Orange </c:v>
                </c:pt>
                <c:pt idx="9">
                  <c:v>Riverside </c:v>
                </c:pt>
                <c:pt idx="10">
                  <c:v>Sacramento</c:v>
                </c:pt>
                <c:pt idx="11">
                  <c:v>San Bernardino</c:v>
                </c:pt>
                <c:pt idx="12">
                  <c:v>San Diego</c:v>
                </c:pt>
                <c:pt idx="13">
                  <c:v>San Francisco</c:v>
                </c:pt>
                <c:pt idx="14">
                  <c:v>San Joaquin</c:v>
                </c:pt>
                <c:pt idx="15">
                  <c:v>San Mateo</c:v>
                </c:pt>
                <c:pt idx="16">
                  <c:v>Santa Clara</c:v>
                </c:pt>
                <c:pt idx="17">
                  <c:v>Solano</c:v>
                </c:pt>
                <c:pt idx="18">
                  <c:v>Ventura</c:v>
                </c:pt>
              </c:strCache>
            </c:strRef>
          </c:cat>
          <c:val>
            <c:numRef>
              <c:f>Sheet1!$B$3:$T$3</c:f>
              <c:numCache>
                <c:formatCode>0%</c:formatCode>
                <c:ptCount val="19"/>
                <c:pt idx="0">
                  <c:v>-9.2889583130444639E-2</c:v>
                </c:pt>
                <c:pt idx="1">
                  <c:v>-0.1098327945225359</c:v>
                </c:pt>
                <c:pt idx="2">
                  <c:v>-0.14385354603248054</c:v>
                </c:pt>
                <c:pt idx="3">
                  <c:v>-0.10934623760268361</c:v>
                </c:pt>
                <c:pt idx="4">
                  <c:v>-9.6002333787205713E-2</c:v>
                </c:pt>
                <c:pt idx="5">
                  <c:v>-9.7461257762433112E-2</c:v>
                </c:pt>
                <c:pt idx="6">
                  <c:v>-8.9716550122327515E-2</c:v>
                </c:pt>
                <c:pt idx="7">
                  <c:v>-7.2311194771251752E-2</c:v>
                </c:pt>
                <c:pt idx="8">
                  <c:v>-8.6894538854269315E-2</c:v>
                </c:pt>
                <c:pt idx="9">
                  <c:v>2.8556895130311871E-2</c:v>
                </c:pt>
                <c:pt idx="10">
                  <c:v>-0.12824414221162572</c:v>
                </c:pt>
                <c:pt idx="11">
                  <c:v>-3.7678404674382764E-2</c:v>
                </c:pt>
                <c:pt idx="12">
                  <c:v>-0.10817170898476938</c:v>
                </c:pt>
                <c:pt idx="13">
                  <c:v>-0.1128923457713317</c:v>
                </c:pt>
                <c:pt idx="14">
                  <c:v>-4.0799033319407624E-2</c:v>
                </c:pt>
                <c:pt idx="15">
                  <c:v>-3.5377840786298194E-2</c:v>
                </c:pt>
                <c:pt idx="16">
                  <c:v>-8.3959530337752386E-2</c:v>
                </c:pt>
                <c:pt idx="17">
                  <c:v>-0.13369650440997874</c:v>
                </c:pt>
                <c:pt idx="18">
                  <c:v>-3.2768414537587632E-3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DF9-B8A7-1CA7358E3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high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6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46168324674502E-2"/>
          <c:y val="0.17518841765525717"/>
          <c:w val="0.94341437007874018"/>
          <c:h val="0.56140700630619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Hispanic/Latino</c:v>
                </c:pt>
                <c:pt idx="1">
                  <c:v>Black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-9.7416199530839021E-2</c:v>
                </c:pt>
                <c:pt idx="1">
                  <c:v>-0.10712597601973278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F9-46A6-A72E-8B261FB98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Hispanic/Latino</c:v>
                </c:pt>
                <c:pt idx="1">
                  <c:v>Black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-8.3474895669436361E-2</c:v>
                </c:pt>
                <c:pt idx="1">
                  <c:v>-9.2289427458945958E-2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F9-46A6-A72E-8B261FB987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Hispanic/Latino</c:v>
                </c:pt>
                <c:pt idx="1">
                  <c:v>Black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-8.8813349424072999E-2</c:v>
                </c:pt>
                <c:pt idx="1">
                  <c:v>-9.2889583130444639E-2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4-48FC-BB7B-38F8B4340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258048"/>
        <c:axId val="128259584"/>
      </c:barChart>
      <c:catAx>
        <c:axId val="12825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9584"/>
        <c:crosses val="autoZero"/>
        <c:auto val="1"/>
        <c:lblAlgn val="ctr"/>
        <c:lblOffset val="100"/>
        <c:noMultiLvlLbl val="0"/>
      </c:catAx>
      <c:valAx>
        <c:axId val="128259584"/>
        <c:scaling>
          <c:orientation val="minMax"/>
          <c:max val="0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2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28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pPr>
            <a:endParaRPr lang="en-US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600">
          <a:solidFill>
            <a:schemeClr val="bg1"/>
          </a:solidFill>
          <a:latin typeface="Century Gothic" panose="020B0502020202020204" pitchFamily="34" charset="0"/>
          <a:cs typeface="Arial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BD2-480D-4E4D-93F3-18E848BC7A2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12ED-6F50-4029-B581-18CB4823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59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5DFAE7-DC95-4368-8079-ADCD4B4A8E12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2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DFAE7-DC95-4368-8079-ADCD4B4A8E1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96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5DFAE7-DC95-4368-8079-ADCD4B4A8E12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4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DFAE7-DC95-4368-8079-ADCD4B4A8E1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27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DFAE7-DC95-4368-8079-ADCD4B4A8E1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5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12" indent="-28246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86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808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754" indent="-22597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700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644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591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535" indent="-2259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5DFAE7-DC95-4368-8079-ADCD4B4A8E12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480" indent="-28249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9970" indent="-22599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958" indent="-22599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3946" indent="-22599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5934" indent="-22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7921" indent="-22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909" indent="-22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1897" indent="-22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BED3E8-A698-4133-B581-1E972AA28FE0}" type="slidenum">
              <a:rPr lang="en-US" sz="1200">
                <a:solidFill>
                  <a:prstClr val="black"/>
                </a:solidFill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91237" cy="3427413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84" y="4344108"/>
            <a:ext cx="5025232" cy="4114643"/>
          </a:xfrm>
          <a:noFill/>
        </p:spPr>
        <p:txBody>
          <a:bodyPr lIns="100748" tIns="50372" rIns="100748" bIns="50372"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77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F806B007-AF73-4FB1-9E56-50470D017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351" y="539825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accent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6BBC647-D7FC-4BA5-9DCC-672F71E07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58995-CAF5-4547-AE45-27DAB8059791}"/>
              </a:ext>
            </a:extLst>
          </p:cNvPr>
          <p:cNvSpPr/>
          <p:nvPr userDrawn="1"/>
        </p:nvSpPr>
        <p:spPr>
          <a:xfrm>
            <a:off x="609600" y="-2768600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1284E-E9D7-4686-83EA-BA1C94E36848}"/>
              </a:ext>
            </a:extLst>
          </p:cNvPr>
          <p:cNvSpPr/>
          <p:nvPr userDrawn="1"/>
        </p:nvSpPr>
        <p:spPr>
          <a:xfrm>
            <a:off x="11023600" y="6049294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5D31025-A14E-4D42-9621-9892FC0D17D9}"/>
              </a:ext>
            </a:extLst>
          </p:cNvPr>
          <p:cNvSpPr txBox="1">
            <a:spLocks/>
          </p:cNvSpPr>
          <p:nvPr userDrawn="1"/>
        </p:nvSpPr>
        <p:spPr>
          <a:xfrm>
            <a:off x="7721600" y="6248150"/>
            <a:ext cx="3200400" cy="246221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9BEB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CALIFORNIA ASSOCIATION OF REALTORS® </a:t>
            </a:r>
            <a:endParaRPr kumimoji="0" lang="uk-UA" sz="1200" b="1" i="0" u="none" strike="noStrike" kern="1200" cap="none" spc="0" normalizeH="0" baseline="0" noProof="0" dirty="0">
              <a:ln>
                <a:noFill/>
              </a:ln>
              <a:solidFill>
                <a:srgbClr val="6D9BEB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E564A-3569-4365-BC23-988AA4ED6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27" b="882"/>
          <a:stretch/>
        </p:blipFill>
        <p:spPr>
          <a:xfrm>
            <a:off x="7449457" y="6232753"/>
            <a:ext cx="221343" cy="2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6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g.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13CD12C-2739-4CFF-BE17-0CFDA1434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7532-979F-4923-B019-BAE73EE106A1}"/>
              </a:ext>
            </a:extLst>
          </p:cNvPr>
          <p:cNvSpPr/>
          <p:nvPr userDrawn="1"/>
        </p:nvSpPr>
        <p:spPr>
          <a:xfrm>
            <a:off x="11023600" y="6049294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109848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05351" y="539825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accent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9E9A1-68F0-4865-97F7-5E9100985978}"/>
              </a:ext>
            </a:extLst>
          </p:cNvPr>
          <p:cNvSpPr/>
          <p:nvPr userDrawn="1"/>
        </p:nvSpPr>
        <p:spPr>
          <a:xfrm>
            <a:off x="609600" y="-2768600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C0115-D6C6-46BE-849F-E296BC0DAFF2}"/>
              </a:ext>
            </a:extLst>
          </p:cNvPr>
          <p:cNvSpPr/>
          <p:nvPr userDrawn="1"/>
        </p:nvSpPr>
        <p:spPr>
          <a:xfrm>
            <a:off x="11023600" y="6049294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A5BAF-15D7-4591-A57C-EC82255962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80183"/>
            <a:ext cx="914400" cy="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9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g. 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2055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9CBF6-2F55-4C6F-B885-77C13C5E6ECD}"/>
              </a:ext>
            </a:extLst>
          </p:cNvPr>
          <p:cNvSpPr/>
          <p:nvPr userDrawn="1"/>
        </p:nvSpPr>
        <p:spPr>
          <a:xfrm>
            <a:off x="11023600" y="6049294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57C98A0-06C3-49EA-B08F-2D3A0EB8187E}"/>
              </a:ext>
            </a:extLst>
          </p:cNvPr>
          <p:cNvSpPr txBox="1">
            <a:spLocks/>
          </p:cNvSpPr>
          <p:nvPr userDrawn="1"/>
        </p:nvSpPr>
        <p:spPr>
          <a:xfrm>
            <a:off x="7721600" y="6248150"/>
            <a:ext cx="3200400" cy="246221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9BEB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CALIFORNIA ASSOCIATION OF REALTORS® </a:t>
            </a:r>
            <a:endParaRPr kumimoji="0" lang="uk-UA" sz="1200" b="1" i="0" u="none" strike="noStrike" kern="1200" cap="none" spc="0" normalizeH="0" baseline="0" noProof="0" dirty="0">
              <a:ln>
                <a:noFill/>
              </a:ln>
              <a:solidFill>
                <a:srgbClr val="6D9BEB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C3C1A-14CD-4EFF-A958-0D9F05359D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27" b="882"/>
          <a:stretch/>
        </p:blipFill>
        <p:spPr>
          <a:xfrm>
            <a:off x="7449457" y="6232753"/>
            <a:ext cx="221343" cy="2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46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F806B007-AF73-4FB1-9E56-50470D017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351" y="539825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accent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6BBC647-D7FC-4BA5-9DCC-672F71E07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58995-CAF5-4547-AE45-27DAB8059791}"/>
              </a:ext>
            </a:extLst>
          </p:cNvPr>
          <p:cNvSpPr/>
          <p:nvPr userDrawn="1"/>
        </p:nvSpPr>
        <p:spPr>
          <a:xfrm>
            <a:off x="609600" y="-2768600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1284E-E9D7-4686-83EA-BA1C94E36848}"/>
              </a:ext>
            </a:extLst>
          </p:cNvPr>
          <p:cNvSpPr/>
          <p:nvPr userDrawn="1"/>
        </p:nvSpPr>
        <p:spPr>
          <a:xfrm>
            <a:off x="11023600" y="6049294"/>
            <a:ext cx="101600" cy="43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5D31025-A14E-4D42-9621-9892FC0D17D9}"/>
              </a:ext>
            </a:extLst>
          </p:cNvPr>
          <p:cNvSpPr txBox="1">
            <a:spLocks/>
          </p:cNvSpPr>
          <p:nvPr userDrawn="1"/>
        </p:nvSpPr>
        <p:spPr>
          <a:xfrm>
            <a:off x="7721600" y="6248150"/>
            <a:ext cx="3200400" cy="246221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9BEB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CALIFORNIA ASSOCIATION OF REALTORS® </a:t>
            </a:r>
            <a:endParaRPr kumimoji="0" lang="uk-UA" sz="1200" b="1" i="0" u="none" strike="noStrike" kern="1200" cap="none" spc="0" normalizeH="0" baseline="0" noProof="0" dirty="0">
              <a:ln>
                <a:noFill/>
              </a:ln>
              <a:solidFill>
                <a:srgbClr val="6D9BEB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E564A-3569-4365-BC23-988AA4ED6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27" b="882"/>
          <a:stretch/>
        </p:blipFill>
        <p:spPr>
          <a:xfrm>
            <a:off x="7449457" y="6232753"/>
            <a:ext cx="221343" cy="277015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E2A53DD-E42B-44C1-BB64-4C229985F3C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168400" y="1625600"/>
            <a:ext cx="944880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60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FD2614A-41F4-4A22-BD91-CBD7BE1330BF}"/>
              </a:ext>
            </a:extLst>
          </p:cNvPr>
          <p:cNvGrpSpPr/>
          <p:nvPr/>
        </p:nvGrpSpPr>
        <p:grpSpPr>
          <a:xfrm>
            <a:off x="6428316" y="-1"/>
            <a:ext cx="5763685" cy="6858001"/>
            <a:chOff x="9642473" y="-1"/>
            <a:chExt cx="8645527" cy="10287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165B0E-BF83-472D-98D8-1DF62FDD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1846" y="7048500"/>
              <a:ext cx="4396154" cy="3238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02F794-A919-4CC7-BC00-E7049347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1846" y="4005715"/>
              <a:ext cx="4396154" cy="32385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023A76-9842-42EF-93EF-A76ACB54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1846" y="974526"/>
              <a:ext cx="4396154" cy="3238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40A8CB-885C-429C-BCC9-F8CD07B12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65"/>
            <a:stretch/>
          </p:blipFill>
          <p:spPr>
            <a:xfrm>
              <a:off x="13891846" y="-1"/>
              <a:ext cx="4396154" cy="11702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C80948-A51D-4F94-9268-44684AF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473" y="7048500"/>
              <a:ext cx="4396154" cy="3238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A95586-ACDA-47C1-ADC0-E676C257F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473" y="4005715"/>
              <a:ext cx="4396154" cy="32385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31F10E-AB45-4C21-86B9-FDA37AA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473" y="974526"/>
              <a:ext cx="4396154" cy="3238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85D1ED-9622-4277-BB0C-D2FEAD3ED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55" b="89894" l="8889" r="90000">
                          <a14:foregroundMark x1="60889" y1="53846" x2="65556" y2="53092"/>
                          <a14:foregroundMark x1="65556" y1="53092" x2="65778" y2="53092"/>
                          <a14:foregroundMark x1="86778" y1="52338" x2="89778" y2="53092"/>
                          <a14:foregroundMark x1="86778" y1="19759" x2="89556" y2="14480"/>
                          <a14:foregroundMark x1="89556" y1="14480" x2="90222" y2="20664"/>
                          <a14:foregroundMark x1="90222" y1="20664" x2="86778" y2="17496"/>
                          <a14:foregroundMark x1="63222" y1="17044" x2="60222" y2="21569"/>
                          <a14:foregroundMark x1="60222" y1="21569" x2="64802" y2="24304"/>
                          <a14:foregroundMark x1="65846" y1="22978" x2="66000" y2="18703"/>
                          <a14:foregroundMark x1="66000" y1="18703" x2="62556" y2="12368"/>
                          <a14:foregroundMark x1="34556" y1="22775" x2="38000" y2="19306"/>
                          <a14:foregroundMark x1="38000" y1="19306" x2="40222" y2="20060"/>
                          <a14:foregroundMark x1="37778" y1="55807" x2="37778" y2="49925"/>
                          <a14:foregroundMark x1="37778" y1="49925" x2="40889" y2="54600"/>
                          <a14:foregroundMark x1="40889" y1="54600" x2="40889" y2="55053"/>
                          <a14:foregroundMark x1="36333" y1="55354" x2="36222" y2="51885"/>
                          <a14:foregroundMark x1="12222" y1="22775" x2="10000" y2="17496"/>
                          <a14:foregroundMark x1="10000" y1="17496" x2="14111" y2="14781"/>
                          <a14:foregroundMark x1="14111" y1="14781" x2="14889" y2="20965"/>
                          <a14:foregroundMark x1="14889" y1="20965" x2="13667" y2="18854"/>
                          <a14:foregroundMark x1="13778" y1="54299" x2="14000" y2="47964"/>
                          <a14:foregroundMark x1="14000" y1="47964" x2="13667" y2="47210"/>
                          <a14:foregroundMark x1="16778" y1="48416" x2="16778" y2="48416"/>
                          <a14:foregroundMark x1="16222" y1="44947" x2="16222" y2="44947"/>
                          <a14:foregroundMark x1="12778" y1="43439" x2="12778" y2="43439"/>
                          <a14:foregroundMark x1="9778" y1="44646" x2="9778" y2="44646"/>
                          <a14:foregroundMark x1="8889" y1="47964" x2="8889" y2="47964"/>
                          <a14:foregroundMark x1="83111" y1="52187" x2="84000" y2="55807"/>
                          <a14:foregroundMark x1="86222" y1="86124" x2="84444" y2="80241"/>
                          <a14:foregroundMark x1="84444" y1="80241" x2="88556" y2="82051"/>
                          <a14:foregroundMark x1="88556" y1="82051" x2="89444" y2="87783"/>
                          <a14:foregroundMark x1="89444" y1="87783" x2="89667" y2="87934"/>
                          <a14:foregroundMark x1="57667" y1="89894" x2="57667" y2="89894"/>
                          <a14:foregroundMark x1="41444" y1="87481" x2="40889" y2="81599"/>
                          <a14:foregroundMark x1="40889" y1="81599" x2="37889" y2="76621"/>
                          <a14:foregroundMark x1="37889" y1="76621" x2="35111" y2="82051"/>
                          <a14:foregroundMark x1="35111" y1="82051" x2="37556" y2="86878"/>
                          <a14:foregroundMark x1="37556" y1="86878" x2="37444" y2="83710"/>
                          <a14:foregroundMark x1="34556" y1="88688" x2="33778" y2="87934"/>
                          <a14:foregroundMark x1="9111" y1="89140" x2="13889" y2="88235"/>
                          <a14:foregroundMark x1="13889" y1="88235" x2="15444" y2="82353"/>
                          <a14:foregroundMark x1="15444" y1="82353" x2="11111" y2="81750"/>
                          <a14:foregroundMark x1="11111" y1="81750" x2="13333" y2="86425"/>
                          <a14:foregroundMark x1="13333" y1="86425" x2="13111" y2="84465"/>
                          <a14:foregroundMark x1="17111" y1="88386" x2="17444" y2="88688"/>
                          <a14:backgroundMark x1="64556" y1="25641" x2="66222" y2="25189"/>
                          <a14:backgroundMark x1="64778" y1="25490" x2="64889" y2="25189"/>
                          <a14:backgroundMark x1="64333" y1="25490" x2="65444" y2="250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65"/>
            <a:stretch/>
          </p:blipFill>
          <p:spPr>
            <a:xfrm>
              <a:off x="9642473" y="-1"/>
              <a:ext cx="4396154" cy="117024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278113-269B-462C-B030-83C452EB0868}"/>
              </a:ext>
            </a:extLst>
          </p:cNvPr>
          <p:cNvSpPr/>
          <p:nvPr/>
        </p:nvSpPr>
        <p:spPr>
          <a:xfrm rot="928982">
            <a:off x="-2343770" y="-3429000"/>
            <a:ext cx="9804400" cy="111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388D7D-B56C-475D-9057-614D1BC072F7}"/>
              </a:ext>
            </a:extLst>
          </p:cNvPr>
          <p:cNvSpPr txBox="1">
            <a:spLocks/>
          </p:cNvSpPr>
          <p:nvPr/>
        </p:nvSpPr>
        <p:spPr>
          <a:xfrm>
            <a:off x="1345961" y="1949450"/>
            <a:ext cx="4995568" cy="2159000"/>
          </a:xfrm>
          <a:prstGeom prst="rect">
            <a:avLst/>
          </a:prstGeom>
        </p:spPr>
        <p:txBody>
          <a:bodyPr anchor="b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2021 Housing Affordability by Ethnicity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CDA8F23-1850-4ECC-86D8-65286CA7E4C4}"/>
              </a:ext>
            </a:extLst>
          </p:cNvPr>
          <p:cNvSpPr txBox="1">
            <a:spLocks/>
          </p:cNvSpPr>
          <p:nvPr/>
        </p:nvSpPr>
        <p:spPr>
          <a:xfrm>
            <a:off x="1359719" y="4387850"/>
            <a:ext cx="2413239" cy="97155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F4895-E525-44B6-B7F0-DBC6F2AA5F2C}"/>
              </a:ext>
            </a:extLst>
          </p:cNvPr>
          <p:cNvSpPr/>
          <p:nvPr/>
        </p:nvSpPr>
        <p:spPr>
          <a:xfrm>
            <a:off x="1030813" y="-1143000"/>
            <a:ext cx="86787" cy="6375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F9DCC-01BF-4E6B-BD83-7C91462E67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5" y="5410200"/>
            <a:ext cx="1905815" cy="7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5851049" cy="507831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by race/ethnicity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 dirty="0"/>
              <a:t>page</a:t>
            </a:r>
          </a:p>
          <a:p>
            <a:pPr algn="l"/>
            <a:fld id="{37D409AB-2201-4E18-8A34-C31753AD9B06}" type="slidenum">
              <a:rPr smtClean="0"/>
              <a:pPr algn="l"/>
              <a:t>2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34559"/>
            <a:ext cx="12192000" cy="44958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2021 Housing Affordability Index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11529980"/>
              </p:ext>
            </p:extLst>
          </p:nvPr>
        </p:nvGraphicFramePr>
        <p:xfrm>
          <a:off x="438425" y="1709401"/>
          <a:ext cx="11548166" cy="500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SERIES: Housing Affordability Index of Traditional Buyers</a:t>
            </a:r>
          </a:p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</p:spTree>
    <p:extLst>
      <p:ext uri="{BB962C8B-B14F-4D97-AF65-F5344CB8AC3E}">
        <p14:creationId xmlns:p14="http://schemas.microsoft.com/office/powerpoint/2010/main" val="6682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5851049" cy="507831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by race/ethnicity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46"/>
            <a:r>
              <a:rPr lang="en-US" dirty="0">
                <a:solidFill>
                  <a:srgbClr val="6D9BEB"/>
                </a:solidFill>
                <a:latin typeface="Century Gothic" panose="020F0302020204030204"/>
              </a:rPr>
              <a:t>page</a:t>
            </a:r>
          </a:p>
          <a:p>
            <a:pPr defTabSz="914446"/>
            <a:fld id="{37D409AB-2201-4E18-8A34-C31753AD9B06}" type="slidenum">
              <a:rPr lang="uk-UA">
                <a:solidFill>
                  <a:srgbClr val="6D9BEB"/>
                </a:solidFill>
                <a:latin typeface="Century Gothic" panose="020F0302020204030204"/>
              </a:rPr>
              <a:pPr defTabSz="914446"/>
              <a:t>3</a:t>
            </a:fld>
            <a:endParaRPr lang="uk-UA" dirty="0">
              <a:solidFill>
                <a:srgbClr val="6D9BEB"/>
              </a:solidFill>
              <a:latin typeface="Century Gothic" panose="020F0302020204030204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SERIES: Housing Affordability Index by Ethnicity</a:t>
            </a:r>
          </a:p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F5C877-07E7-41C6-828E-20D6F555E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178153"/>
              </p:ext>
            </p:extLst>
          </p:nvPr>
        </p:nvGraphicFramePr>
        <p:xfrm>
          <a:off x="905352" y="1609208"/>
          <a:ext cx="10614100" cy="443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9550614" cy="92333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declined for all ethnic groups in 2021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 dirty="0"/>
              <a:t>page</a:t>
            </a:r>
          </a:p>
          <a:p>
            <a:pPr algn="l"/>
            <a:fld id="{37D409AB-2201-4E18-8A34-C31753AD9B06}" type="slidenum">
              <a:rPr smtClean="0"/>
              <a:pPr algn="l"/>
              <a:t>4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34559"/>
            <a:ext cx="12192000" cy="44958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 SFH HAI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85158419"/>
              </p:ext>
            </p:extLst>
          </p:nvPr>
        </p:nvGraphicFramePr>
        <p:xfrm>
          <a:off x="508000" y="1673255"/>
          <a:ext cx="11374628" cy="500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SERIES: Housing Affordability Index of Traditional Buyers</a:t>
            </a:r>
          </a:p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</p:spTree>
    <p:extLst>
      <p:ext uri="{BB962C8B-B14F-4D97-AF65-F5344CB8AC3E}">
        <p14:creationId xmlns:p14="http://schemas.microsoft.com/office/powerpoint/2010/main" val="1775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9838849" cy="507831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gap by county - 2021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46"/>
            <a:r>
              <a:rPr lang="en-US" dirty="0">
                <a:solidFill>
                  <a:srgbClr val="6D9BEB"/>
                </a:solidFill>
                <a:latin typeface="Century Gothic" panose="020F0302020204030204"/>
              </a:rPr>
              <a:t>page</a:t>
            </a:r>
          </a:p>
          <a:p>
            <a:pPr defTabSz="914446"/>
            <a:fld id="{37D409AB-2201-4E18-8A34-C31753AD9B06}" type="slidenum">
              <a:rPr lang="uk-UA">
                <a:solidFill>
                  <a:srgbClr val="6D9BEB"/>
                </a:solidFill>
                <a:latin typeface="Century Gothic" panose="020F0302020204030204"/>
              </a:rPr>
              <a:pPr defTabSz="914446"/>
              <a:t>5</a:t>
            </a:fld>
            <a:endParaRPr lang="uk-UA" dirty="0">
              <a:solidFill>
                <a:srgbClr val="6D9BEB"/>
              </a:solidFill>
              <a:latin typeface="Century Gothic" panose="020F0302020204030204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SERIES: Housing Affordability Index by Ethnicity</a:t>
            </a:r>
          </a:p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11348B-9A4C-4FF8-A656-F99CA00B1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154794"/>
              </p:ext>
            </p:extLst>
          </p:nvPr>
        </p:nvGraphicFramePr>
        <p:xfrm>
          <a:off x="749808" y="1508761"/>
          <a:ext cx="10821162" cy="4105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B1E29A-F81D-4D37-8749-728FEC97D4D2}"/>
              </a:ext>
            </a:extLst>
          </p:cNvPr>
          <p:cNvSpPr txBox="1"/>
          <p:nvPr/>
        </p:nvSpPr>
        <p:spPr>
          <a:xfrm>
            <a:off x="905351" y="5844264"/>
            <a:ext cx="8765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Note: Affordability gap is the difference in housing affordability index between the corresponding ethnic group and the overall population</a:t>
            </a:r>
          </a:p>
        </p:txBody>
      </p:sp>
    </p:spTree>
    <p:extLst>
      <p:ext uri="{BB962C8B-B14F-4D97-AF65-F5344CB8AC3E}">
        <p14:creationId xmlns:p14="http://schemas.microsoft.com/office/powerpoint/2010/main" val="164479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8348377" cy="507831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gap by county - 2021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46"/>
            <a:r>
              <a:rPr lang="en-US" dirty="0">
                <a:solidFill>
                  <a:srgbClr val="6D9BEB"/>
                </a:solidFill>
                <a:latin typeface="Century Gothic" panose="020F0302020204030204"/>
              </a:rPr>
              <a:t>page</a:t>
            </a:r>
          </a:p>
          <a:p>
            <a:pPr defTabSz="914446"/>
            <a:fld id="{37D409AB-2201-4E18-8A34-C31753AD9B06}" type="slidenum">
              <a:rPr lang="uk-UA">
                <a:solidFill>
                  <a:srgbClr val="6D9BEB"/>
                </a:solidFill>
                <a:latin typeface="Century Gothic" panose="020F0302020204030204"/>
              </a:rPr>
              <a:pPr defTabSz="914446"/>
              <a:t>6</a:t>
            </a:fld>
            <a:endParaRPr lang="uk-UA" dirty="0">
              <a:solidFill>
                <a:srgbClr val="6D9BEB"/>
              </a:solidFill>
              <a:latin typeface="Century Gothic" panose="020F0302020204030204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SERIES: Housing Affordability Index by Ethnicity</a:t>
            </a:r>
          </a:p>
          <a:p>
            <a:pPr defTabSz="609600"/>
            <a:r>
              <a:rPr lang="en-US" sz="1200" dirty="0">
                <a:solidFill>
                  <a:srgbClr val="6D9BEB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11348B-9A4C-4FF8-A656-F99CA00B1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092982"/>
              </p:ext>
            </p:extLst>
          </p:nvPr>
        </p:nvGraphicFramePr>
        <p:xfrm>
          <a:off x="803281" y="1287468"/>
          <a:ext cx="10821162" cy="431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4ABFB5-3AB9-4AAB-888D-5B71CB2AE172}"/>
              </a:ext>
            </a:extLst>
          </p:cNvPr>
          <p:cNvSpPr txBox="1"/>
          <p:nvPr/>
        </p:nvSpPr>
        <p:spPr>
          <a:xfrm>
            <a:off x="905351" y="5844264"/>
            <a:ext cx="8765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Note: Affordability gap is the difference in housing affordability index between the corresponding ethnic group and the overall population</a:t>
            </a:r>
          </a:p>
        </p:txBody>
      </p:sp>
    </p:spTree>
    <p:extLst>
      <p:ext uri="{BB962C8B-B14F-4D97-AF65-F5344CB8AC3E}">
        <p14:creationId xmlns:p14="http://schemas.microsoft.com/office/powerpoint/2010/main" val="266323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905351" y="539825"/>
            <a:ext cx="9550614" cy="507831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Affordability gaps remained wide in 2021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570795E-7ED7-4B64-8E0D-9047C5CF7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 dirty="0"/>
              <a:t>page</a:t>
            </a:r>
          </a:p>
          <a:p>
            <a:pPr algn="l"/>
            <a:fld id="{37D409AB-2201-4E18-8A34-C31753AD9B06}" type="slidenum">
              <a:rPr smtClean="0"/>
              <a:pPr algn="l"/>
              <a:t>7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34559"/>
            <a:ext cx="12192000" cy="44958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Housing Affordability Gap - CA SFH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38978902"/>
              </p:ext>
            </p:extLst>
          </p:nvPr>
        </p:nvGraphicFramePr>
        <p:xfrm>
          <a:off x="824948" y="1673256"/>
          <a:ext cx="10535478" cy="425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153ADA0-234B-4F95-AF19-3140AD6479BB}"/>
              </a:ext>
            </a:extLst>
          </p:cNvPr>
          <p:cNvSpPr txBox="1">
            <a:spLocks/>
          </p:cNvSpPr>
          <p:nvPr/>
        </p:nvSpPr>
        <p:spPr>
          <a:xfrm>
            <a:off x="6604000" y="6151049"/>
            <a:ext cx="42672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SERIES: Housing Affordability Index of Traditional Buyers</a:t>
            </a:r>
          </a:p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SOURCE: CALIFORNIA ASSOCIATION OF REALTORS®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048C6-74FC-4437-81CA-E36F648E289F}"/>
              </a:ext>
            </a:extLst>
          </p:cNvPr>
          <p:cNvSpPr txBox="1"/>
          <p:nvPr/>
        </p:nvSpPr>
        <p:spPr>
          <a:xfrm>
            <a:off x="905351" y="5844264"/>
            <a:ext cx="8765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Note: Affordability gap is the difference in housing affordability index between the corresponding ethnic group and the overall population</a:t>
            </a:r>
          </a:p>
        </p:txBody>
      </p:sp>
    </p:spTree>
    <p:extLst>
      <p:ext uri="{BB962C8B-B14F-4D97-AF65-F5344CB8AC3E}">
        <p14:creationId xmlns:p14="http://schemas.microsoft.com/office/powerpoint/2010/main" val="314354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5351" y="539825"/>
            <a:ext cx="7730649" cy="477054"/>
          </a:xfrm>
        </p:spPr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Reason for the gap: Income inequality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3D3A0B1-1296-439A-9784-57D32FAF1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 dirty="0"/>
              <a:t>page</a:t>
            </a:r>
          </a:p>
          <a:p>
            <a:pPr algn="l"/>
            <a:fld id="{37D409AB-2201-4E18-8A34-C31753AD9B06}" type="slidenum">
              <a:rPr smtClean="0"/>
              <a:pPr algn="l"/>
              <a:t>8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DCB7F8-1885-4741-8CB8-0E9AB8A54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72534"/>
              </p:ext>
            </p:extLst>
          </p:nvPr>
        </p:nvGraphicFramePr>
        <p:xfrm>
          <a:off x="757476" y="1397000"/>
          <a:ext cx="10677048" cy="45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31">
                  <a:extLst>
                    <a:ext uri="{9D8B030D-6E8A-4147-A177-3AD203B41FA5}">
                      <a16:colId xmlns:a16="http://schemas.microsoft.com/office/drawing/2014/main" val="3028620960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1702376206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3140071805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2975024913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2402991513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2470270718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2176182111"/>
                    </a:ext>
                  </a:extLst>
                </a:gridCol>
                <a:gridCol w="1334631">
                  <a:extLst>
                    <a:ext uri="{9D8B030D-6E8A-4147-A177-3AD203B41FA5}">
                      <a16:colId xmlns:a16="http://schemas.microsoft.com/office/drawing/2014/main" val="3338855891"/>
                    </a:ext>
                  </a:extLst>
                </a:gridCol>
              </a:tblGrid>
              <a:tr h="568795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Median Household Income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Median Household Income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Income Gap between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“All” and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0586523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Region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All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White,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Non Hispanic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Asian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Hispanic/ Latino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Hispanic/ Latino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03718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$82,050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$102,540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$116,060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$71,120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$61,740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($10,930)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($20,310)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01955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$67,090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$78,080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$102,170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$60,540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$47,680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($6,550)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($19,410)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9960036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Los Angeles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$74,100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$103,770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$97,380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$68,530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$58,800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($5,570)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($15,300)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969944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Sacramento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$74,780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$90,800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$95,420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$72,260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$53,150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($2,520)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($21,630)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9086353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San Diego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$85,670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$104,110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$112,190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$70,990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$65,620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($14,680)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($20,050)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0113829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San Francisco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$125,040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$180,010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$115,880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$90,110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$54,520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($34,930)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($70,520)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2120267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39F88B2-6EA6-4C6D-BF65-FE50994D5B4A}"/>
              </a:ext>
            </a:extLst>
          </p:cNvPr>
          <p:cNvSpPr txBox="1">
            <a:spLocks/>
          </p:cNvSpPr>
          <p:nvPr/>
        </p:nvSpPr>
        <p:spPr>
          <a:xfrm>
            <a:off x="5435600" y="6151049"/>
            <a:ext cx="5435600" cy="430887"/>
          </a:xfrm>
          <a:prstGeom prst="rect">
            <a:avLst/>
          </a:prstGeom>
          <a:noFill/>
        </p:spPr>
        <p:txBody>
          <a:bodyPr vert="horz" wrap="square" lIns="60960" tIns="30480" rIns="60960" bIns="30480" rtlCol="0" anchor="ctr">
            <a:spAutoFit/>
          </a:bodyPr>
          <a:lstStyle>
            <a:defPPr>
              <a:defRPr lang="uk-UA"/>
            </a:defPPr>
            <a:lvl1pPr marL="0" algn="r" defTabSz="1371600" rtl="0" eaLnBrk="1" latinLnBrk="0" hangingPunct="1">
              <a:defRPr lang="uk-UA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SERIES: 2021 Median Household Income</a:t>
            </a:r>
          </a:p>
          <a:p>
            <a:pPr defTabSz="609600"/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SOURCE: Census, </a:t>
            </a:r>
            <a:r>
              <a:rPr lang="en-US" sz="12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Claritas</a:t>
            </a:r>
            <a:r>
              <a:rPr lang="en-US" sz="1200" dirty="0">
                <a:solidFill>
                  <a:schemeClr val="accent1"/>
                </a:solidFill>
                <a:latin typeface="Century Gothic" panose="020B0502020202020204" pitchFamily="34" charset="0"/>
              </a:rPr>
              <a:t>, C.A.R. calculations </a:t>
            </a:r>
          </a:p>
        </p:txBody>
      </p:sp>
    </p:spTree>
    <p:extLst>
      <p:ext uri="{BB962C8B-B14F-4D97-AF65-F5344CB8AC3E}">
        <p14:creationId xmlns:p14="http://schemas.microsoft.com/office/powerpoint/2010/main" val="2985463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132C6E"/>
      </a:dk2>
      <a:lt2>
        <a:srgbClr val="E7E6E6"/>
      </a:lt2>
      <a:accent1>
        <a:srgbClr val="6D9BEB"/>
      </a:accent1>
      <a:accent2>
        <a:srgbClr val="B6CDF6"/>
      </a:accent2>
      <a:accent3>
        <a:srgbClr val="3AC9BB"/>
      </a:accent3>
      <a:accent4>
        <a:srgbClr val="9DE4DE"/>
      </a:accent4>
      <a:accent5>
        <a:srgbClr val="FFA605"/>
      </a:accent5>
      <a:accent6>
        <a:srgbClr val="FFD281"/>
      </a:accent6>
      <a:hlink>
        <a:srgbClr val="EE484A"/>
      </a:hlink>
      <a:folHlink>
        <a:srgbClr val="F4A4A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386</Words>
  <Application>Microsoft Office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1_Office Theme</vt:lpstr>
      <vt:lpstr>PowerPoint Presentation</vt:lpstr>
      <vt:lpstr>Affordability by race/ethnicity</vt:lpstr>
      <vt:lpstr>Affordability by race/ethnicity</vt:lpstr>
      <vt:lpstr>Affordability declined for all ethnic groups in 2021</vt:lpstr>
      <vt:lpstr>Affordability gap by county - 2021</vt:lpstr>
      <vt:lpstr>Affordability gap by county - 2021</vt:lpstr>
      <vt:lpstr>Affordability gaps remained wide in 2021</vt:lpstr>
      <vt:lpstr>Reason for the gap: Income inequality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Affordability by Race</dc:title>
  <dc:creator>oscarw@caarinc.onmicrosoft.com</dc:creator>
  <cp:lastModifiedBy>Oscar Wei</cp:lastModifiedBy>
  <cp:revision>12</cp:revision>
  <dcterms:created xsi:type="dcterms:W3CDTF">2021-10-04T20:47:27Z</dcterms:created>
  <dcterms:modified xsi:type="dcterms:W3CDTF">2022-03-17T04:54:42Z</dcterms:modified>
</cp:coreProperties>
</file>