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1"/>
  </p:notesMasterIdLst>
  <p:sldIdLst>
    <p:sldId id="256" r:id="rId2"/>
    <p:sldId id="266" r:id="rId3"/>
    <p:sldId id="265" r:id="rId4"/>
    <p:sldId id="268" r:id="rId5"/>
    <p:sldId id="263" r:id="rId6"/>
    <p:sldId id="269" r:id="rId7"/>
    <p:sldId id="270" r:id="rId8"/>
    <p:sldId id="27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38"/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2260" autoAdjust="0"/>
  </p:normalViewPr>
  <p:slideViewPr>
    <p:cSldViewPr snapToGrid="0">
      <p:cViewPr varScale="1">
        <p:scale>
          <a:sx n="77" d="100"/>
          <a:sy n="77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3312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24128" y="3180080"/>
            <a:ext cx="9720073" cy="313944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0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2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47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6" r:id="rId9"/>
    <p:sldLayoutId id="2147483841" r:id="rId10"/>
    <p:sldLayoutId id="2147483842" r:id="rId11"/>
    <p:sldLayoutId id="2147483843" r:id="rId12"/>
    <p:sldLayoutId id="214748384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todatamining.com/assets/guideChapters/DataMining-ch6.pdf" TargetMode="External"/><Relationship Id="rId2" Type="http://schemas.openxmlformats.org/officeDocument/2006/relationships/hyperlink" Target="https://www.analyticsvidhya.com/blog/2015/09/naive-bayes-explain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://www.analyticsvidhya.com/blog/2015/09/naive-bayes-explained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or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guidetodatamining.com/assets/guideChapters/DataMining-ch6.pdf</a:t>
            </a:r>
            <a:r>
              <a:rPr lang="en-US" dirty="0" smtClean="0"/>
              <a:t> (longer)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800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Formula</a:t>
            </a:r>
            <a:endParaRPr lang="he-IL" dirty="0"/>
          </a:p>
        </p:txBody>
      </p:sp>
      <p:pic>
        <p:nvPicPr>
          <p:cNvPr id="1026" name="Picture 2" descr="Bayes_rule-300x17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14" y="2667000"/>
            <a:ext cx="5687310" cy="326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1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591" y="642551"/>
            <a:ext cx="9346906" cy="56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 FEATURES - Distributions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9CB38"/>
                </a:solidFill>
              </a:rPr>
              <a:t>Gaussian</a:t>
            </a:r>
          </a:p>
          <a:p>
            <a:pPr marL="173736" lvl="1" indent="0">
              <a:buNone/>
            </a:pPr>
            <a:r>
              <a:rPr lang="en-US" dirty="0" smtClean="0"/>
              <a:t>	Used </a:t>
            </a:r>
            <a:r>
              <a:rPr lang="en-US" dirty="0"/>
              <a:t>in </a:t>
            </a:r>
            <a:r>
              <a:rPr lang="en-US" dirty="0" smtClean="0"/>
              <a:t>classification. Assumes </a:t>
            </a:r>
            <a:r>
              <a:rPr lang="en-US" dirty="0"/>
              <a:t>that features follow a normal </a:t>
            </a:r>
            <a:r>
              <a:rPr lang="en-US" dirty="0" smtClean="0"/>
              <a:t>distribution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9CB38"/>
                </a:solidFill>
              </a:rPr>
              <a:t>Multinomial</a:t>
            </a:r>
          </a:p>
          <a:p>
            <a:pPr marL="173736" lvl="1" indent="0">
              <a:buNone/>
            </a:pPr>
            <a:r>
              <a:rPr lang="en-US" b="1" dirty="0"/>
              <a:t>	</a:t>
            </a:r>
            <a:r>
              <a:rPr lang="en-US" dirty="0" smtClean="0"/>
              <a:t>Used </a:t>
            </a:r>
            <a:r>
              <a:rPr lang="en-US" dirty="0"/>
              <a:t>for discrete </a:t>
            </a:r>
            <a:r>
              <a:rPr lang="en-US" dirty="0" smtClean="0"/>
              <a:t>counts (e.g. word occurrences in document)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9CB38"/>
                </a:solidFill>
              </a:rPr>
              <a:t>Bernoulli</a:t>
            </a:r>
          </a:p>
          <a:p>
            <a:pPr marL="173736" lvl="1" indent="0">
              <a:buNone/>
            </a:pPr>
            <a:r>
              <a:rPr lang="en-US" b="1" dirty="0"/>
              <a:t>	</a:t>
            </a:r>
            <a:r>
              <a:rPr lang="en-US" dirty="0" smtClean="0"/>
              <a:t>Treats feature as binary (e.g. word appears or not in document)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99CB38"/>
                </a:solidFill>
              </a:rPr>
              <a:t>Exponential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99CB38"/>
                </a:solidFill>
              </a:rPr>
              <a:t>Your own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61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5" y="576004"/>
            <a:ext cx="8127125" cy="499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41" y="1316469"/>
            <a:ext cx="7659902" cy="2499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36" y="4082222"/>
            <a:ext cx="7898542" cy="229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7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fast</a:t>
            </a:r>
          </a:p>
          <a:p>
            <a:r>
              <a:rPr lang="en-US" dirty="0" smtClean="0"/>
              <a:t>Good for big data with big velocity</a:t>
            </a:r>
          </a:p>
          <a:p>
            <a:r>
              <a:rPr lang="en-US" dirty="0" smtClean="0"/>
              <a:t>Small dataset leads to instability (probabilities can be 0 or 1 with high variance)</a:t>
            </a:r>
          </a:p>
          <a:p>
            <a:r>
              <a:rPr lang="en-US" dirty="0" smtClean="0"/>
              <a:t>Ignores interactions and therefore needs less data</a:t>
            </a:r>
          </a:p>
          <a:p>
            <a:r>
              <a:rPr lang="en-US" dirty="0" smtClean="0"/>
              <a:t>Works well with multiclass problems</a:t>
            </a:r>
          </a:p>
          <a:p>
            <a:r>
              <a:rPr lang="en-US" dirty="0" smtClean="0"/>
              <a:t>Works </a:t>
            </a:r>
            <a:r>
              <a:rPr lang="en-US" dirty="0"/>
              <a:t>well with missing data</a:t>
            </a:r>
          </a:p>
          <a:p>
            <a:r>
              <a:rPr lang="en-US" dirty="0" smtClean="0"/>
              <a:t>Continuous features require binning or assumption of a distribution</a:t>
            </a:r>
          </a:p>
          <a:p>
            <a:r>
              <a:rPr lang="en-US" dirty="0" smtClean="0"/>
              <a:t>Doesn’t perform well for imbalanced datasets</a:t>
            </a:r>
          </a:p>
          <a:p>
            <a:r>
              <a:rPr lang="en-US" dirty="0" smtClean="0"/>
              <a:t>Can be used for segments of the data (with other models for the rest)</a:t>
            </a:r>
          </a:p>
          <a:p>
            <a:r>
              <a:rPr lang="en-US" dirty="0" smtClean="0"/>
              <a:t>Can be used as a generative model (e.g. generate text)</a:t>
            </a:r>
          </a:p>
        </p:txBody>
      </p:sp>
    </p:spTree>
    <p:extLst>
      <p:ext uri="{BB962C8B-B14F-4D97-AF65-F5344CB8AC3E}">
        <p14:creationId xmlns:p14="http://schemas.microsoft.com/office/powerpoint/2010/main" val="30556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better for categorical features. For numerical features, assumes a distribution (often Gaussian distribution)</a:t>
            </a:r>
          </a:p>
          <a:p>
            <a:r>
              <a:rPr lang="en-US" dirty="0" smtClean="0"/>
              <a:t>Instead </a:t>
            </a:r>
            <a:r>
              <a:rPr lang="en-US" dirty="0"/>
              <a:t>of multiplication of probabilities, use sum of logs to avoid </a:t>
            </a:r>
            <a:r>
              <a:rPr lang="en-US" dirty="0" smtClean="0"/>
              <a:t>underflow</a:t>
            </a:r>
          </a:p>
          <a:p>
            <a:r>
              <a:rPr lang="en-US" dirty="0"/>
              <a:t>Performance degrade with highly correlated features</a:t>
            </a:r>
            <a:endParaRPr lang="he-IL" dirty="0"/>
          </a:p>
          <a:p>
            <a:r>
              <a:rPr lang="en-US" dirty="0" smtClean="0"/>
              <a:t>“Zero frequency” - how to handle values with 0 occurrences?</a:t>
            </a:r>
          </a:p>
          <a:p>
            <a:pPr lvl="1"/>
            <a:r>
              <a:rPr lang="en-US" dirty="0" smtClean="0"/>
              <a:t>Often: Use Laplace correction</a:t>
            </a:r>
          </a:p>
          <a:p>
            <a:pPr marL="128016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Known to be a good classifier, bad estimator</a:t>
            </a:r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4799239"/>
            <a:ext cx="25431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– Language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likely is each sentence in the language?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50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14080</TotalTime>
  <Words>193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Levenim MT</vt:lpstr>
      <vt:lpstr>Tw Cen MT</vt:lpstr>
      <vt:lpstr>Tw Cen MT Condensed</vt:lpstr>
      <vt:lpstr>Wingdings 3</vt:lpstr>
      <vt:lpstr>Integral</vt:lpstr>
      <vt:lpstr>Applied Data Science Machine Learning in Python</vt:lpstr>
      <vt:lpstr>Prerequisites</vt:lpstr>
      <vt:lpstr>Bayes Formula</vt:lpstr>
      <vt:lpstr>PowerPoint Presentation</vt:lpstr>
      <vt:lpstr>Numeric FEATURES - Distributions</vt:lpstr>
      <vt:lpstr>PowerPoint Presentation</vt:lpstr>
      <vt:lpstr>Properties</vt:lpstr>
      <vt:lpstr>Issues</vt:lpstr>
      <vt:lpstr>Application – Language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142</cp:revision>
  <dcterms:created xsi:type="dcterms:W3CDTF">2017-03-21T16:48:48Z</dcterms:created>
  <dcterms:modified xsi:type="dcterms:W3CDTF">2017-05-16T19:44:00Z</dcterms:modified>
</cp:coreProperties>
</file>