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FC0"/>
    <a:srgbClr val="B2CCCB"/>
    <a:srgbClr val="80BAB7"/>
    <a:srgbClr val="746C66"/>
    <a:srgbClr val="EF7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3"/>
    <p:restoredTop sz="94672"/>
  </p:normalViewPr>
  <p:slideViewPr>
    <p:cSldViewPr snapToGrid="0" snapToObjects="1">
      <p:cViewPr>
        <p:scale>
          <a:sx n="24" d="100"/>
          <a:sy n="24" d="100"/>
        </p:scale>
        <p:origin x="2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A4014-A574-7C44-A4B2-34D4B6F30BA8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6EA80-FA2C-2048-A03A-5ECC54D9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6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6EA80-FA2C-2048-A03A-5ECC54D96F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1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7070108"/>
            <a:ext cx="24299466" cy="15040222"/>
          </a:xfrm>
        </p:spPr>
        <p:txBody>
          <a:bodyPr anchor="b"/>
          <a:lstStyle>
            <a:lvl1pPr algn="ctr">
              <a:defRPr sz="1594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6378"/>
            </a:lvl1pPr>
            <a:lvl2pPr marL="1214963" indent="0" algn="ctr">
              <a:buNone/>
              <a:defRPr sz="5315"/>
            </a:lvl2pPr>
            <a:lvl3pPr marL="2429927" indent="0" algn="ctr">
              <a:buNone/>
              <a:defRPr sz="4783"/>
            </a:lvl3pPr>
            <a:lvl4pPr marL="3644890" indent="0" algn="ctr">
              <a:buNone/>
              <a:defRPr sz="4252"/>
            </a:lvl4pPr>
            <a:lvl5pPr marL="4859853" indent="0" algn="ctr">
              <a:buNone/>
              <a:defRPr sz="4252"/>
            </a:lvl5pPr>
            <a:lvl6pPr marL="6074816" indent="0" algn="ctr">
              <a:buNone/>
              <a:defRPr sz="4252"/>
            </a:lvl6pPr>
            <a:lvl7pPr marL="7289780" indent="0" algn="ctr">
              <a:buNone/>
              <a:defRPr sz="4252"/>
            </a:lvl7pPr>
            <a:lvl8pPr marL="8504743" indent="0" algn="ctr">
              <a:buNone/>
              <a:defRPr sz="4252"/>
            </a:lvl8pPr>
            <a:lvl9pPr marL="9719706" indent="0" algn="ctr">
              <a:buNone/>
              <a:defRPr sz="4252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2300034"/>
            <a:ext cx="6986096" cy="366105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2300034"/>
            <a:ext cx="20553298" cy="366105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10770165"/>
            <a:ext cx="27944386" cy="17970262"/>
          </a:xfrm>
        </p:spPr>
        <p:txBody>
          <a:bodyPr anchor="b"/>
          <a:lstStyle>
            <a:lvl1pPr>
              <a:defRPr sz="1594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28910433"/>
            <a:ext cx="27944386" cy="9450136"/>
          </a:xfrm>
        </p:spPr>
        <p:txBody>
          <a:bodyPr/>
          <a:lstStyle>
            <a:lvl1pPr marL="0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1pPr>
            <a:lvl2pPr marL="1214963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2pPr>
            <a:lvl3pPr marL="2429927" indent="0">
              <a:buNone/>
              <a:defRPr sz="4783">
                <a:solidFill>
                  <a:schemeClr val="tx1">
                    <a:tint val="75000"/>
                  </a:schemeClr>
                </a:solidFill>
              </a:defRPr>
            </a:lvl3pPr>
            <a:lvl4pPr marL="364489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4pPr>
            <a:lvl5pPr marL="485985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5pPr>
            <a:lvl6pPr marL="607481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6pPr>
            <a:lvl7pPr marL="728978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7pPr>
            <a:lvl8pPr marL="850474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8pPr>
            <a:lvl9pPr marL="971970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0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5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37"/>
            <a:ext cx="27944386" cy="8350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10590160"/>
            <a:ext cx="13706416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15780233"/>
            <a:ext cx="13706416" cy="23210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10590160"/>
            <a:ext cx="13773917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15780233"/>
            <a:ext cx="13773917" cy="23210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7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>
              <a:defRPr sz="8504"/>
            </a:lvl1pPr>
            <a:lvl2pPr>
              <a:defRPr sz="7441"/>
            </a:lvl2pPr>
            <a:lvl3pPr>
              <a:defRPr sz="6378"/>
            </a:lvl3pPr>
            <a:lvl4pPr>
              <a:defRPr sz="5315"/>
            </a:lvl4pPr>
            <a:lvl5pPr>
              <a:defRPr sz="5315"/>
            </a:lvl5pPr>
            <a:lvl6pPr>
              <a:defRPr sz="5315"/>
            </a:lvl6pPr>
            <a:lvl7pPr>
              <a:defRPr sz="5315"/>
            </a:lvl7pPr>
            <a:lvl8pPr>
              <a:defRPr sz="5315"/>
            </a:lvl8pPr>
            <a:lvl9pPr>
              <a:defRPr sz="531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 marL="0" indent="0">
              <a:buNone/>
              <a:defRPr sz="8504"/>
            </a:lvl1pPr>
            <a:lvl2pPr marL="1214963" indent="0">
              <a:buNone/>
              <a:defRPr sz="7441"/>
            </a:lvl2pPr>
            <a:lvl3pPr marL="2429927" indent="0">
              <a:buNone/>
              <a:defRPr sz="6378"/>
            </a:lvl3pPr>
            <a:lvl4pPr marL="3644890" indent="0">
              <a:buNone/>
              <a:defRPr sz="5315"/>
            </a:lvl4pPr>
            <a:lvl5pPr marL="4859853" indent="0">
              <a:buNone/>
              <a:defRPr sz="5315"/>
            </a:lvl5pPr>
            <a:lvl6pPr marL="6074816" indent="0">
              <a:buNone/>
              <a:defRPr sz="5315"/>
            </a:lvl6pPr>
            <a:lvl7pPr marL="7289780" indent="0">
              <a:buNone/>
              <a:defRPr sz="5315"/>
            </a:lvl7pPr>
            <a:lvl8pPr marL="8504743" indent="0">
              <a:buNone/>
              <a:defRPr sz="5315"/>
            </a:lvl8pPr>
            <a:lvl9pPr marL="9719706" indent="0">
              <a:buNone/>
              <a:defRPr sz="531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37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0B7E4-612C-CC4A-A72E-1A997F7627B3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594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5F0D8-E84D-4842-B1BA-E7EF02AB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29927" rtl="0" eaLnBrk="1" latinLnBrk="0" hangingPunct="1">
        <a:lnSpc>
          <a:spcPct val="90000"/>
        </a:lnSpc>
        <a:spcBef>
          <a:spcPct val="0"/>
        </a:spcBef>
        <a:buNone/>
        <a:defRPr sz="11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482" indent="-607482" algn="l" defTabSz="2429927" rtl="0" eaLnBrk="1" latinLnBrk="0" hangingPunct="1">
        <a:lnSpc>
          <a:spcPct val="90000"/>
        </a:lnSpc>
        <a:spcBef>
          <a:spcPts val="2657"/>
        </a:spcBef>
        <a:buFont typeface="Arial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22445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037408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252371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5467335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682298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897261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9112225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10327188" indent="-607482" algn="l" defTabSz="2429927" rtl="0" eaLnBrk="1" latinLnBrk="0" hangingPunct="1">
        <a:lnSpc>
          <a:spcPct val="90000"/>
        </a:lnSpc>
        <a:spcBef>
          <a:spcPts val="1329"/>
        </a:spcBef>
        <a:buFont typeface="Arial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2pPr>
      <a:lvl3pPr marL="2429927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3pPr>
      <a:lvl4pPr marL="364489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485985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07481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28978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850474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971970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619432"/>
            <a:ext cx="32399287" cy="43200638"/>
          </a:xfrm>
          <a:prstGeom prst="rect">
            <a:avLst/>
          </a:prstGeom>
          <a:solidFill>
            <a:srgbClr val="80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-1" y="-15"/>
            <a:ext cx="32399287" cy="13516892"/>
          </a:xfrm>
          <a:prstGeom prst="rect">
            <a:avLst/>
          </a:prstGeom>
          <a:gradFill flip="none" rotWithShape="1">
            <a:gsLst>
              <a:gs pos="0">
                <a:srgbClr val="80BAB7"/>
              </a:gs>
              <a:gs pos="49000">
                <a:srgbClr val="80BAB7">
                  <a:tint val="44500"/>
                  <a:satMod val="160000"/>
                </a:srgbClr>
              </a:gs>
              <a:gs pos="8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54756" y="539368"/>
            <a:ext cx="20924016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00" dirty="0" err="1" smtClean="0">
                <a:solidFill>
                  <a:schemeClr val="accent5">
                    <a:lumMod val="50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rPr>
              <a:t>AirDrums</a:t>
            </a:r>
            <a:endParaRPr lang="en-US" sz="13900" dirty="0" smtClean="0">
              <a:solidFill>
                <a:schemeClr val="accent5">
                  <a:lumMod val="50000"/>
                </a:schemeClr>
              </a:solidFill>
              <a:latin typeface="Marker Felt Thin" charset="0"/>
              <a:ea typeface="Marker Felt Thin" charset="0"/>
              <a:cs typeface="Marker Felt Thin" charset="0"/>
            </a:endParaRPr>
          </a:p>
          <a:p>
            <a:pPr algn="ctr"/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 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Virtual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drum kit using stereo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imaging</a:t>
            </a:r>
          </a:p>
          <a:p>
            <a:pPr algn="ctr"/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 </a:t>
            </a:r>
            <a:endParaRPr lang="en-US" sz="5400" dirty="0">
              <a:solidFill>
                <a:schemeClr val="accent5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Roy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Hirsch, Ori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Chayoot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Gal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Lifshitz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Asaf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Manor</a:t>
            </a:r>
            <a:endParaRPr lang="he-IL" sz="5400" dirty="0" smtClean="0">
              <a:solidFill>
                <a:schemeClr val="accent5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Advisor: Dr. Tammy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Riklin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Raviv</a:t>
            </a:r>
            <a:endParaRPr lang="en-US" sz="5400" dirty="0">
              <a:solidFill>
                <a:schemeClr val="accent5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223" y="6797319"/>
            <a:ext cx="14521708" cy="9586950"/>
          </a:xfrm>
          <a:prstGeom prst="rect">
            <a:avLst/>
          </a:prstGeom>
          <a:solidFill>
            <a:srgbClr val="F9DFC0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0" rIns="360000" numCol="1" spcCol="36000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BACKGROUND</a:t>
            </a: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AirDrums is our concluding project in the Digital Image Processing (DIP) course in the Dept. of Electrical and Computer Engineering at Ben Gurion University. We have created a virtual drum kit, in which a player uses a pair of sticks with colored tips to hit virtual drums, while matching drum kit sounds are played. We use a pair of cameras located above the player facing downwards</a:t>
            </a:r>
            <a:r>
              <a:rPr lang="en-US" sz="4000" dirty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,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 capturing stereo images which are used for estimating the sticks’ spatial location and motion.</a:t>
            </a:r>
            <a:endParaRPr lang="en-US" sz="4800" dirty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75567" y="6912930"/>
            <a:ext cx="16288346" cy="9495787"/>
          </a:xfrm>
          <a:prstGeom prst="rect">
            <a:avLst/>
          </a:prstGeom>
          <a:solidFill>
            <a:srgbClr val="F9DFC0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0" rIns="360000">
            <a:noAutofit/>
          </a:bodyPr>
          <a:lstStyle/>
          <a:p>
            <a:pPr algn="just">
              <a:lnSpc>
                <a:spcPct val="150000"/>
              </a:lnSpc>
            </a:pPr>
            <a:endParaRPr lang="en-US" sz="4000" dirty="0" smtClean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Detecting the spatial location of a tips of drum-sticks requires three complementary procedures:</a:t>
            </a:r>
          </a:p>
          <a:p>
            <a:pPr marL="1143000" indent="-1143000" algn="just">
              <a:lnSpc>
                <a:spcPct val="150000"/>
              </a:lnSpc>
              <a:buAutoNum type="arabicPeriod"/>
            </a:pPr>
            <a:r>
              <a:rPr lang="en-US" sz="4000" b="1" dirty="0" smtClean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Detecting </a:t>
            </a:r>
            <a:r>
              <a:rPr lang="en-US" sz="4000" b="1" dirty="0" smtClean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and Tracking 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the locations of the tips in the image plane (multiple object tracking).</a:t>
            </a:r>
          </a:p>
          <a:p>
            <a:pPr marL="1143000" indent="-1143000" algn="just">
              <a:lnSpc>
                <a:spcPct val="150000"/>
              </a:lnSpc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Calculating the distance to the tip from the cameras using </a:t>
            </a:r>
            <a:r>
              <a:rPr lang="en-US" sz="4000" b="1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passive </a:t>
            </a:r>
            <a:r>
              <a:rPr lang="en-US" sz="4000" b="1" dirty="0" smtClean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Stereo Vision.</a:t>
            </a:r>
          </a:p>
          <a:p>
            <a:pPr marL="1143000" indent="-1143000" algn="just">
              <a:lnSpc>
                <a:spcPct val="150000"/>
              </a:lnSpc>
              <a:buAutoNum type="arabicPeriod"/>
            </a:pPr>
            <a:r>
              <a:rPr lang="en-US" sz="4000" b="1" dirty="0" smtClean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Estimating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 the sticks’ motion and deciding if, and which, a hit was made.</a:t>
            </a:r>
          </a:p>
          <a:p>
            <a:pPr algn="just">
              <a:lnSpc>
                <a:spcPct val="150000"/>
              </a:lnSpc>
            </a:pPr>
            <a:endParaRPr lang="en-US" sz="5400" dirty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223" y="17043569"/>
            <a:ext cx="14521708" cy="12280285"/>
          </a:xfrm>
          <a:prstGeom prst="rect">
            <a:avLst/>
          </a:prstGeom>
          <a:solidFill>
            <a:srgbClr val="F9DFC0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0" rIns="360000" rtlCol="0">
            <a:spAutoFit/>
          </a:bodyPr>
          <a:lstStyle/>
          <a:p>
            <a:pPr>
              <a:lnSpc>
                <a:spcPct val="150000"/>
              </a:lnSpc>
            </a:pPr>
            <a:endParaRPr lang="en-US" sz="4400" i="1" dirty="0" smtClean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>
              <a:lnSpc>
                <a:spcPct val="150000"/>
              </a:lnSpc>
            </a:pPr>
            <a:r>
              <a:rPr lang="en-US" sz="4400" i="1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Maximizing </a:t>
            </a:r>
            <a:r>
              <a:rPr lang="en-US" sz="4400" i="1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Frames per Second to allow Live </a:t>
            </a:r>
            <a:r>
              <a:rPr lang="en-US" sz="4400" i="1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play.</a:t>
            </a:r>
            <a:endParaRPr lang="en-US" sz="4400" i="1" dirty="0" smtClean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The Frames per Second ratio (FPS) is bounded by three major constraints: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Rectification of the image pair </a:t>
            </a:r>
            <a:r>
              <a:rPr lang="mr-IN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–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 the process of projecting the images into a common image plane so that the 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shift can be </a:t>
            </a:r>
            <a:r>
              <a:rPr lang="en-US" sz="4000" dirty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m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easured.</a:t>
            </a:r>
            <a:endParaRPr lang="en-US" sz="4000" dirty="0" smtClean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Conversion of the RGB acquired image pairs to a chosen color-space in which the sticks tip are easily detected.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Hardware constraints </a:t>
            </a:r>
            <a:r>
              <a:rPr lang="mr-IN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–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 Image acquisition rate constrained by the cameras, and image processing rate constrained by the computer and chosen implementation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.</a:t>
            </a:r>
            <a:endParaRPr lang="en-US" sz="4000" dirty="0" smtClean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764135" y="17043555"/>
            <a:ext cx="16288346" cy="12278076"/>
          </a:xfrm>
          <a:prstGeom prst="rect">
            <a:avLst/>
          </a:prstGeom>
          <a:solidFill>
            <a:srgbClr val="F9DFC0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0" rIns="360000">
            <a:noAutofit/>
          </a:bodyPr>
          <a:lstStyle/>
          <a:p>
            <a:pPr>
              <a:lnSpc>
                <a:spcPct val="150000"/>
              </a:lnSpc>
            </a:pPr>
            <a:endParaRPr lang="en-US" sz="5400" b="1" dirty="0" smtClean="0">
              <a:solidFill>
                <a:schemeClr val="accent5">
                  <a:lumMod val="50000"/>
                </a:schemeClr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algn="just">
              <a:lnSpc>
                <a:spcPct val="150000"/>
              </a:lnSpc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We 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chose to tackle some of the challenges by the following optimizations:</a:t>
            </a:r>
          </a:p>
          <a:p>
            <a:pPr marL="914400" indent="-914400" algn="just">
              <a:lnSpc>
                <a:spcPct val="150000"/>
              </a:lnSpc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Taking use of </a:t>
            </a:r>
            <a:r>
              <a:rPr lang="en-US" sz="4000" b="1" dirty="0" smtClean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Epipolar Geometry</a:t>
            </a:r>
            <a:r>
              <a:rPr lang="en-US" sz="4000" dirty="0" smtClean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, 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the detection of a tip of the stick in a matching stereo image can be restricted to an horizontal line corresponding to the height of the tip located in the first image.</a:t>
            </a:r>
          </a:p>
          <a:p>
            <a:pPr marL="914400" indent="-914400" algn="just">
              <a:lnSpc>
                <a:spcPct val="150000"/>
              </a:lnSpc>
              <a:buFontTx/>
              <a:buAutoNum type="arabicPeriod"/>
            </a:pPr>
            <a:r>
              <a:rPr lang="en-US" sz="4000" dirty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Using the </a:t>
            </a:r>
            <a:r>
              <a:rPr lang="en-US" sz="4000" b="1" dirty="0">
                <a:solidFill>
                  <a:sysClr val="windowText" lastClr="000000"/>
                </a:solidFill>
                <a:latin typeface="Avenir Heavy" charset="0"/>
                <a:ea typeface="Avenir Heavy" charset="0"/>
                <a:cs typeface="Avenir Heavy" charset="0"/>
              </a:rPr>
              <a:t>YCBCR color space </a:t>
            </a: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for comparable and robust color separation and feature detection.</a:t>
            </a:r>
          </a:p>
          <a:p>
            <a:pPr marL="914400" indent="-914400" algn="just">
              <a:lnSpc>
                <a:spcPct val="150000"/>
              </a:lnSpc>
              <a:buFontTx/>
              <a:buAutoNum type="arabicPeriod"/>
            </a:pPr>
            <a:r>
              <a:rPr lang="en-US" sz="40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Efficient code implementation for real-time performance with minimal delay.</a:t>
            </a:r>
            <a:endParaRPr lang="en-US" sz="4000" dirty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914400" indent="-914400" algn="just">
              <a:lnSpc>
                <a:spcPct val="150000"/>
              </a:lnSpc>
              <a:buFontTx/>
              <a:buAutoNum type="arabicPeriod"/>
            </a:pPr>
            <a:endParaRPr lang="en-US" sz="4000" dirty="0" smtClean="0">
              <a:solidFill>
                <a:sysClr val="windowText" lastClr="000000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621210" y="38271847"/>
                <a:ext cx="9631827" cy="3728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 smtClean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Using a ground truth 2D checkerboard images. Minimizing </a:t>
                </a:r>
                <a:r>
                  <a:rPr lang="en-US" sz="3200" dirty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the following </a:t>
                </a:r>
                <a:r>
                  <a:rPr lang="en-US" sz="3200" dirty="0" smtClean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loss function</a:t>
                </a:r>
                <a:r>
                  <a:rPr lang="en-US" sz="3200" dirty="0" smtClean="0">
                    <a:solidFill>
                      <a:srgbClr val="000000"/>
                    </a:solidFill>
                    <a:latin typeface="HelveticaNeue" charset="0"/>
                  </a:rPr>
                  <a:t>:</a:t>
                </a:r>
              </a:p>
              <a:p>
                <a:pPr algn="just"/>
                <a:r>
                  <a:rPr lang="en-US" sz="3200" dirty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ysClr val="windowText" lastClr="000000"/>
                        </a:solidFill>
                        <a:latin typeface="Avenir Light" charset="0"/>
                        <a:ea typeface="Avenir Light" charset="0"/>
                        <a:cs typeface="Avenir Light" charset="0"/>
                      </a:rPr>
                      <m:t> </m:t>
                    </m:r>
                    <m:r>
                      <a:rPr lang="en-US" sz="3200">
                        <a:solidFill>
                          <a:sysClr val="windowText" lastClr="000000"/>
                        </a:solidFill>
                        <a:latin typeface="Avenir Light" charset="0"/>
                        <a:ea typeface="Avenir Light" charset="0"/>
                        <a:cs typeface="Avenir Light" charset="0"/>
                      </a:rPr>
                      <m:t>𝑚</m:t>
                    </m:r>
                    <m:d>
                      <m:dPr>
                        <m:ctrlPr>
                          <a:rPr lang="en-US" sz="3200" i="1">
                            <a:solidFill>
                              <a:sysClr val="windowText" lastClr="000000"/>
                            </a:solidFill>
                            <a:latin typeface="Cambria Math" charset="0"/>
                            <a:ea typeface="Avenir Light" charset="0"/>
                            <a:cs typeface="Avenir Light" charset="0"/>
                          </a:rPr>
                        </m:ctrlPr>
                      </m:dPr>
                      <m:e>
                        <m:r>
                          <a:rPr lang="en-US" sz="3200">
                            <a:solidFill>
                              <a:sysClr val="windowText" lastClr="000000"/>
                            </a:solidFill>
                            <a:latin typeface="Avenir Light" charset="0"/>
                            <a:ea typeface="Avenir Light" charset="0"/>
                            <a:cs typeface="Avenir Light" charset="0"/>
                          </a:rPr>
                          <m:t>𝐴</m:t>
                        </m:r>
                        <m:r>
                          <a:rPr lang="en-US" sz="3200">
                            <a:solidFill>
                              <a:sysClr val="windowText" lastClr="000000"/>
                            </a:solidFill>
                            <a:latin typeface="Avenir Light" charset="0"/>
                            <a:ea typeface="Avenir Light" charset="0"/>
                            <a:cs typeface="Avenir Light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>
                            <a:solidFill>
                              <a:sysClr val="windowText" lastClr="000000"/>
                            </a:solidFill>
                            <a:latin typeface="Avenir Light" charset="0"/>
                            <a:ea typeface="Avenir Light" charset="0"/>
                            <a:cs typeface="Avenir Light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>
                            <a:solidFill>
                              <a:sysClr val="windowText" lastClr="000000"/>
                            </a:solidFill>
                            <a:latin typeface="Avenir Light" charset="0"/>
                            <a:ea typeface="Avenir Light" charset="0"/>
                            <a:cs typeface="Avenir Light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ysClr val="windowText" lastClr="000000"/>
                                </a:solidFill>
                                <a:latin typeface="Avenir Light" charset="0"/>
                                <a:ea typeface="Avenir Light" charset="0"/>
                                <a:cs typeface="Avenir Light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is </a:t>
                </a:r>
                <a:r>
                  <a:rPr lang="en-US" sz="3200" dirty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the projection of point </a:t>
                </a:r>
                <a:r>
                  <a:rPr lang="en-US" sz="3200" dirty="0" err="1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Mj</a:t>
                </a:r>
                <a:r>
                  <a:rPr lang="en-US" sz="3200" dirty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 </a:t>
                </a:r>
                <a:r>
                  <a:rPr lang="en-US" sz="3200" dirty="0" smtClean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feature point in </a:t>
                </a:r>
                <a:r>
                  <a:rPr lang="en-US" sz="3200" dirty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image </a:t>
                </a:r>
                <a:r>
                  <a:rPr lang="en-US" sz="3200" dirty="0" err="1" smtClean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i</a:t>
                </a:r>
                <a:r>
                  <a:rPr lang="en-US" sz="3200" dirty="0" smtClean="0">
                    <a:solidFill>
                      <a:sysClr val="windowText" lastClr="000000"/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.</a:t>
                </a:r>
                <a:endParaRPr lang="en-US" sz="3200" dirty="0">
                  <a:solidFill>
                    <a:sysClr val="windowText" lastClr="000000"/>
                  </a:solidFill>
                  <a:latin typeface="Avenir Light" charset="0"/>
                  <a:ea typeface="Avenir Light" charset="0"/>
                  <a:cs typeface="Avenir Light" charset="0"/>
                </a:endParaRPr>
              </a:p>
              <a:p>
                <a:endParaRPr lang="en-US" sz="3200" dirty="0" smtClean="0">
                  <a:solidFill>
                    <a:srgbClr val="000000"/>
                  </a:solidFill>
                  <a:latin typeface="HelveticaNeue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10" y="38271847"/>
                <a:ext cx="9631827" cy="3728585"/>
              </a:xfrm>
              <a:prstGeom prst="rect">
                <a:avLst/>
              </a:prstGeom>
              <a:blipFill rotWithShape="0">
                <a:blip r:embed="rId3"/>
                <a:stretch>
                  <a:fillRect l="-1646" t="-1961" r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510029" y="29597006"/>
            <a:ext cx="31381088" cy="13140174"/>
          </a:xfrm>
          <a:prstGeom prst="rect">
            <a:avLst/>
          </a:prstGeom>
          <a:solidFill>
            <a:srgbClr val="F9D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6510" y="0"/>
            <a:ext cx="11872777" cy="23077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224" y="31168519"/>
            <a:ext cx="30773426" cy="7659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720" y="39779804"/>
            <a:ext cx="7235537" cy="180549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7826888" y="38820487"/>
            <a:ext cx="0" cy="8586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990572" y="37103312"/>
            <a:ext cx="76065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Color separation for creating the features masks. Finding connected components in each mask, choosing the biggest connected component and finding it’s center of mass.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8793825" y="34693826"/>
            <a:ext cx="0" cy="24094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161394" y="37037616"/>
            <a:ext cx="76065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After estimating the [x, y, z] location for each drum-stick. Comparing the current and the last location of the stick in order to measure the it’s movement.</a:t>
            </a:r>
          </a:p>
          <a:p>
            <a:pPr algn="just"/>
            <a:r>
              <a:rPr lang="en-US" sz="3200" dirty="0" smtClean="0">
                <a:solidFill>
                  <a:sysClr val="windowText" lastClr="000000"/>
                </a:solidFill>
                <a:latin typeface="Avenir Light" charset="0"/>
                <a:ea typeface="Avenir Light" charset="0"/>
                <a:cs typeface="Avenir Light" charset="0"/>
              </a:rPr>
              <a:t>Evoking sound when a ‘hit’ movement is detected.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9847023" y="34470475"/>
            <a:ext cx="9486" cy="23308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666648" y="11068595"/>
            <a:ext cx="4330700" cy="293370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319958" y="6444298"/>
            <a:ext cx="7506930" cy="1819266"/>
            <a:chOff x="257068" y="6467742"/>
            <a:chExt cx="7506930" cy="1819266"/>
          </a:xfrm>
        </p:grpSpPr>
        <p:sp>
          <p:nvSpPr>
            <p:cNvPr id="39" name="Freeform 38"/>
            <p:cNvSpPr/>
            <p:nvPr/>
          </p:nvSpPr>
          <p:spPr>
            <a:xfrm>
              <a:off x="257068" y="7816159"/>
              <a:ext cx="335560" cy="470849"/>
            </a:xfrm>
            <a:custGeom>
              <a:avLst/>
              <a:gdLst>
                <a:gd name="connsiteX0" fmla="*/ 0 w 309716"/>
                <a:gd name="connsiteY0" fmla="*/ 0 h 309716"/>
                <a:gd name="connsiteX1" fmla="*/ 309716 w 309716"/>
                <a:gd name="connsiteY1" fmla="*/ 309716 h 309716"/>
                <a:gd name="connsiteX2" fmla="*/ 294968 w 309716"/>
                <a:gd name="connsiteY2" fmla="*/ 0 h 309716"/>
                <a:gd name="connsiteX3" fmla="*/ 0 w 309716"/>
                <a:gd name="connsiteY3" fmla="*/ 0 h 30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716" h="309716">
                  <a:moveTo>
                    <a:pt x="0" y="0"/>
                  </a:moveTo>
                  <a:lnTo>
                    <a:pt x="309716" y="309716"/>
                  </a:lnTo>
                  <a:lnTo>
                    <a:pt x="2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6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57068" y="6467742"/>
              <a:ext cx="7506930" cy="1358806"/>
              <a:chOff x="-1024211" y="6787632"/>
              <a:chExt cx="9460289" cy="2057618"/>
            </a:xfrm>
          </p:grpSpPr>
          <p:sp>
            <p:nvSpPr>
              <p:cNvPr id="35" name="Chevron 34"/>
              <p:cNvSpPr/>
              <p:nvPr/>
            </p:nvSpPr>
            <p:spPr>
              <a:xfrm rot="10800000">
                <a:off x="4555724" y="6787632"/>
                <a:ext cx="3880354" cy="2057595"/>
              </a:xfrm>
              <a:prstGeom prst="chevron">
                <a:avLst/>
              </a:prstGeom>
              <a:solidFill>
                <a:srgbClr val="EF76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-1024211" y="6787650"/>
                <a:ext cx="7290841" cy="2057600"/>
              </a:xfrm>
              <a:prstGeom prst="rect">
                <a:avLst/>
              </a:prstGeom>
              <a:solidFill>
                <a:srgbClr val="EF76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b="1" dirty="0" smtClean="0">
                    <a:solidFill>
                      <a:schemeClr val="accent5">
                        <a:lumMod val="50000"/>
                      </a:schemeClr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Background</a:t>
                </a:r>
                <a:endParaRPr lang="en-US" sz="6600" b="1" dirty="0">
                  <a:solidFill>
                    <a:schemeClr val="accent5">
                      <a:lumMod val="50000"/>
                    </a:schemeClr>
                  </a:solidFill>
                  <a:latin typeface="Avenir Light" charset="0"/>
                  <a:ea typeface="Avenir Light" charset="0"/>
                  <a:cs typeface="Avenir Light" charset="0"/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15434716" y="6443929"/>
            <a:ext cx="7506930" cy="1819266"/>
            <a:chOff x="257068" y="6467742"/>
            <a:chExt cx="7506930" cy="1819266"/>
          </a:xfrm>
        </p:grpSpPr>
        <p:sp>
          <p:nvSpPr>
            <p:cNvPr id="45" name="Freeform 44"/>
            <p:cNvSpPr/>
            <p:nvPr/>
          </p:nvSpPr>
          <p:spPr>
            <a:xfrm>
              <a:off x="257068" y="7816159"/>
              <a:ext cx="335560" cy="470849"/>
            </a:xfrm>
            <a:custGeom>
              <a:avLst/>
              <a:gdLst>
                <a:gd name="connsiteX0" fmla="*/ 0 w 309716"/>
                <a:gd name="connsiteY0" fmla="*/ 0 h 309716"/>
                <a:gd name="connsiteX1" fmla="*/ 309716 w 309716"/>
                <a:gd name="connsiteY1" fmla="*/ 309716 h 309716"/>
                <a:gd name="connsiteX2" fmla="*/ 294968 w 309716"/>
                <a:gd name="connsiteY2" fmla="*/ 0 h 309716"/>
                <a:gd name="connsiteX3" fmla="*/ 0 w 309716"/>
                <a:gd name="connsiteY3" fmla="*/ 0 h 30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716" h="309716">
                  <a:moveTo>
                    <a:pt x="0" y="0"/>
                  </a:moveTo>
                  <a:lnTo>
                    <a:pt x="309716" y="309716"/>
                  </a:lnTo>
                  <a:lnTo>
                    <a:pt x="2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6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57068" y="6467742"/>
              <a:ext cx="7506930" cy="1358806"/>
              <a:chOff x="-1024211" y="6787632"/>
              <a:chExt cx="9460289" cy="2057618"/>
            </a:xfrm>
          </p:grpSpPr>
          <p:sp>
            <p:nvSpPr>
              <p:cNvPr id="47" name="Chevron 46"/>
              <p:cNvSpPr/>
              <p:nvPr/>
            </p:nvSpPr>
            <p:spPr>
              <a:xfrm rot="10800000">
                <a:off x="4555724" y="6787632"/>
                <a:ext cx="3880354" cy="2057595"/>
              </a:xfrm>
              <a:prstGeom prst="chevron">
                <a:avLst/>
              </a:prstGeom>
              <a:solidFill>
                <a:srgbClr val="EF76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-1024211" y="6787650"/>
                <a:ext cx="8075489" cy="2057600"/>
              </a:xfrm>
              <a:prstGeom prst="rect">
                <a:avLst/>
              </a:prstGeom>
              <a:solidFill>
                <a:srgbClr val="EF76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b="1" dirty="0" smtClean="0">
                    <a:solidFill>
                      <a:schemeClr val="accent5">
                        <a:lumMod val="50000"/>
                      </a:schemeClr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Requirements</a:t>
                </a:r>
                <a:endParaRPr lang="en-US" sz="6600" b="1" dirty="0">
                  <a:solidFill>
                    <a:schemeClr val="accent5">
                      <a:lumMod val="50000"/>
                    </a:schemeClr>
                  </a:solidFill>
                  <a:latin typeface="Avenir Light" charset="0"/>
                  <a:ea typeface="Avenir Light" charset="0"/>
                  <a:cs typeface="Avenir Light" charset="0"/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10709777" y="29597675"/>
            <a:ext cx="9152730" cy="1764901"/>
            <a:chOff x="10583699" y="29648857"/>
            <a:chExt cx="10108716" cy="2000059"/>
          </a:xfrm>
        </p:grpSpPr>
        <p:grpSp>
          <p:nvGrpSpPr>
            <p:cNvPr id="70" name="Group 69"/>
            <p:cNvGrpSpPr/>
            <p:nvPr/>
          </p:nvGrpSpPr>
          <p:grpSpPr>
            <a:xfrm>
              <a:off x="10583699" y="29648857"/>
              <a:ext cx="10108716" cy="2000059"/>
              <a:chOff x="10583699" y="29648857"/>
              <a:chExt cx="10108716" cy="200005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5608884" y="29655316"/>
                <a:ext cx="5083531" cy="1993600"/>
                <a:chOff x="-1024211" y="6787632"/>
                <a:chExt cx="9269129" cy="2057618"/>
              </a:xfrm>
            </p:grpSpPr>
            <p:sp>
              <p:nvSpPr>
                <p:cNvPr id="65" name="Chevron 64"/>
                <p:cNvSpPr/>
                <p:nvPr/>
              </p:nvSpPr>
              <p:spPr>
                <a:xfrm rot="10800000">
                  <a:off x="4364563" y="6787632"/>
                  <a:ext cx="3880355" cy="2057595"/>
                </a:xfrm>
                <a:prstGeom prst="chevron">
                  <a:avLst/>
                </a:prstGeom>
                <a:solidFill>
                  <a:srgbClr val="EF76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-1024211" y="6787650"/>
                  <a:ext cx="7290841" cy="2057600"/>
                </a:xfrm>
                <a:prstGeom prst="rect">
                  <a:avLst/>
                </a:prstGeom>
                <a:solidFill>
                  <a:srgbClr val="EF76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600" b="1" dirty="0">
                    <a:solidFill>
                      <a:schemeClr val="accent5">
                        <a:lumMod val="50000"/>
                      </a:schemeClr>
                    </a:solidFill>
                    <a:latin typeface="Avenir Light" charset="0"/>
                    <a:ea typeface="Avenir Light" charset="0"/>
                    <a:cs typeface="Avenir Light" charset="0"/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 rot="10800000">
                <a:off x="10583699" y="29648857"/>
                <a:ext cx="5109741" cy="1993600"/>
                <a:chOff x="-1024211" y="6787632"/>
                <a:chExt cx="9316919" cy="2057618"/>
              </a:xfrm>
            </p:grpSpPr>
            <p:sp>
              <p:nvSpPr>
                <p:cNvPr id="68" name="Chevron 67"/>
                <p:cNvSpPr/>
                <p:nvPr/>
              </p:nvSpPr>
              <p:spPr>
                <a:xfrm rot="10800000">
                  <a:off x="4412353" y="6787632"/>
                  <a:ext cx="3880355" cy="2057595"/>
                </a:xfrm>
                <a:prstGeom prst="chevron">
                  <a:avLst/>
                </a:prstGeom>
                <a:solidFill>
                  <a:srgbClr val="EF76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-1024211" y="6787650"/>
                  <a:ext cx="7290841" cy="2057600"/>
                </a:xfrm>
                <a:prstGeom prst="rect">
                  <a:avLst/>
                </a:prstGeom>
                <a:solidFill>
                  <a:srgbClr val="EF76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600" b="1" dirty="0">
                    <a:solidFill>
                      <a:schemeClr val="accent5">
                        <a:lumMod val="50000"/>
                      </a:schemeClr>
                    </a:solidFill>
                    <a:latin typeface="Avenir Light" charset="0"/>
                    <a:ea typeface="Avenir Light" charset="0"/>
                    <a:cs typeface="Avenir Light" charset="0"/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1683781" y="29836497"/>
              <a:ext cx="781568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accent5">
                      <a:lumMod val="50000"/>
                    </a:schemeClr>
                  </a:solidFill>
                  <a:latin typeface="Avenir Light" charset="0"/>
                  <a:ea typeface="Avenir Light" charset="0"/>
                  <a:cs typeface="Avenir Light" charset="0"/>
                </a:rPr>
                <a:t>The System</a:t>
              </a:r>
              <a:endParaRPr lang="en-US" sz="8000" b="1" dirty="0">
                <a:solidFill>
                  <a:schemeClr val="accent5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5861" y="16625260"/>
            <a:ext cx="8848589" cy="1819266"/>
            <a:chOff x="257068" y="6467742"/>
            <a:chExt cx="7506930" cy="1819266"/>
          </a:xfrm>
        </p:grpSpPr>
        <p:sp>
          <p:nvSpPr>
            <p:cNvPr id="51" name="Freeform 50"/>
            <p:cNvSpPr/>
            <p:nvPr/>
          </p:nvSpPr>
          <p:spPr>
            <a:xfrm>
              <a:off x="257068" y="7816159"/>
              <a:ext cx="335560" cy="470849"/>
            </a:xfrm>
            <a:custGeom>
              <a:avLst/>
              <a:gdLst>
                <a:gd name="connsiteX0" fmla="*/ 0 w 309716"/>
                <a:gd name="connsiteY0" fmla="*/ 0 h 309716"/>
                <a:gd name="connsiteX1" fmla="*/ 309716 w 309716"/>
                <a:gd name="connsiteY1" fmla="*/ 309716 h 309716"/>
                <a:gd name="connsiteX2" fmla="*/ 294968 w 309716"/>
                <a:gd name="connsiteY2" fmla="*/ 0 h 309716"/>
                <a:gd name="connsiteX3" fmla="*/ 0 w 309716"/>
                <a:gd name="connsiteY3" fmla="*/ 0 h 30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716" h="309716">
                  <a:moveTo>
                    <a:pt x="0" y="0"/>
                  </a:moveTo>
                  <a:lnTo>
                    <a:pt x="309716" y="309716"/>
                  </a:lnTo>
                  <a:lnTo>
                    <a:pt x="2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6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57068" y="6467742"/>
              <a:ext cx="7506930" cy="1358806"/>
              <a:chOff x="-1024211" y="6787632"/>
              <a:chExt cx="9460289" cy="2057618"/>
            </a:xfrm>
          </p:grpSpPr>
          <p:sp>
            <p:nvSpPr>
              <p:cNvPr id="53" name="Chevron 52"/>
              <p:cNvSpPr/>
              <p:nvPr/>
            </p:nvSpPr>
            <p:spPr>
              <a:xfrm rot="10800000">
                <a:off x="4555724" y="6787632"/>
                <a:ext cx="3880354" cy="2057595"/>
              </a:xfrm>
              <a:prstGeom prst="chevron">
                <a:avLst/>
              </a:prstGeom>
              <a:solidFill>
                <a:srgbClr val="EF76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-1024211" y="6787650"/>
                <a:ext cx="8679236" cy="2057600"/>
              </a:xfrm>
              <a:prstGeom prst="rect">
                <a:avLst/>
              </a:prstGeom>
              <a:solidFill>
                <a:srgbClr val="EF76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6600" b="1" dirty="0" smtClean="0">
                    <a:solidFill>
                      <a:schemeClr val="accent5">
                        <a:lumMod val="50000"/>
                      </a:schemeClr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Technical challenges</a:t>
                </a:r>
                <a:endParaRPr lang="en-US" sz="6600" b="1" dirty="0">
                  <a:solidFill>
                    <a:schemeClr val="accent5">
                      <a:lumMod val="50000"/>
                    </a:schemeClr>
                  </a:solidFill>
                  <a:latin typeface="Avenir Light" charset="0"/>
                  <a:ea typeface="Avenir Light" charset="0"/>
                  <a:cs typeface="Avenir Light" charset="0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15436560" y="16614942"/>
            <a:ext cx="7506930" cy="1819266"/>
            <a:chOff x="257068" y="6467742"/>
            <a:chExt cx="7506930" cy="1819266"/>
          </a:xfrm>
        </p:grpSpPr>
        <p:sp>
          <p:nvSpPr>
            <p:cNvPr id="56" name="Freeform 55"/>
            <p:cNvSpPr/>
            <p:nvPr/>
          </p:nvSpPr>
          <p:spPr>
            <a:xfrm>
              <a:off x="257068" y="7816159"/>
              <a:ext cx="335560" cy="470849"/>
            </a:xfrm>
            <a:custGeom>
              <a:avLst/>
              <a:gdLst>
                <a:gd name="connsiteX0" fmla="*/ 0 w 309716"/>
                <a:gd name="connsiteY0" fmla="*/ 0 h 309716"/>
                <a:gd name="connsiteX1" fmla="*/ 309716 w 309716"/>
                <a:gd name="connsiteY1" fmla="*/ 309716 h 309716"/>
                <a:gd name="connsiteX2" fmla="*/ 294968 w 309716"/>
                <a:gd name="connsiteY2" fmla="*/ 0 h 309716"/>
                <a:gd name="connsiteX3" fmla="*/ 0 w 309716"/>
                <a:gd name="connsiteY3" fmla="*/ 0 h 30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716" h="309716">
                  <a:moveTo>
                    <a:pt x="0" y="0"/>
                  </a:moveTo>
                  <a:lnTo>
                    <a:pt x="309716" y="309716"/>
                  </a:lnTo>
                  <a:lnTo>
                    <a:pt x="2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6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57068" y="6467742"/>
              <a:ext cx="7506930" cy="1358806"/>
              <a:chOff x="-1024211" y="6787632"/>
              <a:chExt cx="9460289" cy="2057618"/>
            </a:xfrm>
          </p:grpSpPr>
          <p:sp>
            <p:nvSpPr>
              <p:cNvPr id="58" name="Chevron 57"/>
              <p:cNvSpPr/>
              <p:nvPr/>
            </p:nvSpPr>
            <p:spPr>
              <a:xfrm rot="10800000">
                <a:off x="4555724" y="6787632"/>
                <a:ext cx="3880354" cy="2057595"/>
              </a:xfrm>
              <a:prstGeom prst="chevron">
                <a:avLst/>
              </a:prstGeom>
              <a:solidFill>
                <a:srgbClr val="EF76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-1024211" y="6787650"/>
                <a:ext cx="7290841" cy="2057600"/>
              </a:xfrm>
              <a:prstGeom prst="rect">
                <a:avLst/>
              </a:prstGeom>
              <a:solidFill>
                <a:srgbClr val="EF76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b="1" dirty="0" smtClean="0">
                    <a:solidFill>
                      <a:schemeClr val="accent5">
                        <a:lumMod val="50000"/>
                      </a:schemeClr>
                    </a:solidFill>
                    <a:latin typeface="Avenir Light" charset="0"/>
                    <a:ea typeface="Avenir Light" charset="0"/>
                    <a:cs typeface="Avenir Light" charset="0"/>
                  </a:rPr>
                  <a:t>Solutions</a:t>
                </a:r>
                <a:endParaRPr lang="en-US" sz="6600" b="1" dirty="0">
                  <a:solidFill>
                    <a:schemeClr val="accent5">
                      <a:lumMod val="50000"/>
                    </a:schemeClr>
                  </a:solidFill>
                  <a:latin typeface="Avenir Light" charset="0"/>
                  <a:ea typeface="Avenir Light" charset="0"/>
                  <a:cs typeface="Avenir Ligh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418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Avenir Book</vt:lpstr>
      <vt:lpstr>Avenir Heavy</vt:lpstr>
      <vt:lpstr>Avenir Light</vt:lpstr>
      <vt:lpstr>Calibri</vt:lpstr>
      <vt:lpstr>Calibri Light</vt:lpstr>
      <vt:lpstr>Cambria Math</vt:lpstr>
      <vt:lpstr>HelveticaNeue</vt:lpstr>
      <vt:lpstr>Marker Felt Thin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2018-02-27T17:20:38Z</dcterms:created>
  <dcterms:modified xsi:type="dcterms:W3CDTF">2018-03-05T11:33:54Z</dcterms:modified>
</cp:coreProperties>
</file>