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>
        <p:scale>
          <a:sx n="30" d="100"/>
          <a:sy n="30" d="100"/>
        </p:scale>
        <p:origin x="12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9911" y="7070108"/>
            <a:ext cx="24299466" cy="15040222"/>
          </a:xfrm>
        </p:spPr>
        <p:txBody>
          <a:bodyPr anchor="b"/>
          <a:lstStyle>
            <a:lvl1pPr algn="ctr">
              <a:defRPr sz="1594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6378"/>
            </a:lvl1pPr>
            <a:lvl2pPr marL="1214963" indent="0" algn="ctr">
              <a:buNone/>
              <a:defRPr sz="5315"/>
            </a:lvl2pPr>
            <a:lvl3pPr marL="2429927" indent="0" algn="ctr">
              <a:buNone/>
              <a:defRPr sz="4783"/>
            </a:lvl3pPr>
            <a:lvl4pPr marL="3644890" indent="0" algn="ctr">
              <a:buNone/>
              <a:defRPr sz="4252"/>
            </a:lvl4pPr>
            <a:lvl5pPr marL="4859853" indent="0" algn="ctr">
              <a:buNone/>
              <a:defRPr sz="4252"/>
            </a:lvl5pPr>
            <a:lvl6pPr marL="6074816" indent="0" algn="ctr">
              <a:buNone/>
              <a:defRPr sz="4252"/>
            </a:lvl6pPr>
            <a:lvl7pPr marL="7289780" indent="0" algn="ctr">
              <a:buNone/>
              <a:defRPr sz="4252"/>
            </a:lvl7pPr>
            <a:lvl8pPr marL="8504743" indent="0" algn="ctr">
              <a:buNone/>
              <a:defRPr sz="4252"/>
            </a:lvl8pPr>
            <a:lvl9pPr marL="9719706" indent="0" algn="ctr">
              <a:buNone/>
              <a:defRPr sz="4252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7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4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1" y="2300034"/>
            <a:ext cx="6986096" cy="366105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1" y="2300034"/>
            <a:ext cx="20553298" cy="366105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6" y="10770165"/>
            <a:ext cx="27944386" cy="17970262"/>
          </a:xfrm>
        </p:spPr>
        <p:txBody>
          <a:bodyPr anchor="b"/>
          <a:lstStyle>
            <a:lvl1pPr>
              <a:defRPr sz="1594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6" y="28910433"/>
            <a:ext cx="27944386" cy="9450136"/>
          </a:xfrm>
        </p:spPr>
        <p:txBody>
          <a:bodyPr/>
          <a:lstStyle>
            <a:lvl1pPr marL="0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1pPr>
            <a:lvl2pPr marL="1214963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2pPr>
            <a:lvl3pPr marL="2429927" indent="0">
              <a:buNone/>
              <a:defRPr sz="4783">
                <a:solidFill>
                  <a:schemeClr val="tx1">
                    <a:tint val="75000"/>
                  </a:schemeClr>
                </a:solidFill>
              </a:defRPr>
            </a:lvl3pPr>
            <a:lvl4pPr marL="364489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4pPr>
            <a:lvl5pPr marL="485985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5pPr>
            <a:lvl6pPr marL="607481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6pPr>
            <a:lvl7pPr marL="728978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7pPr>
            <a:lvl8pPr marL="850474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8pPr>
            <a:lvl9pPr marL="971970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0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5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37"/>
            <a:ext cx="27944386" cy="8350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2" y="10590160"/>
            <a:ext cx="13706416" cy="5190073"/>
          </a:xfrm>
        </p:spPr>
        <p:txBody>
          <a:bodyPr anchor="b"/>
          <a:lstStyle>
            <a:lvl1pPr marL="0" indent="0">
              <a:buNone/>
              <a:defRPr sz="6378" b="1"/>
            </a:lvl1pPr>
            <a:lvl2pPr marL="1214963" indent="0">
              <a:buNone/>
              <a:defRPr sz="5315" b="1"/>
            </a:lvl2pPr>
            <a:lvl3pPr marL="2429927" indent="0">
              <a:buNone/>
              <a:defRPr sz="4783" b="1"/>
            </a:lvl3pPr>
            <a:lvl4pPr marL="3644890" indent="0">
              <a:buNone/>
              <a:defRPr sz="4252" b="1"/>
            </a:lvl4pPr>
            <a:lvl5pPr marL="4859853" indent="0">
              <a:buNone/>
              <a:defRPr sz="4252" b="1"/>
            </a:lvl5pPr>
            <a:lvl6pPr marL="6074816" indent="0">
              <a:buNone/>
              <a:defRPr sz="4252" b="1"/>
            </a:lvl6pPr>
            <a:lvl7pPr marL="7289780" indent="0">
              <a:buNone/>
              <a:defRPr sz="4252" b="1"/>
            </a:lvl7pPr>
            <a:lvl8pPr marL="8504743" indent="0">
              <a:buNone/>
              <a:defRPr sz="4252" b="1"/>
            </a:lvl8pPr>
            <a:lvl9pPr marL="9719706" indent="0">
              <a:buNone/>
              <a:defRPr sz="42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2" y="15780233"/>
            <a:ext cx="13706416" cy="232103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0" y="10590160"/>
            <a:ext cx="13773917" cy="5190073"/>
          </a:xfrm>
        </p:spPr>
        <p:txBody>
          <a:bodyPr anchor="b"/>
          <a:lstStyle>
            <a:lvl1pPr marL="0" indent="0">
              <a:buNone/>
              <a:defRPr sz="6378" b="1"/>
            </a:lvl1pPr>
            <a:lvl2pPr marL="1214963" indent="0">
              <a:buNone/>
              <a:defRPr sz="5315" b="1"/>
            </a:lvl2pPr>
            <a:lvl3pPr marL="2429927" indent="0">
              <a:buNone/>
              <a:defRPr sz="4783" b="1"/>
            </a:lvl3pPr>
            <a:lvl4pPr marL="3644890" indent="0">
              <a:buNone/>
              <a:defRPr sz="4252" b="1"/>
            </a:lvl4pPr>
            <a:lvl5pPr marL="4859853" indent="0">
              <a:buNone/>
              <a:defRPr sz="4252" b="1"/>
            </a:lvl5pPr>
            <a:lvl6pPr marL="6074816" indent="0">
              <a:buNone/>
              <a:defRPr sz="4252" b="1"/>
            </a:lvl6pPr>
            <a:lvl7pPr marL="7289780" indent="0">
              <a:buNone/>
              <a:defRPr sz="4252" b="1"/>
            </a:lvl7pPr>
            <a:lvl8pPr marL="8504743" indent="0">
              <a:buNone/>
              <a:defRPr sz="4252" b="1"/>
            </a:lvl8pPr>
            <a:lvl9pPr marL="9719706" indent="0">
              <a:buNone/>
              <a:defRPr sz="42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0" y="15780233"/>
            <a:ext cx="13773917" cy="232103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2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7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2880042"/>
            <a:ext cx="10449613" cy="1008014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095"/>
            <a:ext cx="16402140" cy="30700453"/>
          </a:xfrm>
        </p:spPr>
        <p:txBody>
          <a:bodyPr/>
          <a:lstStyle>
            <a:lvl1pPr>
              <a:defRPr sz="8504"/>
            </a:lvl1pPr>
            <a:lvl2pPr>
              <a:defRPr sz="7441"/>
            </a:lvl2pPr>
            <a:lvl3pPr>
              <a:defRPr sz="6378"/>
            </a:lvl3pPr>
            <a:lvl4pPr>
              <a:defRPr sz="5315"/>
            </a:lvl4pPr>
            <a:lvl5pPr>
              <a:defRPr sz="5315"/>
            </a:lvl5pPr>
            <a:lvl6pPr>
              <a:defRPr sz="5315"/>
            </a:lvl6pPr>
            <a:lvl7pPr>
              <a:defRPr sz="5315"/>
            </a:lvl7pPr>
            <a:lvl8pPr>
              <a:defRPr sz="5315"/>
            </a:lvl8pPr>
            <a:lvl9pPr>
              <a:defRPr sz="531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12960191"/>
            <a:ext cx="10449613" cy="24010358"/>
          </a:xfrm>
        </p:spPr>
        <p:txBody>
          <a:bodyPr/>
          <a:lstStyle>
            <a:lvl1pPr marL="0" indent="0">
              <a:buNone/>
              <a:defRPr sz="4252"/>
            </a:lvl1pPr>
            <a:lvl2pPr marL="1214963" indent="0">
              <a:buNone/>
              <a:defRPr sz="3720"/>
            </a:lvl2pPr>
            <a:lvl3pPr marL="2429927" indent="0">
              <a:buNone/>
              <a:defRPr sz="3189"/>
            </a:lvl3pPr>
            <a:lvl4pPr marL="3644890" indent="0">
              <a:buNone/>
              <a:defRPr sz="2657"/>
            </a:lvl4pPr>
            <a:lvl5pPr marL="4859853" indent="0">
              <a:buNone/>
              <a:defRPr sz="2657"/>
            </a:lvl5pPr>
            <a:lvl6pPr marL="6074816" indent="0">
              <a:buNone/>
              <a:defRPr sz="2657"/>
            </a:lvl6pPr>
            <a:lvl7pPr marL="7289780" indent="0">
              <a:buNone/>
              <a:defRPr sz="2657"/>
            </a:lvl7pPr>
            <a:lvl8pPr marL="8504743" indent="0">
              <a:buNone/>
              <a:defRPr sz="2657"/>
            </a:lvl8pPr>
            <a:lvl9pPr marL="9719706" indent="0">
              <a:buNone/>
              <a:defRPr sz="265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2880042"/>
            <a:ext cx="10449613" cy="1008014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73917" y="6220095"/>
            <a:ext cx="16402140" cy="30700453"/>
          </a:xfrm>
        </p:spPr>
        <p:txBody>
          <a:bodyPr/>
          <a:lstStyle>
            <a:lvl1pPr marL="0" indent="0">
              <a:buNone/>
              <a:defRPr sz="8504"/>
            </a:lvl1pPr>
            <a:lvl2pPr marL="1214963" indent="0">
              <a:buNone/>
              <a:defRPr sz="7441"/>
            </a:lvl2pPr>
            <a:lvl3pPr marL="2429927" indent="0">
              <a:buNone/>
              <a:defRPr sz="6378"/>
            </a:lvl3pPr>
            <a:lvl4pPr marL="3644890" indent="0">
              <a:buNone/>
              <a:defRPr sz="5315"/>
            </a:lvl4pPr>
            <a:lvl5pPr marL="4859853" indent="0">
              <a:buNone/>
              <a:defRPr sz="5315"/>
            </a:lvl5pPr>
            <a:lvl6pPr marL="6074816" indent="0">
              <a:buNone/>
              <a:defRPr sz="5315"/>
            </a:lvl6pPr>
            <a:lvl7pPr marL="7289780" indent="0">
              <a:buNone/>
              <a:defRPr sz="5315"/>
            </a:lvl7pPr>
            <a:lvl8pPr marL="8504743" indent="0">
              <a:buNone/>
              <a:defRPr sz="5315"/>
            </a:lvl8pPr>
            <a:lvl9pPr marL="9719706" indent="0">
              <a:buNone/>
              <a:defRPr sz="531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12960191"/>
            <a:ext cx="10449613" cy="24010358"/>
          </a:xfrm>
        </p:spPr>
        <p:txBody>
          <a:bodyPr/>
          <a:lstStyle>
            <a:lvl1pPr marL="0" indent="0">
              <a:buNone/>
              <a:defRPr sz="4252"/>
            </a:lvl1pPr>
            <a:lvl2pPr marL="1214963" indent="0">
              <a:buNone/>
              <a:defRPr sz="3720"/>
            </a:lvl2pPr>
            <a:lvl3pPr marL="2429927" indent="0">
              <a:buNone/>
              <a:defRPr sz="3189"/>
            </a:lvl3pPr>
            <a:lvl4pPr marL="3644890" indent="0">
              <a:buNone/>
              <a:defRPr sz="2657"/>
            </a:lvl4pPr>
            <a:lvl5pPr marL="4859853" indent="0">
              <a:buNone/>
              <a:defRPr sz="2657"/>
            </a:lvl5pPr>
            <a:lvl6pPr marL="6074816" indent="0">
              <a:buNone/>
              <a:defRPr sz="2657"/>
            </a:lvl6pPr>
            <a:lvl7pPr marL="7289780" indent="0">
              <a:buNone/>
              <a:defRPr sz="2657"/>
            </a:lvl7pPr>
            <a:lvl8pPr marL="8504743" indent="0">
              <a:buNone/>
              <a:defRPr sz="2657"/>
            </a:lvl8pPr>
            <a:lvl9pPr marL="9719706" indent="0">
              <a:buNone/>
              <a:defRPr sz="265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1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37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594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0B7E4-612C-CC4A-A72E-1A997F7627B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594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594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2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29927" rtl="0" eaLnBrk="1" latinLnBrk="0" hangingPunct="1">
        <a:lnSpc>
          <a:spcPct val="90000"/>
        </a:lnSpc>
        <a:spcBef>
          <a:spcPct val="0"/>
        </a:spcBef>
        <a:buNone/>
        <a:defRPr sz="11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7482" indent="-607482" algn="l" defTabSz="2429927" rtl="0" eaLnBrk="1" latinLnBrk="0" hangingPunct="1">
        <a:lnSpc>
          <a:spcPct val="90000"/>
        </a:lnSpc>
        <a:spcBef>
          <a:spcPts val="2657"/>
        </a:spcBef>
        <a:buFont typeface="Arial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1pPr>
      <a:lvl2pPr marL="1822445" indent="-607482" algn="l" defTabSz="2429927" rtl="0" eaLnBrk="1" latinLnBrk="0" hangingPunct="1">
        <a:lnSpc>
          <a:spcPct val="90000"/>
        </a:lnSpc>
        <a:spcBef>
          <a:spcPts val="1329"/>
        </a:spcBef>
        <a:buFont typeface="Arial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037408" indent="-607482" algn="l" defTabSz="2429927" rtl="0" eaLnBrk="1" latinLnBrk="0" hangingPunct="1">
        <a:lnSpc>
          <a:spcPct val="90000"/>
        </a:lnSpc>
        <a:spcBef>
          <a:spcPts val="1329"/>
        </a:spcBef>
        <a:buFont typeface="Arial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252371" indent="-607482" algn="l" defTabSz="2429927" rtl="0" eaLnBrk="1" latinLnBrk="0" hangingPunct="1">
        <a:lnSpc>
          <a:spcPct val="90000"/>
        </a:lnSpc>
        <a:spcBef>
          <a:spcPts val="1329"/>
        </a:spcBef>
        <a:buFont typeface="Arial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4pPr>
      <a:lvl5pPr marL="5467335" indent="-607482" algn="l" defTabSz="2429927" rtl="0" eaLnBrk="1" latinLnBrk="0" hangingPunct="1">
        <a:lnSpc>
          <a:spcPct val="90000"/>
        </a:lnSpc>
        <a:spcBef>
          <a:spcPts val="1329"/>
        </a:spcBef>
        <a:buFont typeface="Arial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5pPr>
      <a:lvl6pPr marL="6682298" indent="-607482" algn="l" defTabSz="2429927" rtl="0" eaLnBrk="1" latinLnBrk="0" hangingPunct="1">
        <a:lnSpc>
          <a:spcPct val="90000"/>
        </a:lnSpc>
        <a:spcBef>
          <a:spcPts val="1329"/>
        </a:spcBef>
        <a:buFont typeface="Arial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6pPr>
      <a:lvl7pPr marL="7897261" indent="-607482" algn="l" defTabSz="2429927" rtl="0" eaLnBrk="1" latinLnBrk="0" hangingPunct="1">
        <a:lnSpc>
          <a:spcPct val="90000"/>
        </a:lnSpc>
        <a:spcBef>
          <a:spcPts val="1329"/>
        </a:spcBef>
        <a:buFont typeface="Arial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7pPr>
      <a:lvl8pPr marL="9112225" indent="-607482" algn="l" defTabSz="2429927" rtl="0" eaLnBrk="1" latinLnBrk="0" hangingPunct="1">
        <a:lnSpc>
          <a:spcPct val="90000"/>
        </a:lnSpc>
        <a:spcBef>
          <a:spcPts val="1329"/>
        </a:spcBef>
        <a:buFont typeface="Arial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8pPr>
      <a:lvl9pPr marL="10327188" indent="-607482" algn="l" defTabSz="2429927" rtl="0" eaLnBrk="1" latinLnBrk="0" hangingPunct="1">
        <a:lnSpc>
          <a:spcPct val="90000"/>
        </a:lnSpc>
        <a:spcBef>
          <a:spcPts val="1329"/>
        </a:spcBef>
        <a:buFont typeface="Arial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1pPr>
      <a:lvl2pPr marL="1214963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2pPr>
      <a:lvl3pPr marL="2429927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3pPr>
      <a:lvl4pPr marL="3644890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4pPr>
      <a:lvl5pPr marL="4859853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5pPr>
      <a:lvl6pPr marL="6074816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6pPr>
      <a:lvl7pPr marL="7289780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7pPr>
      <a:lvl8pPr marL="8504743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8pPr>
      <a:lvl9pPr marL="9719706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4842" y="789061"/>
            <a:ext cx="20924016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00" dirty="0" smtClean="0">
                <a:solidFill>
                  <a:schemeClr val="accent1">
                    <a:lumMod val="50000"/>
                  </a:schemeClr>
                </a:solidFill>
                <a:latin typeface="Marker Felt Thin" charset="0"/>
                <a:ea typeface="Marker Felt Thin" charset="0"/>
                <a:cs typeface="Marker Felt Thin" charset="0"/>
              </a:rPr>
              <a:t>AirDrums</a:t>
            </a:r>
          </a:p>
          <a:p>
            <a:pPr algn="ctr"/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Roi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Hirsch, Ori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Chayoot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, Gal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Lifshitz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Asaf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Manor</a:t>
            </a:r>
            <a:endParaRPr lang="he-IL" sz="5400" dirty="0" smtClean="0">
              <a:solidFill>
                <a:schemeClr val="accent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Advisor: Dr. Tammy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Riklin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Raviv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791202"/>
            <a:ext cx="17068800" cy="8969828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txBody>
          <a:bodyPr wrap="square" lIns="360000" rIns="360000" numCol="1" spcCol="36000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54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BACKGROUND</a:t>
            </a:r>
          </a:p>
          <a:p>
            <a:pPr algn="just">
              <a:lnSpc>
                <a:spcPct val="150000"/>
              </a:lnSpc>
            </a:pPr>
            <a:r>
              <a:rPr lang="en-US" sz="4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AirDrums is our concluding project in the Digital Image Processing (DIP) course in the Dept. of Electrical and Computer Engineering at Ben Gurion University. We have created a virtual drum kit, in which a player uses a pair of sticks with colored tips to hit virtual drums, while matching drum kit sounds are played. We use a pair of cameras located above the player facing downwards</a:t>
            </a:r>
            <a:r>
              <a:rPr lang="en-US" sz="40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,</a:t>
            </a:r>
            <a:r>
              <a:rPr lang="en-US" sz="4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 capturing stereo images which are used for estimating the sticks’ spatial location and motion.</a:t>
            </a:r>
            <a:endParaRPr lang="en-US" sz="48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068800" y="5791201"/>
            <a:ext cx="15330488" cy="89698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360000" rIns="36000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54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THE REQUIREMENTS</a:t>
            </a:r>
          </a:p>
          <a:p>
            <a:pPr algn="just">
              <a:lnSpc>
                <a:spcPct val="150000"/>
              </a:lnSpc>
            </a:pPr>
            <a:r>
              <a:rPr lang="en-US" sz="4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Detecting the spatial location of a tips of drum-sticks requires three complementary procedures:</a:t>
            </a:r>
          </a:p>
          <a:p>
            <a:pPr marL="1143000" indent="-1143000" algn="just">
              <a:lnSpc>
                <a:spcPct val="150000"/>
              </a:lnSpc>
              <a:buAutoNum type="arabicPeriod"/>
            </a:pPr>
            <a:r>
              <a:rPr lang="en-US" sz="4000" b="1" dirty="0" smtClean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Detecting and Tracking </a:t>
            </a:r>
            <a:r>
              <a:rPr lang="en-US" sz="4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the locations of the tips in the image plane (multiple object tracking).</a:t>
            </a:r>
          </a:p>
          <a:p>
            <a:pPr marL="1143000" indent="-1143000" algn="just">
              <a:lnSpc>
                <a:spcPct val="150000"/>
              </a:lnSpc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Calculating the distance to the tip from the cameras using </a:t>
            </a:r>
            <a:r>
              <a:rPr lang="en-US" sz="4000" b="1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passive </a:t>
            </a:r>
            <a:r>
              <a:rPr lang="en-US" sz="4000" b="1" dirty="0" smtClean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Stereo Vision.</a:t>
            </a:r>
          </a:p>
          <a:p>
            <a:pPr marL="1143000" indent="-1143000" algn="just">
              <a:lnSpc>
                <a:spcPct val="150000"/>
              </a:lnSpc>
              <a:buAutoNum type="arabicPeriod"/>
            </a:pPr>
            <a:r>
              <a:rPr lang="en-US" sz="4000" b="1" dirty="0" smtClean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Estimating</a:t>
            </a:r>
            <a:r>
              <a:rPr lang="en-US" sz="4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 the sticks’ motion and deciding if, and which, a hit was made.</a:t>
            </a:r>
          </a:p>
          <a:p>
            <a:pPr algn="just">
              <a:lnSpc>
                <a:spcPct val="150000"/>
              </a:lnSpc>
            </a:pPr>
            <a:endParaRPr lang="en-US" sz="54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4761030"/>
            <a:ext cx="17068800" cy="1251111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360000" r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TECHNICAL CHALLANGES</a:t>
            </a:r>
            <a:endParaRPr lang="en-US" sz="54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>
              <a:lnSpc>
                <a:spcPct val="150000"/>
              </a:lnSpc>
            </a:pPr>
            <a:r>
              <a:rPr lang="en-US" sz="4400" i="1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Maximizing Frames per Second to allow Live play</a:t>
            </a:r>
          </a:p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The Frames per Second ratio (FPS) is bounded by three major constraints: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Rectification of the image pair </a:t>
            </a:r>
            <a:r>
              <a:rPr lang="mr-IN" sz="4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–</a:t>
            </a:r>
            <a:r>
              <a:rPr lang="en-US" sz="4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 the process of projecting the images into a common image plane so that the shift, or </a:t>
            </a:r>
            <a:r>
              <a:rPr lang="en-US" sz="4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disparity, could be detected and the distance could be estimated.</a:t>
            </a:r>
            <a:endParaRPr lang="en-US" sz="4000" dirty="0" smtClean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Conversion </a:t>
            </a:r>
            <a:r>
              <a:rPr lang="en-US" sz="4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of the RGB acquired image pairs </a:t>
            </a:r>
            <a:r>
              <a:rPr lang="en-US" sz="4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to a chosen color-space in which the sticks tip are easily detected.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Hardware constraints </a:t>
            </a:r>
            <a:r>
              <a:rPr lang="mr-IN" sz="4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–</a:t>
            </a:r>
            <a:r>
              <a:rPr lang="en-US" sz="4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 Image acquisition rate constrained by the cameras, and image processing rate constrained by the computer and chosen implementation.</a:t>
            </a:r>
            <a:endParaRPr lang="en-US" sz="4000" dirty="0" smtClean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endParaRPr lang="en-US" sz="4000" dirty="0" smtClean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068800" y="14761030"/>
            <a:ext cx="15330488" cy="12511117"/>
          </a:xfrm>
          <a:prstGeom prst="rect">
            <a:avLst/>
          </a:prstGeom>
          <a:solidFill>
            <a:srgbClr val="00B0F0"/>
          </a:solidFill>
        </p:spPr>
        <p:txBody>
          <a:bodyPr lIns="360000" rIns="36000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54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SOLUTIONS</a:t>
            </a:r>
          </a:p>
          <a:p>
            <a:pPr algn="just">
              <a:lnSpc>
                <a:spcPct val="150000"/>
              </a:lnSpc>
            </a:pPr>
            <a:r>
              <a:rPr lang="en-US" sz="4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We chose to tackle some of the challenges by the following optimizations:</a:t>
            </a:r>
          </a:p>
          <a:p>
            <a:pPr marL="914400" indent="-914400" algn="just">
              <a:lnSpc>
                <a:spcPct val="150000"/>
              </a:lnSpc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Taking use of </a:t>
            </a:r>
            <a:r>
              <a:rPr lang="en-US" sz="4000" b="1" dirty="0" smtClean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Epipolar Geometry</a:t>
            </a:r>
            <a:r>
              <a:rPr lang="en-US" sz="4000" dirty="0" smtClean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, </a:t>
            </a:r>
            <a:r>
              <a:rPr lang="en-US" sz="4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the detection of a tip of the stick in a matching stereo image can be restricted to an horizontal line corresponding to the height of the tip located in the first image.</a:t>
            </a:r>
          </a:p>
          <a:p>
            <a:pPr marL="914400" indent="-914400" algn="just">
              <a:lnSpc>
                <a:spcPct val="150000"/>
              </a:lnSpc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The choice of color space used for detection takes into account the computational complexity of the conversion.</a:t>
            </a:r>
          </a:p>
          <a:p>
            <a:pPr marL="914400" indent="-914400" algn="just">
              <a:lnSpc>
                <a:spcPct val="150000"/>
              </a:lnSpc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Although most of the implementation was done in the MATLAB prototyping language, the program makes use of pre-compiled modules from the </a:t>
            </a:r>
            <a:r>
              <a:rPr lang="en-US" sz="4000" dirty="0" err="1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OpenCV</a:t>
            </a:r>
            <a:r>
              <a:rPr lang="en-US" sz="4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 libraries.</a:t>
            </a:r>
          </a:p>
          <a:p>
            <a:pPr algn="just">
              <a:lnSpc>
                <a:spcPct val="150000"/>
              </a:lnSpc>
            </a:pPr>
            <a:endParaRPr lang="en-US" sz="4000" dirty="0" smtClean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algn="just">
              <a:lnSpc>
                <a:spcPct val="150000"/>
              </a:lnSpc>
            </a:pPr>
            <a:endParaRPr lang="en-US" sz="40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6792" y="30327600"/>
            <a:ext cx="2092401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00" dirty="0" smtClean="0">
                <a:solidFill>
                  <a:schemeClr val="accent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The System</a:t>
            </a:r>
            <a:endParaRPr lang="en-US" sz="6000" dirty="0">
              <a:solidFill>
                <a:schemeClr val="accent1">
                  <a:lumMod val="50000"/>
                </a:schemeClr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510" y="0"/>
            <a:ext cx="11872777" cy="230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375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Avenir Book</vt:lpstr>
      <vt:lpstr>Avenir Heavy</vt:lpstr>
      <vt:lpstr>Avenir Light</vt:lpstr>
      <vt:lpstr>Calibri</vt:lpstr>
      <vt:lpstr>Calibri Light</vt:lpstr>
      <vt:lpstr>Marker Felt Thin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2018-02-27T17:20:38Z</dcterms:created>
  <dcterms:modified xsi:type="dcterms:W3CDTF">2018-02-27T19:10:56Z</dcterms:modified>
</cp:coreProperties>
</file>