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3"/>
    <p:restoredTop sz="94672"/>
  </p:normalViewPr>
  <p:slideViewPr>
    <p:cSldViewPr snapToGrid="0" snapToObjects="1">
      <p:cViewPr>
        <p:scale>
          <a:sx n="41" d="100"/>
          <a:sy n="41" d="100"/>
        </p:scale>
        <p:origin x="464" y="-4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A4014-A574-7C44-A4B2-34D4B6F30BA8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6EA80-FA2C-2048-A03A-5ECC54D9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6EA80-FA2C-2048-A03A-5ECC54D96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842" y="789061"/>
            <a:ext cx="20924016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00" dirty="0" err="1" smtClean="0">
                <a:solidFill>
                  <a:schemeClr val="accent5">
                    <a:lumMod val="50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rPr>
              <a:t>AirDrums</a:t>
            </a:r>
            <a:endParaRPr lang="en-US" sz="13900" dirty="0" smtClean="0">
              <a:solidFill>
                <a:schemeClr val="accent5">
                  <a:lumMod val="50000"/>
                </a:schemeClr>
              </a:solidFill>
              <a:latin typeface="Marker Felt Thin" charset="0"/>
              <a:ea typeface="Marker Felt Thin" charset="0"/>
              <a:cs typeface="Marker Felt Thin" charset="0"/>
            </a:endParaRPr>
          </a:p>
          <a:p>
            <a:pPr algn="ctr"/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 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Virtual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drum kit using stereo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imaging</a:t>
            </a:r>
          </a:p>
          <a:p>
            <a:pPr algn="ctr"/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 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Roy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Hirsch, Ori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Chayoot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Gal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Lifshitz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Asaf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Manor</a:t>
            </a:r>
            <a:endParaRPr lang="he-IL" sz="5400" dirty="0" smtClean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Advisor: Dr. Tammy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Riklin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Raviv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83682"/>
            <a:ext cx="15849600" cy="896982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0" rIns="360000" numCol="1" spcCol="3600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BACKGROUND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AirDrums is our concluding project in the Digital Image Processing (DIP) course in the Dept. of Electrical and Computer Engineering at Ben Gurion University. We have created a virtual drum kit, in which a player uses a pair of sticks with colored tips to hit virtual drums, while matching drum kit sounds are played. We use a pair of cameras located above the player facing downwards</a:t>
            </a: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,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capturing stereo images which are used for estimating the sticks’ spatial location and motion.</a:t>
            </a:r>
            <a:endParaRPr lang="en-US" sz="48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49600" y="6583681"/>
            <a:ext cx="16549688" cy="8969829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rIns="360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REQUIREMENTS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Detecting the spatial location of a tips of drum-sticks requires three complementary procedures: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Detecting and Tracking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locations of the tips in the image plane (multiple object tracking).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Calculating the distance to the tip from the cameras using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passive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Stereo Vision.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Estimating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the sticks’ motion and deciding if, and which, a hit was made.</a:t>
            </a:r>
          </a:p>
          <a:p>
            <a:pPr algn="just">
              <a:lnSpc>
                <a:spcPct val="150000"/>
              </a:lnSpc>
            </a:pPr>
            <a:endParaRPr lang="en-US" sz="54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5553510"/>
            <a:ext cx="15849600" cy="1251111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0" r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TECHNICAL CHALLANGES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>
              <a:lnSpc>
                <a:spcPct val="150000"/>
              </a:lnSpc>
            </a:pPr>
            <a:r>
              <a:rPr lang="en-US" sz="4400" i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Maximizing Frames per Second to allow Live </a:t>
            </a:r>
            <a:r>
              <a:rPr lang="en-US" sz="4400" i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play.</a:t>
            </a:r>
            <a:endParaRPr lang="en-US" sz="4400" i="1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Frames per Second ratio (FPS) is bounded by three major constraints: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Rectification of the image pair </a:t>
            </a:r>
            <a:r>
              <a:rPr lang="mr-IN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the process of projecting the images into a common image plane so that the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shift can be </a:t>
            </a: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easured.</a:t>
            </a: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Conversion of the RGB acquired image pairs to a chosen color-space in which the sticks tip are easily detected.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Hardware constraints </a:t>
            </a:r>
            <a:r>
              <a:rPr lang="mr-IN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Image acquisition rate constrained by the cameras, and image processing rate constrained by the computer and chosen implementation.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49600" y="15553510"/>
            <a:ext cx="16549688" cy="1251111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rIns="360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SOLUTIONS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We chose to tackle some of the challenges by the following optimizations: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Taking use of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Epipolar Geometry</a:t>
            </a:r>
            <a:r>
              <a:rPr lang="en-US" sz="4000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,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detection of a tip of the stick in a matching stereo image can be restricted to an horizontal line corresponding to the height of the tip located in the first image.</a:t>
            </a:r>
          </a:p>
          <a:p>
            <a:pPr marL="914400" indent="-914400" algn="just">
              <a:lnSpc>
                <a:spcPct val="150000"/>
              </a:lnSpc>
              <a:buFontTx/>
              <a:buAutoNum type="arabicPeriod"/>
            </a:pP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Using the </a:t>
            </a:r>
            <a:r>
              <a:rPr lang="en-US" sz="4000" b="1" dirty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YCBCR color space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for comparable and robust color separation and feature detection.</a:t>
            </a:r>
          </a:p>
          <a:p>
            <a:pPr marL="914400" indent="-914400" algn="just">
              <a:lnSpc>
                <a:spcPct val="150000"/>
              </a:lnSpc>
              <a:buFontTx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Efficient code implementation for real-time performance with minimal delay.</a:t>
            </a:r>
            <a:endParaRPr lang="en-US" sz="40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914400" indent="-914400" algn="just">
              <a:lnSpc>
                <a:spcPct val="150000"/>
              </a:lnSpc>
              <a:buFontTx/>
              <a:buAutoNum type="arabicPeriod"/>
            </a:pP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21210" y="38271847"/>
                <a:ext cx="9631827" cy="372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Using a ground truth 2D checkerboard images. Minimizing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the following </a:t>
                </a:r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loss function</a:t>
                </a:r>
                <a:r>
                  <a:rPr lang="en-US" sz="3200" dirty="0" smtClean="0">
                    <a:solidFill>
                      <a:srgbClr val="000000"/>
                    </a:solidFill>
                    <a:latin typeface="HelveticaNeue" charset="0"/>
                  </a:rPr>
                  <a:t>:</a:t>
                </a:r>
              </a:p>
              <a:p>
                <a:pPr algn="just"/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ysClr val="windowText" lastClr="000000"/>
                        </a:solidFill>
                        <a:latin typeface="Avenir Light" charset="0"/>
                        <a:ea typeface="Avenir Light" charset="0"/>
                        <a:cs typeface="Avenir Light" charset="0"/>
                      </a:rPr>
                      <m:t> </m:t>
                    </m:r>
                    <m:r>
                      <a:rPr lang="en-US" sz="3200">
                        <a:solidFill>
                          <a:sysClr val="windowText" lastClr="000000"/>
                        </a:solidFill>
                        <a:latin typeface="Avenir Light" charset="0"/>
                        <a:ea typeface="Avenir Light" charset="0"/>
                        <a:cs typeface="Avenir Light" charset="0"/>
                      </a:rPr>
                      <m:t>𝑚</m:t>
                    </m:r>
                    <m:d>
                      <m:dPr>
                        <m:ctrlPr>
                          <a:rPr lang="en-US" sz="3200" i="1">
                            <a:solidFill>
                              <a:sysClr val="windowText" lastClr="000000"/>
                            </a:solidFill>
                            <a:latin typeface="Cambria Math" charset="0"/>
                            <a:ea typeface="Avenir Light" charset="0"/>
                            <a:cs typeface="Avenir Light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𝐴</m:t>
                        </m:r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is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the projection of point </a:t>
                </a:r>
                <a:r>
                  <a:rPr lang="en-US" sz="3200" dirty="0" err="1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Mj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 </a:t>
                </a:r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feature point in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image </a:t>
                </a:r>
                <a:r>
                  <a:rPr lang="en-US" sz="3200" dirty="0" err="1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i</a:t>
                </a:r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.</a:t>
                </a:r>
                <a:endParaRPr lang="en-US" sz="3200" dirty="0">
                  <a:solidFill>
                    <a:sysClr val="windowText" lastClr="000000"/>
                  </a:solidFill>
                  <a:latin typeface="Avenir Light" charset="0"/>
                  <a:ea typeface="Avenir Light" charset="0"/>
                  <a:cs typeface="Avenir Light" charset="0"/>
                </a:endParaRPr>
              </a:p>
              <a:p>
                <a:endParaRPr lang="en-US" sz="3200" dirty="0" smtClean="0">
                  <a:solidFill>
                    <a:srgbClr val="000000"/>
                  </a:solidFill>
                  <a:latin typeface="HelveticaNeue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10" y="38271847"/>
                <a:ext cx="9631827" cy="3728585"/>
              </a:xfrm>
              <a:prstGeom prst="rect">
                <a:avLst/>
              </a:prstGeom>
              <a:blipFill rotWithShape="0">
                <a:blip r:embed="rId3"/>
                <a:stretch>
                  <a:fillRect l="-1646" t="-1961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54842" y="28425624"/>
            <a:ext cx="20924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The System</a:t>
            </a:r>
            <a:endParaRPr lang="en-US" sz="10000" b="1" dirty="0">
              <a:solidFill>
                <a:schemeClr val="accent5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510" y="0"/>
            <a:ext cx="11872777" cy="23077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37" y="29819916"/>
            <a:ext cx="30773426" cy="7659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355" y="40398873"/>
            <a:ext cx="7235537" cy="180549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7437124" y="37335373"/>
            <a:ext cx="0" cy="8586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853664" y="35685771"/>
            <a:ext cx="7606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Color separation for creating the features masks. Finding connected components in each mask, choosing the biggest connected component and finding it’s center of mass.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56917" y="33276285"/>
            <a:ext cx="0" cy="24094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922012" y="35582564"/>
            <a:ext cx="7606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After estimating the [x, y, z] location for each drum-stick. Comparing the current and the last location of the stick in order to measure the it’s movement.</a:t>
            </a:r>
          </a:p>
          <a:p>
            <a:pPr algn="just"/>
            <a:r>
              <a:rPr lang="en-US" sz="32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Evoking sound when a ‘hit’ movement is detected.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9607641" y="33015423"/>
            <a:ext cx="9486" cy="2330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417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Avenir Book</vt:lpstr>
      <vt:lpstr>Avenir Heavy</vt:lpstr>
      <vt:lpstr>Avenir Light</vt:lpstr>
      <vt:lpstr>Calibri</vt:lpstr>
      <vt:lpstr>Calibri Light</vt:lpstr>
      <vt:lpstr>Cambria Math</vt:lpstr>
      <vt:lpstr>HelveticaNeue</vt:lpstr>
      <vt:lpstr>Marker Felt Thin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2018-02-27T17:20:38Z</dcterms:created>
  <dcterms:modified xsi:type="dcterms:W3CDTF">2018-03-05T09:58:33Z</dcterms:modified>
</cp:coreProperties>
</file>