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40"/>
  </p:notesMasterIdLst>
  <p:sldIdLst>
    <p:sldId id="256" r:id="rId2"/>
    <p:sldId id="267" r:id="rId3"/>
    <p:sldId id="257" r:id="rId4"/>
    <p:sldId id="352" r:id="rId5"/>
    <p:sldId id="353" r:id="rId6"/>
    <p:sldId id="354" r:id="rId7"/>
    <p:sldId id="355" r:id="rId8"/>
    <p:sldId id="356" r:id="rId9"/>
    <p:sldId id="309" r:id="rId10"/>
    <p:sldId id="357" r:id="rId11"/>
    <p:sldId id="341" r:id="rId12"/>
    <p:sldId id="323" r:id="rId13"/>
    <p:sldId id="342" r:id="rId14"/>
    <p:sldId id="325" r:id="rId15"/>
    <p:sldId id="345" r:id="rId16"/>
    <p:sldId id="338" r:id="rId17"/>
    <p:sldId id="327" r:id="rId18"/>
    <p:sldId id="359" r:id="rId19"/>
    <p:sldId id="358" r:id="rId20"/>
    <p:sldId id="360" r:id="rId21"/>
    <p:sldId id="361" r:id="rId22"/>
    <p:sldId id="343" r:id="rId23"/>
    <p:sldId id="329" r:id="rId24"/>
    <p:sldId id="339" r:id="rId25"/>
    <p:sldId id="330" r:id="rId26"/>
    <p:sldId id="331" r:id="rId27"/>
    <p:sldId id="332" r:id="rId28"/>
    <p:sldId id="333" r:id="rId29"/>
    <p:sldId id="335" r:id="rId30"/>
    <p:sldId id="336" r:id="rId31"/>
    <p:sldId id="337" r:id="rId32"/>
    <p:sldId id="340" r:id="rId33"/>
    <p:sldId id="344" r:id="rId34"/>
    <p:sldId id="260" r:id="rId35"/>
    <p:sldId id="362" r:id="rId36"/>
    <p:sldId id="346" r:id="rId37"/>
    <p:sldId id="334" r:id="rId38"/>
    <p:sldId id="347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52"/>
    <p:restoredTop sz="67211"/>
  </p:normalViewPr>
  <p:slideViewPr>
    <p:cSldViewPr snapToGrid="0" snapToObjects="1">
      <p:cViewPr varScale="1">
        <p:scale>
          <a:sx n="84" d="100"/>
          <a:sy n="84" d="100"/>
        </p:scale>
        <p:origin x="1048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tools.ietf.org/html/rfc6750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tools.ietf.org/html/rfc6750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E7091D-43B8-4ACB-A7A7-049D3D7AECC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C67B9E6-C384-496C-BB4B-17DD03CF4AEE}">
      <dgm:prSet/>
      <dgm:spPr/>
      <dgm:t>
        <a:bodyPr/>
        <a:lstStyle/>
        <a:p>
          <a:r>
            <a:rPr lang="en-US" b="1"/>
            <a:t>clients will start by authenticating with a username and password</a:t>
          </a:r>
          <a:endParaRPr lang="en-US"/>
        </a:p>
      </dgm:t>
    </dgm:pt>
    <dgm:pt modelId="{04FA6B6E-6B42-4946-8DF8-3227D99F8CCC}" type="parTrans" cxnId="{4E1327AE-6E37-491E-A2E2-F091A67F218C}">
      <dgm:prSet/>
      <dgm:spPr/>
      <dgm:t>
        <a:bodyPr/>
        <a:lstStyle/>
        <a:p>
          <a:endParaRPr lang="en-US"/>
        </a:p>
      </dgm:t>
    </dgm:pt>
    <dgm:pt modelId="{AC388A39-5834-4187-8C33-E84E5400962D}" type="sibTrans" cxnId="{4E1327AE-6E37-491E-A2E2-F091A67F218C}">
      <dgm:prSet/>
      <dgm:spPr/>
      <dgm:t>
        <a:bodyPr/>
        <a:lstStyle/>
        <a:p>
          <a:endParaRPr lang="en-US"/>
        </a:p>
      </dgm:t>
    </dgm:pt>
    <dgm:pt modelId="{F3B148B9-5ED5-4922-802F-C60DD0083710}">
      <dgm:prSet/>
      <dgm:spPr/>
      <dgm:t>
        <a:bodyPr/>
        <a:lstStyle/>
        <a:p>
          <a:r>
            <a:rPr lang="en-US" b="1"/>
            <a:t>Once authenticated, the server will issue a JWT that can be sent as a </a:t>
          </a:r>
          <a:r>
            <a:rPr lang="en-US" b="1">
              <a:hlinkClick xmlns:r="http://schemas.openxmlformats.org/officeDocument/2006/relationships" r:id="rId1"/>
            </a:rPr>
            <a:t>bearer token in an authorization header</a:t>
          </a:r>
          <a:r>
            <a:rPr lang="en-US" b="1"/>
            <a:t> on subsequent requests to prove authentication</a:t>
          </a:r>
          <a:endParaRPr lang="en-US"/>
        </a:p>
      </dgm:t>
    </dgm:pt>
    <dgm:pt modelId="{91AE3B1F-96A6-44C6-9A41-992963C3405A}" type="parTrans" cxnId="{668C5EBE-681C-4BEB-A32A-44E0788DD490}">
      <dgm:prSet/>
      <dgm:spPr/>
      <dgm:t>
        <a:bodyPr/>
        <a:lstStyle/>
        <a:p>
          <a:endParaRPr lang="en-US"/>
        </a:p>
      </dgm:t>
    </dgm:pt>
    <dgm:pt modelId="{2F395CCF-402E-4347-9FD0-499C4CB9245D}" type="sibTrans" cxnId="{668C5EBE-681C-4BEB-A32A-44E0788DD490}">
      <dgm:prSet/>
      <dgm:spPr/>
      <dgm:t>
        <a:bodyPr/>
        <a:lstStyle/>
        <a:p>
          <a:endParaRPr lang="en-US"/>
        </a:p>
      </dgm:t>
    </dgm:pt>
    <dgm:pt modelId="{0C7FDD1C-8515-4BF2-B5C3-5F0AE78A7059}">
      <dgm:prSet/>
      <dgm:spPr/>
      <dgm:t>
        <a:bodyPr/>
        <a:lstStyle/>
        <a:p>
          <a:r>
            <a:rPr lang="en-US" b="1"/>
            <a:t>We'll also create a protected route that is accessible only to requests that contain a valid JWT.</a:t>
          </a:r>
          <a:endParaRPr lang="en-US"/>
        </a:p>
      </dgm:t>
    </dgm:pt>
    <dgm:pt modelId="{46138106-4738-4963-B45C-0BB20845D384}" type="parTrans" cxnId="{70BFD387-F922-4E7C-B61E-12733AF1239E}">
      <dgm:prSet/>
      <dgm:spPr/>
      <dgm:t>
        <a:bodyPr/>
        <a:lstStyle/>
        <a:p>
          <a:endParaRPr lang="en-US"/>
        </a:p>
      </dgm:t>
    </dgm:pt>
    <dgm:pt modelId="{100ABFD3-0683-46EC-88B5-34599E3E1B58}" type="sibTrans" cxnId="{70BFD387-F922-4E7C-B61E-12733AF1239E}">
      <dgm:prSet/>
      <dgm:spPr/>
      <dgm:t>
        <a:bodyPr/>
        <a:lstStyle/>
        <a:p>
          <a:endParaRPr lang="en-US"/>
        </a:p>
      </dgm:t>
    </dgm:pt>
    <dgm:pt modelId="{4B4ECECF-F7F9-8640-A186-9A9107F65155}" type="pres">
      <dgm:prSet presAssocID="{6FE7091D-43B8-4ACB-A7A7-049D3D7AECC6}" presName="linear" presStyleCnt="0">
        <dgm:presLayoutVars>
          <dgm:animLvl val="lvl"/>
          <dgm:resizeHandles val="exact"/>
        </dgm:presLayoutVars>
      </dgm:prSet>
      <dgm:spPr/>
    </dgm:pt>
    <dgm:pt modelId="{F090E8EF-5E2F-BC4F-9A1C-67A66A4B07ED}" type="pres">
      <dgm:prSet presAssocID="{FC67B9E6-C384-496C-BB4B-17DD03CF4AE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7876685-0B8B-A54C-B7EF-F195E2BEA1C1}" type="pres">
      <dgm:prSet presAssocID="{AC388A39-5834-4187-8C33-E84E5400962D}" presName="spacer" presStyleCnt="0"/>
      <dgm:spPr/>
    </dgm:pt>
    <dgm:pt modelId="{7C50BC2E-B73F-964E-92B3-307801CFE716}" type="pres">
      <dgm:prSet presAssocID="{F3B148B9-5ED5-4922-802F-C60DD008371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6AE64D6-63C3-0B49-A0C3-8BDC341722E7}" type="pres">
      <dgm:prSet presAssocID="{2F395CCF-402E-4347-9FD0-499C4CB9245D}" presName="spacer" presStyleCnt="0"/>
      <dgm:spPr/>
    </dgm:pt>
    <dgm:pt modelId="{C2BC3035-4A1F-8E43-8368-451CB52F8017}" type="pres">
      <dgm:prSet presAssocID="{0C7FDD1C-8515-4BF2-B5C3-5F0AE78A705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4B8A237-E0EF-F84B-B65D-D24B98859B44}" type="presOf" srcId="{F3B148B9-5ED5-4922-802F-C60DD0083710}" destId="{7C50BC2E-B73F-964E-92B3-307801CFE716}" srcOrd="0" destOrd="0" presId="urn:microsoft.com/office/officeart/2005/8/layout/vList2"/>
    <dgm:cxn modelId="{8DCECF48-C67D-494B-97D6-EE97BD8CA10A}" type="presOf" srcId="{6FE7091D-43B8-4ACB-A7A7-049D3D7AECC6}" destId="{4B4ECECF-F7F9-8640-A186-9A9107F65155}" srcOrd="0" destOrd="0" presId="urn:microsoft.com/office/officeart/2005/8/layout/vList2"/>
    <dgm:cxn modelId="{70BFD387-F922-4E7C-B61E-12733AF1239E}" srcId="{6FE7091D-43B8-4ACB-A7A7-049D3D7AECC6}" destId="{0C7FDD1C-8515-4BF2-B5C3-5F0AE78A7059}" srcOrd="2" destOrd="0" parTransId="{46138106-4738-4963-B45C-0BB20845D384}" sibTransId="{100ABFD3-0683-46EC-88B5-34599E3E1B58}"/>
    <dgm:cxn modelId="{4E1327AE-6E37-491E-A2E2-F091A67F218C}" srcId="{6FE7091D-43B8-4ACB-A7A7-049D3D7AECC6}" destId="{FC67B9E6-C384-496C-BB4B-17DD03CF4AEE}" srcOrd="0" destOrd="0" parTransId="{04FA6B6E-6B42-4946-8DF8-3227D99F8CCC}" sibTransId="{AC388A39-5834-4187-8C33-E84E5400962D}"/>
    <dgm:cxn modelId="{668C5EBE-681C-4BEB-A32A-44E0788DD490}" srcId="{6FE7091D-43B8-4ACB-A7A7-049D3D7AECC6}" destId="{F3B148B9-5ED5-4922-802F-C60DD0083710}" srcOrd="1" destOrd="0" parTransId="{91AE3B1F-96A6-44C6-9A41-992963C3405A}" sibTransId="{2F395CCF-402E-4347-9FD0-499C4CB9245D}"/>
    <dgm:cxn modelId="{74ECA2C1-2991-0042-8A26-8AC467F0205F}" type="presOf" srcId="{0C7FDD1C-8515-4BF2-B5C3-5F0AE78A7059}" destId="{C2BC3035-4A1F-8E43-8368-451CB52F8017}" srcOrd="0" destOrd="0" presId="urn:microsoft.com/office/officeart/2005/8/layout/vList2"/>
    <dgm:cxn modelId="{6F7C46E5-DB21-F94D-9FEE-353981DC8506}" type="presOf" srcId="{FC67B9E6-C384-496C-BB4B-17DD03CF4AEE}" destId="{F090E8EF-5E2F-BC4F-9A1C-67A66A4B07ED}" srcOrd="0" destOrd="0" presId="urn:microsoft.com/office/officeart/2005/8/layout/vList2"/>
    <dgm:cxn modelId="{40930187-FE91-544A-B1C9-8AE16C503A77}" type="presParOf" srcId="{4B4ECECF-F7F9-8640-A186-9A9107F65155}" destId="{F090E8EF-5E2F-BC4F-9A1C-67A66A4B07ED}" srcOrd="0" destOrd="0" presId="urn:microsoft.com/office/officeart/2005/8/layout/vList2"/>
    <dgm:cxn modelId="{5197F25F-C56B-C141-8B6D-73F20C757286}" type="presParOf" srcId="{4B4ECECF-F7F9-8640-A186-9A9107F65155}" destId="{97876685-0B8B-A54C-B7EF-F195E2BEA1C1}" srcOrd="1" destOrd="0" presId="urn:microsoft.com/office/officeart/2005/8/layout/vList2"/>
    <dgm:cxn modelId="{0FACFFBA-8028-8C42-B7D3-6C749873E110}" type="presParOf" srcId="{4B4ECECF-F7F9-8640-A186-9A9107F65155}" destId="{7C50BC2E-B73F-964E-92B3-307801CFE716}" srcOrd="2" destOrd="0" presId="urn:microsoft.com/office/officeart/2005/8/layout/vList2"/>
    <dgm:cxn modelId="{50C2CE1C-8797-D045-B955-1D2782773CD6}" type="presParOf" srcId="{4B4ECECF-F7F9-8640-A186-9A9107F65155}" destId="{A6AE64D6-63C3-0B49-A0C3-8BDC341722E7}" srcOrd="3" destOrd="0" presId="urn:microsoft.com/office/officeart/2005/8/layout/vList2"/>
    <dgm:cxn modelId="{AAC891E1-C41A-AA43-A2D0-259261096D5C}" type="presParOf" srcId="{4B4ECECF-F7F9-8640-A186-9A9107F65155}" destId="{C2BC3035-4A1F-8E43-8368-451CB52F801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90E8EF-5E2F-BC4F-9A1C-67A66A4B07ED}">
      <dsp:nvSpPr>
        <dsp:cNvPr id="0" name=""/>
        <dsp:cNvSpPr/>
      </dsp:nvSpPr>
      <dsp:spPr>
        <a:xfrm>
          <a:off x="0" y="23164"/>
          <a:ext cx="6263640" cy="177145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clients will start by authenticating with a username and password</a:t>
          </a:r>
          <a:endParaRPr lang="en-US" sz="2500" kern="1200"/>
        </a:p>
      </dsp:txBody>
      <dsp:txXfrm>
        <a:off x="86475" y="109639"/>
        <a:ext cx="6090690" cy="1598503"/>
      </dsp:txXfrm>
    </dsp:sp>
    <dsp:sp modelId="{7C50BC2E-B73F-964E-92B3-307801CFE716}">
      <dsp:nvSpPr>
        <dsp:cNvPr id="0" name=""/>
        <dsp:cNvSpPr/>
      </dsp:nvSpPr>
      <dsp:spPr>
        <a:xfrm>
          <a:off x="0" y="1866617"/>
          <a:ext cx="6263640" cy="1771453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Once authenticated, the server will issue a JWT that can be sent as a </a:t>
          </a:r>
          <a:r>
            <a:rPr lang="en-US" sz="2500" b="1" kern="1200">
              <a:hlinkClick xmlns:r="http://schemas.openxmlformats.org/officeDocument/2006/relationships" r:id="rId1"/>
            </a:rPr>
            <a:t>bearer token in an authorization header</a:t>
          </a:r>
          <a:r>
            <a:rPr lang="en-US" sz="2500" b="1" kern="1200"/>
            <a:t> on subsequent requests to prove authentication</a:t>
          </a:r>
          <a:endParaRPr lang="en-US" sz="2500" kern="1200"/>
        </a:p>
      </dsp:txBody>
      <dsp:txXfrm>
        <a:off x="86475" y="1953092"/>
        <a:ext cx="6090690" cy="1598503"/>
      </dsp:txXfrm>
    </dsp:sp>
    <dsp:sp modelId="{C2BC3035-4A1F-8E43-8368-451CB52F8017}">
      <dsp:nvSpPr>
        <dsp:cNvPr id="0" name=""/>
        <dsp:cNvSpPr/>
      </dsp:nvSpPr>
      <dsp:spPr>
        <a:xfrm>
          <a:off x="0" y="3710070"/>
          <a:ext cx="6263640" cy="1771453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We'll also create a protected route that is accessible only to requests that contain a valid JWT.</a:t>
          </a:r>
          <a:endParaRPr lang="en-US" sz="2500" kern="1200"/>
        </a:p>
      </dsp:txBody>
      <dsp:txXfrm>
        <a:off x="86475" y="3796545"/>
        <a:ext cx="6090690" cy="15985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F5568-5764-3645-BA47-A2145F42072A}" type="datetimeFigureOut">
              <a:rPr lang="en-IL" smtClean="0"/>
              <a:t>29/06/2021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850163-67CE-1445-A832-1977356FC86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07983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assportjs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Authentication and authorization go hand-in-hand</a:t>
            </a:r>
          </a:p>
          <a:p>
            <a:pPr marL="171450" indent="-171450" algn="l" defTabSz="914400" rtl="0" eaLnBrk="1" latinLnBrk="0" hangingPunct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861032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0" eaLnBrk="1" latinLnBrk="0" hangingPunct="1"/>
            <a:r>
              <a:rPr lang="he-IL" sz="2400" dirty="0"/>
              <a:t>בגלל אופי ה</a:t>
            </a:r>
            <a:br>
              <a:rPr lang="en-US" sz="2400" dirty="0"/>
            </a:br>
            <a:r>
              <a:rPr lang="en-US" sz="2400" dirty="0"/>
              <a:t>http protocol</a:t>
            </a:r>
            <a:br>
              <a:rPr lang="en-US" sz="2400" dirty="0"/>
            </a:br>
            <a:r>
              <a:rPr lang="he-IL" sz="2400" dirty="0"/>
              <a:t>על כל בקשה נדרשת </a:t>
            </a:r>
            <a:br>
              <a:rPr lang="en-US" sz="2400" dirty="0"/>
            </a:br>
            <a:r>
              <a:rPr lang="en-US" sz="2400" dirty="0"/>
              <a:t>authentication</a:t>
            </a:r>
            <a:br>
              <a:rPr lang="en-US" sz="2400" dirty="0"/>
            </a:br>
            <a:r>
              <a:rPr lang="he-IL" sz="2400" dirty="0"/>
              <a:t>חדשה</a:t>
            </a:r>
            <a:br>
              <a:rPr lang="en-US" sz="2400" dirty="0"/>
            </a:br>
            <a:endParaRPr lang="en-IL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12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647943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13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673744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הדרך המסורתית להתמודד עם הבעיה היא ע״י שימוש ב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 side session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בתסריט הזה אני בודקים קודם כל את שם משתמש וסיסמה  - אם הם מאומתים השרת ישמור בזיכרון או ב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database 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את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 id 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ויחזיר אותו גם כן ל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מעכשיו ואלאה כל ה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 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צריך לשלוח עם כל בקשה את אותו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 id 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שהוא קיבל קודם לכן. (על מנת להיות מזוהה)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השימוש ב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מאפשר לצמצם מספר הקריאות לשרת לצורך אימות של הבקשה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זה אמנן פוטר בעיה אחת אבל יוצר אחת אחרת – אולי יותר גדולה</a:t>
            </a:r>
          </a:p>
          <a:p>
            <a:pPr marL="171450" indent="-171450" algn="r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The traditional way of dealing with this is the use of </a:t>
            </a:r>
            <a:r>
              <a:rPr lang="en-US" sz="1200" dirty="0"/>
              <a:t>S</a:t>
            </a:r>
            <a:r>
              <a:rPr lang="en-US" sz="1200" dirty="0">
                <a:solidFill>
                  <a:srgbClr val="FF0000"/>
                </a:solidFill>
              </a:rPr>
              <a:t>erver </a:t>
            </a:r>
            <a:r>
              <a:rPr lang="en-US" sz="1200" dirty="0"/>
              <a:t>S</a:t>
            </a:r>
            <a:r>
              <a:rPr lang="en-US" sz="1200" dirty="0">
                <a:solidFill>
                  <a:srgbClr val="FF0000"/>
                </a:solidFill>
              </a:rPr>
              <a:t>ide </a:t>
            </a:r>
            <a:r>
              <a:rPr lang="en-US" sz="1200" dirty="0"/>
              <a:t>S</a:t>
            </a:r>
            <a:r>
              <a:rPr lang="en-US" sz="1200" dirty="0">
                <a:solidFill>
                  <a:srgbClr val="FF0000"/>
                </a:solidFill>
              </a:rPr>
              <a:t>essions (SSS). 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200" dirty="0"/>
              <a:t>In this scenario, we first check for username and password; if they are authentic, the server will save a </a:t>
            </a:r>
            <a:r>
              <a:rPr lang="en-US" sz="1200" i="1" dirty="0">
                <a:solidFill>
                  <a:srgbClr val="FF0000"/>
                </a:solidFill>
              </a:rPr>
              <a:t>session id</a:t>
            </a:r>
            <a:r>
              <a:rPr lang="en-US" sz="1200" dirty="0">
                <a:solidFill>
                  <a:srgbClr val="FF0000"/>
                </a:solidFill>
              </a:rPr>
              <a:t> </a:t>
            </a:r>
            <a:r>
              <a:rPr lang="en-US" sz="1200" dirty="0"/>
              <a:t>in memory and return it to the client. </a:t>
            </a:r>
            <a:endParaRPr lang="he-IL" sz="1200" dirty="0"/>
          </a:p>
          <a:p>
            <a:pPr marL="171450" indent="-1714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From now on, the client will just need to send its </a:t>
            </a:r>
            <a:r>
              <a:rPr lang="en-US" sz="1200" i="1" dirty="0">
                <a:solidFill>
                  <a:srgbClr val="FF0000"/>
                </a:solidFill>
              </a:rPr>
              <a:t>session id </a:t>
            </a:r>
            <a:r>
              <a:rPr lang="en-US" sz="1200" dirty="0"/>
              <a:t>to be recognized (fig.2)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SSS, we reduce the number of authentications towards the Credentials database.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solution will fix a problem but it will create another one.</a:t>
            </a:r>
            <a:br>
              <a:rPr lang="en-US" sz="1400" dirty="0"/>
            </a:br>
            <a:r>
              <a:rPr lang="en-US" dirty="0"/>
              <a:t>Probably bigger.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14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137323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r>
              <a:rPr lang="he-IL" dirty="0"/>
              <a:t>אז למה צריכים </a:t>
            </a:r>
            <a:br>
              <a:rPr lang="en-US" dirty="0"/>
            </a:br>
            <a:r>
              <a:rPr lang="en-US" dirty="0" err="1"/>
              <a:t>jwt</a:t>
            </a:r>
            <a:br>
              <a:rPr lang="en-US" dirty="0"/>
            </a:br>
            <a:r>
              <a:rPr lang="he-IL" dirty="0"/>
              <a:t>אם יש לנו כבר פיטרון שעובד עם </a:t>
            </a:r>
            <a:r>
              <a:rPr lang="he-IL" dirty="0" err="1"/>
              <a:t>הקוקיז</a:t>
            </a:r>
            <a:r>
              <a:rPr lang="he-IL" dirty="0"/>
              <a:t>?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16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707791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בתסריט המקורי מאחורי ה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balancer 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היה לנו רק שת אחד – כאשר ה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 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שולח בקשה עם ה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 id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xyz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קרוב לוודאי שהרישום שלו ימצא ב 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database 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ואז הוא יזוהה ויקבל את ה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 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שלו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עכשיו תדמיינו שצריכים להרחיב את ה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scaling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הקיים ולהוסיף מספר שרתים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השרת החדש יקבל לפי ה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balancer 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מספר בקשות מה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 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אבל אין לו בזיכרון את ה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xyz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ולכן מבחינתו ה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 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אינו מזוהה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initial scenario, behind the load balancer, there’s just one server. When a client performs a request, using session id </a:t>
            </a:r>
            <a:r>
              <a:rPr lang="en-US" dirty="0" err="1"/>
              <a:t>xyz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its record will surely be found in the server’s memory (fig.3).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imagine that the above infrastructure needs to scale. A new server (i.e.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 2:2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will be added behind the load balancer and this brand new server will handle the next request issued by </a:t>
            </a:r>
            <a:r>
              <a:rPr lang="en-US" dirty="0" err="1"/>
              <a:t>xyz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client…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Unauthenticated! The brand new server has no </a:t>
            </a:r>
            <a:r>
              <a:rPr lang="en-US" dirty="0" err="1"/>
              <a:t>xyz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sessions in its memory, so the authentication process will fail.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17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077335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r" defTabSz="914400" rt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sz="1200" dirty="0"/>
              <a:t>על מנת לפתור את הבעיה קיימות מספר אפשרויות</a:t>
            </a:r>
            <a:endParaRPr lang="en-US" sz="1200" dirty="0"/>
          </a:p>
          <a:p>
            <a:pPr marL="171450" indent="-171450" algn="r" defTabSz="914400" rt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sz="1200" dirty="0"/>
              <a:t>אפשר לסנכרן בין השרתים</a:t>
            </a:r>
          </a:p>
          <a:p>
            <a:pPr marL="171450" indent="-171450" algn="r" defTabSz="914400" rt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he-IL" sz="120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he-IL" sz="120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1200" dirty="0"/>
          </a:p>
          <a:p>
            <a:pPr marL="0" algn="r" defTabSz="914400" rtl="1" eaLnBrk="1" latinLnBrk="0" hangingPunct="1"/>
            <a:endParaRPr lang="en-US" dirty="0"/>
          </a:p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18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021813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r" defTabSz="914400" rt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sz="1200" dirty="0"/>
              <a:t>להשתמש ב </a:t>
            </a:r>
            <a:r>
              <a:rPr lang="en-US" sz="1200" dirty="0"/>
              <a:t>database </a:t>
            </a:r>
            <a:r>
              <a:rPr lang="he-IL" sz="1200" dirty="0"/>
              <a:t> חיצוני ואז חוזרים לבעיה המקורית – שכל בקשה תצטרך ל </a:t>
            </a:r>
            <a:r>
              <a:rPr lang="en-US" sz="1200" dirty="0"/>
              <a:t>database </a:t>
            </a:r>
            <a:r>
              <a:rPr lang="he-IL" sz="1200" dirty="0"/>
              <a:t> חיצוני</a:t>
            </a:r>
          </a:p>
          <a:p>
            <a:pPr marL="171450" indent="-171450" algn="r" defTabSz="914400" rt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he-IL" sz="120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he-IL" sz="120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200" dirty="0"/>
              <a:t>To fix this, we have three main </a:t>
            </a:r>
            <a:r>
              <a:rPr lang="en-US" sz="1200" i="1" dirty="0">
                <a:solidFill>
                  <a:srgbClr val="FF0000"/>
                </a:solidFill>
              </a:rPr>
              <a:t>workarounds</a:t>
            </a:r>
            <a:r>
              <a:rPr lang="en-US" sz="1200" dirty="0"/>
              <a:t> that can be used: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1200" dirty="0"/>
          </a:p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rgbClr val="FF0000"/>
                </a:solidFill>
              </a:rPr>
              <a:t>Synchronize sessions between server</a:t>
            </a:r>
            <a:r>
              <a:rPr lang="en-US" sz="1200" dirty="0">
                <a:solidFill>
                  <a:srgbClr val="FF0000"/>
                </a:solidFill>
              </a:rPr>
              <a:t>s</a:t>
            </a:r>
            <a:r>
              <a:rPr lang="en-US" sz="1200" dirty="0"/>
              <a:t> — tricky and error-prone;</a:t>
            </a:r>
          </a:p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rgbClr val="FF0000"/>
                </a:solidFill>
              </a:rPr>
              <a:t>Use an external in-memory database</a:t>
            </a:r>
            <a:r>
              <a:rPr lang="en-US" sz="1200" dirty="0">
                <a:solidFill>
                  <a:srgbClr val="FF0000"/>
                </a:solidFill>
              </a:rPr>
              <a:t> </a:t>
            </a:r>
            <a:r>
              <a:rPr lang="en-US" sz="1200" dirty="0"/>
              <a:t>— good solution, but it will add another component to the infrastructure;</a:t>
            </a:r>
          </a:p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Embrace the </a:t>
            </a:r>
            <a:r>
              <a:rPr lang="en-US" sz="1200" dirty="0">
                <a:solidFill>
                  <a:srgbClr val="FF0000"/>
                </a:solidFill>
              </a:rPr>
              <a:t>stateless</a:t>
            </a:r>
            <a:r>
              <a:rPr lang="en-US" sz="1200" dirty="0"/>
              <a:t> nature of HTTP and search for a better solution!</a:t>
            </a:r>
          </a:p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200" dirty="0"/>
              <a:t>JSON Web Token (JWT) is an open standard that defines a way for transmitting information –like </a:t>
            </a:r>
            <a:r>
              <a:rPr lang="en-US" sz="1200" dirty="0">
                <a:solidFill>
                  <a:srgbClr val="FF0000"/>
                </a:solidFill>
              </a:rPr>
              <a:t>authentication</a:t>
            </a:r>
            <a:r>
              <a:rPr lang="en-US" sz="1200" dirty="0"/>
              <a:t> and </a:t>
            </a:r>
            <a:r>
              <a:rPr lang="en-US" sz="1200" dirty="0">
                <a:solidFill>
                  <a:srgbClr val="FF0000"/>
                </a:solidFill>
              </a:rPr>
              <a:t>authorization</a:t>
            </a:r>
            <a:r>
              <a:rPr lang="en-US" sz="1200" dirty="0"/>
              <a:t> facts– between two parties: an </a:t>
            </a:r>
            <a:r>
              <a:rPr lang="en-US" sz="1200" i="1" dirty="0"/>
              <a:t>issuer</a:t>
            </a:r>
            <a:r>
              <a:rPr lang="en-US" sz="1200" dirty="0"/>
              <a:t> and an </a:t>
            </a:r>
            <a:r>
              <a:rPr lang="en-US" sz="1200" i="1" dirty="0"/>
              <a:t>audience</a:t>
            </a:r>
            <a:r>
              <a:rPr lang="en-US" sz="1200" dirty="0"/>
              <a:t>.</a:t>
            </a:r>
            <a:endParaRPr lang="he-IL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Each token is </a:t>
            </a:r>
            <a:r>
              <a:rPr lang="en-US" i="1" dirty="0">
                <a:effectLst/>
              </a:rPr>
              <a:t>self-contained</a:t>
            </a:r>
            <a:r>
              <a:rPr lang="en-US" dirty="0"/>
              <a:t>, this means it contains all information needed to allow or deny any given requests to an API.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understand how we can verify a token and how authorization happens, we need to take a step back and look into a JWT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כל המידע הדרוש נמצע אצל </a:t>
            </a:r>
            <a:r>
              <a:rPr lang="he-I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הקלייאנט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- להבדיל מהשיטה הקודמת איפה שהשרת ידע </a:t>
            </a:r>
            <a:r>
              <a:rPr lang="he-I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הכל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עם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jwt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השרת לא יודע כלום – רק </a:t>
            </a:r>
            <a:r>
              <a:rPr lang="he-I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הקלייאנט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מחזיק את כל המידע</a:t>
            </a:r>
            <a:endParaRPr lang="en-IL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1200" dirty="0"/>
          </a:p>
          <a:p>
            <a:pPr marL="0" algn="r" defTabSz="914400" rtl="1" eaLnBrk="1" latinLnBrk="0" hangingPunct="1"/>
            <a:endParaRPr lang="en-US" dirty="0"/>
          </a:p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19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469504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0" eaLnBrk="1" latinLnBrk="0" hangingPunct="1"/>
            <a:r>
              <a:rPr lang="he-IL" sz="2400" dirty="0"/>
              <a:t>בגלל אופי ה</a:t>
            </a:r>
            <a:br>
              <a:rPr lang="en-US" sz="2400" dirty="0"/>
            </a:br>
            <a:r>
              <a:rPr lang="en-US" sz="2400" dirty="0"/>
              <a:t>http protocol</a:t>
            </a:r>
            <a:br>
              <a:rPr lang="en-US" sz="2400" dirty="0"/>
            </a:br>
            <a:r>
              <a:rPr lang="he-IL" sz="2400" dirty="0"/>
              <a:t>על כל בקשה נדרשת </a:t>
            </a:r>
            <a:br>
              <a:rPr lang="en-US" sz="2400" dirty="0"/>
            </a:br>
            <a:r>
              <a:rPr lang="en-US" sz="2400" dirty="0"/>
              <a:t>authentication</a:t>
            </a:r>
            <a:br>
              <a:rPr lang="en-US" sz="2400" dirty="0"/>
            </a:br>
            <a:r>
              <a:rPr lang="he-IL" sz="2400" dirty="0"/>
              <a:t>חדשה</a:t>
            </a:r>
            <a:br>
              <a:rPr lang="en-US" sz="2400" dirty="0"/>
            </a:br>
            <a:endParaRPr lang="en-IL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20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820812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r" defTabSz="914400" rt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sz="1200" dirty="0"/>
              <a:t>או אפשר לחפש פיטרון אחר יותר טוב!!</a:t>
            </a:r>
          </a:p>
          <a:p>
            <a:pPr marL="171450" indent="-171450" algn="r" defTabSz="914400" rt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 err="1"/>
              <a:t>Jwt</a:t>
            </a:r>
            <a:r>
              <a:rPr lang="en-US" sz="1200" dirty="0"/>
              <a:t>  </a:t>
            </a:r>
            <a:r>
              <a:rPr lang="he-IL" sz="1200" dirty="0"/>
              <a:t> הוא סטנדרט שמתאר אופן שבו מועברים מידע בין שני צדדים   - </a:t>
            </a:r>
            <a:r>
              <a:rPr lang="en-US" sz="1200" dirty="0"/>
              <a:t>issuer and audience</a:t>
            </a:r>
          </a:p>
          <a:p>
            <a:pPr marL="171450" indent="-171450" algn="r" defTabSz="914400" rt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sz="1200" dirty="0"/>
              <a:t>הוא מבוסס תוקן שהוא </a:t>
            </a:r>
            <a:r>
              <a:rPr lang="en-US" sz="1200" dirty="0"/>
              <a:t> self contained</a:t>
            </a:r>
            <a:r>
              <a:rPr lang="he-IL" sz="1200" dirty="0"/>
              <a:t>  - הכוונה הוא מכיל כל המידע כדי שהשת יחליט אם </a:t>
            </a:r>
            <a:r>
              <a:rPr lang="he-IL" sz="1200" dirty="0" err="1"/>
              <a:t>היוזר</a:t>
            </a:r>
            <a:r>
              <a:rPr lang="he-IL" sz="1200" dirty="0"/>
              <a:t> מאושר או לא!</a:t>
            </a:r>
          </a:p>
          <a:p>
            <a:pPr marL="171450" indent="-171450" algn="r" defTabSz="914400" rt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sz="1200" dirty="0"/>
              <a:t>אנחנו מעבירים את הכוח בצד ה</a:t>
            </a:r>
            <a:r>
              <a:rPr lang="en-US" sz="1200" dirty="0"/>
              <a:t>client</a:t>
            </a:r>
            <a:endParaRPr lang="he-IL" sz="120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he-IL" sz="120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200" dirty="0"/>
              <a:t>To fix this, we have three main </a:t>
            </a:r>
            <a:r>
              <a:rPr lang="en-US" sz="1200" i="1" dirty="0">
                <a:solidFill>
                  <a:srgbClr val="FF0000"/>
                </a:solidFill>
              </a:rPr>
              <a:t>workarounds</a:t>
            </a:r>
            <a:r>
              <a:rPr lang="en-US" sz="1200" dirty="0"/>
              <a:t> that can be used: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1200" dirty="0"/>
          </a:p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rgbClr val="FF0000"/>
                </a:solidFill>
              </a:rPr>
              <a:t>Synchronize sessions between server</a:t>
            </a:r>
            <a:r>
              <a:rPr lang="en-US" sz="1200" dirty="0">
                <a:solidFill>
                  <a:srgbClr val="FF0000"/>
                </a:solidFill>
              </a:rPr>
              <a:t>s</a:t>
            </a:r>
            <a:r>
              <a:rPr lang="en-US" sz="1200" dirty="0"/>
              <a:t> — tricky and error-prone;</a:t>
            </a:r>
          </a:p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rgbClr val="FF0000"/>
                </a:solidFill>
              </a:rPr>
              <a:t>Use an external in-memory database</a:t>
            </a:r>
            <a:r>
              <a:rPr lang="en-US" sz="1200" dirty="0">
                <a:solidFill>
                  <a:srgbClr val="FF0000"/>
                </a:solidFill>
              </a:rPr>
              <a:t> </a:t>
            </a:r>
            <a:r>
              <a:rPr lang="en-US" sz="1200" dirty="0"/>
              <a:t>— good solution, but it will add another component to the infrastructure;</a:t>
            </a:r>
          </a:p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Embrace the </a:t>
            </a:r>
            <a:r>
              <a:rPr lang="en-US" sz="1200" dirty="0">
                <a:solidFill>
                  <a:srgbClr val="FF0000"/>
                </a:solidFill>
              </a:rPr>
              <a:t>stateless</a:t>
            </a:r>
            <a:r>
              <a:rPr lang="en-US" sz="1200" dirty="0"/>
              <a:t> nature of HTTP and search for a better solution!</a:t>
            </a:r>
          </a:p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JSON Web Token (JWT) is an open standard that defines a way for transmitting information –like </a:t>
            </a:r>
            <a:r>
              <a:rPr lang="en-US" sz="1200" dirty="0">
                <a:solidFill>
                  <a:srgbClr val="FF0000"/>
                </a:solidFill>
              </a:rPr>
              <a:t>authentication</a:t>
            </a:r>
            <a:r>
              <a:rPr lang="en-US" sz="1200" dirty="0"/>
              <a:t> and </a:t>
            </a:r>
            <a:r>
              <a:rPr lang="en-US" sz="1200" dirty="0">
                <a:solidFill>
                  <a:srgbClr val="FF0000"/>
                </a:solidFill>
              </a:rPr>
              <a:t>authorization</a:t>
            </a:r>
            <a:r>
              <a:rPr lang="en-US" sz="1200" dirty="0"/>
              <a:t> facts– between two parties: an </a:t>
            </a:r>
            <a:r>
              <a:rPr lang="en-US" sz="1200" i="1" dirty="0"/>
              <a:t>issuer</a:t>
            </a:r>
            <a:r>
              <a:rPr lang="en-US" sz="1200" dirty="0"/>
              <a:t> and an </a:t>
            </a:r>
            <a:r>
              <a:rPr lang="en-US" sz="1200" i="1" dirty="0"/>
              <a:t>audience</a:t>
            </a:r>
            <a:r>
              <a:rPr lang="en-US" sz="1200" dirty="0"/>
              <a:t>.</a:t>
            </a:r>
            <a:endParaRPr lang="he-IL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Each token is </a:t>
            </a:r>
            <a:r>
              <a:rPr lang="en-US" i="1" dirty="0">
                <a:effectLst/>
              </a:rPr>
              <a:t>self-contained</a:t>
            </a:r>
            <a:r>
              <a:rPr lang="en-US" dirty="0"/>
              <a:t>, this means it contains all information needed to allow or deny any given requests to an API.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understand how we can verify a token and how authorization happens, we need to take a step back and look into a JWT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1200" dirty="0"/>
          </a:p>
          <a:p>
            <a:pPr marL="0" algn="r" defTabSz="914400" rtl="1" eaLnBrk="1" latinLnBrk="0" hangingPunct="1"/>
            <a:endParaRPr lang="en-US" dirty="0"/>
          </a:p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21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315346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22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04897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999074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 types of encryption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widespread use today: symmetric and asymmetric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encryption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name derives from whether or not the same key is used for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encryption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decryption.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Asymmetric actually means that it works on two different keys i.e. Public Key and Private Key. As the </a:t>
            </a:r>
            <a:r>
              <a:rPr lang="en-US" dirty="0"/>
              <a:t>name describes that the Public Key is given to everyone and the Private key is kept private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24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547528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28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122229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the first access, a client needs to contact the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authentication server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(Amazon Cognito here, but Microsoft, Salesforce or any other provider should be pretty similar), sending username and password to it. If credentials are valid, a JWT token will be returned to the client that will use it to request an API (in this example Amazon API Gateway endpoint).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above scenario (fig.5), API itself is the only responsible for token validation and it’s able to reject the request if the signature seems forged.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 further</a:t>
            </a:r>
            <a:b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Suppose a client wants to invoke a protected API to delete an order (e.g. DELETE /order/42) and this action should be only performed by administrators.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a JWT in place, this operation is hard as add a custom claim to the payload body (i.e. the admin: true claim of the example above). When invoked, the API will first verify the signature authenticity and afterwards, it’ll check if admin claim is true.</a:t>
            </a:r>
          </a:p>
          <a:p>
            <a:br>
              <a:rPr lang="en-US" dirty="0"/>
            </a:b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dirty="0"/>
            </a:b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29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279668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JWT is cryptographically signed (but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encrypted, hence using HTTPS is mandatory when storing user data in the JWT), so there is a guarantee we can trust it when we receive it, as no middleman can intercept and modify it, or the data it holds, without invalidating it.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secret key must be saved on server, and if I want to use the same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jwt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access two different servers, both servers should share the same private key between them</a:t>
            </a:r>
            <a:endParaRPr lang="en-US" sz="1200" b="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30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435350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=7Q17ubqLfaM&amp;ab_channel=</a:t>
            </a:r>
            <a:r>
              <a:rPr lang="en-US" dirty="0" err="1"/>
              <a:t>WebDevSimplified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31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617228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P</a:t>
            </a:r>
            <a:r>
              <a:rPr lang="en-IL" dirty="0"/>
              <a:t>roblem of symetric encoding: </a:t>
            </a:r>
            <a:r>
              <a:rPr lang="en-US" dirty="0"/>
              <a:t>https://</a:t>
            </a:r>
            <a:r>
              <a:rPr lang="en-US" dirty="0" err="1"/>
              <a:t>www.pingidentity.com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/company/blog/posts/2019/</a:t>
            </a:r>
            <a:r>
              <a:rPr lang="en-US" dirty="0" err="1"/>
              <a:t>jwt</a:t>
            </a:r>
            <a:r>
              <a:rPr lang="en-US" dirty="0"/>
              <a:t>-security-nobody-talks-</a:t>
            </a:r>
            <a:r>
              <a:rPr lang="en-US" dirty="0" err="1"/>
              <a:t>about.html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https://</a:t>
            </a:r>
            <a:r>
              <a:rPr lang="en-US" dirty="0" err="1"/>
              <a:t>taylor.callsen.me</a:t>
            </a:r>
            <a:r>
              <a:rPr lang="en-US" dirty="0"/>
              <a:t>/shared-authentication-with-json-web-tokens/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32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686687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Passport has a rich ecosystem of 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strategies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that implement various authentication mechanisms. While simple in concept, the set of Passport strategies you can choose from is large and presents a lot of variety. Passport abstracts these varied steps into a standard pattern, and the </a:t>
            </a:r>
            <a:r>
              <a:rPr lang="en-US" dirty="0"/>
              <a:t>@</a:t>
            </a:r>
            <a:r>
              <a:rPr lang="en-US" dirty="0" err="1"/>
              <a:t>nestjs</a:t>
            </a:r>
            <a:r>
              <a:rPr lang="en-US" dirty="0"/>
              <a:t>/passport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wraps and standardizes this pattern into familiar Nest constructs.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set of options that are specific to that strategy. For example, in a JWT strategy, you might provide a secret to sign tokens.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"verify callback", which is where you tell Passport how to interact with your user store (where you manage user accounts). Here, you verify whether a user exists (and/or create a new user), and whether their credentials are valid. The Passport library expects this callback to return a full user if the validation succeeds, or a null if it fails (failure is defined as either the user is not found, or, in the case of passport-local, the password does not match).</a:t>
            </a:r>
          </a:p>
          <a:p>
            <a:br>
              <a:rPr lang="en-US" dirty="0"/>
            </a:b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33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093939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34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601109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35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060201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</a:t>
            </a:r>
            <a:r>
              <a:rPr lang="en-IL" dirty="0"/>
              <a:t>xplain why do wee need symetric/asymetric.  </a:t>
            </a:r>
            <a:r>
              <a:rPr lang="en-US" dirty="0"/>
              <a:t>T</a:t>
            </a:r>
            <a:r>
              <a:rPr lang="en-IL" dirty="0"/>
              <a:t>o solve pb of validating signtaure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36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39310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577611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TODO translate</a:t>
            </a:r>
          </a:p>
          <a:p>
            <a:endParaRPr lang="en-US" sz="1200" b="1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Modify this schema – with public key only, general </a:t>
            </a:r>
            <a:r>
              <a:rPr lang="en-US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shema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 bank example</a:t>
            </a:r>
          </a:p>
          <a:p>
            <a:endParaRPr lang="en-US" sz="1200" b="1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dirty="0"/>
            </a:b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 signing algorithm, this process is completely switched! Here the message (the </a:t>
            </a:r>
            <a:r>
              <a:rPr lang="en-US" i="0" dirty="0">
                <a:effectLst/>
              </a:rPr>
              <a:t>data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the pseudo-code above) is signed using the private key and the public key is used to verify that the signature is valid.</a:t>
            </a:r>
          </a:p>
          <a:p>
            <a:endParaRPr lang="en-US" sz="1200" b="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asymmetric signature uses a public/private key pair. Such a key pair possesses a unique property.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signature generated with a private key can be verified with the public key.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just as the name implies, the public key can be shared with other services.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you can see, the issuer of the token only uses the private key. This implies that the private key can be kept in a confidential location, only known to the issuer of the JWT tokens. The public key can be widely distributed, so every consumer of the token can verify its integrity.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algorithms that generate such a signature are indicated with the "RS" prefix, as stated in the sample token shown earlier</a:t>
            </a:r>
            <a:endParaRPr lang="en-IL" dirty="0"/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37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478587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IL" dirty="0"/>
              <a:t>emove up schema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38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48089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86644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83621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Single sign-on (SSO) is a user authentication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 enables users to securely access multiple applications and services using just one set of credentials.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0997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64110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asafnaory</a:t>
            </a:r>
            <a:r>
              <a:rPr lang="en-US" dirty="0"/>
              <a:t>/</a:t>
            </a:r>
            <a:r>
              <a:rPr lang="en-US" dirty="0" err="1"/>
              <a:t>nestjs</a:t>
            </a:r>
            <a:r>
              <a:rPr lang="en-US" dirty="0"/>
              <a:t>-course/wiki/Authentication-hands-on-guide-%231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10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493402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e-IL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היום נלמד על </a:t>
            </a:r>
            <a:r>
              <a:rPr lang="en-US" sz="20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jwt</a:t>
            </a:r>
            <a:br>
              <a:rPr lang="en-US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he-IL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אבל לפני זה  קצת היסטוריה</a:t>
            </a:r>
            <a:endParaRPr lang="en-US" sz="2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algn="l" defTabSz="914400" rtl="0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11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30352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AB29-D7CE-BF42-9604-B5027FE70E55}" type="datetimeFigureOut">
              <a:rPr lang="en-IL" smtClean="0"/>
              <a:t>29/06/2021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CF478-7C25-C14A-8BC0-2DA4C841FF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24160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AB29-D7CE-BF42-9604-B5027FE70E55}" type="datetimeFigureOut">
              <a:rPr lang="en-IL" smtClean="0"/>
              <a:t>29/06/2021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CF478-7C25-C14A-8BC0-2DA4C841FF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3656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AB29-D7CE-BF42-9604-B5027FE70E55}" type="datetimeFigureOut">
              <a:rPr lang="en-IL" smtClean="0"/>
              <a:t>29/06/2021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CF478-7C25-C14A-8BC0-2DA4C841FF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855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AB29-D7CE-BF42-9604-B5027FE70E55}" type="datetimeFigureOut">
              <a:rPr lang="en-IL" smtClean="0"/>
              <a:t>29/06/2021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CF478-7C25-C14A-8BC0-2DA4C841FF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60128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AB29-D7CE-BF42-9604-B5027FE70E55}" type="datetimeFigureOut">
              <a:rPr lang="en-IL" smtClean="0"/>
              <a:t>29/06/2021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CF478-7C25-C14A-8BC0-2DA4C841FF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06582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AB29-D7CE-BF42-9604-B5027FE70E55}" type="datetimeFigureOut">
              <a:rPr lang="en-IL" smtClean="0"/>
              <a:t>29/06/2021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CF478-7C25-C14A-8BC0-2DA4C841FF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67980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AB29-D7CE-BF42-9604-B5027FE70E55}" type="datetimeFigureOut">
              <a:rPr lang="en-IL" smtClean="0"/>
              <a:t>29/06/2021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CF478-7C25-C14A-8BC0-2DA4C841FF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47690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AB29-D7CE-BF42-9604-B5027FE70E55}" type="datetimeFigureOut">
              <a:rPr lang="en-IL" smtClean="0"/>
              <a:t>29/06/2021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CF478-7C25-C14A-8BC0-2DA4C841FF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1946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AB29-D7CE-BF42-9604-B5027FE70E55}" type="datetimeFigureOut">
              <a:rPr lang="en-IL" smtClean="0"/>
              <a:t>29/06/2021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CF478-7C25-C14A-8BC0-2DA4C841FF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44302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AB29-D7CE-BF42-9604-B5027FE70E55}" type="datetimeFigureOut">
              <a:rPr lang="en-IL" smtClean="0"/>
              <a:t>29/06/2021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CF478-7C25-C14A-8BC0-2DA4C841FF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33046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AB29-D7CE-BF42-9604-B5027FE70E55}" type="datetimeFigureOut">
              <a:rPr lang="en-IL" smtClean="0"/>
              <a:t>29/06/2021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CF478-7C25-C14A-8BC0-2DA4C841FF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08413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4AB29-D7CE-BF42-9604-B5027FE70E55}" type="datetimeFigureOut">
              <a:rPr lang="en-IL" smtClean="0"/>
              <a:t>29/06/2021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CF478-7C25-C14A-8BC0-2DA4C841FF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93889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cognito/" TargetMode="External"/><Relationship Id="rId2" Type="http://schemas.openxmlformats.org/officeDocument/2006/relationships/hyperlink" Target="https://tools.ietf.org/html/rfc7519#section-4.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6pwjJ5h0Gg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hyperlink" Target="https://pragmaticwebsecurity.com/cheatsheets.html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redhanson/passport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gi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D7CCC4E3-F5E5-0640-87A0-7DBC30471E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432" b="115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514768-4EB4-404B-9F5E-51748DFAF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95594" y="4106911"/>
            <a:ext cx="3852041" cy="1834056"/>
          </a:xfrm>
        </p:spPr>
        <p:txBody>
          <a:bodyPr>
            <a:normAutofit/>
          </a:bodyPr>
          <a:lstStyle/>
          <a:p>
            <a:r>
              <a:rPr lang="en-US" sz="3600" b="1" dirty="0" err="1"/>
              <a:t>NestJs</a:t>
            </a:r>
            <a:r>
              <a:rPr lang="en-US" sz="3600" b="1" dirty="0"/>
              <a:t> – A progressive Node.js framework</a:t>
            </a:r>
            <a:endParaRPr lang="en-IL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6D4EB6-6BF4-0A42-B3F6-2BFD06BA7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6174706"/>
            <a:ext cx="4330262" cy="683284"/>
          </a:xfrm>
        </p:spPr>
        <p:txBody>
          <a:bodyPr>
            <a:normAutofit/>
          </a:bodyPr>
          <a:lstStyle/>
          <a:p>
            <a:r>
              <a:rPr lang="en-US" sz="2000" dirty="0"/>
              <a:t>B</a:t>
            </a:r>
            <a:r>
              <a:rPr lang="en-IL" sz="2000" dirty="0"/>
              <a:t>y Avraham Hamu &amp; Asaf Naory</a:t>
            </a:r>
          </a:p>
        </p:txBody>
      </p:sp>
    </p:spTree>
    <p:extLst>
      <p:ext uri="{BB962C8B-B14F-4D97-AF65-F5344CB8AC3E}">
        <p14:creationId xmlns:p14="http://schemas.microsoft.com/office/powerpoint/2010/main" val="439014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A31118-4697-7A43-B220-8A6BD1B74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Warm up exercices…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4" name="Picture 4" descr="Dynamic Warm-up Exercises - Inchworm">
            <a:extLst>
              <a:ext uri="{FF2B5EF4-FFF2-40B4-BE49-F238E27FC236}">
                <a16:creationId xmlns:a16="http://schemas.microsoft.com/office/drawing/2014/main" id="{00C99D3E-8C88-B74C-ACE4-D0E7AF102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040" y="2428787"/>
            <a:ext cx="11496821" cy="399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100CDC-A350-6F4B-84FD-6C4C65477B3B}"/>
              </a:ext>
            </a:extLst>
          </p:cNvPr>
          <p:cNvSpPr txBox="1"/>
          <p:nvPr/>
        </p:nvSpPr>
        <p:spPr>
          <a:xfrm>
            <a:off x="350520" y="5669280"/>
            <a:ext cx="2118360" cy="69928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404594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2">
            <a:extLst>
              <a:ext uri="{FF2B5EF4-FFF2-40B4-BE49-F238E27FC236}">
                <a16:creationId xmlns:a16="http://schemas.microsoft.com/office/drawing/2014/main" id="{482BD70C-C4A0-46C4-9518-A731098B4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6B3BC1-00B6-4342-A8A2-CB478700A710}"/>
              </a:ext>
            </a:extLst>
          </p:cNvPr>
          <p:cNvSpPr txBox="1"/>
          <p:nvPr/>
        </p:nvSpPr>
        <p:spPr>
          <a:xfrm>
            <a:off x="6391626" y="2942759"/>
            <a:ext cx="5319433" cy="20763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is JWT?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Freeform: Shape 24">
            <a:extLst>
              <a:ext uri="{FF2B5EF4-FFF2-40B4-BE49-F238E27FC236}">
                <a16:creationId xmlns:a16="http://schemas.microsoft.com/office/drawing/2014/main" id="{39B74A45-BDDD-4892-B8C0-B290C0944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379352" cy="6374535"/>
          </a:xfrm>
          <a:custGeom>
            <a:avLst/>
            <a:gdLst>
              <a:gd name="connsiteX0" fmla="*/ 609861 w 5379352"/>
              <a:gd name="connsiteY0" fmla="*/ 6374535 h 6374535"/>
              <a:gd name="connsiteX1" fmla="*/ 3449004 w 5379352"/>
              <a:gd name="connsiteY1" fmla="*/ 6374535 h 6374535"/>
              <a:gd name="connsiteX2" fmla="*/ 3628245 w 5379352"/>
              <a:gd name="connsiteY2" fmla="*/ 6288190 h 6374535"/>
              <a:gd name="connsiteX3" fmla="*/ 5379352 w 5379352"/>
              <a:gd name="connsiteY3" fmla="*/ 3346018 h 6374535"/>
              <a:gd name="connsiteX4" fmla="*/ 2033334 w 5379352"/>
              <a:gd name="connsiteY4" fmla="*/ 0 h 6374535"/>
              <a:gd name="connsiteX5" fmla="*/ 129310 w 5379352"/>
              <a:gd name="connsiteY5" fmla="*/ 594192 h 6374535"/>
              <a:gd name="connsiteX6" fmla="*/ 0 w 5379352"/>
              <a:gd name="connsiteY6" fmla="*/ 692103 h 6374535"/>
              <a:gd name="connsiteX7" fmla="*/ 0 w 5379352"/>
              <a:gd name="connsiteY7" fmla="*/ 5999934 h 6374535"/>
              <a:gd name="connsiteX8" fmla="*/ 129311 w 5379352"/>
              <a:gd name="connsiteY8" fmla="*/ 6097845 h 6374535"/>
              <a:gd name="connsiteX9" fmla="*/ 367831 w 5379352"/>
              <a:gd name="connsiteY9" fmla="*/ 6248727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79352" h="6374535">
                <a:moveTo>
                  <a:pt x="609861" y="6374535"/>
                </a:moveTo>
                <a:lnTo>
                  <a:pt x="3449004" y="6374535"/>
                </a:lnTo>
                <a:lnTo>
                  <a:pt x="3628245" y="6288190"/>
                </a:lnTo>
                <a:cubicBezTo>
                  <a:pt x="4671283" y="5721578"/>
                  <a:pt x="5379352" y="4616487"/>
                  <a:pt x="5379352" y="3346018"/>
                </a:cubicBezTo>
                <a:cubicBezTo>
                  <a:pt x="5379352" y="1498063"/>
                  <a:pt x="3881289" y="0"/>
                  <a:pt x="2033334" y="0"/>
                </a:cubicBezTo>
                <a:cubicBezTo>
                  <a:pt x="1325914" y="0"/>
                  <a:pt x="669769" y="219535"/>
                  <a:pt x="129310" y="594192"/>
                </a:cubicBezTo>
                <a:lnTo>
                  <a:pt x="0" y="692103"/>
                </a:lnTo>
                <a:lnTo>
                  <a:pt x="0" y="5999934"/>
                </a:lnTo>
                <a:lnTo>
                  <a:pt x="129311" y="6097845"/>
                </a:lnTo>
                <a:cubicBezTo>
                  <a:pt x="206519" y="6151367"/>
                  <a:pt x="286089" y="6201724"/>
                  <a:pt x="367831" y="6248727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516C73E-9465-4C9E-9B86-9E58FB326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9" y="0"/>
            <a:ext cx="5210147" cy="6210629"/>
          </a:xfrm>
          <a:custGeom>
            <a:avLst/>
            <a:gdLst>
              <a:gd name="connsiteX0" fmla="*/ 1058223 w 5210147"/>
              <a:gd name="connsiteY0" fmla="*/ 0 h 6210629"/>
              <a:gd name="connsiteX1" fmla="*/ 3003078 w 5210147"/>
              <a:gd name="connsiteY1" fmla="*/ 0 h 6210629"/>
              <a:gd name="connsiteX2" fmla="*/ 3266657 w 5210147"/>
              <a:gd name="connsiteY2" fmla="*/ 96471 h 6210629"/>
              <a:gd name="connsiteX3" fmla="*/ 5210147 w 5210147"/>
              <a:gd name="connsiteY3" fmla="*/ 3028517 h 6210629"/>
              <a:gd name="connsiteX4" fmla="*/ 2028035 w 5210147"/>
              <a:gd name="connsiteY4" fmla="*/ 6210629 h 6210629"/>
              <a:gd name="connsiteX5" fmla="*/ 3916 w 5210147"/>
              <a:gd name="connsiteY5" fmla="*/ 5483989 h 6210629"/>
              <a:gd name="connsiteX6" fmla="*/ 0 w 5210147"/>
              <a:gd name="connsiteY6" fmla="*/ 5480430 h 6210629"/>
              <a:gd name="connsiteX7" fmla="*/ 0 w 5210147"/>
              <a:gd name="connsiteY7" fmla="*/ 576603 h 6210629"/>
              <a:gd name="connsiteX8" fmla="*/ 3916 w 5210147"/>
              <a:gd name="connsiteY8" fmla="*/ 573044 h 6210629"/>
              <a:gd name="connsiteX9" fmla="*/ 933918 w 5210147"/>
              <a:gd name="connsiteY9" fmla="*/ 39494 h 62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10147" h="6210629">
                <a:moveTo>
                  <a:pt x="1058223" y="0"/>
                </a:moveTo>
                <a:lnTo>
                  <a:pt x="3003078" y="0"/>
                </a:lnTo>
                <a:lnTo>
                  <a:pt x="3266657" y="96471"/>
                </a:lnTo>
                <a:cubicBezTo>
                  <a:pt x="4408765" y="579542"/>
                  <a:pt x="5210147" y="1710443"/>
                  <a:pt x="5210147" y="3028517"/>
                </a:cubicBezTo>
                <a:cubicBezTo>
                  <a:pt x="5210147" y="4785949"/>
                  <a:pt x="3785467" y="6210629"/>
                  <a:pt x="2028035" y="6210629"/>
                </a:cubicBezTo>
                <a:cubicBezTo>
                  <a:pt x="1259159" y="6210629"/>
                  <a:pt x="553973" y="5937936"/>
                  <a:pt x="3916" y="5483989"/>
                </a:cubicBezTo>
                <a:lnTo>
                  <a:pt x="0" y="5480430"/>
                </a:lnTo>
                <a:lnTo>
                  <a:pt x="0" y="576603"/>
                </a:lnTo>
                <a:lnTo>
                  <a:pt x="3916" y="573044"/>
                </a:lnTo>
                <a:cubicBezTo>
                  <a:pt x="278945" y="346070"/>
                  <a:pt x="592755" y="164410"/>
                  <a:pt x="933918" y="394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Picture 17" descr="A picture containing drawing&#10;&#10;Description automatically generated">
            <a:extLst>
              <a:ext uri="{FF2B5EF4-FFF2-40B4-BE49-F238E27FC236}">
                <a16:creationId xmlns:a16="http://schemas.microsoft.com/office/drawing/2014/main" id="{2FE7A3CE-B60B-B24C-92FD-48091CC53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41" y="2062786"/>
            <a:ext cx="3440610" cy="191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3034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EE2C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0">
            <a:extLst>
              <a:ext uri="{FF2B5EF4-FFF2-40B4-BE49-F238E27FC236}">
                <a16:creationId xmlns:a16="http://schemas.microsoft.com/office/drawing/2014/main" id="{829D8FD0-C8E2-DD46-97C2-AAF7633CC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B1BD949-ACD6-D24D-859E-A1C12106B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3213"/>
            <a:ext cx="12192000" cy="625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D18D2F0-B4C3-934B-BDDF-EC08FBC7AC8A}"/>
              </a:ext>
            </a:extLst>
          </p:cNvPr>
          <p:cNvSpPr txBox="1"/>
          <p:nvPr/>
        </p:nvSpPr>
        <p:spPr>
          <a:xfrm>
            <a:off x="2194560" y="692626"/>
            <a:ext cx="8686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>
                <a:solidFill>
                  <a:schemeClr val="bg1"/>
                </a:solidFill>
                <a:highlight>
                  <a:srgbClr val="C0C0C0"/>
                </a:highlight>
              </a:rPr>
              <a:t>POST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DEB25C-65C3-494F-8441-5B88F2A28402}"/>
              </a:ext>
            </a:extLst>
          </p:cNvPr>
          <p:cNvSpPr txBox="1"/>
          <p:nvPr/>
        </p:nvSpPr>
        <p:spPr>
          <a:xfrm>
            <a:off x="2179320" y="3435826"/>
            <a:ext cx="8686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>
                <a:solidFill>
                  <a:schemeClr val="bg1"/>
                </a:solidFill>
                <a:highlight>
                  <a:srgbClr val="C0C0C0"/>
                </a:highlight>
              </a:rPr>
              <a:t>POST</a:t>
            </a:r>
          </a:p>
        </p:txBody>
      </p:sp>
    </p:spTree>
    <p:extLst>
      <p:ext uri="{BB962C8B-B14F-4D97-AF65-F5344CB8AC3E}">
        <p14:creationId xmlns:p14="http://schemas.microsoft.com/office/powerpoint/2010/main" val="3025277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A84E2FEF-74EA-9C4A-B7F8-D5AF9CC85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1" y="210727"/>
            <a:ext cx="10515600" cy="1325563"/>
          </a:xfrm>
        </p:spPr>
        <p:txBody>
          <a:bodyPr>
            <a:normAutofit/>
          </a:bodyPr>
          <a:lstStyle/>
          <a:p>
            <a:r>
              <a:rPr lang="en-IL" sz="4800" dirty="0"/>
              <a:t>A problem of state…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434488-5884-DC47-825F-DB289BAA0DD0}"/>
              </a:ext>
            </a:extLst>
          </p:cNvPr>
          <p:cNvSpPr txBox="1"/>
          <p:nvPr/>
        </p:nvSpPr>
        <p:spPr>
          <a:xfrm>
            <a:off x="590598" y="1536290"/>
            <a:ext cx="10946081" cy="26547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3000" b="1" dirty="0"/>
              <a:t>The </a:t>
            </a:r>
            <a:r>
              <a:rPr lang="en-US" sz="3000" b="1" dirty="0">
                <a:solidFill>
                  <a:srgbClr val="FF0000"/>
                </a:solidFill>
              </a:rPr>
              <a:t>HTTP protocol is </a:t>
            </a:r>
            <a:r>
              <a:rPr lang="en-US" sz="3000" b="1" i="1" dirty="0">
                <a:solidFill>
                  <a:srgbClr val="FF0000"/>
                </a:solidFill>
              </a:rPr>
              <a:t>stateless</a:t>
            </a:r>
            <a:r>
              <a:rPr lang="en-US" sz="3000" dirty="0"/>
              <a:t>, this means a new request (e.g. GET /order/42) won’t know anything about the previous one, </a:t>
            </a:r>
            <a:r>
              <a:rPr lang="en-US" sz="3000" b="1" dirty="0"/>
              <a:t>so</a:t>
            </a:r>
            <a:r>
              <a:rPr lang="en-US" sz="3000" dirty="0"/>
              <a:t> </a:t>
            </a:r>
            <a:r>
              <a:rPr lang="en-US" sz="3000" b="1" dirty="0"/>
              <a:t>we need to </a:t>
            </a:r>
            <a:r>
              <a:rPr lang="en-US" sz="3000" b="1" dirty="0">
                <a:solidFill>
                  <a:srgbClr val="FF0000"/>
                </a:solidFill>
              </a:rPr>
              <a:t>reauthenticate</a:t>
            </a:r>
            <a:r>
              <a:rPr lang="en-US" sz="3000" b="1" dirty="0"/>
              <a:t> for each new request</a:t>
            </a:r>
            <a:r>
              <a:rPr lang="en-US" sz="3000" dirty="0"/>
              <a:t> (fig.1).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121615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C5595588-6ACF-3F4C-82FE-B03402388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63" y="0"/>
            <a:ext cx="103028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700B9A0B-67D2-4343-959A-63DC817FBBF0}"/>
              </a:ext>
            </a:extLst>
          </p:cNvPr>
          <p:cNvSpPr txBox="1">
            <a:spLocks/>
          </p:cNvSpPr>
          <p:nvPr/>
        </p:nvSpPr>
        <p:spPr>
          <a:xfrm>
            <a:off x="4466646" y="0"/>
            <a:ext cx="7556388" cy="7728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FF0000"/>
                </a:solidFill>
              </a:rPr>
              <a:t>First solution: Session ID</a:t>
            </a:r>
          </a:p>
        </p:txBody>
      </p:sp>
    </p:spTree>
    <p:extLst>
      <p:ext uri="{BB962C8B-B14F-4D97-AF65-F5344CB8AC3E}">
        <p14:creationId xmlns:p14="http://schemas.microsoft.com/office/powerpoint/2010/main" val="4148602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cookie in Hebrew | Morfix Dictionary מילון ותרגום מורפיקס | cookie תרגום">
            <a:extLst>
              <a:ext uri="{FF2B5EF4-FFF2-40B4-BE49-F238E27FC236}">
                <a16:creationId xmlns:a16="http://schemas.microsoft.com/office/drawing/2014/main" id="{FF1C6ABD-1BD8-8344-8CD2-490055B82D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8" r="-1" b="-1"/>
          <a:stretch/>
        </p:blipFill>
        <p:spPr bwMode="auto">
          <a:xfrm>
            <a:off x="1460597" y="10"/>
            <a:ext cx="9270806" cy="6857990"/>
          </a:xfrm>
          <a:custGeom>
            <a:avLst/>
            <a:gdLst/>
            <a:ahLst/>
            <a:cxnLst/>
            <a:rect l="l" t="t" r="r" b="b"/>
            <a:pathLst>
              <a:path w="9270806" h="6858000">
                <a:moveTo>
                  <a:pt x="1503712" y="0"/>
                </a:moveTo>
                <a:lnTo>
                  <a:pt x="7767094" y="0"/>
                </a:lnTo>
                <a:lnTo>
                  <a:pt x="7913128" y="139721"/>
                </a:lnTo>
                <a:cubicBezTo>
                  <a:pt x="8751971" y="981521"/>
                  <a:pt x="9270806" y="2144457"/>
                  <a:pt x="9270806" y="3429000"/>
                </a:cubicBezTo>
                <a:cubicBezTo>
                  <a:pt x="9270806" y="4713544"/>
                  <a:pt x="8751971" y="5876479"/>
                  <a:pt x="7913128" y="6718279"/>
                </a:cubicBezTo>
                <a:lnTo>
                  <a:pt x="7767094" y="6858000"/>
                </a:lnTo>
                <a:lnTo>
                  <a:pt x="1503712" y="6858000"/>
                </a:lnTo>
                <a:lnTo>
                  <a:pt x="1357679" y="6718279"/>
                </a:lnTo>
                <a:cubicBezTo>
                  <a:pt x="518835" y="5876479"/>
                  <a:pt x="0" y="4713544"/>
                  <a:pt x="0" y="3429000"/>
                </a:cubicBezTo>
                <a:cubicBezTo>
                  <a:pt x="0" y="2144457"/>
                  <a:pt x="518835" y="981521"/>
                  <a:pt x="1357679" y="13972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632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31118-4697-7A43-B220-8A6BD1B74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934" y="314048"/>
            <a:ext cx="6586491" cy="7728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Why do we need </a:t>
            </a:r>
            <a:r>
              <a:rPr lang="en-US" sz="4800" dirty="0">
                <a:solidFill>
                  <a:srgbClr val="FF0000"/>
                </a:solidFill>
              </a:rPr>
              <a:t>JWT?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8E74D6-EAF4-A342-BA75-DD91D1764395}"/>
              </a:ext>
            </a:extLst>
          </p:cNvPr>
          <p:cNvSpPr/>
          <p:nvPr/>
        </p:nvSpPr>
        <p:spPr>
          <a:xfrm>
            <a:off x="4898055" y="1336688"/>
            <a:ext cx="6952248" cy="520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Once upon a time</a:t>
            </a:r>
          </a:p>
          <a:p>
            <a:pPr marL="4572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Suppose you have a REST API (e.g. GET /orders) and you want to restrict access to </a:t>
            </a:r>
            <a:r>
              <a:rPr lang="en-US" sz="2400" dirty="0">
                <a:solidFill>
                  <a:srgbClr val="00B050"/>
                </a:solidFill>
              </a:rPr>
              <a:t>authorized</a:t>
            </a:r>
            <a:r>
              <a:rPr lang="en-US" sz="2400" dirty="0"/>
              <a:t> users only.</a:t>
            </a:r>
          </a:p>
          <a:p>
            <a:pPr marL="4572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In the most naïve approach, the API would </a:t>
            </a:r>
            <a:r>
              <a:rPr lang="en-US" sz="2400" dirty="0">
                <a:solidFill>
                  <a:srgbClr val="00B050"/>
                </a:solidFill>
              </a:rPr>
              <a:t>ask</a:t>
            </a:r>
            <a:r>
              <a:rPr lang="en-US" sz="2400" dirty="0"/>
              <a:t> for a </a:t>
            </a:r>
            <a:r>
              <a:rPr lang="en-US" sz="2400" dirty="0">
                <a:solidFill>
                  <a:srgbClr val="00B050"/>
                </a:solidFill>
              </a:rPr>
              <a:t>username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B050"/>
                </a:solidFill>
              </a:rPr>
              <a:t>password</a:t>
            </a:r>
            <a:r>
              <a:rPr lang="en-US" sz="2400" dirty="0"/>
              <a:t>; then it will be searched in a database for whether those credentials really exist. We check for </a:t>
            </a:r>
            <a:r>
              <a:rPr lang="en-US" sz="2400" dirty="0">
                <a:solidFill>
                  <a:srgbClr val="00B050"/>
                </a:solidFill>
              </a:rPr>
              <a:t>authenticity</a:t>
            </a:r>
            <a:r>
              <a:rPr lang="en-US" sz="2400" dirty="0"/>
              <a:t>. </a:t>
            </a:r>
          </a:p>
          <a:p>
            <a:pPr marL="4572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Finally, it will be checked if the </a:t>
            </a:r>
            <a:r>
              <a:rPr lang="en-US" sz="2400" dirty="0">
                <a:solidFill>
                  <a:srgbClr val="00B050"/>
                </a:solidFill>
              </a:rPr>
              <a:t>authenticated</a:t>
            </a:r>
            <a:r>
              <a:rPr lang="en-US" sz="2400" dirty="0"/>
              <a:t> user is also </a:t>
            </a:r>
            <a:r>
              <a:rPr lang="en-US" sz="2400" dirty="0">
                <a:solidFill>
                  <a:srgbClr val="00B050"/>
                </a:solidFill>
              </a:rPr>
              <a:t>authorized</a:t>
            </a:r>
            <a:r>
              <a:rPr lang="en-US" sz="2400" dirty="0"/>
              <a:t> to perform that request. If both checks pass, the real API will be executed. It seems logical.</a:t>
            </a:r>
          </a:p>
        </p:txBody>
      </p:sp>
      <p:pic>
        <p:nvPicPr>
          <p:cNvPr id="5" name="Picture 4" descr="White puzzle with one red piece">
            <a:extLst>
              <a:ext uri="{FF2B5EF4-FFF2-40B4-BE49-F238E27FC236}">
                <a16:creationId xmlns:a16="http://schemas.microsoft.com/office/drawing/2014/main" id="{BC907DB6-6281-4F68-8255-1254E71F93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791" r="30187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619408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A84E2FEF-74EA-9C4A-B7F8-D5AF9CC85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719" y="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A problem of scale</a:t>
            </a:r>
            <a:br>
              <a:rPr lang="en-US" dirty="0"/>
            </a:br>
            <a:endParaRPr lang="en-IL" sz="48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BF8D879-9D74-E045-A332-4F4CB659D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781"/>
            <a:ext cx="12192000" cy="258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D463B94A-9452-284A-B330-9D913E1D1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0"/>
            <a:ext cx="12192000" cy="387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751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session_based_authentication">
            <a:extLst>
              <a:ext uri="{FF2B5EF4-FFF2-40B4-BE49-F238E27FC236}">
                <a16:creationId xmlns:a16="http://schemas.microsoft.com/office/drawing/2014/main" id="{0F355158-F8A1-924A-9D9A-0BAD774E9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21" y="1831975"/>
            <a:ext cx="12192000" cy="319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D863DAE-AF14-924D-8379-75565888026C}"/>
              </a:ext>
            </a:extLst>
          </p:cNvPr>
          <p:cNvSpPr/>
          <p:nvPr/>
        </p:nvSpPr>
        <p:spPr>
          <a:xfrm>
            <a:off x="91440" y="1341120"/>
            <a:ext cx="2499360" cy="394716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en-I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5C7947-35A3-C645-8ED6-2C1E02DBE529}"/>
              </a:ext>
            </a:extLst>
          </p:cNvPr>
          <p:cNvSpPr/>
          <p:nvPr/>
        </p:nvSpPr>
        <p:spPr>
          <a:xfrm>
            <a:off x="9006840" y="1341120"/>
            <a:ext cx="2910840" cy="4084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en-IL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C201F47-D730-6E4D-B2BA-8A05BEC55458}"/>
              </a:ext>
            </a:extLst>
          </p:cNvPr>
          <p:cNvSpPr/>
          <p:nvPr/>
        </p:nvSpPr>
        <p:spPr>
          <a:xfrm>
            <a:off x="6507480" y="1356360"/>
            <a:ext cx="2499360" cy="394716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en-IL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9DA41E4-C8A9-3140-ADCD-77C36D81189C}"/>
              </a:ext>
            </a:extLst>
          </p:cNvPr>
          <p:cNvCxnSpPr/>
          <p:nvPr/>
        </p:nvCxnSpPr>
        <p:spPr>
          <a:xfrm>
            <a:off x="7239000" y="3139440"/>
            <a:ext cx="0" cy="60960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A9C0FF3-FDB9-E940-81CF-204465F36114}"/>
              </a:ext>
            </a:extLst>
          </p:cNvPr>
          <p:cNvCxnSpPr>
            <a:cxnSpLocks/>
          </p:cNvCxnSpPr>
          <p:nvPr/>
        </p:nvCxnSpPr>
        <p:spPr>
          <a:xfrm flipV="1">
            <a:off x="8168640" y="3139440"/>
            <a:ext cx="0" cy="60960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643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session_based_authentication">
            <a:extLst>
              <a:ext uri="{FF2B5EF4-FFF2-40B4-BE49-F238E27FC236}">
                <a16:creationId xmlns:a16="http://schemas.microsoft.com/office/drawing/2014/main" id="{0F355158-F8A1-924A-9D9A-0BAD774E9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21" y="1831975"/>
            <a:ext cx="12192000" cy="319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D863DAE-AF14-924D-8379-75565888026C}"/>
              </a:ext>
            </a:extLst>
          </p:cNvPr>
          <p:cNvSpPr/>
          <p:nvPr/>
        </p:nvSpPr>
        <p:spPr>
          <a:xfrm>
            <a:off x="91440" y="1341120"/>
            <a:ext cx="2499360" cy="394716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en-IL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C201F47-D730-6E4D-B2BA-8A05BEC55458}"/>
              </a:ext>
            </a:extLst>
          </p:cNvPr>
          <p:cNvSpPr/>
          <p:nvPr/>
        </p:nvSpPr>
        <p:spPr>
          <a:xfrm>
            <a:off x="6507480" y="1356360"/>
            <a:ext cx="2499360" cy="394716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81170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8A7D5E-9F04-F24E-8054-E46DF64920C5}"/>
              </a:ext>
            </a:extLst>
          </p:cNvPr>
          <p:cNvSpPr txBox="1"/>
          <p:nvPr/>
        </p:nvSpPr>
        <p:spPr>
          <a:xfrm>
            <a:off x="620111" y="720651"/>
            <a:ext cx="8124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914400" rtl="1" eaLnBrk="1" latinLnBrk="0" hangingPunct="1"/>
            <a:r>
              <a:rPr lang="en-US" sz="2400" dirty="0"/>
              <a:t>What are we going to learn?</a:t>
            </a:r>
            <a:endParaRPr lang="en-IL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922D83-93D2-624E-9929-E80190815DCB}"/>
              </a:ext>
            </a:extLst>
          </p:cNvPr>
          <p:cNvSpPr txBox="1"/>
          <p:nvPr/>
        </p:nvSpPr>
        <p:spPr>
          <a:xfrm>
            <a:off x="1166648" y="1890032"/>
            <a:ext cx="104052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2400" dirty="0"/>
              <a:t>1: Authentication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2400" dirty="0"/>
              <a:t>1.1: warning up exercise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2400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2400" dirty="0"/>
              <a:t>2: JSON Web Token (JWT)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2400" dirty="0"/>
              <a:t>2.1: Exercise 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2400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2400" dirty="0"/>
              <a:t>3: Authorizations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2400" dirty="0"/>
              <a:t>4: Roles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2400" dirty="0"/>
              <a:t>5: Exercise</a:t>
            </a:r>
          </a:p>
        </p:txBody>
      </p:sp>
    </p:spTree>
    <p:extLst>
      <p:ext uri="{BB962C8B-B14F-4D97-AF65-F5344CB8AC3E}">
        <p14:creationId xmlns:p14="http://schemas.microsoft.com/office/powerpoint/2010/main" val="21559286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829D8FD0-C8E2-DD46-97C2-AAF7633CC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B1BD949-ACD6-D24D-859E-A1C12106B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3213"/>
            <a:ext cx="12192000" cy="625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D18D2F0-B4C3-934B-BDDF-EC08FBC7AC8A}"/>
              </a:ext>
            </a:extLst>
          </p:cNvPr>
          <p:cNvSpPr txBox="1"/>
          <p:nvPr/>
        </p:nvSpPr>
        <p:spPr>
          <a:xfrm>
            <a:off x="2194560" y="692626"/>
            <a:ext cx="8686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>
                <a:solidFill>
                  <a:schemeClr val="bg1"/>
                </a:solidFill>
                <a:highlight>
                  <a:srgbClr val="C0C0C0"/>
                </a:highlight>
              </a:rPr>
              <a:t>POST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DEB25C-65C3-494F-8441-5B88F2A28402}"/>
              </a:ext>
            </a:extLst>
          </p:cNvPr>
          <p:cNvSpPr txBox="1"/>
          <p:nvPr/>
        </p:nvSpPr>
        <p:spPr>
          <a:xfrm>
            <a:off x="2179320" y="3435826"/>
            <a:ext cx="8686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>
                <a:solidFill>
                  <a:schemeClr val="bg1"/>
                </a:solidFill>
                <a:highlight>
                  <a:srgbClr val="C0C0C0"/>
                </a:highlight>
              </a:rPr>
              <a:t>POST</a:t>
            </a:r>
          </a:p>
        </p:txBody>
      </p:sp>
    </p:spTree>
    <p:extLst>
      <p:ext uri="{BB962C8B-B14F-4D97-AF65-F5344CB8AC3E}">
        <p14:creationId xmlns:p14="http://schemas.microsoft.com/office/powerpoint/2010/main" val="2159730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 descr="What is JSON Web Tokens (JWT) and Why Should You use JWT">
            <a:extLst>
              <a:ext uri="{FF2B5EF4-FFF2-40B4-BE49-F238E27FC236}">
                <a16:creationId xmlns:a16="http://schemas.microsoft.com/office/drawing/2014/main" id="{400FD482-9534-1F45-83F5-EF1E38EDE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300" y="2368550"/>
            <a:ext cx="3835400" cy="212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887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A84E2FEF-74EA-9C4A-B7F8-D5AF9CC85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Road map</a:t>
            </a:r>
          </a:p>
        </p:txBody>
      </p:sp>
      <p:graphicFrame>
        <p:nvGraphicFramePr>
          <p:cNvPr id="9" name="TextBox 6">
            <a:extLst>
              <a:ext uri="{FF2B5EF4-FFF2-40B4-BE49-F238E27FC236}">
                <a16:creationId xmlns:a16="http://schemas.microsoft.com/office/drawing/2014/main" id="{4C46DA8E-7F10-49DB-8642-04BB22DE24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4066156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970486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A84E2FEF-74EA-9C4A-B7F8-D5AF9CC85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98" y="210727"/>
            <a:ext cx="10515600" cy="1325563"/>
          </a:xfrm>
        </p:spPr>
        <p:txBody>
          <a:bodyPr>
            <a:normAutofit/>
          </a:bodyPr>
          <a:lstStyle/>
          <a:p>
            <a:r>
              <a:rPr lang="en-IL" sz="4800" dirty="0"/>
              <a:t>Anatomy of a JWT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434488-5884-DC47-825F-DB289BAA0DD0}"/>
              </a:ext>
            </a:extLst>
          </p:cNvPr>
          <p:cNvSpPr txBox="1"/>
          <p:nvPr/>
        </p:nvSpPr>
        <p:spPr>
          <a:xfrm>
            <a:off x="590598" y="1536290"/>
            <a:ext cx="11281362" cy="34167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 JSON Web Token is essentially a long encoded text string.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This string is composed of three smaller parts, separated by a dot sign. These parts are:</a:t>
            </a:r>
          </a:p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The header</a:t>
            </a:r>
          </a:p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A payload or body</a:t>
            </a:r>
          </a:p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A signature</a:t>
            </a:r>
          </a:p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3600" dirty="0" err="1">
                <a:solidFill>
                  <a:srgbClr val="FF0000"/>
                </a:solidFill>
              </a:rPr>
              <a:t>header</a:t>
            </a:r>
            <a:r>
              <a:rPr lang="en-US" sz="3600" dirty="0" err="1"/>
              <a:t>.</a:t>
            </a:r>
            <a:r>
              <a:rPr lang="en-US" sz="3600" dirty="0" err="1">
                <a:solidFill>
                  <a:srgbClr val="FFC000"/>
                </a:solidFill>
              </a:rPr>
              <a:t>payload</a:t>
            </a:r>
            <a:r>
              <a:rPr lang="en-US" sz="3600" dirty="0" err="1"/>
              <a:t>.</a:t>
            </a:r>
            <a:r>
              <a:rPr lang="en-US" sz="3600" dirty="0" err="1">
                <a:solidFill>
                  <a:srgbClr val="00B050"/>
                </a:solidFill>
              </a:rPr>
              <a:t>signature</a:t>
            </a:r>
            <a:endParaRPr lang="en-US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4830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A84E2FEF-74EA-9C4A-B7F8-D5AF9CC85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454" y="31192"/>
            <a:ext cx="6586491" cy="8657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Some basics definitions</a:t>
            </a: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0D434488-5884-DC47-825F-DB289BAA0DD0}"/>
              </a:ext>
            </a:extLst>
          </p:cNvPr>
          <p:cNvSpPr txBox="1"/>
          <p:nvPr/>
        </p:nvSpPr>
        <p:spPr>
          <a:xfrm>
            <a:off x="2910841" y="1521813"/>
            <a:ext cx="9143999" cy="50313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u="sng" dirty="0"/>
              <a:t>Encoding:</a:t>
            </a:r>
            <a:r>
              <a:rPr lang="en-US" sz="2800" dirty="0"/>
              <a:t> process of putting a sequence of characters (letters, numbers, punctuation, and certain symbols) into a specialized format for efficient transmission or storage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u="sng" dirty="0"/>
              <a:t>Encryption</a:t>
            </a:r>
            <a:r>
              <a:rPr lang="en-US" sz="2800" dirty="0"/>
              <a:t>: process of taking plain text, like a text message or email, and scrambling it into an unreadable format — called “cipher text.”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u="sng" dirty="0"/>
              <a:t>Private key Vs Public key</a:t>
            </a:r>
            <a:r>
              <a:rPr lang="en-US" sz="2800" dirty="0"/>
              <a:t>:  In asymmetric encryption, a public key is used to encrypt a message, whereas a private key is used to decrypt it.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12" name="Picture 8" descr="Padlock on computer motherboard">
            <a:extLst>
              <a:ext uri="{FF2B5EF4-FFF2-40B4-BE49-F238E27FC236}">
                <a16:creationId xmlns:a16="http://schemas.microsoft.com/office/drawing/2014/main" id="{75E88641-D603-4DF4-99B1-EEDE294585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763" r="39117" b="-1"/>
          <a:stretch/>
        </p:blipFill>
        <p:spPr>
          <a:xfrm>
            <a:off x="21" y="10"/>
            <a:ext cx="2910820" cy="4800586"/>
          </a:xfrm>
          <a:prstGeom prst="rect">
            <a:avLst/>
          </a:prstGeom>
          <a:effectLst/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4993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A84E2FEF-74EA-9C4A-B7F8-D5AF9CC85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19" y="177088"/>
            <a:ext cx="10515600" cy="1325563"/>
          </a:xfrm>
        </p:spPr>
        <p:txBody>
          <a:bodyPr>
            <a:normAutofit/>
          </a:bodyPr>
          <a:lstStyle/>
          <a:p>
            <a:r>
              <a:rPr lang="en-IL" sz="4800" dirty="0"/>
              <a:t>Header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434488-5884-DC47-825F-DB289BAA0DD0}"/>
              </a:ext>
            </a:extLst>
          </p:cNvPr>
          <p:cNvSpPr txBox="1"/>
          <p:nvPr/>
        </p:nvSpPr>
        <p:spPr>
          <a:xfrm>
            <a:off x="455319" y="1485188"/>
            <a:ext cx="11281362" cy="755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dirty="0"/>
              <a:t>The header section contains information about the token itself.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49FE44-F745-FB4B-9B1C-6984E967D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319" y="2240280"/>
            <a:ext cx="6083300" cy="1308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249BBA-AF9F-5640-818F-DCFAC01EF3B1}"/>
              </a:ext>
            </a:extLst>
          </p:cNvPr>
          <p:cNvSpPr txBox="1"/>
          <p:nvPr/>
        </p:nvSpPr>
        <p:spPr>
          <a:xfrm>
            <a:off x="318159" y="3862628"/>
            <a:ext cx="11281362" cy="2355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dirty="0"/>
              <a:t>The following JSON explains which algorithm has been used to sign the token (</a:t>
            </a:r>
            <a:r>
              <a:rPr lang="en-US" sz="2800" dirty="0" err="1"/>
              <a:t>alg</a:t>
            </a:r>
            <a:r>
              <a:rPr lang="en-US" sz="2800" dirty="0"/>
              <a:t>) and which is the key (kind) that we need to use to validate it. </a:t>
            </a:r>
          </a:p>
          <a:p>
            <a:r>
              <a:rPr lang="en-US" sz="2800" dirty="0"/>
              <a:t>One moment of patience, please, we will look into this soon. :)</a:t>
            </a:r>
          </a:p>
        </p:txBody>
      </p:sp>
    </p:spTree>
    <p:extLst>
      <p:ext uri="{BB962C8B-B14F-4D97-AF65-F5344CB8AC3E}">
        <p14:creationId xmlns:p14="http://schemas.microsoft.com/office/powerpoint/2010/main" val="21054538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A84E2FEF-74EA-9C4A-B7F8-D5AF9CC85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19" y="159625"/>
            <a:ext cx="10515600" cy="1325563"/>
          </a:xfrm>
        </p:spPr>
        <p:txBody>
          <a:bodyPr>
            <a:normAutofit/>
          </a:bodyPr>
          <a:lstStyle/>
          <a:p>
            <a:r>
              <a:rPr lang="en-IL" sz="4800" dirty="0"/>
              <a:t>Header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434488-5884-DC47-825F-DB289BAA0DD0}"/>
              </a:ext>
            </a:extLst>
          </p:cNvPr>
          <p:cNvSpPr txBox="1"/>
          <p:nvPr/>
        </p:nvSpPr>
        <p:spPr>
          <a:xfrm>
            <a:off x="455319" y="3683713"/>
            <a:ext cx="11281362" cy="2434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dirty="0"/>
              <a:t>We set the signing algorithm to be HMAC SHA256 (JWT supports multiple algorithms), then we create a buffer from this JSON-encoded object, and we encode it using base64.</a:t>
            </a:r>
          </a:p>
          <a:p>
            <a:endParaRPr lang="en-US" sz="2800" dirty="0"/>
          </a:p>
          <a:p>
            <a:r>
              <a:rPr lang="en-US" sz="2800" dirty="0"/>
              <a:t>The partial result is eyJhbGciOiJIUzI1NiIsInR5cCI6IkpXVCJ9.</a:t>
            </a:r>
          </a:p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47986F-F165-8D4C-AF4B-50BEA5259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319" y="1485187"/>
            <a:ext cx="9944100" cy="1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7129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A84E2FEF-74EA-9C4A-B7F8-D5AF9CC85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19" y="159625"/>
            <a:ext cx="10515600" cy="1325563"/>
          </a:xfrm>
        </p:spPr>
        <p:txBody>
          <a:bodyPr>
            <a:normAutofit/>
          </a:bodyPr>
          <a:lstStyle/>
          <a:p>
            <a:r>
              <a:rPr lang="en-IL" sz="4800" dirty="0"/>
              <a:t>Body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434488-5884-DC47-825F-DB289BAA0DD0}"/>
              </a:ext>
            </a:extLst>
          </p:cNvPr>
          <p:cNvSpPr txBox="1"/>
          <p:nvPr/>
        </p:nvSpPr>
        <p:spPr>
          <a:xfrm>
            <a:off x="455319" y="1485188"/>
            <a:ext cx="11281362" cy="8770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800" dirty="0"/>
              <a:t>The payload is the most important part of a JWT. It contains information (</a:t>
            </a:r>
            <a:r>
              <a:rPr lang="en-US" sz="2800" i="1" dirty="0"/>
              <a:t>claims</a:t>
            </a:r>
            <a:r>
              <a:rPr lang="en-US" sz="2800" dirty="0"/>
              <a:t> in JWT jargon) about the client: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249BBA-AF9F-5640-818F-DCFAC01EF3B1}"/>
              </a:ext>
            </a:extLst>
          </p:cNvPr>
          <p:cNvSpPr txBox="1"/>
          <p:nvPr/>
        </p:nvSpPr>
        <p:spPr>
          <a:xfrm>
            <a:off x="455319" y="4617720"/>
            <a:ext cx="11281362" cy="14782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800" dirty="0"/>
              <a:t>The </a:t>
            </a:r>
            <a:r>
              <a:rPr lang="en-US" sz="2800" dirty="0" err="1"/>
              <a:t>iss</a:t>
            </a:r>
            <a:r>
              <a:rPr lang="en-US" sz="2800" dirty="0"/>
              <a:t> property is a </a:t>
            </a:r>
            <a:r>
              <a:rPr lang="en-US" sz="2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registered claim</a:t>
            </a:r>
            <a:r>
              <a:rPr lang="en-US" sz="2800" dirty="0"/>
              <a:t>, it represents the identity provider that issued the token (</a:t>
            </a:r>
            <a:r>
              <a:rPr lang="en-US" sz="2800" dirty="0">
                <a:solidFill>
                  <a:srgbClr val="FF0000"/>
                </a:solidFill>
              </a:rPr>
              <a:t>the issuer</a:t>
            </a:r>
            <a:r>
              <a:rPr lang="en-US" sz="2800" dirty="0"/>
              <a:t>)— in this case, </a:t>
            </a:r>
            <a:r>
              <a:rPr lang="en-US" sz="2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Amazon Cognito</a:t>
            </a:r>
            <a:r>
              <a:rPr lang="en-US" sz="2800" dirty="0"/>
              <a:t>. Finally, we can add further claims based on our needs (e.g. admin claim).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A46D6B-2E66-414D-A7A6-7F043EDB26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2609850"/>
            <a:ext cx="76200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3168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A84E2FEF-74EA-9C4A-B7F8-D5AF9CC85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20" y="159625"/>
            <a:ext cx="10515600" cy="1325563"/>
          </a:xfrm>
        </p:spPr>
        <p:txBody>
          <a:bodyPr>
            <a:normAutofit/>
          </a:bodyPr>
          <a:lstStyle/>
          <a:p>
            <a:r>
              <a:rPr lang="en-IL" sz="4800" dirty="0"/>
              <a:t>Signature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434488-5884-DC47-825F-DB289BAA0DD0}"/>
              </a:ext>
            </a:extLst>
          </p:cNvPr>
          <p:cNvSpPr txBox="1"/>
          <p:nvPr/>
        </p:nvSpPr>
        <p:spPr>
          <a:xfrm>
            <a:off x="455319" y="1485188"/>
            <a:ext cx="11281362" cy="24314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800" dirty="0"/>
              <a:t>The third part of the token is a hash that is computed following these steps: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join with a dot the encoded </a:t>
            </a:r>
            <a:r>
              <a:rPr lang="en-US" sz="2800" dirty="0">
                <a:solidFill>
                  <a:srgbClr val="FF0000"/>
                </a:solidFill>
              </a:rPr>
              <a:t>header</a:t>
            </a:r>
            <a:r>
              <a:rPr lang="en-US" sz="2800" dirty="0"/>
              <a:t> and the encoded </a:t>
            </a:r>
            <a:r>
              <a:rPr lang="en-US" sz="2800" dirty="0">
                <a:solidFill>
                  <a:srgbClr val="FFC000"/>
                </a:solidFill>
              </a:rPr>
              <a:t>payload</a:t>
            </a:r>
            <a:r>
              <a:rPr lang="en-US" sz="2800" dirty="0"/>
              <a:t>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hash the result using the encryption algorithm specified in </a:t>
            </a:r>
            <a:r>
              <a:rPr lang="en-US" sz="2800" dirty="0" err="1">
                <a:solidFill>
                  <a:srgbClr val="00B050"/>
                </a:solidFill>
              </a:rPr>
              <a:t>alg</a:t>
            </a:r>
            <a:r>
              <a:rPr lang="en-US" sz="2800" dirty="0"/>
              <a:t> property of the </a:t>
            </a:r>
            <a:r>
              <a:rPr lang="en-US" sz="2800" dirty="0">
                <a:solidFill>
                  <a:srgbClr val="FF0000"/>
                </a:solidFill>
              </a:rPr>
              <a:t>header</a:t>
            </a:r>
            <a:r>
              <a:rPr lang="en-US" sz="2800" dirty="0"/>
              <a:t> (in this case RS256) and a private key;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encode the result as Base64URL;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72AEA0-0671-B245-89E1-113F25024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920" y="4564380"/>
            <a:ext cx="79248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3804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A84E2FEF-74EA-9C4A-B7F8-D5AF9CC85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79643"/>
            <a:ext cx="11841480" cy="1325563"/>
          </a:xfrm>
        </p:spPr>
        <p:txBody>
          <a:bodyPr>
            <a:noAutofit/>
          </a:bodyPr>
          <a:lstStyle/>
          <a:p>
            <a:r>
              <a:rPr lang="en-IL" sz="4800" dirty="0"/>
              <a:t>Let’s summarise…but let’s take a break before…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E17F2E80-C716-B040-BBEE-5CD18CA4E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" y="1605206"/>
            <a:ext cx="10807700" cy="455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6791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2">
            <a:extLst>
              <a:ext uri="{FF2B5EF4-FFF2-40B4-BE49-F238E27FC236}">
                <a16:creationId xmlns:a16="http://schemas.microsoft.com/office/drawing/2014/main" id="{482BD70C-C4A0-46C4-9518-A731098B4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6B3BC1-00B6-4342-A8A2-CB478700A710}"/>
              </a:ext>
            </a:extLst>
          </p:cNvPr>
          <p:cNvSpPr txBox="1"/>
          <p:nvPr/>
        </p:nvSpPr>
        <p:spPr>
          <a:xfrm>
            <a:off x="6391626" y="2942759"/>
            <a:ext cx="5319433" cy="20763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Authentication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Freeform: Shape 24">
            <a:extLst>
              <a:ext uri="{FF2B5EF4-FFF2-40B4-BE49-F238E27FC236}">
                <a16:creationId xmlns:a16="http://schemas.microsoft.com/office/drawing/2014/main" id="{39B74A45-BDDD-4892-B8C0-B290C0944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379352" cy="6374535"/>
          </a:xfrm>
          <a:custGeom>
            <a:avLst/>
            <a:gdLst>
              <a:gd name="connsiteX0" fmla="*/ 609861 w 5379352"/>
              <a:gd name="connsiteY0" fmla="*/ 6374535 h 6374535"/>
              <a:gd name="connsiteX1" fmla="*/ 3449004 w 5379352"/>
              <a:gd name="connsiteY1" fmla="*/ 6374535 h 6374535"/>
              <a:gd name="connsiteX2" fmla="*/ 3628245 w 5379352"/>
              <a:gd name="connsiteY2" fmla="*/ 6288190 h 6374535"/>
              <a:gd name="connsiteX3" fmla="*/ 5379352 w 5379352"/>
              <a:gd name="connsiteY3" fmla="*/ 3346018 h 6374535"/>
              <a:gd name="connsiteX4" fmla="*/ 2033334 w 5379352"/>
              <a:gd name="connsiteY4" fmla="*/ 0 h 6374535"/>
              <a:gd name="connsiteX5" fmla="*/ 129310 w 5379352"/>
              <a:gd name="connsiteY5" fmla="*/ 594192 h 6374535"/>
              <a:gd name="connsiteX6" fmla="*/ 0 w 5379352"/>
              <a:gd name="connsiteY6" fmla="*/ 692103 h 6374535"/>
              <a:gd name="connsiteX7" fmla="*/ 0 w 5379352"/>
              <a:gd name="connsiteY7" fmla="*/ 5999934 h 6374535"/>
              <a:gd name="connsiteX8" fmla="*/ 129311 w 5379352"/>
              <a:gd name="connsiteY8" fmla="*/ 6097845 h 6374535"/>
              <a:gd name="connsiteX9" fmla="*/ 367831 w 5379352"/>
              <a:gd name="connsiteY9" fmla="*/ 6248727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79352" h="6374535">
                <a:moveTo>
                  <a:pt x="609861" y="6374535"/>
                </a:moveTo>
                <a:lnTo>
                  <a:pt x="3449004" y="6374535"/>
                </a:lnTo>
                <a:lnTo>
                  <a:pt x="3628245" y="6288190"/>
                </a:lnTo>
                <a:cubicBezTo>
                  <a:pt x="4671283" y="5721578"/>
                  <a:pt x="5379352" y="4616487"/>
                  <a:pt x="5379352" y="3346018"/>
                </a:cubicBezTo>
                <a:cubicBezTo>
                  <a:pt x="5379352" y="1498063"/>
                  <a:pt x="3881289" y="0"/>
                  <a:pt x="2033334" y="0"/>
                </a:cubicBezTo>
                <a:cubicBezTo>
                  <a:pt x="1325914" y="0"/>
                  <a:pt x="669769" y="219535"/>
                  <a:pt x="129310" y="594192"/>
                </a:cubicBezTo>
                <a:lnTo>
                  <a:pt x="0" y="692103"/>
                </a:lnTo>
                <a:lnTo>
                  <a:pt x="0" y="5999934"/>
                </a:lnTo>
                <a:lnTo>
                  <a:pt x="129311" y="6097845"/>
                </a:lnTo>
                <a:cubicBezTo>
                  <a:pt x="206519" y="6151367"/>
                  <a:pt x="286089" y="6201724"/>
                  <a:pt x="367831" y="6248727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516C73E-9465-4C9E-9B86-9E58FB326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9" y="0"/>
            <a:ext cx="5210147" cy="6210629"/>
          </a:xfrm>
          <a:custGeom>
            <a:avLst/>
            <a:gdLst>
              <a:gd name="connsiteX0" fmla="*/ 1058223 w 5210147"/>
              <a:gd name="connsiteY0" fmla="*/ 0 h 6210629"/>
              <a:gd name="connsiteX1" fmla="*/ 3003078 w 5210147"/>
              <a:gd name="connsiteY1" fmla="*/ 0 h 6210629"/>
              <a:gd name="connsiteX2" fmla="*/ 3266657 w 5210147"/>
              <a:gd name="connsiteY2" fmla="*/ 96471 h 6210629"/>
              <a:gd name="connsiteX3" fmla="*/ 5210147 w 5210147"/>
              <a:gd name="connsiteY3" fmla="*/ 3028517 h 6210629"/>
              <a:gd name="connsiteX4" fmla="*/ 2028035 w 5210147"/>
              <a:gd name="connsiteY4" fmla="*/ 6210629 h 6210629"/>
              <a:gd name="connsiteX5" fmla="*/ 3916 w 5210147"/>
              <a:gd name="connsiteY5" fmla="*/ 5483989 h 6210629"/>
              <a:gd name="connsiteX6" fmla="*/ 0 w 5210147"/>
              <a:gd name="connsiteY6" fmla="*/ 5480430 h 6210629"/>
              <a:gd name="connsiteX7" fmla="*/ 0 w 5210147"/>
              <a:gd name="connsiteY7" fmla="*/ 576603 h 6210629"/>
              <a:gd name="connsiteX8" fmla="*/ 3916 w 5210147"/>
              <a:gd name="connsiteY8" fmla="*/ 573044 h 6210629"/>
              <a:gd name="connsiteX9" fmla="*/ 933918 w 5210147"/>
              <a:gd name="connsiteY9" fmla="*/ 39494 h 62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10147" h="6210629">
                <a:moveTo>
                  <a:pt x="1058223" y="0"/>
                </a:moveTo>
                <a:lnTo>
                  <a:pt x="3003078" y="0"/>
                </a:lnTo>
                <a:lnTo>
                  <a:pt x="3266657" y="96471"/>
                </a:lnTo>
                <a:cubicBezTo>
                  <a:pt x="4408765" y="579542"/>
                  <a:pt x="5210147" y="1710443"/>
                  <a:pt x="5210147" y="3028517"/>
                </a:cubicBezTo>
                <a:cubicBezTo>
                  <a:pt x="5210147" y="4785949"/>
                  <a:pt x="3785467" y="6210629"/>
                  <a:pt x="2028035" y="6210629"/>
                </a:cubicBezTo>
                <a:cubicBezTo>
                  <a:pt x="1259159" y="6210629"/>
                  <a:pt x="553973" y="5937936"/>
                  <a:pt x="3916" y="5483989"/>
                </a:cubicBezTo>
                <a:lnTo>
                  <a:pt x="0" y="5480430"/>
                </a:lnTo>
                <a:lnTo>
                  <a:pt x="0" y="576603"/>
                </a:lnTo>
                <a:lnTo>
                  <a:pt x="3916" y="573044"/>
                </a:lnTo>
                <a:cubicBezTo>
                  <a:pt x="278945" y="346070"/>
                  <a:pt x="592755" y="164410"/>
                  <a:pt x="933918" y="394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Picture 17" descr="A picture containing drawing&#10;&#10;Description automatically generated">
            <a:extLst>
              <a:ext uri="{FF2B5EF4-FFF2-40B4-BE49-F238E27FC236}">
                <a16:creationId xmlns:a16="http://schemas.microsoft.com/office/drawing/2014/main" id="{2FE7A3CE-B60B-B24C-92FD-48091CC53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41" y="2062786"/>
            <a:ext cx="3440610" cy="191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4013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A84E2FEF-74EA-9C4A-B7F8-D5AF9CC85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20" y="174706"/>
            <a:ext cx="10515600" cy="1325563"/>
          </a:xfrm>
        </p:spPr>
        <p:txBody>
          <a:bodyPr>
            <a:normAutofit/>
          </a:bodyPr>
          <a:lstStyle/>
          <a:p>
            <a:r>
              <a:rPr lang="en-IL" sz="4800" dirty="0"/>
              <a:t>In a nutshell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434488-5884-DC47-825F-DB289BAA0DD0}"/>
              </a:ext>
            </a:extLst>
          </p:cNvPr>
          <p:cNvSpPr txBox="1"/>
          <p:nvPr/>
        </p:nvSpPr>
        <p:spPr>
          <a:xfrm>
            <a:off x="455319" y="1485188"/>
            <a:ext cx="11281362" cy="47784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HTTP protocol is stateless, that means a new request </a:t>
            </a:r>
            <a:r>
              <a:rPr lang="en-US" sz="2800" dirty="0">
                <a:solidFill>
                  <a:srgbClr val="FF0000"/>
                </a:solidFill>
              </a:rPr>
              <a:t>won’t know </a:t>
            </a:r>
            <a:r>
              <a:rPr lang="en-US" sz="2800" dirty="0"/>
              <a:t>anything about the previous 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S</a:t>
            </a:r>
            <a:r>
              <a:rPr lang="en-US" sz="2800" dirty="0"/>
              <a:t>erver </a:t>
            </a:r>
            <a:r>
              <a:rPr lang="en-US" sz="2800" dirty="0">
                <a:solidFill>
                  <a:srgbClr val="FF0000"/>
                </a:solidFill>
              </a:rPr>
              <a:t>S</a:t>
            </a:r>
            <a:r>
              <a:rPr lang="en-US" sz="2800" dirty="0"/>
              <a:t>ide </a:t>
            </a:r>
            <a:r>
              <a:rPr lang="en-US" sz="2800" dirty="0">
                <a:solidFill>
                  <a:srgbClr val="FF0000"/>
                </a:solidFill>
              </a:rPr>
              <a:t>S</a:t>
            </a:r>
            <a:r>
              <a:rPr lang="en-US" sz="2800" dirty="0"/>
              <a:t>essions was a solution to the statelessness of HTTP, but these, in the long run, were a threat to our </a:t>
            </a:r>
            <a:r>
              <a:rPr lang="en-US" sz="2800" dirty="0">
                <a:solidFill>
                  <a:srgbClr val="FF0000"/>
                </a:solidFill>
              </a:rPr>
              <a:t>scaling abilities</a:t>
            </a:r>
            <a:r>
              <a:rPr lang="en-US" sz="28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JWT is </a:t>
            </a:r>
            <a:r>
              <a:rPr lang="en-US" sz="2800" i="1" dirty="0">
                <a:solidFill>
                  <a:srgbClr val="FF0000"/>
                </a:solidFill>
              </a:rPr>
              <a:t>self-contained</a:t>
            </a:r>
            <a:r>
              <a:rPr lang="en-US" sz="2800" dirty="0"/>
              <a:t>, that means it contains every information needed to allow or deny any given requests to an API;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JWT is </a:t>
            </a:r>
            <a:r>
              <a:rPr lang="en-US" sz="2800" dirty="0">
                <a:solidFill>
                  <a:srgbClr val="FF0000"/>
                </a:solidFill>
              </a:rPr>
              <a:t>stateless</a:t>
            </a:r>
            <a:r>
              <a:rPr lang="en-US" sz="2800" dirty="0"/>
              <a:t> by design, so we don’t have to fight with the stateless design of HTTP;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JWT is </a:t>
            </a:r>
            <a:r>
              <a:rPr lang="en-US" sz="2800" dirty="0">
                <a:solidFill>
                  <a:srgbClr val="FF0000"/>
                </a:solidFill>
              </a:rPr>
              <a:t>encoded</a:t>
            </a:r>
            <a:r>
              <a:rPr lang="en-US" sz="2800" dirty="0"/>
              <a:t>, not </a:t>
            </a:r>
            <a:r>
              <a:rPr lang="en-US" sz="2800" dirty="0">
                <a:solidFill>
                  <a:srgbClr val="FF0000"/>
                </a:solidFill>
              </a:rPr>
              <a:t>encrypted</a:t>
            </a:r>
            <a:r>
              <a:rPr lang="en-US" sz="2800" dirty="0"/>
              <a:t> have it in mind;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54213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93750A-E4B8-B647-8096-49A71F24B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66834"/>
            <a:ext cx="12192000" cy="3924332"/>
          </a:xfrm>
          <a:prstGeom prst="rect">
            <a:avLst/>
          </a:prstGeom>
        </p:spPr>
      </p:pic>
      <p:sp>
        <p:nvSpPr>
          <p:cNvPr id="2" name="Frame 1">
            <a:extLst>
              <a:ext uri="{FF2B5EF4-FFF2-40B4-BE49-F238E27FC236}">
                <a16:creationId xmlns:a16="http://schemas.microsoft.com/office/drawing/2014/main" id="{A3210FA9-9A1E-9446-9D87-369E4FB74372}"/>
              </a:ext>
            </a:extLst>
          </p:cNvPr>
          <p:cNvSpPr/>
          <p:nvPr/>
        </p:nvSpPr>
        <p:spPr>
          <a:xfrm>
            <a:off x="10698480" y="3855720"/>
            <a:ext cx="1386840" cy="1203960"/>
          </a:xfrm>
          <a:prstGeom prst="frame">
            <a:avLst>
              <a:gd name="adj1" fmla="val 2155"/>
            </a:avLst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0660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453FB70-2A4E-AB46-9E38-B698137D73CC}"/>
              </a:ext>
            </a:extLst>
          </p:cNvPr>
          <p:cNvSpPr/>
          <p:nvPr/>
        </p:nvSpPr>
        <p:spPr>
          <a:xfrm>
            <a:off x="3634300" y="1420540"/>
            <a:ext cx="4923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L" dirty="0">
                <a:hlinkClick r:id="rId3"/>
              </a:rPr>
              <a:t>https://www.youtube.com/watch?v=K6pwjJ5h0Gg</a:t>
            </a:r>
            <a:endParaRPr lang="en-IL" dirty="0"/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DF65805E-6F94-8543-B58E-2E855593F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79643"/>
            <a:ext cx="11841480" cy="1325563"/>
          </a:xfrm>
        </p:spPr>
        <p:txBody>
          <a:bodyPr>
            <a:noAutofit/>
          </a:bodyPr>
          <a:lstStyle/>
          <a:p>
            <a:r>
              <a:rPr lang="en-US" sz="4800" dirty="0"/>
              <a:t>O</a:t>
            </a:r>
            <a:r>
              <a:rPr lang="en-IL" sz="4800" dirty="0"/>
              <a:t>ne more time…and let’s start coding…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95C7F2-93C1-624F-BC00-6E301FA212A5}"/>
              </a:ext>
            </a:extLst>
          </p:cNvPr>
          <p:cNvSpPr/>
          <p:nvPr/>
        </p:nvSpPr>
        <p:spPr>
          <a:xfrm>
            <a:off x="3634300" y="1964174"/>
            <a:ext cx="5133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L" dirty="0">
                <a:hlinkClick r:id="rId4"/>
              </a:rPr>
              <a:t>https://pragmaticwebsecurity.com/cheatsheets.html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12F26E-6D6D-FB45-9B53-0A8C3FA429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3316" y="3238500"/>
            <a:ext cx="87884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1123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A84E2FEF-74EA-9C4A-B7F8-D5AF9CC85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1" y="210727"/>
            <a:ext cx="10515600" cy="1325563"/>
          </a:xfrm>
        </p:spPr>
        <p:txBody>
          <a:bodyPr>
            <a:normAutofit/>
          </a:bodyPr>
          <a:lstStyle/>
          <a:p>
            <a:r>
              <a:rPr lang="en-IL" sz="4800" dirty="0"/>
              <a:t>Passport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434488-5884-DC47-825F-DB289BAA0DD0}"/>
              </a:ext>
            </a:extLst>
          </p:cNvPr>
          <p:cNvSpPr txBox="1"/>
          <p:nvPr/>
        </p:nvSpPr>
        <p:spPr>
          <a:xfrm>
            <a:off x="590598" y="1536290"/>
            <a:ext cx="10946081" cy="3980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Passport</a:t>
            </a:r>
            <a:r>
              <a:rPr lang="en-US" sz="2800" dirty="0"/>
              <a:t> is the most popular </a:t>
            </a:r>
            <a:r>
              <a:rPr lang="en-US" sz="2800" dirty="0" err="1"/>
              <a:t>node.js</a:t>
            </a:r>
            <a:r>
              <a:rPr lang="en-US" sz="2800" dirty="0"/>
              <a:t> authentication library, well-known by the community and successfully used in many production applications</a:t>
            </a:r>
          </a:p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it abstracts the authentication process into a few basic steps that you customize based on the strategy you're implementing</a:t>
            </a:r>
          </a:p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u="sng" dirty="0"/>
              <a:t>Configuration:</a:t>
            </a:r>
          </a:p>
          <a:p>
            <a:pPr marL="914400" lvl="1" indent="-457200" defTabSz="91440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000" dirty="0"/>
              <a:t>A set of options that are specific to that strategy</a:t>
            </a:r>
          </a:p>
          <a:p>
            <a:pPr marL="914400" lvl="1" indent="-457200" defTabSz="91440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000" dirty="0"/>
              <a:t>A "verify callback", which is where you tell Passport how to interact with your user store</a:t>
            </a:r>
          </a:p>
        </p:txBody>
      </p:sp>
    </p:spTree>
    <p:extLst>
      <p:ext uri="{BB962C8B-B14F-4D97-AF65-F5344CB8AC3E}">
        <p14:creationId xmlns:p14="http://schemas.microsoft.com/office/powerpoint/2010/main" val="40168211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D7CCC4E3-F5E5-0640-87A0-7DBC30471E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432" b="115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6" name="Picture 5" descr="A cat sitting on top of a computer&#10;&#10;Description automatically generated">
            <a:extLst>
              <a:ext uri="{FF2B5EF4-FFF2-40B4-BE49-F238E27FC236}">
                <a16:creationId xmlns:a16="http://schemas.microsoft.com/office/drawing/2014/main" id="{CC0F8B73-52CC-5443-89CB-BFCD9132FE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1293" y="0"/>
            <a:ext cx="654068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6951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Node.js Express: JWT example | Token Based Authentication &amp;amp; Authorization -  BezKoder">
            <a:extLst>
              <a:ext uri="{FF2B5EF4-FFF2-40B4-BE49-F238E27FC236}">
                <a16:creationId xmlns:a16="http://schemas.microsoft.com/office/drawing/2014/main" id="{C4EA651B-1CDE-5045-96B7-C1A7DB45A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54000"/>
            <a:ext cx="8534400" cy="63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08889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8" descr="Padlock on computer motherboard">
            <a:extLst>
              <a:ext uri="{FF2B5EF4-FFF2-40B4-BE49-F238E27FC236}">
                <a16:creationId xmlns:a16="http://schemas.microsoft.com/office/drawing/2014/main" id="{75E88641-D603-4DF4-99B1-EEDE294585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t="2203" b="1352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pic>
        <p:nvPicPr>
          <p:cNvPr id="2050" name="Picture 2" descr="Key Encryption (Sun Java System Directory Server Enterprise Edition 6.0  Reference)">
            <a:extLst>
              <a:ext uri="{FF2B5EF4-FFF2-40B4-BE49-F238E27FC236}">
                <a16:creationId xmlns:a16="http://schemas.microsoft.com/office/drawing/2014/main" id="{18B11A2A-1D1C-7B4E-AEA9-4D8D3FACF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358" y="112880"/>
            <a:ext cx="8378692" cy="3190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hat is Public Key Cryptography?">
            <a:extLst>
              <a:ext uri="{FF2B5EF4-FFF2-40B4-BE49-F238E27FC236}">
                <a16:creationId xmlns:a16="http://schemas.microsoft.com/office/drawing/2014/main" id="{138C884E-9F12-3740-BD61-8E96F332B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587" y="3303604"/>
            <a:ext cx="8919102" cy="3554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8842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" name="Title 5">
            <a:extLst>
              <a:ext uri="{FF2B5EF4-FFF2-40B4-BE49-F238E27FC236}">
                <a16:creationId xmlns:a16="http://schemas.microsoft.com/office/drawing/2014/main" id="{A84E2FEF-74EA-9C4A-B7F8-D5AF9CC85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6265" y="4677372"/>
            <a:ext cx="3947420" cy="17778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Validation</a:t>
            </a:r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F4A2D49-A69F-8B4C-8871-53229C515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1929" y="1064039"/>
            <a:ext cx="11628720" cy="2149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434488-5884-DC47-825F-DB289BAA0DD0}"/>
              </a:ext>
            </a:extLst>
          </p:cNvPr>
          <p:cNvSpPr txBox="1"/>
          <p:nvPr/>
        </p:nvSpPr>
        <p:spPr>
          <a:xfrm>
            <a:off x="1995810" y="4416252"/>
            <a:ext cx="6281873" cy="3075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FFC000"/>
                </a:solidFill>
              </a:rPr>
              <a:t>Since the token is self-contained, we own all the information needed for its validation. For example, we know the token has been signed using RS256 (</a:t>
            </a:r>
            <a:r>
              <a:rPr lang="en-US" sz="2400" dirty="0" err="1">
                <a:solidFill>
                  <a:srgbClr val="FFC000"/>
                </a:solidFill>
              </a:rPr>
              <a:t>alg</a:t>
            </a:r>
            <a:r>
              <a:rPr lang="en-US" sz="2400" dirty="0">
                <a:solidFill>
                  <a:srgbClr val="FFC000"/>
                </a:solidFill>
              </a:rPr>
              <a:t> property of the header) and a private key. Now we need to know </a:t>
            </a:r>
            <a:r>
              <a:rPr lang="en-US" sz="2400" b="1" dirty="0">
                <a:solidFill>
                  <a:srgbClr val="FFC000"/>
                </a:solidFill>
              </a:rPr>
              <a:t>how to get the right public key to perform the validation</a:t>
            </a:r>
            <a:r>
              <a:rPr lang="en-US" sz="2400" dirty="0"/>
              <a:t>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0326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JWT – Token Based Authentication">
            <a:extLst>
              <a:ext uri="{FF2B5EF4-FFF2-40B4-BE49-F238E27FC236}">
                <a16:creationId xmlns:a16="http://schemas.microsoft.com/office/drawing/2014/main" id="{779D4012-D3E7-E94A-8C93-7ED6C2668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94373" y="79028"/>
            <a:ext cx="7403253" cy="3349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Brief Introduction to JWT authentication">
            <a:extLst>
              <a:ext uri="{FF2B5EF4-FFF2-40B4-BE49-F238E27FC236}">
                <a16:creationId xmlns:a16="http://schemas.microsoft.com/office/drawing/2014/main" id="{46FB8910-0DBA-004C-A7AC-BB12E932F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346" y="3473037"/>
            <a:ext cx="7025340" cy="3305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039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A84E2FEF-74EA-9C4A-B7F8-D5AF9CC85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1" y="210727"/>
            <a:ext cx="10515600" cy="871313"/>
          </a:xfrm>
        </p:spPr>
        <p:txBody>
          <a:bodyPr>
            <a:normAutofit/>
          </a:bodyPr>
          <a:lstStyle/>
          <a:p>
            <a:r>
              <a:rPr lang="en-IL" sz="4800" dirty="0"/>
              <a:t>Different kind of authentication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434488-5884-DC47-825F-DB289BAA0DD0}"/>
              </a:ext>
            </a:extLst>
          </p:cNvPr>
          <p:cNvSpPr txBox="1"/>
          <p:nvPr/>
        </p:nvSpPr>
        <p:spPr>
          <a:xfrm>
            <a:off x="499158" y="1082040"/>
            <a:ext cx="10946081" cy="5367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defTabSz="914400">
              <a:defRPr/>
            </a:pPr>
            <a:r>
              <a:rPr lang="en-US" sz="3200" dirty="0"/>
              <a:t>1. Password-based authentication.</a:t>
            </a:r>
          </a:p>
          <a:p>
            <a:pPr marL="171450" lvl="0" indent="-171450" defTabSz="914400">
              <a:buFont typeface="Arial" panose="020B0604020202020204" pitchFamily="34" charset="0"/>
              <a:buChar char="•"/>
              <a:defRPr/>
            </a:pPr>
            <a:endParaRPr lang="en-US" sz="2800" dirty="0"/>
          </a:p>
        </p:txBody>
      </p:sp>
      <p:pic>
        <p:nvPicPr>
          <p:cNvPr id="5122" name="Picture 2" descr="Figure shows password-based authentication.">
            <a:extLst>
              <a:ext uri="{FF2B5EF4-FFF2-40B4-BE49-F238E27FC236}">
                <a16:creationId xmlns:a16="http://schemas.microsoft.com/office/drawing/2014/main" id="{8A574461-CE9C-1B45-A53E-A272BECD1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217" y="2416856"/>
            <a:ext cx="10033808" cy="269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4711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A84E2FEF-74EA-9C4A-B7F8-D5AF9CC85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1" y="210727"/>
            <a:ext cx="10515600" cy="871313"/>
          </a:xfrm>
        </p:spPr>
        <p:txBody>
          <a:bodyPr>
            <a:normAutofit/>
          </a:bodyPr>
          <a:lstStyle/>
          <a:p>
            <a:r>
              <a:rPr lang="en-IL" sz="4800" dirty="0"/>
              <a:t>Different kind of authentication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434488-5884-DC47-825F-DB289BAA0DD0}"/>
              </a:ext>
            </a:extLst>
          </p:cNvPr>
          <p:cNvSpPr txBox="1"/>
          <p:nvPr/>
        </p:nvSpPr>
        <p:spPr>
          <a:xfrm>
            <a:off x="499158" y="1082040"/>
            <a:ext cx="10946081" cy="5367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defTabSz="914400">
              <a:defRPr/>
            </a:pPr>
            <a:r>
              <a:rPr lang="en-US" sz="3200" dirty="0"/>
              <a:t>2. Multi factor authentication.</a:t>
            </a:r>
          </a:p>
          <a:p>
            <a:pPr marL="171450" lvl="0" indent="-171450" defTabSz="914400">
              <a:buFont typeface="Arial" panose="020B0604020202020204" pitchFamily="34" charset="0"/>
              <a:buChar char="•"/>
              <a:defRPr/>
            </a:pPr>
            <a:endParaRPr lang="en-US" sz="2800" dirty="0"/>
          </a:p>
        </p:txBody>
      </p:sp>
      <p:pic>
        <p:nvPicPr>
          <p:cNvPr id="6148" name="Picture 4" descr="Multi Factor Authentication Market 2020">
            <a:extLst>
              <a:ext uri="{FF2B5EF4-FFF2-40B4-BE49-F238E27FC236}">
                <a16:creationId xmlns:a16="http://schemas.microsoft.com/office/drawing/2014/main" id="{98A74744-39C5-9F44-917E-7BAFC480A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560" y="1631852"/>
            <a:ext cx="7548880" cy="5226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965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A84E2FEF-74EA-9C4A-B7F8-D5AF9CC85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1" y="210727"/>
            <a:ext cx="10515600" cy="871313"/>
          </a:xfrm>
        </p:spPr>
        <p:txBody>
          <a:bodyPr>
            <a:normAutofit/>
          </a:bodyPr>
          <a:lstStyle/>
          <a:p>
            <a:r>
              <a:rPr lang="en-IL" sz="4800" dirty="0"/>
              <a:t>Different kind of authentication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434488-5884-DC47-825F-DB289BAA0DD0}"/>
              </a:ext>
            </a:extLst>
          </p:cNvPr>
          <p:cNvSpPr txBox="1"/>
          <p:nvPr/>
        </p:nvSpPr>
        <p:spPr>
          <a:xfrm>
            <a:off x="499158" y="1082040"/>
            <a:ext cx="10946081" cy="5367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defTabSz="914400">
              <a:defRPr/>
            </a:pPr>
            <a:r>
              <a:rPr lang="en-US" sz="3200" dirty="0"/>
              <a:t>3. biometric authentication.</a:t>
            </a:r>
          </a:p>
          <a:p>
            <a:pPr marL="171450" lvl="0" indent="-171450" defTabSz="914400">
              <a:buFont typeface="Arial" panose="020B0604020202020204" pitchFamily="34" charset="0"/>
              <a:buChar char="•"/>
              <a:defRPr/>
            </a:pPr>
            <a:endParaRPr lang="en-US" sz="2800" dirty="0"/>
          </a:p>
        </p:txBody>
      </p:sp>
      <p:pic>
        <p:nvPicPr>
          <p:cNvPr id="7170" name="Picture 2" descr="Biometric Authentication: Good, Bad, &amp;amp; Ugly | OneLogin">
            <a:extLst>
              <a:ext uri="{FF2B5EF4-FFF2-40B4-BE49-F238E27FC236}">
                <a16:creationId xmlns:a16="http://schemas.microsoft.com/office/drawing/2014/main" id="{792B17BB-626C-C34D-AFB6-76E4EF1EB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648" y="1769521"/>
            <a:ext cx="9334946" cy="487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2924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A84E2FEF-74EA-9C4A-B7F8-D5AF9CC85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1" y="210727"/>
            <a:ext cx="10515600" cy="871313"/>
          </a:xfrm>
        </p:spPr>
        <p:txBody>
          <a:bodyPr>
            <a:normAutofit/>
          </a:bodyPr>
          <a:lstStyle/>
          <a:p>
            <a:r>
              <a:rPr lang="en-IL" sz="4800"/>
              <a:t>Different kind of authentication</a:t>
            </a:r>
            <a:endParaRPr lang="en-IL" sz="4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434488-5884-DC47-825F-DB289BAA0DD0}"/>
              </a:ext>
            </a:extLst>
          </p:cNvPr>
          <p:cNvSpPr txBox="1"/>
          <p:nvPr/>
        </p:nvSpPr>
        <p:spPr>
          <a:xfrm>
            <a:off x="499158" y="1082040"/>
            <a:ext cx="10946081" cy="5367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defTabSz="914400">
              <a:defRPr/>
            </a:pPr>
            <a:r>
              <a:rPr lang="en-US" sz="3200"/>
              <a:t>4. Token-based authentication.</a:t>
            </a:r>
          </a:p>
          <a:p>
            <a:pPr marL="171450" lvl="0" indent="-171450" defTabSz="914400">
              <a:buFont typeface="Arial" panose="020B0604020202020204" pitchFamily="34" charset="0"/>
              <a:buChar char="•"/>
              <a:defRPr/>
            </a:pPr>
            <a:endParaRPr lang="en-US" sz="2800" dirty="0"/>
          </a:p>
        </p:txBody>
      </p:sp>
      <p:pic>
        <p:nvPicPr>
          <p:cNvPr id="8198" name="Picture 6" descr="TokenBasedAuthorizat...">
            <a:extLst>
              <a:ext uri="{FF2B5EF4-FFF2-40B4-BE49-F238E27FC236}">
                <a16:creationId xmlns:a16="http://schemas.microsoft.com/office/drawing/2014/main" id="{B750634F-3278-9040-AEA5-97D1E6F89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585" y="2980248"/>
            <a:ext cx="8672830" cy="2795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5059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D434488-5884-DC47-825F-DB289BAA0DD0}"/>
              </a:ext>
            </a:extLst>
          </p:cNvPr>
          <p:cNvSpPr txBox="1"/>
          <p:nvPr/>
        </p:nvSpPr>
        <p:spPr>
          <a:xfrm>
            <a:off x="499158" y="1082040"/>
            <a:ext cx="10946081" cy="5367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defTabSz="914400">
              <a:defRPr/>
            </a:pPr>
            <a:r>
              <a:rPr lang="en-US" sz="3200" dirty="0"/>
              <a:t>5. Single Sign-On (SSO)</a:t>
            </a:r>
          </a:p>
          <a:p>
            <a:pPr marL="171450" lvl="0" indent="-171450" defTabSz="914400">
              <a:buFont typeface="Arial" panose="020B0604020202020204" pitchFamily="34" charset="0"/>
              <a:buChar char="•"/>
              <a:defRPr/>
            </a:pPr>
            <a:endParaRPr lang="en-US" sz="2800" dirty="0"/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CAA778CB-9CE2-2A4C-8110-23A9BFF44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963" y="0"/>
            <a:ext cx="77930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945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31118-4697-7A43-B220-8A6BD1B74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92" y="314048"/>
            <a:ext cx="7556388" cy="77280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Authentications vs Authorization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8E74D6-EAF4-A342-BA75-DD91D1764395}"/>
              </a:ext>
            </a:extLst>
          </p:cNvPr>
          <p:cNvSpPr/>
          <p:nvPr/>
        </p:nvSpPr>
        <p:spPr>
          <a:xfrm>
            <a:off x="4952041" y="1687212"/>
            <a:ext cx="6952248" cy="42563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3000" dirty="0"/>
              <a:t>Authentication and authorization might sound similar, but they are distinct security processes in the world of identity and access management (IAM). 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3000" dirty="0">
                <a:solidFill>
                  <a:srgbClr val="00B050"/>
                </a:solidFill>
              </a:rPr>
              <a:t>Authentication confirms </a:t>
            </a:r>
            <a:r>
              <a:rPr lang="en-US" sz="3000" dirty="0"/>
              <a:t>that users are who they say they are. 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3000" dirty="0">
                <a:solidFill>
                  <a:srgbClr val="00B050"/>
                </a:solidFill>
              </a:rPr>
              <a:t>Authorization</a:t>
            </a:r>
            <a:r>
              <a:rPr lang="en-US" sz="3000" dirty="0"/>
              <a:t> gives those users </a:t>
            </a:r>
            <a:r>
              <a:rPr lang="en-US" sz="3000" dirty="0">
                <a:solidFill>
                  <a:srgbClr val="00B050"/>
                </a:solidFill>
              </a:rPr>
              <a:t>permission</a:t>
            </a:r>
            <a:r>
              <a:rPr lang="en-US" sz="3000" dirty="0"/>
              <a:t> to access a resource.</a:t>
            </a:r>
          </a:p>
          <a:p>
            <a:pPr marL="4572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5" name="Picture 4" descr="White puzzle with one red piece">
            <a:extLst>
              <a:ext uri="{FF2B5EF4-FFF2-40B4-BE49-F238E27FC236}">
                <a16:creationId xmlns:a16="http://schemas.microsoft.com/office/drawing/2014/main" id="{BC907DB6-6281-4F68-8255-1254E71F93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791" r="30187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A922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6427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48422</TotalTime>
  <Words>2727</Words>
  <Application>Microsoft Macintosh PowerPoint</Application>
  <PresentationFormat>Widescreen</PresentationFormat>
  <Paragraphs>234</Paragraphs>
  <Slides>38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Wingdings</vt:lpstr>
      <vt:lpstr>Office Theme</vt:lpstr>
      <vt:lpstr>NestJs – A progressive Node.js framework</vt:lpstr>
      <vt:lpstr>PowerPoint Presentation</vt:lpstr>
      <vt:lpstr>PowerPoint Presentation</vt:lpstr>
      <vt:lpstr>Different kind of authentication</vt:lpstr>
      <vt:lpstr>Different kind of authentication</vt:lpstr>
      <vt:lpstr>Different kind of authentication</vt:lpstr>
      <vt:lpstr>Different kind of authentication</vt:lpstr>
      <vt:lpstr>PowerPoint Presentation</vt:lpstr>
      <vt:lpstr>Authentications vs Authorization</vt:lpstr>
      <vt:lpstr>Warm up exercices…</vt:lpstr>
      <vt:lpstr>PowerPoint Presentation</vt:lpstr>
      <vt:lpstr>PowerPoint Presentation</vt:lpstr>
      <vt:lpstr>A problem of state…</vt:lpstr>
      <vt:lpstr>PowerPoint Presentation</vt:lpstr>
      <vt:lpstr>PowerPoint Presentation</vt:lpstr>
      <vt:lpstr>Why do we need JWT?</vt:lpstr>
      <vt:lpstr>A problem of scale </vt:lpstr>
      <vt:lpstr>PowerPoint Presentation</vt:lpstr>
      <vt:lpstr>PowerPoint Presentation</vt:lpstr>
      <vt:lpstr>PowerPoint Presentation</vt:lpstr>
      <vt:lpstr>PowerPoint Presentation</vt:lpstr>
      <vt:lpstr>Road map</vt:lpstr>
      <vt:lpstr>Anatomy of a JWT</vt:lpstr>
      <vt:lpstr>Some basics definitions</vt:lpstr>
      <vt:lpstr>Header</vt:lpstr>
      <vt:lpstr>Header</vt:lpstr>
      <vt:lpstr>Body</vt:lpstr>
      <vt:lpstr>Signature</vt:lpstr>
      <vt:lpstr>Let’s summarise…but let’s take a break before…</vt:lpstr>
      <vt:lpstr>In a nutshell</vt:lpstr>
      <vt:lpstr>PowerPoint Presentation</vt:lpstr>
      <vt:lpstr>One more time…and let’s start coding…</vt:lpstr>
      <vt:lpstr>Passport</vt:lpstr>
      <vt:lpstr>PowerPoint Presentation</vt:lpstr>
      <vt:lpstr>PowerPoint Presentation</vt:lpstr>
      <vt:lpstr>PowerPoint Presentation</vt:lpstr>
      <vt:lpstr>Validation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NestJs – A progressive Node.js framework</dc:title>
  <dc:creator>Avraham Hamu</dc:creator>
  <cp:lastModifiedBy>Avraham Hamu</cp:lastModifiedBy>
  <cp:revision>144</cp:revision>
  <dcterms:created xsi:type="dcterms:W3CDTF">2020-09-25T10:43:18Z</dcterms:created>
  <dcterms:modified xsi:type="dcterms:W3CDTF">2021-07-11T15:26:03Z</dcterms:modified>
</cp:coreProperties>
</file>