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9"/>
  </p:notesMasterIdLst>
  <p:sldIdLst>
    <p:sldId id="256" r:id="rId2"/>
    <p:sldId id="267" r:id="rId3"/>
    <p:sldId id="257" r:id="rId4"/>
    <p:sldId id="268" r:id="rId5"/>
    <p:sldId id="343" r:id="rId6"/>
    <p:sldId id="344" r:id="rId7"/>
    <p:sldId id="341" r:id="rId8"/>
    <p:sldId id="309" r:id="rId9"/>
    <p:sldId id="338" r:id="rId10"/>
    <p:sldId id="342" r:id="rId11"/>
    <p:sldId id="323" r:id="rId12"/>
    <p:sldId id="324" r:id="rId13"/>
    <p:sldId id="325" r:id="rId14"/>
    <p:sldId id="327" r:id="rId15"/>
    <p:sldId id="326" r:id="rId16"/>
    <p:sldId id="329" r:id="rId17"/>
    <p:sldId id="33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40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/>
    <p:restoredTop sz="67211"/>
  </p:normalViewPr>
  <p:slideViewPr>
    <p:cSldViewPr snapToGrid="0" snapToObjects="1">
      <p:cViewPr varScale="1">
        <p:scale>
          <a:sx n="84" d="100"/>
          <a:sy n="84" d="100"/>
        </p:scale>
        <p:origin x="2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tools.ietf.org/html/rfc675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7091D-43B8-4ACB-A7A7-049D3D7AEC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67B9E6-C384-496C-BB4B-17DD03CF4AEE}">
      <dgm:prSet/>
      <dgm:spPr/>
      <dgm:t>
        <a:bodyPr/>
        <a:lstStyle/>
        <a:p>
          <a:r>
            <a:rPr lang="en-US" b="1"/>
            <a:t>clients will start by authenticating with a username and password</a:t>
          </a:r>
          <a:endParaRPr lang="en-US"/>
        </a:p>
      </dgm:t>
    </dgm:pt>
    <dgm:pt modelId="{04FA6B6E-6B42-4946-8DF8-3227D99F8CCC}" type="parTrans" cxnId="{4E1327AE-6E37-491E-A2E2-F091A67F218C}">
      <dgm:prSet/>
      <dgm:spPr/>
      <dgm:t>
        <a:bodyPr/>
        <a:lstStyle/>
        <a:p>
          <a:endParaRPr lang="en-US"/>
        </a:p>
      </dgm:t>
    </dgm:pt>
    <dgm:pt modelId="{AC388A39-5834-4187-8C33-E84E5400962D}" type="sibTrans" cxnId="{4E1327AE-6E37-491E-A2E2-F091A67F218C}">
      <dgm:prSet/>
      <dgm:spPr/>
      <dgm:t>
        <a:bodyPr/>
        <a:lstStyle/>
        <a:p>
          <a:endParaRPr lang="en-US"/>
        </a:p>
      </dgm:t>
    </dgm:pt>
    <dgm:pt modelId="{F3B148B9-5ED5-4922-802F-C60DD0083710}">
      <dgm:prSet/>
      <dgm:spPr/>
      <dgm:t>
        <a:bodyPr/>
        <a:lstStyle/>
        <a:p>
          <a:r>
            <a:rPr lang="en-US" b="1"/>
            <a:t>Once authenticated, the server will issue a JWT that can be sent as a </a:t>
          </a:r>
          <a:r>
            <a:rPr lang="en-US" b="1">
              <a:hlinkClick xmlns:r="http://schemas.openxmlformats.org/officeDocument/2006/relationships" r:id="rId1"/>
            </a:rPr>
            <a:t>bearer token in an authorization header</a:t>
          </a:r>
          <a:r>
            <a:rPr lang="en-US" b="1"/>
            <a:t> on subsequent requests to prove authentication</a:t>
          </a:r>
          <a:endParaRPr lang="en-US"/>
        </a:p>
      </dgm:t>
    </dgm:pt>
    <dgm:pt modelId="{91AE3B1F-96A6-44C6-9A41-992963C3405A}" type="parTrans" cxnId="{668C5EBE-681C-4BEB-A32A-44E0788DD490}">
      <dgm:prSet/>
      <dgm:spPr/>
      <dgm:t>
        <a:bodyPr/>
        <a:lstStyle/>
        <a:p>
          <a:endParaRPr lang="en-US"/>
        </a:p>
      </dgm:t>
    </dgm:pt>
    <dgm:pt modelId="{2F395CCF-402E-4347-9FD0-499C4CB9245D}" type="sibTrans" cxnId="{668C5EBE-681C-4BEB-A32A-44E0788DD490}">
      <dgm:prSet/>
      <dgm:spPr/>
      <dgm:t>
        <a:bodyPr/>
        <a:lstStyle/>
        <a:p>
          <a:endParaRPr lang="en-US"/>
        </a:p>
      </dgm:t>
    </dgm:pt>
    <dgm:pt modelId="{0C7FDD1C-8515-4BF2-B5C3-5F0AE78A7059}">
      <dgm:prSet/>
      <dgm:spPr/>
      <dgm:t>
        <a:bodyPr/>
        <a:lstStyle/>
        <a:p>
          <a:r>
            <a:rPr lang="en-US" b="1"/>
            <a:t>We'll also create a protected route that is accessible only to requests that contain a valid JWT.</a:t>
          </a:r>
          <a:endParaRPr lang="en-US"/>
        </a:p>
      </dgm:t>
    </dgm:pt>
    <dgm:pt modelId="{46138106-4738-4963-B45C-0BB20845D384}" type="parTrans" cxnId="{70BFD387-F922-4E7C-B61E-12733AF1239E}">
      <dgm:prSet/>
      <dgm:spPr/>
      <dgm:t>
        <a:bodyPr/>
        <a:lstStyle/>
        <a:p>
          <a:endParaRPr lang="en-US"/>
        </a:p>
      </dgm:t>
    </dgm:pt>
    <dgm:pt modelId="{100ABFD3-0683-46EC-88B5-34599E3E1B58}" type="sibTrans" cxnId="{70BFD387-F922-4E7C-B61E-12733AF1239E}">
      <dgm:prSet/>
      <dgm:spPr/>
      <dgm:t>
        <a:bodyPr/>
        <a:lstStyle/>
        <a:p>
          <a:endParaRPr lang="en-US"/>
        </a:p>
      </dgm:t>
    </dgm:pt>
    <dgm:pt modelId="{4B4ECECF-F7F9-8640-A186-9A9107F65155}" type="pres">
      <dgm:prSet presAssocID="{6FE7091D-43B8-4ACB-A7A7-049D3D7AECC6}" presName="linear" presStyleCnt="0">
        <dgm:presLayoutVars>
          <dgm:animLvl val="lvl"/>
          <dgm:resizeHandles val="exact"/>
        </dgm:presLayoutVars>
      </dgm:prSet>
      <dgm:spPr/>
    </dgm:pt>
    <dgm:pt modelId="{F090E8EF-5E2F-BC4F-9A1C-67A66A4B07ED}" type="pres">
      <dgm:prSet presAssocID="{FC67B9E6-C384-496C-BB4B-17DD03CF4A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76685-0B8B-A54C-B7EF-F195E2BEA1C1}" type="pres">
      <dgm:prSet presAssocID="{AC388A39-5834-4187-8C33-E84E5400962D}" presName="spacer" presStyleCnt="0"/>
      <dgm:spPr/>
    </dgm:pt>
    <dgm:pt modelId="{7C50BC2E-B73F-964E-92B3-307801CFE716}" type="pres">
      <dgm:prSet presAssocID="{F3B148B9-5ED5-4922-802F-C60DD00837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AE64D6-63C3-0B49-A0C3-8BDC341722E7}" type="pres">
      <dgm:prSet presAssocID="{2F395CCF-402E-4347-9FD0-499C4CB9245D}" presName="spacer" presStyleCnt="0"/>
      <dgm:spPr/>
    </dgm:pt>
    <dgm:pt modelId="{C2BC3035-4A1F-8E43-8368-451CB52F8017}" type="pres">
      <dgm:prSet presAssocID="{0C7FDD1C-8515-4BF2-B5C3-5F0AE78A70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B8A237-E0EF-F84B-B65D-D24B98859B44}" type="presOf" srcId="{F3B148B9-5ED5-4922-802F-C60DD0083710}" destId="{7C50BC2E-B73F-964E-92B3-307801CFE716}" srcOrd="0" destOrd="0" presId="urn:microsoft.com/office/officeart/2005/8/layout/vList2"/>
    <dgm:cxn modelId="{8DCECF48-C67D-494B-97D6-EE97BD8CA10A}" type="presOf" srcId="{6FE7091D-43B8-4ACB-A7A7-049D3D7AECC6}" destId="{4B4ECECF-F7F9-8640-A186-9A9107F65155}" srcOrd="0" destOrd="0" presId="urn:microsoft.com/office/officeart/2005/8/layout/vList2"/>
    <dgm:cxn modelId="{70BFD387-F922-4E7C-B61E-12733AF1239E}" srcId="{6FE7091D-43B8-4ACB-A7A7-049D3D7AECC6}" destId="{0C7FDD1C-8515-4BF2-B5C3-5F0AE78A7059}" srcOrd="2" destOrd="0" parTransId="{46138106-4738-4963-B45C-0BB20845D384}" sibTransId="{100ABFD3-0683-46EC-88B5-34599E3E1B58}"/>
    <dgm:cxn modelId="{4E1327AE-6E37-491E-A2E2-F091A67F218C}" srcId="{6FE7091D-43B8-4ACB-A7A7-049D3D7AECC6}" destId="{FC67B9E6-C384-496C-BB4B-17DD03CF4AEE}" srcOrd="0" destOrd="0" parTransId="{04FA6B6E-6B42-4946-8DF8-3227D99F8CCC}" sibTransId="{AC388A39-5834-4187-8C33-E84E5400962D}"/>
    <dgm:cxn modelId="{668C5EBE-681C-4BEB-A32A-44E0788DD490}" srcId="{6FE7091D-43B8-4ACB-A7A7-049D3D7AECC6}" destId="{F3B148B9-5ED5-4922-802F-C60DD0083710}" srcOrd="1" destOrd="0" parTransId="{91AE3B1F-96A6-44C6-9A41-992963C3405A}" sibTransId="{2F395CCF-402E-4347-9FD0-499C4CB9245D}"/>
    <dgm:cxn modelId="{74ECA2C1-2991-0042-8A26-8AC467F0205F}" type="presOf" srcId="{0C7FDD1C-8515-4BF2-B5C3-5F0AE78A7059}" destId="{C2BC3035-4A1F-8E43-8368-451CB52F8017}" srcOrd="0" destOrd="0" presId="urn:microsoft.com/office/officeart/2005/8/layout/vList2"/>
    <dgm:cxn modelId="{6F7C46E5-DB21-F94D-9FEE-353981DC8506}" type="presOf" srcId="{FC67B9E6-C384-496C-BB4B-17DD03CF4AEE}" destId="{F090E8EF-5E2F-BC4F-9A1C-67A66A4B07ED}" srcOrd="0" destOrd="0" presId="urn:microsoft.com/office/officeart/2005/8/layout/vList2"/>
    <dgm:cxn modelId="{40930187-FE91-544A-B1C9-8AE16C503A77}" type="presParOf" srcId="{4B4ECECF-F7F9-8640-A186-9A9107F65155}" destId="{F090E8EF-5E2F-BC4F-9A1C-67A66A4B07ED}" srcOrd="0" destOrd="0" presId="urn:microsoft.com/office/officeart/2005/8/layout/vList2"/>
    <dgm:cxn modelId="{5197F25F-C56B-C141-8B6D-73F20C757286}" type="presParOf" srcId="{4B4ECECF-F7F9-8640-A186-9A9107F65155}" destId="{97876685-0B8B-A54C-B7EF-F195E2BEA1C1}" srcOrd="1" destOrd="0" presId="urn:microsoft.com/office/officeart/2005/8/layout/vList2"/>
    <dgm:cxn modelId="{0FACFFBA-8028-8C42-B7D3-6C749873E110}" type="presParOf" srcId="{4B4ECECF-F7F9-8640-A186-9A9107F65155}" destId="{7C50BC2E-B73F-964E-92B3-307801CFE716}" srcOrd="2" destOrd="0" presId="urn:microsoft.com/office/officeart/2005/8/layout/vList2"/>
    <dgm:cxn modelId="{50C2CE1C-8797-D045-B955-1D2782773CD6}" type="presParOf" srcId="{4B4ECECF-F7F9-8640-A186-9A9107F65155}" destId="{A6AE64D6-63C3-0B49-A0C3-8BDC341722E7}" srcOrd="3" destOrd="0" presId="urn:microsoft.com/office/officeart/2005/8/layout/vList2"/>
    <dgm:cxn modelId="{AAC891E1-C41A-AA43-A2D0-259261096D5C}" type="presParOf" srcId="{4B4ECECF-F7F9-8640-A186-9A9107F65155}" destId="{C2BC3035-4A1F-8E43-8368-451CB52F80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0E8EF-5E2F-BC4F-9A1C-67A66A4B07ED}">
      <dsp:nvSpPr>
        <dsp:cNvPr id="0" name=""/>
        <dsp:cNvSpPr/>
      </dsp:nvSpPr>
      <dsp:spPr>
        <a:xfrm>
          <a:off x="0" y="23164"/>
          <a:ext cx="6263640" cy="17714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clients will start by authenticating with a username and password</a:t>
          </a:r>
          <a:endParaRPr lang="en-US" sz="2500" kern="1200"/>
        </a:p>
      </dsp:txBody>
      <dsp:txXfrm>
        <a:off x="86475" y="109639"/>
        <a:ext cx="6090690" cy="1598503"/>
      </dsp:txXfrm>
    </dsp:sp>
    <dsp:sp modelId="{7C50BC2E-B73F-964E-92B3-307801CFE716}">
      <dsp:nvSpPr>
        <dsp:cNvPr id="0" name=""/>
        <dsp:cNvSpPr/>
      </dsp:nvSpPr>
      <dsp:spPr>
        <a:xfrm>
          <a:off x="0" y="1866617"/>
          <a:ext cx="6263640" cy="17714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Once authenticated, the server will issue a JWT that can be sent as a </a:t>
          </a:r>
          <a:r>
            <a:rPr lang="en-US" sz="2500" b="1" kern="1200">
              <a:hlinkClick xmlns:r="http://schemas.openxmlformats.org/officeDocument/2006/relationships" r:id="rId1"/>
            </a:rPr>
            <a:t>bearer token in an authorization header</a:t>
          </a:r>
          <a:r>
            <a:rPr lang="en-US" sz="2500" b="1" kern="1200"/>
            <a:t> on subsequent requests to prove authentication</a:t>
          </a:r>
          <a:endParaRPr lang="en-US" sz="2500" kern="1200"/>
        </a:p>
      </dsp:txBody>
      <dsp:txXfrm>
        <a:off x="86475" y="1953092"/>
        <a:ext cx="6090690" cy="1598503"/>
      </dsp:txXfrm>
    </dsp:sp>
    <dsp:sp modelId="{C2BC3035-4A1F-8E43-8368-451CB52F8017}">
      <dsp:nvSpPr>
        <dsp:cNvPr id="0" name=""/>
        <dsp:cNvSpPr/>
      </dsp:nvSpPr>
      <dsp:spPr>
        <a:xfrm>
          <a:off x="0" y="3710070"/>
          <a:ext cx="6263640" cy="17714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We'll also create a protected route that is accessible only to requests that contain a valid JWT.</a:t>
          </a:r>
          <a:endParaRPr lang="en-US" sz="2500" kern="1200"/>
        </a:p>
      </dsp:txBody>
      <dsp:txXfrm>
        <a:off x="86475" y="3796545"/>
        <a:ext cx="6090690" cy="1598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F5568-5764-3645-BA47-A2145F42072A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0163-67CE-1445-A832-1977356FC8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798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ssportjs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and authorization go hand-in-hand</a:t>
            </a: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1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SSS, we reduce the number of authentications towards the Credentials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solution will fix a problem but it will create another one.</a:t>
            </a:r>
            <a:br>
              <a:rPr lang="en-US" sz="1400" dirty="0"/>
            </a:br>
            <a:r>
              <a:rPr lang="en-US" dirty="0"/>
              <a:t>Probably bigger.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73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initial scenario, behind the load balancer, there’s just one server. When a client performs a request, using session id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its record will surely be found in the server’s memory (fig.3).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that the above infrastructure needs to scale. A new server (i.e.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2:2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added behind the load balancer and this brand new server will handle the next request issued by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Unauthenticated! The brand new server has no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sessions in its memory, so the authentication process will fail.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73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08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asymmetric encryption, we all know that a public key is used to encrypt a message, whereas a private key is used to decrypt it.</a:t>
            </a:r>
            <a:br>
              <a:rPr lang="en-US" dirty="0"/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signing algorithm, this process is completely switched! Here the message (the </a:t>
            </a:r>
            <a:r>
              <a:rPr lang="en-US" i="0" dirty="0">
                <a:effectLst/>
              </a:rPr>
              <a:t>data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pseudo-code above) is signed using the private key and the public key is used to verify that the signature is valid.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85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first access, a client needs to contact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server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(Amazon Cognito here, but Microsoft, Salesforce or any other provider should be pretty similar), sending username and password to it. If credentials are valid, a JWT token will be returned to the client that will use it to request an API (in this example Amazon API Gateway endpoint).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scenario (fig.5), API itself is the only responsible for token validation and it’s able to reject the request if the signature seems forged.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further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client wants to invoke a protected API to delete an order (e.g. DELETE /order/42) and this action should be only performed by administrators.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JWT in place, this operation is hard as add a custom claim to the payload body (i.e. the admin: true claim of the example above). When invoked, the API will first verify the signature authenticity and afterwards, it’ll check if admin claim is true.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966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JWT is cryptographically signed (but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encrypted, hence using HTTPS is mandatory when storing user data in the JWT), so there is a guarantee we can trust it when we receive it, as no middleman can intercept and modify it, or the data it holds, without invalidating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key must be saved on server, and if I want to use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access two different servers, both servers should share the same private key between them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53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=7Q17ubqLfaM&amp;ab_channel=</a:t>
            </a:r>
            <a:r>
              <a:rPr lang="en-US" dirty="0" err="1"/>
              <a:t>WebDevSimplified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722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668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011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- </a:t>
            </a:r>
            <a:r>
              <a:rPr lang="en-US" dirty="0"/>
              <a:t>T</a:t>
            </a:r>
            <a:r>
              <a:rPr lang="en-IL" dirty="0"/>
              <a:t>ime zone , lamgage, geoplocation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652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89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Passport has a rich ecosystem of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strategies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implement various authentication mechanisms. While simple in concept, the set of Passport strategies you can choose from is large and presents a lot of variety. Passport abstracts these varied steps into a standard pattern, and the </a:t>
            </a:r>
            <a:r>
              <a:rPr lang="en-US" dirty="0"/>
              <a:t>@</a:t>
            </a:r>
            <a:r>
              <a:rPr lang="en-US" dirty="0" err="1"/>
              <a:t>nestjs</a:t>
            </a:r>
            <a:r>
              <a:rPr lang="en-US" dirty="0"/>
              <a:t>/passport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module wraps and standardizes this pattern into familiar Nest constructs.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options that are specific to that strategy. For example, in a JWT strategy, you might provide a secret to sign tokens.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"verify callback", which is where you tell Passport how to interact with your user store (where you manage user accounts). Here, you verify whether a user exists (and/or create a new user), and whether their credentials are valid. The Passport library expects this callback to return a full user if the validation succeeds, or a null if it fails (failure is defined as either the user is not found, or, in the case of passport-local, the password does not match).</a:t>
            </a: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95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JWTs are a convenient way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Bearer token is just string, potentially arbitrary, that is used for authorization.</a:t>
            </a:r>
          </a:p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35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11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077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2400" dirty="0"/>
              <a:t>בגלל אופי ה</a:t>
            </a:r>
            <a:br>
              <a:rPr lang="en-US" sz="2400" dirty="0"/>
            </a:br>
            <a:r>
              <a:rPr lang="en-US" sz="2400" dirty="0"/>
              <a:t>http protocol</a:t>
            </a:r>
            <a:br>
              <a:rPr lang="en-US" sz="2400" dirty="0"/>
            </a:br>
            <a:r>
              <a:rPr lang="he-IL" sz="2400" dirty="0"/>
              <a:t>על כל בקשה נדרשת </a:t>
            </a:r>
            <a:br>
              <a:rPr lang="en-US" sz="2400" dirty="0"/>
            </a:br>
            <a:r>
              <a:rPr lang="en-US" sz="2400" dirty="0"/>
              <a:t>authentication</a:t>
            </a:r>
            <a:br>
              <a:rPr lang="en-US" sz="2400" dirty="0"/>
            </a:br>
            <a:r>
              <a:rPr lang="he-IL" sz="2400" dirty="0"/>
              <a:t>חדשה</a:t>
            </a:r>
            <a:br>
              <a:rPr lang="en-US" sz="2400" dirty="0"/>
            </a:br>
            <a:endParaRPr lang="en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79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// TODO need to translate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7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1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6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1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658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9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6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4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3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0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AB29-D7CE-BF42-9604-B5027FE70E55}" type="datetimeFigureOut">
              <a:rPr lang="en-IL" smtClean="0"/>
              <a:t>07/06/2021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38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hyperlink" Target="https://tools.ietf.org/html/rfc7519#section-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6pwjJ5h0G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hanson/pass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14768-4EB4-404B-9F5E-51748DFA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594" y="4106911"/>
            <a:ext cx="3852041" cy="18340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NestJs</a:t>
            </a:r>
            <a:r>
              <a:rPr lang="en-US" sz="3600" b="1" dirty="0"/>
              <a:t> – A progressive Node.js framework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4EB6-6BF4-0A42-B3F6-2BFD06BA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6174706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IL" sz="2000" dirty="0"/>
              <a:t>y Avraham Hamu &amp; Asaf Naory</a:t>
            </a:r>
          </a:p>
        </p:txBody>
      </p:sp>
    </p:spTree>
    <p:extLst>
      <p:ext uri="{BB962C8B-B14F-4D97-AF65-F5344CB8AC3E}">
        <p14:creationId xmlns:p14="http://schemas.microsoft.com/office/powerpoint/2010/main" val="43901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problem of state…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HTTP protocol is </a:t>
            </a:r>
            <a:r>
              <a:rPr lang="en-US" sz="2800" b="1" i="1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, this means a new request (e.g. GET /order/42) won’t know anything about the previous one, </a:t>
            </a:r>
            <a:r>
              <a:rPr lang="en-US" sz="2800" b="1" dirty="0"/>
              <a:t>so</a:t>
            </a:r>
            <a:r>
              <a:rPr lang="en-US" sz="2800" dirty="0"/>
              <a:t> </a:t>
            </a:r>
            <a:r>
              <a:rPr lang="en-US" sz="2800" b="1" dirty="0"/>
              <a:t>we need to </a:t>
            </a:r>
            <a:r>
              <a:rPr lang="en-US" sz="2800" b="1" dirty="0">
                <a:solidFill>
                  <a:srgbClr val="FF0000"/>
                </a:solidFill>
              </a:rPr>
              <a:t>reauthenticate</a:t>
            </a:r>
            <a:r>
              <a:rPr lang="en-US" sz="2800" b="1" dirty="0"/>
              <a:t> for each new request</a:t>
            </a:r>
            <a:r>
              <a:rPr lang="en-US" sz="2800" dirty="0"/>
              <a:t> (fig.1).</a:t>
            </a:r>
          </a:p>
        </p:txBody>
      </p:sp>
    </p:spTree>
    <p:extLst>
      <p:ext uri="{BB962C8B-B14F-4D97-AF65-F5344CB8AC3E}">
        <p14:creationId xmlns:p14="http://schemas.microsoft.com/office/powerpoint/2010/main" val="212161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2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7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</a:t>
            </a:r>
            <a:r>
              <a:rPr lang="en-US" sz="4800" dirty="0"/>
              <a:t>solution</a:t>
            </a:r>
            <a:r>
              <a:rPr lang="en-IL" sz="4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3035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</a:rPr>
              <a:t>The traditional way of dealing with this is the use of 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erver 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ide 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essions (SSS).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this scenario, we first check for username and password; if they are authentic, the server will save a </a:t>
            </a:r>
            <a:r>
              <a:rPr lang="en-US" sz="2800" i="1" dirty="0">
                <a:solidFill>
                  <a:srgbClr val="FF0000"/>
                </a:solidFill>
              </a:rPr>
              <a:t>session id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in memory and return it to the client. From now on, the client will just need to send its </a:t>
            </a:r>
            <a:r>
              <a:rPr lang="en-US" sz="2800" i="1" dirty="0">
                <a:solidFill>
                  <a:srgbClr val="FF0000"/>
                </a:solidFill>
              </a:rPr>
              <a:t>session id </a:t>
            </a:r>
            <a:r>
              <a:rPr lang="en-US" sz="2800" dirty="0"/>
              <a:t>to be recognized (fig.2)</a:t>
            </a:r>
          </a:p>
        </p:txBody>
      </p:sp>
    </p:spTree>
    <p:extLst>
      <p:ext uri="{BB962C8B-B14F-4D97-AF65-F5344CB8AC3E}">
        <p14:creationId xmlns:p14="http://schemas.microsoft.com/office/powerpoint/2010/main" val="368272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5595588-6ACF-3F4C-82FE-B0340238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0"/>
            <a:ext cx="1030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0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19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problem of scale</a:t>
            </a:r>
            <a:br>
              <a:rPr lang="en-US" dirty="0"/>
            </a:br>
            <a:endParaRPr lang="en-IL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F8D879-9D74-E045-A332-4F4CB65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781"/>
            <a:ext cx="121920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63B94A-9452-284A-B330-9D913E1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5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DF428-848C-F741-A5D2-E5F5F117821A}"/>
              </a:ext>
            </a:extLst>
          </p:cNvPr>
          <p:cNvSpPr txBox="1"/>
          <p:nvPr/>
        </p:nvSpPr>
        <p:spPr>
          <a:xfrm>
            <a:off x="514398" y="408530"/>
            <a:ext cx="10946081" cy="577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fix this, we have three main </a:t>
            </a:r>
            <a:r>
              <a:rPr lang="en-US" sz="2800" i="1" dirty="0">
                <a:solidFill>
                  <a:srgbClr val="FF0000"/>
                </a:solidFill>
              </a:rPr>
              <a:t>workarounds</a:t>
            </a:r>
            <a:r>
              <a:rPr lang="en-US" sz="28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Embrace the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JSON Web Token (JWT) is an open standard that defines a way for transmitting information –like </a:t>
            </a:r>
            <a:r>
              <a:rPr lang="en-US" sz="2800" dirty="0">
                <a:solidFill>
                  <a:srgbClr val="FF0000"/>
                </a:solidFill>
              </a:rPr>
              <a:t>authentication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authorization</a:t>
            </a:r>
            <a:r>
              <a:rPr lang="en-US" sz="2800" dirty="0"/>
              <a:t> facts– between two parties: an </a:t>
            </a:r>
            <a:r>
              <a:rPr lang="en-US" sz="2800" i="1" dirty="0"/>
              <a:t>issuer</a:t>
            </a:r>
            <a:r>
              <a:rPr lang="en-US" sz="2800" dirty="0"/>
              <a:t> and an </a:t>
            </a:r>
            <a:r>
              <a:rPr lang="en-US" sz="2800" i="1" dirty="0"/>
              <a:t>audience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6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8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Anatomy of a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1281362" cy="3416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JSON Web Token is essentially a long encoded text string.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string is composed of three smaller parts, separated by a dot sign. These parts are: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header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payload or body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signature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rgbClr val="FF0000"/>
                </a:solidFill>
              </a:rPr>
              <a:t>header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FFC000"/>
                </a:solidFill>
              </a:rPr>
              <a:t>payload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00B050"/>
                </a:solidFill>
              </a:rPr>
              <a:t>signature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</a:t>
            </a:r>
            <a:r>
              <a:rPr lang="en-IL" sz="4800" dirty="0"/>
              <a:t>ome basics// TODO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7"/>
            <a:ext cx="11281362" cy="468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Encoding:</a:t>
            </a:r>
          </a:p>
          <a:p>
            <a:endParaRPr lang="en-US" sz="2400" dirty="0"/>
          </a:p>
          <a:p>
            <a:r>
              <a:rPr lang="en-US" sz="2400" dirty="0"/>
              <a:t>Encryption:</a:t>
            </a:r>
          </a:p>
          <a:p>
            <a:endParaRPr lang="en-US" sz="2400" dirty="0"/>
          </a:p>
          <a:p>
            <a:r>
              <a:rPr lang="en-US" sz="2400" dirty="0"/>
              <a:t>Private key Vs Public key: </a:t>
            </a:r>
            <a:r>
              <a:rPr lang="en-US" sz="2400" i="1" dirty="0"/>
              <a:t> In asymmetric encryption, a </a:t>
            </a:r>
            <a:r>
              <a:rPr lang="en-US" sz="2400" i="1" dirty="0">
                <a:solidFill>
                  <a:srgbClr val="FF0000"/>
                </a:solidFill>
              </a:rPr>
              <a:t>public key </a:t>
            </a:r>
            <a:r>
              <a:rPr lang="en-US" sz="2400" i="1" dirty="0"/>
              <a:t>is used to </a:t>
            </a:r>
            <a:r>
              <a:rPr lang="en-US" sz="2400" i="1" dirty="0">
                <a:solidFill>
                  <a:srgbClr val="FF0000"/>
                </a:solidFill>
              </a:rPr>
              <a:t>encrypt</a:t>
            </a:r>
            <a:r>
              <a:rPr lang="en-US" sz="2400" i="1" dirty="0"/>
              <a:t> a message, whereas a </a:t>
            </a:r>
            <a:r>
              <a:rPr lang="en-US" sz="2400" i="1" dirty="0">
                <a:solidFill>
                  <a:srgbClr val="92D050"/>
                </a:solidFill>
              </a:rPr>
              <a:t>private key </a:t>
            </a:r>
            <a:r>
              <a:rPr lang="en-US" sz="2400" i="1" dirty="0"/>
              <a:t>is used to </a:t>
            </a:r>
            <a:r>
              <a:rPr lang="en-US" sz="2400" i="1" dirty="0">
                <a:solidFill>
                  <a:srgbClr val="92D050"/>
                </a:solidFill>
              </a:rPr>
              <a:t>decrypt</a:t>
            </a:r>
            <a:r>
              <a:rPr lang="en-US" sz="2400" i="1" dirty="0"/>
              <a:t> it.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Algorithm:</a:t>
            </a:r>
          </a:p>
          <a:p>
            <a:endParaRPr lang="en-US" sz="2400" dirty="0"/>
          </a:p>
          <a:p>
            <a:r>
              <a:rPr lang="en-US" sz="2400" dirty="0" err="1"/>
              <a:t>signin</a:t>
            </a:r>
            <a:r>
              <a:rPr lang="en-US" sz="2400" dirty="0"/>
              <a:t> algorithm:</a:t>
            </a:r>
          </a:p>
        </p:txBody>
      </p:sp>
    </p:spTree>
    <p:extLst>
      <p:ext uri="{BB962C8B-B14F-4D97-AF65-F5344CB8AC3E}">
        <p14:creationId xmlns:p14="http://schemas.microsoft.com/office/powerpoint/2010/main" val="258949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header section contains information about the token itself.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FE44-F745-FB4B-9B1C-6984E967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2240280"/>
            <a:ext cx="60833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318159" y="3862629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400" dirty="0"/>
              <a:t>The following JSON explains which algorithm has been used to sign the token (</a:t>
            </a:r>
            <a:r>
              <a:rPr lang="en-US" sz="2400" dirty="0" err="1"/>
              <a:t>alg</a:t>
            </a:r>
            <a:r>
              <a:rPr lang="en-US" sz="2400" dirty="0"/>
              <a:t>) and which is the key (kid) that we need to use to validate it. One moment of patience, please, we will look into this soon. :)</a:t>
            </a:r>
          </a:p>
        </p:txBody>
      </p:sp>
    </p:spTree>
    <p:extLst>
      <p:ext uri="{BB962C8B-B14F-4D97-AF65-F5344CB8AC3E}">
        <p14:creationId xmlns:p14="http://schemas.microsoft.com/office/powerpoint/2010/main" val="210545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3683713"/>
            <a:ext cx="11281362" cy="243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We set the signing algorithm to be HMAC SHA256 (JWT supports multiple algorithms), then we create a buffer from this JSON-encoded object, and we encode it using base64.</a:t>
            </a:r>
          </a:p>
          <a:p>
            <a:endParaRPr lang="en-US" sz="2800" dirty="0"/>
          </a:p>
          <a:p>
            <a:r>
              <a:rPr lang="en-US" sz="2800" dirty="0"/>
              <a:t>The partial result is eyJhbGciOiJIUzI1NiIsInR5cCI6IkpXVCJ9.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7986F-F165-8D4C-AF4B-50BEA52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1485187"/>
            <a:ext cx="9944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A7D5E-9F04-F24E-8054-E46DF64920C5}"/>
              </a:ext>
            </a:extLst>
          </p:cNvPr>
          <p:cNvSpPr txBox="1"/>
          <p:nvPr/>
        </p:nvSpPr>
        <p:spPr>
          <a:xfrm>
            <a:off x="620111" y="720651"/>
            <a:ext cx="812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400" dirty="0"/>
              <a:t>What are we going to learn?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2D83-93D2-624E-9929-E80190815DCB}"/>
              </a:ext>
            </a:extLst>
          </p:cNvPr>
          <p:cNvSpPr txBox="1"/>
          <p:nvPr/>
        </p:nvSpPr>
        <p:spPr>
          <a:xfrm>
            <a:off x="1166648" y="1890032"/>
            <a:ext cx="10405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1: JSON Web Token (JWT)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2: Fundamentals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 General architecture (modules ,C</a:t>
            </a:r>
            <a:r>
              <a:rPr lang="en-IL" sz="2400" dirty="0"/>
              <a:t>ontrollers </a:t>
            </a:r>
            <a:r>
              <a:rPr lang="en-US" sz="2400" dirty="0"/>
              <a:t>P</a:t>
            </a:r>
            <a:r>
              <a:rPr lang="en-IL" sz="2400" dirty="0"/>
              <a:t>roviders </a:t>
            </a:r>
            <a:r>
              <a:rPr lang="en-US" sz="2400" dirty="0"/>
              <a:t>)</a:t>
            </a:r>
            <a:endParaRPr lang="en-IL" sz="24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 Main features (D</a:t>
            </a:r>
            <a:r>
              <a:rPr lang="en-IL" sz="2400" dirty="0"/>
              <a:t>ecorators ,</a:t>
            </a:r>
            <a:r>
              <a:rPr lang="en-US" sz="2400" dirty="0"/>
              <a:t>P</a:t>
            </a:r>
            <a:r>
              <a:rPr lang="en-IL" sz="2400" dirty="0"/>
              <a:t>ipes, </a:t>
            </a:r>
            <a:r>
              <a:rPr lang="en-US" sz="2400" dirty="0"/>
              <a:t>Exception, middleware)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3: Demo : simple CRUD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4: First walkthrough </a:t>
            </a:r>
          </a:p>
        </p:txBody>
      </p:sp>
    </p:spTree>
    <p:extLst>
      <p:ext uri="{BB962C8B-B14F-4D97-AF65-F5344CB8AC3E}">
        <p14:creationId xmlns:p14="http://schemas.microsoft.com/office/powerpoint/2010/main" val="215592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payload is the most important part of a JWT. It contains information (</a:t>
            </a:r>
            <a:r>
              <a:rPr lang="en-US" sz="2800" i="1" dirty="0"/>
              <a:t>claims</a:t>
            </a:r>
            <a:r>
              <a:rPr lang="en-US" sz="2800" dirty="0"/>
              <a:t> in JWT jargon) about the client: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455319" y="4617720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800" dirty="0"/>
              <a:t>The </a:t>
            </a:r>
            <a:r>
              <a:rPr lang="en-US" sz="2800" dirty="0" err="1"/>
              <a:t>iss</a:t>
            </a:r>
            <a:r>
              <a:rPr lang="en-US" sz="2800" dirty="0"/>
              <a:t> property is a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registered claim</a:t>
            </a:r>
            <a:r>
              <a:rPr lang="en-US" sz="2800" dirty="0"/>
              <a:t>, it represents the identity provider that issued the token (</a:t>
            </a:r>
            <a:r>
              <a:rPr lang="en-US" sz="2800" dirty="0">
                <a:solidFill>
                  <a:srgbClr val="FF0000"/>
                </a:solidFill>
              </a:rPr>
              <a:t>the issuer</a:t>
            </a:r>
            <a:r>
              <a:rPr lang="en-US" sz="2800" dirty="0"/>
              <a:t>)— in this case,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Cognito</a:t>
            </a:r>
            <a:r>
              <a:rPr lang="en-US" sz="2800" dirty="0"/>
              <a:t>. Finally, we can add further claims based on our needs (e.g. admin claim).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46D6B-2E66-414D-A7A6-7F043EDB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09850"/>
            <a:ext cx="762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third part of the token is a hash that is computed following these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join with a dot the encoded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and the encoded </a:t>
            </a:r>
            <a:r>
              <a:rPr lang="en-US" sz="2800" dirty="0">
                <a:solidFill>
                  <a:srgbClr val="FFC000"/>
                </a:solidFill>
              </a:rPr>
              <a:t>payload</a:t>
            </a: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hash the result using the encryption algorithm specified in </a:t>
            </a:r>
            <a:r>
              <a:rPr lang="en-US" sz="2800" dirty="0" err="1">
                <a:solidFill>
                  <a:srgbClr val="00B050"/>
                </a:solidFill>
              </a:rPr>
              <a:t>alg</a:t>
            </a:r>
            <a:r>
              <a:rPr lang="en-US" sz="2800" dirty="0"/>
              <a:t> property of the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(in this case RS256) and a private key;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encode the result as Base64URL;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AEA0-0671-B245-89E1-113F2502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4564380"/>
            <a:ext cx="792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Since the token is self-contained, we own all the information needed for its validation. For example, we know the token has been signed using RS256 (</a:t>
            </a:r>
            <a:r>
              <a:rPr lang="en-US" sz="2800" dirty="0" err="1"/>
              <a:t>alg</a:t>
            </a:r>
            <a:r>
              <a:rPr lang="en-US" sz="2800" dirty="0"/>
              <a:t> property of the header) and a private key. Now we need to know </a:t>
            </a:r>
            <a:r>
              <a:rPr lang="en-US" sz="2800" b="1" dirty="0">
                <a:solidFill>
                  <a:srgbClr val="FF0000"/>
                </a:solidFill>
              </a:rPr>
              <a:t>how to get the right public key to perform the validation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//TODO add picture to explain </a:t>
            </a:r>
            <a:r>
              <a:rPr lang="en-US" sz="2800" dirty="0" err="1"/>
              <a:t>signin</a:t>
            </a:r>
            <a:r>
              <a:rPr lang="en-US" sz="2800" dirty="0"/>
              <a:t> </a:t>
            </a:r>
            <a:r>
              <a:rPr lang="en-US" sz="2800" dirty="0" err="1"/>
              <a:t>algotithm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403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IL" sz="4800" dirty="0"/>
              <a:t>Let’s summarise…but let’s take a break before…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17F2E80-C716-B040-BBEE-5CD18CA4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05206"/>
            <a:ext cx="108077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9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In a nutshell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477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 protocol is stateless, that means a new request </a:t>
            </a:r>
            <a:r>
              <a:rPr lang="en-US" sz="2800" dirty="0">
                <a:solidFill>
                  <a:srgbClr val="FF0000"/>
                </a:solidFill>
              </a:rPr>
              <a:t>won’t know </a:t>
            </a:r>
            <a:r>
              <a:rPr lang="en-US" sz="2800" dirty="0"/>
              <a:t>anything about the previous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erver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ide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essions was a solution to the statelessness of HTTP, but these, in the long run, were a threat to our </a:t>
            </a:r>
            <a:r>
              <a:rPr lang="en-US" sz="2800" dirty="0">
                <a:solidFill>
                  <a:srgbClr val="FF0000"/>
                </a:solidFill>
              </a:rPr>
              <a:t>scaling abilities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 </a:t>
            </a:r>
            <a:r>
              <a:rPr lang="en-US" sz="2800" i="1" dirty="0">
                <a:solidFill>
                  <a:srgbClr val="FF0000"/>
                </a:solidFill>
              </a:rPr>
              <a:t>self-contained</a:t>
            </a:r>
            <a:r>
              <a:rPr lang="en-US" sz="2800" dirty="0"/>
              <a:t>, that means it contains every information needed to allow or deny any given requests to an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by design, so we don’t have to fight with the stateless design of HTTP;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encoded</a:t>
            </a:r>
            <a:r>
              <a:rPr lang="en-US" sz="2800" dirty="0"/>
              <a:t>, not </a:t>
            </a:r>
            <a:r>
              <a:rPr lang="en-US" sz="2800" dirty="0">
                <a:solidFill>
                  <a:srgbClr val="FF0000"/>
                </a:solidFill>
              </a:rPr>
              <a:t>encrypted</a:t>
            </a:r>
            <a:r>
              <a:rPr lang="en-US" sz="2800" dirty="0"/>
              <a:t> have it in mind;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2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750A-E4B8-B647-8096-49A71F24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834"/>
            <a:ext cx="12192000" cy="392433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3210FA9-9A1E-9446-9D87-369E4FB74372}"/>
              </a:ext>
            </a:extLst>
          </p:cNvPr>
          <p:cNvSpPr/>
          <p:nvPr/>
        </p:nvSpPr>
        <p:spPr>
          <a:xfrm>
            <a:off x="10698480" y="3855720"/>
            <a:ext cx="1386840" cy="1203960"/>
          </a:xfrm>
          <a:prstGeom prst="frame">
            <a:avLst>
              <a:gd name="adj1" fmla="val 2155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66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53FB70-2A4E-AB46-9E38-B698137D73CC}"/>
              </a:ext>
            </a:extLst>
          </p:cNvPr>
          <p:cNvSpPr/>
          <p:nvPr/>
        </p:nvSpPr>
        <p:spPr>
          <a:xfrm>
            <a:off x="3634300" y="3244334"/>
            <a:ext cx="492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3"/>
              </a:rPr>
              <a:t>https://www.youtube.com/watch?v=K6pwjJ5h0Gg</a:t>
            </a:r>
            <a:endParaRPr lang="en-IL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F65805E-6F94-8543-B58E-2E855593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US" sz="4800" dirty="0"/>
              <a:t>O</a:t>
            </a:r>
            <a:r>
              <a:rPr lang="en-IL" sz="4800" dirty="0"/>
              <a:t>ne more time…and let’s start coding…</a:t>
            </a:r>
          </a:p>
        </p:txBody>
      </p:sp>
    </p:spTree>
    <p:extLst>
      <p:ext uri="{BB962C8B-B14F-4D97-AF65-F5344CB8AC3E}">
        <p14:creationId xmlns:p14="http://schemas.microsoft.com/office/powerpoint/2010/main" val="2658112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C0F8B73-52CC-5443-89CB-BFCD9132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3" y="0"/>
            <a:ext cx="65406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Authentication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Different kind of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4788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b="1" dirty="0"/>
              <a:t>ingle </a:t>
            </a:r>
            <a:r>
              <a:rPr lang="en-US" sz="2600" b="1" dirty="0">
                <a:solidFill>
                  <a:srgbClr val="FF0000"/>
                </a:solidFill>
              </a:rPr>
              <a:t>S</a:t>
            </a:r>
            <a:r>
              <a:rPr lang="en-US" sz="2600" b="1" dirty="0"/>
              <a:t>ign-</a:t>
            </a:r>
            <a:r>
              <a:rPr lang="en-US" sz="2600" b="1" dirty="0">
                <a:solidFill>
                  <a:srgbClr val="FF0000"/>
                </a:solidFill>
              </a:rPr>
              <a:t>O</a:t>
            </a:r>
            <a:r>
              <a:rPr lang="en-US" sz="2600" b="1" dirty="0"/>
              <a:t>n (SSO)</a:t>
            </a:r>
            <a:r>
              <a:rPr lang="en-US" sz="2600" dirty="0"/>
              <a:t> allows a user to leverage a single set of login credentials to access multiple applications. Think using your </a:t>
            </a:r>
            <a:r>
              <a:rPr lang="en-US" sz="2600" dirty="0">
                <a:solidFill>
                  <a:srgbClr val="FF0000"/>
                </a:solidFill>
              </a:rPr>
              <a:t>Facebook</a:t>
            </a:r>
            <a:r>
              <a:rPr lang="en-US" sz="2600" dirty="0"/>
              <a:t> or </a:t>
            </a:r>
            <a:r>
              <a:rPr lang="en-US" sz="2600" dirty="0">
                <a:solidFill>
                  <a:srgbClr val="FF0000"/>
                </a:solidFill>
              </a:rPr>
              <a:t>Google</a:t>
            </a:r>
            <a:r>
              <a:rPr lang="en-US" sz="2600" dirty="0"/>
              <a:t> log in to access several different applications. A technique called </a:t>
            </a:r>
            <a:r>
              <a:rPr lang="en-US" sz="2600" dirty="0">
                <a:solidFill>
                  <a:srgbClr val="FF0000"/>
                </a:solidFill>
              </a:rPr>
              <a:t>federation</a:t>
            </a:r>
            <a:r>
              <a:rPr lang="en-US" sz="2600" dirty="0"/>
              <a:t> is used by SSO systems when the applications you are logging into are spread across different domains.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600" b="1" dirty="0"/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rgbClr val="FF0000"/>
                </a:solidFill>
              </a:rPr>
              <a:t>M</a:t>
            </a:r>
            <a:r>
              <a:rPr lang="en-US" sz="2600" b="1" dirty="0"/>
              <a:t>ulti-</a:t>
            </a:r>
            <a:r>
              <a:rPr lang="en-US" sz="2600" b="1" dirty="0">
                <a:solidFill>
                  <a:srgbClr val="FF0000"/>
                </a:solidFill>
              </a:rPr>
              <a:t>F</a:t>
            </a:r>
            <a:r>
              <a:rPr lang="en-US" sz="2600" b="1" dirty="0"/>
              <a:t>actor 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b="1" dirty="0"/>
              <a:t>uthentication (MFA) </a:t>
            </a:r>
            <a:r>
              <a:rPr lang="en-US" sz="2600" dirty="0"/>
              <a:t>requires multiple means of authentication. One example is logging into a website with your username and password but then you are asked to provide a </a:t>
            </a:r>
            <a:r>
              <a:rPr lang="en-US" sz="2600" dirty="0">
                <a:solidFill>
                  <a:srgbClr val="FF0000"/>
                </a:solidFill>
              </a:rPr>
              <a:t>one-time access code </a:t>
            </a:r>
            <a:r>
              <a:rPr lang="en-US" sz="2600" dirty="0"/>
              <a:t>that the website sends to the user’s cell phone.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rgbClr val="FF0000"/>
                </a:solidFill>
              </a:rPr>
              <a:t>C</a:t>
            </a:r>
            <a:r>
              <a:rPr lang="en-US" sz="2600" b="1" dirty="0"/>
              <a:t>onsumer </a:t>
            </a:r>
            <a:r>
              <a:rPr lang="en-US" sz="2600" b="1" dirty="0">
                <a:solidFill>
                  <a:srgbClr val="FF0000"/>
                </a:solidFill>
              </a:rPr>
              <a:t>I</a:t>
            </a:r>
            <a:r>
              <a:rPr lang="en-US" sz="2600" b="1" dirty="0"/>
              <a:t>dentity and 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b="1" dirty="0"/>
              <a:t>ccess </a:t>
            </a:r>
            <a:r>
              <a:rPr lang="en-US" sz="2600" b="1" dirty="0">
                <a:solidFill>
                  <a:srgbClr val="FF0000"/>
                </a:solidFill>
              </a:rPr>
              <a:t>M</a:t>
            </a:r>
            <a:r>
              <a:rPr lang="en-US" sz="2600" b="1" dirty="0"/>
              <a:t>anagement (CIAM)</a:t>
            </a:r>
            <a:r>
              <a:rPr lang="en-US" sz="2600" dirty="0"/>
              <a:t> solutions provide features like customer registration, self-service account management, consent and preference management, but they also provide multiple authentication features. Some of those features include ones we have covered like SSO and MFA and typically have a user interface that is tailored for end-user populations as opposed to employees.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68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Road map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C46DA8E-7F10-49DB-8642-04BB22DE2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0661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0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Passport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398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Passport</a:t>
            </a:r>
            <a:r>
              <a:rPr lang="en-US" sz="2800" dirty="0"/>
              <a:t> is the most popular </a:t>
            </a:r>
            <a:r>
              <a:rPr lang="en-US" sz="2800" dirty="0" err="1"/>
              <a:t>node.js</a:t>
            </a:r>
            <a:r>
              <a:rPr lang="en-US" sz="2800" dirty="0"/>
              <a:t> authentication library, well-known by the community and successfully used in many production applications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it abstracts the authentication process into a few basic steps that you customize based on the strategy you're implementing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u="sng" dirty="0"/>
              <a:t>Configuration: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set of options that are specific to that strategy</a:t>
            </a:r>
          </a:p>
          <a:p>
            <a:pPr marL="914400" lvl="1" indent="-457200" defTabSz="9144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A "verify callback", which is where you tell Passport how to interact with your user store</a:t>
            </a:r>
          </a:p>
        </p:txBody>
      </p:sp>
    </p:spTree>
    <p:extLst>
      <p:ext uri="{BB962C8B-B14F-4D97-AF65-F5344CB8AC3E}">
        <p14:creationId xmlns:p14="http://schemas.microsoft.com/office/powerpoint/2010/main" val="385739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JWT?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92" y="314048"/>
            <a:ext cx="7556388" cy="7728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Authentications vs </a:t>
            </a:r>
            <a:r>
              <a:rPr lang="en-US" sz="4800" dirty="0" err="1">
                <a:solidFill>
                  <a:srgbClr val="FF0000"/>
                </a:solidFill>
              </a:rPr>
              <a:t>Authorisation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5170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complete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Lorem ipsum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2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314048"/>
            <a:ext cx="6586491" cy="772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do we need </a:t>
            </a:r>
            <a:r>
              <a:rPr lang="en-US" sz="4800" dirty="0">
                <a:solidFill>
                  <a:srgbClr val="FF0000"/>
                </a:solidFill>
              </a:rPr>
              <a:t>JWT?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5170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Once upon a time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Suppose you have a </a:t>
            </a:r>
            <a:r>
              <a:rPr lang="en-US" sz="2400" u="sng" dirty="0">
                <a:hlinkClick r:id="rId3"/>
              </a:rPr>
              <a:t>REST API</a:t>
            </a:r>
            <a:r>
              <a:rPr lang="en-US" sz="2400" dirty="0"/>
              <a:t> (e.g. GET /orders) and you want to restrict access to authorized users only.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most naïve approach, the API would ask for a username and password; then it will be searched in a database for whether those credentials really exist. We check for </a:t>
            </a:r>
            <a:r>
              <a:rPr lang="en-US" sz="2400" i="1" dirty="0"/>
              <a:t>authenticity</a:t>
            </a:r>
            <a:r>
              <a:rPr lang="en-US" sz="2400" dirty="0"/>
              <a:t>. 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Finally, it will be checked if the </a:t>
            </a:r>
            <a:r>
              <a:rPr lang="en-US" sz="2400" i="1" dirty="0"/>
              <a:t>authenticated</a:t>
            </a:r>
            <a:r>
              <a:rPr lang="en-US" sz="2400" dirty="0"/>
              <a:t> user is also </a:t>
            </a:r>
            <a:r>
              <a:rPr lang="en-US" sz="2400" i="1" dirty="0"/>
              <a:t>authorized</a:t>
            </a:r>
            <a:r>
              <a:rPr lang="en-US" sz="2400" dirty="0"/>
              <a:t> to perform that request. If both checks pass, the real API will be executed. It seems logical.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94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29164</TotalTime>
  <Words>2063</Words>
  <Application>Microsoft Macintosh PowerPoint</Application>
  <PresentationFormat>Widescreen</PresentationFormat>
  <Paragraphs>162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NestJs – A progressive Node.js framework</vt:lpstr>
      <vt:lpstr>PowerPoint Presentation</vt:lpstr>
      <vt:lpstr>PowerPoint Presentation</vt:lpstr>
      <vt:lpstr>Different kind of authentication</vt:lpstr>
      <vt:lpstr>Road map</vt:lpstr>
      <vt:lpstr>Passport</vt:lpstr>
      <vt:lpstr>PowerPoint Presentation</vt:lpstr>
      <vt:lpstr>Authentications vs Authorisation</vt:lpstr>
      <vt:lpstr>Why do we need JWT?</vt:lpstr>
      <vt:lpstr>A problem of state…</vt:lpstr>
      <vt:lpstr>PowerPoint Presentation</vt:lpstr>
      <vt:lpstr>A solution…</vt:lpstr>
      <vt:lpstr>PowerPoint Presentation</vt:lpstr>
      <vt:lpstr>A problem of scale </vt:lpstr>
      <vt:lpstr>PowerPoint Presentation</vt:lpstr>
      <vt:lpstr>Anatomy of a JWT</vt:lpstr>
      <vt:lpstr>Some basics// TODO</vt:lpstr>
      <vt:lpstr>Header</vt:lpstr>
      <vt:lpstr>Header</vt:lpstr>
      <vt:lpstr>Body</vt:lpstr>
      <vt:lpstr>Signature</vt:lpstr>
      <vt:lpstr>Validation</vt:lpstr>
      <vt:lpstr>Let’s summarise…but let’s take a break before…</vt:lpstr>
      <vt:lpstr>In a nutshell</vt:lpstr>
      <vt:lpstr>PowerPoint Presentation</vt:lpstr>
      <vt:lpstr>One more time…and let’s start coding…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 – A progressive Node.js framework</dc:title>
  <dc:creator>Avraham Hamu</dc:creator>
  <cp:lastModifiedBy>Avraham Hamu</cp:lastModifiedBy>
  <cp:revision>92</cp:revision>
  <dcterms:created xsi:type="dcterms:W3CDTF">2020-09-25T10:43:18Z</dcterms:created>
  <dcterms:modified xsi:type="dcterms:W3CDTF">2021-06-19T20:50:33Z</dcterms:modified>
</cp:coreProperties>
</file>