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6"/>
  </p:notesMasterIdLst>
  <p:sldIdLst>
    <p:sldId id="256" r:id="rId2"/>
    <p:sldId id="267" r:id="rId3"/>
    <p:sldId id="268" r:id="rId4"/>
    <p:sldId id="269" r:id="rId5"/>
    <p:sldId id="270" r:id="rId6"/>
    <p:sldId id="271" r:id="rId7"/>
    <p:sldId id="272" r:id="rId8"/>
    <p:sldId id="273" r:id="rId9"/>
    <p:sldId id="274" r:id="rId10"/>
    <p:sldId id="260" r:id="rId11"/>
    <p:sldId id="275" r:id="rId12"/>
    <p:sldId id="276" r:id="rId13"/>
    <p:sldId id="279" r:id="rId14"/>
    <p:sldId id="27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10"/>
    <p:restoredTop sz="70873"/>
  </p:normalViewPr>
  <p:slideViewPr>
    <p:cSldViewPr snapToGrid="0" snapToObjects="1">
      <p:cViewPr varScale="1">
        <p:scale>
          <a:sx n="103" d="100"/>
          <a:sy n="103" d="100"/>
        </p:scale>
        <p:origin x="272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AF5568-5764-3645-BA47-A2145F42072A}" type="datetimeFigureOut">
              <a:rPr lang="en-IL" smtClean="0"/>
              <a:t>5/22/21</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850163-67CE-1445-A832-1977356FC86B}" type="slidenum">
              <a:rPr lang="en-IL" smtClean="0"/>
              <a:t>‹#›</a:t>
            </a:fld>
            <a:endParaRPr lang="en-IL"/>
          </a:p>
        </p:txBody>
      </p:sp>
    </p:spTree>
    <p:extLst>
      <p:ext uri="{BB962C8B-B14F-4D97-AF65-F5344CB8AC3E}">
        <p14:creationId xmlns:p14="http://schemas.microsoft.com/office/powerpoint/2010/main" val="1907983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redis.io/"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redis.io/topics/pubsub"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2850163-67CE-1445-A832-1977356FC86B}" type="slidenum">
              <a:rPr lang="en-IL" smtClean="0"/>
              <a:t>2</a:t>
            </a:fld>
            <a:endParaRPr lang="en-IL"/>
          </a:p>
        </p:txBody>
      </p:sp>
    </p:spTree>
    <p:extLst>
      <p:ext uri="{BB962C8B-B14F-4D97-AF65-F5344CB8AC3E}">
        <p14:creationId xmlns:p14="http://schemas.microsoft.com/office/powerpoint/2010/main" val="11264348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sz="1200" b="0" i="0" kern="1200" dirty="0">
                <a:solidFill>
                  <a:schemeClr val="tx1"/>
                </a:solidFill>
                <a:effectLst/>
                <a:latin typeface="+mn-lt"/>
                <a:ea typeface="+mn-ea"/>
                <a:cs typeface="+mn-cs"/>
              </a:rPr>
              <a:t>עד עכשיו הייתה לנו תקשורת ישירה בין ה-</a:t>
            </a:r>
            <a:r>
              <a:rPr lang="en-AU" sz="1200" b="0" i="0" kern="1200" dirty="0">
                <a:solidFill>
                  <a:schemeClr val="tx1"/>
                </a:solidFill>
                <a:effectLst/>
                <a:latin typeface="+mn-lt"/>
                <a:ea typeface="+mn-ea"/>
                <a:cs typeface="+mn-cs"/>
              </a:rPr>
              <a:t>MS</a:t>
            </a:r>
            <a:r>
              <a:rPr lang="he-IL" sz="1200" b="0" i="0" kern="1200" dirty="0">
                <a:solidFill>
                  <a:schemeClr val="tx1"/>
                </a:solidFill>
                <a:effectLst/>
                <a:latin typeface="+mn-lt"/>
                <a:ea typeface="+mn-ea"/>
                <a:cs typeface="+mn-cs"/>
              </a:rPr>
              <a:t>, וזה עבד נהדר. אבל כמו שאתם יודעים יש לנו אפשרות להוסיף מה שנקרא </a:t>
            </a:r>
            <a:r>
              <a:rPr lang="en-AU" sz="1200" b="0" i="0" kern="1200" dirty="0">
                <a:solidFill>
                  <a:schemeClr val="tx1"/>
                </a:solidFill>
                <a:effectLst/>
                <a:latin typeface="+mn-lt"/>
                <a:ea typeface="+mn-ea"/>
                <a:cs typeface="+mn-cs"/>
              </a:rPr>
              <a:t>message broker</a:t>
            </a:r>
            <a:r>
              <a:rPr lang="he-IL" sz="1200" b="0" i="0" kern="1200" dirty="0">
                <a:solidFill>
                  <a:schemeClr val="tx1"/>
                </a:solidFill>
                <a:effectLst/>
                <a:latin typeface="+mn-lt"/>
                <a:ea typeface="+mn-ea"/>
                <a:cs typeface="+mn-cs"/>
              </a:rPr>
              <a:t>. ונשאלת השאלה, מדוע לנו להוסיף אותו? מדוע לנו להוסיף עוד שלב בתקשורת בין ה-</a:t>
            </a:r>
            <a:r>
              <a:rPr lang="en-AU" sz="1200" b="0" i="0" kern="1200" dirty="0">
                <a:solidFill>
                  <a:schemeClr val="tx1"/>
                </a:solidFill>
                <a:effectLst/>
                <a:latin typeface="+mn-lt"/>
                <a:ea typeface="+mn-ea"/>
                <a:cs typeface="+mn-cs"/>
              </a:rPr>
              <a:t>MS</a:t>
            </a:r>
            <a:r>
              <a:rPr lang="he-IL" sz="1200" b="0" i="0" kern="1200" dirty="0">
                <a:solidFill>
                  <a:schemeClr val="tx1"/>
                </a:solidFill>
                <a:effectLst/>
                <a:latin typeface="+mn-lt"/>
                <a:ea typeface="+mn-ea"/>
                <a:cs typeface="+mn-cs"/>
              </a:rPr>
              <a:t> שרק מוסיף עוד סיבוכיות ומוסיף מקום שעלולות להיות בו בעיות. אז הסיבה היא: </a:t>
            </a:r>
          </a:p>
          <a:p>
            <a:pPr marL="0" algn="r" defTabSz="914400" rtl="1" eaLnBrk="1" latinLnBrk="0" hangingPunct="1"/>
            <a:endParaRPr lang="he-IL" sz="1200" b="0" i="0" kern="1200" dirty="0">
              <a:solidFill>
                <a:schemeClr val="tx1"/>
              </a:solidFill>
              <a:effectLst/>
              <a:latin typeface="+mn-lt"/>
              <a:ea typeface="+mn-ea"/>
              <a:cs typeface="+mn-cs"/>
            </a:endParaRPr>
          </a:p>
          <a:p>
            <a:pPr marL="0" algn="r" defTabSz="914400" rtl="1" eaLnBrk="1" latinLnBrk="0" hangingPunct="1"/>
            <a:r>
              <a:rPr lang="en-US" sz="1200" b="0" i="0" kern="1200" dirty="0">
                <a:solidFill>
                  <a:schemeClr val="tx1"/>
                </a:solidFill>
                <a:effectLst/>
                <a:latin typeface="+mn-lt"/>
                <a:ea typeface="+mn-ea"/>
                <a:cs typeface="+mn-cs"/>
              </a:rPr>
              <a:t>Message broker</a:t>
            </a:r>
            <a:r>
              <a:rPr lang="he-IL" sz="1200" b="0" i="0" kern="1200" dirty="0">
                <a:solidFill>
                  <a:schemeClr val="tx1"/>
                </a:solidFill>
                <a:effectLst/>
                <a:latin typeface="+mn-lt"/>
                <a:ea typeface="+mn-ea"/>
                <a:cs typeface="+mn-cs"/>
              </a:rPr>
              <a:t> – מוסיף ערך בכך שהוא </a:t>
            </a:r>
            <a:r>
              <a:rPr lang="en-AU" sz="1200" b="0" i="0" kern="1200" dirty="0">
                <a:solidFill>
                  <a:schemeClr val="tx1"/>
                </a:solidFill>
                <a:effectLst/>
                <a:latin typeface="+mn-lt"/>
                <a:ea typeface="+mn-ea"/>
                <a:cs typeface="+mn-cs"/>
              </a:rPr>
              <a:t>decuples</a:t>
            </a:r>
            <a:r>
              <a:rPr lang="he-IL" sz="1200" b="0" i="0" kern="1200" dirty="0">
                <a:solidFill>
                  <a:schemeClr val="tx1"/>
                </a:solidFill>
                <a:effectLst/>
                <a:latin typeface="+mn-lt"/>
                <a:ea typeface="+mn-ea"/>
                <a:cs typeface="+mn-cs"/>
              </a:rPr>
              <a:t> את </a:t>
            </a:r>
            <a:r>
              <a:rPr lang="he-IL" sz="1200" b="0" i="0" kern="1200" dirty="0" err="1">
                <a:solidFill>
                  <a:schemeClr val="tx1"/>
                </a:solidFill>
                <a:effectLst/>
                <a:latin typeface="+mn-lt"/>
                <a:ea typeface="+mn-ea"/>
                <a:cs typeface="+mn-cs"/>
              </a:rPr>
              <a:t>הקומפוננטות</a:t>
            </a:r>
            <a:r>
              <a:rPr lang="he-IL" sz="1200" b="0" i="0" kern="1200" dirty="0">
                <a:solidFill>
                  <a:schemeClr val="tx1"/>
                </a:solidFill>
                <a:effectLst/>
                <a:latin typeface="+mn-lt"/>
                <a:ea typeface="+mn-ea"/>
                <a:cs typeface="+mn-cs"/>
              </a:rPr>
              <a:t> שלנו. עד עכשיו ה-</a:t>
            </a:r>
            <a:r>
              <a:rPr lang="en-AU" sz="1200" b="0" i="0" kern="1200" dirty="0">
                <a:solidFill>
                  <a:schemeClr val="tx1"/>
                </a:solidFill>
                <a:effectLst/>
                <a:latin typeface="+mn-lt"/>
                <a:ea typeface="+mn-ea"/>
                <a:cs typeface="+mn-cs"/>
              </a:rPr>
              <a:t>client</a:t>
            </a:r>
            <a:r>
              <a:rPr lang="he-IL" sz="1200" b="0" i="0" kern="1200" dirty="0">
                <a:solidFill>
                  <a:schemeClr val="tx1"/>
                </a:solidFill>
                <a:effectLst/>
                <a:latin typeface="+mn-lt"/>
                <a:ea typeface="+mn-ea"/>
                <a:cs typeface="+mn-cs"/>
              </a:rPr>
              <a:t> שלנו חייב לדעת על ה-</a:t>
            </a:r>
            <a:r>
              <a:rPr lang="en-AU" sz="1200" b="0" i="0" kern="1200" dirty="0">
                <a:solidFill>
                  <a:schemeClr val="tx1"/>
                </a:solidFill>
                <a:effectLst/>
                <a:latin typeface="+mn-lt"/>
                <a:ea typeface="+mn-ea"/>
                <a:cs typeface="+mn-cs"/>
              </a:rPr>
              <a:t>MS</a:t>
            </a:r>
            <a:r>
              <a:rPr lang="he-IL" sz="1200" b="0" i="0" kern="1200" dirty="0">
                <a:solidFill>
                  <a:schemeClr val="tx1"/>
                </a:solidFill>
                <a:effectLst/>
                <a:latin typeface="+mn-lt"/>
                <a:ea typeface="+mn-ea"/>
                <a:cs typeface="+mn-cs"/>
              </a:rPr>
              <a:t> ואיך תקשר </a:t>
            </a:r>
            <a:r>
              <a:rPr lang="he-IL" sz="1200" b="0" i="0" kern="1200" dirty="0" err="1">
                <a:solidFill>
                  <a:schemeClr val="tx1"/>
                </a:solidFill>
                <a:effectLst/>
                <a:latin typeface="+mn-lt"/>
                <a:ea typeface="+mn-ea"/>
                <a:cs typeface="+mn-cs"/>
              </a:rPr>
              <a:t>איתו</a:t>
            </a:r>
            <a:r>
              <a:rPr lang="he-IL" sz="1200" b="0" i="0" kern="1200" dirty="0">
                <a:solidFill>
                  <a:schemeClr val="tx1"/>
                </a:solidFill>
                <a:effectLst/>
                <a:latin typeface="+mn-lt"/>
                <a:ea typeface="+mn-ea"/>
                <a:cs typeface="+mn-cs"/>
              </a:rPr>
              <a:t>, אם נזיז את ה-</a:t>
            </a:r>
            <a:r>
              <a:rPr lang="en-AU" sz="1200" b="0" i="0" kern="1200" dirty="0">
                <a:solidFill>
                  <a:schemeClr val="tx1"/>
                </a:solidFill>
                <a:effectLst/>
                <a:latin typeface="+mn-lt"/>
                <a:ea typeface="+mn-ea"/>
                <a:cs typeface="+mn-cs"/>
              </a:rPr>
              <a:t>MS</a:t>
            </a:r>
            <a:r>
              <a:rPr lang="he-IL" sz="1200" b="0" i="0" kern="1200" dirty="0">
                <a:solidFill>
                  <a:schemeClr val="tx1"/>
                </a:solidFill>
                <a:effectLst/>
                <a:latin typeface="+mn-lt"/>
                <a:ea typeface="+mn-ea"/>
                <a:cs typeface="+mn-cs"/>
              </a:rPr>
              <a:t> אנחנו נצטרך </a:t>
            </a:r>
            <a:r>
              <a:rPr lang="he-IL" sz="1200" b="0" i="0" kern="1200" dirty="0" err="1">
                <a:solidFill>
                  <a:schemeClr val="tx1"/>
                </a:solidFill>
                <a:effectLst/>
                <a:latin typeface="+mn-lt"/>
                <a:ea typeface="+mn-ea"/>
                <a:cs typeface="+mn-cs"/>
              </a:rPr>
              <a:t>לקנפג</a:t>
            </a:r>
            <a:r>
              <a:rPr lang="he-IL" sz="1200" b="0" i="0" kern="1200" dirty="0">
                <a:solidFill>
                  <a:schemeClr val="tx1"/>
                </a:solidFill>
                <a:effectLst/>
                <a:latin typeface="+mn-lt"/>
                <a:ea typeface="+mn-ea"/>
                <a:cs typeface="+mn-cs"/>
              </a:rPr>
              <a:t> מחדש את ה-</a:t>
            </a:r>
            <a:r>
              <a:rPr lang="en-AU" sz="1200" b="0" i="0" kern="1200" dirty="0">
                <a:solidFill>
                  <a:schemeClr val="tx1"/>
                </a:solidFill>
                <a:effectLst/>
                <a:latin typeface="+mn-lt"/>
                <a:ea typeface="+mn-ea"/>
                <a:cs typeface="+mn-cs"/>
              </a:rPr>
              <a:t>client</a:t>
            </a:r>
            <a:r>
              <a:rPr lang="he-IL" sz="1200" b="0" i="0" kern="1200" dirty="0">
                <a:solidFill>
                  <a:schemeClr val="tx1"/>
                </a:solidFill>
                <a:effectLst/>
                <a:latin typeface="+mn-lt"/>
                <a:ea typeface="+mn-ea"/>
                <a:cs typeface="+mn-cs"/>
              </a:rPr>
              <a:t> גם. עם </a:t>
            </a:r>
            <a:r>
              <a:rPr lang="en-AU" sz="1200" b="0" i="0" kern="1200" dirty="0">
                <a:solidFill>
                  <a:schemeClr val="tx1"/>
                </a:solidFill>
                <a:effectLst/>
                <a:latin typeface="+mn-lt"/>
                <a:ea typeface="+mn-ea"/>
                <a:cs typeface="+mn-cs"/>
              </a:rPr>
              <a:t>MS</a:t>
            </a:r>
            <a:r>
              <a:rPr lang="he-IL" sz="1200" b="0" i="0" kern="1200" dirty="0">
                <a:solidFill>
                  <a:schemeClr val="tx1"/>
                </a:solidFill>
                <a:effectLst/>
                <a:latin typeface="+mn-lt"/>
                <a:ea typeface="+mn-ea"/>
                <a:cs typeface="+mn-cs"/>
              </a:rPr>
              <a:t> אחד שלא נתמך ע"י </a:t>
            </a:r>
            <a:r>
              <a:rPr lang="en-AU" sz="1200" b="0" i="0" kern="1200" dirty="0">
                <a:solidFill>
                  <a:schemeClr val="tx1"/>
                </a:solidFill>
                <a:effectLst/>
                <a:latin typeface="+mn-lt"/>
                <a:ea typeface="+mn-ea"/>
                <a:cs typeface="+mn-cs"/>
              </a:rPr>
              <a:t>MS</a:t>
            </a:r>
            <a:r>
              <a:rPr lang="he-IL" sz="1200" b="0" i="0" kern="1200" dirty="0">
                <a:solidFill>
                  <a:schemeClr val="tx1"/>
                </a:solidFill>
                <a:effectLst/>
                <a:latin typeface="+mn-lt"/>
                <a:ea typeface="+mn-ea"/>
                <a:cs typeface="+mn-cs"/>
              </a:rPr>
              <a:t> נוספים, זו משימה דיי פשוטה, אבל מה קורה כאשר יש לנו מאות MS במערכת? דרך אחת לנהל מערכת כזו מרוכבת זה לנתב את כל התקשורת דרך נקודה אחת. כשדברים לא עובדים, במקום לגשת לקליינט ולהתחיל לרוץ אחרי הבעיה אפשר לגשת ישר ל- </a:t>
            </a:r>
            <a:r>
              <a:rPr lang="en-AU" sz="1200" b="0" i="0" kern="1200" dirty="0">
                <a:solidFill>
                  <a:schemeClr val="tx1"/>
                </a:solidFill>
                <a:effectLst/>
                <a:latin typeface="+mn-lt"/>
                <a:ea typeface="+mn-ea"/>
                <a:cs typeface="+mn-cs"/>
              </a:rPr>
              <a:t>message broker</a:t>
            </a:r>
            <a:r>
              <a:rPr lang="he-IL" sz="1200" b="0" i="0" kern="1200" dirty="0">
                <a:solidFill>
                  <a:schemeClr val="tx1"/>
                </a:solidFill>
                <a:effectLst/>
                <a:latin typeface="+mn-lt"/>
                <a:ea typeface="+mn-ea"/>
                <a:cs typeface="+mn-cs"/>
              </a:rPr>
              <a:t> לראות מה הבעיה </a:t>
            </a:r>
          </a:p>
        </p:txBody>
      </p:sp>
      <p:sp>
        <p:nvSpPr>
          <p:cNvPr id="4" name="Slide Number Placeholder 3"/>
          <p:cNvSpPr>
            <a:spLocks noGrp="1"/>
          </p:cNvSpPr>
          <p:nvPr>
            <p:ph type="sldNum" sz="quarter" idx="5"/>
          </p:nvPr>
        </p:nvSpPr>
        <p:spPr/>
        <p:txBody>
          <a:bodyPr/>
          <a:lstStyle/>
          <a:p>
            <a:fld id="{D2850163-67CE-1445-A832-1977356FC86B}" type="slidenum">
              <a:rPr lang="en-IL" smtClean="0"/>
              <a:t>11</a:t>
            </a:fld>
            <a:endParaRPr lang="en-IL"/>
          </a:p>
        </p:txBody>
      </p:sp>
    </p:spTree>
    <p:extLst>
      <p:ext uri="{BB962C8B-B14F-4D97-AF65-F5344CB8AC3E}">
        <p14:creationId xmlns:p14="http://schemas.microsoft.com/office/powerpoint/2010/main" val="2920191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sz="1200" b="0" i="0" kern="1200" dirty="0">
                <a:solidFill>
                  <a:schemeClr val="tx1"/>
                </a:solidFill>
                <a:effectLst/>
                <a:latin typeface="+mn-lt"/>
                <a:ea typeface="+mn-ea"/>
                <a:cs typeface="+mn-cs"/>
              </a:rPr>
              <a:t>בתקווה עכשיו זה ברור לנו מדוע להוסיף </a:t>
            </a:r>
            <a:r>
              <a:rPr lang="en-AU" sz="1200" b="0" i="0" kern="1200" dirty="0">
                <a:solidFill>
                  <a:schemeClr val="tx1"/>
                </a:solidFill>
                <a:effectLst/>
                <a:latin typeface="+mn-lt"/>
                <a:ea typeface="+mn-ea"/>
                <a:cs typeface="+mn-cs"/>
              </a:rPr>
              <a:t>message broker</a:t>
            </a:r>
            <a:r>
              <a:rPr lang="he-IL" sz="1200" b="0" i="0" kern="1200" dirty="0">
                <a:solidFill>
                  <a:schemeClr val="tx1"/>
                </a:solidFill>
                <a:effectLst/>
                <a:latin typeface="+mn-lt"/>
                <a:ea typeface="+mn-ea"/>
                <a:cs typeface="+mn-cs"/>
              </a:rPr>
              <a:t> זה לא </a:t>
            </a:r>
            <a:r>
              <a:rPr lang="he-IL" sz="1200" b="0" i="0" kern="1200" dirty="0" err="1">
                <a:solidFill>
                  <a:schemeClr val="tx1"/>
                </a:solidFill>
                <a:effectLst/>
                <a:latin typeface="+mn-lt"/>
                <a:ea typeface="+mn-ea"/>
                <a:cs typeface="+mn-cs"/>
              </a:rPr>
              <a:t>ביזבוז</a:t>
            </a:r>
            <a:r>
              <a:rPr lang="he-IL" sz="1200" b="0" i="0" kern="1200" dirty="0">
                <a:solidFill>
                  <a:schemeClr val="tx1"/>
                </a:solidFill>
                <a:effectLst/>
                <a:latin typeface="+mn-lt"/>
                <a:ea typeface="+mn-ea"/>
                <a:cs typeface="+mn-cs"/>
              </a:rPr>
              <a:t> זמן. ישנם הרבה סוגים של </a:t>
            </a:r>
            <a:r>
              <a:rPr lang="en-AU" sz="1200" b="0" i="0" kern="1200" dirty="0">
                <a:solidFill>
                  <a:schemeClr val="tx1"/>
                </a:solidFill>
                <a:effectLst/>
                <a:latin typeface="+mn-lt"/>
                <a:ea typeface="+mn-ea"/>
                <a:cs typeface="+mn-cs"/>
              </a:rPr>
              <a:t>message brokers</a:t>
            </a:r>
            <a:r>
              <a:rPr lang="he-IL" sz="1200" b="0" i="0" kern="1200" dirty="0">
                <a:solidFill>
                  <a:schemeClr val="tx1"/>
                </a:solidFill>
                <a:effectLst/>
                <a:latin typeface="+mn-lt"/>
                <a:ea typeface="+mn-ea"/>
                <a:cs typeface="+mn-cs"/>
              </a:rPr>
              <a:t> שאפשר </a:t>
            </a:r>
            <a:r>
              <a:rPr lang="he-IL" sz="1200" b="0" i="0" kern="1200" dirty="0" err="1">
                <a:solidFill>
                  <a:schemeClr val="tx1"/>
                </a:solidFill>
                <a:effectLst/>
                <a:latin typeface="+mn-lt"/>
                <a:ea typeface="+mn-ea"/>
                <a:cs typeface="+mn-cs"/>
              </a:rPr>
              <a:t>לקנפג</a:t>
            </a:r>
            <a:r>
              <a:rPr lang="he-IL" sz="1200" b="0" i="0" kern="1200" dirty="0">
                <a:solidFill>
                  <a:schemeClr val="tx1"/>
                </a:solidFill>
                <a:effectLst/>
                <a:latin typeface="+mn-lt"/>
                <a:ea typeface="+mn-ea"/>
                <a:cs typeface="+mn-cs"/>
              </a:rPr>
              <a:t> ולהשתמש בהם כדי לנתב את המידע, למעשה הם דיי אותה גברת בשינוי אדרת. אפשר לקרוא עליהם עוד בדוקומנטציה של </a:t>
            </a:r>
            <a:r>
              <a:rPr lang="he-IL" sz="1200" b="0" i="0" kern="1200" dirty="0" err="1">
                <a:solidFill>
                  <a:schemeClr val="tx1"/>
                </a:solidFill>
                <a:effectLst/>
                <a:latin typeface="+mn-lt"/>
                <a:ea typeface="+mn-ea"/>
                <a:cs typeface="+mn-cs"/>
              </a:rPr>
              <a:t>נסט</a:t>
            </a:r>
            <a:r>
              <a:rPr lang="he-IL" sz="1200" b="0" i="0" kern="1200" dirty="0">
                <a:solidFill>
                  <a:schemeClr val="tx1"/>
                </a:solidFill>
                <a:effectLst/>
                <a:latin typeface="+mn-lt"/>
                <a:ea typeface="+mn-ea"/>
                <a:cs typeface="+mn-cs"/>
              </a:rPr>
              <a:t> וגם אני לא ניסיתי להשתמש בכולם. נראה את </a:t>
            </a:r>
            <a:r>
              <a:rPr lang="he-IL" sz="1200" b="0" i="0" kern="1200" dirty="0" err="1">
                <a:solidFill>
                  <a:schemeClr val="tx1"/>
                </a:solidFill>
                <a:effectLst/>
                <a:latin typeface="+mn-lt"/>
                <a:ea typeface="+mn-ea"/>
                <a:cs typeface="+mn-cs"/>
              </a:rPr>
              <a:t>רדיס</a:t>
            </a:r>
            <a:r>
              <a:rPr lang="he-IL" sz="1200" b="0" i="0" kern="1200" dirty="0">
                <a:solidFill>
                  <a:schemeClr val="tx1"/>
                </a:solidFill>
                <a:effectLst/>
                <a:latin typeface="+mn-lt"/>
                <a:ea typeface="+mn-ea"/>
                <a:cs typeface="+mn-cs"/>
              </a:rPr>
              <a:t> כדוגמא</a:t>
            </a:r>
          </a:p>
        </p:txBody>
      </p:sp>
      <p:sp>
        <p:nvSpPr>
          <p:cNvPr id="4" name="Slide Number Placeholder 3"/>
          <p:cNvSpPr>
            <a:spLocks noGrp="1"/>
          </p:cNvSpPr>
          <p:nvPr>
            <p:ph type="sldNum" sz="quarter" idx="5"/>
          </p:nvPr>
        </p:nvSpPr>
        <p:spPr/>
        <p:txBody>
          <a:bodyPr/>
          <a:lstStyle/>
          <a:p>
            <a:fld id="{D2850163-67CE-1445-A832-1977356FC86B}" type="slidenum">
              <a:rPr lang="en-IL" smtClean="0"/>
              <a:t>12</a:t>
            </a:fld>
            <a:endParaRPr lang="en-IL"/>
          </a:p>
        </p:txBody>
      </p:sp>
    </p:spTree>
    <p:extLst>
      <p:ext uri="{BB962C8B-B14F-4D97-AF65-F5344CB8AC3E}">
        <p14:creationId xmlns:p14="http://schemas.microsoft.com/office/powerpoint/2010/main" val="4049563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rtl="0" eaLnBrk="1" latinLnBrk="0" hangingPunct="1"/>
            <a:r>
              <a:rPr lang="en-US" sz="1200" b="0" i="0"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hlinkClick r:id="rId3"/>
              </a:rPr>
              <a:t>Redis</a:t>
            </a:r>
            <a:r>
              <a:rPr lang="en-US" sz="1200" b="0" i="0" kern="1200" dirty="0">
                <a:solidFill>
                  <a:schemeClr val="tx1"/>
                </a:solidFill>
                <a:effectLst/>
                <a:latin typeface="+mn-lt"/>
                <a:ea typeface="+mn-ea"/>
                <a:cs typeface="+mn-cs"/>
              </a:rPr>
              <a:t> transporter implements the publish/subscribe messaging paradigm and leverages the </a:t>
            </a:r>
            <a:r>
              <a:rPr lang="en-US" sz="1200" b="1" i="0" u="none" strike="noStrike" kern="1200" dirty="0">
                <a:solidFill>
                  <a:schemeClr val="tx1"/>
                </a:solidFill>
                <a:effectLst/>
                <a:latin typeface="+mn-lt"/>
                <a:ea typeface="+mn-ea"/>
                <a:cs typeface="+mn-cs"/>
                <a:hlinkClick r:id="rId4"/>
              </a:rPr>
              <a:t>Pub/Sub</a:t>
            </a:r>
            <a:r>
              <a:rPr lang="en-US" sz="1200" b="0" i="0" kern="1200" dirty="0">
                <a:solidFill>
                  <a:schemeClr val="tx1"/>
                </a:solidFill>
                <a:effectLst/>
                <a:latin typeface="+mn-lt"/>
                <a:ea typeface="+mn-ea"/>
                <a:cs typeface="+mn-cs"/>
              </a:rPr>
              <a:t> feature of </a:t>
            </a:r>
            <a:r>
              <a:rPr lang="en-US" sz="1200" b="0" i="0" kern="1200" dirty="0" err="1">
                <a:solidFill>
                  <a:schemeClr val="tx1"/>
                </a:solidFill>
                <a:effectLst/>
                <a:latin typeface="+mn-lt"/>
                <a:ea typeface="+mn-ea"/>
                <a:cs typeface="+mn-cs"/>
              </a:rPr>
              <a:t>Redis</a:t>
            </a:r>
            <a:r>
              <a:rPr lang="en-US" sz="1200" b="0" i="0" kern="1200" dirty="0">
                <a:solidFill>
                  <a:schemeClr val="tx1"/>
                </a:solidFill>
                <a:effectLst/>
                <a:latin typeface="+mn-lt"/>
                <a:ea typeface="+mn-ea"/>
                <a:cs typeface="+mn-cs"/>
              </a:rPr>
              <a:t>. Published messages are categorized in channels, without knowing what subscribers (if any) will eventually receive the message. Each microservice can subscribe to any number of channels. In addition, more than one channel can be subscribed to at a time. Messages exchanged through channels are </a:t>
            </a:r>
            <a:r>
              <a:rPr lang="en-US" sz="1200" b="1" i="0" kern="1200" dirty="0">
                <a:solidFill>
                  <a:schemeClr val="tx1"/>
                </a:solidFill>
                <a:effectLst/>
                <a:latin typeface="+mn-lt"/>
                <a:ea typeface="+mn-ea"/>
                <a:cs typeface="+mn-cs"/>
              </a:rPr>
              <a:t>fire-and-forget</a:t>
            </a:r>
            <a:r>
              <a:rPr lang="en-US" sz="1200" b="0" i="0" kern="1200" dirty="0">
                <a:solidFill>
                  <a:schemeClr val="tx1"/>
                </a:solidFill>
                <a:effectLst/>
                <a:latin typeface="+mn-lt"/>
                <a:ea typeface="+mn-ea"/>
                <a:cs typeface="+mn-cs"/>
              </a:rPr>
              <a:t>, which means that if a message is published and there are no subscribers interested in it, the message is removed and cannot be recovered. Thus, you don't have a guarantee that either messages or events will be handled by at least one service. A single message can be subscribed to (and received) by multiple subscribers.</a:t>
            </a:r>
          </a:p>
          <a:p>
            <a:pPr marL="0" algn="r" defTabSz="914400" rtl="1" eaLnBrk="1" latinLnBrk="0" hangingPunct="1"/>
            <a:endParaRPr lang="he-IL" sz="1200" b="0" i="0" kern="1200" dirty="0">
              <a:solidFill>
                <a:schemeClr val="tx1"/>
              </a:solidFill>
              <a:effectLst/>
              <a:latin typeface="+mn-lt"/>
              <a:ea typeface="+mn-ea"/>
              <a:cs typeface="+mn-cs"/>
            </a:endParaRPr>
          </a:p>
          <a:p>
            <a:pPr marL="0" algn="r" defTabSz="914400" rtl="1" eaLnBrk="1" latinLnBrk="0" hangingPunct="1"/>
            <a:r>
              <a:rPr lang="he-IL" sz="1200" b="0" i="0" kern="1200" dirty="0">
                <a:solidFill>
                  <a:schemeClr val="tx1"/>
                </a:solidFill>
                <a:effectLst/>
                <a:latin typeface="+mn-lt"/>
                <a:ea typeface="+mn-ea"/>
                <a:cs typeface="+mn-cs"/>
              </a:rPr>
              <a:t>בנוסף בעזרת </a:t>
            </a:r>
            <a:r>
              <a:rPr lang="he-IL" sz="1200" b="0" i="0" kern="1200" dirty="0" err="1">
                <a:solidFill>
                  <a:schemeClr val="tx1"/>
                </a:solidFill>
                <a:effectLst/>
                <a:latin typeface="+mn-lt"/>
                <a:ea typeface="+mn-ea"/>
                <a:cs typeface="+mn-cs"/>
              </a:rPr>
              <a:t>רדיס</a:t>
            </a:r>
            <a:r>
              <a:rPr lang="he-IL" sz="1200" b="0" i="0" kern="1200" dirty="0">
                <a:solidFill>
                  <a:schemeClr val="tx1"/>
                </a:solidFill>
                <a:effectLst/>
                <a:latin typeface="+mn-lt"/>
                <a:ea typeface="+mn-ea"/>
                <a:cs typeface="+mn-cs"/>
              </a:rPr>
              <a:t> </a:t>
            </a:r>
            <a:r>
              <a:rPr lang="he-IL" sz="1200" b="0" i="0" kern="1200" dirty="0" err="1">
                <a:solidFill>
                  <a:schemeClr val="tx1"/>
                </a:solidFill>
                <a:effectLst/>
                <a:latin typeface="+mn-lt"/>
                <a:ea typeface="+mn-ea"/>
                <a:cs typeface="+mn-cs"/>
              </a:rPr>
              <a:t>נסט</a:t>
            </a:r>
            <a:r>
              <a:rPr lang="he-IL" sz="1200" b="0" i="0" kern="1200" dirty="0">
                <a:solidFill>
                  <a:schemeClr val="tx1"/>
                </a:solidFill>
                <a:effectLst/>
                <a:latin typeface="+mn-lt"/>
                <a:ea typeface="+mn-ea"/>
                <a:cs typeface="+mn-cs"/>
              </a:rPr>
              <a:t> מפעיל באופן אוטומטי את ה-</a:t>
            </a:r>
            <a:r>
              <a:rPr lang="en-AU" sz="1200" b="0" i="0" kern="1200" dirty="0">
                <a:solidFill>
                  <a:schemeClr val="tx1"/>
                </a:solidFill>
                <a:effectLst/>
                <a:latin typeface="+mn-lt"/>
                <a:ea typeface="+mn-ea"/>
                <a:cs typeface="+mn-cs"/>
              </a:rPr>
              <a:t>pub/sub</a:t>
            </a:r>
            <a:r>
              <a:rPr lang="he-IL" sz="1200" b="0" i="0" kern="1200" dirty="0">
                <a:solidFill>
                  <a:schemeClr val="tx1"/>
                </a:solidFill>
                <a:effectLst/>
                <a:latin typeface="+mn-lt"/>
                <a:ea typeface="+mn-ea"/>
                <a:cs typeface="+mn-cs"/>
              </a:rPr>
              <a:t> פיצ'ר שבעזרתו כל </a:t>
            </a:r>
            <a:r>
              <a:rPr lang="en-AU" sz="1200" b="0" i="0" kern="1200" dirty="0">
                <a:solidFill>
                  <a:schemeClr val="tx1"/>
                </a:solidFill>
                <a:effectLst/>
                <a:latin typeface="+mn-lt"/>
                <a:ea typeface="+mn-ea"/>
                <a:cs typeface="+mn-cs"/>
              </a:rPr>
              <a:t>MS</a:t>
            </a:r>
            <a:r>
              <a:rPr lang="he-IL" sz="1200" b="0" i="0" kern="1200" dirty="0">
                <a:solidFill>
                  <a:schemeClr val="tx1"/>
                </a:solidFill>
                <a:effectLst/>
                <a:latin typeface="+mn-lt"/>
                <a:ea typeface="+mn-ea"/>
                <a:cs typeface="+mn-cs"/>
              </a:rPr>
              <a:t> יכול </a:t>
            </a:r>
            <a:r>
              <a:rPr lang="he-IL" sz="1200" b="0" i="0" kern="1200" dirty="0" err="1">
                <a:solidFill>
                  <a:schemeClr val="tx1"/>
                </a:solidFill>
                <a:effectLst/>
                <a:latin typeface="+mn-lt"/>
                <a:ea typeface="+mn-ea"/>
                <a:cs typeface="+mn-cs"/>
              </a:rPr>
              <a:t>להרשם</a:t>
            </a:r>
            <a:r>
              <a:rPr lang="he-IL" sz="1200" b="0" i="0" kern="1200" dirty="0">
                <a:solidFill>
                  <a:schemeClr val="tx1"/>
                </a:solidFill>
                <a:effectLst/>
                <a:latin typeface="+mn-lt"/>
                <a:ea typeface="+mn-ea"/>
                <a:cs typeface="+mn-cs"/>
              </a:rPr>
              <a:t> לכמה ערוצים שהוא רוצה. וכמה </a:t>
            </a:r>
            <a:r>
              <a:rPr lang="en-AU" sz="1200" b="0" i="0" kern="1200" dirty="0">
                <a:solidFill>
                  <a:schemeClr val="tx1"/>
                </a:solidFill>
                <a:effectLst/>
                <a:latin typeface="+mn-lt"/>
                <a:ea typeface="+mn-ea"/>
                <a:cs typeface="+mn-cs"/>
              </a:rPr>
              <a:t>MS</a:t>
            </a:r>
            <a:r>
              <a:rPr lang="he-IL" sz="1200" b="0" i="0" kern="1200" dirty="0">
                <a:solidFill>
                  <a:schemeClr val="tx1"/>
                </a:solidFill>
                <a:effectLst/>
                <a:latin typeface="+mn-lt"/>
                <a:ea typeface="+mn-ea"/>
                <a:cs typeface="+mn-cs"/>
              </a:rPr>
              <a:t> יכולים </a:t>
            </a:r>
            <a:r>
              <a:rPr lang="he-IL" sz="1200" b="0" i="0" kern="1200" dirty="0" err="1">
                <a:solidFill>
                  <a:schemeClr val="tx1"/>
                </a:solidFill>
                <a:effectLst/>
                <a:latin typeface="+mn-lt"/>
                <a:ea typeface="+mn-ea"/>
                <a:cs typeface="+mn-cs"/>
              </a:rPr>
              <a:t>להרשם</a:t>
            </a:r>
            <a:r>
              <a:rPr lang="he-IL" sz="1200" b="0" i="0" kern="1200" dirty="0">
                <a:solidFill>
                  <a:schemeClr val="tx1"/>
                </a:solidFill>
                <a:effectLst/>
                <a:latin typeface="+mn-lt"/>
                <a:ea typeface="+mn-ea"/>
                <a:cs typeface="+mn-cs"/>
              </a:rPr>
              <a:t> לערוץ </a:t>
            </a:r>
            <a:r>
              <a:rPr lang="he-IL" sz="1200" b="0" i="0" kern="1200" dirty="0" err="1">
                <a:solidFill>
                  <a:schemeClr val="tx1"/>
                </a:solidFill>
                <a:effectLst/>
                <a:latin typeface="+mn-lt"/>
                <a:ea typeface="+mn-ea"/>
                <a:cs typeface="+mn-cs"/>
              </a:rPr>
              <a:t>מסויים</a:t>
            </a:r>
            <a:r>
              <a:rPr lang="he-IL" sz="1200" b="0" i="0" kern="1200" dirty="0">
                <a:solidFill>
                  <a:schemeClr val="tx1"/>
                </a:solidFill>
                <a:effectLst/>
                <a:latin typeface="+mn-lt"/>
                <a:ea typeface="+mn-ea"/>
                <a:cs typeface="+mn-cs"/>
              </a:rPr>
              <a:t> ב-</a:t>
            </a:r>
            <a:r>
              <a:rPr lang="en-AU" sz="1200" b="0" i="0" kern="1200" dirty="0" err="1">
                <a:solidFill>
                  <a:schemeClr val="tx1"/>
                </a:solidFill>
                <a:effectLst/>
                <a:latin typeface="+mn-lt"/>
                <a:ea typeface="+mn-ea"/>
                <a:cs typeface="+mn-cs"/>
              </a:rPr>
              <a:t>redis</a:t>
            </a:r>
            <a:r>
              <a:rPr lang="he-IL" sz="1200" b="0" i="0" kern="1200" dirty="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D2850163-67CE-1445-A832-1977356FC86B}" type="slidenum">
              <a:rPr lang="en-IL" smtClean="0"/>
              <a:t>13</a:t>
            </a:fld>
            <a:endParaRPr lang="en-IL"/>
          </a:p>
        </p:txBody>
      </p:sp>
    </p:spTree>
    <p:extLst>
      <p:ext uri="{BB962C8B-B14F-4D97-AF65-F5344CB8AC3E}">
        <p14:creationId xmlns:p14="http://schemas.microsoft.com/office/powerpoint/2010/main" val="39181949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IL" dirty="0"/>
          </a:p>
        </p:txBody>
      </p:sp>
      <p:sp>
        <p:nvSpPr>
          <p:cNvPr id="4" name="Slide Number Placeholder 3"/>
          <p:cNvSpPr>
            <a:spLocks noGrp="1"/>
          </p:cNvSpPr>
          <p:nvPr>
            <p:ph type="sldNum" sz="quarter" idx="5"/>
          </p:nvPr>
        </p:nvSpPr>
        <p:spPr/>
        <p:txBody>
          <a:bodyPr/>
          <a:lstStyle/>
          <a:p>
            <a:fld id="{D2850163-67CE-1445-A832-1977356FC86B}" type="slidenum">
              <a:rPr lang="en-IL" smtClean="0"/>
              <a:t>14</a:t>
            </a:fld>
            <a:endParaRPr lang="en-IL"/>
          </a:p>
        </p:txBody>
      </p:sp>
    </p:spTree>
    <p:extLst>
      <p:ext uri="{BB962C8B-B14F-4D97-AF65-F5344CB8AC3E}">
        <p14:creationId xmlns:p14="http://schemas.microsoft.com/office/powerpoint/2010/main" val="941196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עד עכשיו למעשה האפליקציה שבנינו הייתה מונוליטית.</a:t>
            </a:r>
            <a:endParaRPr lang="en-US" dirty="0"/>
          </a:p>
          <a:p>
            <a:pPr marL="0" algn="l" defTabSz="914400" rtl="0" eaLnBrk="1" latinLnBrk="0" hangingPunct="1"/>
            <a:r>
              <a:rPr lang="en-US" dirty="0" err="1"/>
              <a:t>Monolitic</a:t>
            </a:r>
            <a:r>
              <a:rPr lang="en-US" dirty="0"/>
              <a:t> application - </a:t>
            </a:r>
            <a:r>
              <a:rPr lang="en-US" sz="1200" b="0" i="0" kern="1200" dirty="0">
                <a:solidFill>
                  <a:schemeClr val="tx1"/>
                </a:solidFill>
                <a:effectLst/>
                <a:latin typeface="+mn-lt"/>
                <a:ea typeface="+mn-ea"/>
                <a:cs typeface="+mn-cs"/>
              </a:rPr>
              <a:t>If all the functionalities of a project exists in a single codebase, then that application is known as monolithic application. </a:t>
            </a:r>
          </a:p>
          <a:p>
            <a:pPr marL="0" algn="l" defTabSz="914400" rtl="0" eaLnBrk="1" latinLnBrk="0" hangingPunct="1"/>
            <a:endParaRPr lang="en-US" sz="1200" b="0" i="0" kern="1200" dirty="0">
              <a:solidFill>
                <a:schemeClr val="tx1"/>
              </a:solidFill>
              <a:effectLst/>
              <a:latin typeface="+mn-lt"/>
              <a:ea typeface="+mn-ea"/>
              <a:cs typeface="+mn-cs"/>
            </a:endParaRPr>
          </a:p>
          <a:p>
            <a:pPr marL="0" algn="r" defTabSz="914400" rtl="1" eaLnBrk="1" latinLnBrk="0" hangingPunct="1"/>
            <a:r>
              <a:rPr lang="he-IL" sz="1200" b="0" i="0" kern="1200" dirty="0">
                <a:solidFill>
                  <a:schemeClr val="tx1"/>
                </a:solidFill>
                <a:effectLst/>
                <a:latin typeface="+mn-lt"/>
                <a:ea typeface="+mn-ea"/>
                <a:cs typeface="+mn-cs"/>
              </a:rPr>
              <a:t>פה למעשה המימוש מגיע </a:t>
            </a:r>
            <a:r>
              <a:rPr lang="he-IL" sz="1200" b="0" i="0" kern="1200" dirty="0" err="1">
                <a:solidFill>
                  <a:schemeClr val="tx1"/>
                </a:solidFill>
                <a:effectLst/>
                <a:latin typeface="+mn-lt"/>
                <a:ea typeface="+mn-ea"/>
                <a:cs typeface="+mn-cs"/>
              </a:rPr>
              <a:t>מנסט</a:t>
            </a:r>
            <a:r>
              <a:rPr lang="he-IL" sz="1200" b="0" i="0" kern="1200" dirty="0">
                <a:solidFill>
                  <a:schemeClr val="tx1"/>
                </a:solidFill>
                <a:effectLst/>
                <a:latin typeface="+mn-lt"/>
                <a:ea typeface="+mn-ea"/>
                <a:cs typeface="+mn-cs"/>
              </a:rPr>
              <a:t>, אבל הקונספט הוא קונספט של תוכנה. מדוע עדיף לנו להשתמש הארכיטקטורה של </a:t>
            </a:r>
            <a:r>
              <a:rPr lang="en-AU" sz="1200" b="0" i="0" kern="1200" dirty="0">
                <a:solidFill>
                  <a:schemeClr val="tx1"/>
                </a:solidFill>
                <a:effectLst/>
                <a:latin typeface="+mn-lt"/>
                <a:ea typeface="+mn-ea"/>
                <a:cs typeface="+mn-cs"/>
              </a:rPr>
              <a:t>microservices</a:t>
            </a:r>
            <a:r>
              <a:rPr lang="he-IL" sz="1200" b="0" i="0" kern="1200" dirty="0">
                <a:solidFill>
                  <a:schemeClr val="tx1"/>
                </a:solidFill>
                <a:effectLst/>
                <a:latin typeface="+mn-lt"/>
                <a:ea typeface="+mn-ea"/>
                <a:cs typeface="+mn-cs"/>
              </a:rPr>
              <a:t> על פני </a:t>
            </a:r>
            <a:r>
              <a:rPr lang="he-IL" sz="1200" b="0" i="0" kern="1200" dirty="0" err="1">
                <a:solidFill>
                  <a:schemeClr val="tx1"/>
                </a:solidFill>
                <a:effectLst/>
                <a:latin typeface="+mn-lt"/>
                <a:ea typeface="+mn-ea"/>
                <a:cs typeface="+mn-cs"/>
              </a:rPr>
              <a:t>ארכיטקרטוקה</a:t>
            </a:r>
            <a:r>
              <a:rPr lang="he-IL" sz="1200" b="0" i="0" kern="1200" dirty="0">
                <a:solidFill>
                  <a:schemeClr val="tx1"/>
                </a:solidFill>
                <a:effectLst/>
                <a:latin typeface="+mn-lt"/>
                <a:ea typeface="+mn-ea"/>
                <a:cs typeface="+mn-cs"/>
              </a:rPr>
              <a:t> מונוליטית? </a:t>
            </a:r>
          </a:p>
          <a:p>
            <a:pPr fontAlgn="base"/>
            <a:r>
              <a:rPr lang="en-US" sz="1200" b="1" i="0" kern="1200" dirty="0">
                <a:solidFill>
                  <a:schemeClr val="tx1"/>
                </a:solidFill>
                <a:effectLst/>
                <a:latin typeface="+mn-lt"/>
                <a:ea typeface="+mn-ea"/>
                <a:cs typeface="+mn-cs"/>
              </a:rPr>
              <a:t>Disadvantages of Monolithic applications:</a:t>
            </a:r>
            <a:endParaRPr lang="en-US" sz="1200" b="0" i="0" kern="1200" dirty="0">
              <a:solidFill>
                <a:schemeClr val="tx1"/>
              </a:solidFill>
              <a:effectLst/>
              <a:latin typeface="+mn-lt"/>
              <a:ea typeface="+mn-ea"/>
              <a:cs typeface="+mn-cs"/>
            </a:endParaRPr>
          </a:p>
          <a:p>
            <a:pPr marL="228600" indent="-228600" fontAlgn="base">
              <a:buFont typeface="+mj-lt"/>
              <a:buAutoNum type="arabicPeriod"/>
            </a:pPr>
            <a:r>
              <a:rPr lang="en-US" sz="1200" b="0" i="0" kern="1200" dirty="0">
                <a:solidFill>
                  <a:schemeClr val="tx1"/>
                </a:solidFill>
                <a:effectLst/>
                <a:latin typeface="+mn-lt"/>
                <a:ea typeface="+mn-ea"/>
                <a:cs typeface="+mn-cs"/>
              </a:rPr>
              <a:t>It becomes too large in size with time and hence, difficult to manage.</a:t>
            </a:r>
          </a:p>
          <a:p>
            <a:pPr marL="228600" indent="-228600" fontAlgn="base">
              <a:buFont typeface="+mj-lt"/>
              <a:buAutoNum type="arabicPeriod"/>
            </a:pPr>
            <a:r>
              <a:rPr lang="en-US" sz="1200" b="0" i="0" kern="1200" dirty="0">
                <a:solidFill>
                  <a:schemeClr val="tx1"/>
                </a:solidFill>
                <a:effectLst/>
                <a:latin typeface="+mn-lt"/>
                <a:ea typeface="+mn-ea"/>
                <a:cs typeface="+mn-cs"/>
              </a:rPr>
              <a:t>We need to redeploy the whole application even for a small change.</a:t>
            </a:r>
          </a:p>
          <a:p>
            <a:pPr marL="228600" indent="-228600" fontAlgn="base">
              <a:buFont typeface="+mj-lt"/>
              <a:buAutoNum type="arabicPeriod"/>
            </a:pPr>
            <a:r>
              <a:rPr lang="en-US" sz="1200" b="0" i="0" kern="1200" dirty="0">
                <a:solidFill>
                  <a:schemeClr val="tx1"/>
                </a:solidFill>
                <a:effectLst/>
                <a:latin typeface="+mn-lt"/>
                <a:ea typeface="+mn-ea"/>
                <a:cs typeface="+mn-cs"/>
              </a:rPr>
              <a:t>As the size of the application increases, its start-up and deployment time also increases.</a:t>
            </a:r>
          </a:p>
          <a:p>
            <a:pPr marL="228600" indent="-228600" fontAlgn="base">
              <a:buFont typeface="+mj-lt"/>
              <a:buAutoNum type="arabicPeriod"/>
            </a:pPr>
            <a:r>
              <a:rPr lang="en-US" sz="1200" b="0" i="0" kern="1200" dirty="0">
                <a:solidFill>
                  <a:schemeClr val="tx1"/>
                </a:solidFill>
                <a:effectLst/>
                <a:latin typeface="+mn-lt"/>
                <a:ea typeface="+mn-ea"/>
                <a:cs typeface="+mn-cs"/>
              </a:rPr>
              <a:t>For any new developer joining the project, it is very difficult to understand the logic of large Monolithic application even if his responsibility is related to a single functionality.</a:t>
            </a:r>
          </a:p>
          <a:p>
            <a:pPr marL="228600" indent="-228600" fontAlgn="base">
              <a:buFont typeface="+mj-lt"/>
              <a:buAutoNum type="arabicPeriod"/>
            </a:pPr>
            <a:r>
              <a:rPr lang="en-US" sz="1200" b="0" i="0" kern="1200" dirty="0">
                <a:solidFill>
                  <a:schemeClr val="tx1"/>
                </a:solidFill>
                <a:effectLst/>
                <a:latin typeface="+mn-lt"/>
                <a:ea typeface="+mn-ea"/>
                <a:cs typeface="+mn-cs"/>
              </a:rPr>
              <a:t>Even if a single part of the application is facing a large load/traffic, we need to deploy the instances of the whole application in multiple servers. It is very inefficient and takes up more resources unnecessarily. Hence, horizontal scaling is not feasible in monolithic applications.</a:t>
            </a:r>
          </a:p>
          <a:p>
            <a:pPr marL="228600" indent="-228600" fontAlgn="base">
              <a:buFont typeface="+mj-lt"/>
              <a:buAutoNum type="arabicPeriod"/>
            </a:pPr>
            <a:r>
              <a:rPr lang="en-US" sz="1200" b="0" i="0" kern="1200" dirty="0">
                <a:solidFill>
                  <a:schemeClr val="tx1"/>
                </a:solidFill>
                <a:effectLst/>
                <a:latin typeface="+mn-lt"/>
                <a:ea typeface="+mn-ea"/>
                <a:cs typeface="+mn-cs"/>
              </a:rPr>
              <a:t>It is very difficult to adopt any new technology which is well suited for a particular functionality as it affects the whole application, both in terms of time and cost.</a:t>
            </a:r>
          </a:p>
          <a:p>
            <a:pPr marL="228600" indent="-228600" fontAlgn="base">
              <a:buFont typeface="+mj-lt"/>
              <a:buAutoNum type="arabicPeriod"/>
            </a:pPr>
            <a:r>
              <a:rPr lang="en-US" sz="1200" b="0" i="0" kern="1200" dirty="0">
                <a:solidFill>
                  <a:schemeClr val="tx1"/>
                </a:solidFill>
                <a:effectLst/>
                <a:latin typeface="+mn-lt"/>
                <a:ea typeface="+mn-ea"/>
                <a:cs typeface="+mn-cs"/>
              </a:rPr>
              <a:t>It is not very reliable as a single bug in any module can bring down the whole monolithic application.</a:t>
            </a:r>
          </a:p>
          <a:p>
            <a:pPr marL="0" algn="r" defTabSz="914400" rtl="1" eaLnBrk="1" latinLnBrk="0" hangingPunct="1"/>
            <a:r>
              <a:rPr lang="he-IL" sz="1200" b="0" i="0" kern="1200" dirty="0">
                <a:solidFill>
                  <a:schemeClr val="tx1"/>
                </a:solidFill>
                <a:effectLst/>
                <a:latin typeface="+mn-lt"/>
                <a:ea typeface="+mn-ea"/>
                <a:cs typeface="+mn-cs"/>
              </a:rPr>
              <a:t>אז מה האופציה הנוספת שלנו? </a:t>
            </a:r>
          </a:p>
          <a:p>
            <a:pPr marL="0" algn="r" defTabSz="914400" rtl="1" eaLnBrk="1" latinLnBrk="0" hangingPunct="1"/>
            <a:endParaRPr lang="he-IL" sz="1200" b="0" i="0" kern="1200" dirty="0">
              <a:solidFill>
                <a:schemeClr val="tx1"/>
              </a:solidFill>
              <a:effectLst/>
              <a:latin typeface="+mn-lt"/>
              <a:ea typeface="+mn-ea"/>
              <a:cs typeface="+mn-cs"/>
            </a:endParaRPr>
          </a:p>
          <a:p>
            <a:pPr marL="0" algn="l" defTabSz="914400" rtl="0" eaLnBrk="1" latinLnBrk="0" hangingPunct="1"/>
            <a:r>
              <a:rPr lang="en-US" sz="1200" b="0" i="0" kern="1200" dirty="0">
                <a:solidFill>
                  <a:schemeClr val="tx1"/>
                </a:solidFill>
                <a:effectLst/>
                <a:latin typeface="+mn-lt"/>
                <a:ea typeface="+mn-ea"/>
                <a:cs typeface="+mn-cs"/>
              </a:rPr>
              <a:t>Microservices - It is an architectural development style in which the application is made up of smaller services communicating with each other directly using light weight protocols like HTTP. According to Sam Newman, “Microservices are the small services that work together.”</a:t>
            </a:r>
            <a:endParaRPr lang="he-IL" sz="1200" b="0" i="0" kern="1200" dirty="0">
              <a:solidFill>
                <a:schemeClr val="tx1"/>
              </a:solidFill>
              <a:effectLst/>
              <a:latin typeface="+mn-lt"/>
              <a:ea typeface="+mn-ea"/>
              <a:cs typeface="+mn-cs"/>
            </a:endParaRPr>
          </a:p>
          <a:p>
            <a:pPr marL="0" algn="l" defTabSz="914400" rtl="0" eaLnBrk="1" latinLnBrk="0" hangingPunct="1"/>
            <a:endParaRPr lang="he-IL"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Advantages of microservices:</a:t>
            </a:r>
            <a:endParaRPr lang="en-US" sz="1200" b="0" i="0" kern="1200" dirty="0">
              <a:solidFill>
                <a:schemeClr val="tx1"/>
              </a:solidFill>
              <a:effectLst/>
              <a:latin typeface="+mn-lt"/>
              <a:ea typeface="+mn-ea"/>
              <a:cs typeface="+mn-cs"/>
            </a:endParaRPr>
          </a:p>
          <a:p>
            <a:pPr marL="228600" indent="-228600" fontAlgn="base">
              <a:buFont typeface="+mj-lt"/>
              <a:buAutoNum type="arabicPeriod"/>
            </a:pPr>
            <a:r>
              <a:rPr lang="en-US" sz="1200" b="0" i="0" kern="1200" dirty="0">
                <a:solidFill>
                  <a:schemeClr val="tx1"/>
                </a:solidFill>
                <a:effectLst/>
                <a:latin typeface="+mn-lt"/>
                <a:ea typeface="+mn-ea"/>
                <a:cs typeface="+mn-cs"/>
              </a:rPr>
              <a:t>It is easy to manage as it is relatively smaller in size.</a:t>
            </a:r>
          </a:p>
          <a:p>
            <a:pPr marL="228600" indent="-228600" fontAlgn="base">
              <a:buFont typeface="+mj-lt"/>
              <a:buAutoNum type="arabicPeriod"/>
            </a:pPr>
            <a:r>
              <a:rPr lang="en-US" sz="1200" b="0" i="0" kern="1200" dirty="0">
                <a:solidFill>
                  <a:schemeClr val="tx1"/>
                </a:solidFill>
                <a:effectLst/>
                <a:latin typeface="+mn-lt"/>
                <a:ea typeface="+mn-ea"/>
                <a:cs typeface="+mn-cs"/>
              </a:rPr>
              <a:t>If there’s any update in one of the microservices, then we need to redeploy only that microservice.</a:t>
            </a:r>
          </a:p>
          <a:p>
            <a:pPr marL="228600" indent="-228600" fontAlgn="base">
              <a:buFont typeface="+mj-lt"/>
              <a:buAutoNum type="arabicPeriod"/>
            </a:pPr>
            <a:r>
              <a:rPr lang="en-US" sz="1200" b="0" i="0" kern="1200" dirty="0">
                <a:solidFill>
                  <a:schemeClr val="tx1"/>
                </a:solidFill>
                <a:effectLst/>
                <a:latin typeface="+mn-lt"/>
                <a:ea typeface="+mn-ea"/>
                <a:cs typeface="+mn-cs"/>
              </a:rPr>
              <a:t>Microservices are self-contained and hence, deployed independently. Their start-up and deployment time are relatively less.</a:t>
            </a:r>
          </a:p>
          <a:p>
            <a:pPr marL="228600" indent="-228600" fontAlgn="base">
              <a:buFont typeface="+mj-lt"/>
              <a:buAutoNum type="arabicPeriod"/>
            </a:pPr>
            <a:r>
              <a:rPr lang="en-US" sz="1200" b="0" i="0" kern="1200" dirty="0">
                <a:solidFill>
                  <a:schemeClr val="tx1"/>
                </a:solidFill>
                <a:effectLst/>
                <a:latin typeface="+mn-lt"/>
                <a:ea typeface="+mn-ea"/>
                <a:cs typeface="+mn-cs"/>
              </a:rPr>
              <a:t>It is very easy for a new developer to on-board the project as he needs to understand only a particular microservice providing the functionality he will be working on and not the whole system.</a:t>
            </a:r>
          </a:p>
          <a:p>
            <a:pPr marL="228600" indent="-228600" fontAlgn="base">
              <a:buFont typeface="+mj-lt"/>
              <a:buAutoNum type="arabicPeriod"/>
            </a:pPr>
            <a:r>
              <a:rPr lang="en-US" sz="1200" b="0" i="0" kern="1200" dirty="0">
                <a:solidFill>
                  <a:schemeClr val="tx1"/>
                </a:solidFill>
                <a:effectLst/>
                <a:latin typeface="+mn-lt"/>
                <a:ea typeface="+mn-ea"/>
                <a:cs typeface="+mn-cs"/>
              </a:rPr>
              <a:t>If a particular microservice is facing a large load because of the users using that functionality in excess then we need to scale out that microservice only. Hence, microservices architecture supports horizontal scaling.</a:t>
            </a:r>
          </a:p>
          <a:p>
            <a:pPr marL="228600" indent="-228600" fontAlgn="base">
              <a:buFont typeface="+mj-lt"/>
              <a:buAutoNum type="arabicPeriod"/>
            </a:pPr>
            <a:r>
              <a:rPr lang="en-US" sz="1200" b="0" i="0" kern="1200" dirty="0">
                <a:solidFill>
                  <a:schemeClr val="tx1"/>
                </a:solidFill>
                <a:effectLst/>
                <a:latin typeface="+mn-lt"/>
                <a:ea typeface="+mn-ea"/>
                <a:cs typeface="+mn-cs"/>
              </a:rPr>
              <a:t>Each microservice can use different technology based on the business requirements.</a:t>
            </a:r>
          </a:p>
          <a:p>
            <a:pPr marL="228600" indent="-228600" fontAlgn="base">
              <a:buFont typeface="+mj-lt"/>
              <a:buAutoNum type="arabicPeriod"/>
            </a:pPr>
            <a:r>
              <a:rPr lang="en-US" sz="1200" b="0" i="0" kern="1200" dirty="0">
                <a:solidFill>
                  <a:schemeClr val="tx1"/>
                </a:solidFill>
                <a:effectLst/>
                <a:latin typeface="+mn-lt"/>
                <a:ea typeface="+mn-ea"/>
                <a:cs typeface="+mn-cs"/>
              </a:rPr>
              <a:t>If a particular microservice goes down due to some bug, then it doesn’t affect other microservices and the whole system remains intact, continues providing other functionalities to the users.</a:t>
            </a:r>
          </a:p>
          <a:p>
            <a:pPr marL="0" algn="l" defTabSz="914400" rtl="0" eaLnBrk="1" latinLnBrk="0" hangingPunct="1"/>
            <a:endParaRPr lang="he-IL" sz="1200" b="0" i="0" kern="1200" dirty="0">
              <a:solidFill>
                <a:schemeClr val="tx1"/>
              </a:solidFill>
              <a:effectLst/>
              <a:latin typeface="+mn-lt"/>
              <a:ea typeface="+mn-ea"/>
              <a:cs typeface="+mn-cs"/>
            </a:endParaRPr>
          </a:p>
          <a:p>
            <a:pPr marL="0" algn="l" defTabSz="914400" rtl="0" eaLnBrk="1" latinLnBrk="0" hangingPunct="1"/>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2850163-67CE-1445-A832-1977356FC86B}" type="slidenum">
              <a:rPr lang="en-IL" smtClean="0"/>
              <a:t>3</a:t>
            </a:fld>
            <a:endParaRPr lang="en-IL"/>
          </a:p>
        </p:txBody>
      </p:sp>
    </p:spTree>
    <p:extLst>
      <p:ext uri="{BB962C8B-B14F-4D97-AF65-F5344CB8AC3E}">
        <p14:creationId xmlns:p14="http://schemas.microsoft.com/office/powerpoint/2010/main" val="4015837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sz="1200" b="0" i="0" kern="1200" dirty="0">
                <a:solidFill>
                  <a:schemeClr val="tx1"/>
                </a:solidFill>
                <a:effectLst/>
                <a:latin typeface="+mn-lt"/>
                <a:ea typeface="+mn-ea"/>
                <a:cs typeface="+mn-cs"/>
              </a:rPr>
              <a:t>כאן, למשל בדוגמה הזו אפשר לראות שיש כמה פיצ'רים שכל אחד מהם יכול להיות סרבר משלו</a:t>
            </a:r>
          </a:p>
          <a:p>
            <a:pPr marL="0" algn="r" defTabSz="914400" rtl="1" eaLnBrk="1" latinLnBrk="0" hangingPunct="1"/>
            <a:r>
              <a:rPr lang="he-IL" sz="1200" b="0" i="0" kern="1200" dirty="0">
                <a:solidFill>
                  <a:schemeClr val="tx1"/>
                </a:solidFill>
                <a:effectLst/>
                <a:latin typeface="+mn-lt"/>
                <a:ea typeface="+mn-ea"/>
                <a:cs typeface="+mn-cs"/>
              </a:rPr>
              <a:t>יש כאן חיפוש, יש כאן סוג של צ'אט ויש גם כל מיני מטריקות שונות שנותנות לנו מידע. </a:t>
            </a:r>
          </a:p>
        </p:txBody>
      </p:sp>
      <p:sp>
        <p:nvSpPr>
          <p:cNvPr id="4" name="Slide Number Placeholder 3"/>
          <p:cNvSpPr>
            <a:spLocks noGrp="1"/>
          </p:cNvSpPr>
          <p:nvPr>
            <p:ph type="sldNum" sz="quarter" idx="5"/>
          </p:nvPr>
        </p:nvSpPr>
        <p:spPr/>
        <p:txBody>
          <a:bodyPr/>
          <a:lstStyle/>
          <a:p>
            <a:fld id="{D2850163-67CE-1445-A832-1977356FC86B}" type="slidenum">
              <a:rPr lang="en-IL" smtClean="0"/>
              <a:t>4</a:t>
            </a:fld>
            <a:endParaRPr lang="en-IL"/>
          </a:p>
        </p:txBody>
      </p:sp>
    </p:spTree>
    <p:extLst>
      <p:ext uri="{BB962C8B-B14F-4D97-AF65-F5344CB8AC3E}">
        <p14:creationId xmlns:p14="http://schemas.microsoft.com/office/powerpoint/2010/main" val="23702964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sz="1200" b="0" i="0" kern="1200" dirty="0">
                <a:solidFill>
                  <a:schemeClr val="tx1"/>
                </a:solidFill>
                <a:effectLst/>
                <a:latin typeface="+mn-lt"/>
                <a:ea typeface="+mn-ea"/>
                <a:cs typeface="+mn-cs"/>
              </a:rPr>
              <a:t>אז אם הייתי נותן לכם איזה שהוא תרגיל לבנות סרבר לאפליקציה כזו, סביר להניח שהייתם בונים משוה בסגנון הזה. יש לנו איזה </a:t>
            </a:r>
            <a:r>
              <a:rPr lang="he-IL" sz="1200" b="0" i="0" kern="1200" dirty="0" err="1">
                <a:solidFill>
                  <a:schemeClr val="tx1"/>
                </a:solidFill>
                <a:effectLst/>
                <a:latin typeface="+mn-lt"/>
                <a:ea typeface="+mn-ea"/>
                <a:cs typeface="+mn-cs"/>
              </a:rPr>
              <a:t>קונטרולר</a:t>
            </a:r>
            <a:r>
              <a:rPr lang="he-IL" sz="1200" b="0" i="0" kern="1200" dirty="0">
                <a:solidFill>
                  <a:schemeClr val="tx1"/>
                </a:solidFill>
                <a:effectLst/>
                <a:latin typeface="+mn-lt"/>
                <a:ea typeface="+mn-ea"/>
                <a:cs typeface="+mn-cs"/>
              </a:rPr>
              <a:t> שיודע לנתב את </a:t>
            </a:r>
            <a:r>
              <a:rPr lang="he-IL" sz="1200" b="0" i="0" kern="1200" dirty="0" err="1">
                <a:solidFill>
                  <a:schemeClr val="tx1"/>
                </a:solidFill>
                <a:effectLst/>
                <a:latin typeface="+mn-lt"/>
                <a:ea typeface="+mn-ea"/>
                <a:cs typeface="+mn-cs"/>
              </a:rPr>
              <a:t>הטראפיק</a:t>
            </a:r>
            <a:r>
              <a:rPr lang="he-IL" sz="1200" b="0" i="0" kern="1200" dirty="0">
                <a:solidFill>
                  <a:schemeClr val="tx1"/>
                </a:solidFill>
                <a:effectLst/>
                <a:latin typeface="+mn-lt"/>
                <a:ea typeface="+mn-ea"/>
                <a:cs typeface="+mn-cs"/>
              </a:rPr>
              <a:t> שמגיע למקום הנכון. חיפש, הודעות או מטריקות כאלה. אולי הייתם בונים כמה </a:t>
            </a:r>
            <a:r>
              <a:rPr lang="he-IL" sz="1200" b="0" i="0" kern="1200" dirty="0" err="1">
                <a:solidFill>
                  <a:schemeClr val="tx1"/>
                </a:solidFill>
                <a:effectLst/>
                <a:latin typeface="+mn-lt"/>
                <a:ea typeface="+mn-ea"/>
                <a:cs typeface="+mn-cs"/>
              </a:rPr>
              <a:t>קונטרולרים</a:t>
            </a:r>
            <a:r>
              <a:rPr lang="he-IL" sz="1200" b="0" i="0" kern="1200" dirty="0">
                <a:solidFill>
                  <a:schemeClr val="tx1"/>
                </a:solidFill>
                <a:effectLst/>
                <a:latin typeface="+mn-lt"/>
                <a:ea typeface="+mn-ea"/>
                <a:cs typeface="+mn-cs"/>
              </a:rPr>
              <a:t> או אולי כמה </a:t>
            </a:r>
            <a:r>
              <a:rPr lang="he-IL" sz="1200" b="0" i="0" kern="1200" dirty="0" err="1">
                <a:solidFill>
                  <a:schemeClr val="tx1"/>
                </a:solidFill>
                <a:effectLst/>
                <a:latin typeface="+mn-lt"/>
                <a:ea typeface="+mn-ea"/>
                <a:cs typeface="+mn-cs"/>
              </a:rPr>
              <a:t>מודיולים</a:t>
            </a:r>
            <a:r>
              <a:rPr lang="he-IL" sz="1200" b="0" i="0" kern="1200" dirty="0">
                <a:solidFill>
                  <a:schemeClr val="tx1"/>
                </a:solidFill>
                <a:effectLst/>
                <a:latin typeface="+mn-lt"/>
                <a:ea typeface="+mn-ea"/>
                <a:cs typeface="+mn-cs"/>
              </a:rPr>
              <a:t>, אבל זה לא כל כך משנה כי למעשה </a:t>
            </a:r>
            <a:r>
              <a:rPr lang="he-IL" sz="1200" b="0" i="0" kern="1200" dirty="0" err="1">
                <a:solidFill>
                  <a:schemeClr val="tx1"/>
                </a:solidFill>
                <a:effectLst/>
                <a:latin typeface="+mn-lt"/>
                <a:ea typeface="+mn-ea"/>
                <a:cs typeface="+mn-cs"/>
              </a:rPr>
              <a:t>הכל</a:t>
            </a:r>
            <a:r>
              <a:rPr lang="he-IL" sz="1200" b="0" i="0" kern="1200" dirty="0">
                <a:solidFill>
                  <a:schemeClr val="tx1"/>
                </a:solidFill>
                <a:effectLst/>
                <a:latin typeface="+mn-lt"/>
                <a:ea typeface="+mn-ea"/>
                <a:cs typeface="+mn-cs"/>
              </a:rPr>
              <a:t> רץ באותו </a:t>
            </a:r>
            <a:r>
              <a:rPr lang="en-AU" sz="1200" b="0" i="0" kern="1200" dirty="0">
                <a:solidFill>
                  <a:schemeClr val="tx1"/>
                </a:solidFill>
                <a:effectLst/>
                <a:latin typeface="+mn-lt"/>
                <a:ea typeface="+mn-ea"/>
                <a:cs typeface="+mn-cs"/>
              </a:rPr>
              <a:t>process</a:t>
            </a:r>
            <a:r>
              <a:rPr lang="he-IL" sz="1200" b="0" i="0" kern="1200" dirty="0">
                <a:solidFill>
                  <a:schemeClr val="tx1"/>
                </a:solidFill>
                <a:effectLst/>
                <a:latin typeface="+mn-lt"/>
                <a:ea typeface="+mn-ea"/>
                <a:cs typeface="+mn-cs"/>
              </a:rPr>
              <a:t>. למעשה כדי לקחת את הדבר הזה ולהפוך אותו ל-</a:t>
            </a:r>
            <a:r>
              <a:rPr lang="en-AU" sz="1200" b="0" i="0" kern="1200" dirty="0">
                <a:solidFill>
                  <a:schemeClr val="tx1"/>
                </a:solidFill>
                <a:effectLst/>
                <a:latin typeface="+mn-lt"/>
                <a:ea typeface="+mn-ea"/>
                <a:cs typeface="+mn-cs"/>
              </a:rPr>
              <a:t>microservices</a:t>
            </a:r>
            <a:r>
              <a:rPr lang="he-IL" sz="1200" b="0" i="0" kern="1200" dirty="0">
                <a:solidFill>
                  <a:schemeClr val="tx1"/>
                </a:solidFill>
                <a:effectLst/>
                <a:latin typeface="+mn-lt"/>
                <a:ea typeface="+mn-ea"/>
                <a:cs typeface="+mn-cs"/>
              </a:rPr>
              <a:t> צריך לגרום לכל שירות כזה לרוץ ב-</a:t>
            </a:r>
            <a:r>
              <a:rPr lang="en-AU" sz="1200" b="0" i="0" kern="1200" dirty="0">
                <a:solidFill>
                  <a:schemeClr val="tx1"/>
                </a:solidFill>
                <a:effectLst/>
                <a:latin typeface="+mn-lt"/>
                <a:ea typeface="+mn-ea"/>
                <a:cs typeface="+mn-cs"/>
              </a:rPr>
              <a:t>process</a:t>
            </a:r>
            <a:r>
              <a:rPr lang="he-IL" sz="1200" b="0" i="0" kern="1200" dirty="0">
                <a:solidFill>
                  <a:schemeClr val="tx1"/>
                </a:solidFill>
                <a:effectLst/>
                <a:latin typeface="+mn-lt"/>
                <a:ea typeface="+mn-ea"/>
                <a:cs typeface="+mn-cs"/>
              </a:rPr>
              <a:t> משלו. </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2850163-67CE-1445-A832-1977356FC86B}" type="slidenum">
              <a:rPr lang="en-IL" smtClean="0"/>
              <a:t>5</a:t>
            </a:fld>
            <a:endParaRPr lang="en-IL"/>
          </a:p>
        </p:txBody>
      </p:sp>
    </p:spTree>
    <p:extLst>
      <p:ext uri="{BB962C8B-B14F-4D97-AF65-F5344CB8AC3E}">
        <p14:creationId xmlns:p14="http://schemas.microsoft.com/office/powerpoint/2010/main" val="4156289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sz="1200" b="0" i="0" kern="1200" dirty="0">
                <a:solidFill>
                  <a:schemeClr val="tx1"/>
                </a:solidFill>
                <a:effectLst/>
                <a:latin typeface="+mn-lt"/>
                <a:ea typeface="+mn-ea"/>
                <a:cs typeface="+mn-cs"/>
              </a:rPr>
              <a:t>כמו שניתן לראות הלוגיקה של הדברים היא בדיוק אותו דבר, השינוי היחיד למעשה הוא שכל שירות כזה, כל </a:t>
            </a:r>
            <a:r>
              <a:rPr lang="en-AU" sz="1200" b="0" i="0" kern="1200" dirty="0">
                <a:solidFill>
                  <a:schemeClr val="tx1"/>
                </a:solidFill>
                <a:effectLst/>
                <a:latin typeface="+mn-lt"/>
                <a:ea typeface="+mn-ea"/>
                <a:cs typeface="+mn-cs"/>
              </a:rPr>
              <a:t>service</a:t>
            </a:r>
            <a:r>
              <a:rPr lang="he-IL" sz="1200" b="0" i="0" kern="1200" dirty="0">
                <a:solidFill>
                  <a:schemeClr val="tx1"/>
                </a:solidFill>
                <a:effectLst/>
                <a:latin typeface="+mn-lt"/>
                <a:ea typeface="+mn-ea"/>
                <a:cs typeface="+mn-cs"/>
              </a:rPr>
              <a:t> מלפני כן, רק ב-</a:t>
            </a:r>
            <a:r>
              <a:rPr lang="en-AU" sz="1200" b="0" i="0" kern="1200" dirty="0">
                <a:solidFill>
                  <a:schemeClr val="tx1"/>
                </a:solidFill>
                <a:effectLst/>
                <a:latin typeface="+mn-lt"/>
                <a:ea typeface="+mn-ea"/>
                <a:cs typeface="+mn-cs"/>
              </a:rPr>
              <a:t>process</a:t>
            </a:r>
            <a:r>
              <a:rPr lang="he-IL" sz="1200" b="0" i="0" kern="1200" dirty="0">
                <a:solidFill>
                  <a:schemeClr val="tx1"/>
                </a:solidFill>
                <a:effectLst/>
                <a:latin typeface="+mn-lt"/>
                <a:ea typeface="+mn-ea"/>
                <a:cs typeface="+mn-cs"/>
              </a:rPr>
              <a:t> משלו (ולכן יש לו זיכרון משלו ו-</a:t>
            </a:r>
            <a:r>
              <a:rPr lang="en-AU" sz="1200" b="0" i="0" kern="1200" dirty="0" err="1">
                <a:solidFill>
                  <a:schemeClr val="tx1"/>
                </a:solidFill>
                <a:effectLst/>
                <a:latin typeface="+mn-lt"/>
                <a:ea typeface="+mn-ea"/>
                <a:cs typeface="+mn-cs"/>
              </a:rPr>
              <a:t>cpu</a:t>
            </a:r>
            <a:r>
              <a:rPr lang="he-IL" sz="1200" b="0" i="0" kern="1200" dirty="0">
                <a:solidFill>
                  <a:schemeClr val="tx1"/>
                </a:solidFill>
                <a:effectLst/>
                <a:latin typeface="+mn-lt"/>
                <a:ea typeface="+mn-ea"/>
                <a:cs typeface="+mn-cs"/>
              </a:rPr>
              <a:t> משלו ועוד)</a:t>
            </a:r>
            <a:r>
              <a:rPr lang="en-AU" sz="1200" b="0" i="0" kern="1200" dirty="0">
                <a:solidFill>
                  <a:schemeClr val="tx1"/>
                </a:solidFill>
                <a:effectLst/>
                <a:latin typeface="+mn-lt"/>
                <a:ea typeface="+mn-ea"/>
                <a:cs typeface="+mn-cs"/>
              </a:rPr>
              <a:t> </a:t>
            </a:r>
            <a:r>
              <a:rPr lang="he-IL" sz="1200" b="0" i="0" kern="1200" dirty="0">
                <a:solidFill>
                  <a:schemeClr val="tx1"/>
                </a:solidFill>
                <a:effectLst/>
                <a:latin typeface="+mn-lt"/>
                <a:ea typeface="+mn-ea"/>
                <a:cs typeface="+mn-cs"/>
              </a:rPr>
              <a:t> כלומר זה נראה כמו איזה שינוי פשוט, אבל ההשלכות שלו דיי גדולות. למשל כל צוות יכול לעבור על על </a:t>
            </a:r>
            <a:r>
              <a:rPr lang="en-AU" sz="1200" b="0" i="0" kern="1200" dirty="0">
                <a:solidFill>
                  <a:schemeClr val="tx1"/>
                </a:solidFill>
                <a:effectLst/>
                <a:latin typeface="+mn-lt"/>
                <a:ea typeface="+mn-ea"/>
                <a:cs typeface="+mn-cs"/>
              </a:rPr>
              <a:t>service</a:t>
            </a:r>
            <a:r>
              <a:rPr lang="he-IL" sz="1200" b="0" i="0" kern="1200" dirty="0">
                <a:solidFill>
                  <a:schemeClr val="tx1"/>
                </a:solidFill>
                <a:effectLst/>
                <a:latin typeface="+mn-lt"/>
                <a:ea typeface="+mn-ea"/>
                <a:cs typeface="+mn-cs"/>
              </a:rPr>
              <a:t> אחד, לנהל אותו בריפו אחד, ולמעשה הוא </a:t>
            </a:r>
            <a:r>
              <a:rPr lang="he-IL" sz="1200" b="0" i="0" kern="1200" dirty="0" err="1">
                <a:solidFill>
                  <a:schemeClr val="tx1"/>
                </a:solidFill>
                <a:effectLst/>
                <a:latin typeface="+mn-lt"/>
                <a:ea typeface="+mn-ea"/>
                <a:cs typeface="+mn-cs"/>
              </a:rPr>
              <a:t>פרוייקט</a:t>
            </a:r>
            <a:r>
              <a:rPr lang="he-IL" sz="1200" b="0" i="0" kern="1200" dirty="0">
                <a:solidFill>
                  <a:schemeClr val="tx1"/>
                </a:solidFill>
                <a:effectLst/>
                <a:latin typeface="+mn-lt"/>
                <a:ea typeface="+mn-ea"/>
                <a:cs typeface="+mn-cs"/>
              </a:rPr>
              <a:t> נפרד לחלוטין. </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2850163-67CE-1445-A832-1977356FC86B}" type="slidenum">
              <a:rPr lang="en-IL" smtClean="0"/>
              <a:t>6</a:t>
            </a:fld>
            <a:endParaRPr lang="en-IL"/>
          </a:p>
        </p:txBody>
      </p:sp>
    </p:spTree>
    <p:extLst>
      <p:ext uri="{BB962C8B-B14F-4D97-AF65-F5344CB8AC3E}">
        <p14:creationId xmlns:p14="http://schemas.microsoft.com/office/powerpoint/2010/main" val="3988627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sz="1200" b="0" i="0" kern="1200" dirty="0" err="1">
                <a:solidFill>
                  <a:schemeClr val="tx1"/>
                </a:solidFill>
                <a:effectLst/>
                <a:latin typeface="+mn-lt"/>
                <a:ea typeface="+mn-ea"/>
                <a:cs typeface="+mn-cs"/>
              </a:rPr>
              <a:t>אוקיי</a:t>
            </a:r>
            <a:r>
              <a:rPr lang="he-IL" sz="1200" b="0" i="0" kern="1200" dirty="0">
                <a:solidFill>
                  <a:schemeClr val="tx1"/>
                </a:solidFill>
                <a:effectLst/>
                <a:latin typeface="+mn-lt"/>
                <a:ea typeface="+mn-ea"/>
                <a:cs typeface="+mn-cs"/>
              </a:rPr>
              <a:t>, אז למעשה אין פה משהו יותר מידי חדש, כל מה שלמדנו עד עכשיו הוא נכון ואפשר ליצר גם ארכיטקטורה של </a:t>
            </a:r>
            <a:r>
              <a:rPr lang="en-AU" sz="1200" b="0" i="0" kern="1200" dirty="0">
                <a:solidFill>
                  <a:schemeClr val="tx1"/>
                </a:solidFill>
                <a:effectLst/>
                <a:latin typeface="+mn-lt"/>
                <a:ea typeface="+mn-ea"/>
                <a:cs typeface="+mn-cs"/>
              </a:rPr>
              <a:t>microservices</a:t>
            </a:r>
            <a:r>
              <a:rPr lang="he-IL" sz="1200" b="0" i="0" kern="1200" dirty="0">
                <a:solidFill>
                  <a:schemeClr val="tx1"/>
                </a:solidFill>
                <a:effectLst/>
                <a:latin typeface="+mn-lt"/>
                <a:ea typeface="+mn-ea"/>
                <a:cs typeface="+mn-cs"/>
              </a:rPr>
              <a:t> שמתקשרים בינם לבין עצמם ב-</a:t>
            </a:r>
            <a:r>
              <a:rPr lang="en-AU" sz="1200" b="0" i="0" kern="1200" dirty="0">
                <a:solidFill>
                  <a:schemeClr val="tx1"/>
                </a:solidFill>
                <a:effectLst/>
                <a:latin typeface="+mn-lt"/>
                <a:ea typeface="+mn-ea"/>
                <a:cs typeface="+mn-cs"/>
              </a:rPr>
              <a:t>http</a:t>
            </a:r>
            <a:r>
              <a:rPr lang="he-IL" sz="1200" b="0" i="0" kern="1200" dirty="0">
                <a:solidFill>
                  <a:schemeClr val="tx1"/>
                </a:solidFill>
                <a:effectLst/>
                <a:latin typeface="+mn-lt"/>
                <a:ea typeface="+mn-ea"/>
                <a:cs typeface="+mn-cs"/>
              </a:rPr>
              <a:t>. אבל מבחינת </a:t>
            </a:r>
            <a:r>
              <a:rPr lang="he-IL" sz="1200" b="0" i="0" kern="1200" dirty="0" err="1">
                <a:solidFill>
                  <a:schemeClr val="tx1"/>
                </a:solidFill>
                <a:effectLst/>
                <a:latin typeface="+mn-lt"/>
                <a:ea typeface="+mn-ea"/>
                <a:cs typeface="+mn-cs"/>
              </a:rPr>
              <a:t>נסט</a:t>
            </a:r>
            <a:r>
              <a:rPr lang="he-IL" sz="1200" b="0" i="0" kern="1200" dirty="0">
                <a:solidFill>
                  <a:schemeClr val="tx1"/>
                </a:solidFill>
                <a:effectLst/>
                <a:latin typeface="+mn-lt"/>
                <a:ea typeface="+mn-ea"/>
                <a:cs typeface="+mn-cs"/>
              </a:rPr>
              <a:t> זה לא יהיה אידיאלי, כי אני יכול גם לתקשר </a:t>
            </a:r>
            <a:r>
              <a:rPr lang="he-IL" sz="1200" b="0" i="0" kern="1200" dirty="0" err="1">
                <a:solidFill>
                  <a:schemeClr val="tx1"/>
                </a:solidFill>
                <a:effectLst/>
                <a:latin typeface="+mn-lt"/>
                <a:ea typeface="+mn-ea"/>
                <a:cs typeface="+mn-cs"/>
              </a:rPr>
              <a:t>בינהם</a:t>
            </a:r>
            <a:r>
              <a:rPr lang="he-IL" sz="1200" b="0" i="0" kern="1200" dirty="0">
                <a:solidFill>
                  <a:schemeClr val="tx1"/>
                </a:solidFill>
                <a:effectLst/>
                <a:latin typeface="+mn-lt"/>
                <a:ea typeface="+mn-ea"/>
                <a:cs typeface="+mn-cs"/>
              </a:rPr>
              <a:t> ב-</a:t>
            </a:r>
            <a:r>
              <a:rPr lang="en-AU" sz="1200" b="0" i="0" kern="1200" dirty="0" err="1">
                <a:solidFill>
                  <a:schemeClr val="tx1"/>
                </a:solidFill>
                <a:effectLst/>
                <a:latin typeface="+mn-lt"/>
                <a:ea typeface="+mn-ea"/>
                <a:cs typeface="+mn-cs"/>
              </a:rPr>
              <a:t>tcp</a:t>
            </a:r>
            <a:r>
              <a:rPr lang="he-IL" sz="1200" b="0" i="0" kern="1200" dirty="0">
                <a:solidFill>
                  <a:schemeClr val="tx1"/>
                </a:solidFill>
                <a:effectLst/>
                <a:latin typeface="+mn-lt"/>
                <a:ea typeface="+mn-ea"/>
                <a:cs typeface="+mn-cs"/>
              </a:rPr>
              <a:t> וכאן יש לי יתרון שיש פה הרבה פחות מידע שצריך לעבור ולכן התקשורת תהיה הרבה יותר יעילה ומהירה. </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2850163-67CE-1445-A832-1977356FC86B}" type="slidenum">
              <a:rPr lang="en-IL" smtClean="0"/>
              <a:t>7</a:t>
            </a:fld>
            <a:endParaRPr lang="en-IL"/>
          </a:p>
        </p:txBody>
      </p:sp>
    </p:spTree>
    <p:extLst>
      <p:ext uri="{BB962C8B-B14F-4D97-AF65-F5344CB8AC3E}">
        <p14:creationId xmlns:p14="http://schemas.microsoft.com/office/powerpoint/2010/main" val="31126763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sz="1200" b="0" i="0" kern="1200" dirty="0">
                <a:solidFill>
                  <a:schemeClr val="tx1"/>
                </a:solidFill>
                <a:effectLst/>
                <a:latin typeface="+mn-lt"/>
                <a:ea typeface="+mn-ea"/>
                <a:cs typeface="+mn-cs"/>
              </a:rPr>
              <a:t>אז ממש כפי שאני מזריק איזה שהוא </a:t>
            </a:r>
            <a:r>
              <a:rPr lang="en-AU" sz="1200" b="0" i="0" kern="1200" dirty="0">
                <a:solidFill>
                  <a:schemeClr val="tx1"/>
                </a:solidFill>
                <a:effectLst/>
                <a:latin typeface="+mn-lt"/>
                <a:ea typeface="+mn-ea"/>
                <a:cs typeface="+mn-cs"/>
              </a:rPr>
              <a:t>service</a:t>
            </a:r>
            <a:r>
              <a:rPr lang="he-IL" sz="1200" b="0" i="0" kern="1200" dirty="0">
                <a:solidFill>
                  <a:schemeClr val="tx1"/>
                </a:solidFill>
                <a:effectLst/>
                <a:latin typeface="+mn-lt"/>
                <a:ea typeface="+mn-ea"/>
                <a:cs typeface="+mn-cs"/>
              </a:rPr>
              <a:t> בתוך </a:t>
            </a:r>
            <a:r>
              <a:rPr lang="en-AU" sz="1200" b="0" i="0" kern="1200" dirty="0">
                <a:solidFill>
                  <a:schemeClr val="tx1"/>
                </a:solidFill>
                <a:effectLst/>
                <a:latin typeface="+mn-lt"/>
                <a:ea typeface="+mn-ea"/>
                <a:cs typeface="+mn-cs"/>
              </a:rPr>
              <a:t>controller</a:t>
            </a:r>
            <a:r>
              <a:rPr lang="he-IL" sz="1200" b="0" i="0" kern="1200" dirty="0">
                <a:solidFill>
                  <a:schemeClr val="tx1"/>
                </a:solidFill>
                <a:effectLst/>
                <a:latin typeface="+mn-lt"/>
                <a:ea typeface="+mn-ea"/>
                <a:cs typeface="+mn-cs"/>
              </a:rPr>
              <a:t>, אני יכול להזריק בתוך ה-</a:t>
            </a:r>
            <a:r>
              <a:rPr lang="en-AU" sz="1200" b="0" i="0" kern="1200" dirty="0">
                <a:solidFill>
                  <a:schemeClr val="tx1"/>
                </a:solidFill>
                <a:effectLst/>
                <a:latin typeface="+mn-lt"/>
                <a:ea typeface="+mn-ea"/>
                <a:cs typeface="+mn-cs"/>
              </a:rPr>
              <a:t>service</a:t>
            </a:r>
            <a:r>
              <a:rPr lang="he-IL" sz="1200" b="0" i="0" kern="1200" dirty="0">
                <a:solidFill>
                  <a:schemeClr val="tx1"/>
                </a:solidFill>
                <a:effectLst/>
                <a:latin typeface="+mn-lt"/>
                <a:ea typeface="+mn-ea"/>
                <a:cs typeface="+mn-cs"/>
              </a:rPr>
              <a:t> איזה שהוא </a:t>
            </a:r>
            <a:r>
              <a:rPr lang="he-IL" sz="1200" b="0" i="0" kern="1200" dirty="0" err="1">
                <a:solidFill>
                  <a:schemeClr val="tx1"/>
                </a:solidFill>
                <a:effectLst/>
                <a:latin typeface="+mn-lt"/>
                <a:ea typeface="+mn-ea"/>
                <a:cs typeface="+mn-cs"/>
              </a:rPr>
              <a:t>פרוקסי</a:t>
            </a:r>
            <a:r>
              <a:rPr lang="he-IL" sz="1200" b="0" i="0" kern="1200" dirty="0">
                <a:solidFill>
                  <a:schemeClr val="tx1"/>
                </a:solidFill>
                <a:effectLst/>
                <a:latin typeface="+mn-lt"/>
                <a:ea typeface="+mn-ea"/>
                <a:cs typeface="+mn-cs"/>
              </a:rPr>
              <a:t> שהתפקיד שלו זה לתקשר עם </a:t>
            </a:r>
            <a:r>
              <a:rPr lang="en-AU" sz="1200" b="0" i="0" kern="1200" dirty="0">
                <a:solidFill>
                  <a:schemeClr val="tx1"/>
                </a:solidFill>
                <a:effectLst/>
                <a:latin typeface="+mn-lt"/>
                <a:ea typeface="+mn-ea"/>
                <a:cs typeface="+mn-cs"/>
              </a:rPr>
              <a:t>microservice</a:t>
            </a:r>
            <a:r>
              <a:rPr lang="he-IL" sz="1200" b="0" i="0" kern="1200" dirty="0">
                <a:solidFill>
                  <a:schemeClr val="tx1"/>
                </a:solidFill>
                <a:effectLst/>
                <a:latin typeface="+mn-lt"/>
                <a:ea typeface="+mn-ea"/>
                <a:cs typeface="+mn-cs"/>
              </a:rPr>
              <a:t> אחר בכל דרך שאני אבחר. </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2850163-67CE-1445-A832-1977356FC86B}" type="slidenum">
              <a:rPr lang="en-IL" smtClean="0"/>
              <a:t>8</a:t>
            </a:fld>
            <a:endParaRPr lang="en-IL"/>
          </a:p>
        </p:txBody>
      </p:sp>
    </p:spTree>
    <p:extLst>
      <p:ext uri="{BB962C8B-B14F-4D97-AF65-F5344CB8AC3E}">
        <p14:creationId xmlns:p14="http://schemas.microsoft.com/office/powerpoint/2010/main" val="30526127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sz="1200" b="0" i="0" kern="1200" dirty="0">
                <a:solidFill>
                  <a:schemeClr val="tx1"/>
                </a:solidFill>
                <a:effectLst/>
                <a:latin typeface="+mn-lt"/>
                <a:ea typeface="+mn-ea"/>
                <a:cs typeface="+mn-cs"/>
              </a:rPr>
              <a:t>אפשר לתקשר בעזרת הרבה דרכים. אנחנו נראה שתיים מהן אבל למעשה </a:t>
            </a:r>
            <a:r>
              <a:rPr lang="he-IL" sz="1200" b="0" i="0" kern="1200" dirty="0" err="1">
                <a:solidFill>
                  <a:schemeClr val="tx1"/>
                </a:solidFill>
                <a:effectLst/>
                <a:latin typeface="+mn-lt"/>
                <a:ea typeface="+mn-ea"/>
                <a:cs typeface="+mn-cs"/>
              </a:rPr>
              <a:t>הכל</a:t>
            </a:r>
            <a:r>
              <a:rPr lang="he-IL" sz="1200" b="0" i="0" kern="1200" dirty="0">
                <a:solidFill>
                  <a:schemeClr val="tx1"/>
                </a:solidFill>
                <a:effectLst/>
                <a:latin typeface="+mn-lt"/>
                <a:ea typeface="+mn-ea"/>
                <a:cs typeface="+mn-cs"/>
              </a:rPr>
              <a:t> זה אותה גברת פחות או יותר. אני לא מכיר את כולם גם. </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2850163-67CE-1445-A832-1977356FC86B}" type="slidenum">
              <a:rPr lang="en-IL" smtClean="0"/>
              <a:t>9</a:t>
            </a:fld>
            <a:endParaRPr lang="en-IL"/>
          </a:p>
        </p:txBody>
      </p:sp>
    </p:spTree>
    <p:extLst>
      <p:ext uri="{BB962C8B-B14F-4D97-AF65-F5344CB8AC3E}">
        <p14:creationId xmlns:p14="http://schemas.microsoft.com/office/powerpoint/2010/main" val="18911381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IL" dirty="0"/>
          </a:p>
        </p:txBody>
      </p:sp>
      <p:sp>
        <p:nvSpPr>
          <p:cNvPr id="4" name="Slide Number Placeholder 3"/>
          <p:cNvSpPr>
            <a:spLocks noGrp="1"/>
          </p:cNvSpPr>
          <p:nvPr>
            <p:ph type="sldNum" sz="quarter" idx="5"/>
          </p:nvPr>
        </p:nvSpPr>
        <p:spPr/>
        <p:txBody>
          <a:bodyPr/>
          <a:lstStyle/>
          <a:p>
            <a:fld id="{D2850163-67CE-1445-A832-1977356FC86B}" type="slidenum">
              <a:rPr lang="en-IL" smtClean="0"/>
              <a:t>10</a:t>
            </a:fld>
            <a:endParaRPr lang="en-IL"/>
          </a:p>
        </p:txBody>
      </p:sp>
    </p:spTree>
    <p:extLst>
      <p:ext uri="{BB962C8B-B14F-4D97-AF65-F5344CB8AC3E}">
        <p14:creationId xmlns:p14="http://schemas.microsoft.com/office/powerpoint/2010/main" val="3731487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D4AB29-D7CE-BF42-9604-B5027FE70E55}" type="datetimeFigureOut">
              <a:rPr lang="en-IL" smtClean="0"/>
              <a:t>5/22/21</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500CF478-7C25-C14A-8BC0-2DA4C841FF92}" type="slidenum">
              <a:rPr lang="en-IL" smtClean="0"/>
              <a:t>‹#›</a:t>
            </a:fld>
            <a:endParaRPr lang="en-IL"/>
          </a:p>
        </p:txBody>
      </p:sp>
    </p:spTree>
    <p:extLst>
      <p:ext uri="{BB962C8B-B14F-4D97-AF65-F5344CB8AC3E}">
        <p14:creationId xmlns:p14="http://schemas.microsoft.com/office/powerpoint/2010/main" val="3124160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D4AB29-D7CE-BF42-9604-B5027FE70E55}" type="datetimeFigureOut">
              <a:rPr lang="en-IL" smtClean="0"/>
              <a:t>5/22/21</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500CF478-7C25-C14A-8BC0-2DA4C841FF92}" type="slidenum">
              <a:rPr lang="en-IL" smtClean="0"/>
              <a:t>‹#›</a:t>
            </a:fld>
            <a:endParaRPr lang="en-IL"/>
          </a:p>
        </p:txBody>
      </p:sp>
    </p:spTree>
    <p:extLst>
      <p:ext uri="{BB962C8B-B14F-4D97-AF65-F5344CB8AC3E}">
        <p14:creationId xmlns:p14="http://schemas.microsoft.com/office/powerpoint/2010/main" val="1436565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D4AB29-D7CE-BF42-9604-B5027FE70E55}" type="datetimeFigureOut">
              <a:rPr lang="en-IL" smtClean="0"/>
              <a:t>5/22/21</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500CF478-7C25-C14A-8BC0-2DA4C841FF92}" type="slidenum">
              <a:rPr lang="en-IL" smtClean="0"/>
              <a:t>‹#›</a:t>
            </a:fld>
            <a:endParaRPr lang="en-IL"/>
          </a:p>
        </p:txBody>
      </p:sp>
    </p:spTree>
    <p:extLst>
      <p:ext uri="{BB962C8B-B14F-4D97-AF65-F5344CB8AC3E}">
        <p14:creationId xmlns:p14="http://schemas.microsoft.com/office/powerpoint/2010/main" val="188553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D4AB29-D7CE-BF42-9604-B5027FE70E55}" type="datetimeFigureOut">
              <a:rPr lang="en-IL" smtClean="0"/>
              <a:t>5/22/21</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500CF478-7C25-C14A-8BC0-2DA4C841FF92}" type="slidenum">
              <a:rPr lang="en-IL" smtClean="0"/>
              <a:t>‹#›</a:t>
            </a:fld>
            <a:endParaRPr lang="en-IL"/>
          </a:p>
        </p:txBody>
      </p:sp>
    </p:spTree>
    <p:extLst>
      <p:ext uri="{BB962C8B-B14F-4D97-AF65-F5344CB8AC3E}">
        <p14:creationId xmlns:p14="http://schemas.microsoft.com/office/powerpoint/2010/main" val="560128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D4AB29-D7CE-BF42-9604-B5027FE70E55}" type="datetimeFigureOut">
              <a:rPr lang="en-IL" smtClean="0"/>
              <a:t>5/22/21</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500CF478-7C25-C14A-8BC0-2DA4C841FF92}" type="slidenum">
              <a:rPr lang="en-IL" smtClean="0"/>
              <a:t>‹#›</a:t>
            </a:fld>
            <a:endParaRPr lang="en-IL"/>
          </a:p>
        </p:txBody>
      </p:sp>
    </p:spTree>
    <p:extLst>
      <p:ext uri="{BB962C8B-B14F-4D97-AF65-F5344CB8AC3E}">
        <p14:creationId xmlns:p14="http://schemas.microsoft.com/office/powerpoint/2010/main" val="1206582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D4AB29-D7CE-BF42-9604-B5027FE70E55}" type="datetimeFigureOut">
              <a:rPr lang="en-IL" smtClean="0"/>
              <a:t>5/22/21</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500CF478-7C25-C14A-8BC0-2DA4C841FF92}" type="slidenum">
              <a:rPr lang="en-IL" smtClean="0"/>
              <a:t>‹#›</a:t>
            </a:fld>
            <a:endParaRPr lang="en-IL"/>
          </a:p>
        </p:txBody>
      </p:sp>
    </p:spTree>
    <p:extLst>
      <p:ext uri="{BB962C8B-B14F-4D97-AF65-F5344CB8AC3E}">
        <p14:creationId xmlns:p14="http://schemas.microsoft.com/office/powerpoint/2010/main" val="3067980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D4AB29-D7CE-BF42-9604-B5027FE70E55}" type="datetimeFigureOut">
              <a:rPr lang="en-IL" smtClean="0"/>
              <a:t>5/22/21</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500CF478-7C25-C14A-8BC0-2DA4C841FF92}" type="slidenum">
              <a:rPr lang="en-IL" smtClean="0"/>
              <a:t>‹#›</a:t>
            </a:fld>
            <a:endParaRPr lang="en-IL"/>
          </a:p>
        </p:txBody>
      </p:sp>
    </p:spTree>
    <p:extLst>
      <p:ext uri="{BB962C8B-B14F-4D97-AF65-F5344CB8AC3E}">
        <p14:creationId xmlns:p14="http://schemas.microsoft.com/office/powerpoint/2010/main" val="2647690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D4AB29-D7CE-BF42-9604-B5027FE70E55}" type="datetimeFigureOut">
              <a:rPr lang="en-IL" smtClean="0"/>
              <a:t>5/22/21</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500CF478-7C25-C14A-8BC0-2DA4C841FF92}" type="slidenum">
              <a:rPr lang="en-IL" smtClean="0"/>
              <a:t>‹#›</a:t>
            </a:fld>
            <a:endParaRPr lang="en-IL"/>
          </a:p>
        </p:txBody>
      </p:sp>
    </p:spTree>
    <p:extLst>
      <p:ext uri="{BB962C8B-B14F-4D97-AF65-F5344CB8AC3E}">
        <p14:creationId xmlns:p14="http://schemas.microsoft.com/office/powerpoint/2010/main" val="2819461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D4AB29-D7CE-BF42-9604-B5027FE70E55}" type="datetimeFigureOut">
              <a:rPr lang="en-IL" smtClean="0"/>
              <a:t>5/22/21</a:t>
            </a:fld>
            <a:endParaRPr lang="en-IL"/>
          </a:p>
        </p:txBody>
      </p:sp>
      <p:sp>
        <p:nvSpPr>
          <p:cNvPr id="3" name="Footer Placeholder 2"/>
          <p:cNvSpPr>
            <a:spLocks noGrp="1"/>
          </p:cNvSpPr>
          <p:nvPr>
            <p:ph type="ftr" sz="quarter" idx="11"/>
          </p:nvPr>
        </p:nvSpPr>
        <p:spPr/>
        <p:txBody>
          <a:bodyPr/>
          <a:lstStyle/>
          <a:p>
            <a:endParaRPr lang="en-IL"/>
          </a:p>
        </p:txBody>
      </p:sp>
      <p:sp>
        <p:nvSpPr>
          <p:cNvPr id="4" name="Slide Number Placeholder 3"/>
          <p:cNvSpPr>
            <a:spLocks noGrp="1"/>
          </p:cNvSpPr>
          <p:nvPr>
            <p:ph type="sldNum" sz="quarter" idx="12"/>
          </p:nvPr>
        </p:nvSpPr>
        <p:spPr/>
        <p:txBody>
          <a:bodyPr/>
          <a:lstStyle/>
          <a:p>
            <a:fld id="{500CF478-7C25-C14A-8BC0-2DA4C841FF92}" type="slidenum">
              <a:rPr lang="en-IL" smtClean="0"/>
              <a:t>‹#›</a:t>
            </a:fld>
            <a:endParaRPr lang="en-IL"/>
          </a:p>
        </p:txBody>
      </p:sp>
    </p:spTree>
    <p:extLst>
      <p:ext uri="{BB962C8B-B14F-4D97-AF65-F5344CB8AC3E}">
        <p14:creationId xmlns:p14="http://schemas.microsoft.com/office/powerpoint/2010/main" val="944302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D4AB29-D7CE-BF42-9604-B5027FE70E55}" type="datetimeFigureOut">
              <a:rPr lang="en-IL" smtClean="0"/>
              <a:t>5/22/21</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500CF478-7C25-C14A-8BC0-2DA4C841FF92}" type="slidenum">
              <a:rPr lang="en-IL" smtClean="0"/>
              <a:t>‹#›</a:t>
            </a:fld>
            <a:endParaRPr lang="en-IL"/>
          </a:p>
        </p:txBody>
      </p:sp>
    </p:spTree>
    <p:extLst>
      <p:ext uri="{BB962C8B-B14F-4D97-AF65-F5344CB8AC3E}">
        <p14:creationId xmlns:p14="http://schemas.microsoft.com/office/powerpoint/2010/main" val="3233046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D4AB29-D7CE-BF42-9604-B5027FE70E55}" type="datetimeFigureOut">
              <a:rPr lang="en-IL" smtClean="0"/>
              <a:t>5/22/21</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500CF478-7C25-C14A-8BC0-2DA4C841FF92}" type="slidenum">
              <a:rPr lang="en-IL" smtClean="0"/>
              <a:t>‹#›</a:t>
            </a:fld>
            <a:endParaRPr lang="en-IL"/>
          </a:p>
        </p:txBody>
      </p:sp>
    </p:spTree>
    <p:extLst>
      <p:ext uri="{BB962C8B-B14F-4D97-AF65-F5344CB8AC3E}">
        <p14:creationId xmlns:p14="http://schemas.microsoft.com/office/powerpoint/2010/main" val="2008413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D4AB29-D7CE-BF42-9604-B5027FE70E55}" type="datetimeFigureOut">
              <a:rPr lang="en-IL" smtClean="0"/>
              <a:t>5/22/21</a:t>
            </a:fld>
            <a:endParaRPr lang="en-I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0CF478-7C25-C14A-8BC0-2DA4C841FF92}" type="slidenum">
              <a:rPr lang="en-IL" smtClean="0"/>
              <a:t>‹#›</a:t>
            </a:fld>
            <a:endParaRPr lang="en-IL"/>
          </a:p>
        </p:txBody>
      </p:sp>
    </p:spTree>
    <p:extLst>
      <p:ext uri="{BB962C8B-B14F-4D97-AF65-F5344CB8AC3E}">
        <p14:creationId xmlns:p14="http://schemas.microsoft.com/office/powerpoint/2010/main" val="79388913"/>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0.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drawing&#10;&#10;Description automatically generated">
            <a:extLst>
              <a:ext uri="{FF2B5EF4-FFF2-40B4-BE49-F238E27FC236}">
                <a16:creationId xmlns:a16="http://schemas.microsoft.com/office/drawing/2014/main" id="{D7CCC4E3-F5E5-0640-87A0-7DBC30471E20}"/>
              </a:ext>
            </a:extLst>
          </p:cNvPr>
          <p:cNvPicPr>
            <a:picLocks noChangeAspect="1"/>
          </p:cNvPicPr>
          <p:nvPr/>
        </p:nvPicPr>
        <p:blipFill rotWithShape="1">
          <a:blip r:embed="rId2"/>
          <a:srcRect t="13432" b="11568"/>
          <a:stretch/>
        </p:blipFill>
        <p:spPr>
          <a:xfrm>
            <a:off x="20" y="10"/>
            <a:ext cx="12191980" cy="6857990"/>
          </a:xfrm>
          <a:prstGeom prst="rect">
            <a:avLst/>
          </a:prstGeom>
        </p:spPr>
      </p:pic>
      <p:sp>
        <p:nvSpPr>
          <p:cNvPr id="2" name="Title 1">
            <a:extLst>
              <a:ext uri="{FF2B5EF4-FFF2-40B4-BE49-F238E27FC236}">
                <a16:creationId xmlns:a16="http://schemas.microsoft.com/office/drawing/2014/main" id="{92514768-4EB4-404B-9F5E-51748DFAFC88}"/>
              </a:ext>
            </a:extLst>
          </p:cNvPr>
          <p:cNvSpPr>
            <a:spLocks noGrp="1"/>
          </p:cNvSpPr>
          <p:nvPr>
            <p:ph type="ctrTitle"/>
          </p:nvPr>
        </p:nvSpPr>
        <p:spPr>
          <a:xfrm>
            <a:off x="8095594" y="4106911"/>
            <a:ext cx="3852041" cy="1834056"/>
          </a:xfrm>
        </p:spPr>
        <p:txBody>
          <a:bodyPr>
            <a:normAutofit/>
          </a:bodyPr>
          <a:lstStyle/>
          <a:p>
            <a:r>
              <a:rPr lang="en-US" sz="3600" b="1" dirty="0" err="1"/>
              <a:t>NestJs</a:t>
            </a:r>
            <a:r>
              <a:rPr lang="en-US" sz="3600" b="1" dirty="0"/>
              <a:t> – A progressive Node.js framework</a:t>
            </a:r>
            <a:endParaRPr lang="en-IL" sz="3600" dirty="0"/>
          </a:p>
        </p:txBody>
      </p:sp>
      <p:sp>
        <p:nvSpPr>
          <p:cNvPr id="3" name="Subtitle 2">
            <a:extLst>
              <a:ext uri="{FF2B5EF4-FFF2-40B4-BE49-F238E27FC236}">
                <a16:creationId xmlns:a16="http://schemas.microsoft.com/office/drawing/2014/main" id="{6F6D4EB6-6BF4-0A42-B3F6-2BFD06BA74FB}"/>
              </a:ext>
            </a:extLst>
          </p:cNvPr>
          <p:cNvSpPr>
            <a:spLocks noGrp="1"/>
          </p:cNvSpPr>
          <p:nvPr>
            <p:ph type="subTitle" idx="1"/>
          </p:nvPr>
        </p:nvSpPr>
        <p:spPr>
          <a:xfrm>
            <a:off x="7782910" y="6174706"/>
            <a:ext cx="4330262" cy="683284"/>
          </a:xfrm>
        </p:spPr>
        <p:txBody>
          <a:bodyPr>
            <a:normAutofit/>
          </a:bodyPr>
          <a:lstStyle/>
          <a:p>
            <a:r>
              <a:rPr lang="en-US" sz="2000" dirty="0"/>
              <a:t>B</a:t>
            </a:r>
            <a:r>
              <a:rPr lang="en-IL" sz="2000" dirty="0"/>
              <a:t>y Avraham Hamu &amp; Asaf Naory</a:t>
            </a:r>
          </a:p>
        </p:txBody>
      </p:sp>
    </p:spTree>
    <p:extLst>
      <p:ext uri="{BB962C8B-B14F-4D97-AF65-F5344CB8AC3E}">
        <p14:creationId xmlns:p14="http://schemas.microsoft.com/office/powerpoint/2010/main" val="439014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drawing&#10;&#10;Description automatically generated">
            <a:extLst>
              <a:ext uri="{FF2B5EF4-FFF2-40B4-BE49-F238E27FC236}">
                <a16:creationId xmlns:a16="http://schemas.microsoft.com/office/drawing/2014/main" id="{D7CCC4E3-F5E5-0640-87A0-7DBC30471E20}"/>
              </a:ext>
            </a:extLst>
          </p:cNvPr>
          <p:cNvPicPr>
            <a:picLocks noChangeAspect="1"/>
          </p:cNvPicPr>
          <p:nvPr/>
        </p:nvPicPr>
        <p:blipFill rotWithShape="1">
          <a:blip r:embed="rId3"/>
          <a:srcRect t="13432" b="11568"/>
          <a:stretch/>
        </p:blipFill>
        <p:spPr>
          <a:xfrm>
            <a:off x="20" y="10"/>
            <a:ext cx="12191980" cy="6857990"/>
          </a:xfrm>
          <a:prstGeom prst="rect">
            <a:avLst/>
          </a:prstGeom>
        </p:spPr>
      </p:pic>
      <p:pic>
        <p:nvPicPr>
          <p:cNvPr id="6" name="Picture 5" descr="A cat sitting on top of a computer&#10;&#10;Description automatically generated">
            <a:extLst>
              <a:ext uri="{FF2B5EF4-FFF2-40B4-BE49-F238E27FC236}">
                <a16:creationId xmlns:a16="http://schemas.microsoft.com/office/drawing/2014/main" id="{CC0F8B73-52CC-5443-89CB-BFCD9132FE8E}"/>
              </a:ext>
            </a:extLst>
          </p:cNvPr>
          <p:cNvPicPr>
            <a:picLocks noChangeAspect="1"/>
          </p:cNvPicPr>
          <p:nvPr/>
        </p:nvPicPr>
        <p:blipFill>
          <a:blip r:embed="rId4"/>
          <a:stretch>
            <a:fillRect/>
          </a:stretch>
        </p:blipFill>
        <p:spPr>
          <a:xfrm>
            <a:off x="5651293" y="0"/>
            <a:ext cx="6540688" cy="6857990"/>
          </a:xfrm>
          <a:prstGeom prst="rect">
            <a:avLst/>
          </a:prstGeom>
        </p:spPr>
      </p:pic>
    </p:spTree>
    <p:extLst>
      <p:ext uri="{BB962C8B-B14F-4D97-AF65-F5344CB8AC3E}">
        <p14:creationId xmlns:p14="http://schemas.microsoft.com/office/powerpoint/2010/main" val="2253288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B8A7D5E-9F04-F24E-8054-E46DF64920C5}"/>
              </a:ext>
            </a:extLst>
          </p:cNvPr>
          <p:cNvSpPr txBox="1"/>
          <p:nvPr/>
        </p:nvSpPr>
        <p:spPr>
          <a:xfrm>
            <a:off x="400338" y="421394"/>
            <a:ext cx="8124497" cy="707886"/>
          </a:xfrm>
          <a:prstGeom prst="rect">
            <a:avLst/>
          </a:prstGeom>
          <a:noFill/>
        </p:spPr>
        <p:txBody>
          <a:bodyPr wrap="square" rtlCol="0">
            <a:spAutoFit/>
          </a:bodyPr>
          <a:lstStyle/>
          <a:p>
            <a:pPr marL="0" algn="l" defTabSz="914400" eaLnBrk="1" latinLnBrk="0" hangingPunct="1"/>
            <a:r>
              <a:rPr lang="en-AU" sz="4000" dirty="0">
                <a:solidFill>
                  <a:srgbClr val="C00000"/>
                </a:solidFill>
              </a:rPr>
              <a:t>Adding a message broker</a:t>
            </a:r>
            <a:endParaRPr lang="en-IL" sz="4000" dirty="0">
              <a:solidFill>
                <a:srgbClr val="C00000"/>
              </a:solidFill>
            </a:endParaRPr>
          </a:p>
        </p:txBody>
      </p:sp>
      <p:sp>
        <p:nvSpPr>
          <p:cNvPr id="6" name="TextBox 5">
            <a:extLst>
              <a:ext uri="{FF2B5EF4-FFF2-40B4-BE49-F238E27FC236}">
                <a16:creationId xmlns:a16="http://schemas.microsoft.com/office/drawing/2014/main" id="{21922D83-93D2-624E-9929-E80190815DCB}"/>
              </a:ext>
            </a:extLst>
          </p:cNvPr>
          <p:cNvSpPr txBox="1"/>
          <p:nvPr/>
        </p:nvSpPr>
        <p:spPr>
          <a:xfrm>
            <a:off x="1166648" y="1890032"/>
            <a:ext cx="10405241" cy="461665"/>
          </a:xfrm>
          <a:prstGeom prst="rect">
            <a:avLst/>
          </a:prstGeom>
          <a:noFill/>
        </p:spPr>
        <p:txBody>
          <a:bodyPr wrap="square" rtlCol="0">
            <a:spAutoFit/>
          </a:bodyPr>
          <a:lstStyle/>
          <a:p>
            <a:pPr marL="285750" indent="-285750">
              <a:buFont typeface="Wingdings" pitchFamily="2" charset="2"/>
              <a:buChar char="q"/>
            </a:pPr>
            <a:endParaRPr lang="en-US" sz="2400" dirty="0">
              <a:solidFill>
                <a:srgbClr val="C00000"/>
              </a:solidFill>
            </a:endParaRPr>
          </a:p>
        </p:txBody>
      </p:sp>
      <p:pic>
        <p:nvPicPr>
          <p:cNvPr id="3" name="Picture 2">
            <a:extLst>
              <a:ext uri="{FF2B5EF4-FFF2-40B4-BE49-F238E27FC236}">
                <a16:creationId xmlns:a16="http://schemas.microsoft.com/office/drawing/2014/main" id="{335ACDBA-6D12-1C4D-BC11-EDB3D2A310A5}"/>
              </a:ext>
            </a:extLst>
          </p:cNvPr>
          <p:cNvPicPr>
            <a:picLocks noChangeAspect="1"/>
          </p:cNvPicPr>
          <p:nvPr/>
        </p:nvPicPr>
        <p:blipFill>
          <a:blip r:embed="rId3"/>
          <a:stretch>
            <a:fillRect/>
          </a:stretch>
        </p:blipFill>
        <p:spPr>
          <a:xfrm>
            <a:off x="1274618" y="1648690"/>
            <a:ext cx="9271314" cy="2811459"/>
          </a:xfrm>
          <a:prstGeom prst="rect">
            <a:avLst/>
          </a:prstGeom>
        </p:spPr>
      </p:pic>
    </p:spTree>
    <p:extLst>
      <p:ext uri="{BB962C8B-B14F-4D97-AF65-F5344CB8AC3E}">
        <p14:creationId xmlns:p14="http://schemas.microsoft.com/office/powerpoint/2010/main" val="100643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B8A7D5E-9F04-F24E-8054-E46DF64920C5}"/>
              </a:ext>
            </a:extLst>
          </p:cNvPr>
          <p:cNvSpPr txBox="1"/>
          <p:nvPr/>
        </p:nvSpPr>
        <p:spPr>
          <a:xfrm>
            <a:off x="400338" y="421394"/>
            <a:ext cx="8124497" cy="707886"/>
          </a:xfrm>
          <a:prstGeom prst="rect">
            <a:avLst/>
          </a:prstGeom>
          <a:noFill/>
        </p:spPr>
        <p:txBody>
          <a:bodyPr wrap="square" rtlCol="0">
            <a:spAutoFit/>
          </a:bodyPr>
          <a:lstStyle/>
          <a:p>
            <a:pPr marL="0" algn="l" defTabSz="914400" eaLnBrk="1" latinLnBrk="0" hangingPunct="1"/>
            <a:r>
              <a:rPr lang="en-AU" sz="4000" dirty="0">
                <a:solidFill>
                  <a:srgbClr val="C00000"/>
                </a:solidFill>
              </a:rPr>
              <a:t>Adding a message broker</a:t>
            </a:r>
            <a:endParaRPr lang="en-IL" sz="4000" dirty="0">
              <a:solidFill>
                <a:srgbClr val="C00000"/>
              </a:solidFill>
            </a:endParaRPr>
          </a:p>
        </p:txBody>
      </p:sp>
      <p:sp>
        <p:nvSpPr>
          <p:cNvPr id="6" name="TextBox 5">
            <a:extLst>
              <a:ext uri="{FF2B5EF4-FFF2-40B4-BE49-F238E27FC236}">
                <a16:creationId xmlns:a16="http://schemas.microsoft.com/office/drawing/2014/main" id="{21922D83-93D2-624E-9929-E80190815DCB}"/>
              </a:ext>
            </a:extLst>
          </p:cNvPr>
          <p:cNvSpPr txBox="1"/>
          <p:nvPr/>
        </p:nvSpPr>
        <p:spPr>
          <a:xfrm>
            <a:off x="1166648" y="1890032"/>
            <a:ext cx="10405241" cy="461665"/>
          </a:xfrm>
          <a:prstGeom prst="rect">
            <a:avLst/>
          </a:prstGeom>
          <a:noFill/>
        </p:spPr>
        <p:txBody>
          <a:bodyPr wrap="square" rtlCol="0">
            <a:spAutoFit/>
          </a:bodyPr>
          <a:lstStyle/>
          <a:p>
            <a:pPr marL="285750" indent="-285750">
              <a:buFont typeface="Wingdings" pitchFamily="2" charset="2"/>
              <a:buChar char="q"/>
            </a:pPr>
            <a:endParaRPr lang="en-US" sz="2400" dirty="0">
              <a:solidFill>
                <a:srgbClr val="C00000"/>
              </a:solidFill>
            </a:endParaRPr>
          </a:p>
        </p:txBody>
      </p:sp>
      <p:pic>
        <p:nvPicPr>
          <p:cNvPr id="4" name="Picture 3">
            <a:extLst>
              <a:ext uri="{FF2B5EF4-FFF2-40B4-BE49-F238E27FC236}">
                <a16:creationId xmlns:a16="http://schemas.microsoft.com/office/drawing/2014/main" id="{A23D4B12-22D4-7D42-A4C5-C751DFBFF6DC}"/>
              </a:ext>
            </a:extLst>
          </p:cNvPr>
          <p:cNvPicPr>
            <a:picLocks noChangeAspect="1"/>
          </p:cNvPicPr>
          <p:nvPr/>
        </p:nvPicPr>
        <p:blipFill>
          <a:blip r:embed="rId3"/>
          <a:stretch>
            <a:fillRect/>
          </a:stretch>
        </p:blipFill>
        <p:spPr>
          <a:xfrm>
            <a:off x="1166648" y="1629085"/>
            <a:ext cx="9795164" cy="3005135"/>
          </a:xfrm>
          <a:prstGeom prst="rect">
            <a:avLst/>
          </a:prstGeom>
        </p:spPr>
      </p:pic>
    </p:spTree>
    <p:extLst>
      <p:ext uri="{BB962C8B-B14F-4D97-AF65-F5344CB8AC3E}">
        <p14:creationId xmlns:p14="http://schemas.microsoft.com/office/powerpoint/2010/main" val="2886396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B8A7D5E-9F04-F24E-8054-E46DF64920C5}"/>
              </a:ext>
            </a:extLst>
          </p:cNvPr>
          <p:cNvSpPr txBox="1"/>
          <p:nvPr/>
        </p:nvSpPr>
        <p:spPr>
          <a:xfrm>
            <a:off x="400338" y="421394"/>
            <a:ext cx="8124497" cy="707886"/>
          </a:xfrm>
          <a:prstGeom prst="rect">
            <a:avLst/>
          </a:prstGeom>
          <a:noFill/>
        </p:spPr>
        <p:txBody>
          <a:bodyPr wrap="square" rtlCol="0">
            <a:spAutoFit/>
          </a:bodyPr>
          <a:lstStyle/>
          <a:p>
            <a:pPr marL="0" algn="l" defTabSz="914400" eaLnBrk="1" latinLnBrk="0" hangingPunct="1"/>
            <a:r>
              <a:rPr lang="en-AU" sz="4000" dirty="0">
                <a:solidFill>
                  <a:srgbClr val="C00000"/>
                </a:solidFill>
              </a:rPr>
              <a:t>Adding a message broker</a:t>
            </a:r>
            <a:endParaRPr lang="en-IL" sz="4000" dirty="0">
              <a:solidFill>
                <a:srgbClr val="C00000"/>
              </a:solidFill>
            </a:endParaRPr>
          </a:p>
        </p:txBody>
      </p:sp>
      <p:sp>
        <p:nvSpPr>
          <p:cNvPr id="6" name="TextBox 5">
            <a:extLst>
              <a:ext uri="{FF2B5EF4-FFF2-40B4-BE49-F238E27FC236}">
                <a16:creationId xmlns:a16="http://schemas.microsoft.com/office/drawing/2014/main" id="{21922D83-93D2-624E-9929-E80190815DCB}"/>
              </a:ext>
            </a:extLst>
          </p:cNvPr>
          <p:cNvSpPr txBox="1"/>
          <p:nvPr/>
        </p:nvSpPr>
        <p:spPr>
          <a:xfrm>
            <a:off x="1166648" y="1890032"/>
            <a:ext cx="10405241" cy="461665"/>
          </a:xfrm>
          <a:prstGeom prst="rect">
            <a:avLst/>
          </a:prstGeom>
          <a:noFill/>
        </p:spPr>
        <p:txBody>
          <a:bodyPr wrap="square" rtlCol="0">
            <a:spAutoFit/>
          </a:bodyPr>
          <a:lstStyle/>
          <a:p>
            <a:pPr marL="285750" indent="-285750">
              <a:buFont typeface="Wingdings" pitchFamily="2" charset="2"/>
              <a:buChar char="q"/>
            </a:pPr>
            <a:endParaRPr lang="en-US" sz="2400" dirty="0">
              <a:solidFill>
                <a:srgbClr val="C00000"/>
              </a:solidFill>
            </a:endParaRPr>
          </a:p>
        </p:txBody>
      </p:sp>
      <p:pic>
        <p:nvPicPr>
          <p:cNvPr id="3" name="Picture 2">
            <a:extLst>
              <a:ext uri="{FF2B5EF4-FFF2-40B4-BE49-F238E27FC236}">
                <a16:creationId xmlns:a16="http://schemas.microsoft.com/office/drawing/2014/main" id="{661330E4-C576-5442-ACC6-22F7FEB60523}"/>
              </a:ext>
            </a:extLst>
          </p:cNvPr>
          <p:cNvPicPr>
            <a:picLocks noChangeAspect="1"/>
          </p:cNvPicPr>
          <p:nvPr/>
        </p:nvPicPr>
        <p:blipFill>
          <a:blip r:embed="rId3"/>
          <a:stretch>
            <a:fillRect/>
          </a:stretch>
        </p:blipFill>
        <p:spPr>
          <a:xfrm>
            <a:off x="1056409" y="1587787"/>
            <a:ext cx="9126682" cy="3332886"/>
          </a:xfrm>
          <a:prstGeom prst="rect">
            <a:avLst/>
          </a:prstGeom>
        </p:spPr>
      </p:pic>
    </p:spTree>
    <p:extLst>
      <p:ext uri="{BB962C8B-B14F-4D97-AF65-F5344CB8AC3E}">
        <p14:creationId xmlns:p14="http://schemas.microsoft.com/office/powerpoint/2010/main" val="2792469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drawing&#10;&#10;Description automatically generated">
            <a:extLst>
              <a:ext uri="{FF2B5EF4-FFF2-40B4-BE49-F238E27FC236}">
                <a16:creationId xmlns:a16="http://schemas.microsoft.com/office/drawing/2014/main" id="{D7CCC4E3-F5E5-0640-87A0-7DBC30471E20}"/>
              </a:ext>
            </a:extLst>
          </p:cNvPr>
          <p:cNvPicPr>
            <a:picLocks noChangeAspect="1"/>
          </p:cNvPicPr>
          <p:nvPr/>
        </p:nvPicPr>
        <p:blipFill rotWithShape="1">
          <a:blip r:embed="rId3"/>
          <a:srcRect t="13432" b="11568"/>
          <a:stretch/>
        </p:blipFill>
        <p:spPr>
          <a:xfrm>
            <a:off x="20" y="10"/>
            <a:ext cx="12191980" cy="6857990"/>
          </a:xfrm>
          <a:prstGeom prst="rect">
            <a:avLst/>
          </a:prstGeom>
        </p:spPr>
      </p:pic>
      <p:pic>
        <p:nvPicPr>
          <p:cNvPr id="6" name="Picture 5" descr="A cat sitting on top of a computer&#10;&#10;Description automatically generated">
            <a:extLst>
              <a:ext uri="{FF2B5EF4-FFF2-40B4-BE49-F238E27FC236}">
                <a16:creationId xmlns:a16="http://schemas.microsoft.com/office/drawing/2014/main" id="{CC0F8B73-52CC-5443-89CB-BFCD9132FE8E}"/>
              </a:ext>
            </a:extLst>
          </p:cNvPr>
          <p:cNvPicPr>
            <a:picLocks noChangeAspect="1"/>
          </p:cNvPicPr>
          <p:nvPr/>
        </p:nvPicPr>
        <p:blipFill>
          <a:blip r:embed="rId4"/>
          <a:stretch>
            <a:fillRect/>
          </a:stretch>
        </p:blipFill>
        <p:spPr>
          <a:xfrm>
            <a:off x="5651293" y="0"/>
            <a:ext cx="6540688" cy="6857990"/>
          </a:xfrm>
          <a:prstGeom prst="rect">
            <a:avLst/>
          </a:prstGeom>
        </p:spPr>
      </p:pic>
    </p:spTree>
    <p:extLst>
      <p:ext uri="{BB962C8B-B14F-4D97-AF65-F5344CB8AC3E}">
        <p14:creationId xmlns:p14="http://schemas.microsoft.com/office/powerpoint/2010/main" val="2411202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B8A7D5E-9F04-F24E-8054-E46DF64920C5}"/>
              </a:ext>
            </a:extLst>
          </p:cNvPr>
          <p:cNvSpPr txBox="1"/>
          <p:nvPr/>
        </p:nvSpPr>
        <p:spPr>
          <a:xfrm>
            <a:off x="620111" y="720651"/>
            <a:ext cx="8124497" cy="461665"/>
          </a:xfrm>
          <a:prstGeom prst="rect">
            <a:avLst/>
          </a:prstGeom>
          <a:noFill/>
        </p:spPr>
        <p:txBody>
          <a:bodyPr wrap="square" rtlCol="0">
            <a:spAutoFit/>
          </a:bodyPr>
          <a:lstStyle/>
          <a:p>
            <a:pPr marL="0" defTabSz="914400" rtl="1" eaLnBrk="1" latinLnBrk="0" hangingPunct="1"/>
            <a:r>
              <a:rPr lang="en-US" sz="2400" dirty="0">
                <a:solidFill>
                  <a:srgbClr val="C00000"/>
                </a:solidFill>
              </a:rPr>
              <a:t>What are we going to learn?</a:t>
            </a:r>
            <a:endParaRPr lang="en-IL" sz="2400" dirty="0">
              <a:solidFill>
                <a:srgbClr val="C00000"/>
              </a:solidFill>
            </a:endParaRPr>
          </a:p>
        </p:txBody>
      </p:sp>
      <p:sp>
        <p:nvSpPr>
          <p:cNvPr id="6" name="TextBox 5">
            <a:extLst>
              <a:ext uri="{FF2B5EF4-FFF2-40B4-BE49-F238E27FC236}">
                <a16:creationId xmlns:a16="http://schemas.microsoft.com/office/drawing/2014/main" id="{21922D83-93D2-624E-9929-E80190815DCB}"/>
              </a:ext>
            </a:extLst>
          </p:cNvPr>
          <p:cNvSpPr txBox="1"/>
          <p:nvPr/>
        </p:nvSpPr>
        <p:spPr>
          <a:xfrm>
            <a:off x="1166648" y="1890032"/>
            <a:ext cx="10405241" cy="2308324"/>
          </a:xfrm>
          <a:prstGeom prst="rect">
            <a:avLst/>
          </a:prstGeom>
          <a:noFill/>
        </p:spPr>
        <p:txBody>
          <a:bodyPr wrap="square" rtlCol="0">
            <a:spAutoFit/>
          </a:bodyPr>
          <a:lstStyle/>
          <a:p>
            <a:pPr marL="342900" indent="-342900">
              <a:buFont typeface="Wingdings" pitchFamily="2" charset="2"/>
              <a:buChar char="q"/>
            </a:pPr>
            <a:r>
              <a:rPr lang="en-AU" sz="2400" dirty="0">
                <a:solidFill>
                  <a:srgbClr val="C00000"/>
                </a:solidFill>
              </a:rPr>
              <a:t>Microservices vs Monolithic architecture </a:t>
            </a:r>
          </a:p>
          <a:p>
            <a:pPr marL="342900" indent="-342900">
              <a:buFont typeface="Wingdings" pitchFamily="2" charset="2"/>
              <a:buChar char="q"/>
            </a:pPr>
            <a:r>
              <a:rPr lang="en-AU" sz="2400" dirty="0">
                <a:solidFill>
                  <a:srgbClr val="C00000"/>
                </a:solidFill>
              </a:rPr>
              <a:t>Why should we use Nest’s Microservices approach </a:t>
            </a:r>
          </a:p>
          <a:p>
            <a:pPr marL="342900" indent="-342900">
              <a:buFont typeface="Wingdings" pitchFamily="2" charset="2"/>
              <a:buChar char="q"/>
            </a:pPr>
            <a:r>
              <a:rPr lang="en-AU" sz="2400" dirty="0">
                <a:solidFill>
                  <a:srgbClr val="C00000"/>
                </a:solidFill>
              </a:rPr>
              <a:t>Communicate via TCP </a:t>
            </a:r>
          </a:p>
          <a:p>
            <a:pPr marL="342900" indent="-342900">
              <a:buFont typeface="Wingdings" pitchFamily="2" charset="2"/>
              <a:buChar char="q"/>
            </a:pPr>
            <a:r>
              <a:rPr lang="en-AU" sz="2400" dirty="0">
                <a:solidFill>
                  <a:srgbClr val="C00000"/>
                </a:solidFill>
              </a:rPr>
              <a:t>Communicate using message broker (</a:t>
            </a:r>
            <a:r>
              <a:rPr lang="en-AU" sz="2400" dirty="0" err="1">
                <a:solidFill>
                  <a:srgbClr val="C00000"/>
                </a:solidFill>
              </a:rPr>
              <a:t>Redis</a:t>
            </a:r>
            <a:r>
              <a:rPr lang="en-AU" sz="2400" dirty="0">
                <a:solidFill>
                  <a:srgbClr val="C00000"/>
                </a:solidFill>
              </a:rPr>
              <a:t>)</a:t>
            </a:r>
          </a:p>
          <a:p>
            <a:r>
              <a:rPr lang="en-AU" sz="2400" dirty="0">
                <a:solidFill>
                  <a:srgbClr val="C00000"/>
                </a:solidFill>
              </a:rPr>
              <a:t> </a:t>
            </a:r>
          </a:p>
          <a:p>
            <a:pPr marL="0" algn="l" defTabSz="457200" eaLnBrk="1" latinLnBrk="0" hangingPunct="1"/>
            <a:endParaRPr lang="en-US" sz="2400" dirty="0">
              <a:solidFill>
                <a:srgbClr val="C00000"/>
              </a:solidFill>
            </a:endParaRPr>
          </a:p>
        </p:txBody>
      </p:sp>
    </p:spTree>
    <p:extLst>
      <p:ext uri="{BB962C8B-B14F-4D97-AF65-F5344CB8AC3E}">
        <p14:creationId xmlns:p14="http://schemas.microsoft.com/office/powerpoint/2010/main" val="2155928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B8A7D5E-9F04-F24E-8054-E46DF64920C5}"/>
              </a:ext>
            </a:extLst>
          </p:cNvPr>
          <p:cNvSpPr txBox="1"/>
          <p:nvPr/>
        </p:nvSpPr>
        <p:spPr>
          <a:xfrm>
            <a:off x="620111" y="720651"/>
            <a:ext cx="8124497" cy="461665"/>
          </a:xfrm>
          <a:prstGeom prst="rect">
            <a:avLst/>
          </a:prstGeom>
          <a:noFill/>
        </p:spPr>
        <p:txBody>
          <a:bodyPr wrap="square" rtlCol="0">
            <a:spAutoFit/>
          </a:bodyPr>
          <a:lstStyle/>
          <a:p>
            <a:pPr defTabSz="914400"/>
            <a:r>
              <a:rPr lang="en-AU" sz="2400" dirty="0">
                <a:solidFill>
                  <a:srgbClr val="C00000"/>
                </a:solidFill>
              </a:rPr>
              <a:t>Microservices vs Monolithic </a:t>
            </a:r>
            <a:endParaRPr lang="en-IL" sz="2400" dirty="0">
              <a:solidFill>
                <a:srgbClr val="C00000"/>
              </a:solidFill>
            </a:endParaRPr>
          </a:p>
        </p:txBody>
      </p:sp>
      <p:sp>
        <p:nvSpPr>
          <p:cNvPr id="6" name="TextBox 5">
            <a:extLst>
              <a:ext uri="{FF2B5EF4-FFF2-40B4-BE49-F238E27FC236}">
                <a16:creationId xmlns:a16="http://schemas.microsoft.com/office/drawing/2014/main" id="{21922D83-93D2-624E-9929-E80190815DCB}"/>
              </a:ext>
            </a:extLst>
          </p:cNvPr>
          <p:cNvSpPr txBox="1"/>
          <p:nvPr/>
        </p:nvSpPr>
        <p:spPr>
          <a:xfrm>
            <a:off x="1166648" y="1890032"/>
            <a:ext cx="10405241" cy="461665"/>
          </a:xfrm>
          <a:prstGeom prst="rect">
            <a:avLst/>
          </a:prstGeom>
          <a:noFill/>
        </p:spPr>
        <p:txBody>
          <a:bodyPr wrap="square" rtlCol="0">
            <a:spAutoFit/>
          </a:bodyPr>
          <a:lstStyle/>
          <a:p>
            <a:pPr marL="285750" indent="-285750">
              <a:buFont typeface="Wingdings" pitchFamily="2" charset="2"/>
              <a:buChar char="q"/>
            </a:pPr>
            <a:endParaRPr lang="en-US" sz="2400" dirty="0">
              <a:solidFill>
                <a:srgbClr val="C00000"/>
              </a:solidFill>
            </a:endParaRPr>
          </a:p>
        </p:txBody>
      </p:sp>
      <p:pic>
        <p:nvPicPr>
          <p:cNvPr id="3" name="Picture 2">
            <a:extLst>
              <a:ext uri="{FF2B5EF4-FFF2-40B4-BE49-F238E27FC236}">
                <a16:creationId xmlns:a16="http://schemas.microsoft.com/office/drawing/2014/main" id="{923F0F9E-4C7B-6141-B110-8AAF01DE1844}"/>
              </a:ext>
            </a:extLst>
          </p:cNvPr>
          <p:cNvPicPr>
            <a:picLocks noChangeAspect="1"/>
          </p:cNvPicPr>
          <p:nvPr/>
        </p:nvPicPr>
        <p:blipFill>
          <a:blip r:embed="rId3"/>
          <a:stretch>
            <a:fillRect/>
          </a:stretch>
        </p:blipFill>
        <p:spPr>
          <a:xfrm>
            <a:off x="8094407" y="1717573"/>
            <a:ext cx="2286000" cy="3886200"/>
          </a:xfrm>
          <a:prstGeom prst="rect">
            <a:avLst/>
          </a:prstGeom>
        </p:spPr>
      </p:pic>
      <p:pic>
        <p:nvPicPr>
          <p:cNvPr id="7" name="Picture 6">
            <a:extLst>
              <a:ext uri="{FF2B5EF4-FFF2-40B4-BE49-F238E27FC236}">
                <a16:creationId xmlns:a16="http://schemas.microsoft.com/office/drawing/2014/main" id="{7470A3A0-BE91-7847-9166-AF5ECEA7DADF}"/>
              </a:ext>
            </a:extLst>
          </p:cNvPr>
          <p:cNvPicPr>
            <a:picLocks noChangeAspect="1"/>
          </p:cNvPicPr>
          <p:nvPr/>
        </p:nvPicPr>
        <p:blipFill>
          <a:blip r:embed="rId4"/>
          <a:stretch>
            <a:fillRect/>
          </a:stretch>
        </p:blipFill>
        <p:spPr>
          <a:xfrm>
            <a:off x="620111" y="1755673"/>
            <a:ext cx="4927600" cy="3848100"/>
          </a:xfrm>
          <a:prstGeom prst="rect">
            <a:avLst/>
          </a:prstGeom>
        </p:spPr>
      </p:pic>
    </p:spTree>
    <p:extLst>
      <p:ext uri="{BB962C8B-B14F-4D97-AF65-F5344CB8AC3E}">
        <p14:creationId xmlns:p14="http://schemas.microsoft.com/office/powerpoint/2010/main" val="2684874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B8A7D5E-9F04-F24E-8054-E46DF64920C5}"/>
              </a:ext>
            </a:extLst>
          </p:cNvPr>
          <p:cNvSpPr txBox="1"/>
          <p:nvPr/>
        </p:nvSpPr>
        <p:spPr>
          <a:xfrm>
            <a:off x="620111" y="720651"/>
            <a:ext cx="8124497" cy="461665"/>
          </a:xfrm>
          <a:prstGeom prst="rect">
            <a:avLst/>
          </a:prstGeom>
          <a:noFill/>
        </p:spPr>
        <p:txBody>
          <a:bodyPr wrap="square" rtlCol="0">
            <a:spAutoFit/>
          </a:bodyPr>
          <a:lstStyle/>
          <a:p>
            <a:pPr defTabSz="914400"/>
            <a:r>
              <a:rPr lang="en-AU" sz="2400" dirty="0">
                <a:solidFill>
                  <a:srgbClr val="C00000"/>
                </a:solidFill>
              </a:rPr>
              <a:t>Microservices vs Monolithic </a:t>
            </a:r>
            <a:endParaRPr lang="en-IL" sz="2400" dirty="0">
              <a:solidFill>
                <a:srgbClr val="C00000"/>
              </a:solidFill>
            </a:endParaRPr>
          </a:p>
        </p:txBody>
      </p:sp>
      <p:sp>
        <p:nvSpPr>
          <p:cNvPr id="6" name="TextBox 5">
            <a:extLst>
              <a:ext uri="{FF2B5EF4-FFF2-40B4-BE49-F238E27FC236}">
                <a16:creationId xmlns:a16="http://schemas.microsoft.com/office/drawing/2014/main" id="{21922D83-93D2-624E-9929-E80190815DCB}"/>
              </a:ext>
            </a:extLst>
          </p:cNvPr>
          <p:cNvSpPr txBox="1"/>
          <p:nvPr/>
        </p:nvSpPr>
        <p:spPr>
          <a:xfrm>
            <a:off x="1166648" y="1890032"/>
            <a:ext cx="10405241" cy="461665"/>
          </a:xfrm>
          <a:prstGeom prst="rect">
            <a:avLst/>
          </a:prstGeom>
          <a:noFill/>
        </p:spPr>
        <p:txBody>
          <a:bodyPr wrap="square" rtlCol="0">
            <a:spAutoFit/>
          </a:bodyPr>
          <a:lstStyle/>
          <a:p>
            <a:pPr marL="285750" indent="-285750">
              <a:buFont typeface="Wingdings" pitchFamily="2" charset="2"/>
              <a:buChar char="q"/>
            </a:pPr>
            <a:endParaRPr lang="en-US" sz="2400" dirty="0">
              <a:solidFill>
                <a:srgbClr val="C00000"/>
              </a:solidFill>
            </a:endParaRPr>
          </a:p>
        </p:txBody>
      </p:sp>
      <p:pic>
        <p:nvPicPr>
          <p:cNvPr id="4" name="Picture 3">
            <a:extLst>
              <a:ext uri="{FF2B5EF4-FFF2-40B4-BE49-F238E27FC236}">
                <a16:creationId xmlns:a16="http://schemas.microsoft.com/office/drawing/2014/main" id="{566440CB-B1C4-2F47-978C-81B3E2E741D5}"/>
              </a:ext>
            </a:extLst>
          </p:cNvPr>
          <p:cNvPicPr>
            <a:picLocks noChangeAspect="1"/>
          </p:cNvPicPr>
          <p:nvPr/>
        </p:nvPicPr>
        <p:blipFill>
          <a:blip r:embed="rId3"/>
          <a:stretch>
            <a:fillRect/>
          </a:stretch>
        </p:blipFill>
        <p:spPr>
          <a:xfrm>
            <a:off x="2652251" y="1545932"/>
            <a:ext cx="6742471" cy="4332119"/>
          </a:xfrm>
          <a:prstGeom prst="rect">
            <a:avLst/>
          </a:prstGeom>
        </p:spPr>
      </p:pic>
    </p:spTree>
    <p:extLst>
      <p:ext uri="{BB962C8B-B14F-4D97-AF65-F5344CB8AC3E}">
        <p14:creationId xmlns:p14="http://schemas.microsoft.com/office/powerpoint/2010/main" val="2889613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B8A7D5E-9F04-F24E-8054-E46DF64920C5}"/>
              </a:ext>
            </a:extLst>
          </p:cNvPr>
          <p:cNvSpPr txBox="1"/>
          <p:nvPr/>
        </p:nvSpPr>
        <p:spPr>
          <a:xfrm>
            <a:off x="620111" y="720651"/>
            <a:ext cx="8124497" cy="461665"/>
          </a:xfrm>
          <a:prstGeom prst="rect">
            <a:avLst/>
          </a:prstGeom>
          <a:noFill/>
        </p:spPr>
        <p:txBody>
          <a:bodyPr wrap="square" rtlCol="0">
            <a:spAutoFit/>
          </a:bodyPr>
          <a:lstStyle/>
          <a:p>
            <a:pPr defTabSz="914400"/>
            <a:r>
              <a:rPr lang="en-AU" sz="2400" dirty="0">
                <a:solidFill>
                  <a:srgbClr val="C00000"/>
                </a:solidFill>
              </a:rPr>
              <a:t>Microservices vs Monolithic </a:t>
            </a:r>
            <a:endParaRPr lang="en-IL" sz="2400" dirty="0">
              <a:solidFill>
                <a:srgbClr val="C00000"/>
              </a:solidFill>
            </a:endParaRPr>
          </a:p>
        </p:txBody>
      </p:sp>
      <p:sp>
        <p:nvSpPr>
          <p:cNvPr id="6" name="TextBox 5">
            <a:extLst>
              <a:ext uri="{FF2B5EF4-FFF2-40B4-BE49-F238E27FC236}">
                <a16:creationId xmlns:a16="http://schemas.microsoft.com/office/drawing/2014/main" id="{21922D83-93D2-624E-9929-E80190815DCB}"/>
              </a:ext>
            </a:extLst>
          </p:cNvPr>
          <p:cNvSpPr txBox="1"/>
          <p:nvPr/>
        </p:nvSpPr>
        <p:spPr>
          <a:xfrm>
            <a:off x="1166648" y="1890032"/>
            <a:ext cx="10405241" cy="461665"/>
          </a:xfrm>
          <a:prstGeom prst="rect">
            <a:avLst/>
          </a:prstGeom>
          <a:noFill/>
        </p:spPr>
        <p:txBody>
          <a:bodyPr wrap="square" rtlCol="0">
            <a:spAutoFit/>
          </a:bodyPr>
          <a:lstStyle/>
          <a:p>
            <a:pPr marL="285750" indent="-285750">
              <a:buFont typeface="Wingdings" pitchFamily="2" charset="2"/>
              <a:buChar char="q"/>
            </a:pPr>
            <a:endParaRPr lang="en-US" sz="2400" dirty="0">
              <a:solidFill>
                <a:srgbClr val="C00000"/>
              </a:solidFill>
            </a:endParaRPr>
          </a:p>
        </p:txBody>
      </p:sp>
      <p:pic>
        <p:nvPicPr>
          <p:cNvPr id="4" name="Picture 3">
            <a:extLst>
              <a:ext uri="{FF2B5EF4-FFF2-40B4-BE49-F238E27FC236}">
                <a16:creationId xmlns:a16="http://schemas.microsoft.com/office/drawing/2014/main" id="{CD6044F4-DF1F-2444-8380-23A927B7B7AA}"/>
              </a:ext>
            </a:extLst>
          </p:cNvPr>
          <p:cNvPicPr>
            <a:picLocks noChangeAspect="1"/>
          </p:cNvPicPr>
          <p:nvPr/>
        </p:nvPicPr>
        <p:blipFill>
          <a:blip r:embed="rId3"/>
          <a:stretch>
            <a:fillRect/>
          </a:stretch>
        </p:blipFill>
        <p:spPr>
          <a:xfrm>
            <a:off x="2058384" y="1460089"/>
            <a:ext cx="6805567" cy="4616245"/>
          </a:xfrm>
          <a:prstGeom prst="rect">
            <a:avLst/>
          </a:prstGeom>
        </p:spPr>
      </p:pic>
    </p:spTree>
    <p:extLst>
      <p:ext uri="{BB962C8B-B14F-4D97-AF65-F5344CB8AC3E}">
        <p14:creationId xmlns:p14="http://schemas.microsoft.com/office/powerpoint/2010/main" val="238273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B8A7D5E-9F04-F24E-8054-E46DF64920C5}"/>
              </a:ext>
            </a:extLst>
          </p:cNvPr>
          <p:cNvSpPr txBox="1"/>
          <p:nvPr/>
        </p:nvSpPr>
        <p:spPr>
          <a:xfrm>
            <a:off x="620111" y="720651"/>
            <a:ext cx="8124497" cy="461665"/>
          </a:xfrm>
          <a:prstGeom prst="rect">
            <a:avLst/>
          </a:prstGeom>
          <a:noFill/>
        </p:spPr>
        <p:txBody>
          <a:bodyPr wrap="square" rtlCol="0">
            <a:spAutoFit/>
          </a:bodyPr>
          <a:lstStyle/>
          <a:p>
            <a:pPr defTabSz="914400"/>
            <a:r>
              <a:rPr lang="en-AU" sz="2400" dirty="0">
                <a:solidFill>
                  <a:srgbClr val="C00000"/>
                </a:solidFill>
              </a:rPr>
              <a:t>Microservices vs Monolithic </a:t>
            </a:r>
            <a:endParaRPr lang="en-IL" sz="2400" dirty="0">
              <a:solidFill>
                <a:srgbClr val="C00000"/>
              </a:solidFill>
            </a:endParaRPr>
          </a:p>
        </p:txBody>
      </p:sp>
      <p:sp>
        <p:nvSpPr>
          <p:cNvPr id="6" name="TextBox 5">
            <a:extLst>
              <a:ext uri="{FF2B5EF4-FFF2-40B4-BE49-F238E27FC236}">
                <a16:creationId xmlns:a16="http://schemas.microsoft.com/office/drawing/2014/main" id="{21922D83-93D2-624E-9929-E80190815DCB}"/>
              </a:ext>
            </a:extLst>
          </p:cNvPr>
          <p:cNvSpPr txBox="1"/>
          <p:nvPr/>
        </p:nvSpPr>
        <p:spPr>
          <a:xfrm>
            <a:off x="1166648" y="1890032"/>
            <a:ext cx="10405241" cy="461665"/>
          </a:xfrm>
          <a:prstGeom prst="rect">
            <a:avLst/>
          </a:prstGeom>
          <a:noFill/>
        </p:spPr>
        <p:txBody>
          <a:bodyPr wrap="square" rtlCol="0">
            <a:spAutoFit/>
          </a:bodyPr>
          <a:lstStyle/>
          <a:p>
            <a:pPr marL="285750" indent="-285750">
              <a:buFont typeface="Wingdings" pitchFamily="2" charset="2"/>
              <a:buChar char="q"/>
            </a:pPr>
            <a:endParaRPr lang="en-US" sz="2400" dirty="0">
              <a:solidFill>
                <a:srgbClr val="C00000"/>
              </a:solidFill>
            </a:endParaRPr>
          </a:p>
        </p:txBody>
      </p:sp>
      <p:pic>
        <p:nvPicPr>
          <p:cNvPr id="3" name="Picture 2">
            <a:extLst>
              <a:ext uri="{FF2B5EF4-FFF2-40B4-BE49-F238E27FC236}">
                <a16:creationId xmlns:a16="http://schemas.microsoft.com/office/drawing/2014/main" id="{BC234BE5-6157-C047-A86E-D002CA433DA0}"/>
              </a:ext>
            </a:extLst>
          </p:cNvPr>
          <p:cNvPicPr>
            <a:picLocks noChangeAspect="1"/>
          </p:cNvPicPr>
          <p:nvPr/>
        </p:nvPicPr>
        <p:blipFill>
          <a:blip r:embed="rId3"/>
          <a:stretch>
            <a:fillRect/>
          </a:stretch>
        </p:blipFill>
        <p:spPr>
          <a:xfrm>
            <a:off x="1999841" y="1747387"/>
            <a:ext cx="7557115" cy="4261351"/>
          </a:xfrm>
          <a:prstGeom prst="rect">
            <a:avLst/>
          </a:prstGeom>
        </p:spPr>
      </p:pic>
    </p:spTree>
    <p:extLst>
      <p:ext uri="{BB962C8B-B14F-4D97-AF65-F5344CB8AC3E}">
        <p14:creationId xmlns:p14="http://schemas.microsoft.com/office/powerpoint/2010/main" val="1620277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B8A7D5E-9F04-F24E-8054-E46DF64920C5}"/>
              </a:ext>
            </a:extLst>
          </p:cNvPr>
          <p:cNvSpPr txBox="1"/>
          <p:nvPr/>
        </p:nvSpPr>
        <p:spPr>
          <a:xfrm>
            <a:off x="2612197" y="2645611"/>
            <a:ext cx="8124497" cy="707886"/>
          </a:xfrm>
          <a:prstGeom prst="rect">
            <a:avLst/>
          </a:prstGeom>
          <a:noFill/>
        </p:spPr>
        <p:txBody>
          <a:bodyPr wrap="square" rtlCol="0">
            <a:spAutoFit/>
          </a:bodyPr>
          <a:lstStyle/>
          <a:p>
            <a:pPr marL="0" algn="l" defTabSz="914400" eaLnBrk="1" latinLnBrk="0" hangingPunct="1"/>
            <a:r>
              <a:rPr lang="en-AU" sz="4000" dirty="0">
                <a:solidFill>
                  <a:srgbClr val="C00000"/>
                </a:solidFill>
              </a:rPr>
              <a:t>You can always do it with http</a:t>
            </a:r>
            <a:endParaRPr lang="en-IL" sz="4000" dirty="0">
              <a:solidFill>
                <a:srgbClr val="C00000"/>
              </a:solidFill>
            </a:endParaRPr>
          </a:p>
        </p:txBody>
      </p:sp>
      <p:sp>
        <p:nvSpPr>
          <p:cNvPr id="6" name="TextBox 5">
            <a:extLst>
              <a:ext uri="{FF2B5EF4-FFF2-40B4-BE49-F238E27FC236}">
                <a16:creationId xmlns:a16="http://schemas.microsoft.com/office/drawing/2014/main" id="{21922D83-93D2-624E-9929-E80190815DCB}"/>
              </a:ext>
            </a:extLst>
          </p:cNvPr>
          <p:cNvSpPr txBox="1"/>
          <p:nvPr/>
        </p:nvSpPr>
        <p:spPr>
          <a:xfrm>
            <a:off x="1166648" y="1890032"/>
            <a:ext cx="10405241" cy="461665"/>
          </a:xfrm>
          <a:prstGeom prst="rect">
            <a:avLst/>
          </a:prstGeom>
          <a:noFill/>
        </p:spPr>
        <p:txBody>
          <a:bodyPr wrap="square" rtlCol="0">
            <a:spAutoFit/>
          </a:bodyPr>
          <a:lstStyle/>
          <a:p>
            <a:pPr marL="285750" indent="-285750">
              <a:buFont typeface="Wingdings" pitchFamily="2" charset="2"/>
              <a:buChar char="q"/>
            </a:pPr>
            <a:endParaRPr lang="en-US" sz="2400" dirty="0">
              <a:solidFill>
                <a:srgbClr val="C00000"/>
              </a:solidFill>
            </a:endParaRPr>
          </a:p>
        </p:txBody>
      </p:sp>
    </p:spTree>
    <p:extLst>
      <p:ext uri="{BB962C8B-B14F-4D97-AF65-F5344CB8AC3E}">
        <p14:creationId xmlns:p14="http://schemas.microsoft.com/office/powerpoint/2010/main" val="1848913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1922D83-93D2-624E-9929-E80190815DCB}"/>
              </a:ext>
            </a:extLst>
          </p:cNvPr>
          <p:cNvSpPr txBox="1"/>
          <p:nvPr/>
        </p:nvSpPr>
        <p:spPr>
          <a:xfrm>
            <a:off x="1166648" y="1890032"/>
            <a:ext cx="10405241" cy="461665"/>
          </a:xfrm>
          <a:prstGeom prst="rect">
            <a:avLst/>
          </a:prstGeom>
          <a:noFill/>
        </p:spPr>
        <p:txBody>
          <a:bodyPr wrap="square" rtlCol="0">
            <a:spAutoFit/>
          </a:bodyPr>
          <a:lstStyle/>
          <a:p>
            <a:pPr marL="285750" indent="-285750">
              <a:buFont typeface="Wingdings" pitchFamily="2" charset="2"/>
              <a:buChar char="q"/>
            </a:pPr>
            <a:endParaRPr lang="en-US" sz="2400" dirty="0">
              <a:solidFill>
                <a:srgbClr val="C00000"/>
              </a:solidFill>
            </a:endParaRPr>
          </a:p>
        </p:txBody>
      </p:sp>
      <p:pic>
        <p:nvPicPr>
          <p:cNvPr id="3" name="Picture 2">
            <a:extLst>
              <a:ext uri="{FF2B5EF4-FFF2-40B4-BE49-F238E27FC236}">
                <a16:creationId xmlns:a16="http://schemas.microsoft.com/office/drawing/2014/main" id="{263AFFB1-26BD-954B-AC1D-C315CFAB01EC}"/>
              </a:ext>
            </a:extLst>
          </p:cNvPr>
          <p:cNvPicPr>
            <a:picLocks noChangeAspect="1"/>
          </p:cNvPicPr>
          <p:nvPr/>
        </p:nvPicPr>
        <p:blipFill>
          <a:blip r:embed="rId3"/>
          <a:stretch>
            <a:fillRect/>
          </a:stretch>
        </p:blipFill>
        <p:spPr>
          <a:xfrm>
            <a:off x="339142" y="607501"/>
            <a:ext cx="5752351" cy="3776353"/>
          </a:xfrm>
          <a:prstGeom prst="rect">
            <a:avLst/>
          </a:prstGeom>
        </p:spPr>
      </p:pic>
      <p:pic>
        <p:nvPicPr>
          <p:cNvPr id="7" name="Picture 6">
            <a:extLst>
              <a:ext uri="{FF2B5EF4-FFF2-40B4-BE49-F238E27FC236}">
                <a16:creationId xmlns:a16="http://schemas.microsoft.com/office/drawing/2014/main" id="{9E1B5EB0-68FA-9B4C-A4B9-22C22D556959}"/>
              </a:ext>
            </a:extLst>
          </p:cNvPr>
          <p:cNvPicPr>
            <a:picLocks noChangeAspect="1"/>
          </p:cNvPicPr>
          <p:nvPr/>
        </p:nvPicPr>
        <p:blipFill>
          <a:blip r:embed="rId4"/>
          <a:stretch>
            <a:fillRect/>
          </a:stretch>
        </p:blipFill>
        <p:spPr>
          <a:xfrm>
            <a:off x="4679221" y="4383854"/>
            <a:ext cx="7072054" cy="2277264"/>
          </a:xfrm>
          <a:prstGeom prst="rect">
            <a:avLst/>
          </a:prstGeom>
        </p:spPr>
      </p:pic>
    </p:spTree>
    <p:extLst>
      <p:ext uri="{BB962C8B-B14F-4D97-AF65-F5344CB8AC3E}">
        <p14:creationId xmlns:p14="http://schemas.microsoft.com/office/powerpoint/2010/main" val="3300084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B8A7D5E-9F04-F24E-8054-E46DF64920C5}"/>
              </a:ext>
            </a:extLst>
          </p:cNvPr>
          <p:cNvSpPr txBox="1"/>
          <p:nvPr/>
        </p:nvSpPr>
        <p:spPr>
          <a:xfrm>
            <a:off x="400338" y="421394"/>
            <a:ext cx="8124497" cy="707886"/>
          </a:xfrm>
          <a:prstGeom prst="rect">
            <a:avLst/>
          </a:prstGeom>
          <a:noFill/>
        </p:spPr>
        <p:txBody>
          <a:bodyPr wrap="square" rtlCol="0">
            <a:spAutoFit/>
          </a:bodyPr>
          <a:lstStyle/>
          <a:p>
            <a:pPr marL="0" algn="l" defTabSz="914400" eaLnBrk="1" latinLnBrk="0" hangingPunct="1"/>
            <a:r>
              <a:rPr lang="en-AU" sz="4000" dirty="0">
                <a:solidFill>
                  <a:srgbClr val="C00000"/>
                </a:solidFill>
              </a:rPr>
              <a:t>Supported transports</a:t>
            </a:r>
            <a:endParaRPr lang="en-IL" sz="4000" dirty="0">
              <a:solidFill>
                <a:srgbClr val="C00000"/>
              </a:solidFill>
            </a:endParaRPr>
          </a:p>
        </p:txBody>
      </p:sp>
      <p:sp>
        <p:nvSpPr>
          <p:cNvPr id="6" name="TextBox 5">
            <a:extLst>
              <a:ext uri="{FF2B5EF4-FFF2-40B4-BE49-F238E27FC236}">
                <a16:creationId xmlns:a16="http://schemas.microsoft.com/office/drawing/2014/main" id="{21922D83-93D2-624E-9929-E80190815DCB}"/>
              </a:ext>
            </a:extLst>
          </p:cNvPr>
          <p:cNvSpPr txBox="1"/>
          <p:nvPr/>
        </p:nvSpPr>
        <p:spPr>
          <a:xfrm>
            <a:off x="1166648" y="1890032"/>
            <a:ext cx="10405241" cy="461665"/>
          </a:xfrm>
          <a:prstGeom prst="rect">
            <a:avLst/>
          </a:prstGeom>
          <a:noFill/>
        </p:spPr>
        <p:txBody>
          <a:bodyPr wrap="square" rtlCol="0">
            <a:spAutoFit/>
          </a:bodyPr>
          <a:lstStyle/>
          <a:p>
            <a:pPr marL="285750" indent="-285750">
              <a:buFont typeface="Wingdings" pitchFamily="2" charset="2"/>
              <a:buChar char="q"/>
            </a:pPr>
            <a:endParaRPr lang="en-US" sz="2400" dirty="0">
              <a:solidFill>
                <a:srgbClr val="C00000"/>
              </a:solidFill>
            </a:endParaRPr>
          </a:p>
        </p:txBody>
      </p:sp>
      <p:pic>
        <p:nvPicPr>
          <p:cNvPr id="7" name="Picture 6">
            <a:extLst>
              <a:ext uri="{FF2B5EF4-FFF2-40B4-BE49-F238E27FC236}">
                <a16:creationId xmlns:a16="http://schemas.microsoft.com/office/drawing/2014/main" id="{1A172D51-E09B-C448-ADE6-478320B38A09}"/>
              </a:ext>
            </a:extLst>
          </p:cNvPr>
          <p:cNvPicPr>
            <a:picLocks noChangeAspect="1"/>
          </p:cNvPicPr>
          <p:nvPr/>
        </p:nvPicPr>
        <p:blipFill>
          <a:blip r:embed="rId3"/>
          <a:stretch>
            <a:fillRect/>
          </a:stretch>
        </p:blipFill>
        <p:spPr>
          <a:xfrm>
            <a:off x="5671984" y="1129280"/>
            <a:ext cx="5355931" cy="4814320"/>
          </a:xfrm>
          <a:prstGeom prst="rect">
            <a:avLst/>
          </a:prstGeom>
        </p:spPr>
      </p:pic>
    </p:spTree>
    <p:extLst>
      <p:ext uri="{BB962C8B-B14F-4D97-AF65-F5344CB8AC3E}">
        <p14:creationId xmlns:p14="http://schemas.microsoft.com/office/powerpoint/2010/main" val="18205680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5131</TotalTime>
  <Words>1255</Words>
  <Application>Microsoft Macintosh PowerPoint</Application>
  <PresentationFormat>Widescreen</PresentationFormat>
  <Paragraphs>68</Paragraphs>
  <Slides>14</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Office Theme</vt:lpstr>
      <vt:lpstr>NestJs – A progressive Node.js framework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NestJs – A progressive Node.js framework</dc:title>
  <dc:creator>Avraham Hamu</dc:creator>
  <cp:lastModifiedBy>Naori, Asaf</cp:lastModifiedBy>
  <cp:revision>80</cp:revision>
  <dcterms:created xsi:type="dcterms:W3CDTF">2020-09-25T10:43:18Z</dcterms:created>
  <dcterms:modified xsi:type="dcterms:W3CDTF">2021-05-22T10:39:49Z</dcterms:modified>
</cp:coreProperties>
</file>