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5"/>
  </p:notesMasterIdLst>
  <p:sldIdLst>
    <p:sldId id="256" r:id="rId2"/>
    <p:sldId id="267" r:id="rId3"/>
    <p:sldId id="257" r:id="rId4"/>
    <p:sldId id="309" r:id="rId5"/>
    <p:sldId id="338" r:id="rId6"/>
    <p:sldId id="268" r:id="rId7"/>
    <p:sldId id="323" r:id="rId8"/>
    <p:sldId id="324" r:id="rId9"/>
    <p:sldId id="325" r:id="rId10"/>
    <p:sldId id="327" r:id="rId11"/>
    <p:sldId id="326" r:id="rId12"/>
    <p:sldId id="329" r:id="rId13"/>
    <p:sldId id="33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40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0"/>
    <p:restoredTop sz="67211"/>
  </p:normalViewPr>
  <p:slideViewPr>
    <p:cSldViewPr snapToGrid="0" snapToObjects="1">
      <p:cViewPr varScale="1">
        <p:scale>
          <a:sx n="84" d="100"/>
          <a:sy n="84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F5568-5764-3645-BA47-A2145F42072A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50163-67CE-1445-A832-1977356FC8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798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6103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first access, a client needs to contact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 server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(Amazon Cognito here, but Microsoft, Salesforce or any other provider should be pretty similar), sending username and password to it. If credentials are valid, a JWT token will be returned to the client that will use it to request an API (in this example Amazon API Gateway endpoint).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above scenario (fig.5), API itself is the only responsible for token validation and it’s able to reject the request if the signature seems forged.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 further</a:t>
            </a: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a client wants to invoke a protected API to delete an order (e.g. DELETE /order/42) and this action should be only performed by administrators.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JWT in place, this operation is hard as add a custom claim to the payload body (i.e. the admin: true claim of the example above). When invoked, the API will first verify the signature authenticity and afterwards, it’ll check if admin claim is true.</a:t>
            </a:r>
          </a:p>
          <a:p>
            <a:br>
              <a:rPr lang="en-US" dirty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7966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JWT is cryptographically signed (but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encrypted, hence using HTTPS is mandatory when storing user data in the JWT), so there is a guarantee we can trust it when we receive it, as no middleman can intercept and modify it, or the data it holds, without invalidating it.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secret key must be saved on server, and if I want to use the same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access two different servers, both servers should share the same private key between them</a:t>
            </a:r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3535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=7Q17ubqLfaM&amp;ab_channel=</a:t>
            </a:r>
            <a:r>
              <a:rPr lang="en-US" dirty="0" err="1"/>
              <a:t>WebDevSimplified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1722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8668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0110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411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077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0" eaLnBrk="1" latinLnBrk="0" hangingPunct="1"/>
            <a:r>
              <a:rPr lang="he-IL" sz="2400" dirty="0"/>
              <a:t>בגלל אופי ה</a:t>
            </a:r>
            <a:br>
              <a:rPr lang="en-US" sz="2400" dirty="0"/>
            </a:br>
            <a:r>
              <a:rPr lang="en-US" sz="2400" dirty="0"/>
              <a:t>http protocol</a:t>
            </a:r>
            <a:br>
              <a:rPr lang="en-US" sz="2400" dirty="0"/>
            </a:br>
            <a:r>
              <a:rPr lang="he-IL" sz="2400" dirty="0"/>
              <a:t>על כל בקשה נדרשת </a:t>
            </a:r>
            <a:br>
              <a:rPr lang="en-US" sz="2400" dirty="0"/>
            </a:br>
            <a:r>
              <a:rPr lang="en-US" sz="2400" dirty="0"/>
              <a:t>authentication</a:t>
            </a:r>
            <a:br>
              <a:rPr lang="en-US" sz="2400" dirty="0"/>
            </a:br>
            <a:r>
              <a:rPr lang="he-IL" sz="2400" dirty="0"/>
              <a:t>חדשה</a:t>
            </a:r>
            <a:br>
              <a:rPr lang="en-US" sz="2400" dirty="0"/>
            </a:br>
            <a:endParaRPr lang="en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4794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/>
              <a:t>// TODO need to translate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071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TODO translate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SSS, we reduce the number of authentications towards the Credentials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solution will fix a problem but it will create another one.</a:t>
            </a:r>
            <a:br>
              <a:rPr lang="en-US" sz="1400" dirty="0"/>
            </a:br>
            <a:r>
              <a:rPr lang="en-US" dirty="0"/>
              <a:t>Probably bigger.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373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TODO translate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initial scenario, behind the load balancer, there’s just one server. When a client performs a request, using session id </a:t>
            </a:r>
            <a:r>
              <a:rPr lang="en-US" dirty="0" err="1"/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its record will surely be found in the server’s memory (fig.3).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imagine that the above infrastructure needs to scale. A new server (i.e.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2:2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be added behind the load balancer and this brand new server will handle the next request issued by </a:t>
            </a:r>
            <a:r>
              <a:rPr lang="en-US" dirty="0" err="1"/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client…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Unauthenticated! The brand new server has no </a:t>
            </a:r>
            <a:r>
              <a:rPr lang="en-US" dirty="0" err="1"/>
              <a:t>xyz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sessions in its memory, so the authentication process will fail.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7733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// TODO translate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token is </a:t>
            </a:r>
            <a:r>
              <a:rPr lang="en-US" i="1" dirty="0">
                <a:effectLst/>
              </a:rPr>
              <a:t>self-contained</a:t>
            </a:r>
            <a:r>
              <a:rPr lang="en-US" dirty="0"/>
              <a:t>, this means it contains all information needed to allow or deny any given requests to an API.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understand how we can verify a token and how authorization happens, we need to take a step back and look into a JWT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3087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TODO translate</a:t>
            </a:r>
          </a:p>
          <a:p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asymmetric encryption, we all know that a public key is used to encrypt a message, whereas a private key is used to decrypt it.</a:t>
            </a:r>
            <a:br>
              <a:rPr lang="en-US" dirty="0"/>
            </a:b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signing algorithm, this process is completely switched! Here the message (the </a:t>
            </a:r>
            <a:r>
              <a:rPr lang="en-US" i="0" dirty="0">
                <a:effectLst/>
              </a:rPr>
              <a:t>data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pseudo-code above) is signed using the private key and the public key is used to verify that the signature is valid.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50163-67CE-1445-A832-1977356FC86B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785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416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656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55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012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658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798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769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946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430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304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AB29-D7CE-BF42-9604-B5027FE70E55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841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AB29-D7CE-BF42-9604-B5027FE70E55}" type="datetimeFigureOut">
              <a:rPr lang="en-IL" smtClean="0"/>
              <a:t>25/05/2021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CF478-7C25-C14A-8BC0-2DA4C841FF9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388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gnito/" TargetMode="External"/><Relationship Id="rId2" Type="http://schemas.openxmlformats.org/officeDocument/2006/relationships/hyperlink" Target="https://tools.ietf.org/html/rfc7519#section-4.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6pwjJ5h0G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presentational_state_transf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CCC4E3-F5E5-0640-87A0-7DBC30471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32" b="11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514768-4EB4-404B-9F5E-51748DFAF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5594" y="4106911"/>
            <a:ext cx="3852041" cy="1834056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NestJs</a:t>
            </a:r>
            <a:r>
              <a:rPr lang="en-US" sz="3600" b="1" dirty="0"/>
              <a:t> – A progressive Node.js framework</a:t>
            </a:r>
            <a:endParaRPr lang="en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D4EB6-6BF4-0A42-B3F6-2BFD06BA7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6174706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B</a:t>
            </a:r>
            <a:r>
              <a:rPr lang="en-IL" sz="2000" dirty="0"/>
              <a:t>y Avraham Hamu &amp; Asaf Naory</a:t>
            </a:r>
          </a:p>
        </p:txBody>
      </p:sp>
    </p:spTree>
    <p:extLst>
      <p:ext uri="{BB962C8B-B14F-4D97-AF65-F5344CB8AC3E}">
        <p14:creationId xmlns:p14="http://schemas.microsoft.com/office/powerpoint/2010/main" val="43901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19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problem of scale</a:t>
            </a:r>
            <a:br>
              <a:rPr lang="en-US" dirty="0"/>
            </a:br>
            <a:endParaRPr lang="en-IL" sz="4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F8D879-9D74-E045-A332-4F4CB659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781"/>
            <a:ext cx="12192000" cy="25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463B94A-9452-284A-B330-9D913E1D1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92000" cy="3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75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CDF428-848C-F741-A5D2-E5F5F117821A}"/>
              </a:ext>
            </a:extLst>
          </p:cNvPr>
          <p:cNvSpPr txBox="1"/>
          <p:nvPr/>
        </p:nvSpPr>
        <p:spPr>
          <a:xfrm>
            <a:off x="514398" y="408530"/>
            <a:ext cx="10946081" cy="5778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To fix this, we have three main </a:t>
            </a:r>
            <a:r>
              <a:rPr lang="en-US" sz="2800" i="1" dirty="0">
                <a:solidFill>
                  <a:srgbClr val="FF0000"/>
                </a:solidFill>
              </a:rPr>
              <a:t>workarounds</a:t>
            </a:r>
            <a:r>
              <a:rPr lang="en-US" sz="2800" dirty="0"/>
              <a:t> that can be used: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FF0000"/>
                </a:solidFill>
              </a:rPr>
              <a:t>Synchronize sessions between server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 — tricky and error-prone;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FF0000"/>
                </a:solidFill>
              </a:rPr>
              <a:t>Use an external in-memory database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dirty="0"/>
              <a:t>— good solution, but it will add another component to the infrastructure;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Embrace the </a:t>
            </a:r>
            <a:r>
              <a:rPr lang="en-US" sz="2800" dirty="0">
                <a:solidFill>
                  <a:srgbClr val="FF0000"/>
                </a:solidFill>
              </a:rPr>
              <a:t>stateless</a:t>
            </a:r>
            <a:r>
              <a:rPr lang="en-US" sz="2800" dirty="0"/>
              <a:t> nature of HTTP and search for a better solution!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JSON Web Token (JWT) is an open standard that defines a way for transmitting information –like </a:t>
            </a:r>
            <a:r>
              <a:rPr lang="en-US" sz="2800" dirty="0">
                <a:solidFill>
                  <a:srgbClr val="FF0000"/>
                </a:solidFill>
              </a:rPr>
              <a:t>authentication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authorization</a:t>
            </a:r>
            <a:r>
              <a:rPr lang="en-US" sz="2800" dirty="0"/>
              <a:t> facts– between two parties: an </a:t>
            </a:r>
            <a:r>
              <a:rPr lang="en-US" sz="2800" i="1" dirty="0"/>
              <a:t>issuer</a:t>
            </a:r>
            <a:r>
              <a:rPr lang="en-US" sz="2800" dirty="0"/>
              <a:t> and an </a:t>
            </a:r>
            <a:r>
              <a:rPr lang="en-US" sz="2800" i="1" dirty="0"/>
              <a:t>audience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6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98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Anatomy of a JWT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1281362" cy="3416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 JSON Web Token is essentially a long encoded text string.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This string is composed of three smaller parts, separated by a dot sign. These parts are: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header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payload or body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 signature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>
                <a:solidFill>
                  <a:srgbClr val="FF0000"/>
                </a:solidFill>
              </a:rPr>
              <a:t>header</a:t>
            </a:r>
            <a:r>
              <a:rPr lang="en-US" sz="2800" dirty="0" err="1"/>
              <a:t>.</a:t>
            </a:r>
            <a:r>
              <a:rPr lang="en-US" sz="2800" dirty="0" err="1">
                <a:solidFill>
                  <a:srgbClr val="FFC000"/>
                </a:solidFill>
              </a:rPr>
              <a:t>payload</a:t>
            </a:r>
            <a:r>
              <a:rPr lang="en-US" sz="2800" dirty="0" err="1"/>
              <a:t>.</a:t>
            </a:r>
            <a:r>
              <a:rPr lang="en-US" sz="2800" dirty="0" err="1">
                <a:solidFill>
                  <a:srgbClr val="00B050"/>
                </a:solidFill>
              </a:rPr>
              <a:t>signature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8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7708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S</a:t>
            </a:r>
            <a:r>
              <a:rPr lang="en-IL" sz="4800" dirty="0"/>
              <a:t>ome basics// TODO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7"/>
            <a:ext cx="11281362" cy="4687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Encoding:</a:t>
            </a:r>
          </a:p>
          <a:p>
            <a:endParaRPr lang="en-US" sz="2400" dirty="0"/>
          </a:p>
          <a:p>
            <a:r>
              <a:rPr lang="en-US" sz="2400" dirty="0"/>
              <a:t>Encryption:</a:t>
            </a:r>
          </a:p>
          <a:p>
            <a:endParaRPr lang="en-US" sz="2400" dirty="0"/>
          </a:p>
          <a:p>
            <a:r>
              <a:rPr lang="en-US" sz="2400" dirty="0"/>
              <a:t>Private key Vs Public key: </a:t>
            </a:r>
            <a:r>
              <a:rPr lang="en-US" sz="2400" i="1" dirty="0"/>
              <a:t> In asymmetric encryption, a </a:t>
            </a:r>
            <a:r>
              <a:rPr lang="en-US" sz="2400" i="1" dirty="0">
                <a:solidFill>
                  <a:srgbClr val="FF0000"/>
                </a:solidFill>
              </a:rPr>
              <a:t>public key </a:t>
            </a:r>
            <a:r>
              <a:rPr lang="en-US" sz="2400" i="1" dirty="0"/>
              <a:t>is used to </a:t>
            </a:r>
            <a:r>
              <a:rPr lang="en-US" sz="2400" i="1" dirty="0">
                <a:solidFill>
                  <a:srgbClr val="FF0000"/>
                </a:solidFill>
              </a:rPr>
              <a:t>encrypt</a:t>
            </a:r>
            <a:r>
              <a:rPr lang="en-US" sz="2400" i="1" dirty="0"/>
              <a:t> a message, whereas a </a:t>
            </a:r>
            <a:r>
              <a:rPr lang="en-US" sz="2400" i="1" dirty="0">
                <a:solidFill>
                  <a:srgbClr val="92D050"/>
                </a:solidFill>
              </a:rPr>
              <a:t>private key </a:t>
            </a:r>
            <a:r>
              <a:rPr lang="en-US" sz="2400" i="1" dirty="0"/>
              <a:t>is used to </a:t>
            </a:r>
            <a:r>
              <a:rPr lang="en-US" sz="2400" i="1" dirty="0">
                <a:solidFill>
                  <a:srgbClr val="92D050"/>
                </a:solidFill>
              </a:rPr>
              <a:t>decrypt</a:t>
            </a:r>
            <a:r>
              <a:rPr lang="en-US" sz="2400" i="1" dirty="0"/>
              <a:t> it.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Algorithm:</a:t>
            </a:r>
          </a:p>
          <a:p>
            <a:endParaRPr lang="en-US" sz="2400" dirty="0"/>
          </a:p>
          <a:p>
            <a:r>
              <a:rPr lang="en-US" sz="2400" dirty="0" err="1"/>
              <a:t>signin</a:t>
            </a:r>
            <a:r>
              <a:rPr lang="en-US" sz="2400" dirty="0"/>
              <a:t> algorithm:</a:t>
            </a:r>
          </a:p>
        </p:txBody>
      </p:sp>
    </p:spTree>
    <p:extLst>
      <p:ext uri="{BB962C8B-B14F-4D97-AF65-F5344CB8AC3E}">
        <p14:creationId xmlns:p14="http://schemas.microsoft.com/office/powerpoint/2010/main" val="258949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77088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755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The header section contains information about the token itself.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9FE44-F745-FB4B-9B1C-6984E967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19" y="2240280"/>
            <a:ext cx="6083300" cy="1308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49BBA-AF9F-5640-818F-DCFAC01EF3B1}"/>
              </a:ext>
            </a:extLst>
          </p:cNvPr>
          <p:cNvSpPr txBox="1"/>
          <p:nvPr/>
        </p:nvSpPr>
        <p:spPr>
          <a:xfrm>
            <a:off x="318159" y="3862629"/>
            <a:ext cx="11281362" cy="755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sz="2400" dirty="0"/>
              <a:t>The following JSON explains which algorithm has been used to sign the token (</a:t>
            </a:r>
            <a:r>
              <a:rPr lang="en-US" sz="2400" dirty="0" err="1"/>
              <a:t>alg</a:t>
            </a:r>
            <a:r>
              <a:rPr lang="en-US" sz="2400" dirty="0"/>
              <a:t>) and which is the key (kid) that we need to use to validate it. One moment of patience, please, we will look into this soon. :)</a:t>
            </a:r>
          </a:p>
        </p:txBody>
      </p:sp>
    </p:spTree>
    <p:extLst>
      <p:ext uri="{BB962C8B-B14F-4D97-AF65-F5344CB8AC3E}">
        <p14:creationId xmlns:p14="http://schemas.microsoft.com/office/powerpoint/2010/main" val="2105453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59625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3683713"/>
            <a:ext cx="11281362" cy="243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We set the signing algorithm to be HMAC SHA256 (JWT supports multiple algorithms), then we create a buffer from this JSON-encoded object, and we encode it using base64.</a:t>
            </a:r>
          </a:p>
          <a:p>
            <a:endParaRPr lang="en-US" sz="2800" dirty="0"/>
          </a:p>
          <a:p>
            <a:r>
              <a:rPr lang="en-US" sz="2800" dirty="0"/>
              <a:t>The partial result is eyJhbGciOiJIUzI1NiIsInR5cCI6IkpXVCJ9.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47986F-F165-8D4C-AF4B-50BEA525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19" y="1485187"/>
            <a:ext cx="9944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1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19" y="159625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755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The payload is the most important part of a JWT. It contains information (</a:t>
            </a:r>
            <a:r>
              <a:rPr lang="en-US" sz="2800" i="1" dirty="0"/>
              <a:t>claims</a:t>
            </a:r>
            <a:r>
              <a:rPr lang="en-US" sz="2800" dirty="0"/>
              <a:t> in JWT jargon) about the client: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49BBA-AF9F-5640-818F-DCFAC01EF3B1}"/>
              </a:ext>
            </a:extLst>
          </p:cNvPr>
          <p:cNvSpPr txBox="1"/>
          <p:nvPr/>
        </p:nvSpPr>
        <p:spPr>
          <a:xfrm>
            <a:off x="455319" y="4617720"/>
            <a:ext cx="11281362" cy="755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sz="2800" dirty="0"/>
              <a:t>The </a:t>
            </a:r>
            <a:r>
              <a:rPr lang="en-US" sz="2800" dirty="0" err="1"/>
              <a:t>iss</a:t>
            </a:r>
            <a:r>
              <a:rPr lang="en-US" sz="2800" dirty="0"/>
              <a:t> property is a 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registered claim</a:t>
            </a:r>
            <a:r>
              <a:rPr lang="en-US" sz="2800" dirty="0"/>
              <a:t>, it represents the identity provider that issued the token (</a:t>
            </a:r>
            <a:r>
              <a:rPr lang="en-US" sz="2800" dirty="0">
                <a:solidFill>
                  <a:srgbClr val="FF0000"/>
                </a:solidFill>
              </a:rPr>
              <a:t>the issuer</a:t>
            </a:r>
            <a:r>
              <a:rPr lang="en-US" sz="2800" dirty="0"/>
              <a:t>)— in this case, 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Cognito</a:t>
            </a:r>
            <a:r>
              <a:rPr lang="en-US" sz="2800" dirty="0"/>
              <a:t>. Finally, we can add further claims based on our needs (e.g. admin claim).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A46D6B-2E66-414D-A7A6-7F043EDB2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609850"/>
            <a:ext cx="7620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1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59625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Signature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2431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The third part of the token is a hash that is computed following these steps: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join with a dot the encoded </a:t>
            </a:r>
            <a:r>
              <a:rPr lang="en-US" sz="2800" dirty="0">
                <a:solidFill>
                  <a:srgbClr val="FF0000"/>
                </a:solidFill>
              </a:rPr>
              <a:t>header</a:t>
            </a:r>
            <a:r>
              <a:rPr lang="en-US" sz="2800" dirty="0"/>
              <a:t> and the encoded </a:t>
            </a:r>
            <a:r>
              <a:rPr lang="en-US" sz="2800" dirty="0">
                <a:solidFill>
                  <a:srgbClr val="FFC000"/>
                </a:solidFill>
              </a:rPr>
              <a:t>payload</a:t>
            </a:r>
            <a:r>
              <a:rPr lang="en-US" sz="2800" dirty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hash the result using the encryption algorithm specified in </a:t>
            </a:r>
            <a:r>
              <a:rPr lang="en-US" sz="2800" dirty="0" err="1">
                <a:solidFill>
                  <a:srgbClr val="00B050"/>
                </a:solidFill>
              </a:rPr>
              <a:t>alg</a:t>
            </a:r>
            <a:r>
              <a:rPr lang="en-US" sz="2800" dirty="0"/>
              <a:t> property of the </a:t>
            </a:r>
            <a:r>
              <a:rPr lang="en-US" sz="2800" dirty="0">
                <a:solidFill>
                  <a:srgbClr val="FF0000"/>
                </a:solidFill>
              </a:rPr>
              <a:t>header</a:t>
            </a:r>
            <a:r>
              <a:rPr lang="en-US" sz="2800" dirty="0"/>
              <a:t> (in this case RS256) and a private key;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encode the result as Base64URL;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2AEA0-0671-B245-89E1-113F25024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4564380"/>
            <a:ext cx="7924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80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74706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Validation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2431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Since the token is self-contained, we own all the information needed for its validation. For example, we know the token has been signed using RS256 (</a:t>
            </a:r>
            <a:r>
              <a:rPr lang="en-US" sz="2800" dirty="0" err="1"/>
              <a:t>alg</a:t>
            </a:r>
            <a:r>
              <a:rPr lang="en-US" sz="2800" dirty="0"/>
              <a:t> property of the header) and a private key. Now we need to know </a:t>
            </a:r>
            <a:r>
              <a:rPr lang="en-US" sz="2800" b="1" dirty="0">
                <a:solidFill>
                  <a:srgbClr val="FF0000"/>
                </a:solidFill>
              </a:rPr>
              <a:t>how to get the right public key to perform the validation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//TODO add picture to explain </a:t>
            </a:r>
            <a:r>
              <a:rPr lang="en-US" sz="2800" dirty="0" err="1"/>
              <a:t>signin</a:t>
            </a:r>
            <a:r>
              <a:rPr lang="en-US" sz="2800" dirty="0"/>
              <a:t> </a:t>
            </a:r>
            <a:r>
              <a:rPr lang="en-US" sz="2800" dirty="0" err="1"/>
              <a:t>algotithm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4032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79643"/>
            <a:ext cx="11841480" cy="1325563"/>
          </a:xfrm>
        </p:spPr>
        <p:txBody>
          <a:bodyPr>
            <a:noAutofit/>
          </a:bodyPr>
          <a:lstStyle/>
          <a:p>
            <a:r>
              <a:rPr lang="en-IL" sz="4800" dirty="0"/>
              <a:t>Let’s summarise…but let’s take a break before…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17F2E80-C716-B040-BBEE-5CD18CA4E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605206"/>
            <a:ext cx="108077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79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8A7D5E-9F04-F24E-8054-E46DF64920C5}"/>
              </a:ext>
            </a:extLst>
          </p:cNvPr>
          <p:cNvSpPr txBox="1"/>
          <p:nvPr/>
        </p:nvSpPr>
        <p:spPr>
          <a:xfrm>
            <a:off x="620111" y="720651"/>
            <a:ext cx="812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1" eaLnBrk="1" latinLnBrk="0" hangingPunct="1"/>
            <a:r>
              <a:rPr lang="en-US" sz="2400" dirty="0"/>
              <a:t>What are we going to learn?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22D83-93D2-624E-9929-E80190815DCB}"/>
              </a:ext>
            </a:extLst>
          </p:cNvPr>
          <p:cNvSpPr txBox="1"/>
          <p:nvPr/>
        </p:nvSpPr>
        <p:spPr>
          <a:xfrm>
            <a:off x="1166648" y="1890032"/>
            <a:ext cx="104052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1: JSON Web Token (JWT)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2: Fundamentals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400" dirty="0"/>
              <a:t> General architecture (modules ,C</a:t>
            </a:r>
            <a:r>
              <a:rPr lang="en-IL" sz="2400" dirty="0"/>
              <a:t>ontrollers </a:t>
            </a:r>
            <a:r>
              <a:rPr lang="en-US" sz="2400" dirty="0"/>
              <a:t>P</a:t>
            </a:r>
            <a:r>
              <a:rPr lang="en-IL" sz="2400" dirty="0"/>
              <a:t>roviders </a:t>
            </a:r>
            <a:r>
              <a:rPr lang="en-US" sz="2400" dirty="0"/>
              <a:t>)</a:t>
            </a:r>
            <a:endParaRPr lang="en-IL" sz="2400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400" dirty="0"/>
              <a:t> Main features (D</a:t>
            </a:r>
            <a:r>
              <a:rPr lang="en-IL" sz="2400" dirty="0"/>
              <a:t>ecorators ,</a:t>
            </a:r>
            <a:r>
              <a:rPr lang="en-US" sz="2400" dirty="0"/>
              <a:t>P</a:t>
            </a:r>
            <a:r>
              <a:rPr lang="en-IL" sz="2400" dirty="0"/>
              <a:t>ipes, </a:t>
            </a:r>
            <a:r>
              <a:rPr lang="en-US" sz="2400" dirty="0"/>
              <a:t>Exception, middleware)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3: Demo : simple CRUD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dirty="0"/>
              <a:t>4: First walkthrough </a:t>
            </a:r>
          </a:p>
        </p:txBody>
      </p:sp>
    </p:spTree>
    <p:extLst>
      <p:ext uri="{BB962C8B-B14F-4D97-AF65-F5344CB8AC3E}">
        <p14:creationId xmlns:p14="http://schemas.microsoft.com/office/powerpoint/2010/main" val="2155928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74706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In a nutshell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455319" y="1485188"/>
            <a:ext cx="11281362" cy="4778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HTTP protocol is stateless, that means a new request </a:t>
            </a:r>
            <a:r>
              <a:rPr lang="en-US" sz="2800" dirty="0">
                <a:solidFill>
                  <a:srgbClr val="FF0000"/>
                </a:solidFill>
              </a:rPr>
              <a:t>won’t know </a:t>
            </a:r>
            <a:r>
              <a:rPr lang="en-US" sz="2800" dirty="0"/>
              <a:t>anything about the previous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erver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ide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essions was a solution to the statelessness of HTTP, but these, in the long run, were a threat to our </a:t>
            </a:r>
            <a:r>
              <a:rPr lang="en-US" sz="2800" dirty="0">
                <a:solidFill>
                  <a:srgbClr val="FF0000"/>
                </a:solidFill>
              </a:rPr>
              <a:t>scaling abilities</a:t>
            </a:r>
            <a:r>
              <a:rPr lang="en-US" sz="2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JWT is </a:t>
            </a:r>
            <a:r>
              <a:rPr lang="en-US" sz="2800" i="1" dirty="0">
                <a:solidFill>
                  <a:srgbClr val="FF0000"/>
                </a:solidFill>
              </a:rPr>
              <a:t>self-contained</a:t>
            </a:r>
            <a:r>
              <a:rPr lang="en-US" sz="2800" dirty="0"/>
              <a:t>, that means it contains every information needed to allow or deny any given requests to an API;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JWT is </a:t>
            </a:r>
            <a:r>
              <a:rPr lang="en-US" sz="2800" dirty="0">
                <a:solidFill>
                  <a:srgbClr val="FF0000"/>
                </a:solidFill>
              </a:rPr>
              <a:t>stateless</a:t>
            </a:r>
            <a:r>
              <a:rPr lang="en-US" sz="2800" dirty="0"/>
              <a:t> by design, so we don’t have to fight with the stateless design of HTTP;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JWT is </a:t>
            </a:r>
            <a:r>
              <a:rPr lang="en-US" sz="2800" dirty="0">
                <a:solidFill>
                  <a:srgbClr val="FF0000"/>
                </a:solidFill>
              </a:rPr>
              <a:t>encoded</a:t>
            </a:r>
            <a:r>
              <a:rPr lang="en-US" sz="2800" dirty="0"/>
              <a:t>, not </a:t>
            </a:r>
            <a:r>
              <a:rPr lang="en-US" sz="2800" dirty="0">
                <a:solidFill>
                  <a:srgbClr val="FF0000"/>
                </a:solidFill>
              </a:rPr>
              <a:t>encrypted</a:t>
            </a:r>
            <a:r>
              <a:rPr lang="en-US" sz="2800" dirty="0"/>
              <a:t> have it in mind;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421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93750A-E4B8-B647-8096-49A71F24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6834"/>
            <a:ext cx="12192000" cy="3924332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A3210FA9-9A1E-9446-9D87-369E4FB74372}"/>
              </a:ext>
            </a:extLst>
          </p:cNvPr>
          <p:cNvSpPr/>
          <p:nvPr/>
        </p:nvSpPr>
        <p:spPr>
          <a:xfrm>
            <a:off x="10698480" y="3855720"/>
            <a:ext cx="1386840" cy="1203960"/>
          </a:xfrm>
          <a:prstGeom prst="frame">
            <a:avLst>
              <a:gd name="adj1" fmla="val 2155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66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53FB70-2A4E-AB46-9E38-B698137D73CC}"/>
              </a:ext>
            </a:extLst>
          </p:cNvPr>
          <p:cNvSpPr/>
          <p:nvPr/>
        </p:nvSpPr>
        <p:spPr>
          <a:xfrm>
            <a:off x="3634300" y="3244334"/>
            <a:ext cx="492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L" dirty="0">
                <a:hlinkClick r:id="rId3"/>
              </a:rPr>
              <a:t>https://www.youtube.com/watch?v=K6pwjJ5h0Gg</a:t>
            </a:r>
            <a:endParaRPr lang="en-IL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F65805E-6F94-8543-B58E-2E855593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79643"/>
            <a:ext cx="11841480" cy="1325563"/>
          </a:xfrm>
        </p:spPr>
        <p:txBody>
          <a:bodyPr>
            <a:noAutofit/>
          </a:bodyPr>
          <a:lstStyle/>
          <a:p>
            <a:r>
              <a:rPr lang="en-US" sz="4800" dirty="0"/>
              <a:t>O</a:t>
            </a:r>
            <a:r>
              <a:rPr lang="en-IL" sz="4800" dirty="0"/>
              <a:t>ne more time…and let’s start coding…</a:t>
            </a:r>
          </a:p>
        </p:txBody>
      </p:sp>
    </p:spTree>
    <p:extLst>
      <p:ext uri="{BB962C8B-B14F-4D97-AF65-F5344CB8AC3E}">
        <p14:creationId xmlns:p14="http://schemas.microsoft.com/office/powerpoint/2010/main" val="2658112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CCC4E3-F5E5-0640-87A0-7DBC30471E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32" b="11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5" descr="A cat sitting on top of a computer&#10;&#10;Description automatically generated">
            <a:extLst>
              <a:ext uri="{FF2B5EF4-FFF2-40B4-BE49-F238E27FC236}">
                <a16:creationId xmlns:a16="http://schemas.microsoft.com/office/drawing/2014/main" id="{CC0F8B73-52CC-5443-89CB-BFCD9132F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93" y="0"/>
            <a:ext cx="65406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9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B3BC1-00B6-4342-A8A2-CB478700A710}"/>
              </a:ext>
            </a:extLst>
          </p:cNvPr>
          <p:cNvSpPr txBox="1"/>
          <p:nvPr/>
        </p:nvSpPr>
        <p:spPr>
          <a:xfrm>
            <a:off x="6391626" y="2942759"/>
            <a:ext cx="5319433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JWT?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E7A3CE-B60B-B24C-92FD-48091CC53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1" y="2062786"/>
            <a:ext cx="3440610" cy="191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01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1118-4697-7A43-B220-8A6BD1B7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92" y="314048"/>
            <a:ext cx="7556388" cy="7728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Authentications vs </a:t>
            </a:r>
            <a:r>
              <a:rPr lang="en-US" sz="4800" dirty="0" err="1">
                <a:solidFill>
                  <a:srgbClr val="FF0000"/>
                </a:solidFill>
              </a:rPr>
              <a:t>Authorisation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E74D6-EAF4-A342-BA75-DD91D1764395}"/>
              </a:ext>
            </a:extLst>
          </p:cNvPr>
          <p:cNvSpPr/>
          <p:nvPr/>
        </p:nvSpPr>
        <p:spPr>
          <a:xfrm>
            <a:off x="4952041" y="1687212"/>
            <a:ext cx="6952248" cy="5170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To complete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Lorem ipsum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BC907DB6-6281-4F68-8255-1254E71F9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91" r="301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92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42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1118-4697-7A43-B220-8A6BD1B7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934" y="314048"/>
            <a:ext cx="6586491" cy="772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Why do we need </a:t>
            </a:r>
            <a:r>
              <a:rPr lang="en-US" sz="4800" dirty="0">
                <a:solidFill>
                  <a:srgbClr val="FF0000"/>
                </a:solidFill>
              </a:rPr>
              <a:t>JWT?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E74D6-EAF4-A342-BA75-DD91D1764395}"/>
              </a:ext>
            </a:extLst>
          </p:cNvPr>
          <p:cNvSpPr/>
          <p:nvPr/>
        </p:nvSpPr>
        <p:spPr>
          <a:xfrm>
            <a:off x="4952041" y="1687212"/>
            <a:ext cx="6952248" cy="5170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Once upon a time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Suppose you have a </a:t>
            </a:r>
            <a:r>
              <a:rPr lang="en-US" sz="2400" u="sng" dirty="0">
                <a:hlinkClick r:id="rId3"/>
              </a:rPr>
              <a:t>REST API</a:t>
            </a:r>
            <a:r>
              <a:rPr lang="en-US" sz="2400" dirty="0"/>
              <a:t> (e.g. GET /orders) and you want to restrict access to authorized users only.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the most naïve approach, the API would ask for a username and password; then it will be searched in a database for whether those credentials really exist. We check for </a:t>
            </a:r>
            <a:r>
              <a:rPr lang="en-US" sz="2400" i="1" dirty="0"/>
              <a:t>authenticity</a:t>
            </a:r>
            <a:r>
              <a:rPr lang="en-US" sz="2400" dirty="0"/>
              <a:t>. 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Finally, it will be checked if the </a:t>
            </a:r>
            <a:r>
              <a:rPr lang="en-US" sz="2400" i="1" dirty="0"/>
              <a:t>authenticated</a:t>
            </a:r>
            <a:r>
              <a:rPr lang="en-US" sz="2400" dirty="0"/>
              <a:t> user is also </a:t>
            </a:r>
            <a:r>
              <a:rPr lang="en-US" sz="2400" i="1" dirty="0"/>
              <a:t>authorized</a:t>
            </a:r>
            <a:r>
              <a:rPr lang="en-US" sz="2400" dirty="0"/>
              <a:t> to perform that request. If both checks pass, the real API will be executed. It seems logical.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BC907DB6-6281-4F68-8255-1254E71F93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91" r="301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940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A problem of state…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0946081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The </a:t>
            </a:r>
            <a:r>
              <a:rPr lang="en-US" sz="2800" b="1" dirty="0">
                <a:solidFill>
                  <a:srgbClr val="FF0000"/>
                </a:solidFill>
              </a:rPr>
              <a:t>HTTP protocol is </a:t>
            </a:r>
            <a:r>
              <a:rPr lang="en-US" sz="2800" b="1" i="1" dirty="0">
                <a:solidFill>
                  <a:srgbClr val="FF0000"/>
                </a:solidFill>
              </a:rPr>
              <a:t>stateless</a:t>
            </a:r>
            <a:r>
              <a:rPr lang="en-US" sz="2800" dirty="0"/>
              <a:t>, this means a new request (e.g. GET /order/42) won’t know anything about the previous one, </a:t>
            </a:r>
            <a:r>
              <a:rPr lang="en-US" sz="2800" b="1" dirty="0"/>
              <a:t>so</a:t>
            </a:r>
            <a:r>
              <a:rPr lang="en-US" sz="2800" dirty="0"/>
              <a:t> </a:t>
            </a:r>
            <a:r>
              <a:rPr lang="en-US" sz="2800" b="1" dirty="0"/>
              <a:t>we need to </a:t>
            </a:r>
            <a:r>
              <a:rPr lang="en-US" sz="2800" b="1" dirty="0">
                <a:solidFill>
                  <a:srgbClr val="FF0000"/>
                </a:solidFill>
              </a:rPr>
              <a:t>reauthenticate</a:t>
            </a:r>
            <a:r>
              <a:rPr lang="en-US" sz="2800" b="1" dirty="0"/>
              <a:t> for each new request</a:t>
            </a:r>
            <a:r>
              <a:rPr lang="en-US" sz="2800" dirty="0"/>
              <a:t> (fig.1).</a:t>
            </a:r>
          </a:p>
        </p:txBody>
      </p:sp>
    </p:spTree>
    <p:extLst>
      <p:ext uri="{BB962C8B-B14F-4D97-AF65-F5344CB8AC3E}">
        <p14:creationId xmlns:p14="http://schemas.microsoft.com/office/powerpoint/2010/main" val="305868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E2C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829D8FD0-C8E2-DD46-97C2-AAF7633C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1BD949-ACD6-D24D-859E-A1C12106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213"/>
            <a:ext cx="12192000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27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84E2FEF-74EA-9C4A-B7F8-D5AF9CC8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1" y="210727"/>
            <a:ext cx="10515600" cy="1325563"/>
          </a:xfrm>
        </p:spPr>
        <p:txBody>
          <a:bodyPr>
            <a:normAutofit/>
          </a:bodyPr>
          <a:lstStyle/>
          <a:p>
            <a:r>
              <a:rPr lang="en-IL" sz="4800" dirty="0"/>
              <a:t>A </a:t>
            </a:r>
            <a:r>
              <a:rPr lang="en-US" sz="4800" dirty="0"/>
              <a:t>solution</a:t>
            </a:r>
            <a:r>
              <a:rPr lang="en-IL" sz="4800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34488-5884-DC47-825F-DB289BAA0DD0}"/>
              </a:ext>
            </a:extLst>
          </p:cNvPr>
          <p:cNvSpPr txBox="1"/>
          <p:nvPr/>
        </p:nvSpPr>
        <p:spPr>
          <a:xfrm>
            <a:off x="590598" y="1536290"/>
            <a:ext cx="10946081" cy="244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FF0000"/>
                </a:solidFill>
              </a:rPr>
              <a:t>The traditional way of dealing with this is the use of </a:t>
            </a:r>
            <a:r>
              <a:rPr lang="en-US" sz="2800" dirty="0"/>
              <a:t>S</a:t>
            </a:r>
            <a:r>
              <a:rPr lang="en-US" sz="2800" dirty="0">
                <a:solidFill>
                  <a:srgbClr val="FF0000"/>
                </a:solidFill>
              </a:rPr>
              <a:t>erver </a:t>
            </a:r>
            <a:r>
              <a:rPr lang="en-US" sz="2800" dirty="0"/>
              <a:t>S</a:t>
            </a:r>
            <a:r>
              <a:rPr lang="en-US" sz="2800" dirty="0">
                <a:solidFill>
                  <a:srgbClr val="FF0000"/>
                </a:solidFill>
              </a:rPr>
              <a:t>ide </a:t>
            </a:r>
            <a:r>
              <a:rPr lang="en-US" sz="2800" dirty="0"/>
              <a:t>S</a:t>
            </a:r>
            <a:r>
              <a:rPr lang="en-US" sz="2800" dirty="0">
                <a:solidFill>
                  <a:srgbClr val="FF0000"/>
                </a:solidFill>
              </a:rPr>
              <a:t>essions (SSS).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In this scenario, we first check for username and password; if they are authentic, the server will save a </a:t>
            </a:r>
            <a:r>
              <a:rPr lang="en-US" sz="2800" i="1" dirty="0">
                <a:solidFill>
                  <a:srgbClr val="FF0000"/>
                </a:solidFill>
              </a:rPr>
              <a:t>session id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dirty="0"/>
              <a:t>in memory and return it to the client. From now on, the client will just need to send its </a:t>
            </a:r>
            <a:r>
              <a:rPr lang="en-US" sz="2800" i="1" dirty="0">
                <a:solidFill>
                  <a:srgbClr val="FF0000"/>
                </a:solidFill>
              </a:rPr>
              <a:t>session id </a:t>
            </a:r>
            <a:r>
              <a:rPr lang="en-US" sz="2800" dirty="0"/>
              <a:t>to be recognized (fig.2)</a:t>
            </a:r>
          </a:p>
        </p:txBody>
      </p:sp>
    </p:spTree>
    <p:extLst>
      <p:ext uri="{BB962C8B-B14F-4D97-AF65-F5344CB8AC3E}">
        <p14:creationId xmlns:p14="http://schemas.microsoft.com/office/powerpoint/2010/main" val="368272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5595588-6ACF-3F4C-82FE-B03402388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0"/>
            <a:ext cx="10302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0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11008</TotalTime>
  <Words>1533</Words>
  <Application>Microsoft Macintosh PowerPoint</Application>
  <PresentationFormat>Widescreen</PresentationFormat>
  <Paragraphs>130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NestJs – A progressive Node.js framework</vt:lpstr>
      <vt:lpstr>PowerPoint Presentation</vt:lpstr>
      <vt:lpstr>PowerPoint Presentation</vt:lpstr>
      <vt:lpstr>Authentications vs Authorisation</vt:lpstr>
      <vt:lpstr>Why do we need JWT?</vt:lpstr>
      <vt:lpstr>A problem of state…</vt:lpstr>
      <vt:lpstr>PowerPoint Presentation</vt:lpstr>
      <vt:lpstr>A solution…</vt:lpstr>
      <vt:lpstr>PowerPoint Presentation</vt:lpstr>
      <vt:lpstr>A problem of scale </vt:lpstr>
      <vt:lpstr>PowerPoint Presentation</vt:lpstr>
      <vt:lpstr>Anatomy of a JWT</vt:lpstr>
      <vt:lpstr>Some basics// TODO</vt:lpstr>
      <vt:lpstr>Header</vt:lpstr>
      <vt:lpstr>Header</vt:lpstr>
      <vt:lpstr>Body</vt:lpstr>
      <vt:lpstr>Signature</vt:lpstr>
      <vt:lpstr>Validation</vt:lpstr>
      <vt:lpstr>Let’s summarise…but let’s take a break before…</vt:lpstr>
      <vt:lpstr>In a nutshell</vt:lpstr>
      <vt:lpstr>PowerPoint Presentation</vt:lpstr>
      <vt:lpstr>One more time…and let’s start coding…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NestJs – A progressive Node.js framework</dc:title>
  <dc:creator>Avraham Hamu</dc:creator>
  <cp:lastModifiedBy>Avraham Hamu</cp:lastModifiedBy>
  <cp:revision>87</cp:revision>
  <dcterms:created xsi:type="dcterms:W3CDTF">2020-09-25T10:43:18Z</dcterms:created>
  <dcterms:modified xsi:type="dcterms:W3CDTF">2021-05-26T08:51:12Z</dcterms:modified>
</cp:coreProperties>
</file>