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1"/>
  </p:notesMasterIdLst>
  <p:sldIdLst>
    <p:sldId id="256" r:id="rId2"/>
    <p:sldId id="267" r:id="rId3"/>
    <p:sldId id="257" r:id="rId4"/>
    <p:sldId id="352" r:id="rId5"/>
    <p:sldId id="353" r:id="rId6"/>
    <p:sldId id="354" r:id="rId7"/>
    <p:sldId id="355" r:id="rId8"/>
    <p:sldId id="356" r:id="rId9"/>
    <p:sldId id="309" r:id="rId10"/>
    <p:sldId id="357" r:id="rId11"/>
    <p:sldId id="341" r:id="rId12"/>
    <p:sldId id="323" r:id="rId13"/>
    <p:sldId id="342" r:id="rId14"/>
    <p:sldId id="325" r:id="rId15"/>
    <p:sldId id="345" r:id="rId16"/>
    <p:sldId id="338" r:id="rId17"/>
    <p:sldId id="327" r:id="rId18"/>
    <p:sldId id="359" r:id="rId19"/>
    <p:sldId id="358" r:id="rId20"/>
    <p:sldId id="360" r:id="rId21"/>
    <p:sldId id="361" r:id="rId22"/>
    <p:sldId id="339" r:id="rId23"/>
    <p:sldId id="343" r:id="rId24"/>
    <p:sldId id="329" r:id="rId25"/>
    <p:sldId id="330" r:id="rId26"/>
    <p:sldId id="363" r:id="rId27"/>
    <p:sldId id="331" r:id="rId28"/>
    <p:sldId id="332" r:id="rId29"/>
    <p:sldId id="333" r:id="rId30"/>
    <p:sldId id="335" r:id="rId31"/>
    <p:sldId id="336" r:id="rId32"/>
    <p:sldId id="337" r:id="rId33"/>
    <p:sldId id="340" r:id="rId34"/>
    <p:sldId id="344" r:id="rId35"/>
    <p:sldId id="260" r:id="rId36"/>
    <p:sldId id="362" r:id="rId37"/>
    <p:sldId id="346" r:id="rId38"/>
    <p:sldId id="334" r:id="rId39"/>
    <p:sldId id="34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42"/>
    <p:restoredTop sz="67470"/>
  </p:normalViewPr>
  <p:slideViewPr>
    <p:cSldViewPr snapToGrid="0" snapToObjects="1">
      <p:cViewPr varScale="1">
        <p:scale>
          <a:sx n="96" d="100"/>
          <a:sy n="96" d="100"/>
        </p:scale>
        <p:origin x="1632" y="16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hyperlink" Target="https://tools.ietf.org/html/rfc6750"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tools.ietf.org/html/rfc6750"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E7091D-43B8-4ACB-A7A7-049D3D7AECC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C67B9E6-C384-496C-BB4B-17DD03CF4AEE}">
      <dgm:prSet/>
      <dgm:spPr/>
      <dgm:t>
        <a:bodyPr/>
        <a:lstStyle/>
        <a:p>
          <a:r>
            <a:rPr lang="en-US" b="1"/>
            <a:t>clients will start by authenticating with a username and password</a:t>
          </a:r>
          <a:endParaRPr lang="en-US"/>
        </a:p>
      </dgm:t>
    </dgm:pt>
    <dgm:pt modelId="{04FA6B6E-6B42-4946-8DF8-3227D99F8CCC}" type="parTrans" cxnId="{4E1327AE-6E37-491E-A2E2-F091A67F218C}">
      <dgm:prSet/>
      <dgm:spPr/>
      <dgm:t>
        <a:bodyPr/>
        <a:lstStyle/>
        <a:p>
          <a:endParaRPr lang="en-US"/>
        </a:p>
      </dgm:t>
    </dgm:pt>
    <dgm:pt modelId="{AC388A39-5834-4187-8C33-E84E5400962D}" type="sibTrans" cxnId="{4E1327AE-6E37-491E-A2E2-F091A67F218C}">
      <dgm:prSet/>
      <dgm:spPr/>
      <dgm:t>
        <a:bodyPr/>
        <a:lstStyle/>
        <a:p>
          <a:endParaRPr lang="en-US"/>
        </a:p>
      </dgm:t>
    </dgm:pt>
    <dgm:pt modelId="{F3B148B9-5ED5-4922-802F-C60DD0083710}">
      <dgm:prSet/>
      <dgm:spPr/>
      <dgm:t>
        <a:bodyPr/>
        <a:lstStyle/>
        <a:p>
          <a:r>
            <a:rPr lang="en-US" b="1"/>
            <a:t>Once authenticated, the server will issue a JWT that can be sent as a </a:t>
          </a:r>
          <a:r>
            <a:rPr lang="en-US" b="1">
              <a:hlinkClick xmlns:r="http://schemas.openxmlformats.org/officeDocument/2006/relationships" r:id="rId1"/>
            </a:rPr>
            <a:t>bearer token in an authorization header</a:t>
          </a:r>
          <a:r>
            <a:rPr lang="en-US" b="1"/>
            <a:t> on subsequent requests to prove authentication</a:t>
          </a:r>
          <a:endParaRPr lang="en-US"/>
        </a:p>
      </dgm:t>
    </dgm:pt>
    <dgm:pt modelId="{91AE3B1F-96A6-44C6-9A41-992963C3405A}" type="parTrans" cxnId="{668C5EBE-681C-4BEB-A32A-44E0788DD490}">
      <dgm:prSet/>
      <dgm:spPr/>
      <dgm:t>
        <a:bodyPr/>
        <a:lstStyle/>
        <a:p>
          <a:endParaRPr lang="en-US"/>
        </a:p>
      </dgm:t>
    </dgm:pt>
    <dgm:pt modelId="{2F395CCF-402E-4347-9FD0-499C4CB9245D}" type="sibTrans" cxnId="{668C5EBE-681C-4BEB-A32A-44E0788DD490}">
      <dgm:prSet/>
      <dgm:spPr/>
      <dgm:t>
        <a:bodyPr/>
        <a:lstStyle/>
        <a:p>
          <a:endParaRPr lang="en-US"/>
        </a:p>
      </dgm:t>
    </dgm:pt>
    <dgm:pt modelId="{0C7FDD1C-8515-4BF2-B5C3-5F0AE78A7059}">
      <dgm:prSet/>
      <dgm:spPr/>
      <dgm:t>
        <a:bodyPr/>
        <a:lstStyle/>
        <a:p>
          <a:r>
            <a:rPr lang="en-US" b="1"/>
            <a:t>We'll also create a protected route that is accessible only to requests that contain a valid JWT.</a:t>
          </a:r>
          <a:endParaRPr lang="en-US"/>
        </a:p>
      </dgm:t>
    </dgm:pt>
    <dgm:pt modelId="{46138106-4738-4963-B45C-0BB20845D384}" type="parTrans" cxnId="{70BFD387-F922-4E7C-B61E-12733AF1239E}">
      <dgm:prSet/>
      <dgm:spPr/>
      <dgm:t>
        <a:bodyPr/>
        <a:lstStyle/>
        <a:p>
          <a:endParaRPr lang="en-US"/>
        </a:p>
      </dgm:t>
    </dgm:pt>
    <dgm:pt modelId="{100ABFD3-0683-46EC-88B5-34599E3E1B58}" type="sibTrans" cxnId="{70BFD387-F922-4E7C-B61E-12733AF1239E}">
      <dgm:prSet/>
      <dgm:spPr/>
      <dgm:t>
        <a:bodyPr/>
        <a:lstStyle/>
        <a:p>
          <a:endParaRPr lang="en-US"/>
        </a:p>
      </dgm:t>
    </dgm:pt>
    <dgm:pt modelId="{4B4ECECF-F7F9-8640-A186-9A9107F65155}" type="pres">
      <dgm:prSet presAssocID="{6FE7091D-43B8-4ACB-A7A7-049D3D7AECC6}" presName="linear" presStyleCnt="0">
        <dgm:presLayoutVars>
          <dgm:animLvl val="lvl"/>
          <dgm:resizeHandles val="exact"/>
        </dgm:presLayoutVars>
      </dgm:prSet>
      <dgm:spPr/>
    </dgm:pt>
    <dgm:pt modelId="{F090E8EF-5E2F-BC4F-9A1C-67A66A4B07ED}" type="pres">
      <dgm:prSet presAssocID="{FC67B9E6-C384-496C-BB4B-17DD03CF4AEE}" presName="parentText" presStyleLbl="node1" presStyleIdx="0" presStyleCnt="3">
        <dgm:presLayoutVars>
          <dgm:chMax val="0"/>
          <dgm:bulletEnabled val="1"/>
        </dgm:presLayoutVars>
      </dgm:prSet>
      <dgm:spPr/>
    </dgm:pt>
    <dgm:pt modelId="{97876685-0B8B-A54C-B7EF-F195E2BEA1C1}" type="pres">
      <dgm:prSet presAssocID="{AC388A39-5834-4187-8C33-E84E5400962D}" presName="spacer" presStyleCnt="0"/>
      <dgm:spPr/>
    </dgm:pt>
    <dgm:pt modelId="{7C50BC2E-B73F-964E-92B3-307801CFE716}" type="pres">
      <dgm:prSet presAssocID="{F3B148B9-5ED5-4922-802F-C60DD0083710}" presName="parentText" presStyleLbl="node1" presStyleIdx="1" presStyleCnt="3">
        <dgm:presLayoutVars>
          <dgm:chMax val="0"/>
          <dgm:bulletEnabled val="1"/>
        </dgm:presLayoutVars>
      </dgm:prSet>
      <dgm:spPr/>
    </dgm:pt>
    <dgm:pt modelId="{A6AE64D6-63C3-0B49-A0C3-8BDC341722E7}" type="pres">
      <dgm:prSet presAssocID="{2F395CCF-402E-4347-9FD0-499C4CB9245D}" presName="spacer" presStyleCnt="0"/>
      <dgm:spPr/>
    </dgm:pt>
    <dgm:pt modelId="{C2BC3035-4A1F-8E43-8368-451CB52F8017}" type="pres">
      <dgm:prSet presAssocID="{0C7FDD1C-8515-4BF2-B5C3-5F0AE78A7059}" presName="parentText" presStyleLbl="node1" presStyleIdx="2" presStyleCnt="3">
        <dgm:presLayoutVars>
          <dgm:chMax val="0"/>
          <dgm:bulletEnabled val="1"/>
        </dgm:presLayoutVars>
      </dgm:prSet>
      <dgm:spPr/>
    </dgm:pt>
  </dgm:ptLst>
  <dgm:cxnLst>
    <dgm:cxn modelId="{14B8A237-E0EF-F84B-B65D-D24B98859B44}" type="presOf" srcId="{F3B148B9-5ED5-4922-802F-C60DD0083710}" destId="{7C50BC2E-B73F-964E-92B3-307801CFE716}" srcOrd="0" destOrd="0" presId="urn:microsoft.com/office/officeart/2005/8/layout/vList2"/>
    <dgm:cxn modelId="{8DCECF48-C67D-494B-97D6-EE97BD8CA10A}" type="presOf" srcId="{6FE7091D-43B8-4ACB-A7A7-049D3D7AECC6}" destId="{4B4ECECF-F7F9-8640-A186-9A9107F65155}" srcOrd="0" destOrd="0" presId="urn:microsoft.com/office/officeart/2005/8/layout/vList2"/>
    <dgm:cxn modelId="{70BFD387-F922-4E7C-B61E-12733AF1239E}" srcId="{6FE7091D-43B8-4ACB-A7A7-049D3D7AECC6}" destId="{0C7FDD1C-8515-4BF2-B5C3-5F0AE78A7059}" srcOrd="2" destOrd="0" parTransId="{46138106-4738-4963-B45C-0BB20845D384}" sibTransId="{100ABFD3-0683-46EC-88B5-34599E3E1B58}"/>
    <dgm:cxn modelId="{4E1327AE-6E37-491E-A2E2-F091A67F218C}" srcId="{6FE7091D-43B8-4ACB-A7A7-049D3D7AECC6}" destId="{FC67B9E6-C384-496C-BB4B-17DD03CF4AEE}" srcOrd="0" destOrd="0" parTransId="{04FA6B6E-6B42-4946-8DF8-3227D99F8CCC}" sibTransId="{AC388A39-5834-4187-8C33-E84E5400962D}"/>
    <dgm:cxn modelId="{668C5EBE-681C-4BEB-A32A-44E0788DD490}" srcId="{6FE7091D-43B8-4ACB-A7A7-049D3D7AECC6}" destId="{F3B148B9-5ED5-4922-802F-C60DD0083710}" srcOrd="1" destOrd="0" parTransId="{91AE3B1F-96A6-44C6-9A41-992963C3405A}" sibTransId="{2F395CCF-402E-4347-9FD0-499C4CB9245D}"/>
    <dgm:cxn modelId="{74ECA2C1-2991-0042-8A26-8AC467F0205F}" type="presOf" srcId="{0C7FDD1C-8515-4BF2-B5C3-5F0AE78A7059}" destId="{C2BC3035-4A1F-8E43-8368-451CB52F8017}" srcOrd="0" destOrd="0" presId="urn:microsoft.com/office/officeart/2005/8/layout/vList2"/>
    <dgm:cxn modelId="{6F7C46E5-DB21-F94D-9FEE-353981DC8506}" type="presOf" srcId="{FC67B9E6-C384-496C-BB4B-17DD03CF4AEE}" destId="{F090E8EF-5E2F-BC4F-9A1C-67A66A4B07ED}" srcOrd="0" destOrd="0" presId="urn:microsoft.com/office/officeart/2005/8/layout/vList2"/>
    <dgm:cxn modelId="{40930187-FE91-544A-B1C9-8AE16C503A77}" type="presParOf" srcId="{4B4ECECF-F7F9-8640-A186-9A9107F65155}" destId="{F090E8EF-5E2F-BC4F-9A1C-67A66A4B07ED}" srcOrd="0" destOrd="0" presId="urn:microsoft.com/office/officeart/2005/8/layout/vList2"/>
    <dgm:cxn modelId="{5197F25F-C56B-C141-8B6D-73F20C757286}" type="presParOf" srcId="{4B4ECECF-F7F9-8640-A186-9A9107F65155}" destId="{97876685-0B8B-A54C-B7EF-F195E2BEA1C1}" srcOrd="1" destOrd="0" presId="urn:microsoft.com/office/officeart/2005/8/layout/vList2"/>
    <dgm:cxn modelId="{0FACFFBA-8028-8C42-B7D3-6C749873E110}" type="presParOf" srcId="{4B4ECECF-F7F9-8640-A186-9A9107F65155}" destId="{7C50BC2E-B73F-964E-92B3-307801CFE716}" srcOrd="2" destOrd="0" presId="urn:microsoft.com/office/officeart/2005/8/layout/vList2"/>
    <dgm:cxn modelId="{50C2CE1C-8797-D045-B955-1D2782773CD6}" type="presParOf" srcId="{4B4ECECF-F7F9-8640-A186-9A9107F65155}" destId="{A6AE64D6-63C3-0B49-A0C3-8BDC341722E7}" srcOrd="3" destOrd="0" presId="urn:microsoft.com/office/officeart/2005/8/layout/vList2"/>
    <dgm:cxn modelId="{AAC891E1-C41A-AA43-A2D0-259261096D5C}" type="presParOf" srcId="{4B4ECECF-F7F9-8640-A186-9A9107F65155}" destId="{C2BC3035-4A1F-8E43-8368-451CB52F801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90E8EF-5E2F-BC4F-9A1C-67A66A4B07ED}">
      <dsp:nvSpPr>
        <dsp:cNvPr id="0" name=""/>
        <dsp:cNvSpPr/>
      </dsp:nvSpPr>
      <dsp:spPr>
        <a:xfrm>
          <a:off x="0" y="23164"/>
          <a:ext cx="6263640" cy="177145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clients will start by authenticating with a username and password</a:t>
          </a:r>
          <a:endParaRPr lang="en-US" sz="2500" kern="1200"/>
        </a:p>
      </dsp:txBody>
      <dsp:txXfrm>
        <a:off x="86475" y="109639"/>
        <a:ext cx="6090690" cy="1598503"/>
      </dsp:txXfrm>
    </dsp:sp>
    <dsp:sp modelId="{7C50BC2E-B73F-964E-92B3-307801CFE716}">
      <dsp:nvSpPr>
        <dsp:cNvPr id="0" name=""/>
        <dsp:cNvSpPr/>
      </dsp:nvSpPr>
      <dsp:spPr>
        <a:xfrm>
          <a:off x="0" y="1866617"/>
          <a:ext cx="6263640" cy="1771453"/>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Once authenticated, the server will issue a JWT that can be sent as a </a:t>
          </a:r>
          <a:r>
            <a:rPr lang="en-US" sz="2500" b="1" kern="1200">
              <a:hlinkClick xmlns:r="http://schemas.openxmlformats.org/officeDocument/2006/relationships" r:id="rId1"/>
            </a:rPr>
            <a:t>bearer token in an authorization header</a:t>
          </a:r>
          <a:r>
            <a:rPr lang="en-US" sz="2500" b="1" kern="1200"/>
            <a:t> on subsequent requests to prove authentication</a:t>
          </a:r>
          <a:endParaRPr lang="en-US" sz="2500" kern="1200"/>
        </a:p>
      </dsp:txBody>
      <dsp:txXfrm>
        <a:off x="86475" y="1953092"/>
        <a:ext cx="6090690" cy="1598503"/>
      </dsp:txXfrm>
    </dsp:sp>
    <dsp:sp modelId="{C2BC3035-4A1F-8E43-8368-451CB52F8017}">
      <dsp:nvSpPr>
        <dsp:cNvPr id="0" name=""/>
        <dsp:cNvSpPr/>
      </dsp:nvSpPr>
      <dsp:spPr>
        <a:xfrm>
          <a:off x="0" y="3710070"/>
          <a:ext cx="6263640" cy="1771453"/>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We'll also create a protected route that is accessible only to requests that contain a valid JWT.</a:t>
          </a:r>
          <a:endParaRPr lang="en-US" sz="2500" kern="1200"/>
        </a:p>
      </dsp:txBody>
      <dsp:txXfrm>
        <a:off x="86475" y="3796545"/>
        <a:ext cx="6090690" cy="159850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AF5568-5764-3645-BA47-A2145F42072A}" type="datetimeFigureOut">
              <a:rPr lang="en-IL" smtClean="0"/>
              <a:t>20/07/2021</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850163-67CE-1445-A832-1977356FC86B}" type="slidenum">
              <a:rPr lang="en-IL" smtClean="0"/>
              <a:t>‹#›</a:t>
            </a:fld>
            <a:endParaRPr lang="en-IL"/>
          </a:p>
        </p:txBody>
      </p:sp>
    </p:spTree>
    <p:extLst>
      <p:ext uri="{BB962C8B-B14F-4D97-AF65-F5344CB8AC3E}">
        <p14:creationId xmlns:p14="http://schemas.microsoft.com/office/powerpoint/2010/main" val="1907983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tools.ietf.org/html/rfc7519#section-4"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auth0.com/docs/tokens/json-web-tokens/validate-json-web-tokens"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passportjs.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kern="1200" dirty="0">
                <a:solidFill>
                  <a:schemeClr val="tx1"/>
                </a:solidFill>
                <a:effectLst/>
                <a:latin typeface="+mn-lt"/>
                <a:ea typeface="+mn-ea"/>
                <a:cs typeface="+mn-cs"/>
              </a:rPr>
              <a:t>Authentication and authorization go hand-in-hand</a:t>
            </a:r>
          </a:p>
          <a:p>
            <a:pPr marL="171450" indent="-171450" algn="l" defTabSz="914400" rtl="0" eaLnBrk="1" latinLnBrk="0" hangingPunct="1">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2850163-67CE-1445-A832-1977356FC86B}" type="slidenum">
              <a:rPr lang="en-IL" smtClean="0"/>
              <a:t>3</a:t>
            </a:fld>
            <a:endParaRPr lang="en-IL"/>
          </a:p>
        </p:txBody>
      </p:sp>
    </p:spTree>
    <p:extLst>
      <p:ext uri="{BB962C8B-B14F-4D97-AF65-F5344CB8AC3E}">
        <p14:creationId xmlns:p14="http://schemas.microsoft.com/office/powerpoint/2010/main" val="1486103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0" eaLnBrk="1" latinLnBrk="0" hangingPunct="1"/>
            <a:r>
              <a:rPr lang="he-IL" sz="2400" dirty="0"/>
              <a:t>בגלל אופי ה</a:t>
            </a:r>
            <a:br>
              <a:rPr lang="en-US" sz="2400" dirty="0"/>
            </a:br>
            <a:r>
              <a:rPr lang="en-US" sz="2400" dirty="0"/>
              <a:t>http protocol</a:t>
            </a:r>
            <a:br>
              <a:rPr lang="en-US" sz="2400" dirty="0"/>
            </a:br>
            <a:r>
              <a:rPr lang="he-IL" sz="2400" dirty="0"/>
              <a:t>על כל בקשה נדרשת </a:t>
            </a:r>
            <a:br>
              <a:rPr lang="en-US" sz="2400" dirty="0"/>
            </a:br>
            <a:r>
              <a:rPr lang="en-US" sz="2400" dirty="0"/>
              <a:t>authentication</a:t>
            </a:r>
            <a:br>
              <a:rPr lang="en-US" sz="2400" dirty="0"/>
            </a:br>
            <a:r>
              <a:rPr lang="he-IL" sz="2400" dirty="0"/>
              <a:t>חדשה</a:t>
            </a:r>
            <a:br>
              <a:rPr lang="en-US" sz="2400" dirty="0"/>
            </a:br>
            <a:endParaRPr lang="en-IL" sz="2400" dirty="0"/>
          </a:p>
        </p:txBody>
      </p:sp>
      <p:sp>
        <p:nvSpPr>
          <p:cNvPr id="4" name="Slide Number Placeholder 3"/>
          <p:cNvSpPr>
            <a:spLocks noGrp="1"/>
          </p:cNvSpPr>
          <p:nvPr>
            <p:ph type="sldNum" sz="quarter" idx="5"/>
          </p:nvPr>
        </p:nvSpPr>
        <p:spPr/>
        <p:txBody>
          <a:bodyPr/>
          <a:lstStyle/>
          <a:p>
            <a:fld id="{D2850163-67CE-1445-A832-1977356FC86B}" type="slidenum">
              <a:rPr lang="en-IL" smtClean="0"/>
              <a:t>12</a:t>
            </a:fld>
            <a:endParaRPr lang="en-IL"/>
          </a:p>
        </p:txBody>
      </p:sp>
    </p:spTree>
    <p:extLst>
      <p:ext uri="{BB962C8B-B14F-4D97-AF65-F5344CB8AC3E}">
        <p14:creationId xmlns:p14="http://schemas.microsoft.com/office/powerpoint/2010/main" val="464794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2850163-67CE-1445-A832-1977356FC86B}" type="slidenum">
              <a:rPr lang="en-IL" smtClean="0"/>
              <a:t>13</a:t>
            </a:fld>
            <a:endParaRPr lang="en-IL"/>
          </a:p>
        </p:txBody>
      </p:sp>
    </p:spTree>
    <p:extLst>
      <p:ext uri="{BB962C8B-B14F-4D97-AF65-F5344CB8AC3E}">
        <p14:creationId xmlns:p14="http://schemas.microsoft.com/office/powerpoint/2010/main" val="2967374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rtl="1">
              <a:buFont typeface="Arial" panose="020B0604020202020204" pitchFamily="34" charset="0"/>
              <a:buChar char="•"/>
            </a:pPr>
            <a:r>
              <a:rPr lang="he-IL" sz="1200" b="0" i="0" kern="1200" dirty="0">
                <a:solidFill>
                  <a:schemeClr val="tx1"/>
                </a:solidFill>
                <a:effectLst/>
                <a:latin typeface="+mn-lt"/>
                <a:ea typeface="+mn-ea"/>
                <a:cs typeface="+mn-cs"/>
              </a:rPr>
              <a:t>הדרך המסורתית להתמודד עם הבעיה היא ע״י שימוש ב </a:t>
            </a:r>
            <a:r>
              <a:rPr lang="en-US" sz="1200" b="0" i="0" kern="1200" dirty="0">
                <a:solidFill>
                  <a:schemeClr val="tx1"/>
                </a:solidFill>
                <a:effectLst/>
                <a:latin typeface="+mn-lt"/>
                <a:ea typeface="+mn-ea"/>
                <a:cs typeface="+mn-cs"/>
              </a:rPr>
              <a:t>server side session</a:t>
            </a:r>
          </a:p>
          <a:p>
            <a:pPr marL="171450" indent="-171450" algn="r" rtl="1">
              <a:buFont typeface="Arial" panose="020B0604020202020204" pitchFamily="34" charset="0"/>
              <a:buChar char="•"/>
            </a:pPr>
            <a:r>
              <a:rPr lang="he-IL" sz="1200" b="0" i="0" kern="1200" dirty="0">
                <a:solidFill>
                  <a:schemeClr val="tx1"/>
                </a:solidFill>
                <a:effectLst/>
                <a:latin typeface="+mn-lt"/>
                <a:ea typeface="+mn-ea"/>
                <a:cs typeface="+mn-cs"/>
              </a:rPr>
              <a:t>בתסריט הזה אני בודקים קודם כל את שם משתמש וסיסמה  - אם הם מאומתים השרת ישמור בזיכרון או ב</a:t>
            </a:r>
            <a:r>
              <a:rPr lang="en-US" sz="1200" b="0" i="0" kern="1200" dirty="0">
                <a:solidFill>
                  <a:schemeClr val="tx1"/>
                </a:solidFill>
                <a:effectLst/>
                <a:latin typeface="+mn-lt"/>
                <a:ea typeface="+mn-ea"/>
                <a:cs typeface="+mn-cs"/>
              </a:rPr>
              <a:t>database </a:t>
            </a:r>
            <a:r>
              <a:rPr lang="he-IL" sz="1200" b="0" i="0" kern="1200" dirty="0">
                <a:solidFill>
                  <a:schemeClr val="tx1"/>
                </a:solidFill>
                <a:effectLst/>
                <a:latin typeface="+mn-lt"/>
                <a:ea typeface="+mn-ea"/>
                <a:cs typeface="+mn-cs"/>
              </a:rPr>
              <a:t> את </a:t>
            </a:r>
            <a:r>
              <a:rPr lang="en-US" sz="1200" b="0" i="0" kern="1200" dirty="0">
                <a:solidFill>
                  <a:schemeClr val="tx1"/>
                </a:solidFill>
                <a:effectLst/>
                <a:latin typeface="+mn-lt"/>
                <a:ea typeface="+mn-ea"/>
                <a:cs typeface="+mn-cs"/>
              </a:rPr>
              <a:t>session id </a:t>
            </a:r>
            <a:r>
              <a:rPr lang="he-IL" sz="1200" b="0" i="0" kern="1200" dirty="0">
                <a:solidFill>
                  <a:schemeClr val="tx1"/>
                </a:solidFill>
                <a:effectLst/>
                <a:latin typeface="+mn-lt"/>
                <a:ea typeface="+mn-ea"/>
                <a:cs typeface="+mn-cs"/>
              </a:rPr>
              <a:t> ויחזיר אותו גם כן ל </a:t>
            </a:r>
            <a:r>
              <a:rPr lang="en-US" sz="1200" b="0" i="0" kern="1200" dirty="0">
                <a:solidFill>
                  <a:schemeClr val="tx1"/>
                </a:solidFill>
                <a:effectLst/>
                <a:latin typeface="+mn-lt"/>
                <a:ea typeface="+mn-ea"/>
                <a:cs typeface="+mn-cs"/>
              </a:rPr>
              <a:t>client</a:t>
            </a:r>
          </a:p>
          <a:p>
            <a:pPr marL="171450" indent="-171450" algn="r" rtl="1">
              <a:buFont typeface="Arial" panose="020B0604020202020204" pitchFamily="34" charset="0"/>
              <a:buChar char="•"/>
            </a:pPr>
            <a:r>
              <a:rPr lang="he-IL" sz="1200" b="0" i="0" kern="1200" dirty="0">
                <a:solidFill>
                  <a:schemeClr val="tx1"/>
                </a:solidFill>
                <a:effectLst/>
                <a:latin typeface="+mn-lt"/>
                <a:ea typeface="+mn-ea"/>
                <a:cs typeface="+mn-cs"/>
              </a:rPr>
              <a:t>מעכשיו ואלאה כל בקשה ה </a:t>
            </a:r>
            <a:r>
              <a:rPr lang="en-US" sz="1200" b="0" i="0" kern="1200" dirty="0">
                <a:solidFill>
                  <a:schemeClr val="tx1"/>
                </a:solidFill>
                <a:effectLst/>
                <a:latin typeface="+mn-lt"/>
                <a:ea typeface="+mn-ea"/>
                <a:cs typeface="+mn-cs"/>
              </a:rPr>
              <a:t>client </a:t>
            </a:r>
            <a:r>
              <a:rPr lang="he-IL" sz="1200" b="0" i="0" kern="1200" dirty="0">
                <a:solidFill>
                  <a:schemeClr val="tx1"/>
                </a:solidFill>
                <a:effectLst/>
                <a:latin typeface="+mn-lt"/>
                <a:ea typeface="+mn-ea"/>
                <a:cs typeface="+mn-cs"/>
              </a:rPr>
              <a:t> צריך לשלוח עם כל בקשה את אותו </a:t>
            </a:r>
            <a:r>
              <a:rPr lang="en-US" sz="1200" b="0" i="0" kern="1200" dirty="0">
                <a:solidFill>
                  <a:schemeClr val="tx1"/>
                </a:solidFill>
                <a:effectLst/>
                <a:latin typeface="+mn-lt"/>
                <a:ea typeface="+mn-ea"/>
                <a:cs typeface="+mn-cs"/>
              </a:rPr>
              <a:t>session id </a:t>
            </a:r>
            <a:r>
              <a:rPr lang="he-IL" sz="1200" b="0" i="0" kern="1200" dirty="0">
                <a:solidFill>
                  <a:schemeClr val="tx1"/>
                </a:solidFill>
                <a:effectLst/>
                <a:latin typeface="+mn-lt"/>
                <a:ea typeface="+mn-ea"/>
                <a:cs typeface="+mn-cs"/>
              </a:rPr>
              <a:t> שהוא קיבל קודם לכן. (על מנת להיות מזוהה)</a:t>
            </a:r>
          </a:p>
          <a:p>
            <a:pPr marL="171450" indent="-171450" algn="r" rtl="1">
              <a:buFont typeface="Arial" panose="020B0604020202020204" pitchFamily="34" charset="0"/>
              <a:buChar char="•"/>
            </a:pPr>
            <a:r>
              <a:rPr lang="he-IL" sz="1200" b="0" i="0" kern="1200" dirty="0">
                <a:solidFill>
                  <a:schemeClr val="tx1"/>
                </a:solidFill>
                <a:effectLst/>
                <a:latin typeface="+mn-lt"/>
                <a:ea typeface="+mn-ea"/>
                <a:cs typeface="+mn-cs"/>
              </a:rPr>
              <a:t>השימוש ב </a:t>
            </a:r>
            <a:r>
              <a:rPr lang="en-US" sz="1200" b="0" i="0" kern="1200" dirty="0" err="1">
                <a:solidFill>
                  <a:schemeClr val="tx1"/>
                </a:solidFill>
                <a:effectLst/>
                <a:latin typeface="+mn-lt"/>
                <a:ea typeface="+mn-ea"/>
                <a:cs typeface="+mn-cs"/>
              </a:rPr>
              <a:t>sss</a:t>
            </a:r>
            <a:r>
              <a:rPr lang="he-IL" sz="1200" b="0" i="0" kern="1200" dirty="0">
                <a:solidFill>
                  <a:schemeClr val="tx1"/>
                </a:solidFill>
                <a:effectLst/>
                <a:latin typeface="+mn-lt"/>
                <a:ea typeface="+mn-ea"/>
                <a:cs typeface="+mn-cs"/>
              </a:rPr>
              <a:t> מאפשר לצמצם מספר הקריאות ל</a:t>
            </a:r>
            <a:r>
              <a:rPr lang="en-US" sz="1200" b="0" i="0" kern="1200" dirty="0">
                <a:solidFill>
                  <a:schemeClr val="tx1"/>
                </a:solidFill>
                <a:effectLst/>
                <a:latin typeface="+mn-lt"/>
                <a:ea typeface="+mn-ea"/>
                <a:cs typeface="+mn-cs"/>
              </a:rPr>
              <a:t> DB </a:t>
            </a:r>
            <a:r>
              <a:rPr lang="he-IL" sz="1200" b="0" i="0" kern="1200" dirty="0">
                <a:solidFill>
                  <a:schemeClr val="tx1"/>
                </a:solidFill>
                <a:effectLst/>
                <a:latin typeface="+mn-lt"/>
                <a:ea typeface="+mn-ea"/>
                <a:cs typeface="+mn-cs"/>
              </a:rPr>
              <a:t> לצורך אימות של הבקשה</a:t>
            </a:r>
          </a:p>
          <a:p>
            <a:pPr marL="171450" indent="-171450" algn="r" rtl="1">
              <a:buFont typeface="Arial" panose="020B0604020202020204" pitchFamily="34" charset="0"/>
              <a:buChar char="•"/>
            </a:pPr>
            <a:r>
              <a:rPr lang="he-IL" sz="1200" b="0" i="0" kern="1200" dirty="0">
                <a:solidFill>
                  <a:schemeClr val="tx1"/>
                </a:solidFill>
                <a:effectLst/>
                <a:latin typeface="+mn-lt"/>
                <a:ea typeface="+mn-ea"/>
                <a:cs typeface="+mn-cs"/>
              </a:rPr>
              <a:t>זה אמנן פוטר בעיה אחת אבל יוצר אחת אחרת – אולי יותר גדולה</a:t>
            </a:r>
          </a:p>
          <a:p>
            <a:pPr marL="171450" indent="-171450" algn="r">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defTabSz="914400">
              <a:lnSpc>
                <a:spcPct val="90000"/>
              </a:lnSpc>
              <a:spcAft>
                <a:spcPts val="600"/>
              </a:spcAft>
              <a:buFont typeface="Arial" panose="020B0604020202020204" pitchFamily="34" charset="0"/>
              <a:buChar char="•"/>
            </a:pPr>
            <a:r>
              <a:rPr lang="en-US" sz="1200" dirty="0">
                <a:solidFill>
                  <a:srgbClr val="FF0000"/>
                </a:solidFill>
              </a:rPr>
              <a:t>The traditional way of dealing with this is the use of </a:t>
            </a:r>
            <a:r>
              <a:rPr lang="en-US" sz="1200" dirty="0"/>
              <a:t>S</a:t>
            </a:r>
            <a:r>
              <a:rPr lang="en-US" sz="1200" dirty="0">
                <a:solidFill>
                  <a:srgbClr val="FF0000"/>
                </a:solidFill>
              </a:rPr>
              <a:t>erver </a:t>
            </a:r>
            <a:r>
              <a:rPr lang="en-US" sz="1200" dirty="0"/>
              <a:t>S</a:t>
            </a:r>
            <a:r>
              <a:rPr lang="en-US" sz="1200" dirty="0">
                <a:solidFill>
                  <a:srgbClr val="FF0000"/>
                </a:solidFill>
              </a:rPr>
              <a:t>ide </a:t>
            </a:r>
            <a:r>
              <a:rPr lang="en-US" sz="1200" dirty="0"/>
              <a:t>S</a:t>
            </a:r>
            <a:r>
              <a:rPr lang="en-US" sz="1200" dirty="0">
                <a:solidFill>
                  <a:srgbClr val="FF0000"/>
                </a:solidFill>
              </a:rPr>
              <a:t>essions (SSS). </a:t>
            </a:r>
          </a:p>
          <a:p>
            <a:pPr defTabSz="914400">
              <a:lnSpc>
                <a:spcPct val="90000"/>
              </a:lnSpc>
              <a:spcAft>
                <a:spcPts val="600"/>
              </a:spcAft>
            </a:pPr>
            <a:r>
              <a:rPr lang="en-US" sz="1200" dirty="0"/>
              <a:t>In this scenario, we first check for username and password; if they are authentic, the server will save a </a:t>
            </a:r>
            <a:r>
              <a:rPr lang="en-US" sz="1200" i="1" dirty="0">
                <a:solidFill>
                  <a:srgbClr val="FF0000"/>
                </a:solidFill>
              </a:rPr>
              <a:t>session id</a:t>
            </a:r>
            <a:r>
              <a:rPr lang="en-US" sz="1200" dirty="0">
                <a:solidFill>
                  <a:srgbClr val="FF0000"/>
                </a:solidFill>
              </a:rPr>
              <a:t> </a:t>
            </a:r>
            <a:r>
              <a:rPr lang="en-US" sz="1200" dirty="0"/>
              <a:t>in memory and return it to the client. </a:t>
            </a:r>
            <a:endParaRPr lang="he-IL" sz="1200" dirty="0"/>
          </a:p>
          <a:p>
            <a:pPr marL="171450" indent="-171450" defTabSz="914400">
              <a:lnSpc>
                <a:spcPct val="90000"/>
              </a:lnSpc>
              <a:spcAft>
                <a:spcPts val="600"/>
              </a:spcAft>
              <a:buFont typeface="Arial" panose="020B0604020202020204" pitchFamily="34" charset="0"/>
              <a:buChar char="•"/>
            </a:pPr>
            <a:r>
              <a:rPr lang="en-US" sz="1200" dirty="0"/>
              <a:t>From now on, the client will just need to send its </a:t>
            </a:r>
            <a:r>
              <a:rPr lang="en-US" sz="1200" i="1" dirty="0">
                <a:solidFill>
                  <a:srgbClr val="FF0000"/>
                </a:solidFill>
              </a:rPr>
              <a:t>session id </a:t>
            </a:r>
            <a:r>
              <a:rPr lang="en-US" sz="1200" dirty="0"/>
              <a:t>to be recognized (fig.2)</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Using SSS, we reduce the number of authentications towards the Credentials database.</a:t>
            </a:r>
          </a:p>
          <a:p>
            <a:pPr marL="171450" indent="-171450">
              <a:buFont typeface="Arial" panose="020B0604020202020204" pitchFamily="34" charset="0"/>
              <a:buChar char="•"/>
            </a:pPr>
            <a:r>
              <a:rPr lang="en-US" dirty="0"/>
              <a:t>This solution will fix a problem but it will create another one.</a:t>
            </a:r>
            <a:br>
              <a:rPr lang="en-US" sz="1400" dirty="0"/>
            </a:br>
            <a:r>
              <a:rPr lang="en-US" dirty="0"/>
              <a:t>Probably bigger.</a:t>
            </a:r>
          </a:p>
        </p:txBody>
      </p:sp>
      <p:sp>
        <p:nvSpPr>
          <p:cNvPr id="4" name="Slide Number Placeholder 3"/>
          <p:cNvSpPr>
            <a:spLocks noGrp="1"/>
          </p:cNvSpPr>
          <p:nvPr>
            <p:ph type="sldNum" sz="quarter" idx="5"/>
          </p:nvPr>
        </p:nvSpPr>
        <p:spPr/>
        <p:txBody>
          <a:bodyPr/>
          <a:lstStyle/>
          <a:p>
            <a:fld id="{D2850163-67CE-1445-A832-1977356FC86B}" type="slidenum">
              <a:rPr lang="en-IL" smtClean="0"/>
              <a:t>14</a:t>
            </a:fld>
            <a:endParaRPr lang="en-IL"/>
          </a:p>
        </p:txBody>
      </p:sp>
    </p:spTree>
    <p:extLst>
      <p:ext uri="{BB962C8B-B14F-4D97-AF65-F5344CB8AC3E}">
        <p14:creationId xmlns:p14="http://schemas.microsoft.com/office/powerpoint/2010/main" val="3713732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he-IL" dirty="0"/>
              <a:t>אז למה צריכים </a:t>
            </a:r>
            <a:br>
              <a:rPr lang="en-US" dirty="0"/>
            </a:br>
            <a:r>
              <a:rPr lang="en-US" dirty="0" err="1"/>
              <a:t>jwt</a:t>
            </a:r>
            <a:br>
              <a:rPr lang="en-US" dirty="0"/>
            </a:br>
            <a:r>
              <a:rPr lang="he-IL" dirty="0"/>
              <a:t>אם יש לנו כבר פיטרון שעובד עם </a:t>
            </a:r>
            <a:r>
              <a:rPr lang="he-IL" dirty="0" err="1"/>
              <a:t>הקוקיז</a:t>
            </a:r>
            <a:r>
              <a:rPr lang="he-IL" dirty="0"/>
              <a:t>?</a:t>
            </a:r>
            <a:endParaRPr lang="en-IL" dirty="0"/>
          </a:p>
        </p:txBody>
      </p:sp>
      <p:sp>
        <p:nvSpPr>
          <p:cNvPr id="4" name="Slide Number Placeholder 3"/>
          <p:cNvSpPr>
            <a:spLocks noGrp="1"/>
          </p:cNvSpPr>
          <p:nvPr>
            <p:ph type="sldNum" sz="quarter" idx="5"/>
          </p:nvPr>
        </p:nvSpPr>
        <p:spPr/>
        <p:txBody>
          <a:bodyPr/>
          <a:lstStyle/>
          <a:p>
            <a:fld id="{D2850163-67CE-1445-A832-1977356FC86B}" type="slidenum">
              <a:rPr lang="en-IL" smtClean="0"/>
              <a:t>16</a:t>
            </a:fld>
            <a:endParaRPr lang="en-IL"/>
          </a:p>
        </p:txBody>
      </p:sp>
    </p:spTree>
    <p:extLst>
      <p:ext uri="{BB962C8B-B14F-4D97-AF65-F5344CB8AC3E}">
        <p14:creationId xmlns:p14="http://schemas.microsoft.com/office/powerpoint/2010/main" val="4070779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rtl="1">
              <a:buFont typeface="Arial" panose="020B0604020202020204" pitchFamily="34" charset="0"/>
              <a:buChar char="•"/>
            </a:pPr>
            <a:r>
              <a:rPr lang="he-IL" sz="1200" b="0" i="0" kern="1200" dirty="0">
                <a:solidFill>
                  <a:schemeClr val="tx1"/>
                </a:solidFill>
                <a:effectLst/>
                <a:latin typeface="+mn-lt"/>
                <a:ea typeface="+mn-ea"/>
                <a:cs typeface="+mn-cs"/>
              </a:rPr>
              <a:t>בתסריט המקורי מאחורי ה </a:t>
            </a:r>
            <a:r>
              <a:rPr lang="en-US" sz="1200" b="0" i="0" kern="1200" dirty="0">
                <a:solidFill>
                  <a:schemeClr val="tx1"/>
                </a:solidFill>
                <a:effectLst/>
                <a:latin typeface="+mn-lt"/>
                <a:ea typeface="+mn-ea"/>
                <a:cs typeface="+mn-cs"/>
              </a:rPr>
              <a:t>load balancer </a:t>
            </a:r>
            <a:r>
              <a:rPr lang="he-IL" sz="1200" b="0" i="0" kern="1200" dirty="0">
                <a:solidFill>
                  <a:schemeClr val="tx1"/>
                </a:solidFill>
                <a:effectLst/>
                <a:latin typeface="+mn-lt"/>
                <a:ea typeface="+mn-ea"/>
                <a:cs typeface="+mn-cs"/>
              </a:rPr>
              <a:t> היה לנו רק שרת אחד – כאשר ה </a:t>
            </a:r>
            <a:r>
              <a:rPr lang="en-US" sz="1200" b="0" i="0" kern="1200" dirty="0">
                <a:solidFill>
                  <a:schemeClr val="tx1"/>
                </a:solidFill>
                <a:effectLst/>
                <a:latin typeface="+mn-lt"/>
                <a:ea typeface="+mn-ea"/>
                <a:cs typeface="+mn-cs"/>
              </a:rPr>
              <a:t>client </a:t>
            </a:r>
            <a:r>
              <a:rPr lang="he-IL" sz="1200" b="0" i="0" kern="1200" dirty="0">
                <a:solidFill>
                  <a:schemeClr val="tx1"/>
                </a:solidFill>
                <a:effectLst/>
                <a:latin typeface="+mn-lt"/>
                <a:ea typeface="+mn-ea"/>
                <a:cs typeface="+mn-cs"/>
              </a:rPr>
              <a:t> שולח בקשה עם ה </a:t>
            </a:r>
            <a:r>
              <a:rPr lang="en-US" sz="1200" b="0" i="0" kern="1200" dirty="0">
                <a:solidFill>
                  <a:schemeClr val="tx1"/>
                </a:solidFill>
                <a:effectLst/>
                <a:latin typeface="+mn-lt"/>
                <a:ea typeface="+mn-ea"/>
                <a:cs typeface="+mn-cs"/>
              </a:rPr>
              <a:t>session id </a:t>
            </a:r>
            <a:r>
              <a:rPr lang="en-US" sz="1200" b="0" i="0" kern="1200" dirty="0" err="1">
                <a:solidFill>
                  <a:schemeClr val="tx1"/>
                </a:solidFill>
                <a:effectLst/>
                <a:latin typeface="+mn-lt"/>
                <a:ea typeface="+mn-ea"/>
                <a:cs typeface="+mn-cs"/>
              </a:rPr>
              <a:t>xyz</a:t>
            </a:r>
            <a:r>
              <a:rPr lang="he-IL" sz="1200" b="0" i="0" kern="1200" dirty="0">
                <a:solidFill>
                  <a:schemeClr val="tx1"/>
                </a:solidFill>
                <a:effectLst/>
                <a:latin typeface="+mn-lt"/>
                <a:ea typeface="+mn-ea"/>
                <a:cs typeface="+mn-cs"/>
              </a:rPr>
              <a:t> קרוב לוודאי שהרישום שלו ימצא ב</a:t>
            </a:r>
            <a:r>
              <a:rPr lang="en-US" sz="1200" b="0" i="0" kern="1200" dirty="0">
                <a:solidFill>
                  <a:schemeClr val="tx1"/>
                </a:solidFill>
                <a:effectLst/>
                <a:latin typeface="+mn-lt"/>
                <a:ea typeface="+mn-ea"/>
                <a:cs typeface="+mn-cs"/>
              </a:rPr>
              <a:t> database </a:t>
            </a:r>
            <a:r>
              <a:rPr lang="he-IL" sz="1200" b="0" i="0" kern="1200" dirty="0">
                <a:solidFill>
                  <a:schemeClr val="tx1"/>
                </a:solidFill>
                <a:effectLst/>
                <a:latin typeface="+mn-lt"/>
                <a:ea typeface="+mn-ea"/>
                <a:cs typeface="+mn-cs"/>
              </a:rPr>
              <a:t>ואז הוא יזוהה ויקבל את ה </a:t>
            </a:r>
            <a:r>
              <a:rPr lang="en-US" sz="1200" b="0" i="0" kern="1200" dirty="0">
                <a:solidFill>
                  <a:schemeClr val="tx1"/>
                </a:solidFill>
                <a:effectLst/>
                <a:latin typeface="+mn-lt"/>
                <a:ea typeface="+mn-ea"/>
                <a:cs typeface="+mn-cs"/>
              </a:rPr>
              <a:t>resource </a:t>
            </a:r>
            <a:r>
              <a:rPr lang="he-IL" sz="1200" b="0" i="0" kern="1200" dirty="0">
                <a:solidFill>
                  <a:schemeClr val="tx1"/>
                </a:solidFill>
                <a:effectLst/>
                <a:latin typeface="+mn-lt"/>
                <a:ea typeface="+mn-ea"/>
                <a:cs typeface="+mn-cs"/>
              </a:rPr>
              <a:t> שלו</a:t>
            </a:r>
          </a:p>
          <a:p>
            <a:pPr marL="171450" indent="-171450" algn="r" rtl="1">
              <a:buFont typeface="Arial" panose="020B0604020202020204" pitchFamily="34" charset="0"/>
              <a:buChar char="•"/>
            </a:pPr>
            <a:r>
              <a:rPr lang="he-IL" sz="1200" b="0" i="0" kern="1200" dirty="0">
                <a:solidFill>
                  <a:schemeClr val="tx1"/>
                </a:solidFill>
                <a:effectLst/>
                <a:latin typeface="+mn-lt"/>
                <a:ea typeface="+mn-ea"/>
                <a:cs typeface="+mn-cs"/>
              </a:rPr>
              <a:t>עכשיו תדמיינו שצריכים להרחיב את ה </a:t>
            </a:r>
            <a:r>
              <a:rPr lang="en-US" sz="1200" b="0" i="0" kern="1200" dirty="0">
                <a:solidFill>
                  <a:schemeClr val="tx1"/>
                </a:solidFill>
                <a:effectLst/>
                <a:latin typeface="+mn-lt"/>
                <a:ea typeface="+mn-ea"/>
                <a:cs typeface="+mn-cs"/>
              </a:rPr>
              <a:t>scaling</a:t>
            </a:r>
            <a:r>
              <a:rPr lang="he-IL" sz="1200" b="0" i="0" kern="1200" dirty="0">
                <a:solidFill>
                  <a:schemeClr val="tx1"/>
                </a:solidFill>
                <a:effectLst/>
                <a:latin typeface="+mn-lt"/>
                <a:ea typeface="+mn-ea"/>
                <a:cs typeface="+mn-cs"/>
              </a:rPr>
              <a:t> הקיים ולהוסיף מספר שרתים</a:t>
            </a:r>
            <a:r>
              <a:rPr lang="en-US" sz="1200" b="0" i="0" kern="1200" dirty="0">
                <a:solidFill>
                  <a:schemeClr val="tx1"/>
                </a:solidFill>
                <a:effectLst/>
                <a:latin typeface="+mn-lt"/>
                <a:ea typeface="+mn-ea"/>
                <a:cs typeface="+mn-cs"/>
              </a:rPr>
              <a:t>.</a:t>
            </a:r>
          </a:p>
          <a:p>
            <a:pPr marL="171450" indent="-171450" algn="r" rtl="1">
              <a:buFont typeface="Arial" panose="020B0604020202020204" pitchFamily="34" charset="0"/>
              <a:buChar char="•"/>
            </a:pPr>
            <a:r>
              <a:rPr lang="he-IL" sz="1200" b="0" i="0" kern="1200" dirty="0">
                <a:solidFill>
                  <a:schemeClr val="tx1"/>
                </a:solidFill>
                <a:effectLst/>
                <a:latin typeface="+mn-lt"/>
                <a:ea typeface="+mn-ea"/>
                <a:cs typeface="+mn-cs"/>
              </a:rPr>
              <a:t>השרת החדש יקבל לפי ה </a:t>
            </a:r>
            <a:r>
              <a:rPr lang="en-US" sz="1200" b="0" i="0" kern="1200" dirty="0">
                <a:solidFill>
                  <a:schemeClr val="tx1"/>
                </a:solidFill>
                <a:effectLst/>
                <a:latin typeface="+mn-lt"/>
                <a:ea typeface="+mn-ea"/>
                <a:cs typeface="+mn-cs"/>
              </a:rPr>
              <a:t>load balancer </a:t>
            </a:r>
            <a:r>
              <a:rPr lang="he-IL" sz="1200" b="0" i="0" kern="1200" dirty="0">
                <a:solidFill>
                  <a:schemeClr val="tx1"/>
                </a:solidFill>
                <a:effectLst/>
                <a:latin typeface="+mn-lt"/>
                <a:ea typeface="+mn-ea"/>
                <a:cs typeface="+mn-cs"/>
              </a:rPr>
              <a:t> מספר בקשות מה </a:t>
            </a:r>
            <a:r>
              <a:rPr lang="en-US" sz="1200" b="0" i="0" kern="1200" dirty="0">
                <a:solidFill>
                  <a:schemeClr val="tx1"/>
                </a:solidFill>
                <a:effectLst/>
                <a:latin typeface="+mn-lt"/>
                <a:ea typeface="+mn-ea"/>
                <a:cs typeface="+mn-cs"/>
              </a:rPr>
              <a:t>client </a:t>
            </a:r>
            <a:r>
              <a:rPr lang="he-IL" sz="1200" b="0" i="0"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pPr marL="171450" indent="-171450" algn="r" rtl="1">
              <a:buFont typeface="Arial" panose="020B0604020202020204" pitchFamily="34" charset="0"/>
              <a:buChar char="•"/>
            </a:pPr>
            <a:r>
              <a:rPr lang="he-IL" sz="1200" b="0" i="0" kern="1200" dirty="0">
                <a:solidFill>
                  <a:schemeClr val="tx1"/>
                </a:solidFill>
                <a:effectLst/>
                <a:latin typeface="+mn-lt"/>
                <a:ea typeface="+mn-ea"/>
                <a:cs typeface="+mn-cs"/>
              </a:rPr>
              <a:t>אבל אין לו בזיכרון את ה </a:t>
            </a:r>
            <a:r>
              <a:rPr lang="en-US" sz="1200" b="0" i="0" kern="1200" dirty="0">
                <a:solidFill>
                  <a:schemeClr val="tx1"/>
                </a:solidFill>
                <a:effectLst/>
                <a:latin typeface="+mn-lt"/>
                <a:ea typeface="+mn-ea"/>
                <a:cs typeface="+mn-cs"/>
              </a:rPr>
              <a:t>session </a:t>
            </a:r>
            <a:r>
              <a:rPr lang="en-US" sz="1200" b="0" i="0" kern="1200" dirty="0" err="1">
                <a:solidFill>
                  <a:schemeClr val="tx1"/>
                </a:solidFill>
                <a:effectLst/>
                <a:latin typeface="+mn-lt"/>
                <a:ea typeface="+mn-ea"/>
                <a:cs typeface="+mn-cs"/>
              </a:rPr>
              <a:t>xyz</a:t>
            </a:r>
            <a:r>
              <a:rPr lang="en-US" sz="1200" b="0" i="0" kern="1200" dirty="0">
                <a:solidFill>
                  <a:schemeClr val="tx1"/>
                </a:solidFill>
                <a:effectLst/>
                <a:latin typeface="+mn-lt"/>
                <a:ea typeface="+mn-ea"/>
                <a:cs typeface="+mn-cs"/>
              </a:rPr>
              <a:t> </a:t>
            </a:r>
            <a:r>
              <a:rPr lang="he-IL" sz="1200" b="0" i="0" kern="1200" dirty="0">
                <a:solidFill>
                  <a:schemeClr val="tx1"/>
                </a:solidFill>
                <a:effectLst/>
                <a:latin typeface="+mn-lt"/>
                <a:ea typeface="+mn-ea"/>
                <a:cs typeface="+mn-cs"/>
              </a:rPr>
              <a:t> ולכן מבחינתו ה </a:t>
            </a:r>
            <a:r>
              <a:rPr lang="en-US" sz="1200" b="0" i="0" kern="1200" dirty="0">
                <a:solidFill>
                  <a:schemeClr val="tx1"/>
                </a:solidFill>
                <a:effectLst/>
                <a:latin typeface="+mn-lt"/>
                <a:ea typeface="+mn-ea"/>
                <a:cs typeface="+mn-cs"/>
              </a:rPr>
              <a:t>client </a:t>
            </a:r>
            <a:r>
              <a:rPr lang="he-IL" sz="1200" b="0" i="0" kern="1200" dirty="0">
                <a:solidFill>
                  <a:schemeClr val="tx1"/>
                </a:solidFill>
                <a:effectLst/>
                <a:latin typeface="+mn-lt"/>
                <a:ea typeface="+mn-ea"/>
                <a:cs typeface="+mn-cs"/>
              </a:rPr>
              <a:t> אינו מזוהה</a:t>
            </a:r>
            <a:r>
              <a:rPr lang="en-US" sz="1200" b="0" i="0" kern="1200" dirty="0">
                <a:solidFill>
                  <a:schemeClr val="tx1"/>
                </a:solidFill>
                <a:effectLst/>
                <a:latin typeface="+mn-lt"/>
                <a:ea typeface="+mn-ea"/>
                <a:cs typeface="+mn-cs"/>
              </a:rPr>
              <a:t> (401)</a:t>
            </a:r>
            <a:endParaRPr lang="he-IL" sz="1200" b="0" i="0" kern="1200" dirty="0">
              <a:solidFill>
                <a:schemeClr val="tx1"/>
              </a:solidFill>
              <a:effectLst/>
              <a:latin typeface="+mn-lt"/>
              <a:ea typeface="+mn-ea"/>
              <a:cs typeface="+mn-cs"/>
            </a:endParaRPr>
          </a:p>
          <a:p>
            <a:pPr marL="171450" indent="-171450" algn="r" rtl="1">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the initial scenario, behind the load balancer, there’s just one server. When a client performs a request, using session id </a:t>
            </a:r>
            <a:r>
              <a:rPr lang="en-US" dirty="0" err="1"/>
              <a:t>xyz</a:t>
            </a:r>
            <a:r>
              <a:rPr lang="en-US" sz="1200" b="0" i="0" kern="1200" dirty="0">
                <a:solidFill>
                  <a:schemeClr val="tx1"/>
                </a:solidFill>
                <a:effectLst/>
                <a:latin typeface="+mn-lt"/>
                <a:ea typeface="+mn-ea"/>
                <a:cs typeface="+mn-cs"/>
              </a:rPr>
              <a:t>, its record will surely be found in the server’s memory (fig.3).</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Now imagine that the above infrastructure needs to scale. A new server (i.e. </a:t>
            </a:r>
            <a:r>
              <a:rPr lang="en-US" sz="1200" b="0" i="1" kern="1200" dirty="0">
                <a:solidFill>
                  <a:schemeClr val="tx1"/>
                </a:solidFill>
                <a:effectLst/>
                <a:latin typeface="+mn-lt"/>
                <a:ea typeface="+mn-ea"/>
                <a:cs typeface="+mn-cs"/>
              </a:rPr>
              <a:t>Server 2:2</a:t>
            </a:r>
            <a:r>
              <a:rPr lang="en-US" sz="1200" b="0" i="0" kern="1200" dirty="0">
                <a:solidFill>
                  <a:schemeClr val="tx1"/>
                </a:solidFill>
                <a:effectLst/>
                <a:latin typeface="+mn-lt"/>
                <a:ea typeface="+mn-ea"/>
                <a:cs typeface="+mn-cs"/>
              </a:rPr>
              <a:t>) will be added behind the load balancer and this brand new server will handle the next request issued by </a:t>
            </a:r>
            <a:r>
              <a:rPr lang="en-US" dirty="0" err="1"/>
              <a:t>xyz</a:t>
            </a:r>
            <a:r>
              <a:rPr lang="en-US" sz="1200" b="0" i="0" kern="1200" dirty="0">
                <a:solidFill>
                  <a:schemeClr val="tx1"/>
                </a:solidFill>
                <a:effectLst/>
                <a:latin typeface="+mn-lt"/>
                <a:ea typeface="+mn-ea"/>
                <a:cs typeface="+mn-cs"/>
              </a:rPr>
              <a:t> client…</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Unauthenticated! The brand new server has no </a:t>
            </a:r>
            <a:r>
              <a:rPr lang="en-US" dirty="0" err="1"/>
              <a:t>xyz</a:t>
            </a:r>
            <a:r>
              <a:rPr lang="en-US" sz="1200" b="0" i="0" kern="1200" dirty="0">
                <a:solidFill>
                  <a:schemeClr val="tx1"/>
                </a:solidFill>
                <a:effectLst/>
                <a:latin typeface="+mn-lt"/>
                <a:ea typeface="+mn-ea"/>
                <a:cs typeface="+mn-cs"/>
              </a:rPr>
              <a:t> sessions in its memory, so the authentication process will fail.</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IL" dirty="0"/>
          </a:p>
        </p:txBody>
      </p:sp>
      <p:sp>
        <p:nvSpPr>
          <p:cNvPr id="4" name="Slide Number Placeholder 3"/>
          <p:cNvSpPr>
            <a:spLocks noGrp="1"/>
          </p:cNvSpPr>
          <p:nvPr>
            <p:ph type="sldNum" sz="quarter" idx="5"/>
          </p:nvPr>
        </p:nvSpPr>
        <p:spPr/>
        <p:txBody>
          <a:bodyPr/>
          <a:lstStyle/>
          <a:p>
            <a:fld id="{D2850163-67CE-1445-A832-1977356FC86B}" type="slidenum">
              <a:rPr lang="en-IL" smtClean="0"/>
              <a:t>17</a:t>
            </a:fld>
            <a:endParaRPr lang="en-IL"/>
          </a:p>
        </p:txBody>
      </p:sp>
    </p:spTree>
    <p:extLst>
      <p:ext uri="{BB962C8B-B14F-4D97-AF65-F5344CB8AC3E}">
        <p14:creationId xmlns:p14="http://schemas.microsoft.com/office/powerpoint/2010/main" val="2007733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defTabSz="914400" rtl="1">
              <a:lnSpc>
                <a:spcPct val="90000"/>
              </a:lnSpc>
              <a:spcAft>
                <a:spcPts val="600"/>
              </a:spcAft>
              <a:buFont typeface="Arial" panose="020B0604020202020204" pitchFamily="34" charset="0"/>
              <a:buChar char="•"/>
            </a:pPr>
            <a:r>
              <a:rPr lang="he-IL" sz="1200" dirty="0"/>
              <a:t>על מנת לפתור את הבעיה קיימות מספר אפשרויות</a:t>
            </a:r>
            <a:endParaRPr lang="en-US" sz="1200" dirty="0"/>
          </a:p>
          <a:p>
            <a:pPr marL="171450" indent="-171450" algn="r" defTabSz="914400" rtl="1">
              <a:lnSpc>
                <a:spcPct val="90000"/>
              </a:lnSpc>
              <a:spcAft>
                <a:spcPts val="600"/>
              </a:spcAft>
              <a:buFont typeface="Arial" panose="020B0604020202020204" pitchFamily="34" charset="0"/>
              <a:buChar char="•"/>
            </a:pPr>
            <a:r>
              <a:rPr lang="he-IL" sz="1200" dirty="0"/>
              <a:t>אפשר לסנכרן בין השרתים</a:t>
            </a:r>
          </a:p>
          <a:p>
            <a:pPr marL="171450" indent="-171450" algn="r" defTabSz="914400" rtl="1">
              <a:lnSpc>
                <a:spcPct val="90000"/>
              </a:lnSpc>
              <a:spcAft>
                <a:spcPts val="600"/>
              </a:spcAft>
              <a:buFont typeface="Arial" panose="020B0604020202020204" pitchFamily="34" charset="0"/>
              <a:buChar char="•"/>
            </a:pPr>
            <a:endParaRPr lang="he-IL" sz="1200" dirty="0"/>
          </a:p>
          <a:p>
            <a:pPr defTabSz="914400">
              <a:lnSpc>
                <a:spcPct val="90000"/>
              </a:lnSpc>
              <a:spcAft>
                <a:spcPts val="600"/>
              </a:spcAft>
            </a:pPr>
            <a:endParaRPr lang="he-IL" sz="1200" dirty="0"/>
          </a:p>
          <a:p>
            <a:pPr defTabSz="914400">
              <a:lnSpc>
                <a:spcPct val="90000"/>
              </a:lnSpc>
              <a:spcAft>
                <a:spcPts val="600"/>
              </a:spcAft>
            </a:pPr>
            <a:endParaRPr lang="en-US" sz="1200" dirty="0"/>
          </a:p>
          <a:p>
            <a:pPr marL="0" algn="r" defTabSz="914400" rtl="1" eaLnBrk="1" latinLnBrk="0" hangingPunct="1"/>
            <a:endParaRPr lang="en-US" dirty="0"/>
          </a:p>
          <a:p>
            <a:pPr marL="0" algn="r" defTabSz="914400" rtl="1" eaLnBrk="1" latinLnBrk="0" hangingPunct="1"/>
            <a:endParaRPr lang="en-US" dirty="0"/>
          </a:p>
        </p:txBody>
      </p:sp>
      <p:sp>
        <p:nvSpPr>
          <p:cNvPr id="4" name="Slide Number Placeholder 3"/>
          <p:cNvSpPr>
            <a:spLocks noGrp="1"/>
          </p:cNvSpPr>
          <p:nvPr>
            <p:ph type="sldNum" sz="quarter" idx="5"/>
          </p:nvPr>
        </p:nvSpPr>
        <p:spPr/>
        <p:txBody>
          <a:bodyPr/>
          <a:lstStyle/>
          <a:p>
            <a:fld id="{D2850163-67CE-1445-A832-1977356FC86B}" type="slidenum">
              <a:rPr lang="en-IL" smtClean="0"/>
              <a:t>18</a:t>
            </a:fld>
            <a:endParaRPr lang="en-IL"/>
          </a:p>
        </p:txBody>
      </p:sp>
    </p:spTree>
    <p:extLst>
      <p:ext uri="{BB962C8B-B14F-4D97-AF65-F5344CB8AC3E}">
        <p14:creationId xmlns:p14="http://schemas.microsoft.com/office/powerpoint/2010/main" val="702181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defTabSz="914400" rtl="1">
              <a:lnSpc>
                <a:spcPct val="90000"/>
              </a:lnSpc>
              <a:spcAft>
                <a:spcPts val="600"/>
              </a:spcAft>
              <a:buFont typeface="Arial" panose="020B0604020202020204" pitchFamily="34" charset="0"/>
              <a:buChar char="•"/>
            </a:pPr>
            <a:r>
              <a:rPr lang="he-IL" sz="1200" dirty="0"/>
              <a:t>להשתמש ב </a:t>
            </a:r>
            <a:r>
              <a:rPr lang="en-US" sz="1200" dirty="0"/>
              <a:t>database </a:t>
            </a:r>
            <a:r>
              <a:rPr lang="he-IL" sz="1200" dirty="0"/>
              <a:t> חיצוני ואז חוזרים לבעיה המקורית – שכל בקשה תצטרך ל </a:t>
            </a:r>
            <a:r>
              <a:rPr lang="en-US" sz="1200" dirty="0"/>
              <a:t>database </a:t>
            </a:r>
            <a:r>
              <a:rPr lang="he-IL" sz="1200" dirty="0"/>
              <a:t> חיצוני</a:t>
            </a:r>
          </a:p>
          <a:p>
            <a:pPr marL="171450" indent="-171450" algn="r" defTabSz="914400" rtl="1">
              <a:lnSpc>
                <a:spcPct val="90000"/>
              </a:lnSpc>
              <a:spcAft>
                <a:spcPts val="600"/>
              </a:spcAft>
              <a:buFont typeface="Arial" panose="020B0604020202020204" pitchFamily="34" charset="0"/>
              <a:buChar char="•"/>
            </a:pPr>
            <a:endParaRPr lang="he-IL" sz="1200" dirty="0"/>
          </a:p>
          <a:p>
            <a:pPr defTabSz="914400">
              <a:lnSpc>
                <a:spcPct val="90000"/>
              </a:lnSpc>
              <a:spcAft>
                <a:spcPts val="600"/>
              </a:spcAft>
            </a:pPr>
            <a:endParaRPr lang="he-IL" sz="1200" dirty="0"/>
          </a:p>
          <a:p>
            <a:pPr defTabSz="914400">
              <a:lnSpc>
                <a:spcPct val="90000"/>
              </a:lnSpc>
              <a:spcAft>
                <a:spcPts val="600"/>
              </a:spcAft>
            </a:pPr>
            <a:r>
              <a:rPr lang="en-US" sz="1200" dirty="0"/>
              <a:t>To fix this, we have three main </a:t>
            </a:r>
            <a:r>
              <a:rPr lang="en-US" sz="1200" i="1" dirty="0">
                <a:solidFill>
                  <a:srgbClr val="FF0000"/>
                </a:solidFill>
              </a:rPr>
              <a:t>workarounds</a:t>
            </a:r>
            <a:r>
              <a:rPr lang="en-US" sz="1200" dirty="0"/>
              <a:t> that can be used:</a:t>
            </a:r>
          </a:p>
          <a:p>
            <a:pPr defTabSz="914400">
              <a:lnSpc>
                <a:spcPct val="90000"/>
              </a:lnSpc>
              <a:spcAft>
                <a:spcPts val="600"/>
              </a:spcAft>
            </a:pPr>
            <a:endParaRPr lang="en-US" sz="1200" dirty="0"/>
          </a:p>
          <a:p>
            <a:pPr marL="457200" indent="-457200" defTabSz="914400">
              <a:lnSpc>
                <a:spcPct val="90000"/>
              </a:lnSpc>
              <a:spcAft>
                <a:spcPts val="600"/>
              </a:spcAft>
              <a:buFont typeface="Arial" panose="020B0604020202020204" pitchFamily="34" charset="0"/>
              <a:buChar char="•"/>
            </a:pPr>
            <a:r>
              <a:rPr lang="en-US" sz="1200" i="1" dirty="0">
                <a:solidFill>
                  <a:srgbClr val="FF0000"/>
                </a:solidFill>
              </a:rPr>
              <a:t>Synchronize sessions between server</a:t>
            </a:r>
            <a:r>
              <a:rPr lang="en-US" sz="1200" dirty="0">
                <a:solidFill>
                  <a:srgbClr val="FF0000"/>
                </a:solidFill>
              </a:rPr>
              <a:t>s</a:t>
            </a:r>
            <a:r>
              <a:rPr lang="en-US" sz="1200" dirty="0"/>
              <a:t> — tricky and error-prone;</a:t>
            </a:r>
          </a:p>
          <a:p>
            <a:pPr marL="457200" indent="-457200" defTabSz="914400">
              <a:lnSpc>
                <a:spcPct val="90000"/>
              </a:lnSpc>
              <a:spcAft>
                <a:spcPts val="600"/>
              </a:spcAft>
              <a:buFont typeface="Arial" panose="020B0604020202020204" pitchFamily="34" charset="0"/>
              <a:buChar char="•"/>
            </a:pPr>
            <a:r>
              <a:rPr lang="en-US" sz="1200" i="1" dirty="0">
                <a:solidFill>
                  <a:srgbClr val="FF0000"/>
                </a:solidFill>
              </a:rPr>
              <a:t>Use an external in-memory database</a:t>
            </a:r>
            <a:r>
              <a:rPr lang="en-US" sz="1200" dirty="0">
                <a:solidFill>
                  <a:srgbClr val="FF0000"/>
                </a:solidFill>
              </a:rPr>
              <a:t> </a:t>
            </a:r>
            <a:r>
              <a:rPr lang="en-US" sz="1200" dirty="0"/>
              <a:t>— good solution, but it will add another component to the infrastructure;</a:t>
            </a:r>
          </a:p>
          <a:p>
            <a:pPr marL="457200" indent="-457200" defTabSz="914400">
              <a:lnSpc>
                <a:spcPct val="90000"/>
              </a:lnSpc>
              <a:spcAft>
                <a:spcPts val="600"/>
              </a:spcAft>
              <a:buFont typeface="Arial" panose="020B0604020202020204" pitchFamily="34" charset="0"/>
              <a:buChar char="•"/>
            </a:pPr>
            <a:r>
              <a:rPr lang="en-US" sz="1200" dirty="0"/>
              <a:t>Embrace the </a:t>
            </a:r>
            <a:r>
              <a:rPr lang="en-US" sz="1200" dirty="0">
                <a:solidFill>
                  <a:srgbClr val="FF0000"/>
                </a:solidFill>
              </a:rPr>
              <a:t>stateless</a:t>
            </a:r>
            <a:r>
              <a:rPr lang="en-US" sz="1200" dirty="0"/>
              <a:t> nature of HTTP and search for a better solution!</a:t>
            </a:r>
          </a:p>
          <a:p>
            <a:pPr marL="457200" indent="-457200" defTabSz="914400">
              <a:lnSpc>
                <a:spcPct val="90000"/>
              </a:lnSpc>
              <a:spcAft>
                <a:spcPts val="600"/>
              </a:spcAft>
              <a:buFont typeface="Arial" panose="020B0604020202020204" pitchFamily="34" charset="0"/>
              <a:buChar char="•"/>
            </a:pPr>
            <a:endParaRPr lang="en-US" sz="1200" dirty="0"/>
          </a:p>
          <a:p>
            <a:pPr marL="457200" indent="-457200" defTabSz="914400">
              <a:lnSpc>
                <a:spcPct val="90000"/>
              </a:lnSpc>
              <a:spcAft>
                <a:spcPts val="600"/>
              </a:spcAft>
              <a:buFont typeface="Arial" panose="020B0604020202020204" pitchFamily="34" charset="0"/>
              <a:buChar char="•"/>
            </a:pPr>
            <a:endParaRPr lang="en-US" sz="1200" dirty="0"/>
          </a:p>
          <a:p>
            <a:pPr defTabSz="914400">
              <a:lnSpc>
                <a:spcPct val="90000"/>
              </a:lnSpc>
              <a:spcAft>
                <a:spcPts val="600"/>
              </a:spcAft>
            </a:pPr>
            <a:r>
              <a:rPr lang="en-US" sz="1200" dirty="0"/>
              <a:t>JSON Web Token (JWT) is an open standard that defines a way for transmitting information –like </a:t>
            </a:r>
            <a:r>
              <a:rPr lang="en-US" sz="1200" dirty="0">
                <a:solidFill>
                  <a:srgbClr val="FF0000"/>
                </a:solidFill>
              </a:rPr>
              <a:t>authentication</a:t>
            </a:r>
            <a:r>
              <a:rPr lang="en-US" sz="1200" dirty="0"/>
              <a:t> and </a:t>
            </a:r>
            <a:r>
              <a:rPr lang="en-US" sz="1200" dirty="0">
                <a:solidFill>
                  <a:srgbClr val="FF0000"/>
                </a:solidFill>
              </a:rPr>
              <a:t>authorization</a:t>
            </a:r>
            <a:r>
              <a:rPr lang="en-US" sz="1200" dirty="0"/>
              <a:t> facts– between two parties: an </a:t>
            </a:r>
            <a:r>
              <a:rPr lang="en-US" sz="1200" i="1" dirty="0"/>
              <a:t>issuer</a:t>
            </a:r>
            <a:r>
              <a:rPr lang="en-US" sz="1200" dirty="0"/>
              <a:t> and an </a:t>
            </a:r>
            <a:r>
              <a:rPr lang="en-US" sz="1200" i="1" dirty="0"/>
              <a:t>audience</a:t>
            </a:r>
            <a:r>
              <a:rPr lang="en-US" sz="1200" dirty="0"/>
              <a:t>.</a:t>
            </a:r>
            <a:endParaRPr lang="he-IL" sz="1200"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Each token is </a:t>
            </a:r>
            <a:r>
              <a:rPr lang="en-US" i="1" dirty="0">
                <a:effectLst/>
              </a:rPr>
              <a:t>self-contained</a:t>
            </a:r>
            <a:r>
              <a:rPr lang="en-US" dirty="0"/>
              <a:t>, this means it contains all information needed to allow or deny any given requests to an API.</a:t>
            </a:r>
            <a:r>
              <a:rPr lang="en-US" sz="1200" b="0" i="0" kern="1200" dirty="0">
                <a:solidFill>
                  <a:schemeClr val="tx1"/>
                </a:solidFill>
                <a:effectLst/>
                <a:latin typeface="+mn-lt"/>
                <a:ea typeface="+mn-ea"/>
                <a:cs typeface="+mn-cs"/>
              </a:rPr>
              <a:t> To understand how we can verify a token and how authorization happens, we need to take a step back and look into a JWT</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algn="r" rtl="1">
              <a:buFont typeface="Arial" panose="020B0604020202020204" pitchFamily="34" charset="0"/>
              <a:buChar char="•"/>
            </a:pPr>
            <a:r>
              <a:rPr lang="he-IL" sz="1200" b="0" i="0" kern="1200" dirty="0">
                <a:solidFill>
                  <a:schemeClr val="tx1"/>
                </a:solidFill>
                <a:effectLst/>
                <a:latin typeface="+mn-lt"/>
                <a:ea typeface="+mn-ea"/>
                <a:cs typeface="+mn-cs"/>
              </a:rPr>
              <a:t>כל המידע הדרוש נמצע אצל </a:t>
            </a:r>
            <a:r>
              <a:rPr lang="he-IL" sz="1200" b="0" i="0" kern="1200" dirty="0" err="1">
                <a:solidFill>
                  <a:schemeClr val="tx1"/>
                </a:solidFill>
                <a:effectLst/>
                <a:latin typeface="+mn-lt"/>
                <a:ea typeface="+mn-ea"/>
                <a:cs typeface="+mn-cs"/>
              </a:rPr>
              <a:t>הקלייאנט</a:t>
            </a:r>
            <a:r>
              <a:rPr lang="he-IL" sz="1200" b="0" i="0" kern="1200" dirty="0">
                <a:solidFill>
                  <a:schemeClr val="tx1"/>
                </a:solidFill>
                <a:effectLst/>
                <a:latin typeface="+mn-lt"/>
                <a:ea typeface="+mn-ea"/>
                <a:cs typeface="+mn-cs"/>
              </a:rPr>
              <a:t>  - להבדיל מהשיטה הקודמת איפה שהשרת ידע </a:t>
            </a:r>
            <a:r>
              <a:rPr lang="he-IL" sz="1200" b="0" i="0" kern="1200" dirty="0" err="1">
                <a:solidFill>
                  <a:schemeClr val="tx1"/>
                </a:solidFill>
                <a:effectLst/>
                <a:latin typeface="+mn-lt"/>
                <a:ea typeface="+mn-ea"/>
                <a:cs typeface="+mn-cs"/>
              </a:rPr>
              <a:t>הכל</a:t>
            </a:r>
            <a:r>
              <a:rPr lang="he-IL" sz="1200" b="0" i="0" kern="1200" dirty="0">
                <a:solidFill>
                  <a:schemeClr val="tx1"/>
                </a:solidFill>
                <a:effectLst/>
                <a:latin typeface="+mn-lt"/>
                <a:ea typeface="+mn-ea"/>
                <a:cs typeface="+mn-cs"/>
              </a:rPr>
              <a:t> – עם </a:t>
            </a:r>
            <a:r>
              <a:rPr lang="en-US" sz="1200" b="0" i="0" kern="1200" dirty="0" err="1">
                <a:solidFill>
                  <a:schemeClr val="tx1"/>
                </a:solidFill>
                <a:effectLst/>
                <a:latin typeface="+mn-lt"/>
                <a:ea typeface="+mn-ea"/>
                <a:cs typeface="+mn-cs"/>
              </a:rPr>
              <a:t>jwt</a:t>
            </a:r>
            <a:r>
              <a:rPr lang="en-US" sz="1200" b="0" i="0" kern="1200" dirty="0">
                <a:solidFill>
                  <a:schemeClr val="tx1"/>
                </a:solidFill>
                <a:effectLst/>
                <a:latin typeface="+mn-lt"/>
                <a:ea typeface="+mn-ea"/>
                <a:cs typeface="+mn-cs"/>
              </a:rPr>
              <a:t> </a:t>
            </a:r>
            <a:r>
              <a:rPr lang="he-IL" sz="1200" b="0" i="0" kern="1200" dirty="0">
                <a:solidFill>
                  <a:schemeClr val="tx1"/>
                </a:solidFill>
                <a:effectLst/>
                <a:latin typeface="+mn-lt"/>
                <a:ea typeface="+mn-ea"/>
                <a:cs typeface="+mn-cs"/>
              </a:rPr>
              <a:t> השרת לא יודע כלום – רק </a:t>
            </a:r>
            <a:r>
              <a:rPr lang="he-IL" sz="1200" b="0" i="0" kern="1200" dirty="0" err="1">
                <a:solidFill>
                  <a:schemeClr val="tx1"/>
                </a:solidFill>
                <a:effectLst/>
                <a:latin typeface="+mn-lt"/>
                <a:ea typeface="+mn-ea"/>
                <a:cs typeface="+mn-cs"/>
              </a:rPr>
              <a:t>הקלייאנט</a:t>
            </a:r>
            <a:r>
              <a:rPr lang="he-IL" sz="1200" b="0" i="0" kern="1200" dirty="0">
                <a:solidFill>
                  <a:schemeClr val="tx1"/>
                </a:solidFill>
                <a:effectLst/>
                <a:latin typeface="+mn-lt"/>
                <a:ea typeface="+mn-ea"/>
                <a:cs typeface="+mn-cs"/>
              </a:rPr>
              <a:t> מחזיק את כל המידע</a:t>
            </a:r>
            <a:endParaRPr lang="en-IL" dirty="0"/>
          </a:p>
          <a:p>
            <a:pPr defTabSz="914400">
              <a:lnSpc>
                <a:spcPct val="90000"/>
              </a:lnSpc>
              <a:spcAft>
                <a:spcPts val="600"/>
              </a:spcAft>
            </a:pPr>
            <a:endParaRPr lang="en-US" sz="1200" dirty="0"/>
          </a:p>
          <a:p>
            <a:pPr marL="0" algn="r" defTabSz="914400" rtl="1" eaLnBrk="1" latinLnBrk="0" hangingPunct="1"/>
            <a:endParaRPr lang="en-US" dirty="0"/>
          </a:p>
          <a:p>
            <a:pPr marL="0" algn="r" defTabSz="914400" rtl="1" eaLnBrk="1" latinLnBrk="0" hangingPunct="1"/>
            <a:endParaRPr lang="en-US" dirty="0"/>
          </a:p>
        </p:txBody>
      </p:sp>
      <p:sp>
        <p:nvSpPr>
          <p:cNvPr id="4" name="Slide Number Placeholder 3"/>
          <p:cNvSpPr>
            <a:spLocks noGrp="1"/>
          </p:cNvSpPr>
          <p:nvPr>
            <p:ph type="sldNum" sz="quarter" idx="5"/>
          </p:nvPr>
        </p:nvSpPr>
        <p:spPr/>
        <p:txBody>
          <a:bodyPr/>
          <a:lstStyle/>
          <a:p>
            <a:fld id="{D2850163-67CE-1445-A832-1977356FC86B}" type="slidenum">
              <a:rPr lang="en-IL" smtClean="0"/>
              <a:t>19</a:t>
            </a:fld>
            <a:endParaRPr lang="en-IL"/>
          </a:p>
        </p:txBody>
      </p:sp>
    </p:spTree>
    <p:extLst>
      <p:ext uri="{BB962C8B-B14F-4D97-AF65-F5344CB8AC3E}">
        <p14:creationId xmlns:p14="http://schemas.microsoft.com/office/powerpoint/2010/main" val="2246950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0" eaLnBrk="1" latinLnBrk="0" hangingPunct="1"/>
            <a:endParaRPr lang="en-IL" sz="2400" dirty="0"/>
          </a:p>
        </p:txBody>
      </p:sp>
      <p:sp>
        <p:nvSpPr>
          <p:cNvPr id="4" name="Slide Number Placeholder 3"/>
          <p:cNvSpPr>
            <a:spLocks noGrp="1"/>
          </p:cNvSpPr>
          <p:nvPr>
            <p:ph type="sldNum" sz="quarter" idx="5"/>
          </p:nvPr>
        </p:nvSpPr>
        <p:spPr/>
        <p:txBody>
          <a:bodyPr/>
          <a:lstStyle/>
          <a:p>
            <a:fld id="{D2850163-67CE-1445-A832-1977356FC86B}" type="slidenum">
              <a:rPr lang="en-IL" smtClean="0"/>
              <a:t>20</a:t>
            </a:fld>
            <a:endParaRPr lang="en-IL"/>
          </a:p>
        </p:txBody>
      </p:sp>
    </p:spTree>
    <p:extLst>
      <p:ext uri="{BB962C8B-B14F-4D97-AF65-F5344CB8AC3E}">
        <p14:creationId xmlns:p14="http://schemas.microsoft.com/office/powerpoint/2010/main" val="1382081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defTabSz="914400" rtl="1">
              <a:lnSpc>
                <a:spcPct val="90000"/>
              </a:lnSpc>
              <a:spcAft>
                <a:spcPts val="600"/>
              </a:spcAft>
              <a:buFont typeface="Arial" panose="020B0604020202020204" pitchFamily="34" charset="0"/>
              <a:buChar char="•"/>
            </a:pPr>
            <a:r>
              <a:rPr lang="he-IL" sz="1200" dirty="0"/>
              <a:t>או אפשר לחפש </a:t>
            </a:r>
            <a:r>
              <a:rPr lang="he-IL" sz="1200" dirty="0" err="1"/>
              <a:t>פיתרון</a:t>
            </a:r>
            <a:r>
              <a:rPr lang="he-IL" sz="1200" dirty="0"/>
              <a:t> אחר יותר טוב!!</a:t>
            </a:r>
          </a:p>
          <a:p>
            <a:pPr marL="171450" indent="-171450" algn="r" defTabSz="914400" rtl="1">
              <a:lnSpc>
                <a:spcPct val="90000"/>
              </a:lnSpc>
              <a:spcAft>
                <a:spcPts val="600"/>
              </a:spcAft>
              <a:buFont typeface="Arial" panose="020B0604020202020204" pitchFamily="34" charset="0"/>
              <a:buChar char="•"/>
            </a:pPr>
            <a:r>
              <a:rPr lang="en-US" sz="1200" dirty="0" err="1"/>
              <a:t>Jwt</a:t>
            </a:r>
            <a:r>
              <a:rPr lang="en-US" sz="1200" dirty="0"/>
              <a:t>  </a:t>
            </a:r>
            <a:r>
              <a:rPr lang="he-IL" sz="1200" dirty="0"/>
              <a:t> הוא סטנדרט שמתאר אופן שבו מועברים מידע בין שני צדדים  - </a:t>
            </a:r>
            <a:r>
              <a:rPr lang="en-US" sz="1200" dirty="0"/>
              <a:t>issuer and audience</a:t>
            </a:r>
          </a:p>
          <a:p>
            <a:pPr marL="171450" indent="-171450" algn="r" defTabSz="914400" rtl="1">
              <a:lnSpc>
                <a:spcPct val="90000"/>
              </a:lnSpc>
              <a:spcAft>
                <a:spcPts val="600"/>
              </a:spcAft>
              <a:buFont typeface="Arial" panose="020B0604020202020204" pitchFamily="34" charset="0"/>
              <a:buChar char="•"/>
            </a:pPr>
            <a:r>
              <a:rPr lang="he-IL" sz="1200" dirty="0"/>
              <a:t>הוא מבוסס תוקן שהוא </a:t>
            </a:r>
            <a:r>
              <a:rPr lang="en-US" sz="1200" dirty="0"/>
              <a:t> self contained</a:t>
            </a:r>
            <a:r>
              <a:rPr lang="he-IL" sz="1200" dirty="0"/>
              <a:t>  - הכוונה הוא מכיל כל המידע כדי שהשת יחליט אם </a:t>
            </a:r>
            <a:r>
              <a:rPr lang="he-IL" sz="1200" dirty="0" err="1"/>
              <a:t>היוזר</a:t>
            </a:r>
            <a:r>
              <a:rPr lang="he-IL" sz="1200" dirty="0"/>
              <a:t> מאושר או לא!</a:t>
            </a:r>
          </a:p>
          <a:p>
            <a:pPr marL="171450" indent="-171450" algn="r" defTabSz="914400" rtl="1">
              <a:lnSpc>
                <a:spcPct val="90000"/>
              </a:lnSpc>
              <a:spcAft>
                <a:spcPts val="600"/>
              </a:spcAft>
              <a:buFont typeface="Arial" panose="020B0604020202020204" pitchFamily="34" charset="0"/>
              <a:buChar char="•"/>
            </a:pPr>
            <a:r>
              <a:rPr lang="he-IL" sz="1200" dirty="0"/>
              <a:t>אנחנו מעבירים את הכוח בצד ה</a:t>
            </a:r>
            <a:r>
              <a:rPr lang="en-US" sz="1200" dirty="0"/>
              <a:t>client </a:t>
            </a:r>
            <a:endParaRPr lang="he-IL" sz="1200" dirty="0"/>
          </a:p>
          <a:p>
            <a:pPr defTabSz="914400">
              <a:lnSpc>
                <a:spcPct val="90000"/>
              </a:lnSpc>
              <a:spcAft>
                <a:spcPts val="600"/>
              </a:spcAft>
            </a:pPr>
            <a:endParaRPr lang="he-IL" sz="1200" dirty="0"/>
          </a:p>
          <a:p>
            <a:pPr defTabSz="914400">
              <a:lnSpc>
                <a:spcPct val="90000"/>
              </a:lnSpc>
              <a:spcAft>
                <a:spcPts val="600"/>
              </a:spcAft>
            </a:pPr>
            <a:r>
              <a:rPr lang="en-US" sz="1200" dirty="0"/>
              <a:t>To fix this, we have three main </a:t>
            </a:r>
            <a:r>
              <a:rPr lang="en-US" sz="1200" i="1" dirty="0">
                <a:solidFill>
                  <a:srgbClr val="FF0000"/>
                </a:solidFill>
              </a:rPr>
              <a:t>workarounds</a:t>
            </a:r>
            <a:r>
              <a:rPr lang="en-US" sz="1200" dirty="0"/>
              <a:t> that can be used:</a:t>
            </a:r>
          </a:p>
          <a:p>
            <a:pPr defTabSz="914400">
              <a:lnSpc>
                <a:spcPct val="90000"/>
              </a:lnSpc>
              <a:spcAft>
                <a:spcPts val="600"/>
              </a:spcAft>
            </a:pPr>
            <a:endParaRPr lang="en-US" sz="1200" dirty="0"/>
          </a:p>
          <a:p>
            <a:pPr marL="457200" indent="-457200" defTabSz="914400">
              <a:lnSpc>
                <a:spcPct val="90000"/>
              </a:lnSpc>
              <a:spcAft>
                <a:spcPts val="600"/>
              </a:spcAft>
              <a:buFont typeface="Arial" panose="020B0604020202020204" pitchFamily="34" charset="0"/>
              <a:buChar char="•"/>
            </a:pPr>
            <a:r>
              <a:rPr lang="en-US" sz="1200" i="1" dirty="0">
                <a:solidFill>
                  <a:srgbClr val="FF0000"/>
                </a:solidFill>
              </a:rPr>
              <a:t>Synchronize sessions between server</a:t>
            </a:r>
            <a:r>
              <a:rPr lang="en-US" sz="1200" dirty="0">
                <a:solidFill>
                  <a:srgbClr val="FF0000"/>
                </a:solidFill>
              </a:rPr>
              <a:t>s</a:t>
            </a:r>
            <a:r>
              <a:rPr lang="en-US" sz="1200" dirty="0"/>
              <a:t> — tricky and error-prone;</a:t>
            </a:r>
          </a:p>
          <a:p>
            <a:pPr marL="457200" indent="-457200" defTabSz="914400">
              <a:lnSpc>
                <a:spcPct val="90000"/>
              </a:lnSpc>
              <a:spcAft>
                <a:spcPts val="600"/>
              </a:spcAft>
              <a:buFont typeface="Arial" panose="020B0604020202020204" pitchFamily="34" charset="0"/>
              <a:buChar char="•"/>
            </a:pPr>
            <a:r>
              <a:rPr lang="en-US" sz="1200" i="1" dirty="0">
                <a:solidFill>
                  <a:srgbClr val="FF0000"/>
                </a:solidFill>
              </a:rPr>
              <a:t>Use an external in-memory database</a:t>
            </a:r>
            <a:r>
              <a:rPr lang="en-US" sz="1200" dirty="0">
                <a:solidFill>
                  <a:srgbClr val="FF0000"/>
                </a:solidFill>
              </a:rPr>
              <a:t> </a:t>
            </a:r>
            <a:r>
              <a:rPr lang="en-US" sz="1200" dirty="0"/>
              <a:t>— good solution, but it will add another component to the infrastructure;</a:t>
            </a:r>
          </a:p>
          <a:p>
            <a:pPr marL="457200" indent="-457200" defTabSz="914400">
              <a:lnSpc>
                <a:spcPct val="90000"/>
              </a:lnSpc>
              <a:spcAft>
                <a:spcPts val="600"/>
              </a:spcAft>
              <a:buFont typeface="Arial" panose="020B0604020202020204" pitchFamily="34" charset="0"/>
              <a:buChar char="•"/>
            </a:pPr>
            <a:r>
              <a:rPr lang="en-US" sz="1200" dirty="0"/>
              <a:t>Embrace the </a:t>
            </a:r>
            <a:r>
              <a:rPr lang="en-US" sz="1200" dirty="0">
                <a:solidFill>
                  <a:srgbClr val="FF0000"/>
                </a:solidFill>
              </a:rPr>
              <a:t>stateless</a:t>
            </a:r>
            <a:r>
              <a:rPr lang="en-US" sz="1200" dirty="0"/>
              <a:t> nature of HTTP and search for a better solution!</a:t>
            </a:r>
          </a:p>
          <a:p>
            <a:pPr marL="457200" indent="-457200" defTabSz="914400">
              <a:lnSpc>
                <a:spcPct val="90000"/>
              </a:lnSpc>
              <a:spcAft>
                <a:spcPts val="600"/>
              </a:spcAft>
              <a:buFont typeface="Arial" panose="020B0604020202020204" pitchFamily="34" charset="0"/>
              <a:buChar char="•"/>
            </a:pPr>
            <a:endParaRPr lang="en-US" sz="1200" dirty="0"/>
          </a:p>
          <a:p>
            <a:pPr marL="457200" indent="-457200" defTabSz="914400">
              <a:lnSpc>
                <a:spcPct val="90000"/>
              </a:lnSpc>
              <a:spcAft>
                <a:spcPts val="600"/>
              </a:spcAft>
              <a:buFont typeface="Arial" panose="020B0604020202020204" pitchFamily="34" charset="0"/>
              <a:buChar char="•"/>
            </a:pPr>
            <a:endParaRPr lang="en-US" sz="1200" dirty="0"/>
          </a:p>
          <a:p>
            <a:pPr marL="171450" indent="-171450" defTabSz="914400">
              <a:lnSpc>
                <a:spcPct val="90000"/>
              </a:lnSpc>
              <a:spcAft>
                <a:spcPts val="600"/>
              </a:spcAft>
              <a:buFont typeface="Arial" panose="020B0604020202020204" pitchFamily="34" charset="0"/>
              <a:buChar char="•"/>
            </a:pPr>
            <a:r>
              <a:rPr lang="en-US" sz="1200" dirty="0"/>
              <a:t>JSON Web Token (JWT) is an open standard that defines a way for transmitting information –like </a:t>
            </a:r>
            <a:r>
              <a:rPr lang="en-US" sz="1200" dirty="0">
                <a:solidFill>
                  <a:srgbClr val="FF0000"/>
                </a:solidFill>
              </a:rPr>
              <a:t>authentication</a:t>
            </a:r>
            <a:r>
              <a:rPr lang="en-US" sz="1200" dirty="0"/>
              <a:t> and </a:t>
            </a:r>
            <a:r>
              <a:rPr lang="en-US" sz="1200" dirty="0">
                <a:solidFill>
                  <a:srgbClr val="FF0000"/>
                </a:solidFill>
              </a:rPr>
              <a:t>authorization</a:t>
            </a:r>
            <a:r>
              <a:rPr lang="en-US" sz="1200" dirty="0"/>
              <a:t> facts– between two parties: an </a:t>
            </a:r>
            <a:r>
              <a:rPr lang="en-US" sz="1200" i="1" dirty="0"/>
              <a:t>issuer</a:t>
            </a:r>
            <a:r>
              <a:rPr lang="en-US" sz="1200" dirty="0"/>
              <a:t> and an </a:t>
            </a:r>
            <a:r>
              <a:rPr lang="en-US" sz="1200" i="1" dirty="0"/>
              <a:t>audience</a:t>
            </a:r>
            <a:r>
              <a:rPr lang="en-US" sz="1200" dirty="0"/>
              <a:t>.</a:t>
            </a:r>
            <a:endParaRPr lang="he-IL" sz="1200"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Each token is </a:t>
            </a:r>
            <a:r>
              <a:rPr lang="en-US" i="1" dirty="0">
                <a:effectLst/>
              </a:rPr>
              <a:t>self-contained</a:t>
            </a:r>
            <a:r>
              <a:rPr lang="en-US" dirty="0"/>
              <a:t>, this means it contains all information needed to allow or deny any given requests to an API.</a:t>
            </a:r>
            <a:r>
              <a:rPr lang="en-US" sz="1200" b="0" i="0" kern="1200" dirty="0">
                <a:solidFill>
                  <a:schemeClr val="tx1"/>
                </a:solidFill>
                <a:effectLst/>
                <a:latin typeface="+mn-lt"/>
                <a:ea typeface="+mn-ea"/>
                <a:cs typeface="+mn-cs"/>
              </a:rPr>
              <a:t> To understand how we can verify a token and how authorization happens, we need to take a step back and look into a JWT</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defTabSz="914400">
              <a:lnSpc>
                <a:spcPct val="90000"/>
              </a:lnSpc>
              <a:spcAft>
                <a:spcPts val="600"/>
              </a:spcAft>
            </a:pPr>
            <a:endParaRPr lang="en-US" sz="1200" dirty="0"/>
          </a:p>
          <a:p>
            <a:pPr marL="0" algn="r" defTabSz="914400" rtl="1" eaLnBrk="1" latinLnBrk="0" hangingPunct="1"/>
            <a:endParaRPr lang="en-US" dirty="0"/>
          </a:p>
          <a:p>
            <a:pPr marL="0" algn="r" defTabSz="914400" rtl="1" eaLnBrk="1" latinLnBrk="0" hangingPunct="1"/>
            <a:endParaRPr lang="en-US" dirty="0"/>
          </a:p>
        </p:txBody>
      </p:sp>
      <p:sp>
        <p:nvSpPr>
          <p:cNvPr id="4" name="Slide Number Placeholder 3"/>
          <p:cNvSpPr>
            <a:spLocks noGrp="1"/>
          </p:cNvSpPr>
          <p:nvPr>
            <p:ph type="sldNum" sz="quarter" idx="5"/>
          </p:nvPr>
        </p:nvSpPr>
        <p:spPr/>
        <p:txBody>
          <a:bodyPr/>
          <a:lstStyle/>
          <a:p>
            <a:fld id="{D2850163-67CE-1445-A832-1977356FC86B}" type="slidenum">
              <a:rPr lang="en-IL" smtClean="0"/>
              <a:t>21</a:t>
            </a:fld>
            <a:endParaRPr lang="en-IL"/>
          </a:p>
        </p:txBody>
      </p:sp>
    </p:spTree>
    <p:extLst>
      <p:ext uri="{BB962C8B-B14F-4D97-AF65-F5344CB8AC3E}">
        <p14:creationId xmlns:p14="http://schemas.microsoft.com/office/powerpoint/2010/main" val="2231534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There are </a:t>
            </a:r>
            <a:r>
              <a:rPr lang="en-US" sz="1200" b="1" i="0" kern="1200" dirty="0">
                <a:solidFill>
                  <a:schemeClr val="tx1"/>
                </a:solidFill>
                <a:effectLst/>
                <a:latin typeface="+mn-lt"/>
                <a:ea typeface="+mn-ea"/>
                <a:cs typeface="+mn-cs"/>
              </a:rPr>
              <a:t>two types of encryption</a:t>
            </a:r>
            <a:r>
              <a:rPr lang="en-US" sz="1200" b="0" i="0" kern="1200" dirty="0">
                <a:solidFill>
                  <a:schemeClr val="tx1"/>
                </a:solidFill>
                <a:effectLst/>
                <a:latin typeface="+mn-lt"/>
                <a:ea typeface="+mn-ea"/>
                <a:cs typeface="+mn-cs"/>
              </a:rPr>
              <a:t> in widespread use today: symmetric and asymmetric </a:t>
            </a:r>
            <a:r>
              <a:rPr lang="en-US" sz="1200" b="1" i="0" kern="1200" dirty="0">
                <a:solidFill>
                  <a:schemeClr val="tx1"/>
                </a:solidFill>
                <a:effectLst/>
                <a:latin typeface="+mn-lt"/>
                <a:ea typeface="+mn-ea"/>
                <a:cs typeface="+mn-cs"/>
              </a:rPr>
              <a:t>encryption</a:t>
            </a:r>
            <a:r>
              <a:rPr lang="en-US" sz="1200" b="0" i="0" kern="1200" dirty="0">
                <a:solidFill>
                  <a:schemeClr val="tx1"/>
                </a:solidFill>
                <a:effectLst/>
                <a:latin typeface="+mn-lt"/>
                <a:ea typeface="+mn-ea"/>
                <a:cs typeface="+mn-cs"/>
              </a:rPr>
              <a:t>. The name derives from whether or not the same key is used for </a:t>
            </a:r>
            <a:r>
              <a:rPr lang="en-US" sz="1200" b="1" i="0" kern="1200" dirty="0">
                <a:solidFill>
                  <a:schemeClr val="tx1"/>
                </a:solidFill>
                <a:effectLst/>
                <a:latin typeface="+mn-lt"/>
                <a:ea typeface="+mn-ea"/>
                <a:cs typeface="+mn-cs"/>
              </a:rPr>
              <a:t>encryption</a:t>
            </a:r>
            <a:r>
              <a:rPr lang="en-US" sz="1200" b="0" i="0" kern="1200" dirty="0">
                <a:solidFill>
                  <a:schemeClr val="tx1"/>
                </a:solidFill>
                <a:effectLst/>
                <a:latin typeface="+mn-lt"/>
                <a:ea typeface="+mn-ea"/>
                <a:cs typeface="+mn-cs"/>
              </a:rPr>
              <a:t> and decryption.</a:t>
            </a:r>
          </a:p>
          <a:p>
            <a:pPr marL="171450" indent="-171450">
              <a:buFont typeface="Arial" panose="020B0604020202020204" pitchFamily="34" charset="0"/>
              <a:buChar char="•"/>
            </a:pPr>
            <a:r>
              <a:rPr lang="en-US" sz="1400" dirty="0"/>
              <a:t>Asymmetric actually means that it works on two different keys i.e. Public Key and Private Key. As the </a:t>
            </a:r>
            <a:r>
              <a:rPr lang="en-US" dirty="0"/>
              <a:t>name describes that the Public Key is given to everyone and the Private key is kept private</a:t>
            </a:r>
            <a:endParaRPr lang="en-IL" dirty="0"/>
          </a:p>
        </p:txBody>
      </p:sp>
      <p:sp>
        <p:nvSpPr>
          <p:cNvPr id="4" name="Slide Number Placeholder 3"/>
          <p:cNvSpPr>
            <a:spLocks noGrp="1"/>
          </p:cNvSpPr>
          <p:nvPr>
            <p:ph type="sldNum" sz="quarter" idx="5"/>
          </p:nvPr>
        </p:nvSpPr>
        <p:spPr/>
        <p:txBody>
          <a:bodyPr/>
          <a:lstStyle/>
          <a:p>
            <a:fld id="{D2850163-67CE-1445-A832-1977356FC86B}" type="slidenum">
              <a:rPr lang="en-IL" smtClean="0"/>
              <a:t>22</a:t>
            </a:fld>
            <a:endParaRPr lang="en-IL"/>
          </a:p>
        </p:txBody>
      </p:sp>
    </p:spTree>
    <p:extLst>
      <p:ext uri="{BB962C8B-B14F-4D97-AF65-F5344CB8AC3E}">
        <p14:creationId xmlns:p14="http://schemas.microsoft.com/office/powerpoint/2010/main" val="1354752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IL" dirty="0"/>
          </a:p>
        </p:txBody>
      </p:sp>
      <p:sp>
        <p:nvSpPr>
          <p:cNvPr id="4" name="Slide Number Placeholder 3"/>
          <p:cNvSpPr>
            <a:spLocks noGrp="1"/>
          </p:cNvSpPr>
          <p:nvPr>
            <p:ph type="sldNum" sz="quarter" idx="5"/>
          </p:nvPr>
        </p:nvSpPr>
        <p:spPr/>
        <p:txBody>
          <a:bodyPr/>
          <a:lstStyle/>
          <a:p>
            <a:fld id="{D2850163-67CE-1445-A832-1977356FC86B}" type="slidenum">
              <a:rPr lang="en-IL" smtClean="0"/>
              <a:t>4</a:t>
            </a:fld>
            <a:endParaRPr lang="en-IL"/>
          </a:p>
        </p:txBody>
      </p:sp>
    </p:spTree>
    <p:extLst>
      <p:ext uri="{BB962C8B-B14F-4D97-AF65-F5344CB8AC3E}">
        <p14:creationId xmlns:p14="http://schemas.microsoft.com/office/powerpoint/2010/main" val="1399907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L" dirty="0"/>
          </a:p>
        </p:txBody>
      </p:sp>
      <p:sp>
        <p:nvSpPr>
          <p:cNvPr id="4" name="Slide Number Placeholder 3"/>
          <p:cNvSpPr>
            <a:spLocks noGrp="1"/>
          </p:cNvSpPr>
          <p:nvPr>
            <p:ph type="sldNum" sz="quarter" idx="5"/>
          </p:nvPr>
        </p:nvSpPr>
        <p:spPr/>
        <p:txBody>
          <a:bodyPr/>
          <a:lstStyle/>
          <a:p>
            <a:fld id="{D2850163-67CE-1445-A832-1977356FC86B}" type="slidenum">
              <a:rPr lang="en-IL" smtClean="0"/>
              <a:t>23</a:t>
            </a:fld>
            <a:endParaRPr lang="en-IL"/>
          </a:p>
        </p:txBody>
      </p:sp>
    </p:spTree>
    <p:extLst>
      <p:ext uri="{BB962C8B-B14F-4D97-AF65-F5344CB8AC3E}">
        <p14:creationId xmlns:p14="http://schemas.microsoft.com/office/powerpoint/2010/main" val="1004897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well-formed JWT consists of three concatenated Base64url-encoded strings, separated by dots (.):</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JOSE Header</a:t>
            </a:r>
            <a:r>
              <a:rPr lang="en-US" sz="1200" b="0" i="0" kern="1200" dirty="0">
                <a:solidFill>
                  <a:schemeClr val="tx1"/>
                </a:solidFill>
                <a:effectLst/>
                <a:latin typeface="+mn-lt"/>
                <a:ea typeface="+mn-ea"/>
                <a:cs typeface="+mn-cs"/>
              </a:rPr>
              <a:t>: </a:t>
            </a:r>
            <a:r>
              <a:rPr lang="en-US" sz="1200" b="0" i="0" u="sng" kern="1200" dirty="0">
                <a:solidFill>
                  <a:schemeClr val="tx1"/>
                </a:solidFill>
                <a:effectLst/>
                <a:latin typeface="+mn-lt"/>
                <a:ea typeface="+mn-ea"/>
                <a:cs typeface="+mn-cs"/>
              </a:rPr>
              <a:t>contains metadata about the type of token and the cryptographic algorithms used to secure its contents.</a:t>
            </a:r>
          </a:p>
          <a:p>
            <a:pPr marL="171450" indent="-171450">
              <a:buFont typeface="Arial" panose="020B0604020202020204" pitchFamily="34" charset="0"/>
              <a:buChar char="•"/>
            </a:pPr>
            <a:endParaRPr lang="en-US" sz="1200" b="0" i="0" u="sng"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b="0" i="0" u="sng"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JWS payload</a:t>
            </a:r>
            <a:r>
              <a:rPr lang="en-US" sz="1200" b="0" i="0" kern="1200" dirty="0">
                <a:solidFill>
                  <a:schemeClr val="tx1"/>
                </a:solidFill>
                <a:effectLst/>
                <a:latin typeface="+mn-lt"/>
                <a:ea typeface="+mn-ea"/>
                <a:cs typeface="+mn-cs"/>
              </a:rPr>
              <a:t> </a:t>
            </a:r>
            <a:r>
              <a:rPr lang="en-US" sz="1200" b="0" i="0" u="sng" kern="1200" dirty="0">
                <a:solidFill>
                  <a:schemeClr val="tx1"/>
                </a:solidFill>
                <a:effectLst/>
                <a:latin typeface="+mn-lt"/>
                <a:ea typeface="+mn-ea"/>
                <a:cs typeface="+mn-cs"/>
              </a:rPr>
              <a:t>(set of </a:t>
            </a:r>
            <a:r>
              <a:rPr lang="en-US" sz="1200" b="0" i="0" u="sng" strike="noStrike" kern="1200" dirty="0">
                <a:solidFill>
                  <a:schemeClr val="tx1"/>
                </a:solidFill>
                <a:effectLst/>
                <a:latin typeface="+mn-lt"/>
                <a:ea typeface="+mn-ea"/>
                <a:cs typeface="+mn-cs"/>
                <a:hlinkClick r:id="rId3"/>
              </a:rPr>
              <a:t>claims</a:t>
            </a:r>
            <a:r>
              <a:rPr lang="en-US" sz="1200" b="0" i="0" u="sng" kern="1200" dirty="0">
                <a:solidFill>
                  <a:schemeClr val="tx1"/>
                </a:solidFill>
                <a:effectLst/>
                <a:latin typeface="+mn-lt"/>
                <a:ea typeface="+mn-ea"/>
                <a:cs typeface="+mn-cs"/>
              </a:rPr>
              <a:t>): contains verifiable security statements, such as the identity of the user and the permissions they are allowed.</a:t>
            </a:r>
          </a:p>
          <a:p>
            <a:endParaRPr lang="en-US" sz="1200" b="0" i="0" u="sng" kern="1200" dirty="0">
              <a:solidFill>
                <a:schemeClr val="tx1"/>
              </a:solidFill>
              <a:effectLst/>
              <a:latin typeface="+mn-lt"/>
              <a:ea typeface="+mn-ea"/>
              <a:cs typeface="+mn-cs"/>
            </a:endParaRPr>
          </a:p>
          <a:p>
            <a:endParaRPr lang="en-US" sz="1200" b="0" i="0" u="sng"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JWS signature</a:t>
            </a:r>
            <a:r>
              <a:rPr lang="en-US" sz="1200" b="0" i="0" kern="1200" dirty="0">
                <a:solidFill>
                  <a:schemeClr val="tx1"/>
                </a:solidFill>
                <a:effectLst/>
                <a:latin typeface="+mn-lt"/>
                <a:ea typeface="+mn-ea"/>
                <a:cs typeface="+mn-cs"/>
              </a:rPr>
              <a:t>: </a:t>
            </a:r>
            <a:r>
              <a:rPr lang="en-US" sz="1200" b="0" i="0" u="sng" kern="1200" dirty="0">
                <a:solidFill>
                  <a:schemeClr val="tx1"/>
                </a:solidFill>
                <a:effectLst/>
                <a:latin typeface="+mn-lt"/>
                <a:ea typeface="+mn-ea"/>
                <a:cs typeface="+mn-cs"/>
              </a:rPr>
              <a:t>used to validate that the token is trustworthy and has not been tampered with. When you use a JWT, you </a:t>
            </a:r>
            <a:r>
              <a:rPr lang="en-US" sz="1200" b="1" i="0" u="sng" kern="1200" dirty="0">
                <a:solidFill>
                  <a:schemeClr val="tx1"/>
                </a:solidFill>
                <a:effectLst/>
                <a:latin typeface="+mn-lt"/>
                <a:ea typeface="+mn-ea"/>
                <a:cs typeface="+mn-cs"/>
              </a:rPr>
              <a:t>must</a:t>
            </a:r>
            <a:r>
              <a:rPr lang="en-US" sz="1200" b="0" i="0" u="sng" kern="1200" dirty="0">
                <a:solidFill>
                  <a:schemeClr val="tx1"/>
                </a:solidFill>
                <a:effectLst/>
                <a:latin typeface="+mn-lt"/>
                <a:ea typeface="+mn-ea"/>
                <a:cs typeface="+mn-cs"/>
              </a:rPr>
              <a:t> </a:t>
            </a:r>
            <a:r>
              <a:rPr lang="en-US" sz="1200" b="0" i="0" u="sng" strike="noStrike" kern="1200" dirty="0">
                <a:solidFill>
                  <a:schemeClr val="tx1"/>
                </a:solidFill>
                <a:effectLst/>
                <a:latin typeface="+mn-lt"/>
                <a:ea typeface="+mn-ea"/>
                <a:cs typeface="+mn-cs"/>
                <a:hlinkClick r:id="rId4"/>
              </a:rPr>
              <a:t>check its signature</a:t>
            </a:r>
            <a:r>
              <a:rPr lang="en-US" sz="1200" b="0" i="0" u="sng" kern="1200" dirty="0">
                <a:solidFill>
                  <a:schemeClr val="tx1"/>
                </a:solidFill>
                <a:effectLst/>
                <a:latin typeface="+mn-lt"/>
                <a:ea typeface="+mn-ea"/>
                <a:cs typeface="+mn-cs"/>
              </a:rPr>
              <a:t> before storing and using it.</a:t>
            </a:r>
          </a:p>
          <a:p>
            <a:endParaRPr lang="en-IL" dirty="0"/>
          </a:p>
        </p:txBody>
      </p:sp>
      <p:sp>
        <p:nvSpPr>
          <p:cNvPr id="4" name="Slide Number Placeholder 3"/>
          <p:cNvSpPr>
            <a:spLocks noGrp="1"/>
          </p:cNvSpPr>
          <p:nvPr>
            <p:ph type="sldNum" sz="quarter" idx="5"/>
          </p:nvPr>
        </p:nvSpPr>
        <p:spPr/>
        <p:txBody>
          <a:bodyPr/>
          <a:lstStyle/>
          <a:p>
            <a:fld id="{D2850163-67CE-1445-A832-1977356FC86B}" type="slidenum">
              <a:rPr lang="en-IL" smtClean="0"/>
              <a:t>24</a:t>
            </a:fld>
            <a:endParaRPr lang="en-IL"/>
          </a:p>
        </p:txBody>
      </p:sp>
    </p:spTree>
    <p:extLst>
      <p:ext uri="{BB962C8B-B14F-4D97-AF65-F5344CB8AC3E}">
        <p14:creationId xmlns:p14="http://schemas.microsoft.com/office/powerpoint/2010/main" val="2588676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2850163-67CE-1445-A832-1977356FC86B}" type="slidenum">
              <a:rPr lang="en-IL" smtClean="0"/>
              <a:t>25</a:t>
            </a:fld>
            <a:endParaRPr lang="en-IL"/>
          </a:p>
        </p:txBody>
      </p:sp>
    </p:spTree>
    <p:extLst>
      <p:ext uri="{BB962C8B-B14F-4D97-AF65-F5344CB8AC3E}">
        <p14:creationId xmlns:p14="http://schemas.microsoft.com/office/powerpoint/2010/main" val="157783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HS256 is a symmetric algorithm, meaning it uses a shared secret</a:t>
            </a:r>
            <a:endParaRPr lang="en-IL" dirty="0"/>
          </a:p>
        </p:txBody>
      </p:sp>
      <p:sp>
        <p:nvSpPr>
          <p:cNvPr id="4" name="Slide Number Placeholder 3"/>
          <p:cNvSpPr>
            <a:spLocks noGrp="1"/>
          </p:cNvSpPr>
          <p:nvPr>
            <p:ph type="sldNum" sz="quarter" idx="5"/>
          </p:nvPr>
        </p:nvSpPr>
        <p:spPr/>
        <p:txBody>
          <a:bodyPr/>
          <a:lstStyle/>
          <a:p>
            <a:fld id="{D2850163-67CE-1445-A832-1977356FC86B}" type="slidenum">
              <a:rPr lang="en-IL" smtClean="0"/>
              <a:t>27</a:t>
            </a:fld>
            <a:endParaRPr lang="en-IL"/>
          </a:p>
        </p:txBody>
      </p:sp>
    </p:spTree>
    <p:extLst>
      <p:ext uri="{BB962C8B-B14F-4D97-AF65-F5344CB8AC3E}">
        <p14:creationId xmlns:p14="http://schemas.microsoft.com/office/powerpoint/2010/main" val="2360773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signature is the header and payload (JWT claims set) encoded using the algorithm specified in the header. In our example above it would be the encoded header concatenated with the encoded JWT claims set encoded with the HMAC SHA-256 algorithm.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Signing is a cryptographic operation that generates a "signature”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Signature is used to check the origin of the message</a:t>
            </a:r>
          </a:p>
          <a:p>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HS256 and RS256 Scenario</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These algorithms are NOT used to encrypt/</a:t>
            </a:r>
            <a:r>
              <a:rPr lang="en-US" sz="1200" b="0" i="0" kern="1200" dirty="0" err="1">
                <a:solidFill>
                  <a:schemeClr val="tx1"/>
                </a:solidFill>
                <a:effectLst/>
                <a:latin typeface="+mn-lt"/>
                <a:ea typeface="+mn-ea"/>
                <a:cs typeface="+mn-cs"/>
              </a:rPr>
              <a:t>decryt</a:t>
            </a:r>
            <a:r>
              <a:rPr lang="en-US" sz="1200" b="0" i="0" kern="1200" dirty="0">
                <a:solidFill>
                  <a:schemeClr val="tx1"/>
                </a:solidFill>
                <a:effectLst/>
                <a:latin typeface="+mn-lt"/>
                <a:ea typeface="+mn-ea"/>
                <a:cs typeface="+mn-cs"/>
              </a:rPr>
              <a:t> data. Rather they are used to verify the origin or the authenticity of the data. When Mary needs to send an open message to Jhon and he needs to verify that the message is surely from Mary, HS256 or RS256 can be used.</a:t>
            </a:r>
          </a:p>
          <a:p>
            <a:pPr fontAlgn="base"/>
            <a:r>
              <a:rPr lang="en-US" sz="1200" b="0" i="0" kern="1200" dirty="0">
                <a:solidFill>
                  <a:schemeClr val="tx1"/>
                </a:solidFill>
                <a:effectLst/>
                <a:latin typeface="+mn-lt"/>
                <a:ea typeface="+mn-ea"/>
                <a:cs typeface="+mn-cs"/>
              </a:rPr>
              <a:t>HS256 can create a signature for a given sample of data using a single key. When the message is transmitted along with the signature, the receiving party can use the same key to verify that the signature matches the message.</a:t>
            </a:r>
          </a:p>
          <a:p>
            <a:pPr fontAlgn="base"/>
            <a:r>
              <a:rPr lang="en-US" sz="1200" b="0" i="0" kern="1200" dirty="0">
                <a:solidFill>
                  <a:schemeClr val="tx1"/>
                </a:solidFill>
                <a:effectLst/>
                <a:latin typeface="+mn-lt"/>
                <a:ea typeface="+mn-ea"/>
                <a:cs typeface="+mn-cs"/>
              </a:rPr>
              <a:t>RS256 uses pair of keys to do the same. A signature can only be generated using the private key. And the public key has to be used to verify the signature. In this scenario, even if Jack finds the public key, he cannot create a spoof message with a signature to impersonate Mary.</a:t>
            </a:r>
          </a:p>
          <a:p>
            <a:endParaRPr lang="en-IL" dirty="0"/>
          </a:p>
        </p:txBody>
      </p:sp>
      <p:sp>
        <p:nvSpPr>
          <p:cNvPr id="4" name="Slide Number Placeholder 3"/>
          <p:cNvSpPr>
            <a:spLocks noGrp="1"/>
          </p:cNvSpPr>
          <p:nvPr>
            <p:ph type="sldNum" sz="quarter" idx="5"/>
          </p:nvPr>
        </p:nvSpPr>
        <p:spPr/>
        <p:txBody>
          <a:bodyPr/>
          <a:lstStyle/>
          <a:p>
            <a:fld id="{D2850163-67CE-1445-A832-1977356FC86B}" type="slidenum">
              <a:rPr lang="en-IL" smtClean="0"/>
              <a:t>29</a:t>
            </a:fld>
            <a:endParaRPr lang="en-IL"/>
          </a:p>
        </p:txBody>
      </p:sp>
    </p:spTree>
    <p:extLst>
      <p:ext uri="{BB962C8B-B14F-4D97-AF65-F5344CB8AC3E}">
        <p14:creationId xmlns:p14="http://schemas.microsoft.com/office/powerpoint/2010/main" val="18122229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At the first access, a client needs to contact the </a:t>
            </a:r>
            <a:r>
              <a:rPr lang="en-US" sz="1200" b="0" i="1" kern="1200" dirty="0">
                <a:solidFill>
                  <a:schemeClr val="tx1"/>
                </a:solidFill>
                <a:effectLst/>
                <a:latin typeface="+mn-lt"/>
                <a:ea typeface="+mn-ea"/>
                <a:cs typeface="+mn-cs"/>
              </a:rPr>
              <a:t>authentication server </a:t>
            </a:r>
            <a:r>
              <a:rPr lang="en-US" sz="1200" b="0" i="0" kern="1200" dirty="0">
                <a:solidFill>
                  <a:schemeClr val="tx1"/>
                </a:solidFill>
                <a:effectLst/>
                <a:latin typeface="+mn-lt"/>
                <a:ea typeface="+mn-ea"/>
                <a:cs typeface="+mn-cs"/>
              </a:rPr>
              <a:t>(Amazon Cognito here, but Microsoft, Salesforce or any other provider should be pretty similar), sending username and password to it. If credentials are valid, a JWT token will be returned to the client that will use it to request an API (in this example Amazon API Gateway endpoint).</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the above scenario (fig.5), API itself is the only responsible for token validation and it’s able to reject the request if the signature seems forged.</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Going further</a:t>
            </a:r>
            <a:br>
              <a:rPr lang="en-US" sz="1200" b="1"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Suppose a client wants to invoke a protected API to delete an order (e.g. DELETE /order/42) and this action should be only performed by administrators.</a:t>
            </a:r>
          </a:p>
          <a:p>
            <a:r>
              <a:rPr lang="en-US" sz="1200" b="0" i="0" kern="1200" dirty="0">
                <a:solidFill>
                  <a:schemeClr val="tx1"/>
                </a:solidFill>
                <a:effectLst/>
                <a:latin typeface="+mn-lt"/>
                <a:ea typeface="+mn-ea"/>
                <a:cs typeface="+mn-cs"/>
              </a:rPr>
              <a:t>With a JWT in place, this operation is hard as add a custom claim to the payload body (i.e. the admin: true claim of the example above). When invoked, the API will first verify the signature authenticity and afterwards, it’ll check if admin claim is true.</a:t>
            </a:r>
          </a:p>
          <a:p>
            <a:br>
              <a:rPr lang="en-US" dirty="0"/>
            </a:br>
            <a:endParaRPr lang="en-US" sz="1200" b="0" i="0" kern="1200" dirty="0">
              <a:solidFill>
                <a:schemeClr val="tx1"/>
              </a:solidFill>
              <a:effectLst/>
              <a:latin typeface="+mn-lt"/>
              <a:ea typeface="+mn-ea"/>
              <a:cs typeface="+mn-cs"/>
            </a:endParaRPr>
          </a:p>
          <a:p>
            <a:br>
              <a:rPr lang="en-US" dirty="0"/>
            </a:br>
            <a:endParaRPr lang="en-IL" dirty="0"/>
          </a:p>
        </p:txBody>
      </p:sp>
      <p:sp>
        <p:nvSpPr>
          <p:cNvPr id="4" name="Slide Number Placeholder 3"/>
          <p:cNvSpPr>
            <a:spLocks noGrp="1"/>
          </p:cNvSpPr>
          <p:nvPr>
            <p:ph type="sldNum" sz="quarter" idx="5"/>
          </p:nvPr>
        </p:nvSpPr>
        <p:spPr/>
        <p:txBody>
          <a:bodyPr/>
          <a:lstStyle/>
          <a:p>
            <a:fld id="{D2850163-67CE-1445-A832-1977356FC86B}" type="slidenum">
              <a:rPr lang="en-IL" smtClean="0"/>
              <a:t>30</a:t>
            </a:fld>
            <a:endParaRPr lang="en-IL"/>
          </a:p>
        </p:txBody>
      </p:sp>
    </p:spTree>
    <p:extLst>
      <p:ext uri="{BB962C8B-B14F-4D97-AF65-F5344CB8AC3E}">
        <p14:creationId xmlns:p14="http://schemas.microsoft.com/office/powerpoint/2010/main" val="2027966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JWT is </a:t>
            </a:r>
            <a:r>
              <a:rPr lang="en-US" sz="1200" b="0" i="0" u="sng" kern="1200" dirty="0">
                <a:solidFill>
                  <a:schemeClr val="tx1"/>
                </a:solidFill>
                <a:effectLst/>
                <a:latin typeface="+mn-lt"/>
                <a:ea typeface="+mn-ea"/>
                <a:cs typeface="+mn-cs"/>
              </a:rPr>
              <a:t>cryptographically</a:t>
            </a:r>
            <a:r>
              <a:rPr lang="en-US" sz="1200" b="0" i="0" kern="1200" dirty="0">
                <a:solidFill>
                  <a:schemeClr val="tx1"/>
                </a:solidFill>
                <a:effectLst/>
                <a:latin typeface="+mn-lt"/>
                <a:ea typeface="+mn-ea"/>
                <a:cs typeface="+mn-cs"/>
              </a:rPr>
              <a:t> signed (but </a:t>
            </a:r>
            <a:r>
              <a:rPr lang="en-US" sz="1200" b="0" i="1" kern="1200" dirty="0">
                <a:solidFill>
                  <a:schemeClr val="tx1"/>
                </a:solidFill>
                <a:effectLst/>
                <a:latin typeface="+mn-lt"/>
                <a:ea typeface="+mn-ea"/>
                <a:cs typeface="+mn-cs"/>
              </a:rPr>
              <a:t>not</a:t>
            </a:r>
            <a:r>
              <a:rPr lang="en-US" sz="1200" b="0" i="0" kern="1200" dirty="0">
                <a:solidFill>
                  <a:schemeClr val="tx1"/>
                </a:solidFill>
                <a:effectLst/>
                <a:latin typeface="+mn-lt"/>
                <a:ea typeface="+mn-ea"/>
                <a:cs typeface="+mn-cs"/>
              </a:rPr>
              <a:t> encrypted, hence using HTTPS is mandatory when storing user data in the JWT), so there is a guarantee we can trust it when we receive it, as no middleman can intercept and modify it, or the data it holds, without invalidating it.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secret key must be saved on server, and if I want to use the same </a:t>
            </a:r>
            <a:r>
              <a:rPr lang="en-US" sz="1200" b="0" i="0" kern="1200" dirty="0" err="1">
                <a:solidFill>
                  <a:schemeClr val="tx1"/>
                </a:solidFill>
                <a:effectLst/>
                <a:latin typeface="+mn-lt"/>
                <a:ea typeface="+mn-ea"/>
                <a:cs typeface="+mn-cs"/>
              </a:rPr>
              <a:t>jwt</a:t>
            </a:r>
            <a:r>
              <a:rPr lang="en-US" sz="1200" b="0" i="0" kern="1200" dirty="0">
                <a:solidFill>
                  <a:schemeClr val="tx1"/>
                </a:solidFill>
                <a:effectLst/>
                <a:latin typeface="+mn-lt"/>
                <a:ea typeface="+mn-ea"/>
                <a:cs typeface="+mn-cs"/>
              </a:rPr>
              <a:t> to access two different servers, both servers should share the same private key between them</a:t>
            </a:r>
            <a:endParaRPr lang="en-US" sz="1200" b="0" i="1" kern="1200" dirty="0">
              <a:solidFill>
                <a:schemeClr val="tx1"/>
              </a:solidFill>
              <a:effectLst/>
              <a:latin typeface="+mn-lt"/>
              <a:ea typeface="+mn-ea"/>
              <a:cs typeface="+mn-cs"/>
            </a:endParaRPr>
          </a:p>
          <a:p>
            <a:endParaRPr lang="en-US" sz="1200" b="0" i="1" kern="1200" dirty="0">
              <a:solidFill>
                <a:schemeClr val="tx1"/>
              </a:solidFill>
              <a:effectLst/>
              <a:latin typeface="+mn-lt"/>
              <a:ea typeface="+mn-ea"/>
              <a:cs typeface="+mn-cs"/>
            </a:endParaRPr>
          </a:p>
          <a:p>
            <a:endParaRPr lang="en-US" sz="1200" b="0" i="1" kern="1200" dirty="0">
              <a:solidFill>
                <a:schemeClr val="tx1"/>
              </a:solidFill>
              <a:effectLst/>
              <a:latin typeface="+mn-lt"/>
              <a:ea typeface="+mn-ea"/>
              <a:cs typeface="+mn-cs"/>
            </a:endParaRPr>
          </a:p>
          <a:p>
            <a:endParaRPr lang="en-IL" dirty="0"/>
          </a:p>
        </p:txBody>
      </p:sp>
      <p:sp>
        <p:nvSpPr>
          <p:cNvPr id="4" name="Slide Number Placeholder 3"/>
          <p:cNvSpPr>
            <a:spLocks noGrp="1"/>
          </p:cNvSpPr>
          <p:nvPr>
            <p:ph type="sldNum" sz="quarter" idx="5"/>
          </p:nvPr>
        </p:nvSpPr>
        <p:spPr/>
        <p:txBody>
          <a:bodyPr/>
          <a:lstStyle/>
          <a:p>
            <a:fld id="{D2850163-67CE-1445-A832-1977356FC86B}" type="slidenum">
              <a:rPr lang="en-IL" smtClean="0"/>
              <a:t>31</a:t>
            </a:fld>
            <a:endParaRPr lang="en-IL"/>
          </a:p>
        </p:txBody>
      </p:sp>
    </p:spTree>
    <p:extLst>
      <p:ext uri="{BB962C8B-B14F-4D97-AF65-F5344CB8AC3E}">
        <p14:creationId xmlns:p14="http://schemas.microsoft.com/office/powerpoint/2010/main" val="3943535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www.youtube.com</a:t>
            </a:r>
            <a:r>
              <a:rPr lang="en-US" dirty="0"/>
              <a:t>/</a:t>
            </a:r>
            <a:r>
              <a:rPr lang="en-US" dirty="0" err="1"/>
              <a:t>watch?v</a:t>
            </a:r>
            <a:r>
              <a:rPr lang="en-US" dirty="0"/>
              <a:t>=7Q17ubqLfaM&amp;ab_channel=</a:t>
            </a:r>
            <a:r>
              <a:rPr lang="en-US" dirty="0" err="1"/>
              <a:t>WebDevSimplified</a:t>
            </a:r>
            <a:endParaRPr lang="en-IL" dirty="0"/>
          </a:p>
        </p:txBody>
      </p:sp>
      <p:sp>
        <p:nvSpPr>
          <p:cNvPr id="4" name="Slide Number Placeholder 3"/>
          <p:cNvSpPr>
            <a:spLocks noGrp="1"/>
          </p:cNvSpPr>
          <p:nvPr>
            <p:ph type="sldNum" sz="quarter" idx="5"/>
          </p:nvPr>
        </p:nvSpPr>
        <p:spPr/>
        <p:txBody>
          <a:bodyPr/>
          <a:lstStyle/>
          <a:p>
            <a:fld id="{D2850163-67CE-1445-A832-1977356FC86B}" type="slidenum">
              <a:rPr lang="en-IL" smtClean="0"/>
              <a:t>32</a:t>
            </a:fld>
            <a:endParaRPr lang="en-IL"/>
          </a:p>
        </p:txBody>
      </p:sp>
    </p:spTree>
    <p:extLst>
      <p:ext uri="{BB962C8B-B14F-4D97-AF65-F5344CB8AC3E}">
        <p14:creationId xmlns:p14="http://schemas.microsoft.com/office/powerpoint/2010/main" val="25617228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a:t>
            </a:r>
            <a:r>
              <a:rPr lang="en-IL" dirty="0"/>
              <a:t>roblem of symetric encoding: </a:t>
            </a:r>
            <a:r>
              <a:rPr lang="en-US" dirty="0"/>
              <a:t>https://</a:t>
            </a:r>
            <a:r>
              <a:rPr lang="en-US" dirty="0" err="1"/>
              <a:t>www.pingidentity.com</a:t>
            </a:r>
            <a:r>
              <a:rPr lang="en-US" dirty="0"/>
              <a:t>/</a:t>
            </a:r>
            <a:r>
              <a:rPr lang="en-US" dirty="0" err="1"/>
              <a:t>en</a:t>
            </a:r>
            <a:r>
              <a:rPr lang="en-US" dirty="0"/>
              <a:t>/company/blog/posts/2019/</a:t>
            </a:r>
            <a:r>
              <a:rPr lang="en-US" dirty="0" err="1"/>
              <a:t>jwt</a:t>
            </a:r>
            <a:r>
              <a:rPr lang="en-US" dirty="0"/>
              <a:t>-security-nobody-talks-</a:t>
            </a:r>
            <a:r>
              <a:rPr lang="en-US" dirty="0" err="1"/>
              <a:t>about.html</a:t>
            </a:r>
            <a:endParaRPr lang="en-US" dirty="0"/>
          </a:p>
          <a:p>
            <a:pPr marL="171450" indent="-171450">
              <a:buFontTx/>
              <a:buChar char="-"/>
            </a:pPr>
            <a:r>
              <a:rPr lang="en-US" dirty="0"/>
              <a:t>https://</a:t>
            </a:r>
            <a:r>
              <a:rPr lang="en-US" dirty="0" err="1"/>
              <a:t>taylor.callsen.me</a:t>
            </a:r>
            <a:r>
              <a:rPr lang="en-US" dirty="0"/>
              <a:t>/shared-authentication-with-json-web-tokens/</a:t>
            </a:r>
            <a:endParaRPr lang="en-IL" dirty="0"/>
          </a:p>
        </p:txBody>
      </p:sp>
      <p:sp>
        <p:nvSpPr>
          <p:cNvPr id="4" name="Slide Number Placeholder 3"/>
          <p:cNvSpPr>
            <a:spLocks noGrp="1"/>
          </p:cNvSpPr>
          <p:nvPr>
            <p:ph type="sldNum" sz="quarter" idx="5"/>
          </p:nvPr>
        </p:nvSpPr>
        <p:spPr/>
        <p:txBody>
          <a:bodyPr/>
          <a:lstStyle/>
          <a:p>
            <a:fld id="{D2850163-67CE-1445-A832-1977356FC86B}" type="slidenum">
              <a:rPr lang="en-IL" smtClean="0"/>
              <a:t>33</a:t>
            </a:fld>
            <a:endParaRPr lang="en-IL"/>
          </a:p>
        </p:txBody>
      </p:sp>
    </p:spTree>
    <p:extLst>
      <p:ext uri="{BB962C8B-B14F-4D97-AF65-F5344CB8AC3E}">
        <p14:creationId xmlns:p14="http://schemas.microsoft.com/office/powerpoint/2010/main" val="8686687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Passport has a rich ecosystem of </a:t>
            </a:r>
            <a:r>
              <a:rPr lang="en-US" sz="1200" b="1" i="0" u="none" strike="noStrike" kern="1200" dirty="0">
                <a:solidFill>
                  <a:schemeClr val="tx1"/>
                </a:solidFill>
                <a:effectLst/>
                <a:latin typeface="+mn-lt"/>
                <a:ea typeface="+mn-ea"/>
                <a:cs typeface="+mn-cs"/>
                <a:hlinkClick r:id="rId3"/>
              </a:rPr>
              <a:t>strategies</a:t>
            </a:r>
            <a:r>
              <a:rPr lang="en-US" sz="1200" b="0" i="0" kern="1200" dirty="0">
                <a:solidFill>
                  <a:schemeClr val="tx1"/>
                </a:solidFill>
                <a:effectLst/>
                <a:latin typeface="+mn-lt"/>
                <a:ea typeface="+mn-ea"/>
                <a:cs typeface="+mn-cs"/>
              </a:rPr>
              <a:t> that implement various authentication mechanisms. While simple in concept, the set of Passport strategies you can choose from is large and presents a lot of variety. Passport abstracts these varied steps into a standard pattern, and the </a:t>
            </a:r>
            <a:r>
              <a:rPr lang="en-US" dirty="0"/>
              <a:t>@</a:t>
            </a:r>
            <a:r>
              <a:rPr lang="en-US" dirty="0" err="1"/>
              <a:t>nestjs</a:t>
            </a:r>
            <a:r>
              <a:rPr lang="en-US" dirty="0"/>
              <a:t>/passport</a:t>
            </a:r>
            <a:r>
              <a:rPr lang="en-US" sz="1200" b="0" i="0" kern="1200" dirty="0">
                <a:solidFill>
                  <a:schemeClr val="tx1"/>
                </a:solidFill>
                <a:effectLst/>
                <a:latin typeface="+mn-lt"/>
                <a:ea typeface="+mn-ea"/>
                <a:cs typeface="+mn-cs"/>
              </a:rPr>
              <a:t> module wraps and standardizes this pattern into familiar Nest constructs.</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set of options that are specific to that strategy. For example, in a JWT strategy, you might provide a secret to sign tokens.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"verify callback", which is where you tell Passport how to interact with your user store (where you manage user accounts). Here, you verify whether a user exists (and/or create a new user), and whether their credentials are valid. The Passport library expects this callback to return a full user if the validation succeeds, or a null if it fails (failure is defined as either the user is not found, or, in the case of passport-local, the password does not match).</a:t>
            </a:r>
          </a:p>
          <a:p>
            <a:br>
              <a:rPr lang="en-US" dirty="0"/>
            </a:br>
            <a:endParaRPr lang="en-IL" dirty="0"/>
          </a:p>
        </p:txBody>
      </p:sp>
      <p:sp>
        <p:nvSpPr>
          <p:cNvPr id="4" name="Slide Number Placeholder 3"/>
          <p:cNvSpPr>
            <a:spLocks noGrp="1"/>
          </p:cNvSpPr>
          <p:nvPr>
            <p:ph type="sldNum" sz="quarter" idx="5"/>
          </p:nvPr>
        </p:nvSpPr>
        <p:spPr/>
        <p:txBody>
          <a:bodyPr/>
          <a:lstStyle/>
          <a:p>
            <a:fld id="{D2850163-67CE-1445-A832-1977356FC86B}" type="slidenum">
              <a:rPr lang="en-IL" smtClean="0"/>
              <a:t>34</a:t>
            </a:fld>
            <a:endParaRPr lang="en-IL"/>
          </a:p>
        </p:txBody>
      </p:sp>
    </p:spTree>
    <p:extLst>
      <p:ext uri="{BB962C8B-B14F-4D97-AF65-F5344CB8AC3E}">
        <p14:creationId xmlns:p14="http://schemas.microsoft.com/office/powerpoint/2010/main" val="1709393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IL" dirty="0"/>
          </a:p>
        </p:txBody>
      </p:sp>
      <p:sp>
        <p:nvSpPr>
          <p:cNvPr id="4" name="Slide Number Placeholder 3"/>
          <p:cNvSpPr>
            <a:spLocks noGrp="1"/>
          </p:cNvSpPr>
          <p:nvPr>
            <p:ph type="sldNum" sz="quarter" idx="5"/>
          </p:nvPr>
        </p:nvSpPr>
        <p:spPr/>
        <p:txBody>
          <a:bodyPr/>
          <a:lstStyle/>
          <a:p>
            <a:fld id="{D2850163-67CE-1445-A832-1977356FC86B}" type="slidenum">
              <a:rPr lang="en-IL" smtClean="0"/>
              <a:t>5</a:t>
            </a:fld>
            <a:endParaRPr lang="en-IL"/>
          </a:p>
        </p:txBody>
      </p:sp>
    </p:spTree>
    <p:extLst>
      <p:ext uri="{BB962C8B-B14F-4D97-AF65-F5344CB8AC3E}">
        <p14:creationId xmlns:p14="http://schemas.microsoft.com/office/powerpoint/2010/main" val="2257761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endParaRPr lang="en-IL" dirty="0"/>
          </a:p>
        </p:txBody>
      </p:sp>
      <p:sp>
        <p:nvSpPr>
          <p:cNvPr id="4" name="Slide Number Placeholder 3"/>
          <p:cNvSpPr>
            <a:spLocks noGrp="1"/>
          </p:cNvSpPr>
          <p:nvPr>
            <p:ph type="sldNum" sz="quarter" idx="5"/>
          </p:nvPr>
        </p:nvSpPr>
        <p:spPr/>
        <p:txBody>
          <a:bodyPr/>
          <a:lstStyle/>
          <a:p>
            <a:fld id="{D2850163-67CE-1445-A832-1977356FC86B}" type="slidenum">
              <a:rPr lang="en-IL" smtClean="0"/>
              <a:t>35</a:t>
            </a:fld>
            <a:endParaRPr lang="en-IL"/>
          </a:p>
        </p:txBody>
      </p:sp>
    </p:spTree>
    <p:extLst>
      <p:ext uri="{BB962C8B-B14F-4D97-AF65-F5344CB8AC3E}">
        <p14:creationId xmlns:p14="http://schemas.microsoft.com/office/powerpoint/2010/main" val="38601109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IL" dirty="0"/>
          </a:p>
        </p:txBody>
      </p:sp>
      <p:sp>
        <p:nvSpPr>
          <p:cNvPr id="4" name="Slide Number Placeholder 3"/>
          <p:cNvSpPr>
            <a:spLocks noGrp="1"/>
          </p:cNvSpPr>
          <p:nvPr>
            <p:ph type="sldNum" sz="quarter" idx="5"/>
          </p:nvPr>
        </p:nvSpPr>
        <p:spPr/>
        <p:txBody>
          <a:bodyPr/>
          <a:lstStyle/>
          <a:p>
            <a:fld id="{D2850163-67CE-1445-A832-1977356FC86B}" type="slidenum">
              <a:rPr lang="en-IL" smtClean="0"/>
              <a:t>36</a:t>
            </a:fld>
            <a:endParaRPr lang="en-IL"/>
          </a:p>
        </p:txBody>
      </p:sp>
    </p:spTree>
    <p:extLst>
      <p:ext uri="{BB962C8B-B14F-4D97-AF65-F5344CB8AC3E}">
        <p14:creationId xmlns:p14="http://schemas.microsoft.com/office/powerpoint/2010/main" val="42060201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a:t>
            </a:r>
            <a:r>
              <a:rPr lang="en-IL" dirty="0"/>
              <a:t>xplain why do wee need symetric/asymetric.  </a:t>
            </a:r>
            <a:r>
              <a:rPr lang="en-US" dirty="0"/>
              <a:t>T</a:t>
            </a:r>
            <a:r>
              <a:rPr lang="en-IL" dirty="0"/>
              <a:t>o solve pb of validating signtaure</a:t>
            </a:r>
          </a:p>
        </p:txBody>
      </p:sp>
      <p:sp>
        <p:nvSpPr>
          <p:cNvPr id="4" name="Slide Number Placeholder 3"/>
          <p:cNvSpPr>
            <a:spLocks noGrp="1"/>
          </p:cNvSpPr>
          <p:nvPr>
            <p:ph type="sldNum" sz="quarter" idx="5"/>
          </p:nvPr>
        </p:nvSpPr>
        <p:spPr/>
        <p:txBody>
          <a:bodyPr/>
          <a:lstStyle/>
          <a:p>
            <a:fld id="{D2850163-67CE-1445-A832-1977356FC86B}" type="slidenum">
              <a:rPr lang="en-IL" smtClean="0"/>
              <a:t>37</a:t>
            </a:fld>
            <a:endParaRPr lang="en-IL"/>
          </a:p>
        </p:txBody>
      </p:sp>
    </p:spTree>
    <p:extLst>
      <p:ext uri="{BB962C8B-B14F-4D97-AF65-F5344CB8AC3E}">
        <p14:creationId xmlns:p14="http://schemas.microsoft.com/office/powerpoint/2010/main" val="3939310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 TODO translate</a:t>
            </a:r>
          </a:p>
          <a:p>
            <a:endParaRPr lang="en-US" sz="1200" b="1" i="1"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Modify this schema – with public key only, general </a:t>
            </a:r>
            <a:r>
              <a:rPr lang="en-US" sz="1200" b="1" i="1" kern="1200" dirty="0" err="1">
                <a:solidFill>
                  <a:schemeClr val="tx1"/>
                </a:solidFill>
                <a:effectLst/>
                <a:latin typeface="+mn-lt"/>
                <a:ea typeface="+mn-ea"/>
                <a:cs typeface="+mn-cs"/>
              </a:rPr>
              <a:t>shema</a:t>
            </a:r>
            <a:r>
              <a:rPr lang="en-US" sz="1200" b="1" i="1" kern="1200" dirty="0">
                <a:solidFill>
                  <a:schemeClr val="tx1"/>
                </a:solidFill>
                <a:effectLst/>
                <a:latin typeface="+mn-lt"/>
                <a:ea typeface="+mn-ea"/>
                <a:cs typeface="+mn-cs"/>
              </a:rPr>
              <a:t> with bank example</a:t>
            </a:r>
          </a:p>
          <a:p>
            <a:endParaRPr lang="en-US" sz="1200" b="1" i="1" kern="1200" dirty="0">
              <a:solidFill>
                <a:schemeClr val="tx1"/>
              </a:solidFill>
              <a:effectLst/>
              <a:latin typeface="+mn-lt"/>
              <a:ea typeface="+mn-ea"/>
              <a:cs typeface="+mn-cs"/>
            </a:endParaRPr>
          </a:p>
          <a:p>
            <a:br>
              <a:rPr lang="en-US" dirty="0"/>
            </a:br>
            <a:r>
              <a:rPr lang="en-US" sz="1200" b="0" i="1" kern="1200" dirty="0">
                <a:solidFill>
                  <a:schemeClr val="tx1"/>
                </a:solidFill>
                <a:effectLst/>
                <a:latin typeface="+mn-lt"/>
                <a:ea typeface="+mn-ea"/>
                <a:cs typeface="+mn-cs"/>
              </a:rPr>
              <a:t>In a signing algorithm, this process is completely switched! Here the message (the </a:t>
            </a:r>
            <a:r>
              <a:rPr lang="en-US" i="0" dirty="0">
                <a:effectLst/>
              </a:rPr>
              <a:t>data</a:t>
            </a:r>
            <a:r>
              <a:rPr lang="en-US" sz="1200" b="0" i="1" kern="1200" dirty="0">
                <a:solidFill>
                  <a:schemeClr val="tx1"/>
                </a:solidFill>
                <a:effectLst/>
                <a:latin typeface="+mn-lt"/>
                <a:ea typeface="+mn-ea"/>
                <a:cs typeface="+mn-cs"/>
              </a:rPr>
              <a:t> in the pseudo-code above) is signed using the private key and the public key is used to verify that the signature is valid.</a:t>
            </a:r>
          </a:p>
          <a:p>
            <a:endParaRPr lang="en-US" sz="1200" b="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 asymmetric signature uses a public/private key pair. Such a key pair possesses a unique property.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signature generated with a private key can be verified with the public key.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And just as the name implies, the public key can be shared with other services.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you can see, the issuer of the token only uses the private key. This implies that the private key can be kept in a confidential location, only known to the issuer of the JWT tokens. The public key can be widely distributed, so every consumer of the token can verify its integrity.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algorithms that generate such a signature are indicated with the "RS" prefix, as stated in the sample token shown earlier</a:t>
            </a:r>
            <a:endParaRPr lang="en-IL" dirty="0"/>
          </a:p>
          <a:p>
            <a:endParaRPr lang="en-IL" dirty="0"/>
          </a:p>
        </p:txBody>
      </p:sp>
      <p:sp>
        <p:nvSpPr>
          <p:cNvPr id="4" name="Slide Number Placeholder 3"/>
          <p:cNvSpPr>
            <a:spLocks noGrp="1"/>
          </p:cNvSpPr>
          <p:nvPr>
            <p:ph type="sldNum" sz="quarter" idx="5"/>
          </p:nvPr>
        </p:nvSpPr>
        <p:spPr/>
        <p:txBody>
          <a:bodyPr/>
          <a:lstStyle/>
          <a:p>
            <a:fld id="{D2850163-67CE-1445-A832-1977356FC86B}" type="slidenum">
              <a:rPr lang="en-IL" smtClean="0"/>
              <a:t>38</a:t>
            </a:fld>
            <a:endParaRPr lang="en-IL"/>
          </a:p>
        </p:txBody>
      </p:sp>
    </p:spTree>
    <p:extLst>
      <p:ext uri="{BB962C8B-B14F-4D97-AF65-F5344CB8AC3E}">
        <p14:creationId xmlns:p14="http://schemas.microsoft.com/office/powerpoint/2010/main" val="23478587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
            </a:r>
            <a:r>
              <a:rPr lang="en-IL" dirty="0"/>
              <a:t>emove up schema</a:t>
            </a:r>
          </a:p>
        </p:txBody>
      </p:sp>
      <p:sp>
        <p:nvSpPr>
          <p:cNvPr id="4" name="Slide Number Placeholder 3"/>
          <p:cNvSpPr>
            <a:spLocks noGrp="1"/>
          </p:cNvSpPr>
          <p:nvPr>
            <p:ph type="sldNum" sz="quarter" idx="5"/>
          </p:nvPr>
        </p:nvSpPr>
        <p:spPr/>
        <p:txBody>
          <a:bodyPr/>
          <a:lstStyle/>
          <a:p>
            <a:fld id="{D2850163-67CE-1445-A832-1977356FC86B}" type="slidenum">
              <a:rPr lang="en-IL" smtClean="0"/>
              <a:t>39</a:t>
            </a:fld>
            <a:endParaRPr lang="en-IL"/>
          </a:p>
        </p:txBody>
      </p:sp>
    </p:spTree>
    <p:extLst>
      <p:ext uri="{BB962C8B-B14F-4D97-AF65-F5344CB8AC3E}">
        <p14:creationId xmlns:p14="http://schemas.microsoft.com/office/powerpoint/2010/main" val="3348089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IL" dirty="0"/>
          </a:p>
        </p:txBody>
      </p:sp>
      <p:sp>
        <p:nvSpPr>
          <p:cNvPr id="4" name="Slide Number Placeholder 3"/>
          <p:cNvSpPr>
            <a:spLocks noGrp="1"/>
          </p:cNvSpPr>
          <p:nvPr>
            <p:ph type="sldNum" sz="quarter" idx="5"/>
          </p:nvPr>
        </p:nvSpPr>
        <p:spPr/>
        <p:txBody>
          <a:bodyPr/>
          <a:lstStyle/>
          <a:p>
            <a:fld id="{D2850163-67CE-1445-A832-1977356FC86B}" type="slidenum">
              <a:rPr lang="en-IL" smtClean="0"/>
              <a:t>6</a:t>
            </a:fld>
            <a:endParaRPr lang="en-IL"/>
          </a:p>
        </p:txBody>
      </p:sp>
    </p:spTree>
    <p:extLst>
      <p:ext uri="{BB962C8B-B14F-4D97-AF65-F5344CB8AC3E}">
        <p14:creationId xmlns:p14="http://schemas.microsoft.com/office/powerpoint/2010/main" val="1186644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IL" dirty="0"/>
          </a:p>
        </p:txBody>
      </p:sp>
      <p:sp>
        <p:nvSpPr>
          <p:cNvPr id="4" name="Slide Number Placeholder 3"/>
          <p:cNvSpPr>
            <a:spLocks noGrp="1"/>
          </p:cNvSpPr>
          <p:nvPr>
            <p:ph type="sldNum" sz="quarter" idx="5"/>
          </p:nvPr>
        </p:nvSpPr>
        <p:spPr/>
        <p:txBody>
          <a:bodyPr/>
          <a:lstStyle/>
          <a:p>
            <a:fld id="{D2850163-67CE-1445-A832-1977356FC86B}" type="slidenum">
              <a:rPr lang="en-IL" smtClean="0"/>
              <a:t>7</a:t>
            </a:fld>
            <a:endParaRPr lang="en-IL"/>
          </a:p>
        </p:txBody>
      </p:sp>
    </p:spTree>
    <p:extLst>
      <p:ext uri="{BB962C8B-B14F-4D97-AF65-F5344CB8AC3E}">
        <p14:creationId xmlns:p14="http://schemas.microsoft.com/office/powerpoint/2010/main" val="2183621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Single sign-on (SSO) is a user authentication </a:t>
            </a:r>
            <a:r>
              <a:rPr lang="en-US" sz="1200" b="1" i="0" kern="1200" dirty="0">
                <a:solidFill>
                  <a:schemeClr val="tx1"/>
                </a:solidFill>
                <a:effectLst/>
                <a:latin typeface="+mn-lt"/>
                <a:ea typeface="+mn-ea"/>
                <a:cs typeface="+mn-cs"/>
              </a:rPr>
              <a:t>tool</a:t>
            </a:r>
            <a:r>
              <a:rPr lang="en-US" sz="1200" b="0" i="0" kern="1200" dirty="0">
                <a:solidFill>
                  <a:schemeClr val="tx1"/>
                </a:solidFill>
                <a:effectLst/>
                <a:latin typeface="+mn-lt"/>
                <a:ea typeface="+mn-ea"/>
                <a:cs typeface="+mn-cs"/>
              </a:rPr>
              <a:t> that enables users to securely access multiple applications and services using just one set of credentials.</a:t>
            </a:r>
            <a:endParaRPr lang="en-IL" dirty="0"/>
          </a:p>
        </p:txBody>
      </p:sp>
      <p:sp>
        <p:nvSpPr>
          <p:cNvPr id="4" name="Slide Number Placeholder 3"/>
          <p:cNvSpPr>
            <a:spLocks noGrp="1"/>
          </p:cNvSpPr>
          <p:nvPr>
            <p:ph type="sldNum" sz="quarter" idx="5"/>
          </p:nvPr>
        </p:nvSpPr>
        <p:spPr/>
        <p:txBody>
          <a:bodyPr/>
          <a:lstStyle/>
          <a:p>
            <a:fld id="{D2850163-67CE-1445-A832-1977356FC86B}" type="slidenum">
              <a:rPr lang="en-IL" smtClean="0"/>
              <a:t>8</a:t>
            </a:fld>
            <a:endParaRPr lang="en-IL"/>
          </a:p>
        </p:txBody>
      </p:sp>
    </p:spTree>
    <p:extLst>
      <p:ext uri="{BB962C8B-B14F-4D97-AF65-F5344CB8AC3E}">
        <p14:creationId xmlns:p14="http://schemas.microsoft.com/office/powerpoint/2010/main" val="210997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endParaRPr lang="en-IL" dirty="0"/>
          </a:p>
        </p:txBody>
      </p:sp>
      <p:sp>
        <p:nvSpPr>
          <p:cNvPr id="4" name="Slide Number Placeholder 3"/>
          <p:cNvSpPr>
            <a:spLocks noGrp="1"/>
          </p:cNvSpPr>
          <p:nvPr>
            <p:ph type="sldNum" sz="quarter" idx="5"/>
          </p:nvPr>
        </p:nvSpPr>
        <p:spPr/>
        <p:txBody>
          <a:bodyPr/>
          <a:lstStyle/>
          <a:p>
            <a:fld id="{D2850163-67CE-1445-A832-1977356FC86B}" type="slidenum">
              <a:rPr lang="en-IL" smtClean="0"/>
              <a:t>9</a:t>
            </a:fld>
            <a:endParaRPr lang="en-IL"/>
          </a:p>
        </p:txBody>
      </p:sp>
    </p:spTree>
    <p:extLst>
      <p:ext uri="{BB962C8B-B14F-4D97-AF65-F5344CB8AC3E}">
        <p14:creationId xmlns:p14="http://schemas.microsoft.com/office/powerpoint/2010/main" val="964110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en-US" dirty="0"/>
              <a:t>https://</a:t>
            </a:r>
            <a:r>
              <a:rPr lang="en-US" dirty="0" err="1"/>
              <a:t>github.com</a:t>
            </a:r>
            <a:r>
              <a:rPr lang="en-US" dirty="0"/>
              <a:t>/</a:t>
            </a:r>
            <a:r>
              <a:rPr lang="en-US" dirty="0" err="1"/>
              <a:t>asafnaory</a:t>
            </a:r>
            <a:r>
              <a:rPr lang="en-US" dirty="0"/>
              <a:t>/</a:t>
            </a:r>
            <a:r>
              <a:rPr lang="en-US" dirty="0" err="1"/>
              <a:t>nestjs</a:t>
            </a:r>
            <a:r>
              <a:rPr lang="en-US" dirty="0"/>
              <a:t>-course/wiki/Authentication-hands-on-guide-%231</a:t>
            </a:r>
            <a:endParaRPr lang="en-IL" dirty="0"/>
          </a:p>
        </p:txBody>
      </p:sp>
      <p:sp>
        <p:nvSpPr>
          <p:cNvPr id="4" name="Slide Number Placeholder 3"/>
          <p:cNvSpPr>
            <a:spLocks noGrp="1"/>
          </p:cNvSpPr>
          <p:nvPr>
            <p:ph type="sldNum" sz="quarter" idx="5"/>
          </p:nvPr>
        </p:nvSpPr>
        <p:spPr/>
        <p:txBody>
          <a:bodyPr/>
          <a:lstStyle/>
          <a:p>
            <a:fld id="{D2850163-67CE-1445-A832-1977356FC86B}" type="slidenum">
              <a:rPr lang="en-IL" smtClean="0"/>
              <a:t>10</a:t>
            </a:fld>
            <a:endParaRPr lang="en-IL"/>
          </a:p>
        </p:txBody>
      </p:sp>
    </p:spTree>
    <p:extLst>
      <p:ext uri="{BB962C8B-B14F-4D97-AF65-F5344CB8AC3E}">
        <p14:creationId xmlns:p14="http://schemas.microsoft.com/office/powerpoint/2010/main" val="2249340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2000" b="0" i="0" kern="1200" dirty="0">
                <a:solidFill>
                  <a:schemeClr val="tx1"/>
                </a:solidFill>
                <a:effectLst/>
                <a:latin typeface="+mn-lt"/>
                <a:ea typeface="+mn-ea"/>
                <a:cs typeface="+mn-cs"/>
              </a:rPr>
              <a:t> </a:t>
            </a:r>
            <a:r>
              <a:rPr lang="he-IL" sz="2000" b="0" i="0" kern="1200" dirty="0">
                <a:solidFill>
                  <a:schemeClr val="tx1"/>
                </a:solidFill>
                <a:effectLst/>
                <a:latin typeface="+mn-lt"/>
                <a:ea typeface="+mn-ea"/>
                <a:cs typeface="+mn-cs"/>
              </a:rPr>
              <a:t>היום נלמד על </a:t>
            </a:r>
            <a:r>
              <a:rPr lang="en-US" sz="2000" b="0" i="0" kern="1200" dirty="0" err="1">
                <a:solidFill>
                  <a:schemeClr val="tx1"/>
                </a:solidFill>
                <a:effectLst/>
                <a:latin typeface="+mn-lt"/>
                <a:ea typeface="+mn-ea"/>
                <a:cs typeface="+mn-cs"/>
              </a:rPr>
              <a:t>jwt</a:t>
            </a:r>
            <a:br>
              <a:rPr lang="en-US" sz="2000" b="0" i="0" kern="1200" dirty="0">
                <a:solidFill>
                  <a:schemeClr val="tx1"/>
                </a:solidFill>
                <a:effectLst/>
                <a:latin typeface="+mn-lt"/>
                <a:ea typeface="+mn-ea"/>
                <a:cs typeface="+mn-cs"/>
              </a:rPr>
            </a:br>
            <a:r>
              <a:rPr lang="he-IL" sz="2000" b="0" i="0" kern="1200" dirty="0">
                <a:solidFill>
                  <a:schemeClr val="tx1"/>
                </a:solidFill>
                <a:effectLst/>
                <a:latin typeface="+mn-lt"/>
                <a:ea typeface="+mn-ea"/>
                <a:cs typeface="+mn-cs"/>
              </a:rPr>
              <a:t>אבל לפני זה  קצת היסטוריה</a:t>
            </a:r>
            <a:endParaRPr lang="en-US" sz="2000" b="0" i="0" kern="1200" dirty="0">
              <a:solidFill>
                <a:schemeClr val="tx1"/>
              </a:solidFill>
              <a:effectLst/>
              <a:latin typeface="+mn-lt"/>
              <a:ea typeface="+mn-ea"/>
              <a:cs typeface="+mn-cs"/>
            </a:endParaRPr>
          </a:p>
          <a:p>
            <a:pPr marL="0" algn="l" defTabSz="914400" rtl="0" eaLnBrk="1" latinLnBrk="0" hangingPunct="1"/>
            <a:endParaRPr lang="en-US" dirty="0"/>
          </a:p>
        </p:txBody>
      </p:sp>
      <p:sp>
        <p:nvSpPr>
          <p:cNvPr id="4" name="Slide Number Placeholder 3"/>
          <p:cNvSpPr>
            <a:spLocks noGrp="1"/>
          </p:cNvSpPr>
          <p:nvPr>
            <p:ph type="sldNum" sz="quarter" idx="5"/>
          </p:nvPr>
        </p:nvSpPr>
        <p:spPr/>
        <p:txBody>
          <a:bodyPr/>
          <a:lstStyle/>
          <a:p>
            <a:fld id="{D2850163-67CE-1445-A832-1977356FC86B}" type="slidenum">
              <a:rPr lang="en-IL" smtClean="0"/>
              <a:t>11</a:t>
            </a:fld>
            <a:endParaRPr lang="en-IL"/>
          </a:p>
        </p:txBody>
      </p:sp>
    </p:spTree>
    <p:extLst>
      <p:ext uri="{BB962C8B-B14F-4D97-AF65-F5344CB8AC3E}">
        <p14:creationId xmlns:p14="http://schemas.microsoft.com/office/powerpoint/2010/main" val="3430352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D4AB29-D7CE-BF42-9604-B5027FE70E55}" type="datetimeFigureOut">
              <a:rPr lang="en-IL" smtClean="0"/>
              <a:t>20/07/2021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500CF478-7C25-C14A-8BC0-2DA4C841FF92}" type="slidenum">
              <a:rPr lang="en-IL" smtClean="0"/>
              <a:t>‹#›</a:t>
            </a:fld>
            <a:endParaRPr lang="en-IL"/>
          </a:p>
        </p:txBody>
      </p:sp>
    </p:spTree>
    <p:extLst>
      <p:ext uri="{BB962C8B-B14F-4D97-AF65-F5344CB8AC3E}">
        <p14:creationId xmlns:p14="http://schemas.microsoft.com/office/powerpoint/2010/main" val="3124160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D4AB29-D7CE-BF42-9604-B5027FE70E55}" type="datetimeFigureOut">
              <a:rPr lang="en-IL" smtClean="0"/>
              <a:t>20/07/2021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500CF478-7C25-C14A-8BC0-2DA4C841FF92}" type="slidenum">
              <a:rPr lang="en-IL" smtClean="0"/>
              <a:t>‹#›</a:t>
            </a:fld>
            <a:endParaRPr lang="en-IL"/>
          </a:p>
        </p:txBody>
      </p:sp>
    </p:spTree>
    <p:extLst>
      <p:ext uri="{BB962C8B-B14F-4D97-AF65-F5344CB8AC3E}">
        <p14:creationId xmlns:p14="http://schemas.microsoft.com/office/powerpoint/2010/main" val="1436565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D4AB29-D7CE-BF42-9604-B5027FE70E55}" type="datetimeFigureOut">
              <a:rPr lang="en-IL" smtClean="0"/>
              <a:t>20/07/2021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500CF478-7C25-C14A-8BC0-2DA4C841FF92}" type="slidenum">
              <a:rPr lang="en-IL" smtClean="0"/>
              <a:t>‹#›</a:t>
            </a:fld>
            <a:endParaRPr lang="en-IL"/>
          </a:p>
        </p:txBody>
      </p:sp>
    </p:spTree>
    <p:extLst>
      <p:ext uri="{BB962C8B-B14F-4D97-AF65-F5344CB8AC3E}">
        <p14:creationId xmlns:p14="http://schemas.microsoft.com/office/powerpoint/2010/main" val="188553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D4AB29-D7CE-BF42-9604-B5027FE70E55}" type="datetimeFigureOut">
              <a:rPr lang="en-IL" smtClean="0"/>
              <a:t>20/07/2021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500CF478-7C25-C14A-8BC0-2DA4C841FF92}" type="slidenum">
              <a:rPr lang="en-IL" smtClean="0"/>
              <a:t>‹#›</a:t>
            </a:fld>
            <a:endParaRPr lang="en-IL"/>
          </a:p>
        </p:txBody>
      </p:sp>
    </p:spTree>
    <p:extLst>
      <p:ext uri="{BB962C8B-B14F-4D97-AF65-F5344CB8AC3E}">
        <p14:creationId xmlns:p14="http://schemas.microsoft.com/office/powerpoint/2010/main" val="56012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D4AB29-D7CE-BF42-9604-B5027FE70E55}" type="datetimeFigureOut">
              <a:rPr lang="en-IL" smtClean="0"/>
              <a:t>20/07/2021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500CF478-7C25-C14A-8BC0-2DA4C841FF92}" type="slidenum">
              <a:rPr lang="en-IL" smtClean="0"/>
              <a:t>‹#›</a:t>
            </a:fld>
            <a:endParaRPr lang="en-IL"/>
          </a:p>
        </p:txBody>
      </p:sp>
    </p:spTree>
    <p:extLst>
      <p:ext uri="{BB962C8B-B14F-4D97-AF65-F5344CB8AC3E}">
        <p14:creationId xmlns:p14="http://schemas.microsoft.com/office/powerpoint/2010/main" val="1206582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D4AB29-D7CE-BF42-9604-B5027FE70E55}" type="datetimeFigureOut">
              <a:rPr lang="en-IL" smtClean="0"/>
              <a:t>20/07/2021</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500CF478-7C25-C14A-8BC0-2DA4C841FF92}" type="slidenum">
              <a:rPr lang="en-IL" smtClean="0"/>
              <a:t>‹#›</a:t>
            </a:fld>
            <a:endParaRPr lang="en-IL"/>
          </a:p>
        </p:txBody>
      </p:sp>
    </p:spTree>
    <p:extLst>
      <p:ext uri="{BB962C8B-B14F-4D97-AF65-F5344CB8AC3E}">
        <p14:creationId xmlns:p14="http://schemas.microsoft.com/office/powerpoint/2010/main" val="306798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D4AB29-D7CE-BF42-9604-B5027FE70E55}" type="datetimeFigureOut">
              <a:rPr lang="en-IL" smtClean="0"/>
              <a:t>20/07/2021</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500CF478-7C25-C14A-8BC0-2DA4C841FF92}" type="slidenum">
              <a:rPr lang="en-IL" smtClean="0"/>
              <a:t>‹#›</a:t>
            </a:fld>
            <a:endParaRPr lang="en-IL"/>
          </a:p>
        </p:txBody>
      </p:sp>
    </p:spTree>
    <p:extLst>
      <p:ext uri="{BB962C8B-B14F-4D97-AF65-F5344CB8AC3E}">
        <p14:creationId xmlns:p14="http://schemas.microsoft.com/office/powerpoint/2010/main" val="264769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D4AB29-D7CE-BF42-9604-B5027FE70E55}" type="datetimeFigureOut">
              <a:rPr lang="en-IL" smtClean="0"/>
              <a:t>20/07/2021</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500CF478-7C25-C14A-8BC0-2DA4C841FF92}" type="slidenum">
              <a:rPr lang="en-IL" smtClean="0"/>
              <a:t>‹#›</a:t>
            </a:fld>
            <a:endParaRPr lang="en-IL"/>
          </a:p>
        </p:txBody>
      </p:sp>
    </p:spTree>
    <p:extLst>
      <p:ext uri="{BB962C8B-B14F-4D97-AF65-F5344CB8AC3E}">
        <p14:creationId xmlns:p14="http://schemas.microsoft.com/office/powerpoint/2010/main" val="2819461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D4AB29-D7CE-BF42-9604-B5027FE70E55}" type="datetimeFigureOut">
              <a:rPr lang="en-IL" smtClean="0"/>
              <a:t>20/07/2021</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500CF478-7C25-C14A-8BC0-2DA4C841FF92}" type="slidenum">
              <a:rPr lang="en-IL" smtClean="0"/>
              <a:t>‹#›</a:t>
            </a:fld>
            <a:endParaRPr lang="en-IL"/>
          </a:p>
        </p:txBody>
      </p:sp>
    </p:spTree>
    <p:extLst>
      <p:ext uri="{BB962C8B-B14F-4D97-AF65-F5344CB8AC3E}">
        <p14:creationId xmlns:p14="http://schemas.microsoft.com/office/powerpoint/2010/main" val="944302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D4AB29-D7CE-BF42-9604-B5027FE70E55}" type="datetimeFigureOut">
              <a:rPr lang="en-IL" smtClean="0"/>
              <a:t>20/07/2021</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500CF478-7C25-C14A-8BC0-2DA4C841FF92}" type="slidenum">
              <a:rPr lang="en-IL" smtClean="0"/>
              <a:t>‹#›</a:t>
            </a:fld>
            <a:endParaRPr lang="en-IL"/>
          </a:p>
        </p:txBody>
      </p:sp>
    </p:spTree>
    <p:extLst>
      <p:ext uri="{BB962C8B-B14F-4D97-AF65-F5344CB8AC3E}">
        <p14:creationId xmlns:p14="http://schemas.microsoft.com/office/powerpoint/2010/main" val="3233046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D4AB29-D7CE-BF42-9604-B5027FE70E55}" type="datetimeFigureOut">
              <a:rPr lang="en-IL" smtClean="0"/>
              <a:t>20/07/2021</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500CF478-7C25-C14A-8BC0-2DA4C841FF92}" type="slidenum">
              <a:rPr lang="en-IL" smtClean="0"/>
              <a:t>‹#›</a:t>
            </a:fld>
            <a:endParaRPr lang="en-IL"/>
          </a:p>
        </p:txBody>
      </p:sp>
    </p:spTree>
    <p:extLst>
      <p:ext uri="{BB962C8B-B14F-4D97-AF65-F5344CB8AC3E}">
        <p14:creationId xmlns:p14="http://schemas.microsoft.com/office/powerpoint/2010/main" val="200841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4AB29-D7CE-BF42-9604-B5027FE70E55}" type="datetimeFigureOut">
              <a:rPr lang="en-IL" smtClean="0"/>
              <a:t>20/07/2021</a:t>
            </a:fld>
            <a:endParaRPr lang="en-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CF478-7C25-C14A-8BC0-2DA4C841FF92}" type="slidenum">
              <a:rPr lang="en-IL" smtClean="0"/>
              <a:t>‹#›</a:t>
            </a:fld>
            <a:endParaRPr lang="en-IL"/>
          </a:p>
        </p:txBody>
      </p:sp>
    </p:spTree>
    <p:extLst>
      <p:ext uri="{BB962C8B-B14F-4D97-AF65-F5344CB8AC3E}">
        <p14:creationId xmlns:p14="http://schemas.microsoft.com/office/powerpoint/2010/main" val="7938891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watch?v=K6pwjJ5h0Gg"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s://pragmaticwebsecurity.com/cheatsheets.html"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jaredhanson/passport"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6.jp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gif"/></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D7CCC4E3-F5E5-0640-87A0-7DBC30471E20}"/>
              </a:ext>
            </a:extLst>
          </p:cNvPr>
          <p:cNvPicPr>
            <a:picLocks noChangeAspect="1"/>
          </p:cNvPicPr>
          <p:nvPr/>
        </p:nvPicPr>
        <p:blipFill rotWithShape="1">
          <a:blip r:embed="rId2"/>
          <a:srcRect t="13432" b="11568"/>
          <a:stretch/>
        </p:blipFill>
        <p:spPr>
          <a:xfrm>
            <a:off x="20" y="10"/>
            <a:ext cx="12191980" cy="6857990"/>
          </a:xfrm>
          <a:prstGeom prst="rect">
            <a:avLst/>
          </a:prstGeom>
        </p:spPr>
      </p:pic>
      <p:sp>
        <p:nvSpPr>
          <p:cNvPr id="2" name="Title 1">
            <a:extLst>
              <a:ext uri="{FF2B5EF4-FFF2-40B4-BE49-F238E27FC236}">
                <a16:creationId xmlns:a16="http://schemas.microsoft.com/office/drawing/2014/main" id="{92514768-4EB4-404B-9F5E-51748DFAFC88}"/>
              </a:ext>
            </a:extLst>
          </p:cNvPr>
          <p:cNvSpPr>
            <a:spLocks noGrp="1"/>
          </p:cNvSpPr>
          <p:nvPr>
            <p:ph type="ctrTitle"/>
          </p:nvPr>
        </p:nvSpPr>
        <p:spPr>
          <a:xfrm>
            <a:off x="8095594" y="4106911"/>
            <a:ext cx="3852041" cy="1834056"/>
          </a:xfrm>
        </p:spPr>
        <p:txBody>
          <a:bodyPr>
            <a:normAutofit/>
          </a:bodyPr>
          <a:lstStyle/>
          <a:p>
            <a:r>
              <a:rPr lang="en-US" sz="3600" b="1" dirty="0" err="1"/>
              <a:t>NestJs</a:t>
            </a:r>
            <a:r>
              <a:rPr lang="en-US" sz="3600" b="1" dirty="0"/>
              <a:t> – A progressive Node.js framework</a:t>
            </a:r>
            <a:endParaRPr lang="en-IL" sz="3600" dirty="0"/>
          </a:p>
        </p:txBody>
      </p:sp>
      <p:sp>
        <p:nvSpPr>
          <p:cNvPr id="3" name="Subtitle 2">
            <a:extLst>
              <a:ext uri="{FF2B5EF4-FFF2-40B4-BE49-F238E27FC236}">
                <a16:creationId xmlns:a16="http://schemas.microsoft.com/office/drawing/2014/main" id="{6F6D4EB6-6BF4-0A42-B3F6-2BFD06BA74FB}"/>
              </a:ext>
            </a:extLst>
          </p:cNvPr>
          <p:cNvSpPr>
            <a:spLocks noGrp="1"/>
          </p:cNvSpPr>
          <p:nvPr>
            <p:ph type="subTitle" idx="1"/>
          </p:nvPr>
        </p:nvSpPr>
        <p:spPr>
          <a:xfrm>
            <a:off x="7782910" y="6174706"/>
            <a:ext cx="4330262" cy="683284"/>
          </a:xfrm>
        </p:spPr>
        <p:txBody>
          <a:bodyPr>
            <a:normAutofit/>
          </a:bodyPr>
          <a:lstStyle/>
          <a:p>
            <a:r>
              <a:rPr lang="en-US" sz="2000" dirty="0"/>
              <a:t>B</a:t>
            </a:r>
            <a:r>
              <a:rPr lang="en-IL" sz="2000" dirty="0"/>
              <a:t>y Avraham Hamu &amp; Asaf Naory</a:t>
            </a:r>
          </a:p>
        </p:txBody>
      </p:sp>
    </p:spTree>
    <p:extLst>
      <p:ext uri="{BB962C8B-B14F-4D97-AF65-F5344CB8AC3E}">
        <p14:creationId xmlns:p14="http://schemas.microsoft.com/office/powerpoint/2010/main" val="439014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7" name="Straight Connector 136">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31118-4697-7A43-B220-8A6BD1B7417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Warm up exercices…</a:t>
            </a:r>
          </a:p>
        </p:txBody>
      </p:sp>
      <p:cxnSp>
        <p:nvCxnSpPr>
          <p:cNvPr id="141" name="Straight Connector 140">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244" name="Picture 4" descr="Dynamic Warm-up Exercises - Inchworm">
            <a:extLst>
              <a:ext uri="{FF2B5EF4-FFF2-40B4-BE49-F238E27FC236}">
                <a16:creationId xmlns:a16="http://schemas.microsoft.com/office/drawing/2014/main" id="{00C99D3E-8C88-B74C-ACE4-D0E7AF10217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0040" y="2428787"/>
            <a:ext cx="11496821" cy="39951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C100CDC-A350-6F4B-84FD-6C4C65477B3B}"/>
              </a:ext>
            </a:extLst>
          </p:cNvPr>
          <p:cNvSpPr txBox="1"/>
          <p:nvPr/>
        </p:nvSpPr>
        <p:spPr>
          <a:xfrm>
            <a:off x="350520" y="5669280"/>
            <a:ext cx="2118360" cy="699281"/>
          </a:xfrm>
          <a:prstGeom prst="rect">
            <a:avLst/>
          </a:prstGeom>
          <a:solidFill>
            <a:schemeClr val="tx1"/>
          </a:solidFill>
        </p:spPr>
        <p:txBody>
          <a:bodyPr wrap="square" rtlCol="0">
            <a:spAutoFit/>
          </a:bodyPr>
          <a:lstStyle/>
          <a:p>
            <a:endParaRPr lang="en-IL" dirty="0"/>
          </a:p>
        </p:txBody>
      </p:sp>
    </p:spTree>
    <p:extLst>
      <p:ext uri="{BB962C8B-B14F-4D97-AF65-F5344CB8AC3E}">
        <p14:creationId xmlns:p14="http://schemas.microsoft.com/office/powerpoint/2010/main" val="1404594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8" name="Rectangle 22">
            <a:extLst>
              <a:ext uri="{FF2B5EF4-FFF2-40B4-BE49-F238E27FC236}">
                <a16:creationId xmlns:a16="http://schemas.microsoft.com/office/drawing/2014/main" id="{482BD70C-C4A0-46C4-9518-A731098B4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36B3BC1-00B6-4342-A8A2-CB478700A710}"/>
              </a:ext>
            </a:extLst>
          </p:cNvPr>
          <p:cNvSpPr txBox="1"/>
          <p:nvPr/>
        </p:nvSpPr>
        <p:spPr>
          <a:xfrm>
            <a:off x="6391626" y="2942759"/>
            <a:ext cx="5319433" cy="2076333"/>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4800" b="1" kern="1200" dirty="0">
                <a:solidFill>
                  <a:schemeClr val="bg1"/>
                </a:solidFill>
                <a:latin typeface="+mj-lt"/>
                <a:ea typeface="+mj-ea"/>
                <a:cs typeface="+mj-cs"/>
              </a:rPr>
              <a:t>What is JWT?</a:t>
            </a:r>
          </a:p>
          <a:p>
            <a:pPr defTabSz="914400">
              <a:lnSpc>
                <a:spcPct val="90000"/>
              </a:lnSpc>
              <a:spcBef>
                <a:spcPct val="0"/>
              </a:spcBef>
              <a:spcAft>
                <a:spcPts val="600"/>
              </a:spcAft>
            </a:pPr>
            <a:endParaRPr lang="en-US" sz="4800" kern="1200" dirty="0">
              <a:solidFill>
                <a:schemeClr val="bg1"/>
              </a:solidFill>
              <a:latin typeface="+mj-lt"/>
              <a:ea typeface="+mj-ea"/>
              <a:cs typeface="+mj-cs"/>
            </a:endParaRPr>
          </a:p>
        </p:txBody>
      </p:sp>
      <p:sp>
        <p:nvSpPr>
          <p:cNvPr id="29" name="Freeform: Shape 24">
            <a:extLst>
              <a:ext uri="{FF2B5EF4-FFF2-40B4-BE49-F238E27FC236}">
                <a16:creationId xmlns:a16="http://schemas.microsoft.com/office/drawing/2014/main" id="{39B74A45-BDDD-4892-B8C0-B290C0944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379352" cy="6374535"/>
          </a:xfrm>
          <a:custGeom>
            <a:avLst/>
            <a:gdLst>
              <a:gd name="connsiteX0" fmla="*/ 609861 w 5379352"/>
              <a:gd name="connsiteY0" fmla="*/ 6374535 h 6374535"/>
              <a:gd name="connsiteX1" fmla="*/ 3449004 w 5379352"/>
              <a:gd name="connsiteY1" fmla="*/ 6374535 h 6374535"/>
              <a:gd name="connsiteX2" fmla="*/ 3628245 w 5379352"/>
              <a:gd name="connsiteY2" fmla="*/ 6288190 h 6374535"/>
              <a:gd name="connsiteX3" fmla="*/ 5379352 w 5379352"/>
              <a:gd name="connsiteY3" fmla="*/ 3346018 h 6374535"/>
              <a:gd name="connsiteX4" fmla="*/ 2033334 w 5379352"/>
              <a:gd name="connsiteY4" fmla="*/ 0 h 6374535"/>
              <a:gd name="connsiteX5" fmla="*/ 129310 w 5379352"/>
              <a:gd name="connsiteY5" fmla="*/ 594192 h 6374535"/>
              <a:gd name="connsiteX6" fmla="*/ 0 w 5379352"/>
              <a:gd name="connsiteY6" fmla="*/ 692103 h 6374535"/>
              <a:gd name="connsiteX7" fmla="*/ 0 w 5379352"/>
              <a:gd name="connsiteY7" fmla="*/ 5999934 h 6374535"/>
              <a:gd name="connsiteX8" fmla="*/ 129311 w 5379352"/>
              <a:gd name="connsiteY8" fmla="*/ 6097845 h 6374535"/>
              <a:gd name="connsiteX9" fmla="*/ 367831 w 5379352"/>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9352" h="6374535">
                <a:moveTo>
                  <a:pt x="609861" y="6374535"/>
                </a:moveTo>
                <a:lnTo>
                  <a:pt x="3449004" y="6374535"/>
                </a:lnTo>
                <a:lnTo>
                  <a:pt x="3628245" y="6288190"/>
                </a:lnTo>
                <a:cubicBezTo>
                  <a:pt x="4671283" y="5721578"/>
                  <a:pt x="5379352" y="4616487"/>
                  <a:pt x="5379352" y="3346018"/>
                </a:cubicBezTo>
                <a:cubicBezTo>
                  <a:pt x="5379352" y="1498063"/>
                  <a:pt x="3881289" y="0"/>
                  <a:pt x="2033334" y="0"/>
                </a:cubicBezTo>
                <a:cubicBezTo>
                  <a:pt x="1325914" y="0"/>
                  <a:pt x="669769" y="219535"/>
                  <a:pt x="129310" y="594192"/>
                </a:cubicBezTo>
                <a:lnTo>
                  <a:pt x="0" y="692103"/>
                </a:lnTo>
                <a:lnTo>
                  <a:pt x="0" y="5999934"/>
                </a:lnTo>
                <a:lnTo>
                  <a:pt x="129311" y="6097845"/>
                </a:lnTo>
                <a:cubicBezTo>
                  <a:pt x="206519" y="6151367"/>
                  <a:pt x="286089" y="6201724"/>
                  <a:pt x="367831" y="6248727"/>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C516C73E-9465-4C9E-9B86-9E58FB326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9" y="0"/>
            <a:ext cx="5210147" cy="6210629"/>
          </a:xfrm>
          <a:custGeom>
            <a:avLst/>
            <a:gdLst>
              <a:gd name="connsiteX0" fmla="*/ 1058223 w 5210147"/>
              <a:gd name="connsiteY0" fmla="*/ 0 h 6210629"/>
              <a:gd name="connsiteX1" fmla="*/ 3003078 w 5210147"/>
              <a:gd name="connsiteY1" fmla="*/ 0 h 6210629"/>
              <a:gd name="connsiteX2" fmla="*/ 3266657 w 5210147"/>
              <a:gd name="connsiteY2" fmla="*/ 96471 h 6210629"/>
              <a:gd name="connsiteX3" fmla="*/ 5210147 w 5210147"/>
              <a:gd name="connsiteY3" fmla="*/ 3028517 h 6210629"/>
              <a:gd name="connsiteX4" fmla="*/ 2028035 w 5210147"/>
              <a:gd name="connsiteY4" fmla="*/ 6210629 h 6210629"/>
              <a:gd name="connsiteX5" fmla="*/ 3916 w 5210147"/>
              <a:gd name="connsiteY5" fmla="*/ 5483989 h 6210629"/>
              <a:gd name="connsiteX6" fmla="*/ 0 w 5210147"/>
              <a:gd name="connsiteY6" fmla="*/ 5480430 h 6210629"/>
              <a:gd name="connsiteX7" fmla="*/ 0 w 5210147"/>
              <a:gd name="connsiteY7" fmla="*/ 576603 h 6210629"/>
              <a:gd name="connsiteX8" fmla="*/ 3916 w 5210147"/>
              <a:gd name="connsiteY8" fmla="*/ 573044 h 6210629"/>
              <a:gd name="connsiteX9" fmla="*/ 933918 w 5210147"/>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0147" h="6210629">
                <a:moveTo>
                  <a:pt x="1058223" y="0"/>
                </a:moveTo>
                <a:lnTo>
                  <a:pt x="3003078" y="0"/>
                </a:lnTo>
                <a:lnTo>
                  <a:pt x="3266657" y="96471"/>
                </a:lnTo>
                <a:cubicBezTo>
                  <a:pt x="4408765" y="579542"/>
                  <a:pt x="5210147" y="1710443"/>
                  <a:pt x="5210147" y="3028517"/>
                </a:cubicBezTo>
                <a:cubicBezTo>
                  <a:pt x="5210147" y="4785949"/>
                  <a:pt x="3785467" y="6210629"/>
                  <a:pt x="2028035" y="6210629"/>
                </a:cubicBezTo>
                <a:cubicBezTo>
                  <a:pt x="1259159" y="6210629"/>
                  <a:pt x="553973" y="5937936"/>
                  <a:pt x="3916" y="5483989"/>
                </a:cubicBezTo>
                <a:lnTo>
                  <a:pt x="0" y="5480430"/>
                </a:lnTo>
                <a:lnTo>
                  <a:pt x="0" y="576603"/>
                </a:lnTo>
                <a:lnTo>
                  <a:pt x="3916" y="573044"/>
                </a:lnTo>
                <a:cubicBezTo>
                  <a:pt x="278945" y="346070"/>
                  <a:pt x="592755" y="164410"/>
                  <a:pt x="933918" y="394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Picture 17" descr="A picture containing drawing&#10;&#10;Description automatically generated">
            <a:extLst>
              <a:ext uri="{FF2B5EF4-FFF2-40B4-BE49-F238E27FC236}">
                <a16:creationId xmlns:a16="http://schemas.microsoft.com/office/drawing/2014/main" id="{2FE7A3CE-B60B-B24C-92FD-48091CC536EC}"/>
              </a:ext>
            </a:extLst>
          </p:cNvPr>
          <p:cNvPicPr>
            <a:picLocks noChangeAspect="1"/>
          </p:cNvPicPr>
          <p:nvPr/>
        </p:nvPicPr>
        <p:blipFill>
          <a:blip r:embed="rId3"/>
          <a:stretch>
            <a:fillRect/>
          </a:stretch>
        </p:blipFill>
        <p:spPr>
          <a:xfrm>
            <a:off x="480941" y="2062786"/>
            <a:ext cx="3440610" cy="1918140"/>
          </a:xfrm>
          <a:prstGeom prst="rect">
            <a:avLst/>
          </a:prstGeom>
        </p:spPr>
      </p:pic>
    </p:spTree>
    <p:extLst>
      <p:ext uri="{BB962C8B-B14F-4D97-AF65-F5344CB8AC3E}">
        <p14:creationId xmlns:p14="http://schemas.microsoft.com/office/powerpoint/2010/main" val="251430342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E2C1D"/>
            </a:solidFill>
          </a:ln>
        </p:spPr>
        <p:style>
          <a:lnRef idx="1">
            <a:schemeClr val="accent1"/>
          </a:lnRef>
          <a:fillRef idx="0">
            <a:schemeClr val="accent1"/>
          </a:fillRef>
          <a:effectRef idx="0">
            <a:schemeClr val="accent1"/>
          </a:effectRef>
          <a:fontRef idx="minor">
            <a:schemeClr val="tx1"/>
          </a:fontRef>
        </p:style>
      </p:cxnSp>
      <p:sp>
        <p:nvSpPr>
          <p:cNvPr id="11" name="Title 10">
            <a:extLst>
              <a:ext uri="{FF2B5EF4-FFF2-40B4-BE49-F238E27FC236}">
                <a16:creationId xmlns:a16="http://schemas.microsoft.com/office/drawing/2014/main" id="{829D8FD0-C8E2-DD46-97C2-AAF7633CC3D3}"/>
              </a:ext>
            </a:extLst>
          </p:cNvPr>
          <p:cNvSpPr>
            <a:spLocks noGrp="1"/>
          </p:cNvSpPr>
          <p:nvPr>
            <p:ph type="title"/>
          </p:nvPr>
        </p:nvSpPr>
        <p:spPr/>
        <p:txBody>
          <a:bodyPr/>
          <a:lstStyle/>
          <a:p>
            <a:endParaRPr lang="en-IL"/>
          </a:p>
        </p:txBody>
      </p:sp>
      <p:pic>
        <p:nvPicPr>
          <p:cNvPr id="2050" name="Picture 2">
            <a:extLst>
              <a:ext uri="{FF2B5EF4-FFF2-40B4-BE49-F238E27FC236}">
                <a16:creationId xmlns:a16="http://schemas.microsoft.com/office/drawing/2014/main" id="{7B1BD949-ACD6-D24D-859E-A1C12106B4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3213"/>
            <a:ext cx="12192000" cy="6251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D18D2F0-B4C3-934B-BDDF-EC08FBC7AC8A}"/>
              </a:ext>
            </a:extLst>
          </p:cNvPr>
          <p:cNvSpPr txBox="1"/>
          <p:nvPr/>
        </p:nvSpPr>
        <p:spPr>
          <a:xfrm>
            <a:off x="2194560" y="692626"/>
            <a:ext cx="868680" cy="365760"/>
          </a:xfrm>
          <a:prstGeom prst="rect">
            <a:avLst/>
          </a:prstGeom>
          <a:noFill/>
        </p:spPr>
        <p:txBody>
          <a:bodyPr wrap="square" rtlCol="0">
            <a:spAutoFit/>
          </a:bodyPr>
          <a:lstStyle/>
          <a:p>
            <a:r>
              <a:rPr lang="en-IL" dirty="0">
                <a:solidFill>
                  <a:schemeClr val="bg1"/>
                </a:solidFill>
                <a:highlight>
                  <a:srgbClr val="C0C0C0"/>
                </a:highlight>
              </a:rPr>
              <a:t>POST</a:t>
            </a:r>
          </a:p>
        </p:txBody>
      </p:sp>
      <p:sp>
        <p:nvSpPr>
          <p:cNvPr id="6" name="TextBox 5">
            <a:extLst>
              <a:ext uri="{FF2B5EF4-FFF2-40B4-BE49-F238E27FC236}">
                <a16:creationId xmlns:a16="http://schemas.microsoft.com/office/drawing/2014/main" id="{85DEB25C-65C3-494F-8441-5B88F2A28402}"/>
              </a:ext>
            </a:extLst>
          </p:cNvPr>
          <p:cNvSpPr txBox="1"/>
          <p:nvPr/>
        </p:nvSpPr>
        <p:spPr>
          <a:xfrm>
            <a:off x="2179320" y="3435826"/>
            <a:ext cx="868680" cy="365760"/>
          </a:xfrm>
          <a:prstGeom prst="rect">
            <a:avLst/>
          </a:prstGeom>
          <a:noFill/>
        </p:spPr>
        <p:txBody>
          <a:bodyPr wrap="square" rtlCol="0">
            <a:spAutoFit/>
          </a:bodyPr>
          <a:lstStyle/>
          <a:p>
            <a:r>
              <a:rPr lang="en-IL" dirty="0">
                <a:solidFill>
                  <a:schemeClr val="bg1"/>
                </a:solidFill>
                <a:highlight>
                  <a:srgbClr val="C0C0C0"/>
                </a:highlight>
              </a:rPr>
              <a:t>POST</a:t>
            </a:r>
          </a:p>
        </p:txBody>
      </p:sp>
    </p:spTree>
    <p:extLst>
      <p:ext uri="{BB962C8B-B14F-4D97-AF65-F5344CB8AC3E}">
        <p14:creationId xmlns:p14="http://schemas.microsoft.com/office/powerpoint/2010/main" val="3025277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84E2FEF-74EA-9C4A-B7F8-D5AF9CC85439}"/>
              </a:ext>
            </a:extLst>
          </p:cNvPr>
          <p:cNvSpPr>
            <a:spLocks noGrp="1"/>
          </p:cNvSpPr>
          <p:nvPr>
            <p:ph type="title"/>
          </p:nvPr>
        </p:nvSpPr>
        <p:spPr>
          <a:xfrm>
            <a:off x="655321" y="210727"/>
            <a:ext cx="10515600" cy="1325563"/>
          </a:xfrm>
        </p:spPr>
        <p:txBody>
          <a:bodyPr>
            <a:normAutofit/>
          </a:bodyPr>
          <a:lstStyle/>
          <a:p>
            <a:r>
              <a:rPr lang="en-IL" sz="4800" dirty="0"/>
              <a:t>A problem of state…</a:t>
            </a:r>
          </a:p>
        </p:txBody>
      </p:sp>
      <p:sp>
        <p:nvSpPr>
          <p:cNvPr id="7" name="TextBox 6">
            <a:extLst>
              <a:ext uri="{FF2B5EF4-FFF2-40B4-BE49-F238E27FC236}">
                <a16:creationId xmlns:a16="http://schemas.microsoft.com/office/drawing/2014/main" id="{0D434488-5884-DC47-825F-DB289BAA0DD0}"/>
              </a:ext>
            </a:extLst>
          </p:cNvPr>
          <p:cNvSpPr txBox="1"/>
          <p:nvPr/>
        </p:nvSpPr>
        <p:spPr>
          <a:xfrm>
            <a:off x="590598" y="1536290"/>
            <a:ext cx="10946081" cy="2654710"/>
          </a:xfrm>
          <a:prstGeom prst="rect">
            <a:avLst/>
          </a:prstGeom>
        </p:spPr>
        <p:txBody>
          <a:bodyPr vert="horz" lIns="91440" tIns="45720" rIns="91440" bIns="45720" rtlCol="0">
            <a:noAutofit/>
          </a:bodyPr>
          <a:lstStyle/>
          <a:p>
            <a:pPr defTabSz="914400">
              <a:lnSpc>
                <a:spcPct val="90000"/>
              </a:lnSpc>
              <a:spcAft>
                <a:spcPts val="600"/>
              </a:spcAft>
            </a:pPr>
            <a:r>
              <a:rPr lang="en-US" sz="3000" b="1" dirty="0"/>
              <a:t>The </a:t>
            </a:r>
            <a:r>
              <a:rPr lang="en-US" sz="3000" b="1" dirty="0">
                <a:solidFill>
                  <a:srgbClr val="FF0000"/>
                </a:solidFill>
              </a:rPr>
              <a:t>HTTP protocol is </a:t>
            </a:r>
            <a:r>
              <a:rPr lang="en-US" sz="3000" b="1" i="1" dirty="0">
                <a:solidFill>
                  <a:srgbClr val="FF0000"/>
                </a:solidFill>
              </a:rPr>
              <a:t>stateless</a:t>
            </a:r>
            <a:r>
              <a:rPr lang="en-US" sz="3000" dirty="0"/>
              <a:t>, this means a new request (e.g. GET /order/42) won’t know anything about the previous one, </a:t>
            </a:r>
            <a:r>
              <a:rPr lang="en-US" sz="3000" b="1" dirty="0"/>
              <a:t>so</a:t>
            </a:r>
            <a:r>
              <a:rPr lang="en-US" sz="3000" dirty="0"/>
              <a:t> </a:t>
            </a:r>
            <a:r>
              <a:rPr lang="en-US" sz="3000" b="1" dirty="0"/>
              <a:t>we need to </a:t>
            </a:r>
            <a:r>
              <a:rPr lang="en-US" sz="3000" b="1" dirty="0">
                <a:solidFill>
                  <a:srgbClr val="FF0000"/>
                </a:solidFill>
              </a:rPr>
              <a:t>reauthenticate</a:t>
            </a:r>
            <a:r>
              <a:rPr lang="en-US" sz="3000" b="1" dirty="0"/>
              <a:t> for each new request</a:t>
            </a:r>
            <a:r>
              <a:rPr lang="en-US" sz="3000" dirty="0"/>
              <a:t> (fig.1).</a:t>
            </a:r>
          </a:p>
          <a:p>
            <a:pPr defTabSz="914400">
              <a:lnSpc>
                <a:spcPct val="90000"/>
              </a:lnSpc>
              <a:spcAft>
                <a:spcPts val="600"/>
              </a:spcAft>
            </a:pPr>
            <a:endParaRPr lang="en-US" sz="3000" dirty="0"/>
          </a:p>
        </p:txBody>
      </p:sp>
    </p:spTree>
    <p:extLst>
      <p:ext uri="{BB962C8B-B14F-4D97-AF65-F5344CB8AC3E}">
        <p14:creationId xmlns:p14="http://schemas.microsoft.com/office/powerpoint/2010/main" val="2121615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C5595588-6ACF-3F4C-82FE-B03402388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563" y="0"/>
            <a:ext cx="1030287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700B9A0B-67D2-4343-959A-63DC817FBBF0}"/>
              </a:ext>
            </a:extLst>
          </p:cNvPr>
          <p:cNvSpPr txBox="1">
            <a:spLocks/>
          </p:cNvSpPr>
          <p:nvPr/>
        </p:nvSpPr>
        <p:spPr>
          <a:xfrm>
            <a:off x="4466646" y="0"/>
            <a:ext cx="7556388" cy="77280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rgbClr val="FF0000"/>
                </a:solidFill>
              </a:rPr>
              <a:t>First solution: Session ID</a:t>
            </a:r>
          </a:p>
        </p:txBody>
      </p:sp>
    </p:spTree>
    <p:extLst>
      <p:ext uri="{BB962C8B-B14F-4D97-AF65-F5344CB8AC3E}">
        <p14:creationId xmlns:p14="http://schemas.microsoft.com/office/powerpoint/2010/main" val="4148602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cookie in Hebrew | Morfix Dictionary מילון ותרגום מורפיקס | cookie תרגום">
            <a:extLst>
              <a:ext uri="{FF2B5EF4-FFF2-40B4-BE49-F238E27FC236}">
                <a16:creationId xmlns:a16="http://schemas.microsoft.com/office/drawing/2014/main" id="{FF1C6ABD-1BD8-8344-8CD2-490055B82D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28" r="-1" b="-1"/>
          <a:stretch/>
        </p:blipFill>
        <p:spPr bwMode="auto">
          <a:xfrm>
            <a:off x="1460597" y="10"/>
            <a:ext cx="9270806" cy="6857990"/>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632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31118-4697-7A43-B220-8A6BD1B74171}"/>
              </a:ext>
            </a:extLst>
          </p:cNvPr>
          <p:cNvSpPr>
            <a:spLocks noGrp="1"/>
          </p:cNvSpPr>
          <p:nvPr>
            <p:ph type="title"/>
          </p:nvPr>
        </p:nvSpPr>
        <p:spPr>
          <a:xfrm>
            <a:off x="5080934" y="314048"/>
            <a:ext cx="6586491" cy="772808"/>
          </a:xfrm>
        </p:spPr>
        <p:txBody>
          <a:bodyPr vert="horz" lIns="91440" tIns="45720" rIns="91440" bIns="45720" rtlCol="0" anchor="b">
            <a:normAutofit/>
          </a:bodyPr>
          <a:lstStyle/>
          <a:p>
            <a:r>
              <a:rPr lang="en-US" sz="4800" dirty="0"/>
              <a:t>Why do we need </a:t>
            </a:r>
            <a:r>
              <a:rPr lang="en-US" sz="4800" dirty="0">
                <a:solidFill>
                  <a:srgbClr val="FF0000"/>
                </a:solidFill>
              </a:rPr>
              <a:t>JWT?</a:t>
            </a:r>
          </a:p>
        </p:txBody>
      </p:sp>
      <p:sp>
        <p:nvSpPr>
          <p:cNvPr id="3" name="Rectangle 2">
            <a:extLst>
              <a:ext uri="{FF2B5EF4-FFF2-40B4-BE49-F238E27FC236}">
                <a16:creationId xmlns:a16="http://schemas.microsoft.com/office/drawing/2014/main" id="{978E74D6-EAF4-A342-BA75-DD91D1764395}"/>
              </a:ext>
            </a:extLst>
          </p:cNvPr>
          <p:cNvSpPr/>
          <p:nvPr/>
        </p:nvSpPr>
        <p:spPr>
          <a:xfrm>
            <a:off x="4898054" y="1336688"/>
            <a:ext cx="7293925" cy="5207264"/>
          </a:xfrm>
          <a:prstGeom prst="rect">
            <a:avLst/>
          </a:prstGeom>
        </p:spPr>
        <p:txBody>
          <a:bodyPr vert="horz" lIns="91440" tIns="45720" rIns="91440" bIns="45720" rtlCol="0">
            <a:noAutofit/>
          </a:bodyPr>
          <a:lstStyle/>
          <a:p>
            <a:pPr defTabSz="914400">
              <a:lnSpc>
                <a:spcPct val="90000"/>
              </a:lnSpc>
              <a:spcAft>
                <a:spcPts val="600"/>
              </a:spcAft>
            </a:pPr>
            <a:endParaRPr lang="en-US" sz="2400" dirty="0"/>
          </a:p>
          <a:p>
            <a:pPr defTabSz="914400">
              <a:lnSpc>
                <a:spcPct val="90000"/>
              </a:lnSpc>
              <a:spcAft>
                <a:spcPts val="600"/>
              </a:spcAft>
            </a:pPr>
            <a:endParaRPr lang="en-US" sz="2400" dirty="0"/>
          </a:p>
          <a:p>
            <a:pPr defTabSz="914400">
              <a:lnSpc>
                <a:spcPct val="90000"/>
              </a:lnSpc>
              <a:spcAft>
                <a:spcPts val="600"/>
              </a:spcAft>
            </a:pPr>
            <a:endParaRPr lang="en-US" sz="2400" dirty="0"/>
          </a:p>
          <a:p>
            <a:pPr defTabSz="914400">
              <a:lnSpc>
                <a:spcPct val="90000"/>
              </a:lnSpc>
              <a:spcAft>
                <a:spcPts val="600"/>
              </a:spcAft>
            </a:pPr>
            <a:endParaRPr lang="en-US" sz="2400" dirty="0"/>
          </a:p>
          <a:p>
            <a:pPr defTabSz="914400">
              <a:lnSpc>
                <a:spcPct val="90000"/>
              </a:lnSpc>
              <a:spcAft>
                <a:spcPts val="600"/>
              </a:spcAft>
            </a:pPr>
            <a:endParaRPr lang="en-US" sz="2400" dirty="0"/>
          </a:p>
          <a:p>
            <a:pPr defTabSz="914400">
              <a:lnSpc>
                <a:spcPct val="90000"/>
              </a:lnSpc>
              <a:spcAft>
                <a:spcPts val="600"/>
              </a:spcAft>
            </a:pPr>
            <a:r>
              <a:rPr lang="en-US" sz="2800" dirty="0"/>
              <a:t>We already have a working solution with SSS!!!</a:t>
            </a:r>
          </a:p>
        </p:txBody>
      </p:sp>
      <p:pic>
        <p:nvPicPr>
          <p:cNvPr id="5" name="Picture 4" descr="White puzzle with one red piece">
            <a:extLst>
              <a:ext uri="{FF2B5EF4-FFF2-40B4-BE49-F238E27FC236}">
                <a16:creationId xmlns:a16="http://schemas.microsoft.com/office/drawing/2014/main" id="{BC907DB6-6281-4F68-8255-1254E71F9354}"/>
              </a:ext>
            </a:extLst>
          </p:cNvPr>
          <p:cNvPicPr>
            <a:picLocks noChangeAspect="1"/>
          </p:cNvPicPr>
          <p:nvPr/>
        </p:nvPicPr>
        <p:blipFill rotWithShape="1">
          <a:blip r:embed="rId3"/>
          <a:srcRect l="31791" r="30187"/>
          <a:stretch/>
        </p:blipFill>
        <p:spPr>
          <a:xfrm>
            <a:off x="20" y="10"/>
            <a:ext cx="4635571" cy="6857990"/>
          </a:xfrm>
          <a:prstGeom prst="rect">
            <a:avLst/>
          </a:prstGeom>
          <a:effectLst/>
        </p:spPr>
      </p:pic>
    </p:spTree>
    <p:extLst>
      <p:ext uri="{BB962C8B-B14F-4D97-AF65-F5344CB8AC3E}">
        <p14:creationId xmlns:p14="http://schemas.microsoft.com/office/powerpoint/2010/main" val="3619408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84E2FEF-74EA-9C4A-B7F8-D5AF9CC85439}"/>
              </a:ext>
            </a:extLst>
          </p:cNvPr>
          <p:cNvSpPr>
            <a:spLocks noGrp="1"/>
          </p:cNvSpPr>
          <p:nvPr>
            <p:ph type="title"/>
          </p:nvPr>
        </p:nvSpPr>
        <p:spPr>
          <a:xfrm>
            <a:off x="607719" y="0"/>
            <a:ext cx="10515600" cy="1325563"/>
          </a:xfrm>
        </p:spPr>
        <p:txBody>
          <a:bodyPr>
            <a:normAutofit fontScale="90000"/>
          </a:bodyPr>
          <a:lstStyle/>
          <a:p>
            <a:r>
              <a:rPr lang="en-US" dirty="0"/>
              <a:t>A problem of scale</a:t>
            </a:r>
            <a:br>
              <a:rPr lang="en-US" dirty="0"/>
            </a:br>
            <a:endParaRPr lang="en-IL" sz="4800" dirty="0"/>
          </a:p>
        </p:txBody>
      </p:sp>
      <p:pic>
        <p:nvPicPr>
          <p:cNvPr id="5122" name="Picture 2">
            <a:extLst>
              <a:ext uri="{FF2B5EF4-FFF2-40B4-BE49-F238E27FC236}">
                <a16:creationId xmlns:a16="http://schemas.microsoft.com/office/drawing/2014/main" id="{EBF8D879-9D74-E045-A332-4F4CB659DF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62781"/>
            <a:ext cx="12192000" cy="258921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D463B94A-9452-284A-B330-9D913E1D18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429000"/>
            <a:ext cx="12192000" cy="3878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751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266" name="Picture 2" descr="session_based_authentication">
            <a:extLst>
              <a:ext uri="{FF2B5EF4-FFF2-40B4-BE49-F238E27FC236}">
                <a16:creationId xmlns:a16="http://schemas.microsoft.com/office/drawing/2014/main" id="{0F355158-F8A1-924A-9D9A-0BAD774E9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821" y="1831975"/>
            <a:ext cx="12192000" cy="3194050"/>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a:extLst>
              <a:ext uri="{FF2B5EF4-FFF2-40B4-BE49-F238E27FC236}">
                <a16:creationId xmlns:a16="http://schemas.microsoft.com/office/drawing/2014/main" id="{AD863DAE-AF14-924D-8379-75565888026C}"/>
              </a:ext>
            </a:extLst>
          </p:cNvPr>
          <p:cNvSpPr/>
          <p:nvPr/>
        </p:nvSpPr>
        <p:spPr>
          <a:xfrm>
            <a:off x="91440" y="1341120"/>
            <a:ext cx="2499360" cy="394716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457200" rtl="1" eaLnBrk="1" latinLnBrk="0" hangingPunct="1"/>
            <a:endParaRPr lang="en-IL"/>
          </a:p>
        </p:txBody>
      </p:sp>
      <p:sp>
        <p:nvSpPr>
          <p:cNvPr id="3" name="Rectangle 2">
            <a:extLst>
              <a:ext uri="{FF2B5EF4-FFF2-40B4-BE49-F238E27FC236}">
                <a16:creationId xmlns:a16="http://schemas.microsoft.com/office/drawing/2014/main" id="{205C7947-35A3-C645-8ED6-2C1E02DBE529}"/>
              </a:ext>
            </a:extLst>
          </p:cNvPr>
          <p:cNvSpPr/>
          <p:nvPr/>
        </p:nvSpPr>
        <p:spPr>
          <a:xfrm>
            <a:off x="9006840" y="1341120"/>
            <a:ext cx="2910840" cy="4084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457200" rtl="0" eaLnBrk="1" latinLnBrk="0" hangingPunct="1"/>
            <a:endParaRPr lang="en-IL"/>
          </a:p>
        </p:txBody>
      </p:sp>
      <p:sp>
        <p:nvSpPr>
          <p:cNvPr id="9" name="Rounded Rectangle 8">
            <a:extLst>
              <a:ext uri="{FF2B5EF4-FFF2-40B4-BE49-F238E27FC236}">
                <a16:creationId xmlns:a16="http://schemas.microsoft.com/office/drawing/2014/main" id="{BC201F47-D730-6E4D-B2BA-8A05BEC55458}"/>
              </a:ext>
            </a:extLst>
          </p:cNvPr>
          <p:cNvSpPr/>
          <p:nvPr/>
        </p:nvSpPr>
        <p:spPr>
          <a:xfrm>
            <a:off x="6507480" y="1356360"/>
            <a:ext cx="2499360" cy="394716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457200" rtl="1" eaLnBrk="1" latinLnBrk="0" hangingPunct="1"/>
            <a:endParaRPr lang="en-IL"/>
          </a:p>
        </p:txBody>
      </p:sp>
      <p:cxnSp>
        <p:nvCxnSpPr>
          <p:cNvPr id="6" name="Straight Arrow Connector 5">
            <a:extLst>
              <a:ext uri="{FF2B5EF4-FFF2-40B4-BE49-F238E27FC236}">
                <a16:creationId xmlns:a16="http://schemas.microsoft.com/office/drawing/2014/main" id="{39DA41E4-C8A9-3140-ADCD-77C36D81189C}"/>
              </a:ext>
            </a:extLst>
          </p:cNvPr>
          <p:cNvCxnSpPr/>
          <p:nvPr/>
        </p:nvCxnSpPr>
        <p:spPr>
          <a:xfrm>
            <a:off x="7239000" y="3139440"/>
            <a:ext cx="0" cy="60960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A9C0FF3-FDB9-E940-81CF-204465F36114}"/>
              </a:ext>
            </a:extLst>
          </p:cNvPr>
          <p:cNvCxnSpPr>
            <a:cxnSpLocks/>
          </p:cNvCxnSpPr>
          <p:nvPr/>
        </p:nvCxnSpPr>
        <p:spPr>
          <a:xfrm flipV="1">
            <a:off x="8168640" y="3139440"/>
            <a:ext cx="0" cy="60960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643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266" name="Picture 2" descr="session_based_authentication">
            <a:extLst>
              <a:ext uri="{FF2B5EF4-FFF2-40B4-BE49-F238E27FC236}">
                <a16:creationId xmlns:a16="http://schemas.microsoft.com/office/drawing/2014/main" id="{0F355158-F8A1-924A-9D9A-0BAD774E9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821" y="1831975"/>
            <a:ext cx="12192000" cy="3194050"/>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a:extLst>
              <a:ext uri="{FF2B5EF4-FFF2-40B4-BE49-F238E27FC236}">
                <a16:creationId xmlns:a16="http://schemas.microsoft.com/office/drawing/2014/main" id="{AD863DAE-AF14-924D-8379-75565888026C}"/>
              </a:ext>
            </a:extLst>
          </p:cNvPr>
          <p:cNvSpPr/>
          <p:nvPr/>
        </p:nvSpPr>
        <p:spPr>
          <a:xfrm>
            <a:off x="91440" y="1341120"/>
            <a:ext cx="2499360" cy="394716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457200" rtl="1" eaLnBrk="1" latinLnBrk="0" hangingPunct="1"/>
            <a:endParaRPr lang="en-IL"/>
          </a:p>
        </p:txBody>
      </p:sp>
      <p:sp>
        <p:nvSpPr>
          <p:cNvPr id="9" name="Rounded Rectangle 8">
            <a:extLst>
              <a:ext uri="{FF2B5EF4-FFF2-40B4-BE49-F238E27FC236}">
                <a16:creationId xmlns:a16="http://schemas.microsoft.com/office/drawing/2014/main" id="{BC201F47-D730-6E4D-B2BA-8A05BEC55458}"/>
              </a:ext>
            </a:extLst>
          </p:cNvPr>
          <p:cNvSpPr/>
          <p:nvPr/>
        </p:nvSpPr>
        <p:spPr>
          <a:xfrm>
            <a:off x="6507480" y="1356360"/>
            <a:ext cx="2499360" cy="394716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457200" rtl="1" eaLnBrk="1" latinLnBrk="0" hangingPunct="1"/>
            <a:endParaRPr lang="en-IL"/>
          </a:p>
        </p:txBody>
      </p:sp>
    </p:spTree>
    <p:extLst>
      <p:ext uri="{BB962C8B-B14F-4D97-AF65-F5344CB8AC3E}">
        <p14:creationId xmlns:p14="http://schemas.microsoft.com/office/powerpoint/2010/main" val="4081170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8A7D5E-9F04-F24E-8054-E46DF64920C5}"/>
              </a:ext>
            </a:extLst>
          </p:cNvPr>
          <p:cNvSpPr txBox="1"/>
          <p:nvPr/>
        </p:nvSpPr>
        <p:spPr>
          <a:xfrm>
            <a:off x="620111" y="720651"/>
            <a:ext cx="8124497" cy="461665"/>
          </a:xfrm>
          <a:prstGeom prst="rect">
            <a:avLst/>
          </a:prstGeom>
          <a:noFill/>
        </p:spPr>
        <p:txBody>
          <a:bodyPr wrap="square" rtlCol="0">
            <a:spAutoFit/>
          </a:bodyPr>
          <a:lstStyle/>
          <a:p>
            <a:pPr marL="0" defTabSz="914400" rtl="1" eaLnBrk="1" latinLnBrk="0" hangingPunct="1"/>
            <a:r>
              <a:rPr lang="en-US" sz="2400" dirty="0"/>
              <a:t>What are we going to learn?</a:t>
            </a:r>
            <a:endParaRPr lang="en-IL" sz="2400" dirty="0"/>
          </a:p>
        </p:txBody>
      </p:sp>
      <p:sp>
        <p:nvSpPr>
          <p:cNvPr id="6" name="TextBox 5">
            <a:extLst>
              <a:ext uri="{FF2B5EF4-FFF2-40B4-BE49-F238E27FC236}">
                <a16:creationId xmlns:a16="http://schemas.microsoft.com/office/drawing/2014/main" id="{21922D83-93D2-624E-9929-E80190815DCB}"/>
              </a:ext>
            </a:extLst>
          </p:cNvPr>
          <p:cNvSpPr txBox="1"/>
          <p:nvPr/>
        </p:nvSpPr>
        <p:spPr>
          <a:xfrm>
            <a:off x="1166648" y="1890032"/>
            <a:ext cx="10405241" cy="3416320"/>
          </a:xfrm>
          <a:prstGeom prst="rect">
            <a:avLst/>
          </a:prstGeom>
          <a:noFill/>
        </p:spPr>
        <p:txBody>
          <a:bodyPr wrap="square" rtlCol="0">
            <a:spAutoFit/>
          </a:bodyPr>
          <a:lstStyle/>
          <a:p>
            <a:pPr marL="285750" indent="-285750">
              <a:buFont typeface="Wingdings" pitchFamily="2" charset="2"/>
              <a:buChar char="q"/>
            </a:pPr>
            <a:r>
              <a:rPr lang="en-US" sz="2400" dirty="0"/>
              <a:t>1: Authentication</a:t>
            </a:r>
          </a:p>
          <a:p>
            <a:pPr marL="285750" indent="-285750">
              <a:buFont typeface="Wingdings" pitchFamily="2" charset="2"/>
              <a:buChar char="q"/>
            </a:pPr>
            <a:r>
              <a:rPr lang="en-US" sz="2400" dirty="0"/>
              <a:t>1.1: warning up exercise</a:t>
            </a:r>
          </a:p>
          <a:p>
            <a:pPr marL="285750" indent="-285750">
              <a:buFont typeface="Wingdings" pitchFamily="2" charset="2"/>
              <a:buChar char="q"/>
            </a:pPr>
            <a:endParaRPr lang="en-US" sz="2400" dirty="0"/>
          </a:p>
          <a:p>
            <a:pPr marL="285750" indent="-285750">
              <a:buFont typeface="Wingdings" pitchFamily="2" charset="2"/>
              <a:buChar char="q"/>
            </a:pPr>
            <a:r>
              <a:rPr lang="en-US" sz="2400" dirty="0"/>
              <a:t>2: JSON Web Token (JWT)</a:t>
            </a:r>
          </a:p>
          <a:p>
            <a:pPr marL="285750" indent="-285750">
              <a:buFont typeface="Wingdings" pitchFamily="2" charset="2"/>
              <a:buChar char="q"/>
            </a:pPr>
            <a:r>
              <a:rPr lang="en-US" sz="2400" dirty="0"/>
              <a:t>2.1: Exercise </a:t>
            </a:r>
          </a:p>
          <a:p>
            <a:pPr marL="285750" indent="-285750">
              <a:buFont typeface="Wingdings" pitchFamily="2" charset="2"/>
              <a:buChar char="q"/>
            </a:pPr>
            <a:endParaRPr lang="en-US" sz="2400" dirty="0"/>
          </a:p>
          <a:p>
            <a:pPr marL="285750" indent="-285750">
              <a:buFont typeface="Wingdings" pitchFamily="2" charset="2"/>
              <a:buChar char="q"/>
            </a:pPr>
            <a:r>
              <a:rPr lang="en-US" sz="2400" dirty="0"/>
              <a:t>3: Authorizations</a:t>
            </a:r>
          </a:p>
          <a:p>
            <a:pPr marL="285750" indent="-285750">
              <a:buFont typeface="Wingdings" pitchFamily="2" charset="2"/>
              <a:buChar char="q"/>
            </a:pPr>
            <a:r>
              <a:rPr lang="en-US" sz="2400" dirty="0"/>
              <a:t>4: Roles</a:t>
            </a:r>
          </a:p>
          <a:p>
            <a:pPr marL="285750" indent="-285750">
              <a:buFont typeface="Wingdings" pitchFamily="2" charset="2"/>
              <a:buChar char="q"/>
            </a:pPr>
            <a:r>
              <a:rPr lang="en-US" sz="2400" dirty="0"/>
              <a:t>5: Exercise</a:t>
            </a:r>
          </a:p>
        </p:txBody>
      </p:sp>
    </p:spTree>
    <p:extLst>
      <p:ext uri="{BB962C8B-B14F-4D97-AF65-F5344CB8AC3E}">
        <p14:creationId xmlns:p14="http://schemas.microsoft.com/office/powerpoint/2010/main" val="2155928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29D8FD0-C8E2-DD46-97C2-AAF7633CC3D3}"/>
              </a:ext>
            </a:extLst>
          </p:cNvPr>
          <p:cNvSpPr>
            <a:spLocks noGrp="1"/>
          </p:cNvSpPr>
          <p:nvPr>
            <p:ph type="title"/>
          </p:nvPr>
        </p:nvSpPr>
        <p:spPr/>
        <p:txBody>
          <a:bodyPr/>
          <a:lstStyle/>
          <a:p>
            <a:endParaRPr lang="en-IL"/>
          </a:p>
        </p:txBody>
      </p:sp>
      <p:pic>
        <p:nvPicPr>
          <p:cNvPr id="2050" name="Picture 2">
            <a:extLst>
              <a:ext uri="{FF2B5EF4-FFF2-40B4-BE49-F238E27FC236}">
                <a16:creationId xmlns:a16="http://schemas.microsoft.com/office/drawing/2014/main" id="{7B1BD949-ACD6-D24D-859E-A1C12106B4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3213"/>
            <a:ext cx="12192000" cy="6251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D18D2F0-B4C3-934B-BDDF-EC08FBC7AC8A}"/>
              </a:ext>
            </a:extLst>
          </p:cNvPr>
          <p:cNvSpPr txBox="1"/>
          <p:nvPr/>
        </p:nvSpPr>
        <p:spPr>
          <a:xfrm>
            <a:off x="2194560" y="692626"/>
            <a:ext cx="868680" cy="365760"/>
          </a:xfrm>
          <a:prstGeom prst="rect">
            <a:avLst/>
          </a:prstGeom>
          <a:noFill/>
        </p:spPr>
        <p:txBody>
          <a:bodyPr wrap="square" rtlCol="0">
            <a:spAutoFit/>
          </a:bodyPr>
          <a:lstStyle/>
          <a:p>
            <a:r>
              <a:rPr lang="en-IL" dirty="0">
                <a:solidFill>
                  <a:schemeClr val="bg1"/>
                </a:solidFill>
                <a:highlight>
                  <a:srgbClr val="C0C0C0"/>
                </a:highlight>
              </a:rPr>
              <a:t>POST</a:t>
            </a:r>
          </a:p>
        </p:txBody>
      </p:sp>
      <p:sp>
        <p:nvSpPr>
          <p:cNvPr id="6" name="TextBox 5">
            <a:extLst>
              <a:ext uri="{FF2B5EF4-FFF2-40B4-BE49-F238E27FC236}">
                <a16:creationId xmlns:a16="http://schemas.microsoft.com/office/drawing/2014/main" id="{85DEB25C-65C3-494F-8441-5B88F2A28402}"/>
              </a:ext>
            </a:extLst>
          </p:cNvPr>
          <p:cNvSpPr txBox="1"/>
          <p:nvPr/>
        </p:nvSpPr>
        <p:spPr>
          <a:xfrm>
            <a:off x="2179320" y="3435826"/>
            <a:ext cx="868680" cy="365760"/>
          </a:xfrm>
          <a:prstGeom prst="rect">
            <a:avLst/>
          </a:prstGeom>
          <a:noFill/>
        </p:spPr>
        <p:txBody>
          <a:bodyPr wrap="square" rtlCol="0">
            <a:spAutoFit/>
          </a:bodyPr>
          <a:lstStyle/>
          <a:p>
            <a:r>
              <a:rPr lang="en-IL" dirty="0">
                <a:solidFill>
                  <a:schemeClr val="bg1"/>
                </a:solidFill>
                <a:highlight>
                  <a:srgbClr val="C0C0C0"/>
                </a:highlight>
              </a:rPr>
              <a:t>POST</a:t>
            </a:r>
          </a:p>
        </p:txBody>
      </p:sp>
    </p:spTree>
    <p:extLst>
      <p:ext uri="{BB962C8B-B14F-4D97-AF65-F5344CB8AC3E}">
        <p14:creationId xmlns:p14="http://schemas.microsoft.com/office/powerpoint/2010/main" val="2159730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4340" name="Picture 4" descr="What is JSON Web Tokens (JWT) and Why Should You use JWT">
            <a:extLst>
              <a:ext uri="{FF2B5EF4-FFF2-40B4-BE49-F238E27FC236}">
                <a16:creationId xmlns:a16="http://schemas.microsoft.com/office/drawing/2014/main" id="{400FD482-9534-1F45-83F5-EF1E38EDE0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8300" y="2368550"/>
            <a:ext cx="3835400" cy="212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88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84E2FEF-74EA-9C4A-B7F8-D5AF9CC85439}"/>
              </a:ext>
            </a:extLst>
          </p:cNvPr>
          <p:cNvSpPr>
            <a:spLocks noGrp="1"/>
          </p:cNvSpPr>
          <p:nvPr>
            <p:ph type="title"/>
          </p:nvPr>
        </p:nvSpPr>
        <p:spPr>
          <a:xfrm>
            <a:off x="3831454" y="31192"/>
            <a:ext cx="6586491" cy="865781"/>
          </a:xfrm>
        </p:spPr>
        <p:txBody>
          <a:bodyPr vert="horz" lIns="91440" tIns="45720" rIns="91440" bIns="45720" rtlCol="0" anchor="b">
            <a:normAutofit/>
          </a:bodyPr>
          <a:lstStyle/>
          <a:p>
            <a:r>
              <a:rPr lang="en-US" sz="4800" dirty="0"/>
              <a:t>Some basics definitions</a:t>
            </a:r>
          </a:p>
        </p:txBody>
      </p:sp>
      <p:sp>
        <p:nvSpPr>
          <p:cNvPr id="11" name="TextBox 6">
            <a:extLst>
              <a:ext uri="{FF2B5EF4-FFF2-40B4-BE49-F238E27FC236}">
                <a16:creationId xmlns:a16="http://schemas.microsoft.com/office/drawing/2014/main" id="{0D434488-5884-DC47-825F-DB289BAA0DD0}"/>
              </a:ext>
            </a:extLst>
          </p:cNvPr>
          <p:cNvSpPr txBox="1"/>
          <p:nvPr/>
        </p:nvSpPr>
        <p:spPr>
          <a:xfrm>
            <a:off x="3051499" y="2227189"/>
            <a:ext cx="9143999" cy="5031387"/>
          </a:xfrm>
          <a:prstGeom prst="rect">
            <a:avLst/>
          </a:prstGeom>
        </p:spPr>
        <p:txBody>
          <a:bodyPr vert="horz" lIns="91440" tIns="45720" rIns="91440" bIns="45720" rtlCol="0">
            <a:noAutofit/>
          </a:bodyPr>
          <a:lstStyle/>
          <a:p>
            <a:pPr indent="-228600" defTabSz="914400">
              <a:lnSpc>
                <a:spcPct val="90000"/>
              </a:lnSpc>
              <a:spcAft>
                <a:spcPts val="600"/>
              </a:spcAft>
              <a:buFont typeface="Arial" panose="020B0604020202020204" pitchFamily="34" charset="0"/>
              <a:buChar char="•"/>
            </a:pPr>
            <a:r>
              <a:rPr lang="en-US" sz="2800" u="sng" dirty="0"/>
              <a:t>Encoding:</a:t>
            </a:r>
            <a:r>
              <a:rPr lang="en-US" sz="2800" dirty="0"/>
              <a:t> process of putting a sequence of characters (letters, numbers, punctuation, and certain symbols) into a specialized format for efficient transmission or storage</a:t>
            </a:r>
          </a:p>
          <a:p>
            <a:pPr indent="-228600" defTabSz="914400">
              <a:lnSpc>
                <a:spcPct val="90000"/>
              </a:lnSpc>
              <a:spcAft>
                <a:spcPts val="600"/>
              </a:spcAft>
              <a:buFont typeface="Arial" panose="020B0604020202020204" pitchFamily="34" charset="0"/>
              <a:buChar char="•"/>
            </a:pPr>
            <a:endParaRPr lang="en-US" sz="2800" dirty="0"/>
          </a:p>
          <a:p>
            <a:pPr indent="-228600" defTabSz="914400">
              <a:lnSpc>
                <a:spcPct val="90000"/>
              </a:lnSpc>
              <a:spcAft>
                <a:spcPts val="600"/>
              </a:spcAft>
              <a:buFont typeface="Arial" panose="020B0604020202020204" pitchFamily="34" charset="0"/>
              <a:buChar char="•"/>
            </a:pPr>
            <a:r>
              <a:rPr lang="en-US" sz="2800" u="sng" dirty="0"/>
              <a:t>Encryption</a:t>
            </a:r>
            <a:r>
              <a:rPr lang="en-US" sz="2800" dirty="0"/>
              <a:t>: process of taking plain text, like a text message or email, and scrambling it into an unreadable format — called “cipher text.”</a:t>
            </a:r>
          </a:p>
          <a:p>
            <a:pPr indent="-228600" defTabSz="914400">
              <a:lnSpc>
                <a:spcPct val="90000"/>
              </a:lnSpc>
              <a:spcAft>
                <a:spcPts val="600"/>
              </a:spcAft>
              <a:buFont typeface="Arial" panose="020B0604020202020204" pitchFamily="34" charset="0"/>
              <a:buChar char="•"/>
            </a:pPr>
            <a:endParaRPr lang="en-US" sz="2800" dirty="0"/>
          </a:p>
          <a:p>
            <a:pPr indent="-228600" defTabSz="914400">
              <a:lnSpc>
                <a:spcPct val="90000"/>
              </a:lnSpc>
              <a:spcAft>
                <a:spcPts val="600"/>
              </a:spcAft>
              <a:buFont typeface="Arial" panose="020B0604020202020204" pitchFamily="34" charset="0"/>
              <a:buChar char="•"/>
            </a:pPr>
            <a:r>
              <a:rPr lang="en-US" sz="2800" u="sng" dirty="0"/>
              <a:t>Private key Vs Public key</a:t>
            </a:r>
            <a:r>
              <a:rPr lang="en-US" sz="2800" dirty="0"/>
              <a:t>:  In asymmetric encryption, a public key is used to encrypt a message, whereas a private key is used to decrypt it. </a:t>
            </a:r>
          </a:p>
          <a:p>
            <a:pPr indent="-228600" defTabSz="914400">
              <a:lnSpc>
                <a:spcPct val="90000"/>
              </a:lnSpc>
              <a:spcAft>
                <a:spcPts val="600"/>
              </a:spcAft>
              <a:buFont typeface="Arial" panose="020B0604020202020204" pitchFamily="34" charset="0"/>
              <a:buChar char="•"/>
            </a:pPr>
            <a:endParaRPr lang="en-US" sz="2800" dirty="0"/>
          </a:p>
        </p:txBody>
      </p:sp>
      <p:pic>
        <p:nvPicPr>
          <p:cNvPr id="12" name="Picture 8" descr="Padlock on computer motherboard">
            <a:extLst>
              <a:ext uri="{FF2B5EF4-FFF2-40B4-BE49-F238E27FC236}">
                <a16:creationId xmlns:a16="http://schemas.microsoft.com/office/drawing/2014/main" id="{75E88641-D603-4DF4-99B1-EEDE29458562}"/>
              </a:ext>
            </a:extLst>
          </p:cNvPr>
          <p:cNvPicPr>
            <a:picLocks noChangeAspect="1"/>
          </p:cNvPicPr>
          <p:nvPr/>
        </p:nvPicPr>
        <p:blipFill rotWithShape="1">
          <a:blip r:embed="rId3"/>
          <a:srcRect l="15763" r="39117" b="-1"/>
          <a:stretch/>
        </p:blipFill>
        <p:spPr>
          <a:xfrm>
            <a:off x="21" y="10"/>
            <a:ext cx="2910820" cy="4800586"/>
          </a:xfrm>
          <a:prstGeom prst="rect">
            <a:avLst/>
          </a:prstGeom>
          <a:effectLst/>
        </p:spPr>
      </p:pic>
      <p:cxnSp>
        <p:nvCxnSpPr>
          <p:cNvPr id="13" name="Straight Connector 1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499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84E2FEF-74EA-9C4A-B7F8-D5AF9CC85439}"/>
              </a:ext>
            </a:extLst>
          </p:cNvPr>
          <p:cNvSpPr>
            <a:spLocks noGrp="1"/>
          </p:cNvSpPr>
          <p:nvPr>
            <p:ph type="title"/>
          </p:nvPr>
        </p:nvSpPr>
        <p:spPr>
          <a:xfrm>
            <a:off x="524741" y="620392"/>
            <a:ext cx="3808268" cy="5504688"/>
          </a:xfrm>
        </p:spPr>
        <p:txBody>
          <a:bodyPr vert="horz" lIns="91440" tIns="45720" rIns="91440" bIns="45720" rtlCol="0" anchor="ctr">
            <a:normAutofit/>
          </a:bodyPr>
          <a:lstStyle/>
          <a:p>
            <a:r>
              <a:rPr lang="en-US" sz="6000" kern="1200" dirty="0">
                <a:solidFill>
                  <a:srgbClr val="FF0000"/>
                </a:solidFill>
                <a:latin typeface="+mj-lt"/>
                <a:ea typeface="+mj-ea"/>
                <a:cs typeface="+mj-cs"/>
              </a:rPr>
              <a:t>Road map</a:t>
            </a:r>
          </a:p>
        </p:txBody>
      </p:sp>
      <p:graphicFrame>
        <p:nvGraphicFramePr>
          <p:cNvPr id="9" name="TextBox 6">
            <a:extLst>
              <a:ext uri="{FF2B5EF4-FFF2-40B4-BE49-F238E27FC236}">
                <a16:creationId xmlns:a16="http://schemas.microsoft.com/office/drawing/2014/main" id="{4C46DA8E-7F10-49DB-8642-04BB22DE24C9}"/>
              </a:ext>
            </a:extLst>
          </p:cNvPr>
          <p:cNvGraphicFramePr/>
          <p:nvPr>
            <p:extLst>
              <p:ext uri="{D42A27DB-BD31-4B8C-83A1-F6EECF244321}">
                <p14:modId xmlns:p14="http://schemas.microsoft.com/office/powerpoint/2010/main" val="165406615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7048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84E2FEF-74EA-9C4A-B7F8-D5AF9CC85439}"/>
              </a:ext>
            </a:extLst>
          </p:cNvPr>
          <p:cNvSpPr>
            <a:spLocks noGrp="1"/>
          </p:cNvSpPr>
          <p:nvPr>
            <p:ph type="title"/>
          </p:nvPr>
        </p:nvSpPr>
        <p:spPr>
          <a:xfrm>
            <a:off x="590598" y="210727"/>
            <a:ext cx="10515600" cy="1325563"/>
          </a:xfrm>
        </p:spPr>
        <p:txBody>
          <a:bodyPr>
            <a:normAutofit/>
          </a:bodyPr>
          <a:lstStyle/>
          <a:p>
            <a:r>
              <a:rPr lang="en-IL" sz="4800" dirty="0"/>
              <a:t>Anatomy of a JWT</a:t>
            </a:r>
          </a:p>
        </p:txBody>
      </p:sp>
      <p:sp>
        <p:nvSpPr>
          <p:cNvPr id="7" name="TextBox 6">
            <a:extLst>
              <a:ext uri="{FF2B5EF4-FFF2-40B4-BE49-F238E27FC236}">
                <a16:creationId xmlns:a16="http://schemas.microsoft.com/office/drawing/2014/main" id="{0D434488-5884-DC47-825F-DB289BAA0DD0}"/>
              </a:ext>
            </a:extLst>
          </p:cNvPr>
          <p:cNvSpPr txBox="1"/>
          <p:nvPr/>
        </p:nvSpPr>
        <p:spPr>
          <a:xfrm>
            <a:off x="590598" y="1536290"/>
            <a:ext cx="11281362" cy="3416710"/>
          </a:xfrm>
          <a:prstGeom prst="rect">
            <a:avLst/>
          </a:prstGeom>
        </p:spPr>
        <p:txBody>
          <a:bodyPr vert="horz" lIns="91440" tIns="45720" rIns="91440" bIns="45720" rtlCol="0">
            <a:normAutofit lnSpcReduction="10000"/>
          </a:bodyPr>
          <a:lstStyle/>
          <a:p>
            <a:pPr defTabSz="914400">
              <a:lnSpc>
                <a:spcPct val="90000"/>
              </a:lnSpc>
              <a:spcAft>
                <a:spcPts val="600"/>
              </a:spcAft>
            </a:pPr>
            <a:r>
              <a:rPr lang="en-US" sz="2800" dirty="0"/>
              <a:t>A JSON Web Token is essentially a long encoded text string. </a:t>
            </a:r>
          </a:p>
          <a:p>
            <a:pPr defTabSz="914400">
              <a:lnSpc>
                <a:spcPct val="90000"/>
              </a:lnSpc>
              <a:spcAft>
                <a:spcPts val="600"/>
              </a:spcAft>
            </a:pPr>
            <a:r>
              <a:rPr lang="en-US" sz="2800" dirty="0"/>
              <a:t>This string is composed of three smaller parts, separated by a dot sign. These parts are:</a:t>
            </a:r>
          </a:p>
          <a:p>
            <a:pPr marL="457200" indent="-457200" defTabSz="914400">
              <a:lnSpc>
                <a:spcPct val="90000"/>
              </a:lnSpc>
              <a:spcAft>
                <a:spcPts val="600"/>
              </a:spcAft>
              <a:buFont typeface="Arial" panose="020B0604020202020204" pitchFamily="34" charset="0"/>
              <a:buChar char="•"/>
            </a:pPr>
            <a:r>
              <a:rPr lang="en-US" sz="2800" dirty="0"/>
              <a:t>The header</a:t>
            </a:r>
          </a:p>
          <a:p>
            <a:pPr marL="457200" indent="-457200" defTabSz="914400">
              <a:lnSpc>
                <a:spcPct val="90000"/>
              </a:lnSpc>
              <a:spcAft>
                <a:spcPts val="600"/>
              </a:spcAft>
              <a:buFont typeface="Arial" panose="020B0604020202020204" pitchFamily="34" charset="0"/>
              <a:buChar char="•"/>
            </a:pPr>
            <a:r>
              <a:rPr lang="en-US" sz="2800" dirty="0"/>
              <a:t>A payload or body</a:t>
            </a:r>
          </a:p>
          <a:p>
            <a:pPr marL="457200" indent="-457200" defTabSz="914400">
              <a:lnSpc>
                <a:spcPct val="90000"/>
              </a:lnSpc>
              <a:spcAft>
                <a:spcPts val="600"/>
              </a:spcAft>
              <a:buFont typeface="Arial" panose="020B0604020202020204" pitchFamily="34" charset="0"/>
              <a:buChar char="•"/>
            </a:pPr>
            <a:r>
              <a:rPr lang="en-US" sz="2800" dirty="0"/>
              <a:t>A signature</a:t>
            </a:r>
          </a:p>
          <a:p>
            <a:pPr marL="457200" indent="-457200" defTabSz="914400">
              <a:lnSpc>
                <a:spcPct val="90000"/>
              </a:lnSpc>
              <a:spcAft>
                <a:spcPts val="600"/>
              </a:spcAft>
              <a:buFont typeface="Arial" panose="020B0604020202020204" pitchFamily="34" charset="0"/>
              <a:buChar char="•"/>
            </a:pPr>
            <a:endParaRPr lang="en-US" sz="2800" dirty="0"/>
          </a:p>
          <a:p>
            <a:pPr defTabSz="914400">
              <a:lnSpc>
                <a:spcPct val="90000"/>
              </a:lnSpc>
              <a:spcAft>
                <a:spcPts val="600"/>
              </a:spcAft>
            </a:pPr>
            <a:r>
              <a:rPr lang="en-US" sz="3600" dirty="0" err="1">
                <a:solidFill>
                  <a:srgbClr val="FF0000"/>
                </a:solidFill>
              </a:rPr>
              <a:t>header</a:t>
            </a:r>
            <a:r>
              <a:rPr lang="en-US" sz="3600" dirty="0" err="1"/>
              <a:t>.</a:t>
            </a:r>
            <a:r>
              <a:rPr lang="en-US" sz="3600" dirty="0" err="1">
                <a:solidFill>
                  <a:srgbClr val="FFC000"/>
                </a:solidFill>
              </a:rPr>
              <a:t>payload</a:t>
            </a:r>
            <a:r>
              <a:rPr lang="en-US" sz="3600" dirty="0" err="1"/>
              <a:t>.</a:t>
            </a:r>
            <a:r>
              <a:rPr lang="en-US" sz="3600" dirty="0" err="1">
                <a:solidFill>
                  <a:srgbClr val="00B050"/>
                </a:solidFill>
              </a:rPr>
              <a:t>signature</a:t>
            </a:r>
            <a:endParaRPr lang="en-US" sz="3600" dirty="0">
              <a:solidFill>
                <a:srgbClr val="00B050"/>
              </a:solidFill>
            </a:endParaRPr>
          </a:p>
        </p:txBody>
      </p:sp>
    </p:spTree>
    <p:extLst>
      <p:ext uri="{BB962C8B-B14F-4D97-AF65-F5344CB8AC3E}">
        <p14:creationId xmlns:p14="http://schemas.microsoft.com/office/powerpoint/2010/main" val="2031483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84E2FEF-74EA-9C4A-B7F8-D5AF9CC85439}"/>
              </a:ext>
            </a:extLst>
          </p:cNvPr>
          <p:cNvSpPr>
            <a:spLocks noGrp="1"/>
          </p:cNvSpPr>
          <p:nvPr>
            <p:ph type="title"/>
          </p:nvPr>
        </p:nvSpPr>
        <p:spPr>
          <a:xfrm>
            <a:off x="455319" y="177088"/>
            <a:ext cx="10515600" cy="1325563"/>
          </a:xfrm>
        </p:spPr>
        <p:txBody>
          <a:bodyPr>
            <a:normAutofit/>
          </a:bodyPr>
          <a:lstStyle/>
          <a:p>
            <a:r>
              <a:rPr lang="en-IL" sz="4800" dirty="0"/>
              <a:t>Header</a:t>
            </a:r>
          </a:p>
        </p:txBody>
      </p:sp>
      <p:sp>
        <p:nvSpPr>
          <p:cNvPr id="7" name="TextBox 6">
            <a:extLst>
              <a:ext uri="{FF2B5EF4-FFF2-40B4-BE49-F238E27FC236}">
                <a16:creationId xmlns:a16="http://schemas.microsoft.com/office/drawing/2014/main" id="{0D434488-5884-DC47-825F-DB289BAA0DD0}"/>
              </a:ext>
            </a:extLst>
          </p:cNvPr>
          <p:cNvSpPr txBox="1"/>
          <p:nvPr/>
        </p:nvSpPr>
        <p:spPr>
          <a:xfrm>
            <a:off x="455319" y="1485188"/>
            <a:ext cx="11281362" cy="755092"/>
          </a:xfrm>
          <a:prstGeom prst="rect">
            <a:avLst/>
          </a:prstGeom>
        </p:spPr>
        <p:txBody>
          <a:bodyPr vert="horz" lIns="91440" tIns="45720" rIns="91440" bIns="45720" rtlCol="0">
            <a:normAutofit/>
          </a:bodyPr>
          <a:lstStyle/>
          <a:p>
            <a:r>
              <a:rPr lang="en-US" sz="2800" dirty="0"/>
              <a:t>The header section contains information about the token itself.</a:t>
            </a:r>
          </a:p>
        </p:txBody>
      </p:sp>
      <p:sp>
        <p:nvSpPr>
          <p:cNvPr id="8" name="TextBox 7">
            <a:extLst>
              <a:ext uri="{FF2B5EF4-FFF2-40B4-BE49-F238E27FC236}">
                <a16:creationId xmlns:a16="http://schemas.microsoft.com/office/drawing/2014/main" id="{B4249BBA-AF9F-5640-818F-DCFAC01EF3B1}"/>
              </a:ext>
            </a:extLst>
          </p:cNvPr>
          <p:cNvSpPr txBox="1"/>
          <p:nvPr/>
        </p:nvSpPr>
        <p:spPr>
          <a:xfrm>
            <a:off x="318159" y="4397180"/>
            <a:ext cx="11281362" cy="1676781"/>
          </a:xfrm>
          <a:prstGeom prst="rect">
            <a:avLst/>
          </a:prstGeom>
        </p:spPr>
        <p:txBody>
          <a:bodyPr vert="horz" lIns="91440" tIns="45720" rIns="91440" bIns="45720" rtlCol="0">
            <a:normAutofit/>
          </a:bodyPr>
          <a:lstStyle/>
          <a:p>
            <a:r>
              <a:rPr lang="en-US" sz="2800" dirty="0"/>
              <a:t>The header includes information about how the JWT claims set, the payload, is encoded.</a:t>
            </a:r>
          </a:p>
        </p:txBody>
      </p:sp>
      <p:pic>
        <p:nvPicPr>
          <p:cNvPr id="5" name="Picture 4">
            <a:extLst>
              <a:ext uri="{FF2B5EF4-FFF2-40B4-BE49-F238E27FC236}">
                <a16:creationId xmlns:a16="http://schemas.microsoft.com/office/drawing/2014/main" id="{295F64B4-C902-B947-BC8D-C1456D2F2AA8}"/>
              </a:ext>
            </a:extLst>
          </p:cNvPr>
          <p:cNvPicPr>
            <a:picLocks noChangeAspect="1"/>
          </p:cNvPicPr>
          <p:nvPr/>
        </p:nvPicPr>
        <p:blipFill>
          <a:blip r:embed="rId3"/>
          <a:stretch>
            <a:fillRect/>
          </a:stretch>
        </p:blipFill>
        <p:spPr>
          <a:xfrm>
            <a:off x="921576" y="2201814"/>
            <a:ext cx="3441613" cy="1523337"/>
          </a:xfrm>
          <a:prstGeom prst="rect">
            <a:avLst/>
          </a:prstGeom>
        </p:spPr>
      </p:pic>
      <p:sp>
        <p:nvSpPr>
          <p:cNvPr id="6" name="TextBox 5">
            <a:extLst>
              <a:ext uri="{FF2B5EF4-FFF2-40B4-BE49-F238E27FC236}">
                <a16:creationId xmlns:a16="http://schemas.microsoft.com/office/drawing/2014/main" id="{CB8E3539-9711-324B-AF47-653930483516}"/>
              </a:ext>
            </a:extLst>
          </p:cNvPr>
          <p:cNvSpPr txBox="1"/>
          <p:nvPr/>
        </p:nvSpPr>
        <p:spPr>
          <a:xfrm>
            <a:off x="4829446" y="3125380"/>
            <a:ext cx="2676939" cy="369332"/>
          </a:xfrm>
          <a:prstGeom prst="rect">
            <a:avLst/>
          </a:prstGeom>
          <a:noFill/>
        </p:spPr>
        <p:txBody>
          <a:bodyPr wrap="square" rtlCol="0">
            <a:spAutoFit/>
          </a:bodyPr>
          <a:lstStyle/>
          <a:p>
            <a:r>
              <a:rPr lang="en-US" dirty="0"/>
              <a:t>T</a:t>
            </a:r>
            <a:r>
              <a:rPr lang="en-IL" dirty="0"/>
              <a:t>oken type (optionnal)</a:t>
            </a:r>
          </a:p>
        </p:txBody>
      </p:sp>
      <p:sp>
        <p:nvSpPr>
          <p:cNvPr id="9" name="TextBox 8">
            <a:extLst>
              <a:ext uri="{FF2B5EF4-FFF2-40B4-BE49-F238E27FC236}">
                <a16:creationId xmlns:a16="http://schemas.microsoft.com/office/drawing/2014/main" id="{6F0197FE-C247-E74D-9E3A-5FA61EBB42FD}"/>
              </a:ext>
            </a:extLst>
          </p:cNvPr>
          <p:cNvSpPr txBox="1"/>
          <p:nvPr/>
        </p:nvSpPr>
        <p:spPr>
          <a:xfrm>
            <a:off x="4829446" y="2377757"/>
            <a:ext cx="4664766" cy="369332"/>
          </a:xfrm>
          <a:prstGeom prst="rect">
            <a:avLst/>
          </a:prstGeom>
          <a:noFill/>
        </p:spPr>
        <p:txBody>
          <a:bodyPr wrap="square" rtlCol="0">
            <a:spAutoFit/>
          </a:bodyPr>
          <a:lstStyle/>
          <a:p>
            <a:r>
              <a:rPr lang="en-US" dirty="0"/>
              <a:t>Algorithm is used to generate the signature</a:t>
            </a:r>
            <a:endParaRPr lang="en-IL" dirty="0"/>
          </a:p>
        </p:txBody>
      </p:sp>
      <p:cxnSp>
        <p:nvCxnSpPr>
          <p:cNvPr id="11" name="Straight Arrow Connector 10">
            <a:extLst>
              <a:ext uri="{FF2B5EF4-FFF2-40B4-BE49-F238E27FC236}">
                <a16:creationId xmlns:a16="http://schemas.microsoft.com/office/drawing/2014/main" id="{9C68450D-C0E0-E241-B750-CD0FBE257E96}"/>
              </a:ext>
            </a:extLst>
          </p:cNvPr>
          <p:cNvCxnSpPr>
            <a:stCxn id="9" idx="1"/>
          </p:cNvCxnSpPr>
          <p:nvPr/>
        </p:nvCxnSpPr>
        <p:spPr>
          <a:xfrm flipH="1">
            <a:off x="3246783" y="2562423"/>
            <a:ext cx="1582663" cy="23562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DD8E3E5-7FC2-AA48-868D-03FAA511D554}"/>
              </a:ext>
            </a:extLst>
          </p:cNvPr>
          <p:cNvCxnSpPr>
            <a:cxnSpLocks/>
            <a:stCxn id="6" idx="1"/>
          </p:cNvCxnSpPr>
          <p:nvPr/>
        </p:nvCxnSpPr>
        <p:spPr>
          <a:xfrm flipH="1" flipV="1">
            <a:off x="3013656" y="3152632"/>
            <a:ext cx="1815790" cy="15741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5453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84E2FEF-74EA-9C4A-B7F8-D5AF9CC85439}"/>
              </a:ext>
            </a:extLst>
          </p:cNvPr>
          <p:cNvSpPr>
            <a:spLocks noGrp="1"/>
          </p:cNvSpPr>
          <p:nvPr>
            <p:ph type="title"/>
          </p:nvPr>
        </p:nvSpPr>
        <p:spPr>
          <a:xfrm>
            <a:off x="455319" y="177088"/>
            <a:ext cx="10515600" cy="1325563"/>
          </a:xfrm>
        </p:spPr>
        <p:txBody>
          <a:bodyPr>
            <a:normAutofit/>
          </a:bodyPr>
          <a:lstStyle/>
          <a:p>
            <a:r>
              <a:rPr lang="en-US" sz="4800" dirty="0"/>
              <a:t>rfc7519</a:t>
            </a:r>
            <a:endParaRPr lang="en-IL" sz="4800" dirty="0"/>
          </a:p>
        </p:txBody>
      </p:sp>
      <p:pic>
        <p:nvPicPr>
          <p:cNvPr id="2" name="Picture 1">
            <a:extLst>
              <a:ext uri="{FF2B5EF4-FFF2-40B4-BE49-F238E27FC236}">
                <a16:creationId xmlns:a16="http://schemas.microsoft.com/office/drawing/2014/main" id="{2EE53536-E03A-4E41-B5F6-C5C2D18C6057}"/>
              </a:ext>
            </a:extLst>
          </p:cNvPr>
          <p:cNvPicPr>
            <a:picLocks noChangeAspect="1"/>
          </p:cNvPicPr>
          <p:nvPr/>
        </p:nvPicPr>
        <p:blipFill>
          <a:blip r:embed="rId2"/>
          <a:stretch>
            <a:fillRect/>
          </a:stretch>
        </p:blipFill>
        <p:spPr>
          <a:xfrm>
            <a:off x="1357236" y="1502651"/>
            <a:ext cx="9477528" cy="3886683"/>
          </a:xfrm>
          <a:prstGeom prst="rect">
            <a:avLst/>
          </a:prstGeom>
        </p:spPr>
      </p:pic>
    </p:spTree>
    <p:extLst>
      <p:ext uri="{BB962C8B-B14F-4D97-AF65-F5344CB8AC3E}">
        <p14:creationId xmlns:p14="http://schemas.microsoft.com/office/powerpoint/2010/main" val="2692151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84E2FEF-74EA-9C4A-B7F8-D5AF9CC85439}"/>
              </a:ext>
            </a:extLst>
          </p:cNvPr>
          <p:cNvSpPr>
            <a:spLocks noGrp="1"/>
          </p:cNvSpPr>
          <p:nvPr>
            <p:ph type="title"/>
          </p:nvPr>
        </p:nvSpPr>
        <p:spPr>
          <a:xfrm>
            <a:off x="455319" y="159625"/>
            <a:ext cx="10515600" cy="1325563"/>
          </a:xfrm>
        </p:spPr>
        <p:txBody>
          <a:bodyPr>
            <a:normAutofit/>
          </a:bodyPr>
          <a:lstStyle/>
          <a:p>
            <a:r>
              <a:rPr lang="en-IL" sz="4800" dirty="0"/>
              <a:t>Header</a:t>
            </a:r>
          </a:p>
        </p:txBody>
      </p:sp>
      <p:sp>
        <p:nvSpPr>
          <p:cNvPr id="7" name="TextBox 6">
            <a:extLst>
              <a:ext uri="{FF2B5EF4-FFF2-40B4-BE49-F238E27FC236}">
                <a16:creationId xmlns:a16="http://schemas.microsoft.com/office/drawing/2014/main" id="{0D434488-5884-DC47-825F-DB289BAA0DD0}"/>
              </a:ext>
            </a:extLst>
          </p:cNvPr>
          <p:cNvSpPr txBox="1"/>
          <p:nvPr/>
        </p:nvSpPr>
        <p:spPr>
          <a:xfrm>
            <a:off x="455319" y="3683713"/>
            <a:ext cx="11281362" cy="2434442"/>
          </a:xfrm>
          <a:prstGeom prst="rect">
            <a:avLst/>
          </a:prstGeom>
        </p:spPr>
        <p:txBody>
          <a:bodyPr vert="horz" lIns="91440" tIns="45720" rIns="91440" bIns="45720" rtlCol="0">
            <a:normAutofit/>
          </a:bodyPr>
          <a:lstStyle/>
          <a:p>
            <a:r>
              <a:rPr lang="en-US" sz="2800" dirty="0"/>
              <a:t>We set the signing algorithm to be HMAC SHA256 (JWT supports multiple algorithms), then we create a buffer from this JSON-encoded object, and we encode it using base64.</a:t>
            </a:r>
          </a:p>
          <a:p>
            <a:endParaRPr lang="en-US" sz="2800" dirty="0"/>
          </a:p>
          <a:p>
            <a:r>
              <a:rPr lang="en-US" sz="2800" dirty="0"/>
              <a:t>The partial result is eyJhbGciOiJIUzI1NiIsInR5cCI6IkpXVCJ9.</a:t>
            </a:r>
          </a:p>
          <a:p>
            <a:pPr marL="457200" indent="-457200" defTabSz="914400">
              <a:lnSpc>
                <a:spcPct val="90000"/>
              </a:lnSpc>
              <a:spcAft>
                <a:spcPts val="600"/>
              </a:spcAft>
              <a:buFont typeface="Arial" panose="020B0604020202020204" pitchFamily="34" charset="0"/>
              <a:buChar char="•"/>
            </a:pPr>
            <a:endParaRPr lang="en-US" sz="2800" dirty="0"/>
          </a:p>
        </p:txBody>
      </p:sp>
      <p:pic>
        <p:nvPicPr>
          <p:cNvPr id="2" name="Picture 1">
            <a:extLst>
              <a:ext uri="{FF2B5EF4-FFF2-40B4-BE49-F238E27FC236}">
                <a16:creationId xmlns:a16="http://schemas.microsoft.com/office/drawing/2014/main" id="{2447986F-F165-8D4C-AF4B-50BEA5259910}"/>
              </a:ext>
            </a:extLst>
          </p:cNvPr>
          <p:cNvPicPr>
            <a:picLocks noChangeAspect="1"/>
          </p:cNvPicPr>
          <p:nvPr/>
        </p:nvPicPr>
        <p:blipFill>
          <a:blip r:embed="rId3"/>
          <a:stretch>
            <a:fillRect/>
          </a:stretch>
        </p:blipFill>
        <p:spPr>
          <a:xfrm>
            <a:off x="455319" y="1485187"/>
            <a:ext cx="9944100" cy="1689100"/>
          </a:xfrm>
          <a:prstGeom prst="rect">
            <a:avLst/>
          </a:prstGeom>
        </p:spPr>
      </p:pic>
    </p:spTree>
    <p:extLst>
      <p:ext uri="{BB962C8B-B14F-4D97-AF65-F5344CB8AC3E}">
        <p14:creationId xmlns:p14="http://schemas.microsoft.com/office/powerpoint/2010/main" val="2700712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84E2FEF-74EA-9C4A-B7F8-D5AF9CC85439}"/>
              </a:ext>
            </a:extLst>
          </p:cNvPr>
          <p:cNvSpPr>
            <a:spLocks noGrp="1"/>
          </p:cNvSpPr>
          <p:nvPr>
            <p:ph type="title"/>
          </p:nvPr>
        </p:nvSpPr>
        <p:spPr>
          <a:xfrm>
            <a:off x="455319" y="159625"/>
            <a:ext cx="10515600" cy="1325563"/>
          </a:xfrm>
        </p:spPr>
        <p:txBody>
          <a:bodyPr>
            <a:normAutofit/>
          </a:bodyPr>
          <a:lstStyle/>
          <a:p>
            <a:r>
              <a:rPr lang="en-IL" sz="4800" dirty="0"/>
              <a:t>Body</a:t>
            </a:r>
          </a:p>
        </p:txBody>
      </p:sp>
      <p:sp>
        <p:nvSpPr>
          <p:cNvPr id="7" name="TextBox 6">
            <a:extLst>
              <a:ext uri="{FF2B5EF4-FFF2-40B4-BE49-F238E27FC236}">
                <a16:creationId xmlns:a16="http://schemas.microsoft.com/office/drawing/2014/main" id="{0D434488-5884-DC47-825F-DB289BAA0DD0}"/>
              </a:ext>
            </a:extLst>
          </p:cNvPr>
          <p:cNvSpPr txBox="1"/>
          <p:nvPr/>
        </p:nvSpPr>
        <p:spPr>
          <a:xfrm>
            <a:off x="455319" y="1485188"/>
            <a:ext cx="11281362" cy="877012"/>
          </a:xfrm>
          <a:prstGeom prst="rect">
            <a:avLst/>
          </a:prstGeom>
        </p:spPr>
        <p:txBody>
          <a:bodyPr vert="horz" lIns="91440" tIns="45720" rIns="91440" bIns="45720" rtlCol="0">
            <a:noAutofit/>
          </a:bodyPr>
          <a:lstStyle/>
          <a:p>
            <a:r>
              <a:rPr lang="en-US" sz="2800" dirty="0"/>
              <a:t>The payload is the most important part of a JWT. It contains information (</a:t>
            </a:r>
            <a:r>
              <a:rPr lang="en-US" sz="2800" i="1" dirty="0"/>
              <a:t>claims</a:t>
            </a:r>
            <a:r>
              <a:rPr lang="en-US" sz="2800" dirty="0"/>
              <a:t> in JWT jargon – declaration?) about the client: in this example our entity is a user</a:t>
            </a:r>
          </a:p>
        </p:txBody>
      </p:sp>
      <p:pic>
        <p:nvPicPr>
          <p:cNvPr id="3" name="Picture 2">
            <a:extLst>
              <a:ext uri="{FF2B5EF4-FFF2-40B4-BE49-F238E27FC236}">
                <a16:creationId xmlns:a16="http://schemas.microsoft.com/office/drawing/2014/main" id="{1142A301-DEE6-7F4B-B50C-CABADAE0B462}"/>
              </a:ext>
            </a:extLst>
          </p:cNvPr>
          <p:cNvPicPr>
            <a:picLocks noChangeAspect="1"/>
          </p:cNvPicPr>
          <p:nvPr/>
        </p:nvPicPr>
        <p:blipFill>
          <a:blip r:embed="rId2"/>
          <a:stretch>
            <a:fillRect/>
          </a:stretch>
        </p:blipFill>
        <p:spPr>
          <a:xfrm>
            <a:off x="455319" y="2810751"/>
            <a:ext cx="6767116" cy="3574180"/>
          </a:xfrm>
          <a:prstGeom prst="rect">
            <a:avLst/>
          </a:prstGeom>
        </p:spPr>
      </p:pic>
    </p:spTree>
    <p:extLst>
      <p:ext uri="{BB962C8B-B14F-4D97-AF65-F5344CB8AC3E}">
        <p14:creationId xmlns:p14="http://schemas.microsoft.com/office/powerpoint/2010/main" val="587316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84E2FEF-74EA-9C4A-B7F8-D5AF9CC85439}"/>
              </a:ext>
            </a:extLst>
          </p:cNvPr>
          <p:cNvSpPr>
            <a:spLocks noGrp="1"/>
          </p:cNvSpPr>
          <p:nvPr>
            <p:ph type="title"/>
          </p:nvPr>
        </p:nvSpPr>
        <p:spPr>
          <a:xfrm>
            <a:off x="350520" y="159625"/>
            <a:ext cx="10515600" cy="1325563"/>
          </a:xfrm>
        </p:spPr>
        <p:txBody>
          <a:bodyPr>
            <a:normAutofit/>
          </a:bodyPr>
          <a:lstStyle/>
          <a:p>
            <a:r>
              <a:rPr lang="en-IL" sz="4800" dirty="0"/>
              <a:t>Signature</a:t>
            </a:r>
          </a:p>
        </p:txBody>
      </p:sp>
      <p:sp>
        <p:nvSpPr>
          <p:cNvPr id="7" name="TextBox 6">
            <a:extLst>
              <a:ext uri="{FF2B5EF4-FFF2-40B4-BE49-F238E27FC236}">
                <a16:creationId xmlns:a16="http://schemas.microsoft.com/office/drawing/2014/main" id="{0D434488-5884-DC47-825F-DB289BAA0DD0}"/>
              </a:ext>
            </a:extLst>
          </p:cNvPr>
          <p:cNvSpPr txBox="1"/>
          <p:nvPr/>
        </p:nvSpPr>
        <p:spPr>
          <a:xfrm>
            <a:off x="455319" y="1485188"/>
            <a:ext cx="11281362" cy="2431492"/>
          </a:xfrm>
          <a:prstGeom prst="rect">
            <a:avLst/>
          </a:prstGeom>
        </p:spPr>
        <p:txBody>
          <a:bodyPr vert="horz" lIns="91440" tIns="45720" rIns="91440" bIns="45720" rtlCol="0">
            <a:noAutofit/>
          </a:bodyPr>
          <a:lstStyle/>
          <a:p>
            <a:r>
              <a:rPr lang="en-US" sz="2800" dirty="0"/>
              <a:t>The third part of the token is a hash that is computed following these steps:</a:t>
            </a:r>
          </a:p>
          <a:p>
            <a:pPr marL="457200" indent="-457200">
              <a:buFont typeface="Arial" panose="020B0604020202020204" pitchFamily="34" charset="0"/>
              <a:buChar char="•"/>
            </a:pPr>
            <a:r>
              <a:rPr lang="en-US" sz="2800" dirty="0"/>
              <a:t>join with a dot the encoded </a:t>
            </a:r>
            <a:r>
              <a:rPr lang="en-US" sz="2800" dirty="0">
                <a:solidFill>
                  <a:srgbClr val="FF0000"/>
                </a:solidFill>
              </a:rPr>
              <a:t>header</a:t>
            </a:r>
            <a:r>
              <a:rPr lang="en-US" sz="2800" dirty="0"/>
              <a:t> and the encoded </a:t>
            </a:r>
            <a:r>
              <a:rPr lang="en-US" sz="2800" dirty="0">
                <a:solidFill>
                  <a:srgbClr val="FFC000"/>
                </a:solidFill>
              </a:rPr>
              <a:t>payload</a:t>
            </a:r>
            <a:r>
              <a:rPr lang="en-US" sz="2800" dirty="0"/>
              <a:t>;</a:t>
            </a:r>
          </a:p>
          <a:p>
            <a:pPr marL="457200" indent="-457200">
              <a:buFont typeface="Arial" panose="020B0604020202020204" pitchFamily="34" charset="0"/>
              <a:buChar char="•"/>
            </a:pPr>
            <a:r>
              <a:rPr lang="en-US" sz="2800" dirty="0"/>
              <a:t>hash the result using the encryption algorithm specified in </a:t>
            </a:r>
            <a:r>
              <a:rPr lang="en-US" sz="2800" dirty="0" err="1">
                <a:solidFill>
                  <a:srgbClr val="00B050"/>
                </a:solidFill>
              </a:rPr>
              <a:t>alg</a:t>
            </a:r>
            <a:r>
              <a:rPr lang="en-US" sz="2800" dirty="0"/>
              <a:t> property of the </a:t>
            </a:r>
            <a:r>
              <a:rPr lang="en-US" sz="2800" dirty="0">
                <a:solidFill>
                  <a:srgbClr val="FF0000"/>
                </a:solidFill>
              </a:rPr>
              <a:t>header</a:t>
            </a:r>
            <a:r>
              <a:rPr lang="en-US" sz="2800" dirty="0"/>
              <a:t> (in this case HS256) and a private key;</a:t>
            </a:r>
          </a:p>
          <a:p>
            <a:pPr marL="457200" indent="-457200">
              <a:buFont typeface="Arial" panose="020B0604020202020204" pitchFamily="34" charset="0"/>
              <a:buChar char="•"/>
            </a:pPr>
            <a:r>
              <a:rPr lang="en-US" sz="2800" dirty="0"/>
              <a:t>encode the result as Base64URL;</a:t>
            </a:r>
          </a:p>
          <a:p>
            <a:pPr marL="457200" indent="-457200">
              <a:buFont typeface="Arial" panose="020B0604020202020204" pitchFamily="34" charset="0"/>
              <a:buChar char="•"/>
            </a:pPr>
            <a:endParaRPr lang="en-US" sz="2800" dirty="0"/>
          </a:p>
          <a:p>
            <a:endParaRPr lang="en-US" sz="2800" dirty="0"/>
          </a:p>
        </p:txBody>
      </p:sp>
      <p:pic>
        <p:nvPicPr>
          <p:cNvPr id="3" name="Picture 2">
            <a:extLst>
              <a:ext uri="{FF2B5EF4-FFF2-40B4-BE49-F238E27FC236}">
                <a16:creationId xmlns:a16="http://schemas.microsoft.com/office/drawing/2014/main" id="{6B72AEA0-0671-B245-89E1-113F25024BCD}"/>
              </a:ext>
            </a:extLst>
          </p:cNvPr>
          <p:cNvPicPr>
            <a:picLocks noChangeAspect="1"/>
          </p:cNvPicPr>
          <p:nvPr/>
        </p:nvPicPr>
        <p:blipFill>
          <a:blip r:embed="rId3"/>
          <a:stretch>
            <a:fillRect/>
          </a:stretch>
        </p:blipFill>
        <p:spPr>
          <a:xfrm>
            <a:off x="1645920" y="4564380"/>
            <a:ext cx="7924800" cy="990600"/>
          </a:xfrm>
          <a:prstGeom prst="rect">
            <a:avLst/>
          </a:prstGeom>
        </p:spPr>
      </p:pic>
      <p:sp>
        <p:nvSpPr>
          <p:cNvPr id="6" name="TextBox 5">
            <a:extLst>
              <a:ext uri="{FF2B5EF4-FFF2-40B4-BE49-F238E27FC236}">
                <a16:creationId xmlns:a16="http://schemas.microsoft.com/office/drawing/2014/main" id="{B6C6A441-B436-2144-B175-F493B12B60CC}"/>
              </a:ext>
            </a:extLst>
          </p:cNvPr>
          <p:cNvSpPr txBox="1"/>
          <p:nvPr/>
        </p:nvSpPr>
        <p:spPr>
          <a:xfrm>
            <a:off x="2497372" y="4876800"/>
            <a:ext cx="868680" cy="365760"/>
          </a:xfrm>
          <a:prstGeom prst="rect">
            <a:avLst/>
          </a:prstGeom>
          <a:noFill/>
        </p:spPr>
        <p:txBody>
          <a:bodyPr wrap="square" rtlCol="0">
            <a:spAutoFit/>
          </a:bodyPr>
          <a:lstStyle/>
          <a:p>
            <a:r>
              <a:rPr lang="en-IL" dirty="0">
                <a:solidFill>
                  <a:schemeClr val="bg1"/>
                </a:solidFill>
                <a:highlight>
                  <a:srgbClr val="C0C0C0"/>
                </a:highlight>
              </a:rPr>
              <a:t>HS</a:t>
            </a:r>
          </a:p>
        </p:txBody>
      </p:sp>
    </p:spTree>
    <p:extLst>
      <p:ext uri="{BB962C8B-B14F-4D97-AF65-F5344CB8AC3E}">
        <p14:creationId xmlns:p14="http://schemas.microsoft.com/office/powerpoint/2010/main" val="3423380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8" name="Rectangle 22">
            <a:extLst>
              <a:ext uri="{FF2B5EF4-FFF2-40B4-BE49-F238E27FC236}">
                <a16:creationId xmlns:a16="http://schemas.microsoft.com/office/drawing/2014/main" id="{482BD70C-C4A0-46C4-9518-A731098B4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36B3BC1-00B6-4342-A8A2-CB478700A710}"/>
              </a:ext>
            </a:extLst>
          </p:cNvPr>
          <p:cNvSpPr txBox="1"/>
          <p:nvPr/>
        </p:nvSpPr>
        <p:spPr>
          <a:xfrm>
            <a:off x="6391626" y="2942759"/>
            <a:ext cx="5319433" cy="2076333"/>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4800" b="1" kern="1200" dirty="0">
                <a:solidFill>
                  <a:schemeClr val="bg1"/>
                </a:solidFill>
                <a:latin typeface="+mj-lt"/>
                <a:ea typeface="+mj-ea"/>
                <a:cs typeface="+mj-cs"/>
              </a:rPr>
              <a:t>Authentication</a:t>
            </a:r>
          </a:p>
          <a:p>
            <a:pPr defTabSz="914400">
              <a:lnSpc>
                <a:spcPct val="90000"/>
              </a:lnSpc>
              <a:spcBef>
                <a:spcPct val="0"/>
              </a:spcBef>
              <a:spcAft>
                <a:spcPts val="600"/>
              </a:spcAft>
            </a:pPr>
            <a:endParaRPr lang="en-US" sz="4800" kern="1200" dirty="0">
              <a:solidFill>
                <a:schemeClr val="bg1"/>
              </a:solidFill>
              <a:latin typeface="+mj-lt"/>
              <a:ea typeface="+mj-ea"/>
              <a:cs typeface="+mj-cs"/>
            </a:endParaRPr>
          </a:p>
        </p:txBody>
      </p:sp>
      <p:sp>
        <p:nvSpPr>
          <p:cNvPr id="29" name="Freeform: Shape 24">
            <a:extLst>
              <a:ext uri="{FF2B5EF4-FFF2-40B4-BE49-F238E27FC236}">
                <a16:creationId xmlns:a16="http://schemas.microsoft.com/office/drawing/2014/main" id="{39B74A45-BDDD-4892-B8C0-B290C0944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379352" cy="6374535"/>
          </a:xfrm>
          <a:custGeom>
            <a:avLst/>
            <a:gdLst>
              <a:gd name="connsiteX0" fmla="*/ 609861 w 5379352"/>
              <a:gd name="connsiteY0" fmla="*/ 6374535 h 6374535"/>
              <a:gd name="connsiteX1" fmla="*/ 3449004 w 5379352"/>
              <a:gd name="connsiteY1" fmla="*/ 6374535 h 6374535"/>
              <a:gd name="connsiteX2" fmla="*/ 3628245 w 5379352"/>
              <a:gd name="connsiteY2" fmla="*/ 6288190 h 6374535"/>
              <a:gd name="connsiteX3" fmla="*/ 5379352 w 5379352"/>
              <a:gd name="connsiteY3" fmla="*/ 3346018 h 6374535"/>
              <a:gd name="connsiteX4" fmla="*/ 2033334 w 5379352"/>
              <a:gd name="connsiteY4" fmla="*/ 0 h 6374535"/>
              <a:gd name="connsiteX5" fmla="*/ 129310 w 5379352"/>
              <a:gd name="connsiteY5" fmla="*/ 594192 h 6374535"/>
              <a:gd name="connsiteX6" fmla="*/ 0 w 5379352"/>
              <a:gd name="connsiteY6" fmla="*/ 692103 h 6374535"/>
              <a:gd name="connsiteX7" fmla="*/ 0 w 5379352"/>
              <a:gd name="connsiteY7" fmla="*/ 5999934 h 6374535"/>
              <a:gd name="connsiteX8" fmla="*/ 129311 w 5379352"/>
              <a:gd name="connsiteY8" fmla="*/ 6097845 h 6374535"/>
              <a:gd name="connsiteX9" fmla="*/ 367831 w 5379352"/>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9352" h="6374535">
                <a:moveTo>
                  <a:pt x="609861" y="6374535"/>
                </a:moveTo>
                <a:lnTo>
                  <a:pt x="3449004" y="6374535"/>
                </a:lnTo>
                <a:lnTo>
                  <a:pt x="3628245" y="6288190"/>
                </a:lnTo>
                <a:cubicBezTo>
                  <a:pt x="4671283" y="5721578"/>
                  <a:pt x="5379352" y="4616487"/>
                  <a:pt x="5379352" y="3346018"/>
                </a:cubicBezTo>
                <a:cubicBezTo>
                  <a:pt x="5379352" y="1498063"/>
                  <a:pt x="3881289" y="0"/>
                  <a:pt x="2033334" y="0"/>
                </a:cubicBezTo>
                <a:cubicBezTo>
                  <a:pt x="1325914" y="0"/>
                  <a:pt x="669769" y="219535"/>
                  <a:pt x="129310" y="594192"/>
                </a:cubicBezTo>
                <a:lnTo>
                  <a:pt x="0" y="692103"/>
                </a:lnTo>
                <a:lnTo>
                  <a:pt x="0" y="5999934"/>
                </a:lnTo>
                <a:lnTo>
                  <a:pt x="129311" y="6097845"/>
                </a:lnTo>
                <a:cubicBezTo>
                  <a:pt x="206519" y="6151367"/>
                  <a:pt x="286089" y="6201724"/>
                  <a:pt x="367831" y="6248727"/>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C516C73E-9465-4C9E-9B86-9E58FB326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9" y="0"/>
            <a:ext cx="5210147" cy="6210629"/>
          </a:xfrm>
          <a:custGeom>
            <a:avLst/>
            <a:gdLst>
              <a:gd name="connsiteX0" fmla="*/ 1058223 w 5210147"/>
              <a:gd name="connsiteY0" fmla="*/ 0 h 6210629"/>
              <a:gd name="connsiteX1" fmla="*/ 3003078 w 5210147"/>
              <a:gd name="connsiteY1" fmla="*/ 0 h 6210629"/>
              <a:gd name="connsiteX2" fmla="*/ 3266657 w 5210147"/>
              <a:gd name="connsiteY2" fmla="*/ 96471 h 6210629"/>
              <a:gd name="connsiteX3" fmla="*/ 5210147 w 5210147"/>
              <a:gd name="connsiteY3" fmla="*/ 3028517 h 6210629"/>
              <a:gd name="connsiteX4" fmla="*/ 2028035 w 5210147"/>
              <a:gd name="connsiteY4" fmla="*/ 6210629 h 6210629"/>
              <a:gd name="connsiteX5" fmla="*/ 3916 w 5210147"/>
              <a:gd name="connsiteY5" fmla="*/ 5483989 h 6210629"/>
              <a:gd name="connsiteX6" fmla="*/ 0 w 5210147"/>
              <a:gd name="connsiteY6" fmla="*/ 5480430 h 6210629"/>
              <a:gd name="connsiteX7" fmla="*/ 0 w 5210147"/>
              <a:gd name="connsiteY7" fmla="*/ 576603 h 6210629"/>
              <a:gd name="connsiteX8" fmla="*/ 3916 w 5210147"/>
              <a:gd name="connsiteY8" fmla="*/ 573044 h 6210629"/>
              <a:gd name="connsiteX9" fmla="*/ 933918 w 5210147"/>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0147" h="6210629">
                <a:moveTo>
                  <a:pt x="1058223" y="0"/>
                </a:moveTo>
                <a:lnTo>
                  <a:pt x="3003078" y="0"/>
                </a:lnTo>
                <a:lnTo>
                  <a:pt x="3266657" y="96471"/>
                </a:lnTo>
                <a:cubicBezTo>
                  <a:pt x="4408765" y="579542"/>
                  <a:pt x="5210147" y="1710443"/>
                  <a:pt x="5210147" y="3028517"/>
                </a:cubicBezTo>
                <a:cubicBezTo>
                  <a:pt x="5210147" y="4785949"/>
                  <a:pt x="3785467" y="6210629"/>
                  <a:pt x="2028035" y="6210629"/>
                </a:cubicBezTo>
                <a:cubicBezTo>
                  <a:pt x="1259159" y="6210629"/>
                  <a:pt x="553973" y="5937936"/>
                  <a:pt x="3916" y="5483989"/>
                </a:cubicBezTo>
                <a:lnTo>
                  <a:pt x="0" y="5480430"/>
                </a:lnTo>
                <a:lnTo>
                  <a:pt x="0" y="576603"/>
                </a:lnTo>
                <a:lnTo>
                  <a:pt x="3916" y="573044"/>
                </a:lnTo>
                <a:cubicBezTo>
                  <a:pt x="278945" y="346070"/>
                  <a:pt x="592755" y="164410"/>
                  <a:pt x="933918" y="394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Picture 17" descr="A picture containing drawing&#10;&#10;Description automatically generated">
            <a:extLst>
              <a:ext uri="{FF2B5EF4-FFF2-40B4-BE49-F238E27FC236}">
                <a16:creationId xmlns:a16="http://schemas.microsoft.com/office/drawing/2014/main" id="{2FE7A3CE-B60B-B24C-92FD-48091CC536EC}"/>
              </a:ext>
            </a:extLst>
          </p:cNvPr>
          <p:cNvPicPr>
            <a:picLocks noChangeAspect="1"/>
          </p:cNvPicPr>
          <p:nvPr/>
        </p:nvPicPr>
        <p:blipFill>
          <a:blip r:embed="rId3"/>
          <a:stretch>
            <a:fillRect/>
          </a:stretch>
        </p:blipFill>
        <p:spPr>
          <a:xfrm>
            <a:off x="480941" y="2062786"/>
            <a:ext cx="3440610" cy="1918140"/>
          </a:xfrm>
          <a:prstGeom prst="rect">
            <a:avLst/>
          </a:prstGeom>
        </p:spPr>
      </p:pic>
    </p:spTree>
    <p:extLst>
      <p:ext uri="{BB962C8B-B14F-4D97-AF65-F5344CB8AC3E}">
        <p14:creationId xmlns:p14="http://schemas.microsoft.com/office/powerpoint/2010/main" val="4155401308"/>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84E2FEF-74EA-9C4A-B7F8-D5AF9CC85439}"/>
              </a:ext>
            </a:extLst>
          </p:cNvPr>
          <p:cNvSpPr>
            <a:spLocks noGrp="1"/>
          </p:cNvSpPr>
          <p:nvPr>
            <p:ph type="title"/>
          </p:nvPr>
        </p:nvSpPr>
        <p:spPr>
          <a:xfrm>
            <a:off x="175260" y="279643"/>
            <a:ext cx="11841480" cy="1325563"/>
          </a:xfrm>
        </p:spPr>
        <p:txBody>
          <a:bodyPr>
            <a:noAutofit/>
          </a:bodyPr>
          <a:lstStyle/>
          <a:p>
            <a:r>
              <a:rPr lang="en-IL" sz="4800" dirty="0"/>
              <a:t>Let’s summarise…but let’s take a break before…</a:t>
            </a:r>
          </a:p>
        </p:txBody>
      </p:sp>
      <p:pic>
        <p:nvPicPr>
          <p:cNvPr id="14338" name="Picture 2">
            <a:extLst>
              <a:ext uri="{FF2B5EF4-FFF2-40B4-BE49-F238E27FC236}">
                <a16:creationId xmlns:a16="http://schemas.microsoft.com/office/drawing/2014/main" id="{E17F2E80-C716-B040-BBEE-5CD18CA4E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150" y="1605206"/>
            <a:ext cx="10807700" cy="455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791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84E2FEF-74EA-9C4A-B7F8-D5AF9CC85439}"/>
              </a:ext>
            </a:extLst>
          </p:cNvPr>
          <p:cNvSpPr>
            <a:spLocks noGrp="1"/>
          </p:cNvSpPr>
          <p:nvPr>
            <p:ph type="title"/>
          </p:nvPr>
        </p:nvSpPr>
        <p:spPr>
          <a:xfrm>
            <a:off x="350520" y="174706"/>
            <a:ext cx="10515600" cy="1325563"/>
          </a:xfrm>
        </p:spPr>
        <p:txBody>
          <a:bodyPr>
            <a:normAutofit/>
          </a:bodyPr>
          <a:lstStyle/>
          <a:p>
            <a:r>
              <a:rPr lang="en-IL" sz="4800" dirty="0"/>
              <a:t>In a nutshell</a:t>
            </a:r>
          </a:p>
        </p:txBody>
      </p:sp>
      <p:sp>
        <p:nvSpPr>
          <p:cNvPr id="7" name="TextBox 6">
            <a:extLst>
              <a:ext uri="{FF2B5EF4-FFF2-40B4-BE49-F238E27FC236}">
                <a16:creationId xmlns:a16="http://schemas.microsoft.com/office/drawing/2014/main" id="{0D434488-5884-DC47-825F-DB289BAA0DD0}"/>
              </a:ext>
            </a:extLst>
          </p:cNvPr>
          <p:cNvSpPr txBox="1"/>
          <p:nvPr/>
        </p:nvSpPr>
        <p:spPr>
          <a:xfrm>
            <a:off x="455319" y="1485188"/>
            <a:ext cx="11281362" cy="4778452"/>
          </a:xfrm>
          <a:prstGeom prst="rect">
            <a:avLst/>
          </a:prstGeom>
        </p:spPr>
        <p:txBody>
          <a:bodyPr vert="horz" lIns="91440" tIns="45720" rIns="91440" bIns="45720" rtlCol="0">
            <a:noAutofit/>
          </a:bodyPr>
          <a:lstStyle/>
          <a:p>
            <a:pPr marL="285750" indent="-285750">
              <a:buFont typeface="Arial" panose="020B0604020202020204" pitchFamily="34" charset="0"/>
              <a:buChar char="•"/>
            </a:pPr>
            <a:r>
              <a:rPr lang="en-US" sz="2800" dirty="0"/>
              <a:t>HTTP protocol is stateless, that means a new request </a:t>
            </a:r>
            <a:r>
              <a:rPr lang="en-US" sz="2800" dirty="0">
                <a:solidFill>
                  <a:srgbClr val="FF0000"/>
                </a:solidFill>
              </a:rPr>
              <a:t>won’t know </a:t>
            </a:r>
            <a:r>
              <a:rPr lang="en-US" sz="2800" dirty="0"/>
              <a:t>anything about the previous one</a:t>
            </a:r>
          </a:p>
          <a:p>
            <a:pPr marL="285750" indent="-285750">
              <a:buFont typeface="Arial" panose="020B0604020202020204" pitchFamily="34" charset="0"/>
              <a:buChar char="•"/>
            </a:pPr>
            <a:r>
              <a:rPr lang="en-US" sz="2800" dirty="0">
                <a:solidFill>
                  <a:srgbClr val="FF0000"/>
                </a:solidFill>
              </a:rPr>
              <a:t>S</a:t>
            </a:r>
            <a:r>
              <a:rPr lang="en-US" sz="2800" dirty="0"/>
              <a:t>erver </a:t>
            </a:r>
            <a:r>
              <a:rPr lang="en-US" sz="2800" dirty="0">
                <a:solidFill>
                  <a:srgbClr val="FF0000"/>
                </a:solidFill>
              </a:rPr>
              <a:t>S</a:t>
            </a:r>
            <a:r>
              <a:rPr lang="en-US" sz="2800" dirty="0"/>
              <a:t>ide </a:t>
            </a:r>
            <a:r>
              <a:rPr lang="en-US" sz="2800" dirty="0">
                <a:solidFill>
                  <a:srgbClr val="FF0000"/>
                </a:solidFill>
              </a:rPr>
              <a:t>S</a:t>
            </a:r>
            <a:r>
              <a:rPr lang="en-US" sz="2800" dirty="0"/>
              <a:t>essions was a solution to the statelessness of HTTP, but these, in the long run, were a threat to our </a:t>
            </a:r>
            <a:r>
              <a:rPr lang="en-US" sz="2800" dirty="0">
                <a:solidFill>
                  <a:srgbClr val="FF0000"/>
                </a:solidFill>
              </a:rPr>
              <a:t>scaling abilities</a:t>
            </a:r>
            <a:r>
              <a:rPr lang="en-US" sz="2800" dirty="0"/>
              <a:t>;</a:t>
            </a:r>
          </a:p>
          <a:p>
            <a:pPr marL="285750" indent="-285750">
              <a:buFont typeface="Arial" panose="020B0604020202020204" pitchFamily="34" charset="0"/>
              <a:buChar char="•"/>
            </a:pPr>
            <a:r>
              <a:rPr lang="en-US" sz="2800" dirty="0"/>
              <a:t>JWT is </a:t>
            </a:r>
            <a:r>
              <a:rPr lang="en-US" sz="2800" i="1" dirty="0">
                <a:solidFill>
                  <a:srgbClr val="FF0000"/>
                </a:solidFill>
              </a:rPr>
              <a:t>self-contained</a:t>
            </a:r>
            <a:r>
              <a:rPr lang="en-US" sz="2800" dirty="0"/>
              <a:t>, that means it contains every information needed to allow or deny any given requests to an API;</a:t>
            </a:r>
          </a:p>
          <a:p>
            <a:pPr marL="285750" indent="-285750">
              <a:buFont typeface="Arial" panose="020B0604020202020204" pitchFamily="34" charset="0"/>
              <a:buChar char="•"/>
            </a:pPr>
            <a:r>
              <a:rPr lang="en-US" sz="2800" dirty="0"/>
              <a:t>JWT is </a:t>
            </a:r>
            <a:r>
              <a:rPr lang="en-US" sz="2800" dirty="0">
                <a:solidFill>
                  <a:srgbClr val="FF0000"/>
                </a:solidFill>
              </a:rPr>
              <a:t>stateless</a:t>
            </a:r>
            <a:r>
              <a:rPr lang="en-US" sz="2800" dirty="0"/>
              <a:t> by design, so we don’t have to fight with the stateless design of HTTP;</a:t>
            </a:r>
          </a:p>
          <a:p>
            <a:pPr marL="285750" indent="-285750">
              <a:buFont typeface="Arial" panose="020B0604020202020204" pitchFamily="34" charset="0"/>
              <a:buChar char="•"/>
            </a:pPr>
            <a:r>
              <a:rPr lang="en-US" sz="2800" dirty="0"/>
              <a:t>JWT is </a:t>
            </a:r>
            <a:r>
              <a:rPr lang="en-US" sz="2800" dirty="0">
                <a:solidFill>
                  <a:srgbClr val="FF0000"/>
                </a:solidFill>
              </a:rPr>
              <a:t>encoded</a:t>
            </a:r>
            <a:r>
              <a:rPr lang="en-US" sz="2800" dirty="0"/>
              <a:t>, not </a:t>
            </a:r>
            <a:r>
              <a:rPr lang="en-US" sz="2800" dirty="0">
                <a:solidFill>
                  <a:srgbClr val="FF0000"/>
                </a:solidFill>
              </a:rPr>
              <a:t>encrypted</a:t>
            </a:r>
            <a:r>
              <a:rPr lang="en-US" sz="2800" dirty="0"/>
              <a:t> have it in mind;</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endParaRPr lang="en-US" sz="2800" dirty="0"/>
          </a:p>
        </p:txBody>
      </p:sp>
    </p:spTree>
    <p:extLst>
      <p:ext uri="{BB962C8B-B14F-4D97-AF65-F5344CB8AC3E}">
        <p14:creationId xmlns:p14="http://schemas.microsoft.com/office/powerpoint/2010/main" val="115421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93750A-E4B8-B647-8096-49A71F24BF1E}"/>
              </a:ext>
            </a:extLst>
          </p:cNvPr>
          <p:cNvPicPr>
            <a:picLocks noChangeAspect="1"/>
          </p:cNvPicPr>
          <p:nvPr/>
        </p:nvPicPr>
        <p:blipFill>
          <a:blip r:embed="rId3"/>
          <a:stretch>
            <a:fillRect/>
          </a:stretch>
        </p:blipFill>
        <p:spPr>
          <a:xfrm>
            <a:off x="0" y="1466834"/>
            <a:ext cx="12192000" cy="3924332"/>
          </a:xfrm>
          <a:prstGeom prst="rect">
            <a:avLst/>
          </a:prstGeom>
        </p:spPr>
      </p:pic>
      <p:sp>
        <p:nvSpPr>
          <p:cNvPr id="2" name="Frame 1">
            <a:extLst>
              <a:ext uri="{FF2B5EF4-FFF2-40B4-BE49-F238E27FC236}">
                <a16:creationId xmlns:a16="http://schemas.microsoft.com/office/drawing/2014/main" id="{A3210FA9-9A1E-9446-9D87-369E4FB74372}"/>
              </a:ext>
            </a:extLst>
          </p:cNvPr>
          <p:cNvSpPr/>
          <p:nvPr/>
        </p:nvSpPr>
        <p:spPr>
          <a:xfrm>
            <a:off x="10698480" y="3855720"/>
            <a:ext cx="1386840" cy="1203960"/>
          </a:xfrm>
          <a:prstGeom prst="frame">
            <a:avLst>
              <a:gd name="adj1" fmla="val 2155"/>
            </a:avLst>
          </a:prstGeom>
          <a:solidFill>
            <a:srgbClr val="FF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solidFill>
                <a:schemeClr val="tx1"/>
              </a:solidFill>
            </a:endParaRPr>
          </a:p>
        </p:txBody>
      </p:sp>
    </p:spTree>
    <p:extLst>
      <p:ext uri="{BB962C8B-B14F-4D97-AF65-F5344CB8AC3E}">
        <p14:creationId xmlns:p14="http://schemas.microsoft.com/office/powerpoint/2010/main" val="4141066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453FB70-2A4E-AB46-9E38-B698137D73CC}"/>
              </a:ext>
            </a:extLst>
          </p:cNvPr>
          <p:cNvSpPr/>
          <p:nvPr/>
        </p:nvSpPr>
        <p:spPr>
          <a:xfrm>
            <a:off x="3634300" y="1420540"/>
            <a:ext cx="4923399" cy="369332"/>
          </a:xfrm>
          <a:prstGeom prst="rect">
            <a:avLst/>
          </a:prstGeom>
        </p:spPr>
        <p:txBody>
          <a:bodyPr wrap="none">
            <a:spAutoFit/>
          </a:bodyPr>
          <a:lstStyle/>
          <a:p>
            <a:r>
              <a:rPr lang="en-IL" dirty="0">
                <a:hlinkClick r:id="rId3"/>
              </a:rPr>
              <a:t>https://www.youtube.com/watch?v=K6pwjJ5h0Gg</a:t>
            </a:r>
            <a:endParaRPr lang="en-IL" dirty="0"/>
          </a:p>
        </p:txBody>
      </p:sp>
      <p:sp>
        <p:nvSpPr>
          <p:cNvPr id="5" name="Title 5">
            <a:extLst>
              <a:ext uri="{FF2B5EF4-FFF2-40B4-BE49-F238E27FC236}">
                <a16:creationId xmlns:a16="http://schemas.microsoft.com/office/drawing/2014/main" id="{DF65805E-6F94-8543-B58E-2E855593FC38}"/>
              </a:ext>
            </a:extLst>
          </p:cNvPr>
          <p:cNvSpPr>
            <a:spLocks noGrp="1"/>
          </p:cNvSpPr>
          <p:nvPr>
            <p:ph type="title"/>
          </p:nvPr>
        </p:nvSpPr>
        <p:spPr>
          <a:xfrm>
            <a:off x="175260" y="279643"/>
            <a:ext cx="11841480" cy="1325563"/>
          </a:xfrm>
        </p:spPr>
        <p:txBody>
          <a:bodyPr>
            <a:noAutofit/>
          </a:bodyPr>
          <a:lstStyle/>
          <a:p>
            <a:r>
              <a:rPr lang="en-US" sz="4800" dirty="0"/>
              <a:t>O</a:t>
            </a:r>
            <a:r>
              <a:rPr lang="en-IL" sz="4800" dirty="0"/>
              <a:t>ne more time…and let’s start coding…</a:t>
            </a:r>
          </a:p>
        </p:txBody>
      </p:sp>
      <p:sp>
        <p:nvSpPr>
          <p:cNvPr id="2" name="Rectangle 1">
            <a:extLst>
              <a:ext uri="{FF2B5EF4-FFF2-40B4-BE49-F238E27FC236}">
                <a16:creationId xmlns:a16="http://schemas.microsoft.com/office/drawing/2014/main" id="{CA95C7F2-93C1-624F-BC00-6E301FA212A5}"/>
              </a:ext>
            </a:extLst>
          </p:cNvPr>
          <p:cNvSpPr/>
          <p:nvPr/>
        </p:nvSpPr>
        <p:spPr>
          <a:xfrm>
            <a:off x="3634300" y="1964174"/>
            <a:ext cx="5133072" cy="369332"/>
          </a:xfrm>
          <a:prstGeom prst="rect">
            <a:avLst/>
          </a:prstGeom>
        </p:spPr>
        <p:txBody>
          <a:bodyPr wrap="none">
            <a:spAutoFit/>
          </a:bodyPr>
          <a:lstStyle/>
          <a:p>
            <a:r>
              <a:rPr lang="en-IL" dirty="0">
                <a:hlinkClick r:id="rId4"/>
              </a:rPr>
              <a:t>https://pragmaticwebsecurity.com/cheatsheets.html</a:t>
            </a:r>
            <a:endParaRPr lang="en-IL" dirty="0"/>
          </a:p>
        </p:txBody>
      </p:sp>
      <p:pic>
        <p:nvPicPr>
          <p:cNvPr id="4" name="Picture 3">
            <a:extLst>
              <a:ext uri="{FF2B5EF4-FFF2-40B4-BE49-F238E27FC236}">
                <a16:creationId xmlns:a16="http://schemas.microsoft.com/office/drawing/2014/main" id="{4812F26E-6D6D-FB45-9B53-0A8C3FA42903}"/>
              </a:ext>
            </a:extLst>
          </p:cNvPr>
          <p:cNvPicPr>
            <a:picLocks noChangeAspect="1"/>
          </p:cNvPicPr>
          <p:nvPr/>
        </p:nvPicPr>
        <p:blipFill>
          <a:blip r:embed="rId5"/>
          <a:stretch>
            <a:fillRect/>
          </a:stretch>
        </p:blipFill>
        <p:spPr>
          <a:xfrm>
            <a:off x="1913316" y="3238500"/>
            <a:ext cx="8788400" cy="3619500"/>
          </a:xfrm>
          <a:prstGeom prst="rect">
            <a:avLst/>
          </a:prstGeom>
        </p:spPr>
      </p:pic>
    </p:spTree>
    <p:extLst>
      <p:ext uri="{BB962C8B-B14F-4D97-AF65-F5344CB8AC3E}">
        <p14:creationId xmlns:p14="http://schemas.microsoft.com/office/powerpoint/2010/main" val="2658112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84E2FEF-74EA-9C4A-B7F8-D5AF9CC85439}"/>
              </a:ext>
            </a:extLst>
          </p:cNvPr>
          <p:cNvSpPr>
            <a:spLocks noGrp="1"/>
          </p:cNvSpPr>
          <p:nvPr>
            <p:ph type="title"/>
          </p:nvPr>
        </p:nvSpPr>
        <p:spPr>
          <a:xfrm>
            <a:off x="655321" y="210727"/>
            <a:ext cx="10515600" cy="1325563"/>
          </a:xfrm>
        </p:spPr>
        <p:txBody>
          <a:bodyPr>
            <a:normAutofit/>
          </a:bodyPr>
          <a:lstStyle/>
          <a:p>
            <a:r>
              <a:rPr lang="en-IL" sz="4800" dirty="0"/>
              <a:t>Passport</a:t>
            </a:r>
          </a:p>
        </p:txBody>
      </p:sp>
      <p:sp>
        <p:nvSpPr>
          <p:cNvPr id="7" name="TextBox 6">
            <a:extLst>
              <a:ext uri="{FF2B5EF4-FFF2-40B4-BE49-F238E27FC236}">
                <a16:creationId xmlns:a16="http://schemas.microsoft.com/office/drawing/2014/main" id="{0D434488-5884-DC47-825F-DB289BAA0DD0}"/>
              </a:ext>
            </a:extLst>
          </p:cNvPr>
          <p:cNvSpPr txBox="1"/>
          <p:nvPr/>
        </p:nvSpPr>
        <p:spPr>
          <a:xfrm>
            <a:off x="590598" y="1536290"/>
            <a:ext cx="10946081" cy="3980590"/>
          </a:xfrm>
          <a:prstGeom prst="rect">
            <a:avLst/>
          </a:prstGeom>
        </p:spPr>
        <p:txBody>
          <a:bodyPr vert="horz" lIns="91440" tIns="45720" rIns="91440" bIns="45720" rtlCol="0">
            <a:normAutofit/>
          </a:bodyPr>
          <a:lstStyle/>
          <a:p>
            <a:pPr marL="457200" indent="-457200" defTabSz="914400">
              <a:lnSpc>
                <a:spcPct val="90000"/>
              </a:lnSpc>
              <a:spcAft>
                <a:spcPts val="600"/>
              </a:spcAft>
              <a:buFont typeface="Arial" panose="020B0604020202020204" pitchFamily="34" charset="0"/>
              <a:buChar char="•"/>
            </a:pPr>
            <a:r>
              <a:rPr lang="en-US" sz="2800" dirty="0">
                <a:hlinkClick r:id="rId3">
                  <a:extLst>
                    <a:ext uri="{A12FA001-AC4F-418D-AE19-62706E023703}">
                      <ahyp:hlinkClr xmlns:ahyp="http://schemas.microsoft.com/office/drawing/2018/hyperlinkcolor" val="tx"/>
                    </a:ext>
                  </a:extLst>
                </a:hlinkClick>
              </a:rPr>
              <a:t>Passport</a:t>
            </a:r>
            <a:r>
              <a:rPr lang="en-US" sz="2800" dirty="0"/>
              <a:t> is the most popular </a:t>
            </a:r>
            <a:r>
              <a:rPr lang="en-US" sz="2800" dirty="0" err="1"/>
              <a:t>node.js</a:t>
            </a:r>
            <a:r>
              <a:rPr lang="en-US" sz="2800" dirty="0"/>
              <a:t> authentication library, well-known by the community and successfully used in many production applications</a:t>
            </a:r>
          </a:p>
          <a:p>
            <a:pPr marL="457200" indent="-457200" defTabSz="914400">
              <a:lnSpc>
                <a:spcPct val="90000"/>
              </a:lnSpc>
              <a:spcAft>
                <a:spcPts val="600"/>
              </a:spcAft>
              <a:buFont typeface="Arial" panose="020B0604020202020204" pitchFamily="34" charset="0"/>
              <a:buChar char="•"/>
            </a:pPr>
            <a:r>
              <a:rPr lang="en-US" sz="2800" dirty="0"/>
              <a:t>it abstracts the authentication process into a few basic steps that you customize based on the strategy you're implementing</a:t>
            </a:r>
          </a:p>
          <a:p>
            <a:pPr marL="457200" indent="-457200" defTabSz="914400">
              <a:lnSpc>
                <a:spcPct val="90000"/>
              </a:lnSpc>
              <a:spcAft>
                <a:spcPts val="600"/>
              </a:spcAft>
              <a:buFont typeface="Arial" panose="020B0604020202020204" pitchFamily="34" charset="0"/>
              <a:buChar char="•"/>
            </a:pPr>
            <a:r>
              <a:rPr lang="en-US" sz="2800" u="sng" dirty="0"/>
              <a:t>Configuration:</a:t>
            </a:r>
          </a:p>
          <a:p>
            <a:pPr marL="914400" lvl="1" indent="-457200" defTabSz="914400">
              <a:lnSpc>
                <a:spcPct val="90000"/>
              </a:lnSpc>
              <a:spcAft>
                <a:spcPts val="600"/>
              </a:spcAft>
              <a:buFont typeface="Wingdings" pitchFamily="2" charset="2"/>
              <a:buChar char="§"/>
            </a:pPr>
            <a:r>
              <a:rPr lang="en-US" sz="2000" dirty="0"/>
              <a:t>A set of options that are specific to that strategy</a:t>
            </a:r>
          </a:p>
          <a:p>
            <a:pPr marL="914400" lvl="1" indent="-457200" defTabSz="914400">
              <a:lnSpc>
                <a:spcPct val="90000"/>
              </a:lnSpc>
              <a:spcAft>
                <a:spcPts val="600"/>
              </a:spcAft>
              <a:buFont typeface="Wingdings" pitchFamily="2" charset="2"/>
              <a:buChar char="§"/>
            </a:pPr>
            <a:r>
              <a:rPr lang="en-US" sz="2000" dirty="0"/>
              <a:t>A "verify callback", which is where you tell Passport how to interact with your user store</a:t>
            </a:r>
          </a:p>
        </p:txBody>
      </p:sp>
    </p:spTree>
    <p:extLst>
      <p:ext uri="{BB962C8B-B14F-4D97-AF65-F5344CB8AC3E}">
        <p14:creationId xmlns:p14="http://schemas.microsoft.com/office/powerpoint/2010/main" val="4016821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D7CCC4E3-F5E5-0640-87A0-7DBC30471E20}"/>
              </a:ext>
            </a:extLst>
          </p:cNvPr>
          <p:cNvPicPr>
            <a:picLocks noChangeAspect="1"/>
          </p:cNvPicPr>
          <p:nvPr/>
        </p:nvPicPr>
        <p:blipFill rotWithShape="1">
          <a:blip r:embed="rId3"/>
          <a:srcRect t="13432" b="11568"/>
          <a:stretch/>
        </p:blipFill>
        <p:spPr>
          <a:xfrm>
            <a:off x="20" y="10"/>
            <a:ext cx="12191980" cy="6857990"/>
          </a:xfrm>
          <a:prstGeom prst="rect">
            <a:avLst/>
          </a:prstGeom>
        </p:spPr>
      </p:pic>
      <p:pic>
        <p:nvPicPr>
          <p:cNvPr id="6" name="Picture 5" descr="A cat sitting on top of a computer&#10;&#10;Description automatically generated">
            <a:extLst>
              <a:ext uri="{FF2B5EF4-FFF2-40B4-BE49-F238E27FC236}">
                <a16:creationId xmlns:a16="http://schemas.microsoft.com/office/drawing/2014/main" id="{CC0F8B73-52CC-5443-89CB-BFCD9132FE8E}"/>
              </a:ext>
            </a:extLst>
          </p:cNvPr>
          <p:cNvPicPr>
            <a:picLocks noChangeAspect="1"/>
          </p:cNvPicPr>
          <p:nvPr/>
        </p:nvPicPr>
        <p:blipFill>
          <a:blip r:embed="rId4"/>
          <a:stretch>
            <a:fillRect/>
          </a:stretch>
        </p:blipFill>
        <p:spPr>
          <a:xfrm>
            <a:off x="5651293" y="0"/>
            <a:ext cx="6540688" cy="6857990"/>
          </a:xfrm>
          <a:prstGeom prst="rect">
            <a:avLst/>
          </a:prstGeom>
        </p:spPr>
      </p:pic>
    </p:spTree>
    <p:extLst>
      <p:ext uri="{BB962C8B-B14F-4D97-AF65-F5344CB8AC3E}">
        <p14:creationId xmlns:p14="http://schemas.microsoft.com/office/powerpoint/2010/main" val="1553695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a:extLst>
              <a:ext uri="{FF2B5EF4-FFF2-40B4-BE49-F238E27FC236}">
                <a16:creationId xmlns:a16="http://schemas.microsoft.com/office/drawing/2014/main" id="{77E9C104-95E2-B846-847A-A82A5C474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7415" y="1241462"/>
            <a:ext cx="7837170" cy="437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888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8" descr="Padlock on computer motherboard">
            <a:extLst>
              <a:ext uri="{FF2B5EF4-FFF2-40B4-BE49-F238E27FC236}">
                <a16:creationId xmlns:a16="http://schemas.microsoft.com/office/drawing/2014/main" id="{75E88641-D603-4DF4-99B1-EEDE29458562}"/>
              </a:ext>
            </a:extLst>
          </p:cNvPr>
          <p:cNvPicPr>
            <a:picLocks noChangeAspect="1"/>
          </p:cNvPicPr>
          <p:nvPr/>
        </p:nvPicPr>
        <p:blipFill rotWithShape="1">
          <a:blip r:embed="rId3">
            <a:alphaModFix amt="50000"/>
          </a:blip>
          <a:srcRect t="2203" b="13527"/>
          <a:stretch/>
        </p:blipFill>
        <p:spPr>
          <a:xfrm>
            <a:off x="20" y="1"/>
            <a:ext cx="12191980" cy="6857999"/>
          </a:xfrm>
          <a:prstGeom prst="rect">
            <a:avLst/>
          </a:prstGeom>
        </p:spPr>
      </p:pic>
      <p:pic>
        <p:nvPicPr>
          <p:cNvPr id="2050" name="Picture 2" descr="Key Encryption (Sun Java System Directory Server Enterprise Edition 6.0  Reference)">
            <a:extLst>
              <a:ext uri="{FF2B5EF4-FFF2-40B4-BE49-F238E27FC236}">
                <a16:creationId xmlns:a16="http://schemas.microsoft.com/office/drawing/2014/main" id="{18B11A2A-1D1C-7B4E-AEA9-4D8D3FACFF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358" y="112880"/>
            <a:ext cx="8378692" cy="31907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hat is Public Key Cryptography?">
            <a:extLst>
              <a:ext uri="{FF2B5EF4-FFF2-40B4-BE49-F238E27FC236}">
                <a16:creationId xmlns:a16="http://schemas.microsoft.com/office/drawing/2014/main" id="{138C884E-9F12-3740-BD61-8E96F332B2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8587" y="3303604"/>
            <a:ext cx="8919102" cy="3554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884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4"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5"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6"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Title 5">
            <a:extLst>
              <a:ext uri="{FF2B5EF4-FFF2-40B4-BE49-F238E27FC236}">
                <a16:creationId xmlns:a16="http://schemas.microsoft.com/office/drawing/2014/main" id="{A84E2FEF-74EA-9C4A-B7F8-D5AF9CC85439}"/>
              </a:ext>
            </a:extLst>
          </p:cNvPr>
          <p:cNvSpPr>
            <a:spLocks noGrp="1"/>
          </p:cNvSpPr>
          <p:nvPr>
            <p:ph type="title"/>
          </p:nvPr>
        </p:nvSpPr>
        <p:spPr>
          <a:xfrm>
            <a:off x="9256265" y="4677372"/>
            <a:ext cx="3947420" cy="1777829"/>
          </a:xfrm>
        </p:spPr>
        <p:txBody>
          <a:bodyPr vert="horz" lIns="91440" tIns="45720" rIns="91440" bIns="45720" rtlCol="0" anchor="ctr">
            <a:normAutofit/>
          </a:bodyPr>
          <a:lstStyle/>
          <a:p>
            <a:r>
              <a:rPr lang="en-US" sz="4000" kern="1200" dirty="0">
                <a:solidFill>
                  <a:schemeClr val="tx1"/>
                </a:solidFill>
                <a:latin typeface="+mj-lt"/>
                <a:ea typeface="+mj-ea"/>
                <a:cs typeface="+mj-cs"/>
              </a:rPr>
              <a:t>Validation</a:t>
            </a:r>
          </a:p>
        </p:txBody>
      </p:sp>
      <p:sp>
        <p:nvSpPr>
          <p:cNvPr id="94" name="Freeform: Shape 93">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3074" name="Picture 2">
            <a:extLst>
              <a:ext uri="{FF2B5EF4-FFF2-40B4-BE49-F238E27FC236}">
                <a16:creationId xmlns:a16="http://schemas.microsoft.com/office/drawing/2014/main" id="{3F4A2D49-A69F-8B4C-8871-53229C515BE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1929" y="1064039"/>
            <a:ext cx="11628720" cy="214945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D434488-5884-DC47-825F-DB289BAA0DD0}"/>
              </a:ext>
            </a:extLst>
          </p:cNvPr>
          <p:cNvSpPr txBox="1"/>
          <p:nvPr/>
        </p:nvSpPr>
        <p:spPr>
          <a:xfrm>
            <a:off x="1995810" y="4416252"/>
            <a:ext cx="6281873" cy="3075157"/>
          </a:xfrm>
          <a:prstGeom prst="rect">
            <a:avLst/>
          </a:prstGeom>
        </p:spPr>
        <p:txBody>
          <a:bodyPr vert="horz" lIns="91440" tIns="45720" rIns="91440" bIns="45720" rtlCol="0" anchor="ctr">
            <a:normAutofit/>
          </a:bodyPr>
          <a:lstStyle/>
          <a:p>
            <a:pPr defTabSz="914400">
              <a:lnSpc>
                <a:spcPct val="90000"/>
              </a:lnSpc>
              <a:spcAft>
                <a:spcPts val="600"/>
              </a:spcAft>
            </a:pPr>
            <a:r>
              <a:rPr lang="en-US" sz="2400" dirty="0">
                <a:solidFill>
                  <a:srgbClr val="FFC000"/>
                </a:solidFill>
              </a:rPr>
              <a:t>Since the token is self-contained, we own all the information needed for its validation. For example, we know the token has been signed using RS256 (</a:t>
            </a:r>
            <a:r>
              <a:rPr lang="en-US" sz="2400" dirty="0" err="1">
                <a:solidFill>
                  <a:srgbClr val="FFC000"/>
                </a:solidFill>
              </a:rPr>
              <a:t>alg</a:t>
            </a:r>
            <a:r>
              <a:rPr lang="en-US" sz="2400" dirty="0">
                <a:solidFill>
                  <a:srgbClr val="FFC000"/>
                </a:solidFill>
              </a:rPr>
              <a:t> property of the header) and a private key. Now we need to know </a:t>
            </a:r>
            <a:r>
              <a:rPr lang="en-US" sz="2400" b="1" dirty="0">
                <a:solidFill>
                  <a:srgbClr val="FFC000"/>
                </a:solidFill>
              </a:rPr>
              <a:t>how to get the right public key to perform the validation</a:t>
            </a:r>
            <a:r>
              <a:rPr lang="en-US" sz="2400" dirty="0"/>
              <a:t>.</a:t>
            </a: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2304032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JWT – Token Based Authentication">
            <a:extLst>
              <a:ext uri="{FF2B5EF4-FFF2-40B4-BE49-F238E27FC236}">
                <a16:creationId xmlns:a16="http://schemas.microsoft.com/office/drawing/2014/main" id="{779D4012-D3E7-E94A-8C93-7ED6C2668A8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94373" y="79028"/>
            <a:ext cx="7403253" cy="334997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rief Introduction to JWT authentication">
            <a:extLst>
              <a:ext uri="{FF2B5EF4-FFF2-40B4-BE49-F238E27FC236}">
                <a16:creationId xmlns:a16="http://schemas.microsoft.com/office/drawing/2014/main" id="{46FB8910-0DBA-004C-A7AC-BB12E932FD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4346" y="3473037"/>
            <a:ext cx="7025340" cy="3305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39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84E2FEF-74EA-9C4A-B7F8-D5AF9CC85439}"/>
              </a:ext>
            </a:extLst>
          </p:cNvPr>
          <p:cNvSpPr>
            <a:spLocks noGrp="1"/>
          </p:cNvSpPr>
          <p:nvPr>
            <p:ph type="title"/>
          </p:nvPr>
        </p:nvSpPr>
        <p:spPr>
          <a:xfrm>
            <a:off x="655321" y="210727"/>
            <a:ext cx="10515600" cy="871313"/>
          </a:xfrm>
        </p:spPr>
        <p:txBody>
          <a:bodyPr>
            <a:normAutofit/>
          </a:bodyPr>
          <a:lstStyle/>
          <a:p>
            <a:r>
              <a:rPr lang="en-IL" sz="4800" dirty="0"/>
              <a:t>Different kind of authentication</a:t>
            </a:r>
          </a:p>
        </p:txBody>
      </p:sp>
      <p:sp>
        <p:nvSpPr>
          <p:cNvPr id="7" name="TextBox 6">
            <a:extLst>
              <a:ext uri="{FF2B5EF4-FFF2-40B4-BE49-F238E27FC236}">
                <a16:creationId xmlns:a16="http://schemas.microsoft.com/office/drawing/2014/main" id="{0D434488-5884-DC47-825F-DB289BAA0DD0}"/>
              </a:ext>
            </a:extLst>
          </p:cNvPr>
          <p:cNvSpPr txBox="1"/>
          <p:nvPr/>
        </p:nvSpPr>
        <p:spPr>
          <a:xfrm>
            <a:off x="499158" y="1082040"/>
            <a:ext cx="10946081" cy="5367113"/>
          </a:xfrm>
          <a:prstGeom prst="rect">
            <a:avLst/>
          </a:prstGeom>
        </p:spPr>
        <p:txBody>
          <a:bodyPr vert="horz" lIns="91440" tIns="45720" rIns="91440" bIns="45720" rtlCol="0">
            <a:normAutofit/>
          </a:bodyPr>
          <a:lstStyle/>
          <a:p>
            <a:pPr lvl="0" defTabSz="914400">
              <a:defRPr/>
            </a:pPr>
            <a:r>
              <a:rPr lang="en-US" sz="3200" dirty="0"/>
              <a:t>1. Password-based authentication.</a:t>
            </a:r>
          </a:p>
          <a:p>
            <a:pPr marL="171450" lvl="0" indent="-171450" defTabSz="914400">
              <a:buFont typeface="Arial" panose="020B0604020202020204" pitchFamily="34" charset="0"/>
              <a:buChar char="•"/>
              <a:defRPr/>
            </a:pPr>
            <a:endParaRPr lang="en-US" sz="2800" dirty="0"/>
          </a:p>
        </p:txBody>
      </p:sp>
      <p:pic>
        <p:nvPicPr>
          <p:cNvPr id="5122" name="Picture 2" descr="Figure shows password-based authentication.">
            <a:extLst>
              <a:ext uri="{FF2B5EF4-FFF2-40B4-BE49-F238E27FC236}">
                <a16:creationId xmlns:a16="http://schemas.microsoft.com/office/drawing/2014/main" id="{8A574461-CE9C-1B45-A53E-A272BECD14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217" y="2416856"/>
            <a:ext cx="10033808" cy="2697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711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84E2FEF-74EA-9C4A-B7F8-D5AF9CC85439}"/>
              </a:ext>
            </a:extLst>
          </p:cNvPr>
          <p:cNvSpPr>
            <a:spLocks noGrp="1"/>
          </p:cNvSpPr>
          <p:nvPr>
            <p:ph type="title"/>
          </p:nvPr>
        </p:nvSpPr>
        <p:spPr>
          <a:xfrm>
            <a:off x="655321" y="210727"/>
            <a:ext cx="10515600" cy="871313"/>
          </a:xfrm>
        </p:spPr>
        <p:txBody>
          <a:bodyPr>
            <a:normAutofit/>
          </a:bodyPr>
          <a:lstStyle/>
          <a:p>
            <a:r>
              <a:rPr lang="en-IL" sz="4800" dirty="0"/>
              <a:t>Different kind of authentication</a:t>
            </a:r>
          </a:p>
        </p:txBody>
      </p:sp>
      <p:sp>
        <p:nvSpPr>
          <p:cNvPr id="7" name="TextBox 6">
            <a:extLst>
              <a:ext uri="{FF2B5EF4-FFF2-40B4-BE49-F238E27FC236}">
                <a16:creationId xmlns:a16="http://schemas.microsoft.com/office/drawing/2014/main" id="{0D434488-5884-DC47-825F-DB289BAA0DD0}"/>
              </a:ext>
            </a:extLst>
          </p:cNvPr>
          <p:cNvSpPr txBox="1"/>
          <p:nvPr/>
        </p:nvSpPr>
        <p:spPr>
          <a:xfrm>
            <a:off x="499158" y="1082040"/>
            <a:ext cx="10946081" cy="5367113"/>
          </a:xfrm>
          <a:prstGeom prst="rect">
            <a:avLst/>
          </a:prstGeom>
        </p:spPr>
        <p:txBody>
          <a:bodyPr vert="horz" lIns="91440" tIns="45720" rIns="91440" bIns="45720" rtlCol="0">
            <a:normAutofit/>
          </a:bodyPr>
          <a:lstStyle/>
          <a:p>
            <a:pPr lvl="0" defTabSz="914400">
              <a:defRPr/>
            </a:pPr>
            <a:r>
              <a:rPr lang="en-US" sz="3200" dirty="0"/>
              <a:t>2. Multi factor authentication.</a:t>
            </a:r>
          </a:p>
          <a:p>
            <a:pPr marL="171450" lvl="0" indent="-171450" defTabSz="914400">
              <a:buFont typeface="Arial" panose="020B0604020202020204" pitchFamily="34" charset="0"/>
              <a:buChar char="•"/>
              <a:defRPr/>
            </a:pPr>
            <a:endParaRPr lang="en-US" sz="2800" dirty="0"/>
          </a:p>
        </p:txBody>
      </p:sp>
      <p:pic>
        <p:nvPicPr>
          <p:cNvPr id="6148" name="Picture 4" descr="Multi Factor Authentication Market 2020">
            <a:extLst>
              <a:ext uri="{FF2B5EF4-FFF2-40B4-BE49-F238E27FC236}">
                <a16:creationId xmlns:a16="http://schemas.microsoft.com/office/drawing/2014/main" id="{98A74744-39C5-9F44-917E-7BAFC480A0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560" y="1631852"/>
            <a:ext cx="7548880" cy="5226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65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84E2FEF-74EA-9C4A-B7F8-D5AF9CC85439}"/>
              </a:ext>
            </a:extLst>
          </p:cNvPr>
          <p:cNvSpPr>
            <a:spLocks noGrp="1"/>
          </p:cNvSpPr>
          <p:nvPr>
            <p:ph type="title"/>
          </p:nvPr>
        </p:nvSpPr>
        <p:spPr>
          <a:xfrm>
            <a:off x="655321" y="210727"/>
            <a:ext cx="10515600" cy="871313"/>
          </a:xfrm>
        </p:spPr>
        <p:txBody>
          <a:bodyPr>
            <a:normAutofit/>
          </a:bodyPr>
          <a:lstStyle/>
          <a:p>
            <a:r>
              <a:rPr lang="en-IL" sz="4800" dirty="0"/>
              <a:t>Different kind of authentication</a:t>
            </a:r>
          </a:p>
        </p:txBody>
      </p:sp>
      <p:sp>
        <p:nvSpPr>
          <p:cNvPr id="7" name="TextBox 6">
            <a:extLst>
              <a:ext uri="{FF2B5EF4-FFF2-40B4-BE49-F238E27FC236}">
                <a16:creationId xmlns:a16="http://schemas.microsoft.com/office/drawing/2014/main" id="{0D434488-5884-DC47-825F-DB289BAA0DD0}"/>
              </a:ext>
            </a:extLst>
          </p:cNvPr>
          <p:cNvSpPr txBox="1"/>
          <p:nvPr/>
        </p:nvSpPr>
        <p:spPr>
          <a:xfrm>
            <a:off x="499158" y="1082040"/>
            <a:ext cx="10946081" cy="5367113"/>
          </a:xfrm>
          <a:prstGeom prst="rect">
            <a:avLst/>
          </a:prstGeom>
        </p:spPr>
        <p:txBody>
          <a:bodyPr vert="horz" lIns="91440" tIns="45720" rIns="91440" bIns="45720" rtlCol="0">
            <a:normAutofit/>
          </a:bodyPr>
          <a:lstStyle/>
          <a:p>
            <a:pPr lvl="0" defTabSz="914400">
              <a:defRPr/>
            </a:pPr>
            <a:r>
              <a:rPr lang="en-US" sz="3200" dirty="0"/>
              <a:t>3. biometric authentication.</a:t>
            </a:r>
          </a:p>
          <a:p>
            <a:pPr marL="171450" lvl="0" indent="-171450" defTabSz="914400">
              <a:buFont typeface="Arial" panose="020B0604020202020204" pitchFamily="34" charset="0"/>
              <a:buChar char="•"/>
              <a:defRPr/>
            </a:pPr>
            <a:endParaRPr lang="en-US" sz="2800" dirty="0"/>
          </a:p>
        </p:txBody>
      </p:sp>
      <p:pic>
        <p:nvPicPr>
          <p:cNvPr id="7170" name="Picture 2" descr="Biometric Authentication: Good, Bad, &amp;amp; Ugly | OneLogin">
            <a:extLst>
              <a:ext uri="{FF2B5EF4-FFF2-40B4-BE49-F238E27FC236}">
                <a16:creationId xmlns:a16="http://schemas.microsoft.com/office/drawing/2014/main" id="{792B17BB-626C-C34D-AFB6-76E4EF1EB3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648" y="1769521"/>
            <a:ext cx="9334946" cy="4877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924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84E2FEF-74EA-9C4A-B7F8-D5AF9CC85439}"/>
              </a:ext>
            </a:extLst>
          </p:cNvPr>
          <p:cNvSpPr>
            <a:spLocks noGrp="1"/>
          </p:cNvSpPr>
          <p:nvPr>
            <p:ph type="title"/>
          </p:nvPr>
        </p:nvSpPr>
        <p:spPr>
          <a:xfrm>
            <a:off x="655321" y="210727"/>
            <a:ext cx="10515600" cy="871313"/>
          </a:xfrm>
        </p:spPr>
        <p:txBody>
          <a:bodyPr>
            <a:normAutofit/>
          </a:bodyPr>
          <a:lstStyle/>
          <a:p>
            <a:r>
              <a:rPr lang="en-IL" sz="4800"/>
              <a:t>Different kind of authentication</a:t>
            </a:r>
            <a:endParaRPr lang="en-IL" sz="4800" dirty="0"/>
          </a:p>
        </p:txBody>
      </p:sp>
      <p:sp>
        <p:nvSpPr>
          <p:cNvPr id="7" name="TextBox 6">
            <a:extLst>
              <a:ext uri="{FF2B5EF4-FFF2-40B4-BE49-F238E27FC236}">
                <a16:creationId xmlns:a16="http://schemas.microsoft.com/office/drawing/2014/main" id="{0D434488-5884-DC47-825F-DB289BAA0DD0}"/>
              </a:ext>
            </a:extLst>
          </p:cNvPr>
          <p:cNvSpPr txBox="1"/>
          <p:nvPr/>
        </p:nvSpPr>
        <p:spPr>
          <a:xfrm>
            <a:off x="499158" y="1082040"/>
            <a:ext cx="10946081" cy="5367113"/>
          </a:xfrm>
          <a:prstGeom prst="rect">
            <a:avLst/>
          </a:prstGeom>
        </p:spPr>
        <p:txBody>
          <a:bodyPr vert="horz" lIns="91440" tIns="45720" rIns="91440" bIns="45720" rtlCol="0">
            <a:normAutofit/>
          </a:bodyPr>
          <a:lstStyle/>
          <a:p>
            <a:pPr lvl="0" defTabSz="914400">
              <a:defRPr/>
            </a:pPr>
            <a:r>
              <a:rPr lang="en-US" sz="3200"/>
              <a:t>4. Token-based authentication.</a:t>
            </a:r>
          </a:p>
          <a:p>
            <a:pPr marL="171450" lvl="0" indent="-171450" defTabSz="914400">
              <a:buFont typeface="Arial" panose="020B0604020202020204" pitchFamily="34" charset="0"/>
              <a:buChar char="•"/>
              <a:defRPr/>
            </a:pPr>
            <a:endParaRPr lang="en-US" sz="2800" dirty="0"/>
          </a:p>
        </p:txBody>
      </p:sp>
      <p:pic>
        <p:nvPicPr>
          <p:cNvPr id="8198" name="Picture 6" descr="TokenBasedAuthorizat...">
            <a:extLst>
              <a:ext uri="{FF2B5EF4-FFF2-40B4-BE49-F238E27FC236}">
                <a16:creationId xmlns:a16="http://schemas.microsoft.com/office/drawing/2014/main" id="{B750634F-3278-9040-AEA5-97D1E6F89B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9585" y="2980248"/>
            <a:ext cx="8672830" cy="2795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059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D434488-5884-DC47-825F-DB289BAA0DD0}"/>
              </a:ext>
            </a:extLst>
          </p:cNvPr>
          <p:cNvSpPr txBox="1"/>
          <p:nvPr/>
        </p:nvSpPr>
        <p:spPr>
          <a:xfrm>
            <a:off x="499158" y="1082040"/>
            <a:ext cx="10946081" cy="5367113"/>
          </a:xfrm>
          <a:prstGeom prst="rect">
            <a:avLst/>
          </a:prstGeom>
        </p:spPr>
        <p:txBody>
          <a:bodyPr vert="horz" lIns="91440" tIns="45720" rIns="91440" bIns="45720" rtlCol="0">
            <a:normAutofit/>
          </a:bodyPr>
          <a:lstStyle/>
          <a:p>
            <a:pPr lvl="0" defTabSz="914400">
              <a:defRPr/>
            </a:pPr>
            <a:r>
              <a:rPr lang="en-US" sz="3200" dirty="0"/>
              <a:t>5. Single Sign-On (SSO)</a:t>
            </a:r>
          </a:p>
          <a:p>
            <a:pPr marL="171450" lvl="0" indent="-171450" defTabSz="914400">
              <a:buFont typeface="Arial" panose="020B0604020202020204" pitchFamily="34" charset="0"/>
              <a:buChar char="•"/>
              <a:defRPr/>
            </a:pPr>
            <a:endParaRPr lang="en-US" sz="2800" dirty="0"/>
          </a:p>
        </p:txBody>
      </p:sp>
      <p:pic>
        <p:nvPicPr>
          <p:cNvPr id="9220" name="Picture 4">
            <a:extLst>
              <a:ext uri="{FF2B5EF4-FFF2-40B4-BE49-F238E27FC236}">
                <a16:creationId xmlns:a16="http://schemas.microsoft.com/office/drawing/2014/main" id="{CAA778CB-9CE2-2A4C-8110-23A9BFF44E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8963" y="0"/>
            <a:ext cx="77930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945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31118-4697-7A43-B220-8A6BD1B74171}"/>
              </a:ext>
            </a:extLst>
          </p:cNvPr>
          <p:cNvSpPr>
            <a:spLocks noGrp="1"/>
          </p:cNvSpPr>
          <p:nvPr>
            <p:ph type="title"/>
          </p:nvPr>
        </p:nvSpPr>
        <p:spPr>
          <a:xfrm>
            <a:off x="4635592" y="314048"/>
            <a:ext cx="7556388" cy="772808"/>
          </a:xfrm>
        </p:spPr>
        <p:txBody>
          <a:bodyPr vert="horz" lIns="91440" tIns="45720" rIns="91440" bIns="45720" rtlCol="0" anchor="b">
            <a:normAutofit fontScale="90000"/>
          </a:bodyPr>
          <a:lstStyle/>
          <a:p>
            <a:r>
              <a:rPr lang="en-US" sz="4800" dirty="0">
                <a:solidFill>
                  <a:srgbClr val="FF0000"/>
                </a:solidFill>
              </a:rPr>
              <a:t>Authentications vs Authorization</a:t>
            </a:r>
          </a:p>
        </p:txBody>
      </p:sp>
      <p:sp>
        <p:nvSpPr>
          <p:cNvPr id="3" name="Rectangle 2">
            <a:extLst>
              <a:ext uri="{FF2B5EF4-FFF2-40B4-BE49-F238E27FC236}">
                <a16:creationId xmlns:a16="http://schemas.microsoft.com/office/drawing/2014/main" id="{978E74D6-EAF4-A342-BA75-DD91D1764395}"/>
              </a:ext>
            </a:extLst>
          </p:cNvPr>
          <p:cNvSpPr/>
          <p:nvPr/>
        </p:nvSpPr>
        <p:spPr>
          <a:xfrm>
            <a:off x="4952041" y="1687212"/>
            <a:ext cx="6952248" cy="4256388"/>
          </a:xfrm>
          <a:prstGeom prst="rect">
            <a:avLst/>
          </a:prstGeom>
        </p:spPr>
        <p:txBody>
          <a:bodyPr vert="horz" lIns="91440" tIns="45720" rIns="91440" bIns="45720" rtlCol="0">
            <a:noAutofit/>
          </a:bodyPr>
          <a:lstStyle/>
          <a:p>
            <a:pPr defTabSz="914400">
              <a:lnSpc>
                <a:spcPct val="90000"/>
              </a:lnSpc>
              <a:spcAft>
                <a:spcPts val="600"/>
              </a:spcAft>
            </a:pPr>
            <a:endParaRPr lang="en-US" sz="2400" dirty="0"/>
          </a:p>
          <a:p>
            <a:pPr defTabSz="914400">
              <a:lnSpc>
                <a:spcPct val="90000"/>
              </a:lnSpc>
              <a:spcAft>
                <a:spcPts val="600"/>
              </a:spcAft>
            </a:pPr>
            <a:r>
              <a:rPr lang="en-US" sz="3000" dirty="0"/>
              <a:t>Authentication and authorization might sound similar, but they are distinct security processes in the world of identity and access management (IAM). </a:t>
            </a:r>
          </a:p>
          <a:p>
            <a:pPr defTabSz="914400">
              <a:lnSpc>
                <a:spcPct val="90000"/>
              </a:lnSpc>
              <a:spcAft>
                <a:spcPts val="600"/>
              </a:spcAft>
            </a:pPr>
            <a:r>
              <a:rPr lang="en-US" sz="3000" dirty="0">
                <a:solidFill>
                  <a:srgbClr val="00B050"/>
                </a:solidFill>
              </a:rPr>
              <a:t>Authentication confirms </a:t>
            </a:r>
            <a:r>
              <a:rPr lang="en-US" sz="3000" dirty="0"/>
              <a:t>that users are who they say they are. </a:t>
            </a:r>
          </a:p>
          <a:p>
            <a:pPr defTabSz="914400">
              <a:lnSpc>
                <a:spcPct val="90000"/>
              </a:lnSpc>
              <a:spcAft>
                <a:spcPts val="600"/>
              </a:spcAft>
            </a:pPr>
            <a:r>
              <a:rPr lang="en-US" sz="3000" dirty="0">
                <a:solidFill>
                  <a:srgbClr val="00B050"/>
                </a:solidFill>
              </a:rPr>
              <a:t>Authorization</a:t>
            </a:r>
            <a:r>
              <a:rPr lang="en-US" sz="3000" dirty="0"/>
              <a:t> gives those users </a:t>
            </a:r>
            <a:r>
              <a:rPr lang="en-US" sz="3000" dirty="0">
                <a:solidFill>
                  <a:srgbClr val="00B050"/>
                </a:solidFill>
              </a:rPr>
              <a:t>permission</a:t>
            </a:r>
            <a:r>
              <a:rPr lang="en-US" sz="3000" dirty="0"/>
              <a:t> to access a resource.</a:t>
            </a:r>
          </a:p>
          <a:p>
            <a:pPr marL="457200" indent="-228600" defTabSz="914400">
              <a:lnSpc>
                <a:spcPct val="90000"/>
              </a:lnSpc>
              <a:spcAft>
                <a:spcPts val="600"/>
              </a:spcAft>
              <a:buFont typeface="Arial" panose="020B0604020202020204" pitchFamily="34" charset="0"/>
              <a:buChar char="•"/>
            </a:pPr>
            <a:endParaRPr lang="en-US" sz="2400" dirty="0"/>
          </a:p>
          <a:p>
            <a:pPr marL="457200" indent="-228600" defTabSz="914400">
              <a:lnSpc>
                <a:spcPct val="90000"/>
              </a:lnSpc>
              <a:spcAft>
                <a:spcPts val="600"/>
              </a:spcAft>
              <a:buFont typeface="Arial" panose="020B0604020202020204" pitchFamily="34" charset="0"/>
              <a:buChar char="•"/>
            </a:pPr>
            <a:endParaRPr lang="en-US" sz="2400" dirty="0"/>
          </a:p>
          <a:p>
            <a:pPr marL="457200" indent="-228600" defTabSz="914400">
              <a:lnSpc>
                <a:spcPct val="90000"/>
              </a:lnSpc>
              <a:spcAft>
                <a:spcPts val="600"/>
              </a:spcAft>
              <a:buFont typeface="Arial" panose="020B0604020202020204" pitchFamily="34" charset="0"/>
              <a:buChar char="•"/>
            </a:pPr>
            <a:endParaRPr lang="en-US" sz="2400" dirty="0"/>
          </a:p>
        </p:txBody>
      </p:sp>
      <p:pic>
        <p:nvPicPr>
          <p:cNvPr id="5" name="Picture 4" descr="White puzzle with one red piece">
            <a:extLst>
              <a:ext uri="{FF2B5EF4-FFF2-40B4-BE49-F238E27FC236}">
                <a16:creationId xmlns:a16="http://schemas.microsoft.com/office/drawing/2014/main" id="{BC907DB6-6281-4F68-8255-1254E71F9354}"/>
              </a:ext>
            </a:extLst>
          </p:cNvPr>
          <p:cNvPicPr>
            <a:picLocks noChangeAspect="1"/>
          </p:cNvPicPr>
          <p:nvPr/>
        </p:nvPicPr>
        <p:blipFill rotWithShape="1">
          <a:blip r:embed="rId3"/>
          <a:srcRect l="31791" r="30187"/>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A9221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64273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50613</TotalTime>
  <Words>2910</Words>
  <Application>Microsoft Macintosh PowerPoint</Application>
  <PresentationFormat>Widescreen</PresentationFormat>
  <Paragraphs>258</Paragraphs>
  <Slides>39</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Wingdings</vt:lpstr>
      <vt:lpstr>Office Theme</vt:lpstr>
      <vt:lpstr>NestJs – A progressive Node.js framework</vt:lpstr>
      <vt:lpstr>PowerPoint Presentation</vt:lpstr>
      <vt:lpstr>PowerPoint Presentation</vt:lpstr>
      <vt:lpstr>Different kind of authentication</vt:lpstr>
      <vt:lpstr>Different kind of authentication</vt:lpstr>
      <vt:lpstr>Different kind of authentication</vt:lpstr>
      <vt:lpstr>Different kind of authentication</vt:lpstr>
      <vt:lpstr>PowerPoint Presentation</vt:lpstr>
      <vt:lpstr>Authentications vs Authorization</vt:lpstr>
      <vt:lpstr>Warm up exercices…</vt:lpstr>
      <vt:lpstr>PowerPoint Presentation</vt:lpstr>
      <vt:lpstr>PowerPoint Presentation</vt:lpstr>
      <vt:lpstr>A problem of state…</vt:lpstr>
      <vt:lpstr>PowerPoint Presentation</vt:lpstr>
      <vt:lpstr>PowerPoint Presentation</vt:lpstr>
      <vt:lpstr>Why do we need JWT?</vt:lpstr>
      <vt:lpstr>A problem of scale </vt:lpstr>
      <vt:lpstr>PowerPoint Presentation</vt:lpstr>
      <vt:lpstr>PowerPoint Presentation</vt:lpstr>
      <vt:lpstr>PowerPoint Presentation</vt:lpstr>
      <vt:lpstr>PowerPoint Presentation</vt:lpstr>
      <vt:lpstr>Some basics definitions</vt:lpstr>
      <vt:lpstr>Road map</vt:lpstr>
      <vt:lpstr>Anatomy of a JWT</vt:lpstr>
      <vt:lpstr>Header</vt:lpstr>
      <vt:lpstr>rfc7519</vt:lpstr>
      <vt:lpstr>Header</vt:lpstr>
      <vt:lpstr>Body</vt:lpstr>
      <vt:lpstr>Signature</vt:lpstr>
      <vt:lpstr>Let’s summarise…but let’s take a break before…</vt:lpstr>
      <vt:lpstr>In a nutshell</vt:lpstr>
      <vt:lpstr>PowerPoint Presentation</vt:lpstr>
      <vt:lpstr>One more time…and let’s start coding…</vt:lpstr>
      <vt:lpstr>Passport</vt:lpstr>
      <vt:lpstr>PowerPoint Presentation</vt:lpstr>
      <vt:lpstr>PowerPoint Presentation</vt:lpstr>
      <vt:lpstr>PowerPoint Presentation</vt:lpstr>
      <vt:lpstr>Validation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NestJs – A progressive Node.js framework</dc:title>
  <dc:creator>Avraham Hamu</dc:creator>
  <cp:lastModifiedBy>Avraham Hamu</cp:lastModifiedBy>
  <cp:revision>157</cp:revision>
  <dcterms:created xsi:type="dcterms:W3CDTF">2020-09-25T10:43:18Z</dcterms:created>
  <dcterms:modified xsi:type="dcterms:W3CDTF">2021-07-21T10:30:50Z</dcterms:modified>
</cp:coreProperties>
</file>